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8" r:id="rId3"/>
    <p:sldId id="273" r:id="rId4"/>
    <p:sldId id="274" r:id="rId5"/>
    <p:sldId id="262" r:id="rId6"/>
    <p:sldId id="266" r:id="rId7"/>
    <p:sldId id="267" r:id="rId8"/>
    <p:sldId id="276" r:id="rId9"/>
    <p:sldId id="275" r:id="rId10"/>
    <p:sldId id="263" r:id="rId11"/>
    <p:sldId id="268" r:id="rId12"/>
    <p:sldId id="264" r:id="rId13"/>
    <p:sldId id="277" r:id="rId14"/>
    <p:sldId id="269" r:id="rId15"/>
    <p:sldId id="257" r:id="rId16"/>
    <p:sldId id="259" r:id="rId17"/>
    <p:sldId id="260" r:id="rId18"/>
    <p:sldId id="272" r:id="rId19"/>
    <p:sldId id="265" r:id="rId20"/>
    <p:sldId id="271" r:id="rId21"/>
    <p:sldId id="258"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1E7D-C1A3-4CCF-A059-5F22EE129F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B7A2CD02-076E-4B8E-A92F-2E30EA0EC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DB9D4D04-F09D-4A85-B916-3C8566450966}"/>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5" name="Footer Placeholder 4">
            <a:extLst>
              <a:ext uri="{FF2B5EF4-FFF2-40B4-BE49-F238E27FC236}">
                <a16:creationId xmlns:a16="http://schemas.microsoft.com/office/drawing/2014/main" id="{1E6BA0CA-CB2B-4FB9-9C89-DA616D09B1E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873C47E-53B6-47DA-BCCF-6B16EC0733C7}"/>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211775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0FE0-AD0F-4939-AF52-1E421ED87E9A}"/>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3BAB6EB0-DAE4-4025-8E19-0AB6395949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264FB88-CD60-4F09-A78C-47EF64990C21}"/>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5" name="Footer Placeholder 4">
            <a:extLst>
              <a:ext uri="{FF2B5EF4-FFF2-40B4-BE49-F238E27FC236}">
                <a16:creationId xmlns:a16="http://schemas.microsoft.com/office/drawing/2014/main" id="{EA01748A-23A7-42A0-887E-FF6E1FF239E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2D93BD8-8FA1-4386-A4F3-B89FFDE6EFBC}"/>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250209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203A9-1E3E-442B-AEC7-8198EE46D4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78512729-252B-465E-9135-D5CA3D269A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77FA537-F4D8-4D11-9E47-FF3526CC1E89}"/>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5" name="Footer Placeholder 4">
            <a:extLst>
              <a:ext uri="{FF2B5EF4-FFF2-40B4-BE49-F238E27FC236}">
                <a16:creationId xmlns:a16="http://schemas.microsoft.com/office/drawing/2014/main" id="{FBBC2AE0-CF5B-443B-90C6-C75BCCFD07A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AD54334-FC76-48E3-9A28-095763DCE66B}"/>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44313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9B27-C1D9-484E-8A1E-F75BE1CA85C9}"/>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3DC8E022-B892-4AA6-B385-69259C23D3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BE76136-6754-4763-A9F4-BEE6975243A1}"/>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5" name="Footer Placeholder 4">
            <a:extLst>
              <a:ext uri="{FF2B5EF4-FFF2-40B4-BE49-F238E27FC236}">
                <a16:creationId xmlns:a16="http://schemas.microsoft.com/office/drawing/2014/main" id="{41AD2D77-EB46-478C-A2E1-CDE44446B9B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CACD8F3-6902-4FB5-B273-84A23FC340D7}"/>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138072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17DC-AAEA-49C1-9B38-50519527C5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C792C4C6-4004-4063-A9EA-35AD9D6D0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CDAA65-29D0-4C96-966C-CC68538F2236}"/>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5" name="Footer Placeholder 4">
            <a:extLst>
              <a:ext uri="{FF2B5EF4-FFF2-40B4-BE49-F238E27FC236}">
                <a16:creationId xmlns:a16="http://schemas.microsoft.com/office/drawing/2014/main" id="{FE566652-4C49-4B7B-8322-87B9E0B8414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8B40DFE-D2A6-4D81-B3CE-9A8FF9175D05}"/>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34080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CB42-08C9-4841-8D2A-9AE3AC350AD2}"/>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CF9974B-60F0-44DD-BB11-ACCD21C8D2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613E4AD4-CD90-4463-9B47-25463531F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918DDAE4-2F03-4BBA-AA15-CE3CD6045D75}"/>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6" name="Footer Placeholder 5">
            <a:extLst>
              <a:ext uri="{FF2B5EF4-FFF2-40B4-BE49-F238E27FC236}">
                <a16:creationId xmlns:a16="http://schemas.microsoft.com/office/drawing/2014/main" id="{172FC8A8-6CD2-4FE9-AE62-6309A8EF63FD}"/>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C916A7A-1349-4816-A08D-CBEB401E0310}"/>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382897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FB10-5446-4600-9E5A-9E476963313D}"/>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C5BFE5E-F8C8-4EED-A379-47C79DB13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FFABA2-ABE0-4DCE-ADB8-B65C6F96F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661F3132-CB44-453D-AA34-7B4328EA9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FEC5CF-D825-4B20-B027-AFA188035E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F344EC99-3141-49D7-89E4-D8BCCCCCD0C1}"/>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8" name="Footer Placeholder 7">
            <a:extLst>
              <a:ext uri="{FF2B5EF4-FFF2-40B4-BE49-F238E27FC236}">
                <a16:creationId xmlns:a16="http://schemas.microsoft.com/office/drawing/2014/main" id="{D261D3C1-174C-41F9-81EE-B4E19EC208B8}"/>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3B110C25-F8BC-443C-8899-B3355E925F79}"/>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44179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80AB-3FB7-42B3-BC80-545055B5D51D}"/>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D38010AC-8317-448F-8BBC-E2FD7CF496AE}"/>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4" name="Footer Placeholder 3">
            <a:extLst>
              <a:ext uri="{FF2B5EF4-FFF2-40B4-BE49-F238E27FC236}">
                <a16:creationId xmlns:a16="http://schemas.microsoft.com/office/drawing/2014/main" id="{8D48290E-9907-4A3D-A6F3-9C138AFA4A4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9BC16F1C-B159-41B1-B547-B95BC4A17886}"/>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180076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BFB38-88DC-446D-91B9-C5D3662A2961}"/>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3" name="Footer Placeholder 2">
            <a:extLst>
              <a:ext uri="{FF2B5EF4-FFF2-40B4-BE49-F238E27FC236}">
                <a16:creationId xmlns:a16="http://schemas.microsoft.com/office/drawing/2014/main" id="{F44BE10D-73FD-49FE-A648-AA3F812A58FA}"/>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DDA5AA20-3C73-4E17-BCEA-A33969DB5A3E}"/>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171950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C5B8-B9D4-407D-A80A-8BBFFA9C8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F9310538-D5D0-43E7-B62E-DAACE756DF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275C4028-DB0D-4784-9FC4-4BACC75C4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D97AA-43FA-42CA-8CA9-7E1031C1162A}"/>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6" name="Footer Placeholder 5">
            <a:extLst>
              <a:ext uri="{FF2B5EF4-FFF2-40B4-BE49-F238E27FC236}">
                <a16:creationId xmlns:a16="http://schemas.microsoft.com/office/drawing/2014/main" id="{06920C06-D755-4886-ADFF-9A928680D0C1}"/>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5049986C-1B4A-43E2-A182-C8B133217572}"/>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324275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5B22-7488-468B-A9EF-27339313A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68CB2C0D-058E-433B-B207-95CD2BF47A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D31C7C44-CE25-42D0-A3BA-207A880C9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0B3E4-FA96-4192-B97B-D6B88E1CAC8C}"/>
              </a:ext>
            </a:extLst>
          </p:cNvPr>
          <p:cNvSpPr>
            <a:spLocks noGrp="1"/>
          </p:cNvSpPr>
          <p:nvPr>
            <p:ph type="dt" sz="half" idx="10"/>
          </p:nvPr>
        </p:nvSpPr>
        <p:spPr/>
        <p:txBody>
          <a:bodyPr/>
          <a:lstStyle/>
          <a:p>
            <a:fld id="{3A16DA01-16EE-49C2-B835-50AE50501CA8}" type="datetimeFigureOut">
              <a:rPr lang="it-IT" smtClean="0"/>
              <a:t>05/03/2021</a:t>
            </a:fld>
            <a:endParaRPr lang="it-IT"/>
          </a:p>
        </p:txBody>
      </p:sp>
      <p:sp>
        <p:nvSpPr>
          <p:cNvPr id="6" name="Footer Placeholder 5">
            <a:extLst>
              <a:ext uri="{FF2B5EF4-FFF2-40B4-BE49-F238E27FC236}">
                <a16:creationId xmlns:a16="http://schemas.microsoft.com/office/drawing/2014/main" id="{C17E3744-7056-4DCB-A951-A5063FBDF3E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2ECA3A11-E917-45EF-A515-94B3EC61E790}"/>
              </a:ext>
            </a:extLst>
          </p:cNvPr>
          <p:cNvSpPr>
            <a:spLocks noGrp="1"/>
          </p:cNvSpPr>
          <p:nvPr>
            <p:ph type="sldNum" sz="quarter" idx="12"/>
          </p:nvPr>
        </p:nvSpPr>
        <p:spPr/>
        <p:txBody>
          <a:bodyPr/>
          <a:lstStyle/>
          <a:p>
            <a:fld id="{B7F44581-52C6-4EE1-976A-D627F1D7D795}" type="slidenum">
              <a:rPr lang="it-IT" smtClean="0"/>
              <a:t>‹#›</a:t>
            </a:fld>
            <a:endParaRPr lang="it-IT"/>
          </a:p>
        </p:txBody>
      </p:sp>
    </p:spTree>
    <p:extLst>
      <p:ext uri="{BB962C8B-B14F-4D97-AF65-F5344CB8AC3E}">
        <p14:creationId xmlns:p14="http://schemas.microsoft.com/office/powerpoint/2010/main" val="428695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12AD6-29F8-42E9-AF4E-854A83017E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2CCD8631-3E1E-43B8-975B-6DCD74CFC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A10CB47-37E5-4F2D-A23D-792D2C82F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6DA01-16EE-49C2-B835-50AE50501CA8}" type="datetimeFigureOut">
              <a:rPr lang="it-IT" smtClean="0"/>
              <a:t>05/03/2021</a:t>
            </a:fld>
            <a:endParaRPr lang="it-IT"/>
          </a:p>
        </p:txBody>
      </p:sp>
      <p:sp>
        <p:nvSpPr>
          <p:cNvPr id="5" name="Footer Placeholder 4">
            <a:extLst>
              <a:ext uri="{FF2B5EF4-FFF2-40B4-BE49-F238E27FC236}">
                <a16:creationId xmlns:a16="http://schemas.microsoft.com/office/drawing/2014/main" id="{31152500-4021-4CB2-BE29-B490DFD57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3FBD0A51-FA31-4D04-ABF8-E717D44F9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44581-52C6-4EE1-976A-D627F1D7D795}" type="slidenum">
              <a:rPr lang="it-IT" smtClean="0"/>
              <a:t>‹#›</a:t>
            </a:fld>
            <a:endParaRPr lang="it-IT"/>
          </a:p>
        </p:txBody>
      </p:sp>
    </p:spTree>
    <p:extLst>
      <p:ext uri="{BB962C8B-B14F-4D97-AF65-F5344CB8AC3E}">
        <p14:creationId xmlns:p14="http://schemas.microsoft.com/office/powerpoint/2010/main" val="2302817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908C8590-D511-418E-9CF2-986D3FDD4D45}"/>
              </a:ext>
            </a:extLst>
          </p:cNvPr>
          <p:cNvSpPr txBox="1">
            <a:spLocks noChangeArrowheads="1"/>
          </p:cNvSpPr>
          <p:nvPr/>
        </p:nvSpPr>
        <p:spPr bwMode="auto">
          <a:xfrm>
            <a:off x="0" y="0"/>
            <a:ext cx="12192000" cy="7472045"/>
          </a:xfrm>
          <a:prstGeom prst="rect">
            <a:avLst/>
          </a:prstGeom>
          <a:solidFill>
            <a:srgbClr val="0070C0"/>
          </a:solidFill>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ct val="50000"/>
              </a:spcBef>
              <a:defRPr/>
            </a:pPr>
            <a:endParaRPr lang="it-IT" sz="2400" b="1" dirty="0">
              <a:solidFill>
                <a:srgbClr val="0070C0"/>
              </a:solidFill>
            </a:endParaRPr>
          </a:p>
          <a:p>
            <a:pPr algn="just" eaLnBrk="1" hangingPunct="1">
              <a:lnSpc>
                <a:spcPct val="150000"/>
              </a:lnSpc>
              <a:spcBef>
                <a:spcPct val="50000"/>
              </a:spcBef>
              <a:defRPr/>
            </a:pPr>
            <a:endParaRPr lang="it-IT" sz="2400" b="1" dirty="0">
              <a:solidFill>
                <a:srgbClr val="0070C0"/>
              </a:solidFill>
            </a:endParaRPr>
          </a:p>
          <a:p>
            <a:pPr algn="just" eaLnBrk="1" hangingPunct="1">
              <a:lnSpc>
                <a:spcPct val="150000"/>
              </a:lnSpc>
              <a:spcBef>
                <a:spcPct val="50000"/>
              </a:spcBef>
              <a:defRPr/>
            </a:pPr>
            <a:endParaRPr lang="it-IT" sz="2400" b="1" dirty="0">
              <a:solidFill>
                <a:srgbClr val="0070C0"/>
              </a:solidFill>
            </a:endParaRPr>
          </a:p>
          <a:p>
            <a:pPr algn="ctr" eaLnBrk="1" hangingPunct="1">
              <a:lnSpc>
                <a:spcPct val="150000"/>
              </a:lnSpc>
              <a:spcBef>
                <a:spcPct val="50000"/>
              </a:spcBef>
              <a:defRPr/>
            </a:pPr>
            <a:r>
              <a:rPr lang="it-IT" sz="3200" b="1" dirty="0">
                <a:solidFill>
                  <a:schemeClr val="bg1"/>
                </a:solidFill>
              </a:rPr>
              <a:t>Mercurio: un esempio di metallo tossico</a:t>
            </a:r>
          </a:p>
          <a:p>
            <a:pPr algn="just" eaLnBrk="1" hangingPunct="1">
              <a:lnSpc>
                <a:spcPct val="150000"/>
              </a:lnSpc>
              <a:spcBef>
                <a:spcPct val="50000"/>
              </a:spcBef>
              <a:defRPr/>
            </a:pPr>
            <a:endParaRPr lang="it-IT" sz="2400" b="1" dirty="0">
              <a:solidFill>
                <a:srgbClr val="0070C0"/>
              </a:solidFill>
            </a:endParaRPr>
          </a:p>
          <a:p>
            <a:pPr algn="just" eaLnBrk="1" hangingPunct="1">
              <a:lnSpc>
                <a:spcPct val="150000"/>
              </a:lnSpc>
              <a:spcBef>
                <a:spcPct val="50000"/>
              </a:spcBef>
              <a:defRPr/>
            </a:pPr>
            <a:endParaRPr lang="it-IT" sz="2400" b="1" dirty="0">
              <a:solidFill>
                <a:srgbClr val="0070C0"/>
              </a:solidFill>
            </a:endParaRPr>
          </a:p>
          <a:p>
            <a:pPr algn="just" eaLnBrk="1" hangingPunct="1">
              <a:lnSpc>
                <a:spcPct val="150000"/>
              </a:lnSpc>
              <a:spcBef>
                <a:spcPct val="50000"/>
              </a:spcBef>
              <a:defRPr/>
            </a:pPr>
            <a:endParaRPr lang="it-IT" sz="2400" b="1" dirty="0">
              <a:solidFill>
                <a:srgbClr val="0070C0"/>
              </a:solidFill>
            </a:endParaRPr>
          </a:p>
          <a:p>
            <a:pPr algn="just" eaLnBrk="1" hangingPunct="1">
              <a:lnSpc>
                <a:spcPct val="150000"/>
              </a:lnSpc>
              <a:spcBef>
                <a:spcPct val="50000"/>
              </a:spcBef>
              <a:defRPr/>
            </a:pPr>
            <a:endParaRPr lang="it-IT" sz="2400" b="1" dirty="0">
              <a:solidFill>
                <a:srgbClr val="0070C0"/>
              </a:solidFill>
            </a:endParaRPr>
          </a:p>
          <a:p>
            <a:pPr algn="just" eaLnBrk="1" hangingPunct="1">
              <a:lnSpc>
                <a:spcPct val="150000"/>
              </a:lnSpc>
              <a:spcBef>
                <a:spcPct val="50000"/>
              </a:spcBef>
              <a:defRPr/>
            </a:pPr>
            <a:endParaRPr lang="it-IT" sz="2400" b="1" dirty="0">
              <a:solidFill>
                <a:srgbClr val="0070C0"/>
              </a:solidFill>
            </a:endParaRPr>
          </a:p>
          <a:p>
            <a:pPr algn="just" eaLnBrk="1" hangingPunct="1">
              <a:lnSpc>
                <a:spcPct val="150000"/>
              </a:lnSpc>
              <a:spcBef>
                <a:spcPct val="50000"/>
              </a:spcBef>
              <a:defRPr/>
            </a:pPr>
            <a:endParaRPr lang="it-IT" sz="24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AC297BE-FE65-4110-B4AC-8EA4CA346D45}"/>
              </a:ext>
            </a:extLst>
          </p:cNvPr>
          <p:cNvSpPr/>
          <p:nvPr/>
        </p:nvSpPr>
        <p:spPr>
          <a:xfrm>
            <a:off x="1524001" y="546101"/>
            <a:ext cx="9109075" cy="6308725"/>
          </a:xfrm>
          <a:prstGeom prst="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eaLnBrk="1" hangingPunct="1">
              <a:defRPr/>
            </a:pPr>
            <a:endParaRPr lang="it-IT" sz="2400" dirty="0">
              <a:solidFill>
                <a:schemeClr val="bg1"/>
              </a:solidFill>
              <a:latin typeface="Times New Roman" pitchFamily="18" charset="0"/>
              <a:cs typeface="Times New Roman" pitchFamily="18" charset="0"/>
            </a:endParaRPr>
          </a:p>
          <a:p>
            <a:pPr eaLnBrk="1" hangingPunct="1">
              <a:defRPr/>
            </a:pPr>
            <a:r>
              <a:rPr lang="it-IT" sz="2400" dirty="0">
                <a:solidFill>
                  <a:schemeClr val="bg1"/>
                </a:solidFill>
                <a:latin typeface="Times New Roman" pitchFamily="18" charset="0"/>
                <a:cs typeface="Times New Roman" pitchFamily="18" charset="0"/>
              </a:rPr>
              <a:t>Nella sua forma ionica usuale, Hg</a:t>
            </a:r>
            <a:r>
              <a:rPr lang="it-IT" sz="2400" baseline="30000" dirty="0">
                <a:solidFill>
                  <a:schemeClr val="bg1"/>
                </a:solidFill>
                <a:latin typeface="Times New Roman" pitchFamily="18" charset="0"/>
                <a:cs typeface="Times New Roman" pitchFamily="18" charset="0"/>
              </a:rPr>
              <a:t>2+</a:t>
            </a:r>
            <a:r>
              <a:rPr lang="it-IT" sz="2400" dirty="0">
                <a:solidFill>
                  <a:schemeClr val="bg1"/>
                </a:solidFill>
                <a:latin typeface="Times New Roman" pitchFamily="18" charset="0"/>
                <a:cs typeface="Times New Roman" pitchFamily="18" charset="0"/>
              </a:rPr>
              <a:t>, è immediatamente TOSSICO</a:t>
            </a:r>
          </a:p>
          <a:p>
            <a:pPr eaLnBrk="1" hangingPunct="1">
              <a:defRPr/>
            </a:pPr>
            <a:r>
              <a:rPr lang="it-IT" sz="2400" dirty="0">
                <a:solidFill>
                  <a:schemeClr val="bg1"/>
                </a:solidFill>
                <a:latin typeface="Times New Roman" pitchFamily="18" charset="0"/>
                <a:cs typeface="Times New Roman" pitchFamily="18" charset="0"/>
              </a:rPr>
              <a:t>poiché è </a:t>
            </a:r>
            <a:r>
              <a:rPr lang="it-IT" sz="2400" u="sng" dirty="0">
                <a:solidFill>
                  <a:schemeClr val="bg1"/>
                </a:solidFill>
                <a:latin typeface="Times New Roman" pitchFamily="18" charset="0"/>
                <a:cs typeface="Times New Roman" pitchFamily="18" charset="0"/>
              </a:rPr>
              <a:t>solubile a </a:t>
            </a:r>
            <a:r>
              <a:rPr lang="it-IT" sz="2400" u="sng" dirty="0" err="1">
                <a:solidFill>
                  <a:schemeClr val="bg1"/>
                </a:solidFill>
                <a:latin typeface="Times New Roman" pitchFamily="18" charset="0"/>
                <a:cs typeface="Times New Roman" pitchFamily="18" charset="0"/>
              </a:rPr>
              <a:t>pH</a:t>
            </a:r>
            <a:r>
              <a:rPr lang="it-IT" sz="2400" u="sng" dirty="0">
                <a:solidFill>
                  <a:schemeClr val="bg1"/>
                </a:solidFill>
                <a:latin typeface="Times New Roman" pitchFamily="18" charset="0"/>
                <a:cs typeface="Times New Roman" pitchFamily="18" charset="0"/>
              </a:rPr>
              <a:t> 7 </a:t>
            </a:r>
            <a:r>
              <a:rPr lang="it-IT" sz="2400" dirty="0">
                <a:solidFill>
                  <a:schemeClr val="bg1"/>
                </a:solidFill>
                <a:latin typeface="Times New Roman" pitchFamily="18" charset="0"/>
                <a:cs typeface="Times New Roman" pitchFamily="18" charset="0"/>
              </a:rPr>
              <a:t>e </a:t>
            </a:r>
            <a:r>
              <a:rPr lang="it-IT" sz="2400" b="1" u="sng" dirty="0">
                <a:solidFill>
                  <a:schemeClr val="bg1"/>
                </a:solidFill>
                <a:latin typeface="Times New Roman" pitchFamily="18" charset="0"/>
                <a:cs typeface="Times New Roman" pitchFamily="18" charset="0"/>
              </a:rPr>
              <a:t>non</a:t>
            </a:r>
            <a:r>
              <a:rPr lang="it-IT" sz="2400" dirty="0">
                <a:solidFill>
                  <a:schemeClr val="bg1"/>
                </a:solidFill>
                <a:latin typeface="Times New Roman" pitchFamily="18" charset="0"/>
                <a:cs typeface="Times New Roman" pitchFamily="18" charset="0"/>
              </a:rPr>
              <a:t> forma complessi insolubili con gli anioni </a:t>
            </a:r>
          </a:p>
          <a:p>
            <a:pPr eaLnBrk="1" hangingPunct="1">
              <a:defRPr/>
            </a:pPr>
            <a:r>
              <a:rPr lang="it-IT" sz="2400" dirty="0">
                <a:solidFill>
                  <a:schemeClr val="bg1"/>
                </a:solidFill>
                <a:latin typeface="Times New Roman" pitchFamily="18" charset="0"/>
                <a:cs typeface="Times New Roman" pitchFamily="18" charset="0"/>
              </a:rPr>
              <a:t>abbondanti nei fluidi corporei.</a:t>
            </a:r>
          </a:p>
          <a:p>
            <a:pPr eaLnBrk="1" hangingPunct="1">
              <a:defRPr/>
            </a:pPr>
            <a:endParaRPr lang="it-IT" sz="2400" dirty="0">
              <a:solidFill>
                <a:schemeClr val="bg1"/>
              </a:solidFill>
              <a:latin typeface="Times New Roman" pitchFamily="18" charset="0"/>
              <a:cs typeface="Times New Roman" pitchFamily="18" charset="0"/>
            </a:endParaRPr>
          </a:p>
          <a:p>
            <a:pPr eaLnBrk="1" hangingPunct="1">
              <a:defRPr/>
            </a:pPr>
            <a:r>
              <a:rPr lang="it-IT" sz="2600" b="1" u="sng" dirty="0">
                <a:solidFill>
                  <a:schemeClr val="bg1"/>
                </a:solidFill>
                <a:latin typeface="Times New Roman" pitchFamily="18" charset="0"/>
                <a:cs typeface="Times New Roman" pitchFamily="18" charset="0"/>
              </a:rPr>
              <a:t>La sua elevata tossicità deriva dalla grande affinità per le forme </a:t>
            </a:r>
            <a:r>
              <a:rPr lang="it-IT" sz="2600" b="1" u="sng" dirty="0" err="1">
                <a:solidFill>
                  <a:schemeClr val="bg1"/>
                </a:solidFill>
                <a:latin typeface="Times New Roman" pitchFamily="18" charset="0"/>
                <a:cs typeface="Times New Roman" pitchFamily="18" charset="0"/>
              </a:rPr>
              <a:t>deprotonate</a:t>
            </a:r>
            <a:r>
              <a:rPr lang="it-IT" sz="2600" b="1" u="sng" dirty="0">
                <a:solidFill>
                  <a:schemeClr val="bg1"/>
                </a:solidFill>
                <a:latin typeface="Times New Roman" pitchFamily="18" charset="0"/>
                <a:cs typeface="Times New Roman" pitchFamily="18" charset="0"/>
              </a:rPr>
              <a:t> dei leganti </a:t>
            </a:r>
            <a:r>
              <a:rPr lang="it-IT" sz="2600" b="1" u="sng" dirty="0" err="1">
                <a:solidFill>
                  <a:schemeClr val="bg1"/>
                </a:solidFill>
                <a:latin typeface="Times New Roman" pitchFamily="18" charset="0"/>
                <a:cs typeface="Times New Roman" pitchFamily="18" charset="0"/>
              </a:rPr>
              <a:t>tiolici</a:t>
            </a:r>
            <a:r>
              <a:rPr lang="it-IT" sz="2600" b="1" u="sng" dirty="0">
                <a:solidFill>
                  <a:schemeClr val="bg1"/>
                </a:solidFill>
                <a:latin typeface="Times New Roman" pitchFamily="18" charset="0"/>
                <a:cs typeface="Times New Roman" pitchFamily="18" charset="0"/>
              </a:rPr>
              <a:t> (cisteina).</a:t>
            </a:r>
            <a:endParaRPr lang="it-IT" sz="2600" dirty="0">
              <a:solidFill>
                <a:schemeClr val="bg1"/>
              </a:solidFill>
              <a:latin typeface="Times New Roman" pitchFamily="18" charset="0"/>
              <a:cs typeface="Times New Roman" pitchFamily="18" charset="0"/>
            </a:endParaRPr>
          </a:p>
          <a:p>
            <a:pPr eaLnBrk="1" hangingPunct="1">
              <a:defRPr/>
            </a:pPr>
            <a:endParaRPr lang="it-IT" sz="2600" b="1" u="sng" dirty="0">
              <a:solidFill>
                <a:schemeClr val="bg1"/>
              </a:solidFill>
              <a:latin typeface="Times New Roman" pitchFamily="18" charset="0"/>
              <a:cs typeface="Times New Roman" pitchFamily="18" charset="0"/>
            </a:endParaRPr>
          </a:p>
          <a:p>
            <a:pPr eaLnBrk="1" hangingPunct="1">
              <a:defRPr/>
            </a:pPr>
            <a:r>
              <a:rPr lang="it-IT" sz="2600" dirty="0">
                <a:solidFill>
                  <a:schemeClr val="bg1"/>
                </a:solidFill>
                <a:latin typeface="Times New Roman" pitchFamily="18" charset="0"/>
                <a:cs typeface="Times New Roman" pitchFamily="18" charset="0"/>
              </a:rPr>
              <a:t>Una forma molto tossica è il catione organometallico </a:t>
            </a:r>
            <a:r>
              <a:rPr lang="it-IT" sz="2600" b="1" dirty="0" err="1">
                <a:solidFill>
                  <a:schemeClr val="bg1"/>
                </a:solidFill>
                <a:latin typeface="Times New Roman" pitchFamily="18" charset="0"/>
                <a:cs typeface="Times New Roman" pitchFamily="18" charset="0"/>
              </a:rPr>
              <a:t>RHg</a:t>
            </a:r>
            <a:r>
              <a:rPr lang="it-IT" sz="2600" b="1" baseline="30000" dirty="0">
                <a:solidFill>
                  <a:schemeClr val="bg1"/>
                </a:solidFill>
                <a:latin typeface="Times New Roman" pitchFamily="18" charset="0"/>
                <a:cs typeface="Times New Roman" pitchFamily="18" charset="0"/>
              </a:rPr>
              <a:t>+</a:t>
            </a:r>
            <a:r>
              <a:rPr lang="it-IT" sz="2600" dirty="0">
                <a:solidFill>
                  <a:schemeClr val="bg1"/>
                </a:solidFill>
                <a:latin typeface="Times New Roman" pitchFamily="18" charset="0"/>
                <a:cs typeface="Times New Roman" pitchFamily="18" charset="0"/>
              </a:rPr>
              <a:t>, in particolare il catione </a:t>
            </a:r>
            <a:r>
              <a:rPr lang="it-IT" sz="2600" dirty="0" err="1">
                <a:solidFill>
                  <a:schemeClr val="bg1"/>
                </a:solidFill>
                <a:latin typeface="Times New Roman" pitchFamily="18" charset="0"/>
                <a:cs typeface="Times New Roman" pitchFamily="18" charset="0"/>
              </a:rPr>
              <a:t>metilmercurio</a:t>
            </a:r>
            <a:r>
              <a:rPr lang="it-IT" sz="2600" dirty="0">
                <a:solidFill>
                  <a:schemeClr val="bg1"/>
                </a:solidFill>
                <a:latin typeface="Times New Roman" pitchFamily="18" charset="0"/>
                <a:cs typeface="Times New Roman" pitchFamily="18" charset="0"/>
              </a:rPr>
              <a:t>, </a:t>
            </a:r>
            <a:r>
              <a:rPr lang="it-IT" sz="2600" b="1" dirty="0">
                <a:solidFill>
                  <a:schemeClr val="bg1"/>
                </a:solidFill>
                <a:latin typeface="Times New Roman" pitchFamily="18" charset="0"/>
                <a:cs typeface="Times New Roman" pitchFamily="18" charset="0"/>
              </a:rPr>
              <a:t>CH</a:t>
            </a:r>
            <a:r>
              <a:rPr lang="it-IT" sz="2600" b="1" baseline="-25000" dirty="0">
                <a:solidFill>
                  <a:schemeClr val="bg1"/>
                </a:solidFill>
                <a:latin typeface="Times New Roman" pitchFamily="18" charset="0"/>
                <a:cs typeface="Times New Roman" pitchFamily="18" charset="0"/>
              </a:rPr>
              <a:t>3</a:t>
            </a:r>
            <a:r>
              <a:rPr lang="it-IT" sz="2600" b="1" dirty="0">
                <a:solidFill>
                  <a:schemeClr val="bg1"/>
                </a:solidFill>
                <a:latin typeface="Times New Roman" pitchFamily="18" charset="0"/>
                <a:cs typeface="Times New Roman" pitchFamily="18" charset="0"/>
              </a:rPr>
              <a:t>Hg</a:t>
            </a:r>
            <a:r>
              <a:rPr lang="it-IT" sz="2600" b="1" baseline="30000" dirty="0">
                <a:solidFill>
                  <a:schemeClr val="bg1"/>
                </a:solidFill>
                <a:latin typeface="Times New Roman" pitchFamily="18" charset="0"/>
                <a:cs typeface="Times New Roman" pitchFamily="18" charset="0"/>
              </a:rPr>
              <a:t>+</a:t>
            </a:r>
            <a:r>
              <a:rPr lang="it-IT" sz="2600" dirty="0">
                <a:solidFill>
                  <a:schemeClr val="bg1"/>
                </a:solidFill>
                <a:latin typeface="Times New Roman" pitchFamily="18" charset="0"/>
                <a:cs typeface="Times New Roman" pitchFamily="18" charset="0"/>
              </a:rPr>
              <a:t>, perché il suo carattere ambivalente lipofilo/idrofilo gli permette di attraversare la placenta e le membrane del sistema nervoso.</a:t>
            </a:r>
          </a:p>
          <a:p>
            <a:pPr eaLnBrk="1" hangingPunct="1">
              <a:defRPr/>
            </a:pPr>
            <a:endParaRPr lang="it-IT" sz="2600" b="1" u="sng" dirty="0">
              <a:solidFill>
                <a:schemeClr val="bg1"/>
              </a:solidFill>
              <a:latin typeface="Times New Roman" pitchFamily="18" charset="0"/>
              <a:cs typeface="Times New Roman" pitchFamily="18" charset="0"/>
            </a:endParaRPr>
          </a:p>
          <a:p>
            <a:pPr eaLnBrk="1" hangingPunct="1">
              <a:defRPr/>
            </a:pPr>
            <a:r>
              <a:rPr lang="it-IT" sz="2600" dirty="0">
                <a:solidFill>
                  <a:schemeClr val="bg1"/>
                </a:solidFill>
                <a:latin typeface="Times New Roman" pitchFamily="18" charset="0"/>
                <a:cs typeface="Times New Roman" pitchFamily="18" charset="0"/>
              </a:rPr>
              <a:t>                                                     come etanolo, nicotina, </a:t>
            </a:r>
            <a:r>
              <a:rPr lang="it-IT" sz="2600" dirty="0" err="1">
                <a:solidFill>
                  <a:schemeClr val="bg1"/>
                </a:solidFill>
                <a:latin typeface="Times New Roman" pitchFamily="18" charset="0"/>
                <a:cs typeface="Times New Roman" pitchFamily="18" charset="0"/>
              </a:rPr>
              <a:t>R</a:t>
            </a:r>
            <a:r>
              <a:rPr lang="it-IT" sz="2600" baseline="-25000" dirty="0" err="1">
                <a:solidFill>
                  <a:schemeClr val="bg1"/>
                </a:solidFill>
                <a:latin typeface="Times New Roman" pitchFamily="18" charset="0"/>
                <a:cs typeface="Times New Roman" pitchFamily="18" charset="0"/>
              </a:rPr>
              <a:t>n</a:t>
            </a:r>
            <a:r>
              <a:rPr lang="it-IT" sz="2600" dirty="0" err="1">
                <a:solidFill>
                  <a:schemeClr val="bg1"/>
                </a:solidFill>
                <a:latin typeface="Times New Roman" pitchFamily="18" charset="0"/>
                <a:cs typeface="Times New Roman" pitchFamily="18" charset="0"/>
              </a:rPr>
              <a:t>M</a:t>
            </a:r>
            <a:r>
              <a:rPr lang="it-IT" sz="2600" baseline="30000" dirty="0">
                <a:solidFill>
                  <a:schemeClr val="bg1"/>
                </a:solidFill>
                <a:latin typeface="Times New Roman" pitchFamily="18" charset="0"/>
                <a:cs typeface="Times New Roman" pitchFamily="18" charset="0"/>
              </a:rPr>
              <a:t>+</a:t>
            </a:r>
            <a:r>
              <a:rPr lang="it-IT" sz="2600" dirty="0">
                <a:solidFill>
                  <a:schemeClr val="bg1"/>
                </a:solidFill>
                <a:latin typeface="Times New Roman" pitchFamily="18" charset="0"/>
                <a:cs typeface="Times New Roman" pitchFamily="18" charset="0"/>
              </a:rPr>
              <a:t>		</a:t>
            </a:r>
            <a:endParaRPr lang="it-IT" sz="2600" b="1" u="sng" dirty="0">
              <a:solidFill>
                <a:schemeClr val="bg1"/>
              </a:solidFill>
              <a:latin typeface="Times New Roman" pitchFamily="18" charset="0"/>
              <a:cs typeface="Times New Roman" pitchFamily="18" charset="0"/>
            </a:endParaRPr>
          </a:p>
          <a:p>
            <a:pPr eaLnBrk="1" hangingPunct="1">
              <a:defRPr/>
            </a:pPr>
            <a:endParaRPr lang="it-IT" sz="2400" dirty="0">
              <a:solidFill>
                <a:schemeClr val="bg1"/>
              </a:solidFill>
              <a:latin typeface="Times New Roman" pitchFamily="18" charset="0"/>
              <a:cs typeface="Times New Roman" pitchFamily="18" charset="0"/>
            </a:endParaRPr>
          </a:p>
        </p:txBody>
      </p:sp>
      <p:cxnSp>
        <p:nvCxnSpPr>
          <p:cNvPr id="4" name="Connettore 2 3">
            <a:extLst>
              <a:ext uri="{FF2B5EF4-FFF2-40B4-BE49-F238E27FC236}">
                <a16:creationId xmlns:a16="http://schemas.microsoft.com/office/drawing/2014/main" id="{6BA841D7-185E-42B4-8A3C-58EB119EDDCC}"/>
              </a:ext>
            </a:extLst>
          </p:cNvPr>
          <p:cNvCxnSpPr/>
          <p:nvPr/>
        </p:nvCxnSpPr>
        <p:spPr>
          <a:xfrm>
            <a:off x="7824788" y="4868863"/>
            <a:ext cx="0" cy="79216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FA4DEB9-539A-4AE4-8E26-C9726768FCE9}"/>
              </a:ext>
            </a:extLst>
          </p:cNvPr>
          <p:cNvSpPr/>
          <p:nvPr/>
        </p:nvSpPr>
        <p:spPr>
          <a:xfrm>
            <a:off x="0" y="239152"/>
            <a:ext cx="12192000" cy="4647426"/>
          </a:xfrm>
          <a:prstGeom prst="rect">
            <a:avLst/>
          </a:prstGeom>
          <a:solidFill>
            <a:srgbClr val="0070C0"/>
          </a:solidFill>
        </p:spPr>
        <p:txBody>
          <a:bodyPr wrap="square">
            <a:spAutoFit/>
          </a:bodyPr>
          <a:lstStyle/>
          <a:p>
            <a:pPr algn="just" eaLnBrk="1" hangingPunct="1">
              <a:defRPr/>
            </a:pPr>
            <a:endParaRPr lang="it-IT"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algn="just" eaLnBrk="1" hangingPunct="1">
              <a:defRPr/>
            </a:pPr>
            <a:endParaRPr lang="it-IT"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algn="just" eaLnBrk="1" hangingPunct="1">
              <a:defRPr/>
            </a:pPr>
            <a:r>
              <a:rPr lang="it-IT" sz="4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it-IT"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Grande dipendenza della tossicità dalla forma chimica dell’elemento;</a:t>
            </a:r>
          </a:p>
          <a:p>
            <a:pPr algn="just" eaLnBrk="1" hangingPunct="1">
              <a:defRPr/>
            </a:pPr>
            <a:r>
              <a:rPr lang="it-IT" sz="32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it-IT"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Influenza dell’attività umana sul ciclo globale;</a:t>
            </a:r>
          </a:p>
          <a:p>
            <a:pPr algn="just" eaLnBrk="1" hangingPunct="1">
              <a:defRPr/>
            </a:pPr>
            <a:r>
              <a:rPr lang="it-IT" sz="32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it-IT"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Cinetica delle trasformazioni metaboliche e distribuzione nel corpo umano;</a:t>
            </a:r>
          </a:p>
          <a:p>
            <a:pPr algn="just" eaLnBrk="1" hangingPunct="1">
              <a:defRPr/>
            </a:pPr>
            <a:r>
              <a:rPr lang="it-IT" sz="32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it-IT"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Genetica della resistenza latente all’avvelenamento da Hg nei microorganismi</a:t>
            </a:r>
          </a:p>
          <a:p>
            <a:pPr algn="just" eaLnBrk="1" hangingPunct="1">
              <a:defRPr/>
            </a:pPr>
            <a:r>
              <a:rPr lang="it-IT"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endParaRPr lang="it-IT" sz="32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D5DF448-7FAD-491E-82BA-D3BBDDBBF524}"/>
              </a:ext>
            </a:extLst>
          </p:cNvPr>
          <p:cNvSpPr/>
          <p:nvPr/>
        </p:nvSpPr>
        <p:spPr>
          <a:xfrm>
            <a:off x="1631951" y="115888"/>
            <a:ext cx="8856663" cy="56324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endParaRPr lang="it-IT" sz="2400" dirty="0">
              <a:solidFill>
                <a:srgbClr val="FF3300"/>
              </a:solidFill>
              <a:latin typeface="Times New Roman" pitchFamily="18" charset="0"/>
              <a:cs typeface="Times New Roman" pitchFamily="18" charset="0"/>
            </a:endParaRPr>
          </a:p>
          <a:p>
            <a:pPr eaLnBrk="1" hangingPunct="1">
              <a:defRPr/>
            </a:pPr>
            <a:r>
              <a:rPr lang="it-IT" sz="2400" dirty="0">
                <a:solidFill>
                  <a:srgbClr val="FF3300"/>
                </a:solidFill>
                <a:latin typeface="Times New Roman" pitchFamily="18" charset="0"/>
                <a:cs typeface="Times New Roman" pitchFamily="18" charset="0"/>
              </a:rPr>
              <a:t>		Come altri metalli «nobili» (</a:t>
            </a:r>
            <a:r>
              <a:rPr lang="it-IT" sz="2400" dirty="0" err="1">
                <a:solidFill>
                  <a:srgbClr val="FF3300"/>
                </a:solidFill>
                <a:latin typeface="Times New Roman" pitchFamily="18" charset="0"/>
                <a:cs typeface="Times New Roman" pitchFamily="18" charset="0"/>
              </a:rPr>
              <a:t>Au</a:t>
            </a:r>
            <a:r>
              <a:rPr lang="it-IT" sz="2400" dirty="0">
                <a:solidFill>
                  <a:srgbClr val="FF3300"/>
                </a:solidFill>
                <a:latin typeface="Times New Roman" pitchFamily="18" charset="0"/>
                <a:cs typeface="Times New Roman" pitchFamily="18" charset="0"/>
              </a:rPr>
              <a:t>, Ag), </a:t>
            </a:r>
          </a:p>
          <a:p>
            <a:pPr eaLnBrk="1" hangingPunct="1">
              <a:defRPr/>
            </a:pPr>
            <a:r>
              <a:rPr lang="it-IT" sz="2400" dirty="0">
                <a:solidFill>
                  <a:srgbClr val="FF3300"/>
                </a:solidFill>
                <a:latin typeface="Times New Roman" pitchFamily="18" charset="0"/>
                <a:cs typeface="Times New Roman" pitchFamily="18" charset="0"/>
              </a:rPr>
              <a:t>	Hg forma composti covalenti con l’anione cloruro. </a:t>
            </a:r>
          </a:p>
          <a:p>
            <a:pPr eaLnBrk="1" hangingPunct="1">
              <a:defRPr/>
            </a:pPr>
            <a:endParaRPr lang="it-IT" sz="2400" dirty="0">
              <a:solidFill>
                <a:srgbClr val="FF3300"/>
              </a:solidFill>
              <a:latin typeface="Times New Roman" pitchFamily="18" charset="0"/>
              <a:cs typeface="Times New Roman" pitchFamily="18" charset="0"/>
            </a:endParaRPr>
          </a:p>
          <a:p>
            <a:pPr eaLnBrk="1" hangingPunct="1">
              <a:defRPr/>
            </a:pPr>
            <a:r>
              <a:rPr lang="it-IT" sz="2400" dirty="0" err="1">
                <a:solidFill>
                  <a:srgbClr val="FF3300"/>
                </a:solidFill>
                <a:latin typeface="Times New Roman" pitchFamily="18" charset="0"/>
                <a:cs typeface="Times New Roman" pitchFamily="18" charset="0"/>
              </a:rPr>
              <a:t>RHgCl</a:t>
            </a:r>
            <a:r>
              <a:rPr lang="it-IT" sz="2400" dirty="0">
                <a:solidFill>
                  <a:srgbClr val="FF3300"/>
                </a:solidFill>
                <a:latin typeface="Times New Roman" pitchFamily="18" charset="0"/>
                <a:cs typeface="Times New Roman" pitchFamily="18" charset="0"/>
              </a:rPr>
              <a:t> (composto </a:t>
            </a:r>
            <a:r>
              <a:rPr lang="it-IT" sz="2400" dirty="0" err="1">
                <a:solidFill>
                  <a:srgbClr val="FF3300"/>
                </a:solidFill>
                <a:latin typeface="Times New Roman" pitchFamily="18" charset="0"/>
                <a:cs typeface="Times New Roman" pitchFamily="18" charset="0"/>
              </a:rPr>
              <a:t>organomercuriale</a:t>
            </a:r>
            <a:r>
              <a:rPr lang="it-IT" sz="2400" dirty="0">
                <a:solidFill>
                  <a:srgbClr val="FF3300"/>
                </a:solidFill>
                <a:latin typeface="Times New Roman" pitchFamily="18" charset="0"/>
                <a:cs typeface="Times New Roman" pitchFamily="18" charset="0"/>
              </a:rPr>
              <a:t>) si può formare nello stomaco e, per la sua elevata </a:t>
            </a:r>
            <a:r>
              <a:rPr lang="it-IT" sz="2400" dirty="0" err="1">
                <a:solidFill>
                  <a:srgbClr val="FF3300"/>
                </a:solidFill>
                <a:latin typeface="Times New Roman" pitchFamily="18" charset="0"/>
                <a:cs typeface="Times New Roman" pitchFamily="18" charset="0"/>
              </a:rPr>
              <a:t>lipofilia</a:t>
            </a:r>
            <a:r>
              <a:rPr lang="it-IT" sz="2400" dirty="0">
                <a:solidFill>
                  <a:srgbClr val="FF3300"/>
                </a:solidFill>
                <a:latin typeface="Times New Roman" pitchFamily="18" charset="0"/>
                <a:cs typeface="Times New Roman" pitchFamily="18" charset="0"/>
              </a:rPr>
              <a:t>, può essere assorbito e si distribuisce in numerosi tessuti (fegato, reni, SNC).</a:t>
            </a:r>
          </a:p>
          <a:p>
            <a:pPr eaLnBrk="1" hangingPunct="1">
              <a:defRPr/>
            </a:pPr>
            <a:endParaRPr lang="it-IT" sz="2400" dirty="0">
              <a:solidFill>
                <a:srgbClr val="FF3300"/>
              </a:solidFill>
              <a:latin typeface="Times New Roman" pitchFamily="18" charset="0"/>
              <a:cs typeface="Times New Roman" pitchFamily="18" charset="0"/>
            </a:endParaRPr>
          </a:p>
          <a:p>
            <a:pPr eaLnBrk="1" hangingPunct="1">
              <a:defRPr/>
            </a:pPr>
            <a:r>
              <a:rPr lang="it-IT" sz="2400" b="1" dirty="0">
                <a:solidFill>
                  <a:srgbClr val="0000FF"/>
                </a:solidFill>
                <a:latin typeface="Times New Roman" pitchFamily="18" charset="0"/>
                <a:cs typeface="Times New Roman" pitchFamily="18" charset="0"/>
              </a:rPr>
              <a:t>Hg preferisce bassi numeri di coordinazione, ad es. 2, </a:t>
            </a:r>
            <a:r>
              <a:rPr lang="it-IT" sz="2400" dirty="0">
                <a:solidFill>
                  <a:srgbClr val="0000FF"/>
                </a:solidFill>
                <a:latin typeface="Times New Roman" pitchFamily="18" charset="0"/>
                <a:cs typeface="Times New Roman" pitchFamily="18" charset="0"/>
              </a:rPr>
              <a:t>e ciò ne rende difficile la </a:t>
            </a:r>
            <a:r>
              <a:rPr lang="it-IT" sz="2400" dirty="0" err="1">
                <a:solidFill>
                  <a:srgbClr val="0000FF"/>
                </a:solidFill>
                <a:latin typeface="Times New Roman" pitchFamily="18" charset="0"/>
                <a:cs typeface="Times New Roman" pitchFamily="18" charset="0"/>
              </a:rPr>
              <a:t>detossificazione</a:t>
            </a:r>
            <a:r>
              <a:rPr lang="it-IT" sz="2400" dirty="0">
                <a:solidFill>
                  <a:srgbClr val="0000FF"/>
                </a:solidFill>
                <a:latin typeface="Times New Roman" pitchFamily="18" charset="0"/>
                <a:cs typeface="Times New Roman" pitchFamily="18" charset="0"/>
              </a:rPr>
              <a:t>.</a:t>
            </a:r>
          </a:p>
          <a:p>
            <a:pPr eaLnBrk="1" hangingPunct="1">
              <a:defRPr/>
            </a:pPr>
            <a:r>
              <a:rPr lang="it-IT" sz="2400" dirty="0">
                <a:solidFill>
                  <a:srgbClr val="0000FF"/>
                </a:solidFill>
                <a:latin typeface="Times New Roman" pitchFamily="18" charset="0"/>
                <a:cs typeface="Times New Roman" pitchFamily="18" charset="0"/>
              </a:rPr>
              <a:t>La labilità cinetica dei composti di Hg causa una loro rapida distribuzione in fegato, reni e cervello.</a:t>
            </a:r>
          </a:p>
          <a:p>
            <a:pPr eaLnBrk="1" hangingPunct="1">
              <a:defRPr/>
            </a:pPr>
            <a:r>
              <a:rPr lang="it-IT" sz="2400" dirty="0">
                <a:solidFill>
                  <a:srgbClr val="0000FF"/>
                </a:solidFill>
                <a:latin typeface="Times New Roman" pitchFamily="18" charset="0"/>
                <a:cs typeface="Times New Roman" pitchFamily="18" charset="0"/>
              </a:rPr>
              <a:t>L’attacco alle </a:t>
            </a:r>
            <a:r>
              <a:rPr lang="it-IT" sz="2400" dirty="0" err="1">
                <a:solidFill>
                  <a:srgbClr val="0000FF"/>
                </a:solidFill>
                <a:latin typeface="Times New Roman" pitchFamily="18" charset="0"/>
                <a:cs typeface="Times New Roman" pitchFamily="18" charset="0"/>
              </a:rPr>
              <a:t>nucleobasi</a:t>
            </a:r>
            <a:r>
              <a:rPr lang="it-IT" sz="2400" dirty="0">
                <a:solidFill>
                  <a:srgbClr val="0000FF"/>
                </a:solidFill>
                <a:latin typeface="Times New Roman" pitchFamily="18" charset="0"/>
                <a:cs typeface="Times New Roman" pitchFamily="18" charset="0"/>
              </a:rPr>
              <a:t> può avvenire anche agli atomi di C provocando effetti mutageni.</a:t>
            </a:r>
          </a:p>
          <a:p>
            <a:pPr eaLnBrk="1" hangingPunct="1">
              <a:defRPr/>
            </a:pPr>
            <a:endParaRPr lang="it-IT" sz="2400" dirty="0">
              <a:solidFill>
                <a:srgbClr val="0000FF"/>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78D95F1F-2784-4D9E-9941-656C717E62DF}"/>
              </a:ext>
            </a:extLst>
          </p:cNvPr>
          <p:cNvSpPr txBox="1">
            <a:spLocks noChangeArrowheads="1"/>
          </p:cNvSpPr>
          <p:nvPr/>
        </p:nvSpPr>
        <p:spPr bwMode="auto">
          <a:xfrm>
            <a:off x="1524001" y="115888"/>
            <a:ext cx="8964613" cy="24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50000"/>
              </a:spcBef>
              <a:buFontTx/>
              <a:buNone/>
            </a:pPr>
            <a:r>
              <a:rPr lang="it-IT" altLang="it-IT" sz="1400" u="sng"/>
              <a:t>Un metallo tossico: il </a:t>
            </a:r>
            <a:r>
              <a:rPr lang="it-IT" altLang="it-IT" sz="1400" b="1" i="1" u="sng">
                <a:solidFill>
                  <a:srgbClr val="CC0000"/>
                </a:solidFill>
              </a:rPr>
              <a:t>MERCURIO</a:t>
            </a:r>
            <a:r>
              <a:rPr lang="it-IT" altLang="it-IT" sz="1400" u="sng"/>
              <a:t>, un contaminante ambientale antico (come Pb).</a:t>
            </a:r>
          </a:p>
        </p:txBody>
      </p:sp>
      <p:grpSp>
        <p:nvGrpSpPr>
          <p:cNvPr id="13315" name="Group 62">
            <a:extLst>
              <a:ext uri="{FF2B5EF4-FFF2-40B4-BE49-F238E27FC236}">
                <a16:creationId xmlns:a16="http://schemas.microsoft.com/office/drawing/2014/main" id="{D0A82830-7248-4AEA-823F-FCC712A87474}"/>
              </a:ext>
            </a:extLst>
          </p:cNvPr>
          <p:cNvGrpSpPr>
            <a:grpSpLocks/>
          </p:cNvGrpSpPr>
          <p:nvPr/>
        </p:nvGrpSpPr>
        <p:grpSpPr bwMode="auto">
          <a:xfrm>
            <a:off x="1631951" y="419101"/>
            <a:ext cx="8323263" cy="2972997"/>
            <a:chOff x="314" y="264"/>
            <a:chExt cx="5243" cy="1953"/>
          </a:xfrm>
        </p:grpSpPr>
        <p:grpSp>
          <p:nvGrpSpPr>
            <p:cNvPr id="13474" name="Group 15">
              <a:extLst>
                <a:ext uri="{FF2B5EF4-FFF2-40B4-BE49-F238E27FC236}">
                  <a16:creationId xmlns:a16="http://schemas.microsoft.com/office/drawing/2014/main" id="{C0C3011F-C870-4FB6-8C0D-FF90446D0696}"/>
                </a:ext>
              </a:extLst>
            </p:cNvPr>
            <p:cNvGrpSpPr>
              <a:grpSpLocks/>
            </p:cNvGrpSpPr>
            <p:nvPr/>
          </p:nvGrpSpPr>
          <p:grpSpPr bwMode="auto">
            <a:xfrm>
              <a:off x="1259" y="464"/>
              <a:ext cx="545" cy="273"/>
              <a:chOff x="2632" y="572"/>
              <a:chExt cx="545" cy="273"/>
            </a:xfrm>
          </p:grpSpPr>
          <p:grpSp>
            <p:nvGrpSpPr>
              <p:cNvPr id="13515" name="Group 7">
                <a:extLst>
                  <a:ext uri="{FF2B5EF4-FFF2-40B4-BE49-F238E27FC236}">
                    <a16:creationId xmlns:a16="http://schemas.microsoft.com/office/drawing/2014/main" id="{A38CF159-36C0-44C7-83AE-1A4D610ADF62}"/>
                  </a:ext>
                </a:extLst>
              </p:cNvPr>
              <p:cNvGrpSpPr>
                <a:grpSpLocks/>
              </p:cNvGrpSpPr>
              <p:nvPr/>
            </p:nvGrpSpPr>
            <p:grpSpPr bwMode="auto">
              <a:xfrm>
                <a:off x="2869" y="572"/>
                <a:ext cx="56" cy="273"/>
                <a:chOff x="2869" y="572"/>
                <a:chExt cx="56" cy="273"/>
              </a:xfrm>
            </p:grpSpPr>
            <p:sp>
              <p:nvSpPr>
                <p:cNvPr id="13518" name="Line 5">
                  <a:extLst>
                    <a:ext uri="{FF2B5EF4-FFF2-40B4-BE49-F238E27FC236}">
                      <a16:creationId xmlns:a16="http://schemas.microsoft.com/office/drawing/2014/main" id="{5A20E24F-C256-4F4B-89C0-5E1306908FA4}"/>
                    </a:ext>
                  </a:extLst>
                </p:cNvPr>
                <p:cNvSpPr>
                  <a:spLocks noChangeShapeType="1"/>
                </p:cNvSpPr>
                <p:nvPr/>
              </p:nvSpPr>
              <p:spPr bwMode="auto">
                <a:xfrm flipV="1">
                  <a:off x="2925" y="572"/>
                  <a:ext cx="0" cy="27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19" name="Line 6">
                  <a:extLst>
                    <a:ext uri="{FF2B5EF4-FFF2-40B4-BE49-F238E27FC236}">
                      <a16:creationId xmlns:a16="http://schemas.microsoft.com/office/drawing/2014/main" id="{0DD7EFDB-F740-4E98-AC21-08E4339E6BEB}"/>
                    </a:ext>
                  </a:extLst>
                </p:cNvPr>
                <p:cNvSpPr>
                  <a:spLocks noChangeShapeType="1"/>
                </p:cNvSpPr>
                <p:nvPr/>
              </p:nvSpPr>
              <p:spPr bwMode="auto">
                <a:xfrm>
                  <a:off x="2869" y="648"/>
                  <a:ext cx="0" cy="13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3516" name="Freeform 10">
                <a:extLst>
                  <a:ext uri="{FF2B5EF4-FFF2-40B4-BE49-F238E27FC236}">
                    <a16:creationId xmlns:a16="http://schemas.microsoft.com/office/drawing/2014/main" id="{B59E7A3E-D87A-4567-92D9-03C439605CF8}"/>
                  </a:ext>
                </a:extLst>
              </p:cNvPr>
              <p:cNvSpPr>
                <a:spLocks/>
              </p:cNvSpPr>
              <p:nvPr/>
            </p:nvSpPr>
            <p:spPr bwMode="auto">
              <a:xfrm flipH="1">
                <a:off x="2632" y="657"/>
                <a:ext cx="227" cy="46"/>
              </a:xfrm>
              <a:custGeom>
                <a:avLst/>
                <a:gdLst>
                  <a:gd name="T0" fmla="*/ 0 w 227"/>
                  <a:gd name="T1" fmla="*/ 46 h 46"/>
                  <a:gd name="T2" fmla="*/ 91 w 227"/>
                  <a:gd name="T3" fmla="*/ 0 h 46"/>
                  <a:gd name="T4" fmla="*/ 227 w 227"/>
                  <a:gd name="T5" fmla="*/ 46 h 46"/>
                  <a:gd name="T6" fmla="*/ 0 60000 65536"/>
                  <a:gd name="T7" fmla="*/ 0 60000 65536"/>
                  <a:gd name="T8" fmla="*/ 0 60000 65536"/>
                </a:gdLst>
                <a:ahLst/>
                <a:cxnLst>
                  <a:cxn ang="T6">
                    <a:pos x="T0" y="T1"/>
                  </a:cxn>
                  <a:cxn ang="T7">
                    <a:pos x="T2" y="T3"/>
                  </a:cxn>
                  <a:cxn ang="T8">
                    <a:pos x="T4" y="T5"/>
                  </a:cxn>
                </a:cxnLst>
                <a:rect l="0" t="0" r="r" b="b"/>
                <a:pathLst>
                  <a:path w="227" h="46">
                    <a:moveTo>
                      <a:pt x="0" y="46"/>
                    </a:moveTo>
                    <a:cubicBezTo>
                      <a:pt x="26" y="23"/>
                      <a:pt x="53" y="0"/>
                      <a:pt x="91" y="0"/>
                    </a:cubicBezTo>
                    <a:cubicBezTo>
                      <a:pt x="129" y="0"/>
                      <a:pt x="204" y="38"/>
                      <a:pt x="227" y="46"/>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17" name="Freeform 11">
                <a:extLst>
                  <a:ext uri="{FF2B5EF4-FFF2-40B4-BE49-F238E27FC236}">
                    <a16:creationId xmlns:a16="http://schemas.microsoft.com/office/drawing/2014/main" id="{6DC8EFA1-FE17-496E-BF46-1E5ECF395117}"/>
                  </a:ext>
                </a:extLst>
              </p:cNvPr>
              <p:cNvSpPr>
                <a:spLocks/>
              </p:cNvSpPr>
              <p:nvPr/>
            </p:nvSpPr>
            <p:spPr bwMode="auto">
              <a:xfrm flipH="1" flipV="1">
                <a:off x="2950" y="775"/>
                <a:ext cx="227" cy="46"/>
              </a:xfrm>
              <a:custGeom>
                <a:avLst/>
                <a:gdLst>
                  <a:gd name="T0" fmla="*/ 0 w 227"/>
                  <a:gd name="T1" fmla="*/ 46 h 46"/>
                  <a:gd name="T2" fmla="*/ 91 w 227"/>
                  <a:gd name="T3" fmla="*/ 0 h 46"/>
                  <a:gd name="T4" fmla="*/ 227 w 227"/>
                  <a:gd name="T5" fmla="*/ 46 h 46"/>
                  <a:gd name="T6" fmla="*/ 0 60000 65536"/>
                  <a:gd name="T7" fmla="*/ 0 60000 65536"/>
                  <a:gd name="T8" fmla="*/ 0 60000 65536"/>
                </a:gdLst>
                <a:ahLst/>
                <a:cxnLst>
                  <a:cxn ang="T6">
                    <a:pos x="T0" y="T1"/>
                  </a:cxn>
                  <a:cxn ang="T7">
                    <a:pos x="T2" y="T3"/>
                  </a:cxn>
                  <a:cxn ang="T8">
                    <a:pos x="T4" y="T5"/>
                  </a:cxn>
                </a:cxnLst>
                <a:rect l="0" t="0" r="r" b="b"/>
                <a:pathLst>
                  <a:path w="227" h="46">
                    <a:moveTo>
                      <a:pt x="0" y="46"/>
                    </a:moveTo>
                    <a:cubicBezTo>
                      <a:pt x="26" y="23"/>
                      <a:pt x="53" y="0"/>
                      <a:pt x="91" y="0"/>
                    </a:cubicBezTo>
                    <a:cubicBezTo>
                      <a:pt x="129" y="0"/>
                      <a:pt x="204" y="38"/>
                      <a:pt x="227" y="46"/>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3475" name="Text Box 16">
              <a:extLst>
                <a:ext uri="{FF2B5EF4-FFF2-40B4-BE49-F238E27FC236}">
                  <a16:creationId xmlns:a16="http://schemas.microsoft.com/office/drawing/2014/main" id="{889B11D7-9BAB-40F6-BEEA-6414313D404B}"/>
                </a:ext>
              </a:extLst>
            </p:cNvPr>
            <p:cNvSpPr txBox="1">
              <a:spLocks noChangeArrowheads="1"/>
            </p:cNvSpPr>
            <p:nvPr/>
          </p:nvSpPr>
          <p:spPr bwMode="auto">
            <a:xfrm>
              <a:off x="1764" y="563"/>
              <a:ext cx="453"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t>2 RS</a:t>
              </a:r>
              <a:r>
                <a:rPr lang="it-IT" altLang="it-IT" sz="1600" b="1" baseline="30000"/>
                <a:t>-</a:t>
              </a:r>
            </a:p>
          </p:txBody>
        </p:sp>
        <p:grpSp>
          <p:nvGrpSpPr>
            <p:cNvPr id="13476" name="Group 20">
              <a:extLst>
                <a:ext uri="{FF2B5EF4-FFF2-40B4-BE49-F238E27FC236}">
                  <a16:creationId xmlns:a16="http://schemas.microsoft.com/office/drawing/2014/main" id="{0B76B94C-B1D5-46D7-A944-BEDCFC0F9654}"/>
                </a:ext>
              </a:extLst>
            </p:cNvPr>
            <p:cNvGrpSpPr>
              <a:grpSpLocks/>
            </p:cNvGrpSpPr>
            <p:nvPr/>
          </p:nvGrpSpPr>
          <p:grpSpPr bwMode="auto">
            <a:xfrm>
              <a:off x="950" y="775"/>
              <a:ext cx="1225" cy="202"/>
              <a:chOff x="2245" y="1661"/>
              <a:chExt cx="1225" cy="202"/>
            </a:xfrm>
          </p:grpSpPr>
          <p:sp>
            <p:nvSpPr>
              <p:cNvPr id="13512" name="Text Box 17">
                <a:extLst>
                  <a:ext uri="{FF2B5EF4-FFF2-40B4-BE49-F238E27FC236}">
                    <a16:creationId xmlns:a16="http://schemas.microsoft.com/office/drawing/2014/main" id="{A88507AF-348B-413D-9240-04592EB88E34}"/>
                  </a:ext>
                </a:extLst>
              </p:cNvPr>
              <p:cNvSpPr txBox="1">
                <a:spLocks noChangeArrowheads="1"/>
              </p:cNvSpPr>
              <p:nvPr/>
            </p:nvSpPr>
            <p:spPr bwMode="auto">
              <a:xfrm>
                <a:off x="2245" y="1661"/>
                <a:ext cx="1225"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t> H</a:t>
                </a:r>
                <a:r>
                  <a:rPr lang="it-IT" altLang="it-IT" sz="1400" baseline="-25000"/>
                  <a:t>2</a:t>
                </a:r>
                <a:r>
                  <a:rPr lang="it-IT" altLang="it-IT" sz="1400"/>
                  <a:t>O      Hg</a:t>
                </a:r>
                <a:r>
                  <a:rPr lang="it-IT" altLang="it-IT" sz="1400" baseline="30000"/>
                  <a:t>2+</a:t>
                </a:r>
                <a:r>
                  <a:rPr lang="it-IT" altLang="it-IT" sz="1400"/>
                  <a:t>     OH</a:t>
                </a:r>
                <a:r>
                  <a:rPr lang="it-IT" altLang="it-IT" sz="1400" baseline="-25000"/>
                  <a:t>2</a:t>
                </a:r>
              </a:p>
            </p:txBody>
          </p:sp>
          <p:sp>
            <p:nvSpPr>
              <p:cNvPr id="13513" name="Line 18">
                <a:extLst>
                  <a:ext uri="{FF2B5EF4-FFF2-40B4-BE49-F238E27FC236}">
                    <a16:creationId xmlns:a16="http://schemas.microsoft.com/office/drawing/2014/main" id="{9667713A-BF01-4B2B-ADD4-5665B9FBCA81}"/>
                  </a:ext>
                </a:extLst>
              </p:cNvPr>
              <p:cNvSpPr>
                <a:spLocks noChangeShapeType="1"/>
              </p:cNvSpPr>
              <p:nvPr/>
            </p:nvSpPr>
            <p:spPr bwMode="auto">
              <a:xfrm>
                <a:off x="2562" y="1752"/>
                <a:ext cx="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14" name="Line 19">
                <a:extLst>
                  <a:ext uri="{FF2B5EF4-FFF2-40B4-BE49-F238E27FC236}">
                    <a16:creationId xmlns:a16="http://schemas.microsoft.com/office/drawing/2014/main" id="{1AC1A2D0-7C7A-48E9-9BBE-22B26F9F8F47}"/>
                  </a:ext>
                </a:extLst>
              </p:cNvPr>
              <p:cNvSpPr>
                <a:spLocks noChangeShapeType="1"/>
              </p:cNvSpPr>
              <p:nvPr/>
            </p:nvSpPr>
            <p:spPr bwMode="auto">
              <a:xfrm flipH="1">
                <a:off x="2958" y="1750"/>
                <a:ext cx="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3477" name="Group 27">
              <a:extLst>
                <a:ext uri="{FF2B5EF4-FFF2-40B4-BE49-F238E27FC236}">
                  <a16:creationId xmlns:a16="http://schemas.microsoft.com/office/drawing/2014/main" id="{081FD393-A0D9-49C6-847C-00104DC404B0}"/>
                </a:ext>
              </a:extLst>
            </p:cNvPr>
            <p:cNvGrpSpPr>
              <a:grpSpLocks/>
            </p:cNvGrpSpPr>
            <p:nvPr/>
          </p:nvGrpSpPr>
          <p:grpSpPr bwMode="auto">
            <a:xfrm>
              <a:off x="1255" y="976"/>
              <a:ext cx="545" cy="317"/>
              <a:chOff x="2550" y="946"/>
              <a:chExt cx="545" cy="317"/>
            </a:xfrm>
          </p:grpSpPr>
          <p:sp>
            <p:nvSpPr>
              <p:cNvPr id="13508" name="Line 23">
                <a:extLst>
                  <a:ext uri="{FF2B5EF4-FFF2-40B4-BE49-F238E27FC236}">
                    <a16:creationId xmlns:a16="http://schemas.microsoft.com/office/drawing/2014/main" id="{FFD64097-0E52-4E51-B19F-6E07FB9B6C01}"/>
                  </a:ext>
                </a:extLst>
              </p:cNvPr>
              <p:cNvSpPr>
                <a:spLocks noChangeShapeType="1"/>
              </p:cNvSpPr>
              <p:nvPr/>
            </p:nvSpPr>
            <p:spPr bwMode="auto">
              <a:xfrm>
                <a:off x="2789" y="946"/>
                <a:ext cx="0" cy="317"/>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09" name="Line 24">
                <a:extLst>
                  <a:ext uri="{FF2B5EF4-FFF2-40B4-BE49-F238E27FC236}">
                    <a16:creationId xmlns:a16="http://schemas.microsoft.com/office/drawing/2014/main" id="{A9CFAB5D-7D1A-4D83-AF00-B19A0B3F1E55}"/>
                  </a:ext>
                </a:extLst>
              </p:cNvPr>
              <p:cNvSpPr>
                <a:spLocks noChangeShapeType="1"/>
              </p:cNvSpPr>
              <p:nvPr/>
            </p:nvSpPr>
            <p:spPr bwMode="auto">
              <a:xfrm flipV="1">
                <a:off x="2844" y="978"/>
                <a:ext cx="0" cy="227"/>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10" name="Freeform 25">
                <a:extLst>
                  <a:ext uri="{FF2B5EF4-FFF2-40B4-BE49-F238E27FC236}">
                    <a16:creationId xmlns:a16="http://schemas.microsoft.com/office/drawing/2014/main" id="{99D72319-33FB-40E3-BB1B-A4F6035C7EF5}"/>
                  </a:ext>
                </a:extLst>
              </p:cNvPr>
              <p:cNvSpPr>
                <a:spLocks/>
              </p:cNvSpPr>
              <p:nvPr/>
            </p:nvSpPr>
            <p:spPr bwMode="auto">
              <a:xfrm>
                <a:off x="2550" y="1065"/>
                <a:ext cx="227" cy="46"/>
              </a:xfrm>
              <a:custGeom>
                <a:avLst/>
                <a:gdLst>
                  <a:gd name="T0" fmla="*/ 0 w 227"/>
                  <a:gd name="T1" fmla="*/ 46 h 46"/>
                  <a:gd name="T2" fmla="*/ 91 w 227"/>
                  <a:gd name="T3" fmla="*/ 0 h 46"/>
                  <a:gd name="T4" fmla="*/ 227 w 227"/>
                  <a:gd name="T5" fmla="*/ 46 h 46"/>
                  <a:gd name="T6" fmla="*/ 0 60000 65536"/>
                  <a:gd name="T7" fmla="*/ 0 60000 65536"/>
                  <a:gd name="T8" fmla="*/ 0 60000 65536"/>
                </a:gdLst>
                <a:ahLst/>
                <a:cxnLst>
                  <a:cxn ang="T6">
                    <a:pos x="T0" y="T1"/>
                  </a:cxn>
                  <a:cxn ang="T7">
                    <a:pos x="T2" y="T3"/>
                  </a:cxn>
                  <a:cxn ang="T8">
                    <a:pos x="T4" y="T5"/>
                  </a:cxn>
                </a:cxnLst>
                <a:rect l="0" t="0" r="r" b="b"/>
                <a:pathLst>
                  <a:path w="227" h="46">
                    <a:moveTo>
                      <a:pt x="0" y="46"/>
                    </a:moveTo>
                    <a:cubicBezTo>
                      <a:pt x="26" y="23"/>
                      <a:pt x="53" y="0"/>
                      <a:pt x="91" y="0"/>
                    </a:cubicBezTo>
                    <a:cubicBezTo>
                      <a:pt x="129" y="0"/>
                      <a:pt x="204" y="38"/>
                      <a:pt x="227" y="46"/>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11" name="Freeform 26">
                <a:extLst>
                  <a:ext uri="{FF2B5EF4-FFF2-40B4-BE49-F238E27FC236}">
                    <a16:creationId xmlns:a16="http://schemas.microsoft.com/office/drawing/2014/main" id="{6115D168-1B20-4F0D-B998-9A0B05300D85}"/>
                  </a:ext>
                </a:extLst>
              </p:cNvPr>
              <p:cNvSpPr>
                <a:spLocks/>
              </p:cNvSpPr>
              <p:nvPr/>
            </p:nvSpPr>
            <p:spPr bwMode="auto">
              <a:xfrm flipV="1">
                <a:off x="2868" y="1183"/>
                <a:ext cx="227" cy="46"/>
              </a:xfrm>
              <a:custGeom>
                <a:avLst/>
                <a:gdLst>
                  <a:gd name="T0" fmla="*/ 0 w 227"/>
                  <a:gd name="T1" fmla="*/ 46 h 46"/>
                  <a:gd name="T2" fmla="*/ 91 w 227"/>
                  <a:gd name="T3" fmla="*/ 0 h 46"/>
                  <a:gd name="T4" fmla="*/ 227 w 227"/>
                  <a:gd name="T5" fmla="*/ 46 h 46"/>
                  <a:gd name="T6" fmla="*/ 0 60000 65536"/>
                  <a:gd name="T7" fmla="*/ 0 60000 65536"/>
                  <a:gd name="T8" fmla="*/ 0 60000 65536"/>
                </a:gdLst>
                <a:ahLst/>
                <a:cxnLst>
                  <a:cxn ang="T6">
                    <a:pos x="T0" y="T1"/>
                  </a:cxn>
                  <a:cxn ang="T7">
                    <a:pos x="T2" y="T3"/>
                  </a:cxn>
                  <a:cxn ang="T8">
                    <a:pos x="T4" y="T5"/>
                  </a:cxn>
                </a:cxnLst>
                <a:rect l="0" t="0" r="r" b="b"/>
                <a:pathLst>
                  <a:path w="227" h="46">
                    <a:moveTo>
                      <a:pt x="0" y="46"/>
                    </a:moveTo>
                    <a:cubicBezTo>
                      <a:pt x="26" y="23"/>
                      <a:pt x="53" y="0"/>
                      <a:pt x="91" y="0"/>
                    </a:cubicBezTo>
                    <a:cubicBezTo>
                      <a:pt x="129" y="0"/>
                      <a:pt x="204" y="38"/>
                      <a:pt x="227" y="46"/>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3478" name="Group 28">
              <a:extLst>
                <a:ext uri="{FF2B5EF4-FFF2-40B4-BE49-F238E27FC236}">
                  <a16:creationId xmlns:a16="http://schemas.microsoft.com/office/drawing/2014/main" id="{AE9D50C7-7263-4822-8171-DE8B373F9E99}"/>
                </a:ext>
              </a:extLst>
            </p:cNvPr>
            <p:cNvGrpSpPr>
              <a:grpSpLocks/>
            </p:cNvGrpSpPr>
            <p:nvPr/>
          </p:nvGrpSpPr>
          <p:grpSpPr bwMode="auto">
            <a:xfrm>
              <a:off x="1253" y="1523"/>
              <a:ext cx="545" cy="317"/>
              <a:chOff x="2550" y="946"/>
              <a:chExt cx="545" cy="317"/>
            </a:xfrm>
          </p:grpSpPr>
          <p:sp>
            <p:nvSpPr>
              <p:cNvPr id="13504" name="Line 29">
                <a:extLst>
                  <a:ext uri="{FF2B5EF4-FFF2-40B4-BE49-F238E27FC236}">
                    <a16:creationId xmlns:a16="http://schemas.microsoft.com/office/drawing/2014/main" id="{93827AA7-5457-4BDC-904C-0EE1FBA50859}"/>
                  </a:ext>
                </a:extLst>
              </p:cNvPr>
              <p:cNvSpPr>
                <a:spLocks noChangeShapeType="1"/>
              </p:cNvSpPr>
              <p:nvPr/>
            </p:nvSpPr>
            <p:spPr bwMode="auto">
              <a:xfrm>
                <a:off x="2789" y="946"/>
                <a:ext cx="0" cy="317"/>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05" name="Line 30">
                <a:extLst>
                  <a:ext uri="{FF2B5EF4-FFF2-40B4-BE49-F238E27FC236}">
                    <a16:creationId xmlns:a16="http://schemas.microsoft.com/office/drawing/2014/main" id="{E00ED3D9-DFEE-4D8A-9E47-2087DF4A4E3B}"/>
                  </a:ext>
                </a:extLst>
              </p:cNvPr>
              <p:cNvSpPr>
                <a:spLocks noChangeShapeType="1"/>
              </p:cNvSpPr>
              <p:nvPr/>
            </p:nvSpPr>
            <p:spPr bwMode="auto">
              <a:xfrm flipV="1">
                <a:off x="2844" y="978"/>
                <a:ext cx="0" cy="227"/>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06" name="Freeform 31">
                <a:extLst>
                  <a:ext uri="{FF2B5EF4-FFF2-40B4-BE49-F238E27FC236}">
                    <a16:creationId xmlns:a16="http://schemas.microsoft.com/office/drawing/2014/main" id="{68B4D99C-E75D-434F-B2BE-D132E66770EB}"/>
                  </a:ext>
                </a:extLst>
              </p:cNvPr>
              <p:cNvSpPr>
                <a:spLocks/>
              </p:cNvSpPr>
              <p:nvPr/>
            </p:nvSpPr>
            <p:spPr bwMode="auto">
              <a:xfrm>
                <a:off x="2550" y="1065"/>
                <a:ext cx="227" cy="46"/>
              </a:xfrm>
              <a:custGeom>
                <a:avLst/>
                <a:gdLst>
                  <a:gd name="T0" fmla="*/ 0 w 227"/>
                  <a:gd name="T1" fmla="*/ 46 h 46"/>
                  <a:gd name="T2" fmla="*/ 91 w 227"/>
                  <a:gd name="T3" fmla="*/ 0 h 46"/>
                  <a:gd name="T4" fmla="*/ 227 w 227"/>
                  <a:gd name="T5" fmla="*/ 46 h 46"/>
                  <a:gd name="T6" fmla="*/ 0 60000 65536"/>
                  <a:gd name="T7" fmla="*/ 0 60000 65536"/>
                  <a:gd name="T8" fmla="*/ 0 60000 65536"/>
                </a:gdLst>
                <a:ahLst/>
                <a:cxnLst>
                  <a:cxn ang="T6">
                    <a:pos x="T0" y="T1"/>
                  </a:cxn>
                  <a:cxn ang="T7">
                    <a:pos x="T2" y="T3"/>
                  </a:cxn>
                  <a:cxn ang="T8">
                    <a:pos x="T4" y="T5"/>
                  </a:cxn>
                </a:cxnLst>
                <a:rect l="0" t="0" r="r" b="b"/>
                <a:pathLst>
                  <a:path w="227" h="46">
                    <a:moveTo>
                      <a:pt x="0" y="46"/>
                    </a:moveTo>
                    <a:cubicBezTo>
                      <a:pt x="26" y="23"/>
                      <a:pt x="53" y="0"/>
                      <a:pt x="91" y="0"/>
                    </a:cubicBezTo>
                    <a:cubicBezTo>
                      <a:pt x="129" y="0"/>
                      <a:pt x="204" y="38"/>
                      <a:pt x="227" y="46"/>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07" name="Freeform 32">
                <a:extLst>
                  <a:ext uri="{FF2B5EF4-FFF2-40B4-BE49-F238E27FC236}">
                    <a16:creationId xmlns:a16="http://schemas.microsoft.com/office/drawing/2014/main" id="{1C83E482-FC5F-4BAE-AF0F-D9FA7D35C289}"/>
                  </a:ext>
                </a:extLst>
              </p:cNvPr>
              <p:cNvSpPr>
                <a:spLocks/>
              </p:cNvSpPr>
              <p:nvPr/>
            </p:nvSpPr>
            <p:spPr bwMode="auto">
              <a:xfrm flipV="1">
                <a:off x="2868" y="1183"/>
                <a:ext cx="227" cy="46"/>
              </a:xfrm>
              <a:custGeom>
                <a:avLst/>
                <a:gdLst>
                  <a:gd name="T0" fmla="*/ 0 w 227"/>
                  <a:gd name="T1" fmla="*/ 46 h 46"/>
                  <a:gd name="T2" fmla="*/ 91 w 227"/>
                  <a:gd name="T3" fmla="*/ 0 h 46"/>
                  <a:gd name="T4" fmla="*/ 227 w 227"/>
                  <a:gd name="T5" fmla="*/ 46 h 46"/>
                  <a:gd name="T6" fmla="*/ 0 60000 65536"/>
                  <a:gd name="T7" fmla="*/ 0 60000 65536"/>
                  <a:gd name="T8" fmla="*/ 0 60000 65536"/>
                </a:gdLst>
                <a:ahLst/>
                <a:cxnLst>
                  <a:cxn ang="T6">
                    <a:pos x="T0" y="T1"/>
                  </a:cxn>
                  <a:cxn ang="T7">
                    <a:pos x="T2" y="T3"/>
                  </a:cxn>
                  <a:cxn ang="T8">
                    <a:pos x="T4" y="T5"/>
                  </a:cxn>
                </a:cxnLst>
                <a:rect l="0" t="0" r="r" b="b"/>
                <a:pathLst>
                  <a:path w="227" h="46">
                    <a:moveTo>
                      <a:pt x="0" y="46"/>
                    </a:moveTo>
                    <a:cubicBezTo>
                      <a:pt x="26" y="23"/>
                      <a:pt x="53" y="0"/>
                      <a:pt x="91" y="0"/>
                    </a:cubicBezTo>
                    <a:cubicBezTo>
                      <a:pt x="129" y="0"/>
                      <a:pt x="204" y="38"/>
                      <a:pt x="227" y="46"/>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3479" name="Text Box 33">
              <a:extLst>
                <a:ext uri="{FF2B5EF4-FFF2-40B4-BE49-F238E27FC236}">
                  <a16:creationId xmlns:a16="http://schemas.microsoft.com/office/drawing/2014/main" id="{68E4B88E-E29B-4BD9-8982-FD1113F29230}"/>
                </a:ext>
              </a:extLst>
            </p:cNvPr>
            <p:cNvSpPr txBox="1">
              <a:spLocks noChangeArrowheads="1"/>
            </p:cNvSpPr>
            <p:nvPr/>
          </p:nvSpPr>
          <p:spPr bwMode="auto">
            <a:xfrm>
              <a:off x="322" y="1029"/>
              <a:ext cx="962"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a:t>methylcobalamin (see 3.4)</a:t>
              </a:r>
            </a:p>
          </p:txBody>
        </p:sp>
        <p:sp>
          <p:nvSpPr>
            <p:cNvPr id="13480" name="Text Box 34">
              <a:extLst>
                <a:ext uri="{FF2B5EF4-FFF2-40B4-BE49-F238E27FC236}">
                  <a16:creationId xmlns:a16="http://schemas.microsoft.com/office/drawing/2014/main" id="{9E23CA80-B8C2-4AE1-98E1-C30225451907}"/>
                </a:ext>
              </a:extLst>
            </p:cNvPr>
            <p:cNvSpPr txBox="1">
              <a:spLocks noChangeArrowheads="1"/>
            </p:cNvSpPr>
            <p:nvPr/>
          </p:nvSpPr>
          <p:spPr bwMode="auto">
            <a:xfrm>
              <a:off x="1828" y="1103"/>
              <a:ext cx="651"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it-IT" altLang="it-IT" sz="1400"/>
                <a:t>aquo-</a:t>
              </a:r>
            </a:p>
            <a:p>
              <a:pPr eaLnBrk="1" hangingPunct="1">
                <a:lnSpc>
                  <a:spcPct val="40000"/>
                </a:lnSpc>
                <a:spcBef>
                  <a:spcPct val="50000"/>
                </a:spcBef>
                <a:buFontTx/>
                <a:buNone/>
              </a:pPr>
              <a:r>
                <a:rPr lang="it-IT" altLang="it-IT" sz="1400"/>
                <a:t>cobalamin </a:t>
              </a:r>
            </a:p>
          </p:txBody>
        </p:sp>
        <p:grpSp>
          <p:nvGrpSpPr>
            <p:cNvPr id="13481" name="Group 35">
              <a:extLst>
                <a:ext uri="{FF2B5EF4-FFF2-40B4-BE49-F238E27FC236}">
                  <a16:creationId xmlns:a16="http://schemas.microsoft.com/office/drawing/2014/main" id="{751E9E81-51E0-4E36-922C-CA0BA12DFC67}"/>
                </a:ext>
              </a:extLst>
            </p:cNvPr>
            <p:cNvGrpSpPr>
              <a:grpSpLocks/>
            </p:cNvGrpSpPr>
            <p:nvPr/>
          </p:nvGrpSpPr>
          <p:grpSpPr bwMode="auto">
            <a:xfrm rot="-5400000">
              <a:off x="2404" y="1056"/>
              <a:ext cx="545" cy="317"/>
              <a:chOff x="2550" y="946"/>
              <a:chExt cx="545" cy="317"/>
            </a:xfrm>
          </p:grpSpPr>
          <p:sp>
            <p:nvSpPr>
              <p:cNvPr id="13500" name="Line 36">
                <a:extLst>
                  <a:ext uri="{FF2B5EF4-FFF2-40B4-BE49-F238E27FC236}">
                    <a16:creationId xmlns:a16="http://schemas.microsoft.com/office/drawing/2014/main" id="{8F1C718F-1AE4-4D2A-9A01-B188C47B8831}"/>
                  </a:ext>
                </a:extLst>
              </p:cNvPr>
              <p:cNvSpPr>
                <a:spLocks noChangeShapeType="1"/>
              </p:cNvSpPr>
              <p:nvPr/>
            </p:nvSpPr>
            <p:spPr bwMode="auto">
              <a:xfrm>
                <a:off x="2789" y="946"/>
                <a:ext cx="0" cy="317"/>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01" name="Line 37">
                <a:extLst>
                  <a:ext uri="{FF2B5EF4-FFF2-40B4-BE49-F238E27FC236}">
                    <a16:creationId xmlns:a16="http://schemas.microsoft.com/office/drawing/2014/main" id="{A8646CED-51B2-4DD1-8BEF-87F15C733054}"/>
                  </a:ext>
                </a:extLst>
              </p:cNvPr>
              <p:cNvSpPr>
                <a:spLocks noChangeShapeType="1"/>
              </p:cNvSpPr>
              <p:nvPr/>
            </p:nvSpPr>
            <p:spPr bwMode="auto">
              <a:xfrm flipV="1">
                <a:off x="2844" y="978"/>
                <a:ext cx="0" cy="227"/>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02" name="Freeform 38">
                <a:extLst>
                  <a:ext uri="{FF2B5EF4-FFF2-40B4-BE49-F238E27FC236}">
                    <a16:creationId xmlns:a16="http://schemas.microsoft.com/office/drawing/2014/main" id="{E6D75075-5E3D-418F-9492-839D441F327B}"/>
                  </a:ext>
                </a:extLst>
              </p:cNvPr>
              <p:cNvSpPr>
                <a:spLocks/>
              </p:cNvSpPr>
              <p:nvPr/>
            </p:nvSpPr>
            <p:spPr bwMode="auto">
              <a:xfrm>
                <a:off x="2550" y="1065"/>
                <a:ext cx="227" cy="46"/>
              </a:xfrm>
              <a:custGeom>
                <a:avLst/>
                <a:gdLst>
                  <a:gd name="T0" fmla="*/ 0 w 227"/>
                  <a:gd name="T1" fmla="*/ 46 h 46"/>
                  <a:gd name="T2" fmla="*/ 91 w 227"/>
                  <a:gd name="T3" fmla="*/ 0 h 46"/>
                  <a:gd name="T4" fmla="*/ 227 w 227"/>
                  <a:gd name="T5" fmla="*/ 46 h 46"/>
                  <a:gd name="T6" fmla="*/ 0 60000 65536"/>
                  <a:gd name="T7" fmla="*/ 0 60000 65536"/>
                  <a:gd name="T8" fmla="*/ 0 60000 65536"/>
                </a:gdLst>
                <a:ahLst/>
                <a:cxnLst>
                  <a:cxn ang="T6">
                    <a:pos x="T0" y="T1"/>
                  </a:cxn>
                  <a:cxn ang="T7">
                    <a:pos x="T2" y="T3"/>
                  </a:cxn>
                  <a:cxn ang="T8">
                    <a:pos x="T4" y="T5"/>
                  </a:cxn>
                </a:cxnLst>
                <a:rect l="0" t="0" r="r" b="b"/>
                <a:pathLst>
                  <a:path w="227" h="46">
                    <a:moveTo>
                      <a:pt x="0" y="46"/>
                    </a:moveTo>
                    <a:cubicBezTo>
                      <a:pt x="26" y="23"/>
                      <a:pt x="53" y="0"/>
                      <a:pt x="91" y="0"/>
                    </a:cubicBezTo>
                    <a:cubicBezTo>
                      <a:pt x="129" y="0"/>
                      <a:pt x="204" y="38"/>
                      <a:pt x="227" y="46"/>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503" name="Freeform 39">
                <a:extLst>
                  <a:ext uri="{FF2B5EF4-FFF2-40B4-BE49-F238E27FC236}">
                    <a16:creationId xmlns:a16="http://schemas.microsoft.com/office/drawing/2014/main" id="{FB7B4987-6DCB-4111-ACC4-4A421C3F71B7}"/>
                  </a:ext>
                </a:extLst>
              </p:cNvPr>
              <p:cNvSpPr>
                <a:spLocks/>
              </p:cNvSpPr>
              <p:nvPr/>
            </p:nvSpPr>
            <p:spPr bwMode="auto">
              <a:xfrm flipV="1">
                <a:off x="2868" y="1183"/>
                <a:ext cx="227" cy="46"/>
              </a:xfrm>
              <a:custGeom>
                <a:avLst/>
                <a:gdLst>
                  <a:gd name="T0" fmla="*/ 0 w 227"/>
                  <a:gd name="T1" fmla="*/ 46 h 46"/>
                  <a:gd name="T2" fmla="*/ 91 w 227"/>
                  <a:gd name="T3" fmla="*/ 0 h 46"/>
                  <a:gd name="T4" fmla="*/ 227 w 227"/>
                  <a:gd name="T5" fmla="*/ 46 h 46"/>
                  <a:gd name="T6" fmla="*/ 0 60000 65536"/>
                  <a:gd name="T7" fmla="*/ 0 60000 65536"/>
                  <a:gd name="T8" fmla="*/ 0 60000 65536"/>
                </a:gdLst>
                <a:ahLst/>
                <a:cxnLst>
                  <a:cxn ang="T6">
                    <a:pos x="T0" y="T1"/>
                  </a:cxn>
                  <a:cxn ang="T7">
                    <a:pos x="T2" y="T3"/>
                  </a:cxn>
                  <a:cxn ang="T8">
                    <a:pos x="T4" y="T5"/>
                  </a:cxn>
                </a:cxnLst>
                <a:rect l="0" t="0" r="r" b="b"/>
                <a:pathLst>
                  <a:path w="227" h="46">
                    <a:moveTo>
                      <a:pt x="0" y="46"/>
                    </a:moveTo>
                    <a:cubicBezTo>
                      <a:pt x="26" y="23"/>
                      <a:pt x="53" y="0"/>
                      <a:pt x="91" y="0"/>
                    </a:cubicBezTo>
                    <a:cubicBezTo>
                      <a:pt x="129" y="0"/>
                      <a:pt x="204" y="38"/>
                      <a:pt x="227" y="46"/>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3482" name="Text Box 41">
              <a:extLst>
                <a:ext uri="{FF2B5EF4-FFF2-40B4-BE49-F238E27FC236}">
                  <a16:creationId xmlns:a16="http://schemas.microsoft.com/office/drawing/2014/main" id="{9CE7FE5F-6D32-4192-A167-6C7EC7417073}"/>
                </a:ext>
              </a:extLst>
            </p:cNvPr>
            <p:cNvSpPr txBox="1">
              <a:spLocks noChangeArrowheads="1"/>
            </p:cNvSpPr>
            <p:nvPr/>
          </p:nvSpPr>
          <p:spPr bwMode="auto">
            <a:xfrm>
              <a:off x="3055" y="1143"/>
              <a:ext cx="185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50000"/>
                </a:lnSpc>
                <a:spcBef>
                  <a:spcPct val="50000"/>
                </a:spcBef>
                <a:buFontTx/>
                <a:buNone/>
              </a:pPr>
              <a:r>
                <a:rPr lang="it-IT" altLang="it-IT" sz="1400"/>
                <a:t> Cl </a:t>
              </a:r>
              <a:r>
                <a:rPr lang="it-IT" altLang="it-IT" sz="1800"/>
                <a:t>–</a:t>
              </a:r>
              <a:r>
                <a:rPr lang="it-IT" altLang="it-IT" sz="1400"/>
                <a:t> Hg </a:t>
              </a:r>
              <a:r>
                <a:rPr lang="it-IT" altLang="it-IT" sz="1800"/>
                <a:t>–</a:t>
              </a:r>
              <a:r>
                <a:rPr lang="it-IT" altLang="it-IT" sz="1400"/>
                <a:t> CH</a:t>
              </a:r>
              <a:r>
                <a:rPr lang="it-IT" altLang="it-IT" sz="1400" baseline="-25000"/>
                <a:t>3</a:t>
              </a:r>
              <a:endParaRPr lang="it-IT" altLang="it-IT" sz="1400"/>
            </a:p>
            <a:p>
              <a:pPr eaLnBrk="1" hangingPunct="1">
                <a:lnSpc>
                  <a:spcPct val="50000"/>
                </a:lnSpc>
                <a:spcBef>
                  <a:spcPct val="50000"/>
                </a:spcBef>
                <a:buFontTx/>
                <a:buNone/>
              </a:pPr>
              <a:r>
                <a:rPr lang="it-IT" altLang="it-IT" sz="1400"/>
                <a:t>(neutral, nondissociated, lipophilic)</a:t>
              </a:r>
              <a:endParaRPr lang="it-IT" altLang="it-IT" sz="1400" baseline="-25000"/>
            </a:p>
          </p:txBody>
        </p:sp>
        <p:grpSp>
          <p:nvGrpSpPr>
            <p:cNvPr id="13483" name="Group 51">
              <a:extLst>
                <a:ext uri="{FF2B5EF4-FFF2-40B4-BE49-F238E27FC236}">
                  <a16:creationId xmlns:a16="http://schemas.microsoft.com/office/drawing/2014/main" id="{4307D00A-539A-44B9-8A90-6B2101497D7B}"/>
                </a:ext>
              </a:extLst>
            </p:cNvPr>
            <p:cNvGrpSpPr>
              <a:grpSpLocks/>
            </p:cNvGrpSpPr>
            <p:nvPr/>
          </p:nvGrpSpPr>
          <p:grpSpPr bwMode="auto">
            <a:xfrm>
              <a:off x="3193" y="747"/>
              <a:ext cx="557" cy="363"/>
              <a:chOff x="3920" y="1982"/>
              <a:chExt cx="557" cy="363"/>
            </a:xfrm>
          </p:grpSpPr>
          <p:sp>
            <p:nvSpPr>
              <p:cNvPr id="13496" name="Line 45">
                <a:extLst>
                  <a:ext uri="{FF2B5EF4-FFF2-40B4-BE49-F238E27FC236}">
                    <a16:creationId xmlns:a16="http://schemas.microsoft.com/office/drawing/2014/main" id="{9F976E03-F8D1-42E3-A0A7-D1C9ABB80F86}"/>
                  </a:ext>
                </a:extLst>
              </p:cNvPr>
              <p:cNvSpPr>
                <a:spLocks noChangeShapeType="1"/>
              </p:cNvSpPr>
              <p:nvPr/>
            </p:nvSpPr>
            <p:spPr bwMode="auto">
              <a:xfrm flipH="1" flipV="1">
                <a:off x="4229" y="1982"/>
                <a:ext cx="0" cy="36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497" name="Line 46">
                <a:extLst>
                  <a:ext uri="{FF2B5EF4-FFF2-40B4-BE49-F238E27FC236}">
                    <a16:creationId xmlns:a16="http://schemas.microsoft.com/office/drawing/2014/main" id="{7CBDED77-AB4E-40B1-8EF3-461B641BC92B}"/>
                  </a:ext>
                </a:extLst>
              </p:cNvPr>
              <p:cNvSpPr>
                <a:spLocks noChangeShapeType="1"/>
              </p:cNvSpPr>
              <p:nvPr/>
            </p:nvSpPr>
            <p:spPr bwMode="auto">
              <a:xfrm flipH="1">
                <a:off x="4174" y="2056"/>
                <a:ext cx="0" cy="181"/>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498" name="Freeform 47">
                <a:extLst>
                  <a:ext uri="{FF2B5EF4-FFF2-40B4-BE49-F238E27FC236}">
                    <a16:creationId xmlns:a16="http://schemas.microsoft.com/office/drawing/2014/main" id="{2247BE96-6A0F-4B50-9C22-988306D6518C}"/>
                  </a:ext>
                </a:extLst>
              </p:cNvPr>
              <p:cNvSpPr>
                <a:spLocks/>
              </p:cNvSpPr>
              <p:nvPr/>
            </p:nvSpPr>
            <p:spPr bwMode="auto">
              <a:xfrm flipH="1">
                <a:off x="3920" y="2097"/>
                <a:ext cx="227" cy="46"/>
              </a:xfrm>
              <a:custGeom>
                <a:avLst/>
                <a:gdLst>
                  <a:gd name="T0" fmla="*/ 0 w 227"/>
                  <a:gd name="T1" fmla="*/ 46 h 46"/>
                  <a:gd name="T2" fmla="*/ 91 w 227"/>
                  <a:gd name="T3" fmla="*/ 0 h 46"/>
                  <a:gd name="T4" fmla="*/ 227 w 227"/>
                  <a:gd name="T5" fmla="*/ 46 h 46"/>
                  <a:gd name="T6" fmla="*/ 0 60000 65536"/>
                  <a:gd name="T7" fmla="*/ 0 60000 65536"/>
                  <a:gd name="T8" fmla="*/ 0 60000 65536"/>
                </a:gdLst>
                <a:ahLst/>
                <a:cxnLst>
                  <a:cxn ang="T6">
                    <a:pos x="T0" y="T1"/>
                  </a:cxn>
                  <a:cxn ang="T7">
                    <a:pos x="T2" y="T3"/>
                  </a:cxn>
                  <a:cxn ang="T8">
                    <a:pos x="T4" y="T5"/>
                  </a:cxn>
                </a:cxnLst>
                <a:rect l="0" t="0" r="r" b="b"/>
                <a:pathLst>
                  <a:path w="227" h="46">
                    <a:moveTo>
                      <a:pt x="0" y="46"/>
                    </a:moveTo>
                    <a:cubicBezTo>
                      <a:pt x="26" y="23"/>
                      <a:pt x="53" y="0"/>
                      <a:pt x="91" y="0"/>
                    </a:cubicBezTo>
                    <a:cubicBezTo>
                      <a:pt x="129" y="0"/>
                      <a:pt x="204" y="38"/>
                      <a:pt x="227" y="46"/>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499" name="Freeform 48">
                <a:extLst>
                  <a:ext uri="{FF2B5EF4-FFF2-40B4-BE49-F238E27FC236}">
                    <a16:creationId xmlns:a16="http://schemas.microsoft.com/office/drawing/2014/main" id="{89AA6764-8C02-482D-AED6-47A5CEB68F5B}"/>
                  </a:ext>
                </a:extLst>
              </p:cNvPr>
              <p:cNvSpPr>
                <a:spLocks/>
              </p:cNvSpPr>
              <p:nvPr/>
            </p:nvSpPr>
            <p:spPr bwMode="auto">
              <a:xfrm flipH="1" flipV="1">
                <a:off x="4250" y="2261"/>
                <a:ext cx="227" cy="46"/>
              </a:xfrm>
              <a:custGeom>
                <a:avLst/>
                <a:gdLst>
                  <a:gd name="T0" fmla="*/ 0 w 227"/>
                  <a:gd name="T1" fmla="*/ 46 h 46"/>
                  <a:gd name="T2" fmla="*/ 91 w 227"/>
                  <a:gd name="T3" fmla="*/ 0 h 46"/>
                  <a:gd name="T4" fmla="*/ 227 w 227"/>
                  <a:gd name="T5" fmla="*/ 46 h 46"/>
                  <a:gd name="T6" fmla="*/ 0 60000 65536"/>
                  <a:gd name="T7" fmla="*/ 0 60000 65536"/>
                  <a:gd name="T8" fmla="*/ 0 60000 65536"/>
                </a:gdLst>
                <a:ahLst/>
                <a:cxnLst>
                  <a:cxn ang="T6">
                    <a:pos x="T0" y="T1"/>
                  </a:cxn>
                  <a:cxn ang="T7">
                    <a:pos x="T2" y="T3"/>
                  </a:cxn>
                  <a:cxn ang="T8">
                    <a:pos x="T4" y="T5"/>
                  </a:cxn>
                </a:cxnLst>
                <a:rect l="0" t="0" r="r" b="b"/>
                <a:pathLst>
                  <a:path w="227" h="46">
                    <a:moveTo>
                      <a:pt x="0" y="46"/>
                    </a:moveTo>
                    <a:cubicBezTo>
                      <a:pt x="26" y="23"/>
                      <a:pt x="53" y="0"/>
                      <a:pt x="91" y="0"/>
                    </a:cubicBezTo>
                    <a:cubicBezTo>
                      <a:pt x="129" y="0"/>
                      <a:pt x="204" y="38"/>
                      <a:pt x="227" y="46"/>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3484" name="Text Box 49">
              <a:extLst>
                <a:ext uri="{FF2B5EF4-FFF2-40B4-BE49-F238E27FC236}">
                  <a16:creationId xmlns:a16="http://schemas.microsoft.com/office/drawing/2014/main" id="{BE6AB4EE-F408-43E7-A116-1D5EE3989E5C}"/>
                </a:ext>
              </a:extLst>
            </p:cNvPr>
            <p:cNvSpPr txBox="1">
              <a:spLocks noChangeArrowheads="1"/>
            </p:cNvSpPr>
            <p:nvPr/>
          </p:nvSpPr>
          <p:spPr bwMode="auto">
            <a:xfrm>
              <a:off x="2503" y="754"/>
              <a:ext cx="36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t>H</a:t>
              </a:r>
              <a:r>
                <a:rPr lang="it-IT" altLang="it-IT" sz="1400" baseline="-25000"/>
                <a:t>2</a:t>
              </a:r>
              <a:r>
                <a:rPr lang="it-IT" altLang="it-IT" sz="1400"/>
                <a:t>O</a:t>
              </a:r>
            </a:p>
          </p:txBody>
        </p:sp>
        <p:sp>
          <p:nvSpPr>
            <p:cNvPr id="13485" name="Text Box 50">
              <a:extLst>
                <a:ext uri="{FF2B5EF4-FFF2-40B4-BE49-F238E27FC236}">
                  <a16:creationId xmlns:a16="http://schemas.microsoft.com/office/drawing/2014/main" id="{6F4E3641-0EEA-44C2-B0FA-41512922A504}"/>
                </a:ext>
              </a:extLst>
            </p:cNvPr>
            <p:cNvSpPr txBox="1">
              <a:spLocks noChangeArrowheads="1"/>
            </p:cNvSpPr>
            <p:nvPr/>
          </p:nvSpPr>
          <p:spPr bwMode="auto">
            <a:xfrm>
              <a:off x="2608" y="1456"/>
              <a:ext cx="36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t>Cl</a:t>
              </a:r>
              <a:r>
                <a:rPr lang="it-IT" altLang="it-IT" sz="1600" b="1" baseline="30000"/>
                <a:t>-</a:t>
              </a:r>
            </a:p>
          </p:txBody>
        </p:sp>
        <p:sp>
          <p:nvSpPr>
            <p:cNvPr id="13486" name="Text Box 52">
              <a:extLst>
                <a:ext uri="{FF2B5EF4-FFF2-40B4-BE49-F238E27FC236}">
                  <a16:creationId xmlns:a16="http://schemas.microsoft.com/office/drawing/2014/main" id="{D4D84BF9-7E72-48E9-8EAA-0705867C58FE}"/>
                </a:ext>
              </a:extLst>
            </p:cNvPr>
            <p:cNvSpPr txBox="1">
              <a:spLocks noChangeArrowheads="1"/>
            </p:cNvSpPr>
            <p:nvPr/>
          </p:nvSpPr>
          <p:spPr bwMode="auto">
            <a:xfrm>
              <a:off x="889" y="512"/>
              <a:ext cx="49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t>2 H</a:t>
              </a:r>
              <a:r>
                <a:rPr lang="it-IT" altLang="it-IT" sz="1400" baseline="-25000"/>
                <a:t>2</a:t>
              </a:r>
              <a:r>
                <a:rPr lang="it-IT" altLang="it-IT" sz="1400"/>
                <a:t>O</a:t>
              </a:r>
            </a:p>
          </p:txBody>
        </p:sp>
        <p:sp>
          <p:nvSpPr>
            <p:cNvPr id="13487" name="Text Box 53">
              <a:extLst>
                <a:ext uri="{FF2B5EF4-FFF2-40B4-BE49-F238E27FC236}">
                  <a16:creationId xmlns:a16="http://schemas.microsoft.com/office/drawing/2014/main" id="{8029F852-63DE-4106-B2C2-0CB652C4DA8F}"/>
                </a:ext>
              </a:extLst>
            </p:cNvPr>
            <p:cNvSpPr txBox="1">
              <a:spLocks noChangeArrowheads="1"/>
            </p:cNvSpPr>
            <p:nvPr/>
          </p:nvSpPr>
          <p:spPr bwMode="auto">
            <a:xfrm>
              <a:off x="1104" y="264"/>
              <a:ext cx="104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t>RS – Hg – SR</a:t>
              </a:r>
            </a:p>
          </p:txBody>
        </p:sp>
        <p:sp>
          <p:nvSpPr>
            <p:cNvPr id="13488" name="Text Box 54">
              <a:extLst>
                <a:ext uri="{FF2B5EF4-FFF2-40B4-BE49-F238E27FC236}">
                  <a16:creationId xmlns:a16="http://schemas.microsoft.com/office/drawing/2014/main" id="{D3FC9172-A4DD-475D-BD2D-E2C1847C3DCB}"/>
                </a:ext>
              </a:extLst>
            </p:cNvPr>
            <p:cNvSpPr txBox="1">
              <a:spLocks noChangeArrowheads="1"/>
            </p:cNvSpPr>
            <p:nvPr/>
          </p:nvSpPr>
          <p:spPr bwMode="auto">
            <a:xfrm>
              <a:off x="2985" y="827"/>
              <a:ext cx="36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t>Cl</a:t>
              </a:r>
              <a:r>
                <a:rPr lang="it-IT" altLang="it-IT" sz="1600" b="1" baseline="30000"/>
                <a:t>-</a:t>
              </a:r>
            </a:p>
          </p:txBody>
        </p:sp>
        <p:sp>
          <p:nvSpPr>
            <p:cNvPr id="13489" name="Text Box 55">
              <a:extLst>
                <a:ext uri="{FF2B5EF4-FFF2-40B4-BE49-F238E27FC236}">
                  <a16:creationId xmlns:a16="http://schemas.microsoft.com/office/drawing/2014/main" id="{40D41259-9E1D-4B20-A76A-7E2FE3DC80B0}"/>
                </a:ext>
              </a:extLst>
            </p:cNvPr>
            <p:cNvSpPr txBox="1">
              <a:spLocks noChangeArrowheads="1"/>
            </p:cNvSpPr>
            <p:nvPr/>
          </p:nvSpPr>
          <p:spPr bwMode="auto">
            <a:xfrm>
              <a:off x="3742" y="911"/>
              <a:ext cx="36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t>RS</a:t>
              </a:r>
              <a:r>
                <a:rPr lang="it-IT" altLang="it-IT" sz="1600" b="1" baseline="30000"/>
                <a:t>-</a:t>
              </a:r>
            </a:p>
          </p:txBody>
        </p:sp>
        <p:sp>
          <p:nvSpPr>
            <p:cNvPr id="13490" name="Text Box 56">
              <a:extLst>
                <a:ext uri="{FF2B5EF4-FFF2-40B4-BE49-F238E27FC236}">
                  <a16:creationId xmlns:a16="http://schemas.microsoft.com/office/drawing/2014/main" id="{DCF669D9-3D80-494C-BBCC-3A6F8FFD66CD}"/>
                </a:ext>
              </a:extLst>
            </p:cNvPr>
            <p:cNvSpPr txBox="1">
              <a:spLocks noChangeArrowheads="1"/>
            </p:cNvSpPr>
            <p:nvPr/>
          </p:nvSpPr>
          <p:spPr bwMode="auto">
            <a:xfrm>
              <a:off x="3055" y="548"/>
              <a:ext cx="104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t>RS – Hg – CH</a:t>
              </a:r>
              <a:r>
                <a:rPr lang="it-IT" altLang="it-IT" sz="1400" baseline="-25000"/>
                <a:t>3</a:t>
              </a:r>
            </a:p>
          </p:txBody>
        </p:sp>
        <p:sp>
          <p:nvSpPr>
            <p:cNvPr id="13491" name="Text Box 57">
              <a:extLst>
                <a:ext uri="{FF2B5EF4-FFF2-40B4-BE49-F238E27FC236}">
                  <a16:creationId xmlns:a16="http://schemas.microsoft.com/office/drawing/2014/main" id="{A96F904B-EDCD-4ACE-BCEF-D701069F67A3}"/>
                </a:ext>
              </a:extLst>
            </p:cNvPr>
            <p:cNvSpPr txBox="1">
              <a:spLocks noChangeArrowheads="1"/>
            </p:cNvSpPr>
            <p:nvPr/>
          </p:nvSpPr>
          <p:spPr bwMode="auto">
            <a:xfrm>
              <a:off x="4014" y="866"/>
              <a:ext cx="1543"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it-IT" altLang="it-IT" sz="1400"/>
                <a:t>(e.g. enzyme-coordinated cysteinate </a:t>
              </a:r>
            </a:p>
          </p:txBody>
        </p:sp>
        <p:sp>
          <p:nvSpPr>
            <p:cNvPr id="13492" name="Text Box 58">
              <a:extLst>
                <a:ext uri="{FF2B5EF4-FFF2-40B4-BE49-F238E27FC236}">
                  <a16:creationId xmlns:a16="http://schemas.microsoft.com/office/drawing/2014/main" id="{6437F5A6-EAC4-423B-BE66-C941017CA4E5}"/>
                </a:ext>
              </a:extLst>
            </p:cNvPr>
            <p:cNvSpPr txBox="1">
              <a:spLocks noChangeArrowheads="1"/>
            </p:cNvSpPr>
            <p:nvPr/>
          </p:nvSpPr>
          <p:spPr bwMode="auto">
            <a:xfrm>
              <a:off x="1008" y="1318"/>
              <a:ext cx="1044"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t>H</a:t>
              </a:r>
              <a:r>
                <a:rPr lang="it-IT" altLang="it-IT" sz="1400" baseline="-25000"/>
                <a:t>2</a:t>
              </a:r>
              <a:r>
                <a:rPr lang="it-IT" altLang="it-IT" sz="1400"/>
                <a:t>O – </a:t>
              </a:r>
              <a:r>
                <a:rPr lang="it-IT" altLang="it-IT" sz="1400" b="1" baseline="30000"/>
                <a:t>+</a:t>
              </a:r>
              <a:r>
                <a:rPr lang="it-IT" altLang="it-IT" sz="1400"/>
                <a:t>Hg – CH</a:t>
              </a:r>
              <a:r>
                <a:rPr lang="it-IT" altLang="it-IT" sz="1400" baseline="-25000"/>
                <a:t>3</a:t>
              </a:r>
            </a:p>
          </p:txBody>
        </p:sp>
        <p:sp>
          <p:nvSpPr>
            <p:cNvPr id="13493" name="Text Box 59">
              <a:extLst>
                <a:ext uri="{FF2B5EF4-FFF2-40B4-BE49-F238E27FC236}">
                  <a16:creationId xmlns:a16="http://schemas.microsoft.com/office/drawing/2014/main" id="{3265D123-5633-4ABC-AF11-B1084C7466A3}"/>
                </a:ext>
              </a:extLst>
            </p:cNvPr>
            <p:cNvSpPr txBox="1">
              <a:spLocks noChangeArrowheads="1"/>
            </p:cNvSpPr>
            <p:nvPr/>
          </p:nvSpPr>
          <p:spPr bwMode="auto">
            <a:xfrm>
              <a:off x="314" y="1620"/>
              <a:ext cx="962"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a:t>methylcobalamin </a:t>
              </a:r>
            </a:p>
          </p:txBody>
        </p:sp>
        <p:sp>
          <p:nvSpPr>
            <p:cNvPr id="13494" name="Text Box 60">
              <a:extLst>
                <a:ext uri="{FF2B5EF4-FFF2-40B4-BE49-F238E27FC236}">
                  <a16:creationId xmlns:a16="http://schemas.microsoft.com/office/drawing/2014/main" id="{B79823BD-A77A-4CDD-8106-745E6EC0D2EE}"/>
                </a:ext>
              </a:extLst>
            </p:cNvPr>
            <p:cNvSpPr txBox="1">
              <a:spLocks noChangeArrowheads="1"/>
            </p:cNvSpPr>
            <p:nvPr/>
          </p:nvSpPr>
          <p:spPr bwMode="auto">
            <a:xfrm>
              <a:off x="1761" y="1695"/>
              <a:ext cx="908"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60000"/>
                </a:lnSpc>
                <a:spcBef>
                  <a:spcPct val="50000"/>
                </a:spcBef>
                <a:buFontTx/>
                <a:buNone/>
              </a:pPr>
              <a:r>
                <a:rPr lang="it-IT" altLang="it-IT" sz="1400"/>
                <a:t>aquocobalamin </a:t>
              </a:r>
            </a:p>
          </p:txBody>
        </p:sp>
        <p:sp>
          <p:nvSpPr>
            <p:cNvPr id="13495" name="Text Box 61">
              <a:extLst>
                <a:ext uri="{FF2B5EF4-FFF2-40B4-BE49-F238E27FC236}">
                  <a16:creationId xmlns:a16="http://schemas.microsoft.com/office/drawing/2014/main" id="{522F23D0-D9F9-4615-B3DD-75785E48807C}"/>
                </a:ext>
              </a:extLst>
            </p:cNvPr>
            <p:cNvSpPr txBox="1">
              <a:spLocks noChangeArrowheads="1"/>
            </p:cNvSpPr>
            <p:nvPr/>
          </p:nvSpPr>
          <p:spPr bwMode="auto">
            <a:xfrm>
              <a:off x="1024" y="1885"/>
              <a:ext cx="1176"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spcBef>
                  <a:spcPct val="50000"/>
                </a:spcBef>
                <a:buFontTx/>
                <a:buNone/>
              </a:pPr>
              <a:r>
                <a:rPr lang="it-IT" altLang="it-IT" sz="1400"/>
                <a:t>H</a:t>
              </a:r>
              <a:r>
                <a:rPr lang="it-IT" altLang="it-IT" sz="1400" baseline="-25000"/>
                <a:t>3</a:t>
              </a:r>
              <a:r>
                <a:rPr lang="it-IT" altLang="it-IT" sz="1400"/>
                <a:t>C – Hg – CH</a:t>
              </a:r>
              <a:r>
                <a:rPr lang="it-IT" altLang="it-IT" sz="1400" baseline="-25000"/>
                <a:t>3</a:t>
              </a:r>
              <a:endParaRPr lang="it-IT" altLang="it-IT" sz="1400"/>
            </a:p>
            <a:p>
              <a:pPr eaLnBrk="1" hangingPunct="1">
                <a:lnSpc>
                  <a:spcPct val="70000"/>
                </a:lnSpc>
                <a:spcBef>
                  <a:spcPct val="50000"/>
                </a:spcBef>
                <a:buFontTx/>
                <a:buNone/>
              </a:pPr>
              <a:r>
                <a:rPr lang="it-IT" altLang="it-IT" sz="1400"/>
                <a:t>(boiling point 96°C)</a:t>
              </a:r>
              <a:endParaRPr lang="it-IT" altLang="it-IT" sz="1400" baseline="-25000"/>
            </a:p>
          </p:txBody>
        </p:sp>
      </p:grpSp>
      <p:grpSp>
        <p:nvGrpSpPr>
          <p:cNvPr id="13316" name="Group 268">
            <a:extLst>
              <a:ext uri="{FF2B5EF4-FFF2-40B4-BE49-F238E27FC236}">
                <a16:creationId xmlns:a16="http://schemas.microsoft.com/office/drawing/2014/main" id="{C6BBD456-2D7E-4E06-8B8D-BB9CE352B070}"/>
              </a:ext>
            </a:extLst>
          </p:cNvPr>
          <p:cNvGrpSpPr>
            <a:grpSpLocks/>
          </p:cNvGrpSpPr>
          <p:nvPr/>
        </p:nvGrpSpPr>
        <p:grpSpPr bwMode="auto">
          <a:xfrm>
            <a:off x="3446464" y="3500438"/>
            <a:ext cx="6537325" cy="3173412"/>
            <a:chOff x="567" y="2291"/>
            <a:chExt cx="4118" cy="1999"/>
          </a:xfrm>
        </p:grpSpPr>
        <p:grpSp>
          <p:nvGrpSpPr>
            <p:cNvPr id="13324" name="Group 95">
              <a:extLst>
                <a:ext uri="{FF2B5EF4-FFF2-40B4-BE49-F238E27FC236}">
                  <a16:creationId xmlns:a16="http://schemas.microsoft.com/office/drawing/2014/main" id="{67EA25F5-F449-419D-ADEE-DEA0C5080EE5}"/>
                </a:ext>
              </a:extLst>
            </p:cNvPr>
            <p:cNvGrpSpPr>
              <a:grpSpLocks/>
            </p:cNvGrpSpPr>
            <p:nvPr/>
          </p:nvGrpSpPr>
          <p:grpSpPr bwMode="auto">
            <a:xfrm>
              <a:off x="612" y="2296"/>
              <a:ext cx="817" cy="638"/>
              <a:chOff x="612" y="2296"/>
              <a:chExt cx="817" cy="638"/>
            </a:xfrm>
          </p:grpSpPr>
          <p:sp>
            <p:nvSpPr>
              <p:cNvPr id="13448" name="Rectangle 66">
                <a:extLst>
                  <a:ext uri="{FF2B5EF4-FFF2-40B4-BE49-F238E27FC236}">
                    <a16:creationId xmlns:a16="http://schemas.microsoft.com/office/drawing/2014/main" id="{C3C5FC49-0B17-4187-9033-3DF63A226058}"/>
                  </a:ext>
                </a:extLst>
              </p:cNvPr>
              <p:cNvSpPr>
                <a:spLocks noChangeArrowheads="1"/>
              </p:cNvSpPr>
              <p:nvPr/>
            </p:nvSpPr>
            <p:spPr bwMode="auto">
              <a:xfrm>
                <a:off x="995" y="2727"/>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49" name="Rectangle 67">
                <a:extLst>
                  <a:ext uri="{FF2B5EF4-FFF2-40B4-BE49-F238E27FC236}">
                    <a16:creationId xmlns:a16="http://schemas.microsoft.com/office/drawing/2014/main" id="{0FA58AFF-A86B-4C6C-B359-C377EC5317DD}"/>
                  </a:ext>
                </a:extLst>
              </p:cNvPr>
              <p:cNvSpPr>
                <a:spLocks noChangeArrowheads="1"/>
              </p:cNvSpPr>
              <p:nvPr/>
            </p:nvSpPr>
            <p:spPr bwMode="auto">
              <a:xfrm>
                <a:off x="837" y="2519"/>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baseline="30000">
                    <a:solidFill>
                      <a:srgbClr val="000000"/>
                    </a:solidFill>
                  </a:rPr>
                  <a:t>+</a:t>
                </a:r>
                <a:r>
                  <a:rPr lang="it-IT" altLang="it-IT" sz="900">
                    <a:solidFill>
                      <a:srgbClr val="000000"/>
                    </a:solidFill>
                  </a:rPr>
                  <a:t>N</a:t>
                </a:r>
                <a:endParaRPr lang="it-IT" altLang="it-IT" sz="1800"/>
              </a:p>
            </p:txBody>
          </p:sp>
          <p:sp>
            <p:nvSpPr>
              <p:cNvPr id="13450" name="Rectangle 68">
                <a:extLst>
                  <a:ext uri="{FF2B5EF4-FFF2-40B4-BE49-F238E27FC236}">
                    <a16:creationId xmlns:a16="http://schemas.microsoft.com/office/drawing/2014/main" id="{54813B92-99F6-48E2-8BCA-74392694E3F9}"/>
                  </a:ext>
                </a:extLst>
              </p:cNvPr>
              <p:cNvSpPr>
                <a:spLocks noChangeArrowheads="1"/>
              </p:cNvSpPr>
              <p:nvPr/>
            </p:nvSpPr>
            <p:spPr bwMode="auto">
              <a:xfrm>
                <a:off x="995" y="2296"/>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51" name="Rectangle 69">
                <a:extLst>
                  <a:ext uri="{FF2B5EF4-FFF2-40B4-BE49-F238E27FC236}">
                    <a16:creationId xmlns:a16="http://schemas.microsoft.com/office/drawing/2014/main" id="{799F1704-0AF9-419C-B41F-825DD5327729}"/>
                  </a:ext>
                </a:extLst>
              </p:cNvPr>
              <p:cNvSpPr>
                <a:spLocks noChangeArrowheads="1"/>
              </p:cNvSpPr>
              <p:nvPr/>
            </p:nvSpPr>
            <p:spPr bwMode="auto">
              <a:xfrm>
                <a:off x="1047" y="2296"/>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H</a:t>
                </a:r>
                <a:endParaRPr lang="it-IT" altLang="it-IT" sz="1800"/>
              </a:p>
            </p:txBody>
          </p:sp>
          <p:sp>
            <p:nvSpPr>
              <p:cNvPr id="13452" name="Rectangle 70">
                <a:extLst>
                  <a:ext uri="{FF2B5EF4-FFF2-40B4-BE49-F238E27FC236}">
                    <a16:creationId xmlns:a16="http://schemas.microsoft.com/office/drawing/2014/main" id="{91402029-3183-43C1-A4CE-77A5DF68DACD}"/>
                  </a:ext>
                </a:extLst>
              </p:cNvPr>
              <p:cNvSpPr>
                <a:spLocks noChangeArrowheads="1"/>
              </p:cNvSpPr>
              <p:nvPr/>
            </p:nvSpPr>
            <p:spPr bwMode="auto">
              <a:xfrm>
                <a:off x="1099" y="2329"/>
                <a:ext cx="3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700">
                    <a:solidFill>
                      <a:srgbClr val="000000"/>
                    </a:solidFill>
                  </a:rPr>
                  <a:t>2</a:t>
                </a:r>
                <a:endParaRPr lang="it-IT" altLang="it-IT" sz="1800"/>
              </a:p>
            </p:txBody>
          </p:sp>
          <p:sp>
            <p:nvSpPr>
              <p:cNvPr id="13453" name="Rectangle 71">
                <a:extLst>
                  <a:ext uri="{FF2B5EF4-FFF2-40B4-BE49-F238E27FC236}">
                    <a16:creationId xmlns:a16="http://schemas.microsoft.com/office/drawing/2014/main" id="{63EF94CB-3DCE-4AC1-9281-8F56FAB2E364}"/>
                  </a:ext>
                </a:extLst>
              </p:cNvPr>
              <p:cNvSpPr>
                <a:spLocks noChangeArrowheads="1"/>
              </p:cNvSpPr>
              <p:nvPr/>
            </p:nvSpPr>
            <p:spPr bwMode="auto">
              <a:xfrm>
                <a:off x="718" y="2440"/>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H</a:t>
                </a:r>
                <a:endParaRPr lang="it-IT" altLang="it-IT" sz="1800"/>
              </a:p>
            </p:txBody>
          </p:sp>
          <p:sp>
            <p:nvSpPr>
              <p:cNvPr id="13454" name="Rectangle 72">
                <a:extLst>
                  <a:ext uri="{FF2B5EF4-FFF2-40B4-BE49-F238E27FC236}">
                    <a16:creationId xmlns:a16="http://schemas.microsoft.com/office/drawing/2014/main" id="{980BBD61-2F9E-4959-9ED7-F53217D05B51}"/>
                  </a:ext>
                </a:extLst>
              </p:cNvPr>
              <p:cNvSpPr>
                <a:spLocks noChangeArrowheads="1"/>
              </p:cNvSpPr>
              <p:nvPr/>
            </p:nvSpPr>
            <p:spPr bwMode="auto">
              <a:xfrm>
                <a:off x="1257" y="2467"/>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55" name="Rectangle 73">
                <a:extLst>
                  <a:ext uri="{FF2B5EF4-FFF2-40B4-BE49-F238E27FC236}">
                    <a16:creationId xmlns:a16="http://schemas.microsoft.com/office/drawing/2014/main" id="{D2937BDA-97CF-4C29-B339-833C20D03684}"/>
                  </a:ext>
                </a:extLst>
              </p:cNvPr>
              <p:cNvSpPr>
                <a:spLocks noChangeArrowheads="1"/>
              </p:cNvSpPr>
              <p:nvPr/>
            </p:nvSpPr>
            <p:spPr bwMode="auto">
              <a:xfrm>
                <a:off x="1341" y="2583"/>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56" name="Rectangle 74">
                <a:extLst>
                  <a:ext uri="{FF2B5EF4-FFF2-40B4-BE49-F238E27FC236}">
                    <a16:creationId xmlns:a16="http://schemas.microsoft.com/office/drawing/2014/main" id="{54BFBF3B-4BF9-4BA9-B54E-F9363DD20044}"/>
                  </a:ext>
                </a:extLst>
              </p:cNvPr>
              <p:cNvSpPr>
                <a:spLocks noChangeArrowheads="1"/>
              </p:cNvSpPr>
              <p:nvPr/>
            </p:nvSpPr>
            <p:spPr bwMode="auto">
              <a:xfrm>
                <a:off x="1257" y="2701"/>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57" name="Line 78">
                <a:extLst>
                  <a:ext uri="{FF2B5EF4-FFF2-40B4-BE49-F238E27FC236}">
                    <a16:creationId xmlns:a16="http://schemas.microsoft.com/office/drawing/2014/main" id="{9BEC699E-62B9-445A-A332-8A079E0873BF}"/>
                  </a:ext>
                </a:extLst>
              </p:cNvPr>
              <p:cNvSpPr>
                <a:spLocks noChangeShapeType="1"/>
              </p:cNvSpPr>
              <p:nvPr/>
            </p:nvSpPr>
            <p:spPr bwMode="auto">
              <a:xfrm flipV="1">
                <a:off x="1148" y="2552"/>
                <a:ext cx="1" cy="1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58" name="Line 79">
                <a:extLst>
                  <a:ext uri="{FF2B5EF4-FFF2-40B4-BE49-F238E27FC236}">
                    <a16:creationId xmlns:a16="http://schemas.microsoft.com/office/drawing/2014/main" id="{C3818055-4E35-47B2-A773-502A6106E789}"/>
                  </a:ext>
                </a:extLst>
              </p:cNvPr>
              <p:cNvSpPr>
                <a:spLocks noChangeShapeType="1"/>
              </p:cNvSpPr>
              <p:nvPr/>
            </p:nvSpPr>
            <p:spPr bwMode="auto">
              <a:xfrm>
                <a:off x="1023" y="2481"/>
                <a:ext cx="125"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59" name="Line 80">
                <a:extLst>
                  <a:ext uri="{FF2B5EF4-FFF2-40B4-BE49-F238E27FC236}">
                    <a16:creationId xmlns:a16="http://schemas.microsoft.com/office/drawing/2014/main" id="{3FE23E35-D579-4CF0-9083-348A96EE2C00}"/>
                  </a:ext>
                </a:extLst>
              </p:cNvPr>
              <p:cNvSpPr>
                <a:spLocks noChangeShapeType="1"/>
              </p:cNvSpPr>
              <p:nvPr/>
            </p:nvSpPr>
            <p:spPr bwMode="auto">
              <a:xfrm flipV="1">
                <a:off x="1054" y="2696"/>
                <a:ext cx="94" cy="5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60" name="Line 81">
                <a:extLst>
                  <a:ext uri="{FF2B5EF4-FFF2-40B4-BE49-F238E27FC236}">
                    <a16:creationId xmlns:a16="http://schemas.microsoft.com/office/drawing/2014/main" id="{D30F9FF4-64E0-4C96-9528-176BB3DA0FBA}"/>
                  </a:ext>
                </a:extLst>
              </p:cNvPr>
              <p:cNvSpPr>
                <a:spLocks noChangeShapeType="1"/>
              </p:cNvSpPr>
              <p:nvPr/>
            </p:nvSpPr>
            <p:spPr bwMode="auto">
              <a:xfrm flipV="1">
                <a:off x="931" y="2481"/>
                <a:ext cx="92" cy="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61" name="Line 82">
                <a:extLst>
                  <a:ext uri="{FF2B5EF4-FFF2-40B4-BE49-F238E27FC236}">
                    <a16:creationId xmlns:a16="http://schemas.microsoft.com/office/drawing/2014/main" id="{A5FB940F-E515-45A3-8E65-41DA5A14E7B4}"/>
                  </a:ext>
                </a:extLst>
              </p:cNvPr>
              <p:cNvSpPr>
                <a:spLocks noChangeShapeType="1"/>
              </p:cNvSpPr>
              <p:nvPr/>
            </p:nvSpPr>
            <p:spPr bwMode="auto">
              <a:xfrm>
                <a:off x="898" y="2696"/>
                <a:ext cx="90"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62" name="Line 83">
                <a:extLst>
                  <a:ext uri="{FF2B5EF4-FFF2-40B4-BE49-F238E27FC236}">
                    <a16:creationId xmlns:a16="http://schemas.microsoft.com/office/drawing/2014/main" id="{EDF9E97F-3232-48DE-90A9-8155AFE3C298}"/>
                  </a:ext>
                </a:extLst>
              </p:cNvPr>
              <p:cNvSpPr>
                <a:spLocks noChangeShapeType="1"/>
              </p:cNvSpPr>
              <p:nvPr/>
            </p:nvSpPr>
            <p:spPr bwMode="auto">
              <a:xfrm>
                <a:off x="921" y="2682"/>
                <a:ext cx="85"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63" name="Line 84">
                <a:extLst>
                  <a:ext uri="{FF2B5EF4-FFF2-40B4-BE49-F238E27FC236}">
                    <a16:creationId xmlns:a16="http://schemas.microsoft.com/office/drawing/2014/main" id="{875EDDDD-3902-4C9A-96F2-EFC6BCD15204}"/>
                  </a:ext>
                </a:extLst>
              </p:cNvPr>
              <p:cNvSpPr>
                <a:spLocks noChangeShapeType="1"/>
              </p:cNvSpPr>
              <p:nvPr/>
            </p:nvSpPr>
            <p:spPr bwMode="auto">
              <a:xfrm flipV="1">
                <a:off x="898" y="2590"/>
                <a:ext cx="1" cy="10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64" name="Line 85">
                <a:extLst>
                  <a:ext uri="{FF2B5EF4-FFF2-40B4-BE49-F238E27FC236}">
                    <a16:creationId xmlns:a16="http://schemas.microsoft.com/office/drawing/2014/main" id="{FF17AB0A-A71B-4EB8-8A0E-47FC5EF75873}"/>
                  </a:ext>
                </a:extLst>
              </p:cNvPr>
              <p:cNvSpPr>
                <a:spLocks noChangeShapeType="1"/>
              </p:cNvSpPr>
              <p:nvPr/>
            </p:nvSpPr>
            <p:spPr bwMode="auto">
              <a:xfrm flipV="1">
                <a:off x="1023" y="2374"/>
                <a:ext cx="1" cy="10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65" name="Line 86">
                <a:extLst>
                  <a:ext uri="{FF2B5EF4-FFF2-40B4-BE49-F238E27FC236}">
                    <a16:creationId xmlns:a16="http://schemas.microsoft.com/office/drawing/2014/main" id="{9F51C293-3575-48F2-AE54-F7CEFE29C923}"/>
                  </a:ext>
                </a:extLst>
              </p:cNvPr>
              <p:cNvSpPr>
                <a:spLocks noChangeShapeType="1"/>
              </p:cNvSpPr>
              <p:nvPr/>
            </p:nvSpPr>
            <p:spPr bwMode="auto">
              <a:xfrm flipH="1" flipV="1">
                <a:off x="777" y="2500"/>
                <a:ext cx="59"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66" name="Line 87">
                <a:extLst>
                  <a:ext uri="{FF2B5EF4-FFF2-40B4-BE49-F238E27FC236}">
                    <a16:creationId xmlns:a16="http://schemas.microsoft.com/office/drawing/2014/main" id="{69E6CEC5-52AA-4B7B-BA4E-26818638C30B}"/>
                  </a:ext>
                </a:extLst>
              </p:cNvPr>
              <p:cNvSpPr>
                <a:spLocks noChangeShapeType="1"/>
              </p:cNvSpPr>
              <p:nvPr/>
            </p:nvSpPr>
            <p:spPr bwMode="auto">
              <a:xfrm flipH="1">
                <a:off x="1148" y="2519"/>
                <a:ext cx="102"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67" name="Line 88">
                <a:extLst>
                  <a:ext uri="{FF2B5EF4-FFF2-40B4-BE49-F238E27FC236}">
                    <a16:creationId xmlns:a16="http://schemas.microsoft.com/office/drawing/2014/main" id="{E9488BCD-1E09-47B5-B30E-AAD6C4E41831}"/>
                  </a:ext>
                </a:extLst>
              </p:cNvPr>
              <p:cNvSpPr>
                <a:spLocks noChangeShapeType="1"/>
              </p:cNvSpPr>
              <p:nvPr/>
            </p:nvSpPr>
            <p:spPr bwMode="auto">
              <a:xfrm flipH="1" flipV="1">
                <a:off x="1310" y="2545"/>
                <a:ext cx="31" cy="4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68" name="Line 89">
                <a:extLst>
                  <a:ext uri="{FF2B5EF4-FFF2-40B4-BE49-F238E27FC236}">
                    <a16:creationId xmlns:a16="http://schemas.microsoft.com/office/drawing/2014/main" id="{C90CDCBD-DB05-4166-9A0D-66B4FE498B83}"/>
                  </a:ext>
                </a:extLst>
              </p:cNvPr>
              <p:cNvSpPr>
                <a:spLocks noChangeShapeType="1"/>
              </p:cNvSpPr>
              <p:nvPr/>
            </p:nvSpPr>
            <p:spPr bwMode="auto">
              <a:xfrm flipH="1" flipV="1">
                <a:off x="1281" y="2545"/>
                <a:ext cx="52"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69" name="Line 90">
                <a:extLst>
                  <a:ext uri="{FF2B5EF4-FFF2-40B4-BE49-F238E27FC236}">
                    <a16:creationId xmlns:a16="http://schemas.microsoft.com/office/drawing/2014/main" id="{8579D871-2DF5-4615-98E9-0088F3707286}"/>
                  </a:ext>
                </a:extLst>
              </p:cNvPr>
              <p:cNvSpPr>
                <a:spLocks noChangeShapeType="1"/>
              </p:cNvSpPr>
              <p:nvPr/>
            </p:nvSpPr>
            <p:spPr bwMode="auto">
              <a:xfrm flipH="1" flipV="1">
                <a:off x="1148" y="2696"/>
                <a:ext cx="102" cy="3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70" name="Line 91">
                <a:extLst>
                  <a:ext uri="{FF2B5EF4-FFF2-40B4-BE49-F238E27FC236}">
                    <a16:creationId xmlns:a16="http://schemas.microsoft.com/office/drawing/2014/main" id="{EFDA3F48-4A55-435C-9A98-E836A315770D}"/>
                  </a:ext>
                </a:extLst>
              </p:cNvPr>
              <p:cNvSpPr>
                <a:spLocks noChangeShapeType="1"/>
              </p:cNvSpPr>
              <p:nvPr/>
            </p:nvSpPr>
            <p:spPr bwMode="auto">
              <a:xfrm flipV="1">
                <a:off x="1310" y="2661"/>
                <a:ext cx="3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71" name="Line 92">
                <a:extLst>
                  <a:ext uri="{FF2B5EF4-FFF2-40B4-BE49-F238E27FC236}">
                    <a16:creationId xmlns:a16="http://schemas.microsoft.com/office/drawing/2014/main" id="{43019533-B289-4C31-8EA8-2A2F755793CF}"/>
                  </a:ext>
                </a:extLst>
              </p:cNvPr>
              <p:cNvSpPr>
                <a:spLocks noChangeShapeType="1"/>
              </p:cNvSpPr>
              <p:nvPr/>
            </p:nvSpPr>
            <p:spPr bwMode="auto">
              <a:xfrm>
                <a:off x="1296" y="2779"/>
                <a:ext cx="21" cy="6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72" name="Rectangle 93">
                <a:extLst>
                  <a:ext uri="{FF2B5EF4-FFF2-40B4-BE49-F238E27FC236}">
                    <a16:creationId xmlns:a16="http://schemas.microsoft.com/office/drawing/2014/main" id="{09D54D81-8593-4B21-8254-34F609E86556}"/>
                  </a:ext>
                </a:extLst>
              </p:cNvPr>
              <p:cNvSpPr>
                <a:spLocks noChangeArrowheads="1"/>
              </p:cNvSpPr>
              <p:nvPr/>
            </p:nvSpPr>
            <p:spPr bwMode="auto">
              <a:xfrm>
                <a:off x="1193" y="2847"/>
                <a:ext cx="2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HgCH</a:t>
                </a:r>
                <a:r>
                  <a:rPr lang="it-IT" altLang="it-IT" sz="900" baseline="-25000">
                    <a:solidFill>
                      <a:srgbClr val="000000"/>
                    </a:solidFill>
                  </a:rPr>
                  <a:t>3</a:t>
                </a:r>
                <a:endParaRPr lang="it-IT" altLang="it-IT" sz="1800" baseline="-25000"/>
              </a:p>
            </p:txBody>
          </p:sp>
          <p:sp>
            <p:nvSpPr>
              <p:cNvPr id="13473" name="Rectangle 94">
                <a:extLst>
                  <a:ext uri="{FF2B5EF4-FFF2-40B4-BE49-F238E27FC236}">
                    <a16:creationId xmlns:a16="http://schemas.microsoft.com/office/drawing/2014/main" id="{1182A2E8-1C22-4C8B-8685-2CB2F8AA6226}"/>
                  </a:ext>
                </a:extLst>
              </p:cNvPr>
              <p:cNvSpPr>
                <a:spLocks noChangeArrowheads="1"/>
              </p:cNvSpPr>
              <p:nvPr/>
            </p:nvSpPr>
            <p:spPr bwMode="auto">
              <a:xfrm>
                <a:off x="612" y="2614"/>
                <a:ext cx="2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NO</a:t>
                </a:r>
                <a:r>
                  <a:rPr lang="it-IT" altLang="it-IT" sz="900" baseline="-25000">
                    <a:solidFill>
                      <a:srgbClr val="000000"/>
                    </a:solidFill>
                  </a:rPr>
                  <a:t>3</a:t>
                </a:r>
                <a:r>
                  <a:rPr lang="it-IT" altLang="it-IT" sz="1200" b="1" baseline="30000">
                    <a:solidFill>
                      <a:srgbClr val="000000"/>
                    </a:solidFill>
                  </a:rPr>
                  <a:t>-</a:t>
                </a:r>
                <a:endParaRPr lang="it-IT" altLang="it-IT" sz="1200" b="1" baseline="30000"/>
              </a:p>
            </p:txBody>
          </p:sp>
        </p:grpSp>
        <p:grpSp>
          <p:nvGrpSpPr>
            <p:cNvPr id="13325" name="Group 124">
              <a:extLst>
                <a:ext uri="{FF2B5EF4-FFF2-40B4-BE49-F238E27FC236}">
                  <a16:creationId xmlns:a16="http://schemas.microsoft.com/office/drawing/2014/main" id="{74B2DD4C-66B9-47B4-9BFC-C584A5DB4DE3}"/>
                </a:ext>
              </a:extLst>
            </p:cNvPr>
            <p:cNvGrpSpPr>
              <a:grpSpLocks/>
            </p:cNvGrpSpPr>
            <p:nvPr/>
          </p:nvGrpSpPr>
          <p:grpSpPr bwMode="auto">
            <a:xfrm>
              <a:off x="2312" y="2976"/>
              <a:ext cx="525" cy="574"/>
              <a:chOff x="2302" y="2976"/>
              <a:chExt cx="525" cy="574"/>
            </a:xfrm>
          </p:grpSpPr>
          <p:sp>
            <p:nvSpPr>
              <p:cNvPr id="13424" name="Rectangle 99">
                <a:extLst>
                  <a:ext uri="{FF2B5EF4-FFF2-40B4-BE49-F238E27FC236}">
                    <a16:creationId xmlns:a16="http://schemas.microsoft.com/office/drawing/2014/main" id="{3994F659-5438-4512-80AC-79A4BC7AA4D6}"/>
                  </a:ext>
                </a:extLst>
              </p:cNvPr>
              <p:cNvSpPr>
                <a:spLocks noChangeArrowheads="1"/>
              </p:cNvSpPr>
              <p:nvPr/>
            </p:nvSpPr>
            <p:spPr bwMode="auto">
              <a:xfrm>
                <a:off x="2426" y="3408"/>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25" name="Rectangle 100">
                <a:extLst>
                  <a:ext uri="{FF2B5EF4-FFF2-40B4-BE49-F238E27FC236}">
                    <a16:creationId xmlns:a16="http://schemas.microsoft.com/office/drawing/2014/main" id="{1BCCC9D3-3441-491E-AC38-395B762D64F5}"/>
                  </a:ext>
                </a:extLst>
              </p:cNvPr>
              <p:cNvSpPr>
                <a:spLocks noChangeArrowheads="1"/>
              </p:cNvSpPr>
              <p:nvPr/>
            </p:nvSpPr>
            <p:spPr bwMode="auto">
              <a:xfrm>
                <a:off x="2302" y="3193"/>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26" name="Rectangle 101">
                <a:extLst>
                  <a:ext uri="{FF2B5EF4-FFF2-40B4-BE49-F238E27FC236}">
                    <a16:creationId xmlns:a16="http://schemas.microsoft.com/office/drawing/2014/main" id="{D02E28B4-8ADB-4734-838E-25CFFC14E6DF}"/>
                  </a:ext>
                </a:extLst>
              </p:cNvPr>
              <p:cNvSpPr>
                <a:spLocks noChangeArrowheads="1"/>
              </p:cNvSpPr>
              <p:nvPr/>
            </p:nvSpPr>
            <p:spPr bwMode="auto">
              <a:xfrm>
                <a:off x="2426" y="2976"/>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27" name="Rectangle 102">
                <a:extLst>
                  <a:ext uri="{FF2B5EF4-FFF2-40B4-BE49-F238E27FC236}">
                    <a16:creationId xmlns:a16="http://schemas.microsoft.com/office/drawing/2014/main" id="{DD98A6FA-AC2C-48C6-ADE7-E3C0271D6696}"/>
                  </a:ext>
                </a:extLst>
              </p:cNvPr>
              <p:cNvSpPr>
                <a:spLocks noChangeArrowheads="1"/>
              </p:cNvSpPr>
              <p:nvPr/>
            </p:nvSpPr>
            <p:spPr bwMode="auto">
              <a:xfrm>
                <a:off x="2478" y="2976"/>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H</a:t>
                </a:r>
                <a:endParaRPr lang="it-IT" altLang="it-IT" sz="1800"/>
              </a:p>
            </p:txBody>
          </p:sp>
          <p:sp>
            <p:nvSpPr>
              <p:cNvPr id="13428" name="Rectangle 103">
                <a:extLst>
                  <a:ext uri="{FF2B5EF4-FFF2-40B4-BE49-F238E27FC236}">
                    <a16:creationId xmlns:a16="http://schemas.microsoft.com/office/drawing/2014/main" id="{C7112DA7-2602-4342-84EC-45CBBDF490F4}"/>
                  </a:ext>
                </a:extLst>
              </p:cNvPr>
              <p:cNvSpPr>
                <a:spLocks noChangeArrowheads="1"/>
              </p:cNvSpPr>
              <p:nvPr/>
            </p:nvSpPr>
            <p:spPr bwMode="auto">
              <a:xfrm>
                <a:off x="2530" y="3009"/>
                <a:ext cx="3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700">
                    <a:solidFill>
                      <a:srgbClr val="000000"/>
                    </a:solidFill>
                  </a:rPr>
                  <a:t>2</a:t>
                </a:r>
                <a:endParaRPr lang="it-IT" altLang="it-IT" sz="1800"/>
              </a:p>
            </p:txBody>
          </p:sp>
          <p:sp>
            <p:nvSpPr>
              <p:cNvPr id="13429" name="Rectangle 104">
                <a:extLst>
                  <a:ext uri="{FF2B5EF4-FFF2-40B4-BE49-F238E27FC236}">
                    <a16:creationId xmlns:a16="http://schemas.microsoft.com/office/drawing/2014/main" id="{BCFCF3F8-7DC2-4B9B-BDFA-DECA8FA123FC}"/>
                  </a:ext>
                </a:extLst>
              </p:cNvPr>
              <p:cNvSpPr>
                <a:spLocks noChangeArrowheads="1"/>
              </p:cNvSpPr>
              <p:nvPr/>
            </p:nvSpPr>
            <p:spPr bwMode="auto">
              <a:xfrm>
                <a:off x="2689" y="3148"/>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30" name="Rectangle 105">
                <a:extLst>
                  <a:ext uri="{FF2B5EF4-FFF2-40B4-BE49-F238E27FC236}">
                    <a16:creationId xmlns:a16="http://schemas.microsoft.com/office/drawing/2014/main" id="{72CAEFA9-933E-4389-8F34-C64F461EC50C}"/>
                  </a:ext>
                </a:extLst>
              </p:cNvPr>
              <p:cNvSpPr>
                <a:spLocks noChangeArrowheads="1"/>
              </p:cNvSpPr>
              <p:nvPr/>
            </p:nvSpPr>
            <p:spPr bwMode="auto">
              <a:xfrm>
                <a:off x="2774" y="3264"/>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31" name="Rectangle 106">
                <a:extLst>
                  <a:ext uri="{FF2B5EF4-FFF2-40B4-BE49-F238E27FC236}">
                    <a16:creationId xmlns:a16="http://schemas.microsoft.com/office/drawing/2014/main" id="{5A41E738-C334-4618-8F8E-10F2F19F1D6B}"/>
                  </a:ext>
                </a:extLst>
              </p:cNvPr>
              <p:cNvSpPr>
                <a:spLocks noChangeArrowheads="1"/>
              </p:cNvSpPr>
              <p:nvPr/>
            </p:nvSpPr>
            <p:spPr bwMode="auto">
              <a:xfrm>
                <a:off x="2689" y="3382"/>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32" name="Rectangle 107">
                <a:extLst>
                  <a:ext uri="{FF2B5EF4-FFF2-40B4-BE49-F238E27FC236}">
                    <a16:creationId xmlns:a16="http://schemas.microsoft.com/office/drawing/2014/main" id="{72E7FF3D-30CE-4DF1-AC03-91022328878E}"/>
                  </a:ext>
                </a:extLst>
              </p:cNvPr>
              <p:cNvSpPr>
                <a:spLocks noChangeArrowheads="1"/>
              </p:cNvSpPr>
              <p:nvPr/>
            </p:nvSpPr>
            <p:spPr bwMode="auto">
              <a:xfrm>
                <a:off x="2689" y="3463"/>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H</a:t>
                </a:r>
                <a:endParaRPr lang="it-IT" altLang="it-IT" sz="1800"/>
              </a:p>
            </p:txBody>
          </p:sp>
          <p:sp>
            <p:nvSpPr>
              <p:cNvPr id="13433" name="Line 108">
                <a:extLst>
                  <a:ext uri="{FF2B5EF4-FFF2-40B4-BE49-F238E27FC236}">
                    <a16:creationId xmlns:a16="http://schemas.microsoft.com/office/drawing/2014/main" id="{67E39F4F-1A56-410F-82A1-1D34DCA5CC7F}"/>
                  </a:ext>
                </a:extLst>
              </p:cNvPr>
              <p:cNvSpPr>
                <a:spLocks noChangeShapeType="1"/>
              </p:cNvSpPr>
              <p:nvPr/>
            </p:nvSpPr>
            <p:spPr bwMode="auto">
              <a:xfrm flipV="1">
                <a:off x="2579" y="3233"/>
                <a:ext cx="1" cy="1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34" name="Line 109">
                <a:extLst>
                  <a:ext uri="{FF2B5EF4-FFF2-40B4-BE49-F238E27FC236}">
                    <a16:creationId xmlns:a16="http://schemas.microsoft.com/office/drawing/2014/main" id="{2975C011-4ED2-4FE3-8B06-238924CA83C5}"/>
                  </a:ext>
                </a:extLst>
              </p:cNvPr>
              <p:cNvSpPr>
                <a:spLocks noChangeShapeType="1"/>
              </p:cNvSpPr>
              <p:nvPr/>
            </p:nvSpPr>
            <p:spPr bwMode="auto">
              <a:xfrm>
                <a:off x="2454" y="3162"/>
                <a:ext cx="125"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35" name="Line 110">
                <a:extLst>
                  <a:ext uri="{FF2B5EF4-FFF2-40B4-BE49-F238E27FC236}">
                    <a16:creationId xmlns:a16="http://schemas.microsoft.com/office/drawing/2014/main" id="{F6E960FC-6515-4B2F-A1AC-51CB063789BB}"/>
                  </a:ext>
                </a:extLst>
              </p:cNvPr>
              <p:cNvSpPr>
                <a:spLocks noChangeShapeType="1"/>
              </p:cNvSpPr>
              <p:nvPr/>
            </p:nvSpPr>
            <p:spPr bwMode="auto">
              <a:xfrm flipV="1">
                <a:off x="2485" y="3377"/>
                <a:ext cx="94" cy="5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36" name="Line 111">
                <a:extLst>
                  <a:ext uri="{FF2B5EF4-FFF2-40B4-BE49-F238E27FC236}">
                    <a16:creationId xmlns:a16="http://schemas.microsoft.com/office/drawing/2014/main" id="{EE34FEA8-A467-46E1-B512-32F0EEF4B21F}"/>
                  </a:ext>
                </a:extLst>
              </p:cNvPr>
              <p:cNvSpPr>
                <a:spLocks noChangeShapeType="1"/>
              </p:cNvSpPr>
              <p:nvPr/>
            </p:nvSpPr>
            <p:spPr bwMode="auto">
              <a:xfrm flipV="1">
                <a:off x="2361" y="3162"/>
                <a:ext cx="93" cy="5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37" name="Line 112">
                <a:extLst>
                  <a:ext uri="{FF2B5EF4-FFF2-40B4-BE49-F238E27FC236}">
                    <a16:creationId xmlns:a16="http://schemas.microsoft.com/office/drawing/2014/main" id="{F1747388-A87F-4922-BB3F-59DF9169B3D3}"/>
                  </a:ext>
                </a:extLst>
              </p:cNvPr>
              <p:cNvSpPr>
                <a:spLocks noChangeShapeType="1"/>
              </p:cNvSpPr>
              <p:nvPr/>
            </p:nvSpPr>
            <p:spPr bwMode="auto">
              <a:xfrm flipV="1">
                <a:off x="2363" y="3189"/>
                <a:ext cx="93" cy="5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38" name="Line 113">
                <a:extLst>
                  <a:ext uri="{FF2B5EF4-FFF2-40B4-BE49-F238E27FC236}">
                    <a16:creationId xmlns:a16="http://schemas.microsoft.com/office/drawing/2014/main" id="{CBCFA9FB-3E05-4F59-9F7E-A67A6E9C14AE}"/>
                  </a:ext>
                </a:extLst>
              </p:cNvPr>
              <p:cNvSpPr>
                <a:spLocks noChangeShapeType="1"/>
              </p:cNvSpPr>
              <p:nvPr/>
            </p:nvSpPr>
            <p:spPr bwMode="auto">
              <a:xfrm>
                <a:off x="2328" y="3377"/>
                <a:ext cx="91" cy="5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39" name="Line 114">
                <a:extLst>
                  <a:ext uri="{FF2B5EF4-FFF2-40B4-BE49-F238E27FC236}">
                    <a16:creationId xmlns:a16="http://schemas.microsoft.com/office/drawing/2014/main" id="{350A2AC9-E632-42F3-94E6-1CC00E8B7163}"/>
                  </a:ext>
                </a:extLst>
              </p:cNvPr>
              <p:cNvSpPr>
                <a:spLocks noChangeShapeType="1"/>
              </p:cNvSpPr>
              <p:nvPr/>
            </p:nvSpPr>
            <p:spPr bwMode="auto">
              <a:xfrm>
                <a:off x="2351" y="3363"/>
                <a:ext cx="85"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40" name="Line 115">
                <a:extLst>
                  <a:ext uri="{FF2B5EF4-FFF2-40B4-BE49-F238E27FC236}">
                    <a16:creationId xmlns:a16="http://schemas.microsoft.com/office/drawing/2014/main" id="{F2CAD35E-324B-4046-8700-F420BFE81379}"/>
                  </a:ext>
                </a:extLst>
              </p:cNvPr>
              <p:cNvSpPr>
                <a:spLocks noChangeShapeType="1"/>
              </p:cNvSpPr>
              <p:nvPr/>
            </p:nvSpPr>
            <p:spPr bwMode="auto">
              <a:xfrm flipV="1">
                <a:off x="2328" y="3271"/>
                <a:ext cx="1" cy="10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41" name="Line 116">
                <a:extLst>
                  <a:ext uri="{FF2B5EF4-FFF2-40B4-BE49-F238E27FC236}">
                    <a16:creationId xmlns:a16="http://schemas.microsoft.com/office/drawing/2014/main" id="{4161F389-AD87-4E52-B967-6973EADDEE50}"/>
                  </a:ext>
                </a:extLst>
              </p:cNvPr>
              <p:cNvSpPr>
                <a:spLocks noChangeShapeType="1"/>
              </p:cNvSpPr>
              <p:nvPr/>
            </p:nvSpPr>
            <p:spPr bwMode="auto">
              <a:xfrm flipV="1">
                <a:off x="2454" y="3054"/>
                <a:ext cx="1" cy="10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42" name="Line 117">
                <a:extLst>
                  <a:ext uri="{FF2B5EF4-FFF2-40B4-BE49-F238E27FC236}">
                    <a16:creationId xmlns:a16="http://schemas.microsoft.com/office/drawing/2014/main" id="{56EB6C7F-0FB4-4C95-9BE1-B2C2F62E98CA}"/>
                  </a:ext>
                </a:extLst>
              </p:cNvPr>
              <p:cNvSpPr>
                <a:spLocks noChangeShapeType="1"/>
              </p:cNvSpPr>
              <p:nvPr/>
            </p:nvSpPr>
            <p:spPr bwMode="auto">
              <a:xfrm flipH="1">
                <a:off x="2579" y="3200"/>
                <a:ext cx="103"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43" name="Line 118">
                <a:extLst>
                  <a:ext uri="{FF2B5EF4-FFF2-40B4-BE49-F238E27FC236}">
                    <a16:creationId xmlns:a16="http://schemas.microsoft.com/office/drawing/2014/main" id="{37FF7E46-52EC-4847-8BFE-5735752BCD55}"/>
                  </a:ext>
                </a:extLst>
              </p:cNvPr>
              <p:cNvSpPr>
                <a:spLocks noChangeShapeType="1"/>
              </p:cNvSpPr>
              <p:nvPr/>
            </p:nvSpPr>
            <p:spPr bwMode="auto">
              <a:xfrm flipH="1" flipV="1">
                <a:off x="2743" y="3226"/>
                <a:ext cx="3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44" name="Line 119">
                <a:extLst>
                  <a:ext uri="{FF2B5EF4-FFF2-40B4-BE49-F238E27FC236}">
                    <a16:creationId xmlns:a16="http://schemas.microsoft.com/office/drawing/2014/main" id="{1B7EB837-CC42-4872-BA9D-2BE9A46C77E3}"/>
                  </a:ext>
                </a:extLst>
              </p:cNvPr>
              <p:cNvSpPr>
                <a:spLocks noChangeShapeType="1"/>
              </p:cNvSpPr>
              <p:nvPr/>
            </p:nvSpPr>
            <p:spPr bwMode="auto">
              <a:xfrm flipH="1" flipV="1">
                <a:off x="2713" y="3226"/>
                <a:ext cx="53" cy="7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45" name="Line 120">
                <a:extLst>
                  <a:ext uri="{FF2B5EF4-FFF2-40B4-BE49-F238E27FC236}">
                    <a16:creationId xmlns:a16="http://schemas.microsoft.com/office/drawing/2014/main" id="{982371A5-EEDA-4F86-A818-2BE25AE16C4C}"/>
                  </a:ext>
                </a:extLst>
              </p:cNvPr>
              <p:cNvSpPr>
                <a:spLocks noChangeShapeType="1"/>
              </p:cNvSpPr>
              <p:nvPr/>
            </p:nvSpPr>
            <p:spPr bwMode="auto">
              <a:xfrm flipH="1" flipV="1">
                <a:off x="2579" y="3377"/>
                <a:ext cx="103" cy="3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46" name="Line 121">
                <a:extLst>
                  <a:ext uri="{FF2B5EF4-FFF2-40B4-BE49-F238E27FC236}">
                    <a16:creationId xmlns:a16="http://schemas.microsoft.com/office/drawing/2014/main" id="{9FE6A6EA-4ABC-41DB-B711-94B8CB54EADF}"/>
                  </a:ext>
                </a:extLst>
              </p:cNvPr>
              <p:cNvSpPr>
                <a:spLocks noChangeShapeType="1"/>
              </p:cNvSpPr>
              <p:nvPr/>
            </p:nvSpPr>
            <p:spPr bwMode="auto">
              <a:xfrm flipV="1">
                <a:off x="2743" y="3342"/>
                <a:ext cx="3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47" name="Line 123">
                <a:extLst>
                  <a:ext uri="{FF2B5EF4-FFF2-40B4-BE49-F238E27FC236}">
                    <a16:creationId xmlns:a16="http://schemas.microsoft.com/office/drawing/2014/main" id="{612E0C2D-6AFC-4B39-A255-9689E849B543}"/>
                  </a:ext>
                </a:extLst>
              </p:cNvPr>
              <p:cNvSpPr>
                <a:spLocks noChangeShapeType="1"/>
              </p:cNvSpPr>
              <p:nvPr/>
            </p:nvSpPr>
            <p:spPr bwMode="auto">
              <a:xfrm flipV="1">
                <a:off x="2554" y="3249"/>
                <a:ext cx="1" cy="10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13326" name="Group 227">
              <a:extLst>
                <a:ext uri="{FF2B5EF4-FFF2-40B4-BE49-F238E27FC236}">
                  <a16:creationId xmlns:a16="http://schemas.microsoft.com/office/drawing/2014/main" id="{86861923-38C5-4510-B72B-3F0666DB85D2}"/>
                </a:ext>
              </a:extLst>
            </p:cNvPr>
            <p:cNvGrpSpPr>
              <a:grpSpLocks/>
            </p:cNvGrpSpPr>
            <p:nvPr/>
          </p:nvGrpSpPr>
          <p:grpSpPr bwMode="auto">
            <a:xfrm>
              <a:off x="1746" y="2626"/>
              <a:ext cx="569" cy="396"/>
              <a:chOff x="1746" y="2626"/>
              <a:chExt cx="569" cy="396"/>
            </a:xfrm>
          </p:grpSpPr>
          <p:sp>
            <p:nvSpPr>
              <p:cNvPr id="13422" name="Line 125">
                <a:extLst>
                  <a:ext uri="{FF2B5EF4-FFF2-40B4-BE49-F238E27FC236}">
                    <a16:creationId xmlns:a16="http://schemas.microsoft.com/office/drawing/2014/main" id="{BBF89AEC-B90F-4E24-BEDE-0BE61E79151B}"/>
                  </a:ext>
                </a:extLst>
              </p:cNvPr>
              <p:cNvSpPr>
                <a:spLocks noChangeShapeType="1"/>
              </p:cNvSpPr>
              <p:nvPr/>
            </p:nvSpPr>
            <p:spPr bwMode="auto">
              <a:xfrm flipH="1" flipV="1">
                <a:off x="1746" y="2840"/>
                <a:ext cx="408" cy="182"/>
              </a:xfrm>
              <a:prstGeom prst="line">
                <a:avLst/>
              </a:prstGeom>
              <a:noFill/>
              <a:ln w="9525">
                <a:solidFill>
                  <a:schemeClr val="tx1"/>
                </a:solidFill>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423" name="Text Box 126">
                <a:extLst>
                  <a:ext uri="{FF2B5EF4-FFF2-40B4-BE49-F238E27FC236}">
                    <a16:creationId xmlns:a16="http://schemas.microsoft.com/office/drawing/2014/main" id="{B9FC8FA0-0323-47A1-95AB-BD5B961CA000}"/>
                  </a:ext>
                </a:extLst>
              </p:cNvPr>
              <p:cNvSpPr txBox="1">
                <a:spLocks noChangeArrowheads="1"/>
              </p:cNvSpPr>
              <p:nvPr/>
            </p:nvSpPr>
            <p:spPr bwMode="auto">
              <a:xfrm>
                <a:off x="1771" y="2626"/>
                <a:ext cx="54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50000"/>
                  </a:spcBef>
                  <a:buFontTx/>
                  <a:buNone/>
                </a:pPr>
                <a:r>
                  <a:rPr lang="it-IT" altLang="it-IT" sz="1200" baseline="30000"/>
                  <a:t>+</a:t>
                </a:r>
                <a:r>
                  <a:rPr lang="it-IT" altLang="it-IT" sz="1200"/>
                  <a:t>HgCH3</a:t>
                </a:r>
              </a:p>
              <a:p>
                <a:pPr algn="ctr" eaLnBrk="1" hangingPunct="1">
                  <a:lnSpc>
                    <a:spcPct val="70000"/>
                  </a:lnSpc>
                  <a:spcBef>
                    <a:spcPct val="50000"/>
                  </a:spcBef>
                  <a:buFontTx/>
                  <a:buNone/>
                </a:pPr>
                <a:r>
                  <a:rPr lang="it-IT" altLang="it-IT" sz="1200"/>
                  <a:t>pH = 2</a:t>
                </a:r>
              </a:p>
            </p:txBody>
          </p:sp>
        </p:grpSp>
        <p:grpSp>
          <p:nvGrpSpPr>
            <p:cNvPr id="13327" name="Group 229">
              <a:extLst>
                <a:ext uri="{FF2B5EF4-FFF2-40B4-BE49-F238E27FC236}">
                  <a16:creationId xmlns:a16="http://schemas.microsoft.com/office/drawing/2014/main" id="{C94BD453-3CE7-46AB-8753-874C547C18CB}"/>
                </a:ext>
              </a:extLst>
            </p:cNvPr>
            <p:cNvGrpSpPr>
              <a:grpSpLocks/>
            </p:cNvGrpSpPr>
            <p:nvPr/>
          </p:nvGrpSpPr>
          <p:grpSpPr bwMode="auto">
            <a:xfrm>
              <a:off x="2817" y="2608"/>
              <a:ext cx="544" cy="406"/>
              <a:chOff x="2817" y="2608"/>
              <a:chExt cx="544" cy="406"/>
            </a:xfrm>
          </p:grpSpPr>
          <p:sp>
            <p:nvSpPr>
              <p:cNvPr id="13420" name="Text Box 127">
                <a:extLst>
                  <a:ext uri="{FF2B5EF4-FFF2-40B4-BE49-F238E27FC236}">
                    <a16:creationId xmlns:a16="http://schemas.microsoft.com/office/drawing/2014/main" id="{670BC101-1DB0-4CF1-944B-2D600EB7AA18}"/>
                  </a:ext>
                </a:extLst>
              </p:cNvPr>
              <p:cNvSpPr txBox="1">
                <a:spLocks noChangeArrowheads="1"/>
              </p:cNvSpPr>
              <p:nvPr/>
            </p:nvSpPr>
            <p:spPr bwMode="auto">
              <a:xfrm>
                <a:off x="2817" y="2608"/>
                <a:ext cx="54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50000"/>
                  </a:spcBef>
                  <a:buFontTx/>
                  <a:buNone/>
                </a:pPr>
                <a:r>
                  <a:rPr lang="it-IT" altLang="it-IT" sz="1200" baseline="30000"/>
                  <a:t>+</a:t>
                </a:r>
                <a:r>
                  <a:rPr lang="it-IT" altLang="it-IT" sz="1200"/>
                  <a:t>HgCH3</a:t>
                </a:r>
              </a:p>
              <a:p>
                <a:pPr algn="ctr" eaLnBrk="1" hangingPunct="1">
                  <a:lnSpc>
                    <a:spcPct val="70000"/>
                  </a:lnSpc>
                  <a:spcBef>
                    <a:spcPct val="50000"/>
                  </a:spcBef>
                  <a:buFontTx/>
                  <a:buNone/>
                </a:pPr>
                <a:r>
                  <a:rPr lang="it-IT" altLang="it-IT" sz="1200"/>
                  <a:t>pH = 5</a:t>
                </a:r>
              </a:p>
            </p:txBody>
          </p:sp>
          <p:sp>
            <p:nvSpPr>
              <p:cNvPr id="13421" name="Line 128">
                <a:extLst>
                  <a:ext uri="{FF2B5EF4-FFF2-40B4-BE49-F238E27FC236}">
                    <a16:creationId xmlns:a16="http://schemas.microsoft.com/office/drawing/2014/main" id="{6EDC3CE4-D4C0-4E78-8494-DAEE85353652}"/>
                  </a:ext>
                </a:extLst>
              </p:cNvPr>
              <p:cNvSpPr>
                <a:spLocks noChangeShapeType="1"/>
              </p:cNvSpPr>
              <p:nvPr/>
            </p:nvSpPr>
            <p:spPr bwMode="auto">
              <a:xfrm flipV="1">
                <a:off x="2880" y="2832"/>
                <a:ext cx="408" cy="182"/>
              </a:xfrm>
              <a:prstGeom prst="line">
                <a:avLst/>
              </a:prstGeom>
              <a:noFill/>
              <a:ln w="9525">
                <a:solidFill>
                  <a:schemeClr val="tx1"/>
                </a:solidFill>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3328" name="Group 155">
              <a:extLst>
                <a:ext uri="{FF2B5EF4-FFF2-40B4-BE49-F238E27FC236}">
                  <a16:creationId xmlns:a16="http://schemas.microsoft.com/office/drawing/2014/main" id="{D71DF6C5-9109-405D-A634-E44EFC1980AA}"/>
                </a:ext>
              </a:extLst>
            </p:cNvPr>
            <p:cNvGrpSpPr>
              <a:grpSpLocks/>
            </p:cNvGrpSpPr>
            <p:nvPr/>
          </p:nvGrpSpPr>
          <p:grpSpPr bwMode="auto">
            <a:xfrm>
              <a:off x="3626" y="2291"/>
              <a:ext cx="1059" cy="728"/>
              <a:chOff x="3626" y="2291"/>
              <a:chExt cx="1059" cy="728"/>
            </a:xfrm>
          </p:grpSpPr>
          <p:sp>
            <p:nvSpPr>
              <p:cNvPr id="13396" name="Rectangle 130">
                <a:extLst>
                  <a:ext uri="{FF2B5EF4-FFF2-40B4-BE49-F238E27FC236}">
                    <a16:creationId xmlns:a16="http://schemas.microsoft.com/office/drawing/2014/main" id="{6B7D256C-9226-4E70-8A11-B89CBDC09498}"/>
                  </a:ext>
                </a:extLst>
              </p:cNvPr>
              <p:cNvSpPr>
                <a:spLocks noChangeArrowheads="1"/>
              </p:cNvSpPr>
              <p:nvPr/>
            </p:nvSpPr>
            <p:spPr bwMode="auto">
              <a:xfrm>
                <a:off x="3750" y="2723"/>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397" name="Rectangle 131">
                <a:extLst>
                  <a:ext uri="{FF2B5EF4-FFF2-40B4-BE49-F238E27FC236}">
                    <a16:creationId xmlns:a16="http://schemas.microsoft.com/office/drawing/2014/main" id="{C5B05D02-4D7B-4E21-9E30-8B63CDBE2C62}"/>
                  </a:ext>
                </a:extLst>
              </p:cNvPr>
              <p:cNvSpPr>
                <a:spLocks noChangeArrowheads="1"/>
              </p:cNvSpPr>
              <p:nvPr/>
            </p:nvSpPr>
            <p:spPr bwMode="auto">
              <a:xfrm>
                <a:off x="3626" y="2508"/>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398" name="Rectangle 132">
                <a:extLst>
                  <a:ext uri="{FF2B5EF4-FFF2-40B4-BE49-F238E27FC236}">
                    <a16:creationId xmlns:a16="http://schemas.microsoft.com/office/drawing/2014/main" id="{5708B539-6079-4D0E-B2EF-745E01180227}"/>
                  </a:ext>
                </a:extLst>
              </p:cNvPr>
              <p:cNvSpPr>
                <a:spLocks noChangeArrowheads="1"/>
              </p:cNvSpPr>
              <p:nvPr/>
            </p:nvSpPr>
            <p:spPr bwMode="auto">
              <a:xfrm>
                <a:off x="3750" y="2291"/>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399" name="Rectangle 133">
                <a:extLst>
                  <a:ext uri="{FF2B5EF4-FFF2-40B4-BE49-F238E27FC236}">
                    <a16:creationId xmlns:a16="http://schemas.microsoft.com/office/drawing/2014/main" id="{6FC3F656-D78B-4F8D-B376-5385DB6F53F6}"/>
                  </a:ext>
                </a:extLst>
              </p:cNvPr>
              <p:cNvSpPr>
                <a:spLocks noChangeArrowheads="1"/>
              </p:cNvSpPr>
              <p:nvPr/>
            </p:nvSpPr>
            <p:spPr bwMode="auto">
              <a:xfrm>
                <a:off x="3802" y="2291"/>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H</a:t>
                </a:r>
                <a:endParaRPr lang="it-IT" altLang="it-IT" sz="1800"/>
              </a:p>
            </p:txBody>
          </p:sp>
          <p:sp>
            <p:nvSpPr>
              <p:cNvPr id="13400" name="Rectangle 134">
                <a:extLst>
                  <a:ext uri="{FF2B5EF4-FFF2-40B4-BE49-F238E27FC236}">
                    <a16:creationId xmlns:a16="http://schemas.microsoft.com/office/drawing/2014/main" id="{B8A8C425-CAD6-4DE5-B01E-BBE3DC37B8E1}"/>
                  </a:ext>
                </a:extLst>
              </p:cNvPr>
              <p:cNvSpPr>
                <a:spLocks noChangeArrowheads="1"/>
              </p:cNvSpPr>
              <p:nvPr/>
            </p:nvSpPr>
            <p:spPr bwMode="auto">
              <a:xfrm>
                <a:off x="3854" y="2324"/>
                <a:ext cx="3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700">
                    <a:solidFill>
                      <a:srgbClr val="000000"/>
                    </a:solidFill>
                  </a:rPr>
                  <a:t>2</a:t>
                </a:r>
                <a:endParaRPr lang="it-IT" altLang="it-IT" sz="1800"/>
              </a:p>
            </p:txBody>
          </p:sp>
          <p:sp>
            <p:nvSpPr>
              <p:cNvPr id="13401" name="Rectangle 135">
                <a:extLst>
                  <a:ext uri="{FF2B5EF4-FFF2-40B4-BE49-F238E27FC236}">
                    <a16:creationId xmlns:a16="http://schemas.microsoft.com/office/drawing/2014/main" id="{012ABA0E-F614-48DE-B92D-D5A12BE7CEA2}"/>
                  </a:ext>
                </a:extLst>
              </p:cNvPr>
              <p:cNvSpPr>
                <a:spLocks noChangeArrowheads="1"/>
              </p:cNvSpPr>
              <p:nvPr/>
            </p:nvSpPr>
            <p:spPr bwMode="auto">
              <a:xfrm>
                <a:off x="4013" y="2463"/>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02" name="Rectangle 136">
                <a:extLst>
                  <a:ext uri="{FF2B5EF4-FFF2-40B4-BE49-F238E27FC236}">
                    <a16:creationId xmlns:a16="http://schemas.microsoft.com/office/drawing/2014/main" id="{C26CCC2C-37F9-42E5-9BF1-C0F8D88765C7}"/>
                  </a:ext>
                </a:extLst>
              </p:cNvPr>
              <p:cNvSpPr>
                <a:spLocks noChangeArrowheads="1"/>
              </p:cNvSpPr>
              <p:nvPr/>
            </p:nvSpPr>
            <p:spPr bwMode="auto">
              <a:xfrm>
                <a:off x="4098" y="2579"/>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403" name="Rectangle 137">
                <a:extLst>
                  <a:ext uri="{FF2B5EF4-FFF2-40B4-BE49-F238E27FC236}">
                    <a16:creationId xmlns:a16="http://schemas.microsoft.com/office/drawing/2014/main" id="{F3B88BD9-CFF8-46E9-8AB3-35AAC3D8712C}"/>
                  </a:ext>
                </a:extLst>
              </p:cNvPr>
              <p:cNvSpPr>
                <a:spLocks noChangeArrowheads="1"/>
              </p:cNvSpPr>
              <p:nvPr/>
            </p:nvSpPr>
            <p:spPr bwMode="auto">
              <a:xfrm>
                <a:off x="4013" y="2845"/>
                <a:ext cx="22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HgCH</a:t>
                </a:r>
                <a:r>
                  <a:rPr lang="it-IT" altLang="it-IT" sz="900" baseline="-25000">
                    <a:solidFill>
                      <a:srgbClr val="000000"/>
                    </a:solidFill>
                  </a:rPr>
                  <a:t>3</a:t>
                </a:r>
                <a:endParaRPr lang="it-IT" altLang="it-IT" sz="900" baseline="-25000"/>
              </a:p>
              <a:p>
                <a:pPr eaLnBrk="1" hangingPunct="1">
                  <a:spcBef>
                    <a:spcPct val="0"/>
                  </a:spcBef>
                  <a:buFontTx/>
                  <a:buNone/>
                </a:pPr>
                <a:endParaRPr lang="it-IT" altLang="it-IT" sz="900"/>
              </a:p>
            </p:txBody>
          </p:sp>
          <p:sp>
            <p:nvSpPr>
              <p:cNvPr id="13404" name="Line 139">
                <a:extLst>
                  <a:ext uri="{FF2B5EF4-FFF2-40B4-BE49-F238E27FC236}">
                    <a16:creationId xmlns:a16="http://schemas.microsoft.com/office/drawing/2014/main" id="{6AB4A1A3-6E88-4117-8954-ED86C738EA36}"/>
                  </a:ext>
                </a:extLst>
              </p:cNvPr>
              <p:cNvSpPr>
                <a:spLocks noChangeShapeType="1"/>
              </p:cNvSpPr>
              <p:nvPr/>
            </p:nvSpPr>
            <p:spPr bwMode="auto">
              <a:xfrm flipV="1">
                <a:off x="3903" y="2548"/>
                <a:ext cx="1" cy="1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05" name="Line 140">
                <a:extLst>
                  <a:ext uri="{FF2B5EF4-FFF2-40B4-BE49-F238E27FC236}">
                    <a16:creationId xmlns:a16="http://schemas.microsoft.com/office/drawing/2014/main" id="{F9A5A9CF-2342-40E4-9976-AEC7EA626464}"/>
                  </a:ext>
                </a:extLst>
              </p:cNvPr>
              <p:cNvSpPr>
                <a:spLocks noChangeShapeType="1"/>
              </p:cNvSpPr>
              <p:nvPr/>
            </p:nvSpPr>
            <p:spPr bwMode="auto">
              <a:xfrm>
                <a:off x="3778" y="2477"/>
                <a:ext cx="125"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06" name="Line 141">
                <a:extLst>
                  <a:ext uri="{FF2B5EF4-FFF2-40B4-BE49-F238E27FC236}">
                    <a16:creationId xmlns:a16="http://schemas.microsoft.com/office/drawing/2014/main" id="{6EBF8BE8-FE08-43C7-A7C4-BECB866E08D0}"/>
                  </a:ext>
                </a:extLst>
              </p:cNvPr>
              <p:cNvSpPr>
                <a:spLocks noChangeShapeType="1"/>
              </p:cNvSpPr>
              <p:nvPr/>
            </p:nvSpPr>
            <p:spPr bwMode="auto">
              <a:xfrm flipV="1">
                <a:off x="3809" y="2692"/>
                <a:ext cx="94" cy="5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07" name="Line 142">
                <a:extLst>
                  <a:ext uri="{FF2B5EF4-FFF2-40B4-BE49-F238E27FC236}">
                    <a16:creationId xmlns:a16="http://schemas.microsoft.com/office/drawing/2014/main" id="{74D40E44-ABAA-4847-B047-D748529AFCB0}"/>
                  </a:ext>
                </a:extLst>
              </p:cNvPr>
              <p:cNvSpPr>
                <a:spLocks noChangeShapeType="1"/>
              </p:cNvSpPr>
              <p:nvPr/>
            </p:nvSpPr>
            <p:spPr bwMode="auto">
              <a:xfrm flipV="1">
                <a:off x="3685" y="2477"/>
                <a:ext cx="93" cy="5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08" name="Line 143">
                <a:extLst>
                  <a:ext uri="{FF2B5EF4-FFF2-40B4-BE49-F238E27FC236}">
                    <a16:creationId xmlns:a16="http://schemas.microsoft.com/office/drawing/2014/main" id="{D2ACDDB7-5444-4846-99D0-9593C7760221}"/>
                  </a:ext>
                </a:extLst>
              </p:cNvPr>
              <p:cNvSpPr>
                <a:spLocks noChangeShapeType="1"/>
              </p:cNvSpPr>
              <p:nvPr/>
            </p:nvSpPr>
            <p:spPr bwMode="auto">
              <a:xfrm flipV="1">
                <a:off x="3687" y="2504"/>
                <a:ext cx="93" cy="5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09" name="Line 144">
                <a:extLst>
                  <a:ext uri="{FF2B5EF4-FFF2-40B4-BE49-F238E27FC236}">
                    <a16:creationId xmlns:a16="http://schemas.microsoft.com/office/drawing/2014/main" id="{1D72BC54-FD00-4F77-9BBE-344ADD72E905}"/>
                  </a:ext>
                </a:extLst>
              </p:cNvPr>
              <p:cNvSpPr>
                <a:spLocks noChangeShapeType="1"/>
              </p:cNvSpPr>
              <p:nvPr/>
            </p:nvSpPr>
            <p:spPr bwMode="auto">
              <a:xfrm>
                <a:off x="3652" y="2692"/>
                <a:ext cx="91" cy="5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0" name="Line 145">
                <a:extLst>
                  <a:ext uri="{FF2B5EF4-FFF2-40B4-BE49-F238E27FC236}">
                    <a16:creationId xmlns:a16="http://schemas.microsoft.com/office/drawing/2014/main" id="{AF620884-5FEC-482A-AC03-99687BC76B03}"/>
                  </a:ext>
                </a:extLst>
              </p:cNvPr>
              <p:cNvSpPr>
                <a:spLocks noChangeShapeType="1"/>
              </p:cNvSpPr>
              <p:nvPr/>
            </p:nvSpPr>
            <p:spPr bwMode="auto">
              <a:xfrm>
                <a:off x="3675" y="2678"/>
                <a:ext cx="85"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1" name="Line 146">
                <a:extLst>
                  <a:ext uri="{FF2B5EF4-FFF2-40B4-BE49-F238E27FC236}">
                    <a16:creationId xmlns:a16="http://schemas.microsoft.com/office/drawing/2014/main" id="{EE1AD3CF-BC19-489B-8607-B63AAF952DF6}"/>
                  </a:ext>
                </a:extLst>
              </p:cNvPr>
              <p:cNvSpPr>
                <a:spLocks noChangeShapeType="1"/>
              </p:cNvSpPr>
              <p:nvPr/>
            </p:nvSpPr>
            <p:spPr bwMode="auto">
              <a:xfrm flipV="1">
                <a:off x="3652" y="2586"/>
                <a:ext cx="1" cy="10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2" name="Line 147">
                <a:extLst>
                  <a:ext uri="{FF2B5EF4-FFF2-40B4-BE49-F238E27FC236}">
                    <a16:creationId xmlns:a16="http://schemas.microsoft.com/office/drawing/2014/main" id="{CB58181B-A01C-4329-AB03-BD01579E75B3}"/>
                  </a:ext>
                </a:extLst>
              </p:cNvPr>
              <p:cNvSpPr>
                <a:spLocks noChangeShapeType="1"/>
              </p:cNvSpPr>
              <p:nvPr/>
            </p:nvSpPr>
            <p:spPr bwMode="auto">
              <a:xfrm flipV="1">
                <a:off x="3778" y="2369"/>
                <a:ext cx="1" cy="10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3" name="Line 148">
                <a:extLst>
                  <a:ext uri="{FF2B5EF4-FFF2-40B4-BE49-F238E27FC236}">
                    <a16:creationId xmlns:a16="http://schemas.microsoft.com/office/drawing/2014/main" id="{7A1C07D6-D701-47FA-8300-932B0789AB26}"/>
                  </a:ext>
                </a:extLst>
              </p:cNvPr>
              <p:cNvSpPr>
                <a:spLocks noChangeShapeType="1"/>
              </p:cNvSpPr>
              <p:nvPr/>
            </p:nvSpPr>
            <p:spPr bwMode="auto">
              <a:xfrm flipH="1">
                <a:off x="3903" y="2515"/>
                <a:ext cx="103"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4" name="Line 149">
                <a:extLst>
                  <a:ext uri="{FF2B5EF4-FFF2-40B4-BE49-F238E27FC236}">
                    <a16:creationId xmlns:a16="http://schemas.microsoft.com/office/drawing/2014/main" id="{D49F5EAC-3624-4B47-A289-46E63BF446C7}"/>
                  </a:ext>
                </a:extLst>
              </p:cNvPr>
              <p:cNvSpPr>
                <a:spLocks noChangeShapeType="1"/>
              </p:cNvSpPr>
              <p:nvPr/>
            </p:nvSpPr>
            <p:spPr bwMode="auto">
              <a:xfrm flipH="1" flipV="1">
                <a:off x="4067" y="2541"/>
                <a:ext cx="3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5" name="Line 150">
                <a:extLst>
                  <a:ext uri="{FF2B5EF4-FFF2-40B4-BE49-F238E27FC236}">
                    <a16:creationId xmlns:a16="http://schemas.microsoft.com/office/drawing/2014/main" id="{2573D6FF-69BE-4270-A2D1-0956DF815D0E}"/>
                  </a:ext>
                </a:extLst>
              </p:cNvPr>
              <p:cNvSpPr>
                <a:spLocks noChangeShapeType="1"/>
              </p:cNvSpPr>
              <p:nvPr/>
            </p:nvSpPr>
            <p:spPr bwMode="auto">
              <a:xfrm flipH="1" flipV="1">
                <a:off x="4037" y="2541"/>
                <a:ext cx="53" cy="7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 name="Line 151">
                <a:extLst>
                  <a:ext uri="{FF2B5EF4-FFF2-40B4-BE49-F238E27FC236}">
                    <a16:creationId xmlns:a16="http://schemas.microsoft.com/office/drawing/2014/main" id="{68ABFCC5-6431-4423-A04C-1666E0AB8F56}"/>
                  </a:ext>
                </a:extLst>
              </p:cNvPr>
              <p:cNvSpPr>
                <a:spLocks noChangeShapeType="1"/>
              </p:cNvSpPr>
              <p:nvPr/>
            </p:nvSpPr>
            <p:spPr bwMode="auto">
              <a:xfrm flipH="1" flipV="1">
                <a:off x="3903" y="2692"/>
                <a:ext cx="103" cy="3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7" name="Line 152">
                <a:extLst>
                  <a:ext uri="{FF2B5EF4-FFF2-40B4-BE49-F238E27FC236}">
                    <a16:creationId xmlns:a16="http://schemas.microsoft.com/office/drawing/2014/main" id="{351F53CB-C740-459D-B16A-019F688211AE}"/>
                  </a:ext>
                </a:extLst>
              </p:cNvPr>
              <p:cNvSpPr>
                <a:spLocks noChangeShapeType="1"/>
              </p:cNvSpPr>
              <p:nvPr/>
            </p:nvSpPr>
            <p:spPr bwMode="auto">
              <a:xfrm flipV="1">
                <a:off x="4067" y="2657"/>
                <a:ext cx="3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8" name="Line 153">
                <a:extLst>
                  <a:ext uri="{FF2B5EF4-FFF2-40B4-BE49-F238E27FC236}">
                    <a16:creationId xmlns:a16="http://schemas.microsoft.com/office/drawing/2014/main" id="{233118CB-F690-4D9C-B64B-B1B5F8EAEE6A}"/>
                  </a:ext>
                </a:extLst>
              </p:cNvPr>
              <p:cNvSpPr>
                <a:spLocks noChangeShapeType="1"/>
              </p:cNvSpPr>
              <p:nvPr/>
            </p:nvSpPr>
            <p:spPr bwMode="auto">
              <a:xfrm flipV="1">
                <a:off x="3878" y="2564"/>
                <a:ext cx="1" cy="10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9" name="Text Box 154">
                <a:extLst>
                  <a:ext uri="{FF2B5EF4-FFF2-40B4-BE49-F238E27FC236}">
                    <a16:creationId xmlns:a16="http://schemas.microsoft.com/office/drawing/2014/main" id="{C820F892-5E5A-4B84-A67A-B6F3A8F70D12}"/>
                  </a:ext>
                </a:extLst>
              </p:cNvPr>
              <p:cNvSpPr txBox="1">
                <a:spLocks noChangeArrowheads="1"/>
              </p:cNvSpPr>
              <p:nvPr/>
            </p:nvSpPr>
            <p:spPr bwMode="auto">
              <a:xfrm>
                <a:off x="4231" y="2553"/>
                <a:ext cx="45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900">
                    <a:cs typeface="Arial" panose="020B0604020202020204" pitchFamily="34" charset="0"/>
                  </a:rPr>
                  <a:t>● 4 H</a:t>
                </a:r>
                <a:r>
                  <a:rPr lang="it-IT" altLang="it-IT" sz="900" baseline="-25000">
                    <a:cs typeface="Arial" panose="020B0604020202020204" pitchFamily="34" charset="0"/>
                  </a:rPr>
                  <a:t>2</a:t>
                </a:r>
                <a:r>
                  <a:rPr lang="it-IT" altLang="it-IT" sz="900">
                    <a:cs typeface="Arial" panose="020B0604020202020204" pitchFamily="34" charset="0"/>
                  </a:rPr>
                  <a:t>O</a:t>
                </a:r>
              </a:p>
            </p:txBody>
          </p:sp>
        </p:grpSp>
        <p:grpSp>
          <p:nvGrpSpPr>
            <p:cNvPr id="13329" name="Group 222">
              <a:extLst>
                <a:ext uri="{FF2B5EF4-FFF2-40B4-BE49-F238E27FC236}">
                  <a16:creationId xmlns:a16="http://schemas.microsoft.com/office/drawing/2014/main" id="{6E8B6B30-256F-44F9-8A31-4848D0F39EFA}"/>
                </a:ext>
              </a:extLst>
            </p:cNvPr>
            <p:cNvGrpSpPr>
              <a:grpSpLocks/>
            </p:cNvGrpSpPr>
            <p:nvPr/>
          </p:nvGrpSpPr>
          <p:grpSpPr bwMode="auto">
            <a:xfrm>
              <a:off x="567" y="3430"/>
              <a:ext cx="1035" cy="860"/>
              <a:chOff x="567" y="3430"/>
              <a:chExt cx="1035" cy="860"/>
            </a:xfrm>
          </p:grpSpPr>
          <p:sp>
            <p:nvSpPr>
              <p:cNvPr id="13366" name="Rectangle 160">
                <a:extLst>
                  <a:ext uri="{FF2B5EF4-FFF2-40B4-BE49-F238E27FC236}">
                    <a16:creationId xmlns:a16="http://schemas.microsoft.com/office/drawing/2014/main" id="{DD796996-1B38-4EC5-88C6-C2E120A98D91}"/>
                  </a:ext>
                </a:extLst>
              </p:cNvPr>
              <p:cNvSpPr>
                <a:spLocks noChangeArrowheads="1"/>
              </p:cNvSpPr>
              <p:nvPr/>
            </p:nvSpPr>
            <p:spPr bwMode="auto">
              <a:xfrm>
                <a:off x="1024" y="3987"/>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solidFill>
                      <a:srgbClr val="000000"/>
                    </a:solidFill>
                  </a:rPr>
                  <a:t>N</a:t>
                </a:r>
                <a:endParaRPr lang="it-IT" altLang="it-IT" sz="1800"/>
              </a:p>
            </p:txBody>
          </p:sp>
          <p:sp>
            <p:nvSpPr>
              <p:cNvPr id="13367" name="Rectangle 161">
                <a:extLst>
                  <a:ext uri="{FF2B5EF4-FFF2-40B4-BE49-F238E27FC236}">
                    <a16:creationId xmlns:a16="http://schemas.microsoft.com/office/drawing/2014/main" id="{71B16D46-F3E9-4D41-9AFA-67DC1898FA01}"/>
                  </a:ext>
                </a:extLst>
              </p:cNvPr>
              <p:cNvSpPr>
                <a:spLocks noChangeArrowheads="1"/>
              </p:cNvSpPr>
              <p:nvPr/>
            </p:nvSpPr>
            <p:spPr bwMode="auto">
              <a:xfrm>
                <a:off x="887" y="3749"/>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solidFill>
                      <a:srgbClr val="000000"/>
                    </a:solidFill>
                  </a:rPr>
                  <a:t>N</a:t>
                </a:r>
                <a:endParaRPr lang="it-IT" altLang="it-IT" sz="1800"/>
              </a:p>
            </p:txBody>
          </p:sp>
          <p:sp>
            <p:nvSpPr>
              <p:cNvPr id="13368" name="Rectangle 162">
                <a:extLst>
                  <a:ext uri="{FF2B5EF4-FFF2-40B4-BE49-F238E27FC236}">
                    <a16:creationId xmlns:a16="http://schemas.microsoft.com/office/drawing/2014/main" id="{CE319ABD-EF45-4BBB-8908-EBE05D2DD93B}"/>
                  </a:ext>
                </a:extLst>
              </p:cNvPr>
              <p:cNvSpPr>
                <a:spLocks noChangeArrowheads="1"/>
              </p:cNvSpPr>
              <p:nvPr/>
            </p:nvSpPr>
            <p:spPr bwMode="auto">
              <a:xfrm>
                <a:off x="945" y="3708"/>
                <a:ext cx="3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800">
                    <a:solidFill>
                      <a:srgbClr val="000000"/>
                    </a:solidFill>
                  </a:rPr>
                  <a:t>+</a:t>
                </a:r>
                <a:endParaRPr lang="it-IT" altLang="it-IT" sz="1800"/>
              </a:p>
            </p:txBody>
          </p:sp>
          <p:sp>
            <p:nvSpPr>
              <p:cNvPr id="13369" name="Rectangle 163">
                <a:extLst>
                  <a:ext uri="{FF2B5EF4-FFF2-40B4-BE49-F238E27FC236}">
                    <a16:creationId xmlns:a16="http://schemas.microsoft.com/office/drawing/2014/main" id="{E350DC81-9EAD-4B8E-9B87-7BC101A367C2}"/>
                  </a:ext>
                </a:extLst>
              </p:cNvPr>
              <p:cNvSpPr>
                <a:spLocks noChangeArrowheads="1"/>
              </p:cNvSpPr>
              <p:nvPr/>
            </p:nvSpPr>
            <p:spPr bwMode="auto">
              <a:xfrm>
                <a:off x="1024" y="3509"/>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solidFill>
                      <a:srgbClr val="000000"/>
                    </a:solidFill>
                  </a:rPr>
                  <a:t>N</a:t>
                </a:r>
                <a:endParaRPr lang="it-IT" altLang="it-IT" sz="1800"/>
              </a:p>
            </p:txBody>
          </p:sp>
          <p:sp>
            <p:nvSpPr>
              <p:cNvPr id="13370" name="Rectangle 164">
                <a:extLst>
                  <a:ext uri="{FF2B5EF4-FFF2-40B4-BE49-F238E27FC236}">
                    <a16:creationId xmlns:a16="http://schemas.microsoft.com/office/drawing/2014/main" id="{A2F5C1A5-4484-41FD-8517-AB81DFA61292}"/>
                  </a:ext>
                </a:extLst>
              </p:cNvPr>
              <p:cNvSpPr>
                <a:spLocks noChangeArrowheads="1"/>
              </p:cNvSpPr>
              <p:nvPr/>
            </p:nvSpPr>
            <p:spPr bwMode="auto">
              <a:xfrm>
                <a:off x="1314" y="3699"/>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solidFill>
                      <a:srgbClr val="000000"/>
                    </a:solidFill>
                  </a:rPr>
                  <a:t>N</a:t>
                </a:r>
                <a:endParaRPr lang="it-IT" altLang="it-IT" sz="1800"/>
              </a:p>
            </p:txBody>
          </p:sp>
          <p:sp>
            <p:nvSpPr>
              <p:cNvPr id="13371" name="Rectangle 165">
                <a:extLst>
                  <a:ext uri="{FF2B5EF4-FFF2-40B4-BE49-F238E27FC236}">
                    <a16:creationId xmlns:a16="http://schemas.microsoft.com/office/drawing/2014/main" id="{8F204C3B-69E6-432E-BF9B-A21B7AC774E4}"/>
                  </a:ext>
                </a:extLst>
              </p:cNvPr>
              <p:cNvSpPr>
                <a:spLocks noChangeArrowheads="1"/>
              </p:cNvSpPr>
              <p:nvPr/>
            </p:nvSpPr>
            <p:spPr bwMode="auto">
              <a:xfrm>
                <a:off x="1408" y="3828"/>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solidFill>
                      <a:srgbClr val="000000"/>
                    </a:solidFill>
                  </a:rPr>
                  <a:t>N</a:t>
                </a:r>
                <a:endParaRPr lang="it-IT" altLang="it-IT" sz="1800"/>
              </a:p>
            </p:txBody>
          </p:sp>
          <p:sp>
            <p:nvSpPr>
              <p:cNvPr id="13372" name="Rectangle 166">
                <a:extLst>
                  <a:ext uri="{FF2B5EF4-FFF2-40B4-BE49-F238E27FC236}">
                    <a16:creationId xmlns:a16="http://schemas.microsoft.com/office/drawing/2014/main" id="{DECC8730-F65D-4E98-BFA1-E3C56063A366}"/>
                  </a:ext>
                </a:extLst>
              </p:cNvPr>
              <p:cNvSpPr>
                <a:spLocks noChangeArrowheads="1"/>
              </p:cNvSpPr>
              <p:nvPr/>
            </p:nvSpPr>
            <p:spPr bwMode="auto">
              <a:xfrm>
                <a:off x="1314" y="3958"/>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solidFill>
                      <a:srgbClr val="000000"/>
                    </a:solidFill>
                  </a:rPr>
                  <a:t>N</a:t>
                </a:r>
                <a:endParaRPr lang="it-IT" altLang="it-IT" sz="1800"/>
              </a:p>
            </p:txBody>
          </p:sp>
          <p:sp>
            <p:nvSpPr>
              <p:cNvPr id="13373" name="Rectangle 167">
                <a:extLst>
                  <a:ext uri="{FF2B5EF4-FFF2-40B4-BE49-F238E27FC236}">
                    <a16:creationId xmlns:a16="http://schemas.microsoft.com/office/drawing/2014/main" id="{AF9AD4E4-2ACC-4189-9DC8-87BD2E431B76}"/>
                  </a:ext>
                </a:extLst>
              </p:cNvPr>
              <p:cNvSpPr>
                <a:spLocks noChangeArrowheads="1"/>
              </p:cNvSpPr>
              <p:nvPr/>
            </p:nvSpPr>
            <p:spPr bwMode="auto">
              <a:xfrm>
                <a:off x="1162" y="3430"/>
                <a:ext cx="22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HgCH</a:t>
                </a:r>
                <a:r>
                  <a:rPr lang="it-IT" altLang="it-IT" sz="900" baseline="-25000">
                    <a:solidFill>
                      <a:srgbClr val="000000"/>
                    </a:solidFill>
                  </a:rPr>
                  <a:t>3</a:t>
                </a:r>
                <a:endParaRPr lang="it-IT" altLang="it-IT" sz="900" baseline="-25000"/>
              </a:p>
              <a:p>
                <a:pPr eaLnBrk="1" hangingPunct="1">
                  <a:spcBef>
                    <a:spcPct val="0"/>
                  </a:spcBef>
                  <a:buFontTx/>
                  <a:buNone/>
                </a:pPr>
                <a:endParaRPr lang="it-IT" altLang="it-IT" sz="900"/>
              </a:p>
            </p:txBody>
          </p:sp>
          <p:sp>
            <p:nvSpPr>
              <p:cNvPr id="13374" name="Rectangle 170">
                <a:extLst>
                  <a:ext uri="{FF2B5EF4-FFF2-40B4-BE49-F238E27FC236}">
                    <a16:creationId xmlns:a16="http://schemas.microsoft.com/office/drawing/2014/main" id="{BE0A9645-58B4-4056-ADC4-FC80BEF40757}"/>
                  </a:ext>
                </a:extLst>
              </p:cNvPr>
              <p:cNvSpPr>
                <a:spLocks noChangeArrowheads="1"/>
              </p:cNvSpPr>
              <p:nvPr/>
            </p:nvSpPr>
            <p:spPr bwMode="auto">
              <a:xfrm>
                <a:off x="887" y="3430"/>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a:solidFill>
                      <a:srgbClr val="000000"/>
                    </a:solidFill>
                  </a:rPr>
                  <a:t>H</a:t>
                </a:r>
                <a:endParaRPr lang="it-IT" altLang="it-IT" sz="1800"/>
              </a:p>
            </p:txBody>
          </p:sp>
          <p:sp>
            <p:nvSpPr>
              <p:cNvPr id="13375" name="Rectangle 171">
                <a:extLst>
                  <a:ext uri="{FF2B5EF4-FFF2-40B4-BE49-F238E27FC236}">
                    <a16:creationId xmlns:a16="http://schemas.microsoft.com/office/drawing/2014/main" id="{8965C108-DE8E-469C-8C55-6B076A202DA9}"/>
                  </a:ext>
                </a:extLst>
              </p:cNvPr>
              <p:cNvSpPr>
                <a:spLocks noChangeArrowheads="1"/>
              </p:cNvSpPr>
              <p:nvPr/>
            </p:nvSpPr>
            <p:spPr bwMode="auto">
              <a:xfrm>
                <a:off x="569" y="3680"/>
                <a:ext cx="23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CH</a:t>
                </a:r>
                <a:r>
                  <a:rPr lang="it-IT" altLang="it-IT" sz="900" baseline="-25000">
                    <a:solidFill>
                      <a:srgbClr val="000000"/>
                    </a:solidFill>
                  </a:rPr>
                  <a:t>3 </a:t>
                </a:r>
                <a:r>
                  <a:rPr lang="it-IT" altLang="it-IT" sz="900">
                    <a:solidFill>
                      <a:srgbClr val="000000"/>
                    </a:solidFill>
                  </a:rPr>
                  <a:t>Hg</a:t>
                </a:r>
                <a:endParaRPr lang="it-IT" altLang="it-IT" sz="900"/>
              </a:p>
              <a:p>
                <a:pPr eaLnBrk="1" hangingPunct="1">
                  <a:spcBef>
                    <a:spcPct val="0"/>
                  </a:spcBef>
                  <a:buFontTx/>
                  <a:buNone/>
                </a:pPr>
                <a:endParaRPr lang="it-IT" altLang="it-IT" sz="900"/>
              </a:p>
            </p:txBody>
          </p:sp>
          <p:sp>
            <p:nvSpPr>
              <p:cNvPr id="13376" name="Rectangle 174">
                <a:extLst>
                  <a:ext uri="{FF2B5EF4-FFF2-40B4-BE49-F238E27FC236}">
                    <a16:creationId xmlns:a16="http://schemas.microsoft.com/office/drawing/2014/main" id="{3F98450D-7F5F-4EBE-A2C4-DC6F826078CD}"/>
                  </a:ext>
                </a:extLst>
              </p:cNvPr>
              <p:cNvSpPr>
                <a:spLocks noChangeArrowheads="1"/>
              </p:cNvSpPr>
              <p:nvPr/>
            </p:nvSpPr>
            <p:spPr bwMode="auto">
              <a:xfrm>
                <a:off x="1364" y="4116"/>
                <a:ext cx="23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CH</a:t>
                </a:r>
                <a:r>
                  <a:rPr lang="it-IT" altLang="it-IT" sz="900" baseline="-25000">
                    <a:solidFill>
                      <a:srgbClr val="000000"/>
                    </a:solidFill>
                  </a:rPr>
                  <a:t>3 </a:t>
                </a:r>
                <a:r>
                  <a:rPr lang="it-IT" altLang="it-IT" sz="900">
                    <a:solidFill>
                      <a:srgbClr val="000000"/>
                    </a:solidFill>
                  </a:rPr>
                  <a:t>Hg</a:t>
                </a:r>
                <a:endParaRPr lang="it-IT" altLang="it-IT" sz="900"/>
              </a:p>
              <a:p>
                <a:pPr eaLnBrk="1" hangingPunct="1">
                  <a:spcBef>
                    <a:spcPct val="0"/>
                  </a:spcBef>
                  <a:buFontTx/>
                  <a:buNone/>
                </a:pPr>
                <a:endParaRPr lang="it-IT" altLang="it-IT" sz="900"/>
              </a:p>
            </p:txBody>
          </p:sp>
          <p:sp>
            <p:nvSpPr>
              <p:cNvPr id="13377" name="Line 176">
                <a:extLst>
                  <a:ext uri="{FF2B5EF4-FFF2-40B4-BE49-F238E27FC236}">
                    <a16:creationId xmlns:a16="http://schemas.microsoft.com/office/drawing/2014/main" id="{63EB2E2E-1746-41D7-8063-49A4510639ED}"/>
                  </a:ext>
                </a:extLst>
              </p:cNvPr>
              <p:cNvSpPr>
                <a:spLocks noChangeShapeType="1"/>
              </p:cNvSpPr>
              <p:nvPr/>
            </p:nvSpPr>
            <p:spPr bwMode="auto">
              <a:xfrm flipV="1">
                <a:off x="1193" y="3793"/>
                <a:ext cx="1" cy="1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78" name="Line 177">
                <a:extLst>
                  <a:ext uri="{FF2B5EF4-FFF2-40B4-BE49-F238E27FC236}">
                    <a16:creationId xmlns:a16="http://schemas.microsoft.com/office/drawing/2014/main" id="{2294935E-BAAF-40A0-A04B-F8ACCE6D14DA}"/>
                  </a:ext>
                </a:extLst>
              </p:cNvPr>
              <p:cNvSpPr>
                <a:spLocks noChangeShapeType="1"/>
              </p:cNvSpPr>
              <p:nvPr/>
            </p:nvSpPr>
            <p:spPr bwMode="auto">
              <a:xfrm>
                <a:off x="1055" y="3714"/>
                <a:ext cx="138" cy="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79" name="Line 178">
                <a:extLst>
                  <a:ext uri="{FF2B5EF4-FFF2-40B4-BE49-F238E27FC236}">
                    <a16:creationId xmlns:a16="http://schemas.microsoft.com/office/drawing/2014/main" id="{19F928FE-E847-47D7-B664-08802305F772}"/>
                  </a:ext>
                </a:extLst>
              </p:cNvPr>
              <p:cNvSpPr>
                <a:spLocks noChangeShapeType="1"/>
              </p:cNvSpPr>
              <p:nvPr/>
            </p:nvSpPr>
            <p:spPr bwMode="auto">
              <a:xfrm flipV="1">
                <a:off x="1089" y="3952"/>
                <a:ext cx="104"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80" name="Line 179">
                <a:extLst>
                  <a:ext uri="{FF2B5EF4-FFF2-40B4-BE49-F238E27FC236}">
                    <a16:creationId xmlns:a16="http://schemas.microsoft.com/office/drawing/2014/main" id="{05D85BF8-918F-42B0-B5D3-869622F21E78}"/>
                  </a:ext>
                </a:extLst>
              </p:cNvPr>
              <p:cNvSpPr>
                <a:spLocks noChangeShapeType="1"/>
              </p:cNvSpPr>
              <p:nvPr/>
            </p:nvSpPr>
            <p:spPr bwMode="auto">
              <a:xfrm flipV="1">
                <a:off x="989" y="3714"/>
                <a:ext cx="66" cy="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81" name="Line 180">
                <a:extLst>
                  <a:ext uri="{FF2B5EF4-FFF2-40B4-BE49-F238E27FC236}">
                    <a16:creationId xmlns:a16="http://schemas.microsoft.com/office/drawing/2014/main" id="{99662473-73E7-42AF-A2D1-DC875A7BE949}"/>
                  </a:ext>
                </a:extLst>
              </p:cNvPr>
              <p:cNvSpPr>
                <a:spLocks noChangeShapeType="1"/>
              </p:cNvSpPr>
              <p:nvPr/>
            </p:nvSpPr>
            <p:spPr bwMode="auto">
              <a:xfrm flipV="1">
                <a:off x="955" y="3745"/>
                <a:ext cx="101"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82" name="Line 181">
                <a:extLst>
                  <a:ext uri="{FF2B5EF4-FFF2-40B4-BE49-F238E27FC236}">
                    <a16:creationId xmlns:a16="http://schemas.microsoft.com/office/drawing/2014/main" id="{CC42DFB2-3470-46BE-AB08-CF521D7FE388}"/>
                  </a:ext>
                </a:extLst>
              </p:cNvPr>
              <p:cNvSpPr>
                <a:spLocks noChangeShapeType="1"/>
              </p:cNvSpPr>
              <p:nvPr/>
            </p:nvSpPr>
            <p:spPr bwMode="auto">
              <a:xfrm>
                <a:off x="916" y="3952"/>
                <a:ext cx="100"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83" name="Line 182">
                <a:extLst>
                  <a:ext uri="{FF2B5EF4-FFF2-40B4-BE49-F238E27FC236}">
                    <a16:creationId xmlns:a16="http://schemas.microsoft.com/office/drawing/2014/main" id="{E3BA2E21-3A1B-4EDD-9984-53A30CC3CDCC}"/>
                  </a:ext>
                </a:extLst>
              </p:cNvPr>
              <p:cNvSpPr>
                <a:spLocks noChangeShapeType="1"/>
              </p:cNvSpPr>
              <p:nvPr/>
            </p:nvSpPr>
            <p:spPr bwMode="auto">
              <a:xfrm>
                <a:off x="941" y="3937"/>
                <a:ext cx="94"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84" name="Line 183">
                <a:extLst>
                  <a:ext uri="{FF2B5EF4-FFF2-40B4-BE49-F238E27FC236}">
                    <a16:creationId xmlns:a16="http://schemas.microsoft.com/office/drawing/2014/main" id="{3627D1A1-5DEE-49ED-8B1B-303216DED722}"/>
                  </a:ext>
                </a:extLst>
              </p:cNvPr>
              <p:cNvSpPr>
                <a:spLocks noChangeShapeType="1"/>
              </p:cNvSpPr>
              <p:nvPr/>
            </p:nvSpPr>
            <p:spPr bwMode="auto">
              <a:xfrm flipV="1">
                <a:off x="916" y="3835"/>
                <a:ext cx="1" cy="1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85" name="Line 184">
                <a:extLst>
                  <a:ext uri="{FF2B5EF4-FFF2-40B4-BE49-F238E27FC236}">
                    <a16:creationId xmlns:a16="http://schemas.microsoft.com/office/drawing/2014/main" id="{8E46DFF5-3217-42B7-A600-5CCECB784F78}"/>
                  </a:ext>
                </a:extLst>
              </p:cNvPr>
              <p:cNvSpPr>
                <a:spLocks noChangeShapeType="1"/>
              </p:cNvSpPr>
              <p:nvPr/>
            </p:nvSpPr>
            <p:spPr bwMode="auto">
              <a:xfrm flipV="1">
                <a:off x="1055" y="3595"/>
                <a:ext cx="1" cy="1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86" name="Line 185">
                <a:extLst>
                  <a:ext uri="{FF2B5EF4-FFF2-40B4-BE49-F238E27FC236}">
                    <a16:creationId xmlns:a16="http://schemas.microsoft.com/office/drawing/2014/main" id="{502460A3-CAF1-438B-94D3-7EB2E900020B}"/>
                  </a:ext>
                </a:extLst>
              </p:cNvPr>
              <p:cNvSpPr>
                <a:spLocks noChangeShapeType="1"/>
              </p:cNvSpPr>
              <p:nvPr/>
            </p:nvSpPr>
            <p:spPr bwMode="auto">
              <a:xfrm flipH="1">
                <a:off x="1193" y="3756"/>
                <a:ext cx="113"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87" name="Line 186">
                <a:extLst>
                  <a:ext uri="{FF2B5EF4-FFF2-40B4-BE49-F238E27FC236}">
                    <a16:creationId xmlns:a16="http://schemas.microsoft.com/office/drawing/2014/main" id="{98AF03FC-B321-4C9F-881E-B56D11A06AEA}"/>
                  </a:ext>
                </a:extLst>
              </p:cNvPr>
              <p:cNvSpPr>
                <a:spLocks noChangeShapeType="1"/>
              </p:cNvSpPr>
              <p:nvPr/>
            </p:nvSpPr>
            <p:spPr bwMode="auto">
              <a:xfrm flipH="1" flipV="1">
                <a:off x="1373" y="3785"/>
                <a:ext cx="35"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88" name="Line 187">
                <a:extLst>
                  <a:ext uri="{FF2B5EF4-FFF2-40B4-BE49-F238E27FC236}">
                    <a16:creationId xmlns:a16="http://schemas.microsoft.com/office/drawing/2014/main" id="{B28AE9D9-A8BF-4D1F-A80E-D0FB5C0739A8}"/>
                  </a:ext>
                </a:extLst>
              </p:cNvPr>
              <p:cNvSpPr>
                <a:spLocks noChangeShapeType="1"/>
              </p:cNvSpPr>
              <p:nvPr/>
            </p:nvSpPr>
            <p:spPr bwMode="auto">
              <a:xfrm flipH="1" flipV="1">
                <a:off x="1341" y="3785"/>
                <a:ext cx="57" cy="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89" name="Line 188">
                <a:extLst>
                  <a:ext uri="{FF2B5EF4-FFF2-40B4-BE49-F238E27FC236}">
                    <a16:creationId xmlns:a16="http://schemas.microsoft.com/office/drawing/2014/main" id="{0F88AD53-0799-468F-957F-35B56B7854E7}"/>
                  </a:ext>
                </a:extLst>
              </p:cNvPr>
              <p:cNvSpPr>
                <a:spLocks noChangeShapeType="1"/>
              </p:cNvSpPr>
              <p:nvPr/>
            </p:nvSpPr>
            <p:spPr bwMode="auto">
              <a:xfrm flipH="1" flipV="1">
                <a:off x="1193" y="3952"/>
                <a:ext cx="113" cy="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90" name="Line 189">
                <a:extLst>
                  <a:ext uri="{FF2B5EF4-FFF2-40B4-BE49-F238E27FC236}">
                    <a16:creationId xmlns:a16="http://schemas.microsoft.com/office/drawing/2014/main" id="{C9A3032F-0DEC-407B-A6A2-1B53E97704E9}"/>
                  </a:ext>
                </a:extLst>
              </p:cNvPr>
              <p:cNvSpPr>
                <a:spLocks noChangeShapeType="1"/>
              </p:cNvSpPr>
              <p:nvPr/>
            </p:nvSpPr>
            <p:spPr bwMode="auto">
              <a:xfrm flipV="1">
                <a:off x="1373" y="3914"/>
                <a:ext cx="35"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91" name="Line 190">
                <a:extLst>
                  <a:ext uri="{FF2B5EF4-FFF2-40B4-BE49-F238E27FC236}">
                    <a16:creationId xmlns:a16="http://schemas.microsoft.com/office/drawing/2014/main" id="{0D10FDC9-F212-4AE3-8FE2-D756F047A044}"/>
                  </a:ext>
                </a:extLst>
              </p:cNvPr>
              <p:cNvSpPr>
                <a:spLocks noChangeShapeType="1"/>
              </p:cNvSpPr>
              <p:nvPr/>
            </p:nvSpPr>
            <p:spPr bwMode="auto">
              <a:xfrm flipV="1">
                <a:off x="1089" y="3497"/>
                <a:ext cx="65" cy="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92" name="Line 191">
                <a:extLst>
                  <a:ext uri="{FF2B5EF4-FFF2-40B4-BE49-F238E27FC236}">
                    <a16:creationId xmlns:a16="http://schemas.microsoft.com/office/drawing/2014/main" id="{98E21F3A-1550-46AD-A47C-67680A07C692}"/>
                  </a:ext>
                </a:extLst>
              </p:cNvPr>
              <p:cNvSpPr>
                <a:spLocks noChangeShapeType="1"/>
              </p:cNvSpPr>
              <p:nvPr/>
            </p:nvSpPr>
            <p:spPr bwMode="auto">
              <a:xfrm flipH="1" flipV="1">
                <a:off x="953" y="3495"/>
                <a:ext cx="63"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93" name="Line 192">
                <a:extLst>
                  <a:ext uri="{FF2B5EF4-FFF2-40B4-BE49-F238E27FC236}">
                    <a16:creationId xmlns:a16="http://schemas.microsoft.com/office/drawing/2014/main" id="{E6362695-9648-45D4-AD17-96C1A63B8E48}"/>
                  </a:ext>
                </a:extLst>
              </p:cNvPr>
              <p:cNvSpPr>
                <a:spLocks noChangeShapeType="1"/>
              </p:cNvSpPr>
              <p:nvPr/>
            </p:nvSpPr>
            <p:spPr bwMode="auto">
              <a:xfrm flipH="1" flipV="1">
                <a:off x="814" y="3735"/>
                <a:ext cx="66"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94" name="Line 193">
                <a:extLst>
                  <a:ext uri="{FF2B5EF4-FFF2-40B4-BE49-F238E27FC236}">
                    <a16:creationId xmlns:a16="http://schemas.microsoft.com/office/drawing/2014/main" id="{03324796-0697-459C-A08E-E68E55D8EB18}"/>
                  </a:ext>
                </a:extLst>
              </p:cNvPr>
              <p:cNvSpPr>
                <a:spLocks noChangeShapeType="1"/>
              </p:cNvSpPr>
              <p:nvPr/>
            </p:nvSpPr>
            <p:spPr bwMode="auto">
              <a:xfrm>
                <a:off x="1358" y="4045"/>
                <a:ext cx="23"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95" name="Rectangle 221">
                <a:extLst>
                  <a:ext uri="{FF2B5EF4-FFF2-40B4-BE49-F238E27FC236}">
                    <a16:creationId xmlns:a16="http://schemas.microsoft.com/office/drawing/2014/main" id="{E3060074-8C45-4601-9577-EB9D6FD4E780}"/>
                  </a:ext>
                </a:extLst>
              </p:cNvPr>
              <p:cNvSpPr>
                <a:spLocks noChangeArrowheads="1"/>
              </p:cNvSpPr>
              <p:nvPr/>
            </p:nvSpPr>
            <p:spPr bwMode="auto">
              <a:xfrm>
                <a:off x="567" y="3929"/>
                <a:ext cx="16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NO</a:t>
                </a:r>
                <a:r>
                  <a:rPr lang="it-IT" altLang="it-IT" sz="900" baseline="-25000">
                    <a:solidFill>
                      <a:srgbClr val="000000"/>
                    </a:solidFill>
                  </a:rPr>
                  <a:t>3 </a:t>
                </a:r>
                <a:r>
                  <a:rPr lang="it-IT" altLang="it-IT" sz="900" baseline="30000">
                    <a:solidFill>
                      <a:srgbClr val="000000"/>
                    </a:solidFill>
                  </a:rPr>
                  <a:t>-</a:t>
                </a:r>
                <a:endParaRPr lang="it-IT" altLang="it-IT" sz="900" baseline="30000"/>
              </a:p>
              <a:p>
                <a:pPr eaLnBrk="1" hangingPunct="1">
                  <a:spcBef>
                    <a:spcPct val="0"/>
                  </a:spcBef>
                  <a:buFontTx/>
                  <a:buNone/>
                </a:pPr>
                <a:endParaRPr lang="it-IT" altLang="it-IT" sz="900"/>
              </a:p>
            </p:txBody>
          </p:sp>
        </p:grpSp>
        <p:grpSp>
          <p:nvGrpSpPr>
            <p:cNvPr id="13330" name="Group 231">
              <a:extLst>
                <a:ext uri="{FF2B5EF4-FFF2-40B4-BE49-F238E27FC236}">
                  <a16:creationId xmlns:a16="http://schemas.microsoft.com/office/drawing/2014/main" id="{E93D6E0A-25A7-4070-BD17-EDD851E7B92D}"/>
                </a:ext>
              </a:extLst>
            </p:cNvPr>
            <p:cNvGrpSpPr>
              <a:grpSpLocks/>
            </p:cNvGrpSpPr>
            <p:nvPr/>
          </p:nvGrpSpPr>
          <p:grpSpPr bwMode="auto">
            <a:xfrm>
              <a:off x="1731" y="3319"/>
              <a:ext cx="544" cy="474"/>
              <a:chOff x="1731" y="3319"/>
              <a:chExt cx="544" cy="474"/>
            </a:xfrm>
          </p:grpSpPr>
          <p:sp>
            <p:nvSpPr>
              <p:cNvPr id="13364" name="Line 223">
                <a:extLst>
                  <a:ext uri="{FF2B5EF4-FFF2-40B4-BE49-F238E27FC236}">
                    <a16:creationId xmlns:a16="http://schemas.microsoft.com/office/drawing/2014/main" id="{A6CC0A07-EBFF-4CFB-9150-BDAD1A4623C9}"/>
                  </a:ext>
                </a:extLst>
              </p:cNvPr>
              <p:cNvSpPr>
                <a:spLocks noChangeShapeType="1"/>
              </p:cNvSpPr>
              <p:nvPr/>
            </p:nvSpPr>
            <p:spPr bwMode="auto">
              <a:xfrm flipH="1">
                <a:off x="1746" y="3611"/>
                <a:ext cx="408" cy="182"/>
              </a:xfrm>
              <a:prstGeom prst="line">
                <a:avLst/>
              </a:prstGeom>
              <a:noFill/>
              <a:ln w="9525">
                <a:solidFill>
                  <a:schemeClr val="tx1"/>
                </a:solidFill>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65" name="Text Box 226">
                <a:extLst>
                  <a:ext uri="{FF2B5EF4-FFF2-40B4-BE49-F238E27FC236}">
                    <a16:creationId xmlns:a16="http://schemas.microsoft.com/office/drawing/2014/main" id="{A653891C-FF9D-4516-A944-FA658E5134AD}"/>
                  </a:ext>
                </a:extLst>
              </p:cNvPr>
              <p:cNvSpPr txBox="1">
                <a:spLocks noChangeArrowheads="1"/>
              </p:cNvSpPr>
              <p:nvPr/>
            </p:nvSpPr>
            <p:spPr bwMode="auto">
              <a:xfrm>
                <a:off x="1731" y="3319"/>
                <a:ext cx="54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50000"/>
                  </a:spcBef>
                  <a:buFontTx/>
                  <a:buNone/>
                </a:pPr>
                <a:r>
                  <a:rPr lang="it-IT" altLang="it-IT" sz="1200"/>
                  <a:t>3</a:t>
                </a:r>
                <a:r>
                  <a:rPr lang="it-IT" altLang="it-IT" sz="1200" baseline="30000"/>
                  <a:t> +</a:t>
                </a:r>
                <a:r>
                  <a:rPr lang="it-IT" altLang="it-IT" sz="1200"/>
                  <a:t>HgCH3</a:t>
                </a:r>
              </a:p>
              <a:p>
                <a:pPr algn="ctr" eaLnBrk="1" hangingPunct="1">
                  <a:lnSpc>
                    <a:spcPct val="70000"/>
                  </a:lnSpc>
                  <a:spcBef>
                    <a:spcPct val="50000"/>
                  </a:spcBef>
                  <a:buFontTx/>
                  <a:buNone/>
                </a:pPr>
                <a:r>
                  <a:rPr lang="it-IT" altLang="it-IT" sz="1200"/>
                  <a:t>pH = 6.5</a:t>
                </a:r>
              </a:p>
            </p:txBody>
          </p:sp>
        </p:grpSp>
        <p:grpSp>
          <p:nvGrpSpPr>
            <p:cNvPr id="13331" name="Group 230">
              <a:extLst>
                <a:ext uri="{FF2B5EF4-FFF2-40B4-BE49-F238E27FC236}">
                  <a16:creationId xmlns:a16="http://schemas.microsoft.com/office/drawing/2014/main" id="{957F7A26-3AF8-4A16-BB5E-53E8F219D8D0}"/>
                </a:ext>
              </a:extLst>
            </p:cNvPr>
            <p:cNvGrpSpPr>
              <a:grpSpLocks/>
            </p:cNvGrpSpPr>
            <p:nvPr/>
          </p:nvGrpSpPr>
          <p:grpSpPr bwMode="auto">
            <a:xfrm>
              <a:off x="2861" y="3337"/>
              <a:ext cx="544" cy="459"/>
              <a:chOff x="2861" y="3337"/>
              <a:chExt cx="544" cy="459"/>
            </a:xfrm>
          </p:grpSpPr>
          <p:sp>
            <p:nvSpPr>
              <p:cNvPr id="13362" name="Line 225">
                <a:extLst>
                  <a:ext uri="{FF2B5EF4-FFF2-40B4-BE49-F238E27FC236}">
                    <a16:creationId xmlns:a16="http://schemas.microsoft.com/office/drawing/2014/main" id="{280BB0BD-2F8B-4965-BF7A-8ED710A5C1FE}"/>
                  </a:ext>
                </a:extLst>
              </p:cNvPr>
              <p:cNvSpPr>
                <a:spLocks noChangeShapeType="1"/>
              </p:cNvSpPr>
              <p:nvPr/>
            </p:nvSpPr>
            <p:spPr bwMode="auto">
              <a:xfrm>
                <a:off x="2971" y="3614"/>
                <a:ext cx="408" cy="182"/>
              </a:xfrm>
              <a:prstGeom prst="line">
                <a:avLst/>
              </a:prstGeom>
              <a:noFill/>
              <a:ln w="9525">
                <a:solidFill>
                  <a:schemeClr val="tx1"/>
                </a:solidFill>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63" name="Text Box 228">
                <a:extLst>
                  <a:ext uri="{FF2B5EF4-FFF2-40B4-BE49-F238E27FC236}">
                    <a16:creationId xmlns:a16="http://schemas.microsoft.com/office/drawing/2014/main" id="{8B7B81FB-7592-4B8E-AC50-7C7F3DBFA184}"/>
                  </a:ext>
                </a:extLst>
              </p:cNvPr>
              <p:cNvSpPr txBox="1">
                <a:spLocks noChangeArrowheads="1"/>
              </p:cNvSpPr>
              <p:nvPr/>
            </p:nvSpPr>
            <p:spPr bwMode="auto">
              <a:xfrm>
                <a:off x="2861" y="3337"/>
                <a:ext cx="54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50000"/>
                  </a:spcBef>
                  <a:buFontTx/>
                  <a:buNone/>
                </a:pPr>
                <a:r>
                  <a:rPr lang="it-IT" altLang="it-IT" sz="1200"/>
                  <a:t>2</a:t>
                </a:r>
                <a:r>
                  <a:rPr lang="it-IT" altLang="it-IT" sz="1200" baseline="30000"/>
                  <a:t> +</a:t>
                </a:r>
                <a:r>
                  <a:rPr lang="it-IT" altLang="it-IT" sz="1200"/>
                  <a:t>HgCH3</a:t>
                </a:r>
              </a:p>
              <a:p>
                <a:pPr algn="ctr" eaLnBrk="1" hangingPunct="1">
                  <a:lnSpc>
                    <a:spcPct val="70000"/>
                  </a:lnSpc>
                  <a:spcBef>
                    <a:spcPct val="50000"/>
                  </a:spcBef>
                  <a:buFontTx/>
                  <a:buNone/>
                </a:pPr>
                <a:r>
                  <a:rPr lang="it-IT" altLang="it-IT" sz="1200"/>
                  <a:t>pH = 5</a:t>
                </a:r>
              </a:p>
            </p:txBody>
          </p:sp>
        </p:grpSp>
        <p:grpSp>
          <p:nvGrpSpPr>
            <p:cNvPr id="13332" name="Group 267">
              <a:extLst>
                <a:ext uri="{FF2B5EF4-FFF2-40B4-BE49-F238E27FC236}">
                  <a16:creationId xmlns:a16="http://schemas.microsoft.com/office/drawing/2014/main" id="{671BBD31-5ACE-42E9-9216-0C7A4E0E764B}"/>
                </a:ext>
              </a:extLst>
            </p:cNvPr>
            <p:cNvGrpSpPr>
              <a:grpSpLocks/>
            </p:cNvGrpSpPr>
            <p:nvPr/>
          </p:nvGrpSpPr>
          <p:grpSpPr bwMode="auto">
            <a:xfrm>
              <a:off x="3334" y="3497"/>
              <a:ext cx="1325" cy="676"/>
              <a:chOff x="3334" y="3497"/>
              <a:chExt cx="1325" cy="676"/>
            </a:xfrm>
          </p:grpSpPr>
          <p:sp>
            <p:nvSpPr>
              <p:cNvPr id="13333" name="Rectangle 235">
                <a:extLst>
                  <a:ext uri="{FF2B5EF4-FFF2-40B4-BE49-F238E27FC236}">
                    <a16:creationId xmlns:a16="http://schemas.microsoft.com/office/drawing/2014/main" id="{7C7006FD-81A7-4005-A309-3929E8C6167D}"/>
                  </a:ext>
                </a:extLst>
              </p:cNvPr>
              <p:cNvSpPr>
                <a:spLocks noChangeArrowheads="1"/>
              </p:cNvSpPr>
              <p:nvPr/>
            </p:nvSpPr>
            <p:spPr bwMode="auto">
              <a:xfrm>
                <a:off x="3742" y="3930"/>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334" name="Rectangle 236">
                <a:extLst>
                  <a:ext uri="{FF2B5EF4-FFF2-40B4-BE49-F238E27FC236}">
                    <a16:creationId xmlns:a16="http://schemas.microsoft.com/office/drawing/2014/main" id="{7A2F9F2D-5390-4FEC-A612-7A5B06CBCA1E}"/>
                  </a:ext>
                </a:extLst>
              </p:cNvPr>
              <p:cNvSpPr>
                <a:spLocks noChangeArrowheads="1"/>
              </p:cNvSpPr>
              <p:nvPr/>
            </p:nvSpPr>
            <p:spPr bwMode="auto">
              <a:xfrm>
                <a:off x="3794" y="3893"/>
                <a:ext cx="3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700">
                    <a:solidFill>
                      <a:srgbClr val="000000"/>
                    </a:solidFill>
                  </a:rPr>
                  <a:t>+</a:t>
                </a:r>
                <a:endParaRPr lang="it-IT" altLang="it-IT" sz="1800"/>
              </a:p>
            </p:txBody>
          </p:sp>
          <p:sp>
            <p:nvSpPr>
              <p:cNvPr id="13335" name="Rectangle 237">
                <a:extLst>
                  <a:ext uri="{FF2B5EF4-FFF2-40B4-BE49-F238E27FC236}">
                    <a16:creationId xmlns:a16="http://schemas.microsoft.com/office/drawing/2014/main" id="{5E58982C-2115-4D8B-83E9-6462DF4070D0}"/>
                  </a:ext>
                </a:extLst>
              </p:cNvPr>
              <p:cNvSpPr>
                <a:spLocks noChangeArrowheads="1"/>
              </p:cNvSpPr>
              <p:nvPr/>
            </p:nvSpPr>
            <p:spPr bwMode="auto">
              <a:xfrm>
                <a:off x="3618" y="3714"/>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336" name="Rectangle 238">
                <a:extLst>
                  <a:ext uri="{FF2B5EF4-FFF2-40B4-BE49-F238E27FC236}">
                    <a16:creationId xmlns:a16="http://schemas.microsoft.com/office/drawing/2014/main" id="{CFFE1970-1345-4370-8230-4E64856338D4}"/>
                  </a:ext>
                </a:extLst>
              </p:cNvPr>
              <p:cNvSpPr>
                <a:spLocks noChangeArrowheads="1"/>
              </p:cNvSpPr>
              <p:nvPr/>
            </p:nvSpPr>
            <p:spPr bwMode="auto">
              <a:xfrm>
                <a:off x="3742" y="3497"/>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337" name="Rectangle 239">
                <a:extLst>
                  <a:ext uri="{FF2B5EF4-FFF2-40B4-BE49-F238E27FC236}">
                    <a16:creationId xmlns:a16="http://schemas.microsoft.com/office/drawing/2014/main" id="{988E1C9B-0642-40CF-AB37-53D2D2758573}"/>
                  </a:ext>
                </a:extLst>
              </p:cNvPr>
              <p:cNvSpPr>
                <a:spLocks noChangeArrowheads="1"/>
              </p:cNvSpPr>
              <p:nvPr/>
            </p:nvSpPr>
            <p:spPr bwMode="auto">
              <a:xfrm>
                <a:off x="3794" y="3497"/>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H</a:t>
                </a:r>
                <a:endParaRPr lang="it-IT" altLang="it-IT" sz="1800"/>
              </a:p>
            </p:txBody>
          </p:sp>
          <p:sp>
            <p:nvSpPr>
              <p:cNvPr id="13338" name="Rectangle 240">
                <a:extLst>
                  <a:ext uri="{FF2B5EF4-FFF2-40B4-BE49-F238E27FC236}">
                    <a16:creationId xmlns:a16="http://schemas.microsoft.com/office/drawing/2014/main" id="{B149AE00-721E-455F-9F96-1F1EFBDFEC0F}"/>
                  </a:ext>
                </a:extLst>
              </p:cNvPr>
              <p:cNvSpPr>
                <a:spLocks noChangeArrowheads="1"/>
              </p:cNvSpPr>
              <p:nvPr/>
            </p:nvSpPr>
            <p:spPr bwMode="auto">
              <a:xfrm>
                <a:off x="3846" y="3530"/>
                <a:ext cx="3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700">
                    <a:solidFill>
                      <a:srgbClr val="000000"/>
                    </a:solidFill>
                  </a:rPr>
                  <a:t>2</a:t>
                </a:r>
                <a:endParaRPr lang="it-IT" altLang="it-IT" sz="1800"/>
              </a:p>
            </p:txBody>
          </p:sp>
          <p:sp>
            <p:nvSpPr>
              <p:cNvPr id="13339" name="Rectangle 241">
                <a:extLst>
                  <a:ext uri="{FF2B5EF4-FFF2-40B4-BE49-F238E27FC236}">
                    <a16:creationId xmlns:a16="http://schemas.microsoft.com/office/drawing/2014/main" id="{9C6E1587-A41E-4AE3-A925-FEC6181E5928}"/>
                  </a:ext>
                </a:extLst>
              </p:cNvPr>
              <p:cNvSpPr>
                <a:spLocks noChangeArrowheads="1"/>
              </p:cNvSpPr>
              <p:nvPr/>
            </p:nvSpPr>
            <p:spPr bwMode="auto">
              <a:xfrm>
                <a:off x="4004" y="3669"/>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340" name="Rectangle 242">
                <a:extLst>
                  <a:ext uri="{FF2B5EF4-FFF2-40B4-BE49-F238E27FC236}">
                    <a16:creationId xmlns:a16="http://schemas.microsoft.com/office/drawing/2014/main" id="{EAC436AB-1763-4721-97A1-A9F0A36F8710}"/>
                  </a:ext>
                </a:extLst>
              </p:cNvPr>
              <p:cNvSpPr>
                <a:spLocks noChangeArrowheads="1"/>
              </p:cNvSpPr>
              <p:nvPr/>
            </p:nvSpPr>
            <p:spPr bwMode="auto">
              <a:xfrm>
                <a:off x="4089" y="3785"/>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341" name="Rectangle 243">
                <a:extLst>
                  <a:ext uri="{FF2B5EF4-FFF2-40B4-BE49-F238E27FC236}">
                    <a16:creationId xmlns:a16="http://schemas.microsoft.com/office/drawing/2014/main" id="{EA65FB8D-7BCB-49EF-BB69-E62395FD447B}"/>
                  </a:ext>
                </a:extLst>
              </p:cNvPr>
              <p:cNvSpPr>
                <a:spLocks noChangeArrowheads="1"/>
              </p:cNvSpPr>
              <p:nvPr/>
            </p:nvSpPr>
            <p:spPr bwMode="auto">
              <a:xfrm>
                <a:off x="4004" y="3904"/>
                <a:ext cx="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342" name="Rectangle 246">
                <a:extLst>
                  <a:ext uri="{FF2B5EF4-FFF2-40B4-BE49-F238E27FC236}">
                    <a16:creationId xmlns:a16="http://schemas.microsoft.com/office/drawing/2014/main" id="{24379E1C-38A2-457A-A47A-DFD543E8AC0C}"/>
                  </a:ext>
                </a:extLst>
              </p:cNvPr>
              <p:cNvSpPr>
                <a:spLocks noChangeArrowheads="1"/>
              </p:cNvSpPr>
              <p:nvPr/>
            </p:nvSpPr>
            <p:spPr bwMode="auto">
              <a:xfrm>
                <a:off x="3592" y="4086"/>
                <a:ext cx="2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CH</a:t>
                </a:r>
                <a:r>
                  <a:rPr lang="it-IT" altLang="it-IT" sz="900" baseline="-25000">
                    <a:solidFill>
                      <a:srgbClr val="000000"/>
                    </a:solidFill>
                  </a:rPr>
                  <a:t>3</a:t>
                </a:r>
                <a:r>
                  <a:rPr lang="it-IT" altLang="it-IT" sz="900">
                    <a:solidFill>
                      <a:srgbClr val="000000"/>
                    </a:solidFill>
                  </a:rPr>
                  <a:t> Hg</a:t>
                </a:r>
              </a:p>
            </p:txBody>
          </p:sp>
          <p:sp>
            <p:nvSpPr>
              <p:cNvPr id="13343" name="Line 248">
                <a:extLst>
                  <a:ext uri="{FF2B5EF4-FFF2-40B4-BE49-F238E27FC236}">
                    <a16:creationId xmlns:a16="http://schemas.microsoft.com/office/drawing/2014/main" id="{2711B76A-A6DB-44BB-8F05-6BB6142A475B}"/>
                  </a:ext>
                </a:extLst>
              </p:cNvPr>
              <p:cNvSpPr>
                <a:spLocks noChangeShapeType="1"/>
              </p:cNvSpPr>
              <p:nvPr/>
            </p:nvSpPr>
            <p:spPr bwMode="auto">
              <a:xfrm flipV="1">
                <a:off x="3895" y="3754"/>
                <a:ext cx="1" cy="1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44" name="Line 249">
                <a:extLst>
                  <a:ext uri="{FF2B5EF4-FFF2-40B4-BE49-F238E27FC236}">
                    <a16:creationId xmlns:a16="http://schemas.microsoft.com/office/drawing/2014/main" id="{CA869844-A987-4FE7-9CD7-ED18906A16A0}"/>
                  </a:ext>
                </a:extLst>
              </p:cNvPr>
              <p:cNvSpPr>
                <a:spLocks noChangeShapeType="1"/>
              </p:cNvSpPr>
              <p:nvPr/>
            </p:nvSpPr>
            <p:spPr bwMode="auto">
              <a:xfrm>
                <a:off x="3769" y="3683"/>
                <a:ext cx="12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45" name="Line 250">
                <a:extLst>
                  <a:ext uri="{FF2B5EF4-FFF2-40B4-BE49-F238E27FC236}">
                    <a16:creationId xmlns:a16="http://schemas.microsoft.com/office/drawing/2014/main" id="{022446DE-9C85-4DC2-85C0-E749CA2C569A}"/>
                  </a:ext>
                </a:extLst>
              </p:cNvPr>
              <p:cNvSpPr>
                <a:spLocks noChangeShapeType="1"/>
              </p:cNvSpPr>
              <p:nvPr/>
            </p:nvSpPr>
            <p:spPr bwMode="auto">
              <a:xfrm flipV="1">
                <a:off x="3834" y="3898"/>
                <a:ext cx="61" cy="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46" name="Line 251">
                <a:extLst>
                  <a:ext uri="{FF2B5EF4-FFF2-40B4-BE49-F238E27FC236}">
                    <a16:creationId xmlns:a16="http://schemas.microsoft.com/office/drawing/2014/main" id="{545AA152-14B6-4F86-BE93-16748506D5D0}"/>
                  </a:ext>
                </a:extLst>
              </p:cNvPr>
              <p:cNvSpPr>
                <a:spLocks noChangeShapeType="1"/>
              </p:cNvSpPr>
              <p:nvPr/>
            </p:nvSpPr>
            <p:spPr bwMode="auto">
              <a:xfrm flipV="1">
                <a:off x="3677" y="3683"/>
                <a:ext cx="92" cy="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47" name="Line 252">
                <a:extLst>
                  <a:ext uri="{FF2B5EF4-FFF2-40B4-BE49-F238E27FC236}">
                    <a16:creationId xmlns:a16="http://schemas.microsoft.com/office/drawing/2014/main" id="{B60DEB18-FE5E-42E2-83BC-7365EA2F414C}"/>
                  </a:ext>
                </a:extLst>
              </p:cNvPr>
              <p:cNvSpPr>
                <a:spLocks noChangeShapeType="1"/>
              </p:cNvSpPr>
              <p:nvPr/>
            </p:nvSpPr>
            <p:spPr bwMode="auto">
              <a:xfrm flipV="1">
                <a:off x="3679" y="3711"/>
                <a:ext cx="92" cy="5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48" name="Line 253">
                <a:extLst>
                  <a:ext uri="{FF2B5EF4-FFF2-40B4-BE49-F238E27FC236}">
                    <a16:creationId xmlns:a16="http://schemas.microsoft.com/office/drawing/2014/main" id="{6AC45C5D-5C9A-4118-BF5A-E816F5A3DDA7}"/>
                  </a:ext>
                </a:extLst>
              </p:cNvPr>
              <p:cNvSpPr>
                <a:spLocks noChangeShapeType="1"/>
              </p:cNvSpPr>
              <p:nvPr/>
            </p:nvSpPr>
            <p:spPr bwMode="auto">
              <a:xfrm>
                <a:off x="3644" y="3898"/>
                <a:ext cx="91" cy="5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49" name="Line 254">
                <a:extLst>
                  <a:ext uri="{FF2B5EF4-FFF2-40B4-BE49-F238E27FC236}">
                    <a16:creationId xmlns:a16="http://schemas.microsoft.com/office/drawing/2014/main" id="{A963B7A5-E745-47D2-A74E-B33A01DAC255}"/>
                  </a:ext>
                </a:extLst>
              </p:cNvPr>
              <p:cNvSpPr>
                <a:spLocks noChangeShapeType="1"/>
              </p:cNvSpPr>
              <p:nvPr/>
            </p:nvSpPr>
            <p:spPr bwMode="auto">
              <a:xfrm>
                <a:off x="3667" y="3884"/>
                <a:ext cx="85" cy="4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50" name="Line 255">
                <a:extLst>
                  <a:ext uri="{FF2B5EF4-FFF2-40B4-BE49-F238E27FC236}">
                    <a16:creationId xmlns:a16="http://schemas.microsoft.com/office/drawing/2014/main" id="{8A370C88-FF37-4F45-91EF-1ED03A15523C}"/>
                  </a:ext>
                </a:extLst>
              </p:cNvPr>
              <p:cNvSpPr>
                <a:spLocks noChangeShapeType="1"/>
              </p:cNvSpPr>
              <p:nvPr/>
            </p:nvSpPr>
            <p:spPr bwMode="auto">
              <a:xfrm flipV="1">
                <a:off x="3644" y="3792"/>
                <a:ext cx="1" cy="10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51" name="Line 256">
                <a:extLst>
                  <a:ext uri="{FF2B5EF4-FFF2-40B4-BE49-F238E27FC236}">
                    <a16:creationId xmlns:a16="http://schemas.microsoft.com/office/drawing/2014/main" id="{54A9FCA3-9D68-45B9-B2D8-9E4690CD8F5E}"/>
                  </a:ext>
                </a:extLst>
              </p:cNvPr>
              <p:cNvSpPr>
                <a:spLocks noChangeShapeType="1"/>
              </p:cNvSpPr>
              <p:nvPr/>
            </p:nvSpPr>
            <p:spPr bwMode="auto">
              <a:xfrm flipV="1">
                <a:off x="3769" y="3575"/>
                <a:ext cx="1" cy="10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52" name="Line 257">
                <a:extLst>
                  <a:ext uri="{FF2B5EF4-FFF2-40B4-BE49-F238E27FC236}">
                    <a16:creationId xmlns:a16="http://schemas.microsoft.com/office/drawing/2014/main" id="{59AF1AAC-7E10-46FB-936F-97D1607C1887}"/>
                  </a:ext>
                </a:extLst>
              </p:cNvPr>
              <p:cNvSpPr>
                <a:spLocks noChangeShapeType="1"/>
              </p:cNvSpPr>
              <p:nvPr/>
            </p:nvSpPr>
            <p:spPr bwMode="auto">
              <a:xfrm flipH="1">
                <a:off x="3895" y="3721"/>
                <a:ext cx="102"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53" name="Line 258">
                <a:extLst>
                  <a:ext uri="{FF2B5EF4-FFF2-40B4-BE49-F238E27FC236}">
                    <a16:creationId xmlns:a16="http://schemas.microsoft.com/office/drawing/2014/main" id="{226AD216-7840-4001-8620-8549292C3CBC}"/>
                  </a:ext>
                </a:extLst>
              </p:cNvPr>
              <p:cNvSpPr>
                <a:spLocks noChangeShapeType="1"/>
              </p:cNvSpPr>
              <p:nvPr/>
            </p:nvSpPr>
            <p:spPr bwMode="auto">
              <a:xfrm flipH="1" flipV="1">
                <a:off x="4058" y="3747"/>
                <a:ext cx="31" cy="4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54" name="Line 259">
                <a:extLst>
                  <a:ext uri="{FF2B5EF4-FFF2-40B4-BE49-F238E27FC236}">
                    <a16:creationId xmlns:a16="http://schemas.microsoft.com/office/drawing/2014/main" id="{48AF88AA-277A-469F-A2B1-EB7F6A53D266}"/>
                  </a:ext>
                </a:extLst>
              </p:cNvPr>
              <p:cNvSpPr>
                <a:spLocks noChangeShapeType="1"/>
              </p:cNvSpPr>
              <p:nvPr/>
            </p:nvSpPr>
            <p:spPr bwMode="auto">
              <a:xfrm flipH="1" flipV="1">
                <a:off x="4028" y="3747"/>
                <a:ext cx="53"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55" name="Line 260">
                <a:extLst>
                  <a:ext uri="{FF2B5EF4-FFF2-40B4-BE49-F238E27FC236}">
                    <a16:creationId xmlns:a16="http://schemas.microsoft.com/office/drawing/2014/main" id="{F325E8D1-A93A-41F9-8055-39559A4A6833}"/>
                  </a:ext>
                </a:extLst>
              </p:cNvPr>
              <p:cNvSpPr>
                <a:spLocks noChangeShapeType="1"/>
              </p:cNvSpPr>
              <p:nvPr/>
            </p:nvSpPr>
            <p:spPr bwMode="auto">
              <a:xfrm flipH="1" flipV="1">
                <a:off x="3895" y="3898"/>
                <a:ext cx="102" cy="3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56" name="Line 261">
                <a:extLst>
                  <a:ext uri="{FF2B5EF4-FFF2-40B4-BE49-F238E27FC236}">
                    <a16:creationId xmlns:a16="http://schemas.microsoft.com/office/drawing/2014/main" id="{053CFB97-1BB4-4150-A40B-471DC0FDAE57}"/>
                  </a:ext>
                </a:extLst>
              </p:cNvPr>
              <p:cNvSpPr>
                <a:spLocks noChangeShapeType="1"/>
              </p:cNvSpPr>
              <p:nvPr/>
            </p:nvSpPr>
            <p:spPr bwMode="auto">
              <a:xfrm flipV="1">
                <a:off x="4058" y="3864"/>
                <a:ext cx="3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57" name="Line 262">
                <a:extLst>
                  <a:ext uri="{FF2B5EF4-FFF2-40B4-BE49-F238E27FC236}">
                    <a16:creationId xmlns:a16="http://schemas.microsoft.com/office/drawing/2014/main" id="{8200C3CE-102F-4110-8A05-D98ECF78A097}"/>
                  </a:ext>
                </a:extLst>
              </p:cNvPr>
              <p:cNvSpPr>
                <a:spLocks noChangeShapeType="1"/>
              </p:cNvSpPr>
              <p:nvPr/>
            </p:nvSpPr>
            <p:spPr bwMode="auto">
              <a:xfrm>
                <a:off x="4044" y="3982"/>
                <a:ext cx="21" cy="6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58" name="Line 263">
                <a:extLst>
                  <a:ext uri="{FF2B5EF4-FFF2-40B4-BE49-F238E27FC236}">
                    <a16:creationId xmlns:a16="http://schemas.microsoft.com/office/drawing/2014/main" id="{EA908CD6-6000-42B0-B281-65181C2147AC}"/>
                  </a:ext>
                </a:extLst>
              </p:cNvPr>
              <p:cNvSpPr>
                <a:spLocks noChangeShapeType="1"/>
              </p:cNvSpPr>
              <p:nvPr/>
            </p:nvSpPr>
            <p:spPr bwMode="auto">
              <a:xfrm>
                <a:off x="3769" y="4008"/>
                <a:ext cx="1" cy="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59" name="Rectangle 264">
                <a:extLst>
                  <a:ext uri="{FF2B5EF4-FFF2-40B4-BE49-F238E27FC236}">
                    <a16:creationId xmlns:a16="http://schemas.microsoft.com/office/drawing/2014/main" id="{D9B76D21-01A7-4E6B-9403-B6625C7D76BC}"/>
                  </a:ext>
                </a:extLst>
              </p:cNvPr>
              <p:cNvSpPr>
                <a:spLocks noChangeArrowheads="1"/>
              </p:cNvSpPr>
              <p:nvPr/>
            </p:nvSpPr>
            <p:spPr bwMode="auto">
              <a:xfrm>
                <a:off x="4045" y="4083"/>
                <a:ext cx="2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HgCH</a:t>
                </a:r>
                <a:r>
                  <a:rPr lang="it-IT" altLang="it-IT" sz="900" baseline="-25000">
                    <a:solidFill>
                      <a:srgbClr val="000000"/>
                    </a:solidFill>
                  </a:rPr>
                  <a:t>3</a:t>
                </a:r>
                <a:r>
                  <a:rPr lang="it-IT" altLang="it-IT" sz="900">
                    <a:solidFill>
                      <a:srgbClr val="000000"/>
                    </a:solidFill>
                  </a:rPr>
                  <a:t> </a:t>
                </a:r>
              </a:p>
            </p:txBody>
          </p:sp>
          <p:sp>
            <p:nvSpPr>
              <p:cNvPr id="13360" name="Text Box 265">
                <a:extLst>
                  <a:ext uri="{FF2B5EF4-FFF2-40B4-BE49-F238E27FC236}">
                    <a16:creationId xmlns:a16="http://schemas.microsoft.com/office/drawing/2014/main" id="{1398EA5A-1666-4B41-9EF3-A9D66A849CEF}"/>
                  </a:ext>
                </a:extLst>
              </p:cNvPr>
              <p:cNvSpPr txBox="1">
                <a:spLocks noChangeArrowheads="1"/>
              </p:cNvSpPr>
              <p:nvPr/>
            </p:nvSpPr>
            <p:spPr bwMode="auto">
              <a:xfrm>
                <a:off x="3334" y="3884"/>
                <a:ext cx="31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NO</a:t>
                </a:r>
                <a:r>
                  <a:rPr lang="it-IT" altLang="it-IT" sz="900" baseline="-25000">
                    <a:solidFill>
                      <a:srgbClr val="000000"/>
                    </a:solidFill>
                  </a:rPr>
                  <a:t>3</a:t>
                </a:r>
                <a:r>
                  <a:rPr lang="it-IT" altLang="it-IT" sz="900">
                    <a:solidFill>
                      <a:srgbClr val="000000"/>
                    </a:solidFill>
                  </a:rPr>
                  <a:t> </a:t>
                </a:r>
                <a:r>
                  <a:rPr lang="it-IT" altLang="it-IT" sz="900" baseline="30000">
                    <a:solidFill>
                      <a:srgbClr val="000000"/>
                    </a:solidFill>
                  </a:rPr>
                  <a:t>-</a:t>
                </a:r>
                <a:endParaRPr lang="it-IT" altLang="it-IT" sz="900"/>
              </a:p>
            </p:txBody>
          </p:sp>
          <p:sp>
            <p:nvSpPr>
              <p:cNvPr id="13361" name="Text Box 266">
                <a:extLst>
                  <a:ext uri="{FF2B5EF4-FFF2-40B4-BE49-F238E27FC236}">
                    <a16:creationId xmlns:a16="http://schemas.microsoft.com/office/drawing/2014/main" id="{CB805FA7-A2A3-4040-B2CE-80A3CFAEB5DF}"/>
                  </a:ext>
                </a:extLst>
              </p:cNvPr>
              <p:cNvSpPr txBox="1">
                <a:spLocks noChangeArrowheads="1"/>
              </p:cNvSpPr>
              <p:nvPr/>
            </p:nvSpPr>
            <p:spPr bwMode="auto">
              <a:xfrm>
                <a:off x="4251" y="3748"/>
                <a:ext cx="40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900"/>
                  <a:t>● H</a:t>
                </a:r>
                <a:r>
                  <a:rPr lang="it-IT" altLang="it-IT" sz="900" baseline="-25000"/>
                  <a:t>2</a:t>
                </a:r>
                <a:r>
                  <a:rPr lang="it-IT" altLang="it-IT" sz="900"/>
                  <a:t>O</a:t>
                </a:r>
              </a:p>
            </p:txBody>
          </p:sp>
        </p:grpSp>
      </p:grpSp>
      <p:sp>
        <p:nvSpPr>
          <p:cNvPr id="2" name="Ovale 1">
            <a:extLst>
              <a:ext uri="{FF2B5EF4-FFF2-40B4-BE49-F238E27FC236}">
                <a16:creationId xmlns:a16="http://schemas.microsoft.com/office/drawing/2014/main" id="{46C99A4E-C98B-4268-B06E-F5CC718A57E3}"/>
              </a:ext>
            </a:extLst>
          </p:cNvPr>
          <p:cNvSpPr/>
          <p:nvPr/>
        </p:nvSpPr>
        <p:spPr>
          <a:xfrm>
            <a:off x="3152775" y="1958975"/>
            <a:ext cx="1138238" cy="450850"/>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3318" name="Rettangolo 2">
            <a:extLst>
              <a:ext uri="{FF2B5EF4-FFF2-40B4-BE49-F238E27FC236}">
                <a16:creationId xmlns:a16="http://schemas.microsoft.com/office/drawing/2014/main" id="{9602ABA4-3521-46D6-921B-C28BBB7E13FA}"/>
              </a:ext>
            </a:extLst>
          </p:cNvPr>
          <p:cNvSpPr>
            <a:spLocks noChangeArrowheads="1"/>
          </p:cNvSpPr>
          <p:nvPr/>
        </p:nvSpPr>
        <p:spPr bwMode="auto">
          <a:xfrm>
            <a:off x="7372351" y="682625"/>
            <a:ext cx="2151063" cy="584200"/>
          </a:xfrm>
          <a:prstGeom prst="rect">
            <a:avLst/>
          </a:prstGeom>
          <a:noFill/>
          <a:ln w="127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solidFill>
                  <a:srgbClr val="00B050"/>
                </a:solidFill>
              </a:rPr>
              <a:t>labile, detossificato </a:t>
            </a:r>
          </a:p>
          <a:p>
            <a:pPr eaLnBrk="1" hangingPunct="1">
              <a:spcBef>
                <a:spcPct val="0"/>
              </a:spcBef>
              <a:buFontTx/>
              <a:buNone/>
            </a:pPr>
            <a:r>
              <a:rPr lang="it-IT" altLang="it-IT" sz="1600" b="1">
                <a:solidFill>
                  <a:srgbClr val="00B050"/>
                </a:solidFill>
              </a:rPr>
              <a:t>da dimercaprol</a:t>
            </a:r>
          </a:p>
        </p:txBody>
      </p:sp>
      <p:sp>
        <p:nvSpPr>
          <p:cNvPr id="13319" name="Rettangolo 203">
            <a:extLst>
              <a:ext uri="{FF2B5EF4-FFF2-40B4-BE49-F238E27FC236}">
                <a16:creationId xmlns:a16="http://schemas.microsoft.com/office/drawing/2014/main" id="{A90E06C5-08F9-4636-99FB-7B7F7527C729}"/>
              </a:ext>
            </a:extLst>
          </p:cNvPr>
          <p:cNvSpPr>
            <a:spLocks noChangeArrowheads="1"/>
          </p:cNvSpPr>
          <p:nvPr/>
        </p:nvSpPr>
        <p:spPr bwMode="auto">
          <a:xfrm>
            <a:off x="1487487" y="4645025"/>
            <a:ext cx="3698876" cy="584200"/>
          </a:xfrm>
          <a:prstGeom prst="rect">
            <a:avLst/>
          </a:prstGeom>
          <a:noFill/>
          <a:ln w="127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solidFill>
                  <a:srgbClr val="00B050"/>
                </a:solidFill>
              </a:rPr>
              <a:t>il legame alle nucleobasi </a:t>
            </a:r>
          </a:p>
          <a:p>
            <a:pPr eaLnBrk="1" hangingPunct="1">
              <a:spcBef>
                <a:spcPct val="0"/>
              </a:spcBef>
              <a:buFontTx/>
              <a:buNone/>
            </a:pPr>
            <a:r>
              <a:rPr lang="it-IT" altLang="it-IT" sz="1600" b="1">
                <a:solidFill>
                  <a:srgbClr val="00B050"/>
                </a:solidFill>
              </a:rPr>
              <a:t>dipende dalle condizioni di reazione</a:t>
            </a:r>
          </a:p>
        </p:txBody>
      </p:sp>
      <p:sp>
        <p:nvSpPr>
          <p:cNvPr id="13320" name="Rectangle 130">
            <a:extLst>
              <a:ext uri="{FF2B5EF4-FFF2-40B4-BE49-F238E27FC236}">
                <a16:creationId xmlns:a16="http://schemas.microsoft.com/office/drawing/2014/main" id="{4547914A-5883-41C5-B94B-E0BFD76CAA69}"/>
              </a:ext>
            </a:extLst>
          </p:cNvPr>
          <p:cNvSpPr>
            <a:spLocks noChangeArrowheads="1"/>
          </p:cNvSpPr>
          <p:nvPr/>
        </p:nvSpPr>
        <p:spPr bwMode="auto">
          <a:xfrm>
            <a:off x="8918575" y="4132264"/>
            <a:ext cx="8335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solidFill>
                  <a:srgbClr val="000000"/>
                </a:solidFill>
              </a:rPr>
              <a:t>N</a:t>
            </a:r>
            <a:endParaRPr lang="it-IT" altLang="it-IT" sz="1800"/>
          </a:p>
        </p:txBody>
      </p:sp>
      <p:sp>
        <p:nvSpPr>
          <p:cNvPr id="13321" name="Line 262">
            <a:extLst>
              <a:ext uri="{FF2B5EF4-FFF2-40B4-BE49-F238E27FC236}">
                <a16:creationId xmlns:a16="http://schemas.microsoft.com/office/drawing/2014/main" id="{B3278FB2-5E92-4A28-B6AA-E87967898BFF}"/>
              </a:ext>
            </a:extLst>
          </p:cNvPr>
          <p:cNvSpPr>
            <a:spLocks noChangeShapeType="1"/>
          </p:cNvSpPr>
          <p:nvPr/>
        </p:nvSpPr>
        <p:spPr bwMode="auto">
          <a:xfrm>
            <a:off x="8972550" y="4267201"/>
            <a:ext cx="33338" cy="984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6" name="Ovale 205">
            <a:extLst>
              <a:ext uri="{FF2B5EF4-FFF2-40B4-BE49-F238E27FC236}">
                <a16:creationId xmlns:a16="http://schemas.microsoft.com/office/drawing/2014/main" id="{44DD7B44-C7EF-4FA3-AF2B-F192263E627F}"/>
              </a:ext>
            </a:extLst>
          </p:cNvPr>
          <p:cNvSpPr/>
          <p:nvPr/>
        </p:nvSpPr>
        <p:spPr>
          <a:xfrm>
            <a:off x="5965825" y="1695451"/>
            <a:ext cx="1504950" cy="301625"/>
          </a:xfrm>
          <a:prstGeom prst="ellipse">
            <a:avLst/>
          </a:prstGeom>
          <a:noFill/>
          <a:ln w="2857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3323" name="Rettangolo 2">
            <a:extLst>
              <a:ext uri="{FF2B5EF4-FFF2-40B4-BE49-F238E27FC236}">
                <a16:creationId xmlns:a16="http://schemas.microsoft.com/office/drawing/2014/main" id="{F1E6DC8B-7B6F-4A61-A401-8A436C44BA50}"/>
              </a:ext>
            </a:extLst>
          </p:cNvPr>
          <p:cNvSpPr>
            <a:spLocks noChangeArrowheads="1"/>
          </p:cNvSpPr>
          <p:nvPr/>
        </p:nvSpPr>
        <p:spPr bwMode="auto">
          <a:xfrm>
            <a:off x="5519738" y="2411413"/>
            <a:ext cx="5092700" cy="831850"/>
          </a:xfrm>
          <a:prstGeom prst="rect">
            <a:avLst/>
          </a:prstGeom>
          <a:noFill/>
          <a:ln w="127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solidFill>
                  <a:srgbClr val="0066FF"/>
                </a:solidFill>
              </a:rPr>
              <a:t>grande affinità (K</a:t>
            </a:r>
            <a:r>
              <a:rPr lang="it-IT" altLang="it-IT" sz="1600" b="1" baseline="-25000">
                <a:solidFill>
                  <a:srgbClr val="0066FF"/>
                </a:solidFill>
              </a:rPr>
              <a:t>f </a:t>
            </a:r>
            <a:r>
              <a:rPr lang="it-IT" altLang="it-IT" sz="1600" b="1">
                <a:solidFill>
                  <a:srgbClr val="0066FF"/>
                </a:solidFill>
              </a:rPr>
              <a:t>=10</a:t>
            </a:r>
            <a:r>
              <a:rPr lang="it-IT" altLang="it-IT" sz="1600" b="1" baseline="30000">
                <a:solidFill>
                  <a:srgbClr val="0066FF"/>
                </a:solidFill>
              </a:rPr>
              <a:t>16</a:t>
            </a:r>
            <a:r>
              <a:rPr lang="it-IT" altLang="it-IT" sz="1600" b="1">
                <a:solidFill>
                  <a:srgbClr val="0066FF"/>
                </a:solidFill>
              </a:rPr>
              <a:t>-10</a:t>
            </a:r>
            <a:r>
              <a:rPr lang="it-IT" altLang="it-IT" sz="1600" b="1" baseline="30000">
                <a:solidFill>
                  <a:srgbClr val="0066FF"/>
                </a:solidFill>
              </a:rPr>
              <a:t>22</a:t>
            </a:r>
            <a:r>
              <a:rPr lang="it-IT" altLang="it-IT" sz="1600" b="1">
                <a:solidFill>
                  <a:srgbClr val="0066FF"/>
                </a:solidFill>
              </a:rPr>
              <a:t>) per i leganti tiolici, </a:t>
            </a:r>
          </a:p>
          <a:p>
            <a:pPr eaLnBrk="1" hangingPunct="1">
              <a:spcBef>
                <a:spcPct val="0"/>
              </a:spcBef>
              <a:buFontTx/>
              <a:buNone/>
            </a:pPr>
            <a:r>
              <a:rPr lang="it-IT" altLang="it-IT" sz="1600" b="1">
                <a:solidFill>
                  <a:srgbClr val="0066FF"/>
                </a:solidFill>
              </a:rPr>
              <a:t>perciò detti mercaptani, ossia mercurium captans.</a:t>
            </a:r>
          </a:p>
          <a:p>
            <a:pPr eaLnBrk="1" hangingPunct="1">
              <a:spcBef>
                <a:spcPct val="0"/>
              </a:spcBef>
              <a:buFontTx/>
              <a:buNone/>
            </a:pPr>
            <a:r>
              <a:rPr lang="it-IT" altLang="it-IT" sz="1600" b="1">
                <a:solidFill>
                  <a:srgbClr val="0066FF"/>
                </a:solidFill>
              </a:rPr>
              <a:t>Leganti all’O sono leganti solo debolmente.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1">
            <a:extLst>
              <a:ext uri="{FF2B5EF4-FFF2-40B4-BE49-F238E27FC236}">
                <a16:creationId xmlns:a16="http://schemas.microsoft.com/office/drawing/2014/main" id="{D91FAADD-00E4-4AE2-B481-01F94E721C9B}"/>
              </a:ext>
            </a:extLst>
          </p:cNvPr>
          <p:cNvSpPr>
            <a:spLocks noChangeArrowheads="1"/>
          </p:cNvSpPr>
          <p:nvPr/>
        </p:nvSpPr>
        <p:spPr bwMode="auto">
          <a:xfrm>
            <a:off x="1524000" y="1"/>
            <a:ext cx="9144000" cy="73564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240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it-IT" altLang="it-IT" sz="240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400">
                <a:solidFill>
                  <a:srgbClr val="0000FF"/>
                </a:solidFill>
                <a:latin typeface="Times New Roman" panose="02020603050405020304" pitchFamily="18" charset="0"/>
                <a:cs typeface="Times New Roman" panose="02020603050405020304" pitchFamily="18" charset="0"/>
              </a:rPr>
              <a:t>L’enorme affinità di Hg per i tioli inattiva una varietà di proteine ed enzimi contenenti </a:t>
            </a:r>
            <a:r>
              <a:rPr lang="it-IT" altLang="it-IT" sz="2400" b="1">
                <a:solidFill>
                  <a:srgbClr val="0000FF"/>
                </a:solidFill>
                <a:latin typeface="Times New Roman" panose="02020603050405020304" pitchFamily="18" charset="0"/>
                <a:cs typeface="Times New Roman" panose="02020603050405020304" pitchFamily="18" charset="0"/>
              </a:rPr>
              <a:t>cisteina</a:t>
            </a:r>
            <a:r>
              <a:rPr lang="it-IT" altLang="it-IT" sz="2400">
                <a:solidFill>
                  <a:srgbClr val="0000FF"/>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it-IT" altLang="it-IT" sz="2400">
                <a:solidFill>
                  <a:srgbClr val="0000FF"/>
                </a:solidFill>
                <a:latin typeface="Times New Roman" panose="02020603050405020304" pitchFamily="18" charset="0"/>
                <a:cs typeface="Times New Roman" panose="02020603050405020304" pitchFamily="18" charset="0"/>
              </a:rPr>
              <a:t>Normali processi metabolici possono così produrre composti organomercuriali persino più tossici di Hg(II) stesso.</a:t>
            </a:r>
          </a:p>
          <a:p>
            <a:pPr algn="just" eaLnBrk="1" hangingPunct="1">
              <a:spcBef>
                <a:spcPct val="0"/>
              </a:spcBef>
              <a:buFontTx/>
              <a:buNone/>
            </a:pPr>
            <a:endParaRPr lang="it-IT" altLang="it-IT" sz="240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it-IT" altLang="it-IT" sz="2400" u="sng">
                <a:latin typeface="Times New Roman" panose="02020603050405020304" pitchFamily="18" charset="0"/>
                <a:cs typeface="Times New Roman" panose="02020603050405020304" pitchFamily="18" charset="0"/>
              </a:rPr>
              <a:t>Per </a:t>
            </a:r>
            <a:r>
              <a:rPr lang="it-IT" altLang="it-IT" sz="2400" b="1" u="sng">
                <a:latin typeface="Times New Roman" panose="02020603050405020304" pitchFamily="18" charset="0"/>
                <a:cs typeface="Times New Roman" panose="02020603050405020304" pitchFamily="18" charset="0"/>
              </a:rPr>
              <a:t>detossificare</a:t>
            </a:r>
            <a:r>
              <a:rPr lang="it-IT" altLang="it-IT" sz="2400" u="sng">
                <a:latin typeface="Times New Roman" panose="02020603050405020304" pitchFamily="18" charset="0"/>
                <a:cs typeface="Times New Roman" panose="02020603050405020304" pitchFamily="18" charset="0"/>
              </a:rPr>
              <a:t> tali specie i </a:t>
            </a:r>
            <a:r>
              <a:rPr lang="it-IT" altLang="it-IT" sz="2400" b="1" u="sng">
                <a:solidFill>
                  <a:srgbClr val="C00000"/>
                </a:solidFill>
                <a:latin typeface="Times New Roman" panose="02020603050405020304" pitchFamily="18" charset="0"/>
                <a:cs typeface="Times New Roman" panose="02020603050405020304" pitchFamily="18" charset="0"/>
              </a:rPr>
              <a:t>batteri resistenti al mercurio </a:t>
            </a:r>
            <a:r>
              <a:rPr lang="it-IT" altLang="it-IT" sz="2400" u="sng">
                <a:latin typeface="Times New Roman" panose="02020603050405020304" pitchFamily="18" charset="0"/>
                <a:cs typeface="Times New Roman" panose="02020603050405020304" pitchFamily="18" charset="0"/>
              </a:rPr>
              <a:t>usano due </a:t>
            </a:r>
            <a:r>
              <a:rPr lang="it-IT" altLang="it-IT" sz="2400" b="1" u="sng">
                <a:latin typeface="Times New Roman" panose="02020603050405020304" pitchFamily="18" charset="0"/>
                <a:cs typeface="Times New Roman" panose="02020603050405020304" pitchFamily="18" charset="0"/>
              </a:rPr>
              <a:t>enzimi</a:t>
            </a:r>
            <a:r>
              <a:rPr lang="it-IT" altLang="it-IT" sz="2400" u="sng">
                <a:latin typeface="Times New Roman" panose="02020603050405020304" pitchFamily="18" charset="0"/>
                <a:cs typeface="Times New Roman" panose="02020603050405020304" pitchFamily="18" charset="0"/>
              </a:rPr>
              <a:t>:</a:t>
            </a:r>
          </a:p>
          <a:p>
            <a:pPr algn="just" eaLnBrk="1" hangingPunct="1">
              <a:spcBef>
                <a:spcPct val="0"/>
              </a:spcBef>
              <a:buFontTx/>
              <a:buNone/>
            </a:pPr>
            <a:endParaRPr lang="it-IT" altLang="it-IT" sz="2400" u="sng">
              <a:latin typeface="Times New Roman" panose="02020603050405020304" pitchFamily="18" charset="0"/>
              <a:cs typeface="Times New Roman" panose="02020603050405020304" pitchFamily="18" charset="0"/>
            </a:endParaRPr>
          </a:p>
          <a:p>
            <a:pPr algn="just" eaLnBrk="1" hangingPunct="1">
              <a:spcBef>
                <a:spcPct val="0"/>
              </a:spcBef>
              <a:buFontTx/>
              <a:buNone/>
            </a:pPr>
            <a:r>
              <a:rPr lang="it-IT" altLang="it-IT" sz="2400" b="1">
                <a:latin typeface="Times New Roman" panose="02020603050405020304" pitchFamily="18" charset="0"/>
                <a:cs typeface="Times New Roman" panose="02020603050405020304" pitchFamily="18" charset="0"/>
              </a:rPr>
              <a:t>.</a:t>
            </a:r>
            <a:r>
              <a:rPr lang="it-IT" altLang="it-IT" sz="2400">
                <a:latin typeface="Times New Roman" panose="02020603050405020304" pitchFamily="18" charset="0"/>
                <a:cs typeface="Times New Roman" panose="02020603050405020304" pitchFamily="18" charset="0"/>
              </a:rPr>
              <a:t> </a:t>
            </a:r>
            <a:r>
              <a:rPr lang="it-IT" altLang="it-IT" sz="2400" b="1">
                <a:latin typeface="Times New Roman" panose="02020603050405020304" pitchFamily="18" charset="0"/>
                <a:cs typeface="Times New Roman" panose="02020603050405020304" pitchFamily="18" charset="0"/>
              </a:rPr>
              <a:t>liasi organomercuriale (MerB) :</a:t>
            </a:r>
          </a:p>
          <a:p>
            <a:pPr algn="just" eaLnBrk="1" hangingPunct="1">
              <a:spcBef>
                <a:spcPct val="0"/>
              </a:spcBef>
              <a:buFontTx/>
              <a:buNone/>
            </a:pPr>
            <a:r>
              <a:rPr lang="it-IT" altLang="it-IT" sz="2400" b="1">
                <a:latin typeface="Times New Roman" panose="02020603050405020304" pitchFamily="18" charset="0"/>
                <a:cs typeface="Times New Roman" panose="02020603050405020304" pitchFamily="18" charset="0"/>
              </a:rPr>
              <a:t>RHgX + H</a:t>
            </a:r>
            <a:r>
              <a:rPr lang="it-IT" altLang="it-IT" sz="2400" b="1" baseline="30000">
                <a:latin typeface="Times New Roman" panose="02020603050405020304" pitchFamily="18" charset="0"/>
                <a:cs typeface="Times New Roman" panose="02020603050405020304" pitchFamily="18" charset="0"/>
              </a:rPr>
              <a:t>+</a:t>
            </a:r>
            <a:r>
              <a:rPr lang="it-IT" altLang="it-IT" sz="2400" b="1">
                <a:latin typeface="Times New Roman" panose="02020603050405020304" pitchFamily="18" charset="0"/>
                <a:cs typeface="Times New Roman" panose="02020603050405020304" pitchFamily="18" charset="0"/>
              </a:rPr>
              <a:t>X</a:t>
            </a:r>
            <a:r>
              <a:rPr lang="it-IT" altLang="it-IT" sz="2400" b="1" baseline="30000">
                <a:latin typeface="Times New Roman" panose="02020603050405020304" pitchFamily="18" charset="0"/>
                <a:cs typeface="Times New Roman" panose="02020603050405020304" pitchFamily="18" charset="0"/>
              </a:rPr>
              <a:t>-</a:t>
            </a:r>
            <a:r>
              <a:rPr lang="it-IT" altLang="it-IT" sz="2400" b="1">
                <a:latin typeface="Times New Roman" panose="02020603050405020304" pitchFamily="18" charset="0"/>
                <a:cs typeface="Times New Roman" panose="02020603050405020304" pitchFamily="18" charset="0"/>
              </a:rPr>
              <a:t>               RH +  HgX</a:t>
            </a:r>
            <a:r>
              <a:rPr lang="it-IT" altLang="it-IT" sz="2400" b="1" baseline="-25000">
                <a:latin typeface="Times New Roman" panose="02020603050405020304" pitchFamily="18" charset="0"/>
                <a:cs typeface="Times New Roman" panose="02020603050405020304" pitchFamily="18" charset="0"/>
              </a:rPr>
              <a:t>2</a:t>
            </a:r>
          </a:p>
          <a:p>
            <a:pPr algn="just" eaLnBrk="1" hangingPunct="1">
              <a:spcBef>
                <a:spcPct val="0"/>
              </a:spcBef>
              <a:buFontTx/>
              <a:buNone/>
            </a:pPr>
            <a:endParaRPr lang="it-IT" altLang="it-IT" sz="2400" b="1" baseline="-250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it-IT" altLang="it-IT" sz="2400" b="1">
                <a:latin typeface="Times New Roman" panose="02020603050405020304" pitchFamily="18" charset="0"/>
                <a:cs typeface="Times New Roman" panose="02020603050405020304" pitchFamily="18" charset="0"/>
              </a:rPr>
              <a:t>. reduttasi (MerA) dello ione mercurico:</a:t>
            </a:r>
          </a:p>
          <a:p>
            <a:pPr algn="just" eaLnBrk="1" hangingPunct="1">
              <a:spcBef>
                <a:spcPct val="0"/>
              </a:spcBef>
              <a:buFontTx/>
              <a:buNone/>
            </a:pPr>
            <a:r>
              <a:rPr lang="it-IT" altLang="it-IT" sz="2400" b="1">
                <a:latin typeface="Times New Roman" panose="02020603050405020304" pitchFamily="18" charset="0"/>
                <a:cs typeface="Times New Roman" panose="02020603050405020304" pitchFamily="18" charset="0"/>
              </a:rPr>
              <a:t>Hg(SR)</a:t>
            </a:r>
            <a:r>
              <a:rPr lang="it-IT" altLang="it-IT" sz="2400" b="1" baseline="-25000">
                <a:latin typeface="Times New Roman" panose="02020603050405020304" pitchFamily="18" charset="0"/>
                <a:cs typeface="Times New Roman" panose="02020603050405020304" pitchFamily="18" charset="0"/>
              </a:rPr>
              <a:t>2</a:t>
            </a:r>
            <a:r>
              <a:rPr lang="it-IT" altLang="it-IT" sz="2400" b="1">
                <a:latin typeface="Times New Roman" panose="02020603050405020304" pitchFamily="18" charset="0"/>
                <a:cs typeface="Times New Roman" panose="02020603050405020304" pitchFamily="18" charset="0"/>
              </a:rPr>
              <a:t> + NADPH + H</a:t>
            </a:r>
            <a:r>
              <a:rPr lang="it-IT" altLang="it-IT" sz="2400" b="1" baseline="30000">
                <a:latin typeface="Times New Roman" panose="02020603050405020304" pitchFamily="18" charset="0"/>
                <a:cs typeface="Times New Roman" panose="02020603050405020304" pitchFamily="18" charset="0"/>
              </a:rPr>
              <a:t>+</a:t>
            </a:r>
            <a:r>
              <a:rPr lang="it-IT" altLang="it-IT" sz="2400" b="1">
                <a:latin typeface="Times New Roman" panose="02020603050405020304" pitchFamily="18" charset="0"/>
                <a:cs typeface="Times New Roman" panose="02020603050405020304" pitchFamily="18" charset="0"/>
              </a:rPr>
              <a:t>             Hg  +  NADP</a:t>
            </a:r>
            <a:r>
              <a:rPr lang="it-IT" altLang="it-IT" sz="2400" b="1" baseline="30000">
                <a:latin typeface="Times New Roman" panose="02020603050405020304" pitchFamily="18" charset="0"/>
                <a:cs typeface="Times New Roman" panose="02020603050405020304" pitchFamily="18" charset="0"/>
              </a:rPr>
              <a:t>+</a:t>
            </a:r>
            <a:r>
              <a:rPr lang="it-IT" altLang="it-IT" sz="2400" b="1">
                <a:latin typeface="Times New Roman" panose="02020603050405020304" pitchFamily="18" charset="0"/>
                <a:cs typeface="Times New Roman" panose="02020603050405020304" pitchFamily="18" charset="0"/>
              </a:rPr>
              <a:t> + 2RSH </a:t>
            </a:r>
          </a:p>
          <a:p>
            <a:pPr algn="just" eaLnBrk="1" hangingPunct="1">
              <a:spcBef>
                <a:spcPct val="0"/>
              </a:spcBef>
              <a:buFontTx/>
              <a:buNone/>
            </a:pPr>
            <a:endParaRPr lang="it-IT" altLang="it-IT" sz="2400" b="1">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it-IT" altLang="it-IT" sz="2400" b="1">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it-IT" altLang="it-IT" sz="2400" b="1">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it-IT" altLang="it-IT" sz="2400" b="1">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it-IT" altLang="it-IT" sz="2400"/>
          </a:p>
        </p:txBody>
      </p:sp>
      <p:cxnSp>
        <p:nvCxnSpPr>
          <p:cNvPr id="3" name="Connettore 2 2">
            <a:extLst>
              <a:ext uri="{FF2B5EF4-FFF2-40B4-BE49-F238E27FC236}">
                <a16:creationId xmlns:a16="http://schemas.microsoft.com/office/drawing/2014/main" id="{816D1B06-0109-4084-8F82-FEF988161B0F}"/>
              </a:ext>
            </a:extLst>
          </p:cNvPr>
          <p:cNvCxnSpPr/>
          <p:nvPr/>
        </p:nvCxnSpPr>
        <p:spPr>
          <a:xfrm>
            <a:off x="3719513" y="4267200"/>
            <a:ext cx="79216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13FCEAD2-8667-4F3D-8670-F1D3C7CEF334}"/>
              </a:ext>
            </a:extLst>
          </p:cNvPr>
          <p:cNvCxnSpPr/>
          <p:nvPr/>
        </p:nvCxnSpPr>
        <p:spPr>
          <a:xfrm>
            <a:off x="4872038" y="5229225"/>
            <a:ext cx="79216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0C42845C-BC96-4ACC-85E0-0A3A7CE64122}"/>
              </a:ext>
            </a:extLst>
          </p:cNvPr>
          <p:cNvSpPr txBox="1">
            <a:spLocks noChangeArrowheads="1"/>
          </p:cNvSpPr>
          <p:nvPr/>
        </p:nvSpPr>
        <p:spPr bwMode="auto">
          <a:xfrm>
            <a:off x="1524000" y="333375"/>
            <a:ext cx="9144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600" b="1">
                <a:solidFill>
                  <a:srgbClr val="CC0000"/>
                </a:solidFill>
              </a:rPr>
              <a:t>Enzimi coinvolti nella </a:t>
            </a:r>
            <a:r>
              <a:rPr lang="it-IT" altLang="it-IT" sz="1600" b="1" i="1" u="sng">
                <a:solidFill>
                  <a:srgbClr val="CC0000"/>
                </a:solidFill>
              </a:rPr>
              <a:t>detossificazione</a:t>
            </a:r>
            <a:r>
              <a:rPr lang="it-IT" altLang="it-IT" sz="1600" b="1">
                <a:solidFill>
                  <a:srgbClr val="CC0000"/>
                </a:solidFill>
              </a:rPr>
              <a:t> di Hg da parte di batteri.</a:t>
            </a:r>
          </a:p>
          <a:p>
            <a:pPr algn="ctr" eaLnBrk="1" hangingPunct="1">
              <a:spcBef>
                <a:spcPct val="50000"/>
              </a:spcBef>
              <a:buFontTx/>
              <a:buNone/>
            </a:pPr>
            <a:endParaRPr lang="it-IT" altLang="it-IT" sz="800" b="1">
              <a:solidFill>
                <a:srgbClr val="CC0000"/>
              </a:solidFill>
            </a:endParaRPr>
          </a:p>
          <a:p>
            <a:pPr algn="ctr" eaLnBrk="1" hangingPunct="1">
              <a:spcBef>
                <a:spcPct val="50000"/>
              </a:spcBef>
              <a:buFontTx/>
              <a:buNone/>
            </a:pPr>
            <a:r>
              <a:rPr lang="it-IT" altLang="it-IT" sz="1400" b="1"/>
              <a:t>Organomercurio – liasi: RHgX + H</a:t>
            </a:r>
            <a:r>
              <a:rPr lang="it-IT" altLang="it-IT" sz="1600" b="1" baseline="30000"/>
              <a:t>+</a:t>
            </a:r>
            <a:r>
              <a:rPr lang="it-IT" altLang="it-IT" sz="1400" b="1"/>
              <a:t> + X</a:t>
            </a:r>
            <a:r>
              <a:rPr lang="it-IT" altLang="it-IT" sz="1600" b="1" baseline="30000"/>
              <a:t>-</a:t>
            </a:r>
            <a:r>
              <a:rPr lang="it-IT" altLang="it-IT" sz="1400" b="1"/>
              <a:t>        RH + HgX</a:t>
            </a:r>
            <a:r>
              <a:rPr lang="it-IT" altLang="it-IT" sz="1600" b="1" baseline="-25000"/>
              <a:t>2</a:t>
            </a:r>
            <a:r>
              <a:rPr lang="it-IT" altLang="it-IT" sz="1400" b="1"/>
              <a:t> </a:t>
            </a:r>
          </a:p>
          <a:p>
            <a:pPr algn="ctr" eaLnBrk="1" hangingPunct="1">
              <a:spcBef>
                <a:spcPct val="50000"/>
              </a:spcBef>
              <a:buFontTx/>
              <a:buNone/>
            </a:pPr>
            <a:endParaRPr lang="it-IT" altLang="it-IT" sz="800" b="1"/>
          </a:p>
          <a:p>
            <a:pPr eaLnBrk="1" hangingPunct="1">
              <a:spcBef>
                <a:spcPct val="50000"/>
              </a:spcBef>
              <a:buFontTx/>
              <a:buNone/>
            </a:pPr>
            <a:r>
              <a:rPr lang="it-IT" altLang="it-IT" sz="1400" b="1"/>
              <a:t>Legami mercurio – carbonio non sono scissi facilmente (a differenza di altri esempi).</a:t>
            </a:r>
          </a:p>
          <a:p>
            <a:pPr eaLnBrk="1" hangingPunct="1">
              <a:spcBef>
                <a:spcPct val="50000"/>
              </a:spcBef>
              <a:buFontTx/>
              <a:buNone/>
            </a:pPr>
            <a:r>
              <a:rPr lang="it-IT" altLang="it-IT" sz="1400" b="1"/>
              <a:t>L’enzima organomercurio - liasi accelera la velocità di idrolisi di un fattore ca. 10</a:t>
            </a:r>
            <a:r>
              <a:rPr lang="it-IT" altLang="it-IT" sz="1400" b="1" baseline="30000"/>
              <a:t>6</a:t>
            </a:r>
            <a:r>
              <a:rPr lang="it-IT" altLang="it-IT" sz="1400" b="1"/>
              <a:t>.</a:t>
            </a:r>
          </a:p>
          <a:p>
            <a:pPr algn="ctr" eaLnBrk="1" hangingPunct="1">
              <a:spcBef>
                <a:spcPct val="50000"/>
              </a:spcBef>
              <a:buFontTx/>
              <a:buNone/>
            </a:pPr>
            <a:r>
              <a:rPr lang="it-IT" altLang="it-IT" sz="1400" b="1"/>
              <a:t>    </a:t>
            </a:r>
          </a:p>
        </p:txBody>
      </p:sp>
      <p:sp>
        <p:nvSpPr>
          <p:cNvPr id="15363" name="Line 5">
            <a:extLst>
              <a:ext uri="{FF2B5EF4-FFF2-40B4-BE49-F238E27FC236}">
                <a16:creationId xmlns:a16="http://schemas.microsoft.com/office/drawing/2014/main" id="{C9601757-F887-4A25-906C-8EDADB52508A}"/>
              </a:ext>
            </a:extLst>
          </p:cNvPr>
          <p:cNvSpPr>
            <a:spLocks noChangeShapeType="1"/>
          </p:cNvSpPr>
          <p:nvPr/>
        </p:nvSpPr>
        <p:spPr bwMode="auto">
          <a:xfrm>
            <a:off x="7199313" y="9921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364" name="Text Box 6">
            <a:extLst>
              <a:ext uri="{FF2B5EF4-FFF2-40B4-BE49-F238E27FC236}">
                <a16:creationId xmlns:a16="http://schemas.microsoft.com/office/drawing/2014/main" id="{A44866E8-7FD0-488D-99EB-26964DB163DE}"/>
              </a:ext>
            </a:extLst>
          </p:cNvPr>
          <p:cNvSpPr txBox="1">
            <a:spLocks noChangeArrowheads="1"/>
          </p:cNvSpPr>
          <p:nvPr/>
        </p:nvSpPr>
        <p:spPr bwMode="auto">
          <a:xfrm>
            <a:off x="4008438" y="1052514"/>
            <a:ext cx="10080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000" b="1" i="1">
                <a:solidFill>
                  <a:srgbClr val="CC0000"/>
                </a:solidFill>
              </a:rPr>
              <a:t>(Mer B)</a:t>
            </a:r>
          </a:p>
        </p:txBody>
      </p:sp>
      <p:pic>
        <p:nvPicPr>
          <p:cNvPr id="15365" name="Picture 7" descr="organomercurio-liasi">
            <a:extLst>
              <a:ext uri="{FF2B5EF4-FFF2-40B4-BE49-F238E27FC236}">
                <a16:creationId xmlns:a16="http://schemas.microsoft.com/office/drawing/2014/main" id="{4B6B59BF-A0ED-49F7-8D26-5D1459FBA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1989139"/>
            <a:ext cx="532923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10">
            <a:extLst>
              <a:ext uri="{FF2B5EF4-FFF2-40B4-BE49-F238E27FC236}">
                <a16:creationId xmlns:a16="http://schemas.microsoft.com/office/drawing/2014/main" id="{134708AB-0B90-4329-B6DE-EA2203F39416}"/>
              </a:ext>
            </a:extLst>
          </p:cNvPr>
          <p:cNvGrpSpPr>
            <a:grpSpLocks/>
          </p:cNvGrpSpPr>
          <p:nvPr/>
        </p:nvGrpSpPr>
        <p:grpSpPr bwMode="auto">
          <a:xfrm>
            <a:off x="1847851" y="6165850"/>
            <a:ext cx="8640763" cy="579438"/>
            <a:chOff x="204" y="3884"/>
            <a:chExt cx="5443" cy="365"/>
          </a:xfrm>
        </p:grpSpPr>
        <p:sp>
          <p:nvSpPr>
            <p:cNvPr id="15370" name="Text Box 8">
              <a:extLst>
                <a:ext uri="{FF2B5EF4-FFF2-40B4-BE49-F238E27FC236}">
                  <a16:creationId xmlns:a16="http://schemas.microsoft.com/office/drawing/2014/main" id="{ABD0F397-565F-4902-8E2B-3486EF3D52A1}"/>
                </a:ext>
              </a:extLst>
            </p:cNvPr>
            <p:cNvSpPr txBox="1">
              <a:spLocks noChangeArrowheads="1"/>
            </p:cNvSpPr>
            <p:nvPr/>
          </p:nvSpPr>
          <p:spPr bwMode="auto">
            <a:xfrm>
              <a:off x="204" y="3884"/>
              <a:ext cx="544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b="1"/>
                <a:t>Hg</a:t>
              </a:r>
              <a:r>
                <a:rPr lang="it-IT" altLang="it-IT" sz="1400" b="1" baseline="30000"/>
                <a:t>2+</a:t>
              </a:r>
              <a:r>
                <a:rPr lang="it-IT" altLang="it-IT" sz="1400" b="1"/>
                <a:t> - riduttasi: </a:t>
              </a:r>
              <a:r>
                <a:rPr lang="it-IT" altLang="it-IT" sz="1200" b="1" i="1">
                  <a:solidFill>
                    <a:srgbClr val="CC0000"/>
                  </a:solidFill>
                </a:rPr>
                <a:t>(Mer A)</a:t>
              </a:r>
            </a:p>
            <a:p>
              <a:pPr eaLnBrk="1" hangingPunct="1">
                <a:spcBef>
                  <a:spcPct val="50000"/>
                </a:spcBef>
                <a:buFontTx/>
                <a:buNone/>
              </a:pPr>
              <a:r>
                <a:rPr lang="it-IT" altLang="it-IT" sz="1200" b="1" i="1"/>
                <a:t>Hg(SR)</a:t>
              </a:r>
              <a:r>
                <a:rPr lang="it-IT" altLang="it-IT" sz="1200" b="1" i="1" baseline="-25000"/>
                <a:t>2</a:t>
              </a:r>
              <a:r>
                <a:rPr lang="it-IT" altLang="it-IT" sz="1200" b="1" i="1"/>
                <a:t> + NADPH + H</a:t>
              </a:r>
              <a:r>
                <a:rPr lang="it-IT" altLang="it-IT" sz="1400" b="1" i="1" baseline="30000"/>
                <a:t>+</a:t>
              </a:r>
              <a:r>
                <a:rPr lang="it-IT" altLang="it-IT" sz="1200" b="1" i="1"/>
                <a:t>              Hg(0) + NADP</a:t>
              </a:r>
              <a:r>
                <a:rPr lang="it-IT" altLang="it-IT" sz="1400" b="1" i="1" baseline="30000"/>
                <a:t>+</a:t>
              </a:r>
              <a:r>
                <a:rPr lang="it-IT" altLang="it-IT" sz="1200" b="1" i="1"/>
                <a:t> + 2RSH</a:t>
              </a:r>
            </a:p>
          </p:txBody>
        </p:sp>
        <p:sp>
          <p:nvSpPr>
            <p:cNvPr id="15371" name="Line 9">
              <a:extLst>
                <a:ext uri="{FF2B5EF4-FFF2-40B4-BE49-F238E27FC236}">
                  <a16:creationId xmlns:a16="http://schemas.microsoft.com/office/drawing/2014/main" id="{92675689-DECB-4EF0-8ADF-EC1D64078336}"/>
                </a:ext>
              </a:extLst>
            </p:cNvPr>
            <p:cNvSpPr>
              <a:spLocks noChangeShapeType="1"/>
            </p:cNvSpPr>
            <p:nvPr/>
          </p:nvSpPr>
          <p:spPr bwMode="auto">
            <a:xfrm>
              <a:off x="1316" y="4168"/>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5367" name="Rettangolo 1">
            <a:extLst>
              <a:ext uri="{FF2B5EF4-FFF2-40B4-BE49-F238E27FC236}">
                <a16:creationId xmlns:a16="http://schemas.microsoft.com/office/drawing/2014/main" id="{7FB8FA65-BB83-4009-AF80-FCB66723F438}"/>
              </a:ext>
            </a:extLst>
          </p:cNvPr>
          <p:cNvSpPr>
            <a:spLocks noChangeArrowheads="1"/>
          </p:cNvSpPr>
          <p:nvPr/>
        </p:nvSpPr>
        <p:spPr bwMode="auto">
          <a:xfrm>
            <a:off x="2598739" y="2624139"/>
            <a:ext cx="160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a:solidFill>
                  <a:srgbClr val="0000FF"/>
                </a:solidFill>
                <a:latin typeface="Times New Roman" panose="02020603050405020304" pitchFamily="18" charset="0"/>
                <a:cs typeface="Times New Roman" panose="02020603050405020304" pitchFamily="18" charset="0"/>
              </a:rPr>
              <a:t>sito attivo liasi</a:t>
            </a:r>
            <a:endParaRPr lang="it-IT" altLang="it-IT" sz="1800" b="1"/>
          </a:p>
        </p:txBody>
      </p:sp>
      <p:sp>
        <p:nvSpPr>
          <p:cNvPr id="15368" name="Rettangolo 1">
            <a:extLst>
              <a:ext uri="{FF2B5EF4-FFF2-40B4-BE49-F238E27FC236}">
                <a16:creationId xmlns:a16="http://schemas.microsoft.com/office/drawing/2014/main" id="{157DF51D-096F-455F-9E54-8521D6561298}"/>
              </a:ext>
            </a:extLst>
          </p:cNvPr>
          <p:cNvSpPr>
            <a:spLocks noChangeArrowheads="1"/>
          </p:cNvSpPr>
          <p:nvPr/>
        </p:nvSpPr>
        <p:spPr bwMode="auto">
          <a:xfrm>
            <a:off x="1558925" y="5686425"/>
            <a:ext cx="8929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solidFill>
                  <a:srgbClr val="FF0000"/>
                </a:solidFill>
                <a:latin typeface="Times New Roman" panose="02020603050405020304" pitchFamily="18" charset="0"/>
                <a:cs typeface="Times New Roman" panose="02020603050405020304" pitchFamily="18" charset="0"/>
              </a:rPr>
              <a:t>Hg</a:t>
            </a:r>
            <a:r>
              <a:rPr lang="it-IT" altLang="it-IT" sz="1600" baseline="30000">
                <a:solidFill>
                  <a:srgbClr val="FF0000"/>
                </a:solidFill>
                <a:latin typeface="Times New Roman" panose="02020603050405020304" pitchFamily="18" charset="0"/>
                <a:cs typeface="Times New Roman" panose="02020603050405020304" pitchFamily="18" charset="0"/>
              </a:rPr>
              <a:t>2+</a:t>
            </a:r>
            <a:r>
              <a:rPr lang="it-IT" altLang="it-IT" sz="1600">
                <a:solidFill>
                  <a:srgbClr val="FF0000"/>
                </a:solidFill>
                <a:latin typeface="Times New Roman" panose="02020603050405020304" pitchFamily="18" charset="0"/>
                <a:cs typeface="Times New Roman" panose="02020603050405020304" pitchFamily="18" charset="0"/>
              </a:rPr>
              <a:t> integrato nel sito attivo della MerB interagisce con l’ossidoreduttasi citosolica MerA che lo</a:t>
            </a:r>
          </a:p>
          <a:p>
            <a:pPr eaLnBrk="1" hangingPunct="1">
              <a:spcBef>
                <a:spcPct val="0"/>
              </a:spcBef>
              <a:buFontTx/>
              <a:buNone/>
            </a:pPr>
            <a:r>
              <a:rPr lang="it-IT" altLang="it-IT" sz="1600">
                <a:solidFill>
                  <a:srgbClr val="FF0000"/>
                </a:solidFill>
                <a:latin typeface="Times New Roman" panose="02020603050405020304" pitchFamily="18" charset="0"/>
                <a:cs typeface="Times New Roman" panose="02020603050405020304" pitchFamily="18" charset="0"/>
              </a:rPr>
              <a:t>		               riduce a Hg</a:t>
            </a:r>
            <a:r>
              <a:rPr lang="it-IT" altLang="it-IT" sz="1600" baseline="30000">
                <a:solidFill>
                  <a:srgbClr val="FF0000"/>
                </a:solidFill>
                <a:latin typeface="Times New Roman" panose="02020603050405020304" pitchFamily="18" charset="0"/>
                <a:cs typeface="Times New Roman" panose="02020603050405020304" pitchFamily="18" charset="0"/>
              </a:rPr>
              <a:t>0 </a:t>
            </a:r>
            <a:r>
              <a:rPr lang="it-IT" altLang="it-IT" sz="1600">
                <a:solidFill>
                  <a:srgbClr val="FF0000"/>
                </a:solidFill>
                <a:latin typeface="Times New Roman" panose="02020603050405020304" pitchFamily="18" charset="0"/>
                <a:cs typeface="Times New Roman" panose="02020603050405020304" pitchFamily="18" charset="0"/>
              </a:rPr>
              <a:t>il quale lascia la cellula per diffusione attraverso la membrana</a:t>
            </a:r>
            <a:endParaRPr lang="it-IT" altLang="it-IT" sz="1600">
              <a:solidFill>
                <a:srgbClr val="FF0000"/>
              </a:solidFill>
            </a:endParaRPr>
          </a:p>
        </p:txBody>
      </p:sp>
      <p:sp>
        <p:nvSpPr>
          <p:cNvPr id="15369" name="Rettangolo 1">
            <a:extLst>
              <a:ext uri="{FF2B5EF4-FFF2-40B4-BE49-F238E27FC236}">
                <a16:creationId xmlns:a16="http://schemas.microsoft.com/office/drawing/2014/main" id="{00D9541B-5798-484A-AB73-968B446302CD}"/>
              </a:ext>
            </a:extLst>
          </p:cNvPr>
          <p:cNvSpPr>
            <a:spLocks noChangeArrowheads="1"/>
          </p:cNvSpPr>
          <p:nvPr/>
        </p:nvSpPr>
        <p:spPr bwMode="auto">
          <a:xfrm>
            <a:off x="7694614" y="3441700"/>
            <a:ext cx="294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a:solidFill>
                  <a:srgbClr val="0000FF"/>
                </a:solidFill>
                <a:latin typeface="Times New Roman" panose="02020603050405020304" pitchFamily="18" charset="0"/>
                <a:cs typeface="Times New Roman" panose="02020603050405020304" pitchFamily="18" charset="0"/>
              </a:rPr>
              <a:t>meccanismo concertato SE2</a:t>
            </a:r>
            <a:endParaRPr lang="it-IT" altLang="it-IT" sz="1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2">
            <a:extLst>
              <a:ext uri="{FF2B5EF4-FFF2-40B4-BE49-F238E27FC236}">
                <a16:creationId xmlns:a16="http://schemas.microsoft.com/office/drawing/2014/main" id="{706E7100-A087-4887-9394-6A408A77B360}"/>
              </a:ext>
            </a:extLst>
          </p:cNvPr>
          <p:cNvSpPr txBox="1">
            <a:spLocks noChangeArrowheads="1"/>
          </p:cNvSpPr>
          <p:nvPr/>
        </p:nvSpPr>
        <p:spPr bwMode="auto">
          <a:xfrm>
            <a:off x="1947864" y="176213"/>
            <a:ext cx="8351837"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600" b="1" i="1">
                <a:solidFill>
                  <a:schemeClr val="accent2"/>
                </a:solidFill>
              </a:rPr>
              <a:t>Proteina MerR- dimeric DNA-binding protein: </a:t>
            </a:r>
            <a:r>
              <a:rPr lang="it-IT" altLang="it-IT" sz="1600" b="1" u="sng">
                <a:solidFill>
                  <a:schemeClr val="accent2"/>
                </a:solidFill>
              </a:rPr>
              <a:t>sensore intracellulare di Hg </a:t>
            </a:r>
            <a:r>
              <a:rPr lang="it-IT" altLang="it-IT" sz="1600" b="1">
                <a:solidFill>
                  <a:schemeClr val="accent2"/>
                </a:solidFill>
              </a:rPr>
              <a:t>che controlla a livello di trascrizione l’espressione dei geni di detossificazione di Hg. Hg(II) agisce sul complesso MerR-DNA regolando l’attività di RNA polimerasi.</a:t>
            </a:r>
          </a:p>
        </p:txBody>
      </p:sp>
      <p:grpSp>
        <p:nvGrpSpPr>
          <p:cNvPr id="16387" name="Group 109">
            <a:extLst>
              <a:ext uri="{FF2B5EF4-FFF2-40B4-BE49-F238E27FC236}">
                <a16:creationId xmlns:a16="http://schemas.microsoft.com/office/drawing/2014/main" id="{663E1EAC-83AC-4BBA-9CE6-CCEDE6F4E52D}"/>
              </a:ext>
            </a:extLst>
          </p:cNvPr>
          <p:cNvGrpSpPr>
            <a:grpSpLocks/>
          </p:cNvGrpSpPr>
          <p:nvPr/>
        </p:nvGrpSpPr>
        <p:grpSpPr bwMode="auto">
          <a:xfrm>
            <a:off x="4602164" y="1003300"/>
            <a:ext cx="4230687" cy="2865438"/>
            <a:chOff x="1530" y="632"/>
            <a:chExt cx="2665" cy="1805"/>
          </a:xfrm>
        </p:grpSpPr>
        <p:sp>
          <p:nvSpPr>
            <p:cNvPr id="16427" name="Rectangle 4">
              <a:extLst>
                <a:ext uri="{FF2B5EF4-FFF2-40B4-BE49-F238E27FC236}">
                  <a16:creationId xmlns:a16="http://schemas.microsoft.com/office/drawing/2014/main" id="{DB34581E-6AD5-4DB5-B5E1-989BAE4E0F7A}"/>
                </a:ext>
              </a:extLst>
            </p:cNvPr>
            <p:cNvSpPr>
              <a:spLocks noChangeArrowheads="1"/>
            </p:cNvSpPr>
            <p:nvPr/>
          </p:nvSpPr>
          <p:spPr bwMode="auto">
            <a:xfrm>
              <a:off x="1721" y="764"/>
              <a:ext cx="2268" cy="1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28" name="Line 11">
              <a:extLst>
                <a:ext uri="{FF2B5EF4-FFF2-40B4-BE49-F238E27FC236}">
                  <a16:creationId xmlns:a16="http://schemas.microsoft.com/office/drawing/2014/main" id="{C42B3BD4-FE52-4E55-A5FB-05B887F9E35B}"/>
                </a:ext>
              </a:extLst>
            </p:cNvPr>
            <p:cNvSpPr>
              <a:spLocks noChangeShapeType="1"/>
            </p:cNvSpPr>
            <p:nvPr/>
          </p:nvSpPr>
          <p:spPr bwMode="auto">
            <a:xfrm>
              <a:off x="2288" y="2127"/>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29" name="Line 12">
              <a:extLst>
                <a:ext uri="{FF2B5EF4-FFF2-40B4-BE49-F238E27FC236}">
                  <a16:creationId xmlns:a16="http://schemas.microsoft.com/office/drawing/2014/main" id="{F76C9AE7-00D7-4949-94F2-9CBBB4EB22DB}"/>
                </a:ext>
              </a:extLst>
            </p:cNvPr>
            <p:cNvSpPr>
              <a:spLocks noChangeShapeType="1"/>
            </p:cNvSpPr>
            <p:nvPr/>
          </p:nvSpPr>
          <p:spPr bwMode="auto">
            <a:xfrm>
              <a:off x="2855" y="2127"/>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30" name="Line 13">
              <a:extLst>
                <a:ext uri="{FF2B5EF4-FFF2-40B4-BE49-F238E27FC236}">
                  <a16:creationId xmlns:a16="http://schemas.microsoft.com/office/drawing/2014/main" id="{A6856860-31CA-4227-88C2-95A0CA9DF98F}"/>
                </a:ext>
              </a:extLst>
            </p:cNvPr>
            <p:cNvSpPr>
              <a:spLocks noChangeShapeType="1"/>
            </p:cNvSpPr>
            <p:nvPr/>
          </p:nvSpPr>
          <p:spPr bwMode="auto">
            <a:xfrm>
              <a:off x="3394" y="2127"/>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31" name="Text Box 14">
              <a:extLst>
                <a:ext uri="{FF2B5EF4-FFF2-40B4-BE49-F238E27FC236}">
                  <a16:creationId xmlns:a16="http://schemas.microsoft.com/office/drawing/2014/main" id="{26F85A54-E4DB-4EC4-9265-FADC58FE16EC}"/>
                </a:ext>
              </a:extLst>
            </p:cNvPr>
            <p:cNvSpPr txBox="1">
              <a:spLocks noChangeArrowheads="1"/>
            </p:cNvSpPr>
            <p:nvPr/>
          </p:nvSpPr>
          <p:spPr bwMode="auto">
            <a:xfrm>
              <a:off x="1572" y="2137"/>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a:t>-10</a:t>
              </a:r>
            </a:p>
          </p:txBody>
        </p:sp>
        <p:sp>
          <p:nvSpPr>
            <p:cNvPr id="16432" name="Text Box 15">
              <a:extLst>
                <a:ext uri="{FF2B5EF4-FFF2-40B4-BE49-F238E27FC236}">
                  <a16:creationId xmlns:a16="http://schemas.microsoft.com/office/drawing/2014/main" id="{521C6DD9-DB94-4397-BFBB-DE14A492A58A}"/>
                </a:ext>
              </a:extLst>
            </p:cNvPr>
            <p:cNvSpPr txBox="1">
              <a:spLocks noChangeArrowheads="1"/>
            </p:cNvSpPr>
            <p:nvPr/>
          </p:nvSpPr>
          <p:spPr bwMode="auto">
            <a:xfrm>
              <a:off x="2173" y="2137"/>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a:t>-9</a:t>
              </a:r>
            </a:p>
          </p:txBody>
        </p:sp>
        <p:sp>
          <p:nvSpPr>
            <p:cNvPr id="16433" name="Text Box 16">
              <a:extLst>
                <a:ext uri="{FF2B5EF4-FFF2-40B4-BE49-F238E27FC236}">
                  <a16:creationId xmlns:a16="http://schemas.microsoft.com/office/drawing/2014/main" id="{1D41A5C7-A3D9-4E46-9460-74D3E797742B}"/>
                </a:ext>
              </a:extLst>
            </p:cNvPr>
            <p:cNvSpPr txBox="1">
              <a:spLocks noChangeArrowheads="1"/>
            </p:cNvSpPr>
            <p:nvPr/>
          </p:nvSpPr>
          <p:spPr bwMode="auto">
            <a:xfrm>
              <a:off x="2735" y="2137"/>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a:t>-8</a:t>
              </a:r>
            </a:p>
          </p:txBody>
        </p:sp>
        <p:sp>
          <p:nvSpPr>
            <p:cNvPr id="16434" name="Text Box 17">
              <a:extLst>
                <a:ext uri="{FF2B5EF4-FFF2-40B4-BE49-F238E27FC236}">
                  <a16:creationId xmlns:a16="http://schemas.microsoft.com/office/drawing/2014/main" id="{EAA2AD73-D68B-4314-99E0-E68BFC0E303E}"/>
                </a:ext>
              </a:extLst>
            </p:cNvPr>
            <p:cNvSpPr txBox="1">
              <a:spLocks noChangeArrowheads="1"/>
            </p:cNvSpPr>
            <p:nvPr/>
          </p:nvSpPr>
          <p:spPr bwMode="auto">
            <a:xfrm>
              <a:off x="3278" y="2137"/>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a:t>-7</a:t>
              </a:r>
            </a:p>
          </p:txBody>
        </p:sp>
        <p:sp>
          <p:nvSpPr>
            <p:cNvPr id="16435" name="Text Box 18">
              <a:extLst>
                <a:ext uri="{FF2B5EF4-FFF2-40B4-BE49-F238E27FC236}">
                  <a16:creationId xmlns:a16="http://schemas.microsoft.com/office/drawing/2014/main" id="{9745C3C9-2491-4A8C-81D8-319C24D460B7}"/>
                </a:ext>
              </a:extLst>
            </p:cNvPr>
            <p:cNvSpPr txBox="1">
              <a:spLocks noChangeArrowheads="1"/>
            </p:cNvSpPr>
            <p:nvPr/>
          </p:nvSpPr>
          <p:spPr bwMode="auto">
            <a:xfrm>
              <a:off x="3877" y="2137"/>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a:t>-6</a:t>
              </a:r>
            </a:p>
          </p:txBody>
        </p:sp>
        <p:sp>
          <p:nvSpPr>
            <p:cNvPr id="16436" name="Oval 20">
              <a:extLst>
                <a:ext uri="{FF2B5EF4-FFF2-40B4-BE49-F238E27FC236}">
                  <a16:creationId xmlns:a16="http://schemas.microsoft.com/office/drawing/2014/main" id="{E0B8FA6A-326E-422F-AE5B-83001DB201E8}"/>
                </a:ext>
              </a:extLst>
            </p:cNvPr>
            <p:cNvSpPr>
              <a:spLocks noChangeArrowheads="1"/>
            </p:cNvSpPr>
            <p:nvPr/>
          </p:nvSpPr>
          <p:spPr bwMode="auto">
            <a:xfrm>
              <a:off x="1724" y="2036"/>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37" name="Oval 21">
              <a:extLst>
                <a:ext uri="{FF2B5EF4-FFF2-40B4-BE49-F238E27FC236}">
                  <a16:creationId xmlns:a16="http://schemas.microsoft.com/office/drawing/2014/main" id="{E09F370E-E62C-482B-8044-632FC2A6E398}"/>
                </a:ext>
              </a:extLst>
            </p:cNvPr>
            <p:cNvSpPr>
              <a:spLocks noChangeArrowheads="1"/>
            </p:cNvSpPr>
            <p:nvPr/>
          </p:nvSpPr>
          <p:spPr bwMode="auto">
            <a:xfrm>
              <a:off x="1889" y="2034"/>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38" name="Oval 22">
              <a:extLst>
                <a:ext uri="{FF2B5EF4-FFF2-40B4-BE49-F238E27FC236}">
                  <a16:creationId xmlns:a16="http://schemas.microsoft.com/office/drawing/2014/main" id="{5131FE02-380C-4D5E-86FD-E491894D60BF}"/>
                </a:ext>
              </a:extLst>
            </p:cNvPr>
            <p:cNvSpPr>
              <a:spLocks noChangeArrowheads="1"/>
            </p:cNvSpPr>
            <p:nvPr/>
          </p:nvSpPr>
          <p:spPr bwMode="auto">
            <a:xfrm>
              <a:off x="2009" y="2022"/>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39" name="Oval 23">
              <a:extLst>
                <a:ext uri="{FF2B5EF4-FFF2-40B4-BE49-F238E27FC236}">
                  <a16:creationId xmlns:a16="http://schemas.microsoft.com/office/drawing/2014/main" id="{22530DBA-D8D1-463F-AD2C-09ED023DA6F3}"/>
                </a:ext>
              </a:extLst>
            </p:cNvPr>
            <p:cNvSpPr>
              <a:spLocks noChangeArrowheads="1"/>
            </p:cNvSpPr>
            <p:nvPr/>
          </p:nvSpPr>
          <p:spPr bwMode="auto">
            <a:xfrm>
              <a:off x="2133" y="2003"/>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40" name="Oval 24">
              <a:extLst>
                <a:ext uri="{FF2B5EF4-FFF2-40B4-BE49-F238E27FC236}">
                  <a16:creationId xmlns:a16="http://schemas.microsoft.com/office/drawing/2014/main" id="{A3E969AE-52CA-419D-8E99-ABB205A71B70}"/>
                </a:ext>
              </a:extLst>
            </p:cNvPr>
            <p:cNvSpPr>
              <a:spLocks noChangeArrowheads="1"/>
            </p:cNvSpPr>
            <p:nvPr/>
          </p:nvSpPr>
          <p:spPr bwMode="auto">
            <a:xfrm>
              <a:off x="2196" y="1994"/>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41" name="Oval 25">
              <a:extLst>
                <a:ext uri="{FF2B5EF4-FFF2-40B4-BE49-F238E27FC236}">
                  <a16:creationId xmlns:a16="http://schemas.microsoft.com/office/drawing/2014/main" id="{B7DE422A-E78B-451E-9DC5-08D32A813DF3}"/>
                </a:ext>
              </a:extLst>
            </p:cNvPr>
            <p:cNvSpPr>
              <a:spLocks noChangeArrowheads="1"/>
            </p:cNvSpPr>
            <p:nvPr/>
          </p:nvSpPr>
          <p:spPr bwMode="auto">
            <a:xfrm>
              <a:off x="2265" y="189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42" name="Oval 26">
              <a:extLst>
                <a:ext uri="{FF2B5EF4-FFF2-40B4-BE49-F238E27FC236}">
                  <a16:creationId xmlns:a16="http://schemas.microsoft.com/office/drawing/2014/main" id="{04A54FC2-04FB-4B46-8051-C832AE77E52A}"/>
                </a:ext>
              </a:extLst>
            </p:cNvPr>
            <p:cNvSpPr>
              <a:spLocks noChangeArrowheads="1"/>
            </p:cNvSpPr>
            <p:nvPr/>
          </p:nvSpPr>
          <p:spPr bwMode="auto">
            <a:xfrm>
              <a:off x="2498" y="1923"/>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43" name="Oval 27">
              <a:extLst>
                <a:ext uri="{FF2B5EF4-FFF2-40B4-BE49-F238E27FC236}">
                  <a16:creationId xmlns:a16="http://schemas.microsoft.com/office/drawing/2014/main" id="{128E205D-A8F7-45F2-8F9E-43BB6183083E}"/>
                </a:ext>
              </a:extLst>
            </p:cNvPr>
            <p:cNvSpPr>
              <a:spLocks noChangeArrowheads="1"/>
            </p:cNvSpPr>
            <p:nvPr/>
          </p:nvSpPr>
          <p:spPr bwMode="auto">
            <a:xfrm>
              <a:off x="2792" y="166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44" name="Freeform 6">
              <a:extLst>
                <a:ext uri="{FF2B5EF4-FFF2-40B4-BE49-F238E27FC236}">
                  <a16:creationId xmlns:a16="http://schemas.microsoft.com/office/drawing/2014/main" id="{4B2A5DD9-9382-45D3-9490-96776B4C8FD6}"/>
                </a:ext>
              </a:extLst>
            </p:cNvPr>
            <p:cNvSpPr>
              <a:spLocks/>
            </p:cNvSpPr>
            <p:nvPr/>
          </p:nvSpPr>
          <p:spPr bwMode="auto">
            <a:xfrm>
              <a:off x="1762" y="900"/>
              <a:ext cx="2223" cy="1156"/>
            </a:xfrm>
            <a:custGeom>
              <a:avLst/>
              <a:gdLst>
                <a:gd name="T0" fmla="*/ 0 w 2268"/>
                <a:gd name="T1" fmla="*/ 1272 h 1134"/>
                <a:gd name="T2" fmla="*/ 644 w 2268"/>
                <a:gd name="T3" fmla="*/ 967 h 1134"/>
                <a:gd name="T4" fmla="*/ 1208 w 2268"/>
                <a:gd name="T5" fmla="*/ 305 h 1134"/>
                <a:gd name="T6" fmla="*/ 2011 w 2268"/>
                <a:gd name="T7" fmla="*/ 0 h 1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8" h="1134">
                  <a:moveTo>
                    <a:pt x="0" y="1134"/>
                  </a:moveTo>
                  <a:cubicBezTo>
                    <a:pt x="249" y="1070"/>
                    <a:pt x="499" y="1006"/>
                    <a:pt x="726" y="862"/>
                  </a:cubicBezTo>
                  <a:cubicBezTo>
                    <a:pt x="953" y="718"/>
                    <a:pt x="1104" y="416"/>
                    <a:pt x="1361" y="272"/>
                  </a:cubicBezTo>
                  <a:cubicBezTo>
                    <a:pt x="1618" y="128"/>
                    <a:pt x="1943" y="64"/>
                    <a:pt x="2268"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45" name="Freeform 30">
              <a:extLst>
                <a:ext uri="{FF2B5EF4-FFF2-40B4-BE49-F238E27FC236}">
                  <a16:creationId xmlns:a16="http://schemas.microsoft.com/office/drawing/2014/main" id="{7B3C5D96-E103-4E7B-9D6D-6CD30D02AF92}"/>
                </a:ext>
              </a:extLst>
            </p:cNvPr>
            <p:cNvSpPr>
              <a:spLocks/>
            </p:cNvSpPr>
            <p:nvPr/>
          </p:nvSpPr>
          <p:spPr bwMode="auto">
            <a:xfrm>
              <a:off x="1718" y="783"/>
              <a:ext cx="2267" cy="1270"/>
            </a:xfrm>
            <a:custGeom>
              <a:avLst/>
              <a:gdLst>
                <a:gd name="T0" fmla="*/ 2051 w 2313"/>
                <a:gd name="T1" fmla="*/ 50 h 1497"/>
                <a:gd name="T2" fmla="*/ 1207 w 2313"/>
                <a:gd name="T3" fmla="*/ 68 h 1497"/>
                <a:gd name="T4" fmla="*/ 924 w 2313"/>
                <a:gd name="T5" fmla="*/ 456 h 1497"/>
                <a:gd name="T6" fmla="*/ 0 w 2313"/>
                <a:gd name="T7" fmla="*/ 557 h 14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3" h="1497">
                  <a:moveTo>
                    <a:pt x="2313" y="136"/>
                  </a:moveTo>
                  <a:cubicBezTo>
                    <a:pt x="1943" y="68"/>
                    <a:pt x="1573" y="0"/>
                    <a:pt x="1361" y="181"/>
                  </a:cubicBezTo>
                  <a:cubicBezTo>
                    <a:pt x="1149" y="362"/>
                    <a:pt x="1270" y="1005"/>
                    <a:pt x="1043" y="1224"/>
                  </a:cubicBezTo>
                  <a:cubicBezTo>
                    <a:pt x="816" y="1443"/>
                    <a:pt x="408" y="1470"/>
                    <a:pt x="0" y="149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46" name="Rectangle 31">
              <a:extLst>
                <a:ext uri="{FF2B5EF4-FFF2-40B4-BE49-F238E27FC236}">
                  <a16:creationId xmlns:a16="http://schemas.microsoft.com/office/drawing/2014/main" id="{ED1E4B7F-14EA-495C-83FB-9CBD19DA3175}"/>
                </a:ext>
              </a:extLst>
            </p:cNvPr>
            <p:cNvSpPr>
              <a:spLocks noChangeArrowheads="1"/>
            </p:cNvSpPr>
            <p:nvPr/>
          </p:nvSpPr>
          <p:spPr bwMode="auto">
            <a:xfrm>
              <a:off x="3515" y="788"/>
              <a:ext cx="473" cy="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47" name="Line 32">
              <a:extLst>
                <a:ext uri="{FF2B5EF4-FFF2-40B4-BE49-F238E27FC236}">
                  <a16:creationId xmlns:a16="http://schemas.microsoft.com/office/drawing/2014/main" id="{5341C6CD-1C3D-4491-909B-EAF3352772D3}"/>
                </a:ext>
              </a:extLst>
            </p:cNvPr>
            <p:cNvSpPr>
              <a:spLocks noChangeShapeType="1"/>
            </p:cNvSpPr>
            <p:nvPr/>
          </p:nvSpPr>
          <p:spPr bwMode="auto">
            <a:xfrm>
              <a:off x="3495" y="844"/>
              <a:ext cx="489"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48" name="Oval 35">
              <a:extLst>
                <a:ext uri="{FF2B5EF4-FFF2-40B4-BE49-F238E27FC236}">
                  <a16:creationId xmlns:a16="http://schemas.microsoft.com/office/drawing/2014/main" id="{65637AF8-1675-462E-AB27-5F379425A06B}"/>
                </a:ext>
              </a:extLst>
            </p:cNvPr>
            <p:cNvSpPr>
              <a:spLocks noChangeArrowheads="1"/>
            </p:cNvSpPr>
            <p:nvPr/>
          </p:nvSpPr>
          <p:spPr bwMode="auto">
            <a:xfrm>
              <a:off x="2356" y="1963"/>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49" name="Oval 36">
              <a:extLst>
                <a:ext uri="{FF2B5EF4-FFF2-40B4-BE49-F238E27FC236}">
                  <a16:creationId xmlns:a16="http://schemas.microsoft.com/office/drawing/2014/main" id="{FEB2691A-3E90-4255-9FDB-75284640456C}"/>
                </a:ext>
              </a:extLst>
            </p:cNvPr>
            <p:cNvSpPr>
              <a:spLocks noChangeArrowheads="1"/>
            </p:cNvSpPr>
            <p:nvPr/>
          </p:nvSpPr>
          <p:spPr bwMode="auto">
            <a:xfrm>
              <a:off x="2759" y="1759"/>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50" name="Oval 37">
              <a:extLst>
                <a:ext uri="{FF2B5EF4-FFF2-40B4-BE49-F238E27FC236}">
                  <a16:creationId xmlns:a16="http://schemas.microsoft.com/office/drawing/2014/main" id="{E5EF582B-7131-45C9-8010-F10EB2F36785}"/>
                </a:ext>
              </a:extLst>
            </p:cNvPr>
            <p:cNvSpPr>
              <a:spLocks noChangeArrowheads="1"/>
            </p:cNvSpPr>
            <p:nvPr/>
          </p:nvSpPr>
          <p:spPr bwMode="auto">
            <a:xfrm>
              <a:off x="2898" y="123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51" name="Oval 38">
              <a:extLst>
                <a:ext uri="{FF2B5EF4-FFF2-40B4-BE49-F238E27FC236}">
                  <a16:creationId xmlns:a16="http://schemas.microsoft.com/office/drawing/2014/main" id="{C249034B-C2F7-4CBC-B10B-1AD47AF4A8F6}"/>
                </a:ext>
              </a:extLst>
            </p:cNvPr>
            <p:cNvSpPr>
              <a:spLocks noChangeArrowheads="1"/>
            </p:cNvSpPr>
            <p:nvPr/>
          </p:nvSpPr>
          <p:spPr bwMode="auto">
            <a:xfrm>
              <a:off x="2656" y="1834"/>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52" name="Oval 39">
              <a:extLst>
                <a:ext uri="{FF2B5EF4-FFF2-40B4-BE49-F238E27FC236}">
                  <a16:creationId xmlns:a16="http://schemas.microsoft.com/office/drawing/2014/main" id="{AB5D6685-F10A-43BB-BBB2-FE4A060E6D1F}"/>
                </a:ext>
              </a:extLst>
            </p:cNvPr>
            <p:cNvSpPr>
              <a:spLocks noChangeArrowheads="1"/>
            </p:cNvSpPr>
            <p:nvPr/>
          </p:nvSpPr>
          <p:spPr bwMode="auto">
            <a:xfrm>
              <a:off x="2919" y="130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53" name="Oval 40">
              <a:extLst>
                <a:ext uri="{FF2B5EF4-FFF2-40B4-BE49-F238E27FC236}">
                  <a16:creationId xmlns:a16="http://schemas.microsoft.com/office/drawing/2014/main" id="{47D30A2F-D05C-443B-873E-CDAA86BD2F9B}"/>
                </a:ext>
              </a:extLst>
            </p:cNvPr>
            <p:cNvSpPr>
              <a:spLocks noChangeArrowheads="1"/>
            </p:cNvSpPr>
            <p:nvPr/>
          </p:nvSpPr>
          <p:spPr bwMode="auto">
            <a:xfrm>
              <a:off x="2934" y="110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54" name="Oval 41">
              <a:extLst>
                <a:ext uri="{FF2B5EF4-FFF2-40B4-BE49-F238E27FC236}">
                  <a16:creationId xmlns:a16="http://schemas.microsoft.com/office/drawing/2014/main" id="{99B0E478-999E-4842-B04A-26B50C7D948D}"/>
                </a:ext>
              </a:extLst>
            </p:cNvPr>
            <p:cNvSpPr>
              <a:spLocks noChangeArrowheads="1"/>
            </p:cNvSpPr>
            <p:nvPr/>
          </p:nvSpPr>
          <p:spPr bwMode="auto">
            <a:xfrm>
              <a:off x="2910" y="1189"/>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55" name="Oval 42">
              <a:extLst>
                <a:ext uri="{FF2B5EF4-FFF2-40B4-BE49-F238E27FC236}">
                  <a16:creationId xmlns:a16="http://schemas.microsoft.com/office/drawing/2014/main" id="{C237DEB2-0A1F-4FE1-BBD9-D122585B7563}"/>
                </a:ext>
              </a:extLst>
            </p:cNvPr>
            <p:cNvSpPr>
              <a:spLocks noChangeArrowheads="1"/>
            </p:cNvSpPr>
            <p:nvPr/>
          </p:nvSpPr>
          <p:spPr bwMode="auto">
            <a:xfrm>
              <a:off x="2991" y="991"/>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56" name="Oval 43">
              <a:extLst>
                <a:ext uri="{FF2B5EF4-FFF2-40B4-BE49-F238E27FC236}">
                  <a16:creationId xmlns:a16="http://schemas.microsoft.com/office/drawing/2014/main" id="{C8872C42-0FB8-4C03-A666-41B6FA39D3F7}"/>
                </a:ext>
              </a:extLst>
            </p:cNvPr>
            <p:cNvSpPr>
              <a:spLocks noChangeArrowheads="1"/>
            </p:cNvSpPr>
            <p:nvPr/>
          </p:nvSpPr>
          <p:spPr bwMode="auto">
            <a:xfrm>
              <a:off x="2883" y="1353"/>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57" name="Oval 44">
              <a:extLst>
                <a:ext uri="{FF2B5EF4-FFF2-40B4-BE49-F238E27FC236}">
                  <a16:creationId xmlns:a16="http://schemas.microsoft.com/office/drawing/2014/main" id="{5C87BA0B-DC4F-41E6-9D33-42F31AEF2EF6}"/>
                </a:ext>
              </a:extLst>
            </p:cNvPr>
            <p:cNvSpPr>
              <a:spLocks noChangeArrowheads="1"/>
            </p:cNvSpPr>
            <p:nvPr/>
          </p:nvSpPr>
          <p:spPr bwMode="auto">
            <a:xfrm>
              <a:off x="2854" y="1542"/>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58" name="Oval 45">
              <a:extLst>
                <a:ext uri="{FF2B5EF4-FFF2-40B4-BE49-F238E27FC236}">
                  <a16:creationId xmlns:a16="http://schemas.microsoft.com/office/drawing/2014/main" id="{3D15EB5A-A9D8-48E2-BC94-FF61756E6B38}"/>
                </a:ext>
              </a:extLst>
            </p:cNvPr>
            <p:cNvSpPr>
              <a:spLocks noChangeArrowheads="1"/>
            </p:cNvSpPr>
            <p:nvPr/>
          </p:nvSpPr>
          <p:spPr bwMode="auto">
            <a:xfrm>
              <a:off x="2830" y="166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59" name="Oval 46">
              <a:extLst>
                <a:ext uri="{FF2B5EF4-FFF2-40B4-BE49-F238E27FC236}">
                  <a16:creationId xmlns:a16="http://schemas.microsoft.com/office/drawing/2014/main" id="{DE83E18D-7C52-41FA-8F47-C1670BA33E99}"/>
                </a:ext>
              </a:extLst>
            </p:cNvPr>
            <p:cNvSpPr>
              <a:spLocks noChangeArrowheads="1"/>
            </p:cNvSpPr>
            <p:nvPr/>
          </p:nvSpPr>
          <p:spPr bwMode="auto">
            <a:xfrm>
              <a:off x="2755" y="166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60" name="Oval 47">
              <a:extLst>
                <a:ext uri="{FF2B5EF4-FFF2-40B4-BE49-F238E27FC236}">
                  <a16:creationId xmlns:a16="http://schemas.microsoft.com/office/drawing/2014/main" id="{4E79C3E8-1986-4227-9222-989759B6D57E}"/>
                </a:ext>
              </a:extLst>
            </p:cNvPr>
            <p:cNvSpPr>
              <a:spLocks noChangeArrowheads="1"/>
            </p:cNvSpPr>
            <p:nvPr/>
          </p:nvSpPr>
          <p:spPr bwMode="auto">
            <a:xfrm>
              <a:off x="2971" y="1041"/>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61" name="Oval 48">
              <a:extLst>
                <a:ext uri="{FF2B5EF4-FFF2-40B4-BE49-F238E27FC236}">
                  <a16:creationId xmlns:a16="http://schemas.microsoft.com/office/drawing/2014/main" id="{E1EAF352-023A-4479-8379-EDD9D8FE0B7B}"/>
                </a:ext>
              </a:extLst>
            </p:cNvPr>
            <p:cNvSpPr>
              <a:spLocks noChangeArrowheads="1"/>
            </p:cNvSpPr>
            <p:nvPr/>
          </p:nvSpPr>
          <p:spPr bwMode="auto">
            <a:xfrm>
              <a:off x="2942" y="1024"/>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62" name="Oval 49">
              <a:extLst>
                <a:ext uri="{FF2B5EF4-FFF2-40B4-BE49-F238E27FC236}">
                  <a16:creationId xmlns:a16="http://schemas.microsoft.com/office/drawing/2014/main" id="{913A9FF1-1C4E-40E4-98C1-341AA7625120}"/>
                </a:ext>
              </a:extLst>
            </p:cNvPr>
            <p:cNvSpPr>
              <a:spLocks noChangeArrowheads="1"/>
            </p:cNvSpPr>
            <p:nvPr/>
          </p:nvSpPr>
          <p:spPr bwMode="auto">
            <a:xfrm>
              <a:off x="3107" y="780"/>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63" name="Oval 50">
              <a:extLst>
                <a:ext uri="{FF2B5EF4-FFF2-40B4-BE49-F238E27FC236}">
                  <a16:creationId xmlns:a16="http://schemas.microsoft.com/office/drawing/2014/main" id="{EBB758E3-4D9A-4440-88ED-69C4F58C980C}"/>
                </a:ext>
              </a:extLst>
            </p:cNvPr>
            <p:cNvSpPr>
              <a:spLocks noChangeArrowheads="1"/>
            </p:cNvSpPr>
            <p:nvPr/>
          </p:nvSpPr>
          <p:spPr bwMode="auto">
            <a:xfrm>
              <a:off x="3049" y="78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64" name="Oval 51">
              <a:extLst>
                <a:ext uri="{FF2B5EF4-FFF2-40B4-BE49-F238E27FC236}">
                  <a16:creationId xmlns:a16="http://schemas.microsoft.com/office/drawing/2014/main" id="{10F074F5-F528-4252-BC49-1D7532BCCB69}"/>
                </a:ext>
              </a:extLst>
            </p:cNvPr>
            <p:cNvSpPr>
              <a:spLocks noChangeArrowheads="1"/>
            </p:cNvSpPr>
            <p:nvPr/>
          </p:nvSpPr>
          <p:spPr bwMode="auto">
            <a:xfrm>
              <a:off x="2991" y="900"/>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65" name="Oval 52">
              <a:extLst>
                <a:ext uri="{FF2B5EF4-FFF2-40B4-BE49-F238E27FC236}">
                  <a16:creationId xmlns:a16="http://schemas.microsoft.com/office/drawing/2014/main" id="{7A9E803F-3501-4918-8636-19E4C1C1CC3A}"/>
                </a:ext>
              </a:extLst>
            </p:cNvPr>
            <p:cNvSpPr>
              <a:spLocks noChangeArrowheads="1"/>
            </p:cNvSpPr>
            <p:nvPr/>
          </p:nvSpPr>
          <p:spPr bwMode="auto">
            <a:xfrm>
              <a:off x="3238" y="83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66" name="Oval 53">
              <a:extLst>
                <a:ext uri="{FF2B5EF4-FFF2-40B4-BE49-F238E27FC236}">
                  <a16:creationId xmlns:a16="http://schemas.microsoft.com/office/drawing/2014/main" id="{7B314297-A196-41EA-B860-9A0328D8DD47}"/>
                </a:ext>
              </a:extLst>
            </p:cNvPr>
            <p:cNvSpPr>
              <a:spLocks noChangeArrowheads="1"/>
            </p:cNvSpPr>
            <p:nvPr/>
          </p:nvSpPr>
          <p:spPr bwMode="auto">
            <a:xfrm>
              <a:off x="3082" y="854"/>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67" name="Oval 54">
              <a:extLst>
                <a:ext uri="{FF2B5EF4-FFF2-40B4-BE49-F238E27FC236}">
                  <a16:creationId xmlns:a16="http://schemas.microsoft.com/office/drawing/2014/main" id="{0B62F42E-535C-4338-AB21-EC25AB083992}"/>
                </a:ext>
              </a:extLst>
            </p:cNvPr>
            <p:cNvSpPr>
              <a:spLocks noChangeArrowheads="1"/>
            </p:cNvSpPr>
            <p:nvPr/>
          </p:nvSpPr>
          <p:spPr bwMode="auto">
            <a:xfrm>
              <a:off x="3581" y="900"/>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68" name="Oval 55">
              <a:extLst>
                <a:ext uri="{FF2B5EF4-FFF2-40B4-BE49-F238E27FC236}">
                  <a16:creationId xmlns:a16="http://schemas.microsoft.com/office/drawing/2014/main" id="{32F151A9-6365-465E-99D3-3D0A74279E84}"/>
                </a:ext>
              </a:extLst>
            </p:cNvPr>
            <p:cNvSpPr>
              <a:spLocks noChangeArrowheads="1"/>
            </p:cNvSpPr>
            <p:nvPr/>
          </p:nvSpPr>
          <p:spPr bwMode="auto">
            <a:xfrm>
              <a:off x="3369" y="817"/>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69" name="Oval 56">
              <a:extLst>
                <a:ext uri="{FF2B5EF4-FFF2-40B4-BE49-F238E27FC236}">
                  <a16:creationId xmlns:a16="http://schemas.microsoft.com/office/drawing/2014/main" id="{EE86614B-750B-436E-BDE4-5604217FE71F}"/>
                </a:ext>
              </a:extLst>
            </p:cNvPr>
            <p:cNvSpPr>
              <a:spLocks noChangeArrowheads="1"/>
            </p:cNvSpPr>
            <p:nvPr/>
          </p:nvSpPr>
          <p:spPr bwMode="auto">
            <a:xfrm>
              <a:off x="3490" y="83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70" name="Oval 57">
              <a:extLst>
                <a:ext uri="{FF2B5EF4-FFF2-40B4-BE49-F238E27FC236}">
                  <a16:creationId xmlns:a16="http://schemas.microsoft.com/office/drawing/2014/main" id="{7E9674EF-306F-44A9-A2EA-036B62CDBC93}"/>
                </a:ext>
              </a:extLst>
            </p:cNvPr>
            <p:cNvSpPr>
              <a:spLocks noChangeArrowheads="1"/>
            </p:cNvSpPr>
            <p:nvPr/>
          </p:nvSpPr>
          <p:spPr bwMode="auto">
            <a:xfrm>
              <a:off x="3672" y="830"/>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71" name="Oval 58">
              <a:extLst>
                <a:ext uri="{FF2B5EF4-FFF2-40B4-BE49-F238E27FC236}">
                  <a16:creationId xmlns:a16="http://schemas.microsoft.com/office/drawing/2014/main" id="{31C630C4-3CFB-41D8-9C56-AD9F13A896F5}"/>
                </a:ext>
              </a:extLst>
            </p:cNvPr>
            <p:cNvSpPr>
              <a:spLocks noChangeArrowheads="1"/>
            </p:cNvSpPr>
            <p:nvPr/>
          </p:nvSpPr>
          <p:spPr bwMode="auto">
            <a:xfrm>
              <a:off x="3808" y="83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72" name="Oval 60">
              <a:extLst>
                <a:ext uri="{FF2B5EF4-FFF2-40B4-BE49-F238E27FC236}">
                  <a16:creationId xmlns:a16="http://schemas.microsoft.com/office/drawing/2014/main" id="{7848F846-E182-49E1-8C60-1C5D0452F629}"/>
                </a:ext>
              </a:extLst>
            </p:cNvPr>
            <p:cNvSpPr>
              <a:spLocks noChangeArrowheads="1"/>
            </p:cNvSpPr>
            <p:nvPr/>
          </p:nvSpPr>
          <p:spPr bwMode="auto">
            <a:xfrm>
              <a:off x="3944" y="846"/>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16473" name="Text Box 63">
              <a:extLst>
                <a:ext uri="{FF2B5EF4-FFF2-40B4-BE49-F238E27FC236}">
                  <a16:creationId xmlns:a16="http://schemas.microsoft.com/office/drawing/2014/main" id="{84DAE952-2A38-484A-959D-0D82E02175D6}"/>
                </a:ext>
              </a:extLst>
            </p:cNvPr>
            <p:cNvSpPr txBox="1">
              <a:spLocks noChangeArrowheads="1"/>
            </p:cNvSpPr>
            <p:nvPr/>
          </p:nvSpPr>
          <p:spPr bwMode="auto">
            <a:xfrm>
              <a:off x="2472" y="2264"/>
              <a:ext cx="8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solidFill>
                    <a:srgbClr val="CC0000"/>
                  </a:solidFill>
                </a:rPr>
                <a:t>log[Hg(II)], M</a:t>
              </a:r>
            </a:p>
          </p:txBody>
        </p:sp>
        <p:sp>
          <p:nvSpPr>
            <p:cNvPr id="16474" name="Text Box 64">
              <a:extLst>
                <a:ext uri="{FF2B5EF4-FFF2-40B4-BE49-F238E27FC236}">
                  <a16:creationId xmlns:a16="http://schemas.microsoft.com/office/drawing/2014/main" id="{FFEF2EB0-720F-4277-9596-A4FB645D8749}"/>
                </a:ext>
              </a:extLst>
            </p:cNvPr>
            <p:cNvSpPr txBox="1">
              <a:spLocks noChangeArrowheads="1"/>
            </p:cNvSpPr>
            <p:nvPr/>
          </p:nvSpPr>
          <p:spPr bwMode="auto">
            <a:xfrm rot="-5400000">
              <a:off x="912" y="1250"/>
              <a:ext cx="141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solidFill>
                    <a:srgbClr val="CC0000"/>
                  </a:solidFill>
                </a:rPr>
                <a:t>Transcriptional acttivity</a:t>
              </a:r>
            </a:p>
          </p:txBody>
        </p:sp>
      </p:grpSp>
      <p:grpSp>
        <p:nvGrpSpPr>
          <p:cNvPr id="16388" name="Group 111">
            <a:extLst>
              <a:ext uri="{FF2B5EF4-FFF2-40B4-BE49-F238E27FC236}">
                <a16:creationId xmlns:a16="http://schemas.microsoft.com/office/drawing/2014/main" id="{5AED6AE6-3A0C-4054-BF7E-E709661BBF05}"/>
              </a:ext>
            </a:extLst>
          </p:cNvPr>
          <p:cNvGrpSpPr>
            <a:grpSpLocks/>
          </p:cNvGrpSpPr>
          <p:nvPr/>
        </p:nvGrpSpPr>
        <p:grpSpPr bwMode="auto">
          <a:xfrm>
            <a:off x="2927350" y="3922713"/>
            <a:ext cx="6553200" cy="2805112"/>
            <a:chOff x="884" y="2471"/>
            <a:chExt cx="4128" cy="1767"/>
          </a:xfrm>
        </p:grpSpPr>
        <p:sp>
          <p:nvSpPr>
            <p:cNvPr id="16390" name="Line 66">
              <a:extLst>
                <a:ext uri="{FF2B5EF4-FFF2-40B4-BE49-F238E27FC236}">
                  <a16:creationId xmlns:a16="http://schemas.microsoft.com/office/drawing/2014/main" id="{6E82DC5B-7622-4306-BB6F-5DD4D888D98B}"/>
                </a:ext>
              </a:extLst>
            </p:cNvPr>
            <p:cNvSpPr>
              <a:spLocks noChangeShapeType="1"/>
            </p:cNvSpPr>
            <p:nvPr/>
          </p:nvSpPr>
          <p:spPr bwMode="auto">
            <a:xfrm>
              <a:off x="884" y="2931"/>
              <a:ext cx="4083"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1" name="Line 67">
              <a:extLst>
                <a:ext uri="{FF2B5EF4-FFF2-40B4-BE49-F238E27FC236}">
                  <a16:creationId xmlns:a16="http://schemas.microsoft.com/office/drawing/2014/main" id="{FA6EDC54-A453-42E6-B2C0-9C0D5D783245}"/>
                </a:ext>
              </a:extLst>
            </p:cNvPr>
            <p:cNvSpPr>
              <a:spLocks noChangeShapeType="1"/>
            </p:cNvSpPr>
            <p:nvPr/>
          </p:nvSpPr>
          <p:spPr bwMode="auto">
            <a:xfrm>
              <a:off x="884" y="3838"/>
              <a:ext cx="4083"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2" name="Line 68">
              <a:extLst>
                <a:ext uri="{FF2B5EF4-FFF2-40B4-BE49-F238E27FC236}">
                  <a16:creationId xmlns:a16="http://schemas.microsoft.com/office/drawing/2014/main" id="{8D3B8E94-151D-4D41-AEF5-9CF4FA79CA2B}"/>
                </a:ext>
              </a:extLst>
            </p:cNvPr>
            <p:cNvSpPr>
              <a:spLocks noChangeShapeType="1"/>
            </p:cNvSpPr>
            <p:nvPr/>
          </p:nvSpPr>
          <p:spPr bwMode="auto">
            <a:xfrm flipV="1">
              <a:off x="1655" y="2805"/>
              <a:ext cx="0" cy="1134"/>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3" name="Line 69">
              <a:extLst>
                <a:ext uri="{FF2B5EF4-FFF2-40B4-BE49-F238E27FC236}">
                  <a16:creationId xmlns:a16="http://schemas.microsoft.com/office/drawing/2014/main" id="{4F6282EC-370E-4AD1-B7E9-A5EA7872195D}"/>
                </a:ext>
              </a:extLst>
            </p:cNvPr>
            <p:cNvSpPr>
              <a:spLocks noChangeShapeType="1"/>
            </p:cNvSpPr>
            <p:nvPr/>
          </p:nvSpPr>
          <p:spPr bwMode="auto">
            <a:xfrm flipV="1">
              <a:off x="4660" y="2809"/>
              <a:ext cx="0" cy="1134"/>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4" name="Text Box 70">
              <a:extLst>
                <a:ext uri="{FF2B5EF4-FFF2-40B4-BE49-F238E27FC236}">
                  <a16:creationId xmlns:a16="http://schemas.microsoft.com/office/drawing/2014/main" id="{9D84DC59-7409-431A-AB0E-4B97149C44C6}"/>
                </a:ext>
              </a:extLst>
            </p:cNvPr>
            <p:cNvSpPr txBox="1">
              <a:spLocks noChangeArrowheads="1"/>
            </p:cNvSpPr>
            <p:nvPr/>
          </p:nvSpPr>
          <p:spPr bwMode="auto">
            <a:xfrm>
              <a:off x="930" y="3294"/>
              <a:ext cx="58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sea water</a:t>
              </a:r>
            </a:p>
          </p:txBody>
        </p:sp>
        <p:sp>
          <p:nvSpPr>
            <p:cNvPr id="16395" name="Text Box 71">
              <a:extLst>
                <a:ext uri="{FF2B5EF4-FFF2-40B4-BE49-F238E27FC236}">
                  <a16:creationId xmlns:a16="http://schemas.microsoft.com/office/drawing/2014/main" id="{8E99F72D-B164-4CB8-9F80-BB106A11EDB8}"/>
                </a:ext>
              </a:extLst>
            </p:cNvPr>
            <p:cNvSpPr txBox="1">
              <a:spLocks noChangeArrowheads="1"/>
            </p:cNvSpPr>
            <p:nvPr/>
          </p:nvSpPr>
          <p:spPr bwMode="auto">
            <a:xfrm>
              <a:off x="947" y="3838"/>
              <a:ext cx="58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sediment</a:t>
              </a:r>
            </a:p>
          </p:txBody>
        </p:sp>
        <p:sp>
          <p:nvSpPr>
            <p:cNvPr id="16396" name="Text Box 72">
              <a:extLst>
                <a:ext uri="{FF2B5EF4-FFF2-40B4-BE49-F238E27FC236}">
                  <a16:creationId xmlns:a16="http://schemas.microsoft.com/office/drawing/2014/main" id="{9DF8BC0F-2783-43E0-9D84-9AC174B7EA9E}"/>
                </a:ext>
              </a:extLst>
            </p:cNvPr>
            <p:cNvSpPr txBox="1">
              <a:spLocks noChangeArrowheads="1"/>
            </p:cNvSpPr>
            <p:nvPr/>
          </p:nvSpPr>
          <p:spPr bwMode="auto">
            <a:xfrm>
              <a:off x="940" y="2760"/>
              <a:ext cx="6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atmosphere</a:t>
              </a:r>
            </a:p>
          </p:txBody>
        </p:sp>
        <p:sp>
          <p:nvSpPr>
            <p:cNvPr id="16397" name="Text Box 73">
              <a:extLst>
                <a:ext uri="{FF2B5EF4-FFF2-40B4-BE49-F238E27FC236}">
                  <a16:creationId xmlns:a16="http://schemas.microsoft.com/office/drawing/2014/main" id="{BE8BB7E7-32A4-44FD-A59A-D05F0F018389}"/>
                </a:ext>
              </a:extLst>
            </p:cNvPr>
            <p:cNvSpPr txBox="1">
              <a:spLocks noChangeArrowheads="1"/>
            </p:cNvSpPr>
            <p:nvPr/>
          </p:nvSpPr>
          <p:spPr bwMode="auto">
            <a:xfrm>
              <a:off x="1533" y="2659"/>
              <a:ext cx="3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Hg</a:t>
              </a:r>
              <a:r>
                <a:rPr lang="it-IT" altLang="it-IT" sz="1400" b="1" baseline="30000"/>
                <a:t>0</a:t>
              </a:r>
            </a:p>
          </p:txBody>
        </p:sp>
        <p:sp>
          <p:nvSpPr>
            <p:cNvPr id="16398" name="Text Box 74">
              <a:extLst>
                <a:ext uri="{FF2B5EF4-FFF2-40B4-BE49-F238E27FC236}">
                  <a16:creationId xmlns:a16="http://schemas.microsoft.com/office/drawing/2014/main" id="{DBFDF787-81C1-46F7-9FD6-606B785864B2}"/>
                </a:ext>
              </a:extLst>
            </p:cNvPr>
            <p:cNvSpPr txBox="1">
              <a:spLocks noChangeArrowheads="1"/>
            </p:cNvSpPr>
            <p:nvPr/>
          </p:nvSpPr>
          <p:spPr bwMode="auto">
            <a:xfrm>
              <a:off x="1523" y="3911"/>
              <a:ext cx="3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Hg</a:t>
              </a:r>
              <a:r>
                <a:rPr lang="it-IT" altLang="it-IT" sz="1400" b="1" baseline="30000"/>
                <a:t>0</a:t>
              </a:r>
            </a:p>
          </p:txBody>
        </p:sp>
        <p:sp>
          <p:nvSpPr>
            <p:cNvPr id="16399" name="Line 75">
              <a:extLst>
                <a:ext uri="{FF2B5EF4-FFF2-40B4-BE49-F238E27FC236}">
                  <a16:creationId xmlns:a16="http://schemas.microsoft.com/office/drawing/2014/main" id="{63205ADE-B5BE-4763-B773-1A3F98799F37}"/>
                </a:ext>
              </a:extLst>
            </p:cNvPr>
            <p:cNvSpPr>
              <a:spLocks noChangeShapeType="1"/>
            </p:cNvSpPr>
            <p:nvPr/>
          </p:nvSpPr>
          <p:spPr bwMode="auto">
            <a:xfrm flipH="1">
              <a:off x="1743" y="4006"/>
              <a:ext cx="363"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00" name="Text Box 76">
              <a:extLst>
                <a:ext uri="{FF2B5EF4-FFF2-40B4-BE49-F238E27FC236}">
                  <a16:creationId xmlns:a16="http://schemas.microsoft.com/office/drawing/2014/main" id="{8D2C8C1E-9A02-4318-B27E-A4B2F9C48951}"/>
                </a:ext>
              </a:extLst>
            </p:cNvPr>
            <p:cNvSpPr txBox="1">
              <a:spLocks noChangeArrowheads="1"/>
            </p:cNvSpPr>
            <p:nvPr/>
          </p:nvSpPr>
          <p:spPr bwMode="auto">
            <a:xfrm>
              <a:off x="2067" y="3908"/>
              <a:ext cx="3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Hg</a:t>
              </a:r>
              <a:r>
                <a:rPr lang="it-IT" altLang="it-IT" sz="1400" b="1" baseline="30000"/>
                <a:t>II</a:t>
              </a:r>
            </a:p>
          </p:txBody>
        </p:sp>
        <p:sp>
          <p:nvSpPr>
            <p:cNvPr id="16401" name="Text Box 78">
              <a:extLst>
                <a:ext uri="{FF2B5EF4-FFF2-40B4-BE49-F238E27FC236}">
                  <a16:creationId xmlns:a16="http://schemas.microsoft.com/office/drawing/2014/main" id="{1018D264-E5B7-482D-9217-6D402C749A1B}"/>
                </a:ext>
              </a:extLst>
            </p:cNvPr>
            <p:cNvSpPr txBox="1">
              <a:spLocks noChangeArrowheads="1"/>
            </p:cNvSpPr>
            <p:nvPr/>
          </p:nvSpPr>
          <p:spPr bwMode="auto">
            <a:xfrm>
              <a:off x="2835" y="3908"/>
              <a:ext cx="48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b="1" baseline="30000"/>
                <a:t>+</a:t>
              </a:r>
              <a:r>
                <a:rPr lang="it-IT" altLang="it-IT" sz="1200" b="1"/>
                <a:t>HgCH</a:t>
              </a:r>
              <a:r>
                <a:rPr lang="it-IT" altLang="it-IT" sz="1200" b="1" baseline="-25000"/>
                <a:t>3</a:t>
              </a:r>
            </a:p>
          </p:txBody>
        </p:sp>
        <p:sp>
          <p:nvSpPr>
            <p:cNvPr id="16402" name="Line 79">
              <a:extLst>
                <a:ext uri="{FF2B5EF4-FFF2-40B4-BE49-F238E27FC236}">
                  <a16:creationId xmlns:a16="http://schemas.microsoft.com/office/drawing/2014/main" id="{82A7CA82-B31B-4900-9C69-90922BAD79C8}"/>
                </a:ext>
              </a:extLst>
            </p:cNvPr>
            <p:cNvSpPr>
              <a:spLocks noChangeShapeType="1"/>
            </p:cNvSpPr>
            <p:nvPr/>
          </p:nvSpPr>
          <p:spPr bwMode="auto">
            <a:xfrm>
              <a:off x="3286" y="4006"/>
              <a:ext cx="124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03" name="Text Box 80">
              <a:extLst>
                <a:ext uri="{FF2B5EF4-FFF2-40B4-BE49-F238E27FC236}">
                  <a16:creationId xmlns:a16="http://schemas.microsoft.com/office/drawing/2014/main" id="{6AC5F04E-2428-46D5-A995-3E5079803127}"/>
                </a:ext>
              </a:extLst>
            </p:cNvPr>
            <p:cNvSpPr txBox="1">
              <a:spLocks noChangeArrowheads="1"/>
            </p:cNvSpPr>
            <p:nvPr/>
          </p:nvSpPr>
          <p:spPr bwMode="auto">
            <a:xfrm>
              <a:off x="4477" y="3908"/>
              <a:ext cx="5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Hg(CH</a:t>
              </a:r>
              <a:r>
                <a:rPr lang="it-IT" altLang="it-IT" sz="1200" b="1" baseline="-25000"/>
                <a:t>3</a:t>
              </a:r>
              <a:r>
                <a:rPr lang="it-IT" altLang="it-IT" sz="1200" b="1"/>
                <a:t>)</a:t>
              </a:r>
              <a:r>
                <a:rPr lang="it-IT" altLang="it-IT" sz="1200" b="1" baseline="-25000"/>
                <a:t>2</a:t>
              </a:r>
            </a:p>
          </p:txBody>
        </p:sp>
        <p:sp>
          <p:nvSpPr>
            <p:cNvPr id="16404" name="Text Box 81">
              <a:extLst>
                <a:ext uri="{FF2B5EF4-FFF2-40B4-BE49-F238E27FC236}">
                  <a16:creationId xmlns:a16="http://schemas.microsoft.com/office/drawing/2014/main" id="{29CBFB2D-83FA-40FF-88A9-AEF22B1808A0}"/>
                </a:ext>
              </a:extLst>
            </p:cNvPr>
            <p:cNvSpPr txBox="1">
              <a:spLocks noChangeArrowheads="1"/>
            </p:cNvSpPr>
            <p:nvPr/>
          </p:nvSpPr>
          <p:spPr bwMode="auto">
            <a:xfrm>
              <a:off x="1761" y="4065"/>
              <a:ext cx="30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(MerA)             (MerB)                                H</a:t>
              </a:r>
              <a:r>
                <a:rPr lang="it-IT" altLang="it-IT" sz="1200" b="1" baseline="-25000"/>
                <a:t>2</a:t>
              </a:r>
              <a:r>
                <a:rPr lang="it-IT" altLang="it-IT" sz="1200" b="1"/>
                <a:t>S        HgS          </a:t>
              </a:r>
            </a:p>
          </p:txBody>
        </p:sp>
        <p:graphicFrame>
          <p:nvGraphicFramePr>
            <p:cNvPr id="16405" name="Object 83">
              <a:extLst>
                <a:ext uri="{FF2B5EF4-FFF2-40B4-BE49-F238E27FC236}">
                  <a16:creationId xmlns:a16="http://schemas.microsoft.com/office/drawing/2014/main" id="{B4B4D5AA-5D67-4B5C-B72E-1F80805BDDB8}"/>
                </a:ext>
              </a:extLst>
            </p:cNvPr>
            <p:cNvGraphicFramePr>
              <a:graphicFrameLocks noChangeAspect="1"/>
            </p:cNvGraphicFramePr>
            <p:nvPr/>
          </p:nvGraphicFramePr>
          <p:xfrm>
            <a:off x="2141" y="3593"/>
            <a:ext cx="102" cy="388"/>
          </p:xfrm>
          <a:graphic>
            <a:graphicData uri="http://schemas.openxmlformats.org/presentationml/2006/ole">
              <mc:AlternateContent xmlns:mc="http://schemas.openxmlformats.org/markup-compatibility/2006">
                <mc:Choice xmlns:v="urn:schemas-microsoft-com:vml" Requires="v">
                  <p:oleObj name="ChemSketch" r:id="rId2" imgW="161544" imgH="615696" progId="ACD.ChemSketch.20">
                    <p:embed/>
                  </p:oleObj>
                </mc:Choice>
                <mc:Fallback>
                  <p:oleObj name="ChemSketch" r:id="rId2" imgW="161544" imgH="615696" progId="ACD.ChemSketch.20">
                    <p:embed/>
                    <p:pic>
                      <p:nvPicPr>
                        <p:cNvPr id="16405" name="Object 83">
                          <a:extLst>
                            <a:ext uri="{FF2B5EF4-FFF2-40B4-BE49-F238E27FC236}">
                              <a16:creationId xmlns:a16="http://schemas.microsoft.com/office/drawing/2014/main" id="{B4B4D5AA-5D67-4B5C-B72E-1F80805BD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 y="3593"/>
                          <a:ext cx="10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06" name="Line 84">
              <a:extLst>
                <a:ext uri="{FF2B5EF4-FFF2-40B4-BE49-F238E27FC236}">
                  <a16:creationId xmlns:a16="http://schemas.microsoft.com/office/drawing/2014/main" id="{A0E93912-2A61-47EA-ACD9-D44B10BB3951}"/>
                </a:ext>
              </a:extLst>
            </p:cNvPr>
            <p:cNvSpPr>
              <a:spLocks noChangeShapeType="1"/>
            </p:cNvSpPr>
            <p:nvPr/>
          </p:nvSpPr>
          <p:spPr bwMode="auto">
            <a:xfrm rot="5400000" flipH="1">
              <a:off x="2930" y="3793"/>
              <a:ext cx="272"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07" name="Line 85">
              <a:extLst>
                <a:ext uri="{FF2B5EF4-FFF2-40B4-BE49-F238E27FC236}">
                  <a16:creationId xmlns:a16="http://schemas.microsoft.com/office/drawing/2014/main" id="{465724BE-F40C-4A1E-9D27-4776C92C6FBA}"/>
                </a:ext>
              </a:extLst>
            </p:cNvPr>
            <p:cNvSpPr>
              <a:spLocks noChangeShapeType="1"/>
            </p:cNvSpPr>
            <p:nvPr/>
          </p:nvSpPr>
          <p:spPr bwMode="auto">
            <a:xfrm rot="5400000" flipH="1">
              <a:off x="3508" y="3884"/>
              <a:ext cx="453"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08" name="Line 86">
              <a:extLst>
                <a:ext uri="{FF2B5EF4-FFF2-40B4-BE49-F238E27FC236}">
                  <a16:creationId xmlns:a16="http://schemas.microsoft.com/office/drawing/2014/main" id="{63183DB5-8EC6-43C0-A90E-55B086902B5C}"/>
                </a:ext>
              </a:extLst>
            </p:cNvPr>
            <p:cNvSpPr>
              <a:spLocks noChangeShapeType="1"/>
            </p:cNvSpPr>
            <p:nvPr/>
          </p:nvSpPr>
          <p:spPr bwMode="auto">
            <a:xfrm rot="-5400000" flipH="1" flipV="1">
              <a:off x="3789" y="3779"/>
              <a:ext cx="63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aphicFrame>
          <p:nvGraphicFramePr>
            <p:cNvPr id="16409" name="Object 87">
              <a:extLst>
                <a:ext uri="{FF2B5EF4-FFF2-40B4-BE49-F238E27FC236}">
                  <a16:creationId xmlns:a16="http://schemas.microsoft.com/office/drawing/2014/main" id="{66B8C999-5CB8-40A1-86AE-230780F43A52}"/>
                </a:ext>
              </a:extLst>
            </p:cNvPr>
            <p:cNvGraphicFramePr>
              <a:graphicFrameLocks noChangeAspect="1"/>
            </p:cNvGraphicFramePr>
            <p:nvPr/>
          </p:nvGraphicFramePr>
          <p:xfrm>
            <a:off x="2280" y="3956"/>
            <a:ext cx="618" cy="102"/>
          </p:xfrm>
          <a:graphic>
            <a:graphicData uri="http://schemas.openxmlformats.org/presentationml/2006/ole">
              <mc:AlternateContent xmlns:mc="http://schemas.openxmlformats.org/markup-compatibility/2006">
                <mc:Choice xmlns:v="urn:schemas-microsoft-com:vml" Requires="v">
                  <p:oleObj name="ChemSketch" r:id="rId4" imgW="981456" imgH="161544" progId="ACD.ChemSketch.20">
                    <p:embed/>
                  </p:oleObj>
                </mc:Choice>
                <mc:Fallback>
                  <p:oleObj name="ChemSketch" r:id="rId4" imgW="981456" imgH="161544" progId="ACD.ChemSketch.20">
                    <p:embed/>
                    <p:pic>
                      <p:nvPicPr>
                        <p:cNvPr id="16409" name="Object 87">
                          <a:extLst>
                            <a:ext uri="{FF2B5EF4-FFF2-40B4-BE49-F238E27FC236}">
                              <a16:creationId xmlns:a16="http://schemas.microsoft.com/office/drawing/2014/main" id="{66B8C999-5CB8-40A1-86AE-230780F43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 y="3956"/>
                          <a:ext cx="618"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10" name="Text Box 88">
              <a:extLst>
                <a:ext uri="{FF2B5EF4-FFF2-40B4-BE49-F238E27FC236}">
                  <a16:creationId xmlns:a16="http://schemas.microsoft.com/office/drawing/2014/main" id="{D33B8E68-6AB4-45C3-9855-08CB4EDE9A3B}"/>
                </a:ext>
              </a:extLst>
            </p:cNvPr>
            <p:cNvSpPr txBox="1">
              <a:spLocks noChangeArrowheads="1"/>
            </p:cNvSpPr>
            <p:nvPr/>
          </p:nvSpPr>
          <p:spPr bwMode="auto">
            <a:xfrm>
              <a:off x="4475" y="2652"/>
              <a:ext cx="5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Hg(CH</a:t>
              </a:r>
              <a:r>
                <a:rPr lang="it-IT" altLang="it-IT" sz="1200" b="1" baseline="-25000"/>
                <a:t>3</a:t>
              </a:r>
              <a:r>
                <a:rPr lang="it-IT" altLang="it-IT" sz="1200" b="1"/>
                <a:t>)</a:t>
              </a:r>
              <a:r>
                <a:rPr lang="it-IT" altLang="it-IT" sz="1200" b="1" baseline="-25000"/>
                <a:t>2</a:t>
              </a:r>
            </a:p>
          </p:txBody>
        </p:sp>
        <p:sp>
          <p:nvSpPr>
            <p:cNvPr id="16411" name="Line 89">
              <a:extLst>
                <a:ext uri="{FF2B5EF4-FFF2-40B4-BE49-F238E27FC236}">
                  <a16:creationId xmlns:a16="http://schemas.microsoft.com/office/drawing/2014/main" id="{9EAE4B84-62B6-44B8-BFD7-AE291EF6E610}"/>
                </a:ext>
              </a:extLst>
            </p:cNvPr>
            <p:cNvSpPr>
              <a:spLocks noChangeShapeType="1"/>
            </p:cNvSpPr>
            <p:nvPr/>
          </p:nvSpPr>
          <p:spPr bwMode="auto">
            <a:xfrm flipH="1">
              <a:off x="1792" y="2750"/>
              <a:ext cx="2720" cy="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12" name="Text Box 90">
              <a:extLst>
                <a:ext uri="{FF2B5EF4-FFF2-40B4-BE49-F238E27FC236}">
                  <a16:creationId xmlns:a16="http://schemas.microsoft.com/office/drawing/2014/main" id="{247DFA4E-695A-4BC6-8919-2819FCE86170}"/>
                </a:ext>
              </a:extLst>
            </p:cNvPr>
            <p:cNvSpPr txBox="1">
              <a:spLocks noChangeArrowheads="1"/>
            </p:cNvSpPr>
            <p:nvPr/>
          </p:nvSpPr>
          <p:spPr bwMode="auto">
            <a:xfrm>
              <a:off x="3655" y="2591"/>
              <a:ext cx="31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i="1"/>
                <a:t>hv</a:t>
              </a:r>
            </a:p>
          </p:txBody>
        </p:sp>
        <p:grpSp>
          <p:nvGrpSpPr>
            <p:cNvPr id="16413" name="Group 110">
              <a:extLst>
                <a:ext uri="{FF2B5EF4-FFF2-40B4-BE49-F238E27FC236}">
                  <a16:creationId xmlns:a16="http://schemas.microsoft.com/office/drawing/2014/main" id="{FADB02C6-C48D-49B1-B623-A934B9AE9555}"/>
                </a:ext>
              </a:extLst>
            </p:cNvPr>
            <p:cNvGrpSpPr>
              <a:grpSpLocks/>
            </p:cNvGrpSpPr>
            <p:nvPr/>
          </p:nvGrpSpPr>
          <p:grpSpPr bwMode="auto">
            <a:xfrm>
              <a:off x="2345" y="2612"/>
              <a:ext cx="295" cy="144"/>
              <a:chOff x="2362" y="2612"/>
              <a:chExt cx="295" cy="144"/>
            </a:xfrm>
          </p:grpSpPr>
          <p:sp>
            <p:nvSpPr>
              <p:cNvPr id="16424" name="Freeform 92">
                <a:extLst>
                  <a:ext uri="{FF2B5EF4-FFF2-40B4-BE49-F238E27FC236}">
                    <a16:creationId xmlns:a16="http://schemas.microsoft.com/office/drawing/2014/main" id="{4F69A1C9-3799-480D-B758-DA777286DFFB}"/>
                  </a:ext>
                </a:extLst>
              </p:cNvPr>
              <p:cNvSpPr>
                <a:spLocks/>
              </p:cNvSpPr>
              <p:nvPr/>
            </p:nvSpPr>
            <p:spPr bwMode="auto">
              <a:xfrm>
                <a:off x="2368" y="2656"/>
                <a:ext cx="272" cy="100"/>
              </a:xfrm>
              <a:custGeom>
                <a:avLst/>
                <a:gdLst>
                  <a:gd name="T0" fmla="*/ 0 w 272"/>
                  <a:gd name="T1" fmla="*/ 0 h 159"/>
                  <a:gd name="T2" fmla="*/ 90 w 272"/>
                  <a:gd name="T3" fmla="*/ 8 h 159"/>
                  <a:gd name="T4" fmla="*/ 272 w 272"/>
                  <a:gd name="T5" fmla="*/ 8 h 159"/>
                  <a:gd name="T6" fmla="*/ 0 60000 65536"/>
                  <a:gd name="T7" fmla="*/ 0 60000 65536"/>
                  <a:gd name="T8" fmla="*/ 0 60000 65536"/>
                </a:gdLst>
                <a:ahLst/>
                <a:cxnLst>
                  <a:cxn ang="T6">
                    <a:pos x="T0" y="T1"/>
                  </a:cxn>
                  <a:cxn ang="T7">
                    <a:pos x="T2" y="T3"/>
                  </a:cxn>
                  <a:cxn ang="T8">
                    <a:pos x="T4" y="T5"/>
                  </a:cxn>
                </a:cxnLst>
                <a:rect l="0" t="0" r="r" b="b"/>
                <a:pathLst>
                  <a:path w="272" h="159">
                    <a:moveTo>
                      <a:pt x="0" y="0"/>
                    </a:moveTo>
                    <a:cubicBezTo>
                      <a:pt x="22" y="56"/>
                      <a:pt x="45" y="113"/>
                      <a:pt x="90" y="136"/>
                    </a:cubicBezTo>
                    <a:cubicBezTo>
                      <a:pt x="135" y="159"/>
                      <a:pt x="203" y="147"/>
                      <a:pt x="272" y="136"/>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25" name="Line 93">
                <a:extLst>
                  <a:ext uri="{FF2B5EF4-FFF2-40B4-BE49-F238E27FC236}">
                    <a16:creationId xmlns:a16="http://schemas.microsoft.com/office/drawing/2014/main" id="{F792B5AE-0952-44D2-926B-2AC9449C52F1}"/>
                  </a:ext>
                </a:extLst>
              </p:cNvPr>
              <p:cNvSpPr>
                <a:spLocks noChangeShapeType="1"/>
              </p:cNvSpPr>
              <p:nvPr/>
            </p:nvSpPr>
            <p:spPr bwMode="auto">
              <a:xfrm rot="19767564" flipV="1">
                <a:off x="2362" y="2612"/>
                <a:ext cx="1" cy="68"/>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26" name="Rectangle 95">
                <a:extLst>
                  <a:ext uri="{FF2B5EF4-FFF2-40B4-BE49-F238E27FC236}">
                    <a16:creationId xmlns:a16="http://schemas.microsoft.com/office/drawing/2014/main" id="{FCAEAF91-D57A-4331-944D-A9383709AF0C}"/>
                  </a:ext>
                </a:extLst>
              </p:cNvPr>
              <p:cNvSpPr>
                <a:spLocks noChangeArrowheads="1"/>
              </p:cNvSpPr>
              <p:nvPr/>
            </p:nvSpPr>
            <p:spPr bwMode="auto">
              <a:xfrm>
                <a:off x="2476" y="2702"/>
                <a:ext cx="181" cy="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16414" name="Text Box 98">
              <a:extLst>
                <a:ext uri="{FF2B5EF4-FFF2-40B4-BE49-F238E27FC236}">
                  <a16:creationId xmlns:a16="http://schemas.microsoft.com/office/drawing/2014/main" id="{234A0938-505D-4800-8542-A8B937035705}"/>
                </a:ext>
              </a:extLst>
            </p:cNvPr>
            <p:cNvSpPr txBox="1">
              <a:spLocks noChangeArrowheads="1"/>
            </p:cNvSpPr>
            <p:nvPr/>
          </p:nvSpPr>
          <p:spPr bwMode="auto">
            <a:xfrm>
              <a:off x="2081" y="2471"/>
              <a:ext cx="5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CH</a:t>
              </a:r>
              <a:r>
                <a:rPr lang="it-IT" altLang="it-IT" sz="1200" b="1" baseline="-25000"/>
                <a:t>4</a:t>
              </a:r>
              <a:r>
                <a:rPr lang="it-IT" altLang="it-IT" sz="1400" b="1" baseline="-25000"/>
                <a:t>’</a:t>
              </a:r>
              <a:r>
                <a:rPr lang="it-IT" altLang="it-IT" sz="1200" b="1"/>
                <a:t>C</a:t>
              </a:r>
              <a:r>
                <a:rPr lang="it-IT" altLang="it-IT" sz="1200" b="1" baseline="-25000"/>
                <a:t>2</a:t>
              </a:r>
              <a:r>
                <a:rPr lang="it-IT" altLang="it-IT" sz="1200" b="1"/>
                <a:t>H</a:t>
              </a:r>
              <a:r>
                <a:rPr lang="it-IT" altLang="it-IT" sz="1200" b="1" baseline="-25000"/>
                <a:t>6</a:t>
              </a:r>
            </a:p>
          </p:txBody>
        </p:sp>
        <p:sp>
          <p:nvSpPr>
            <p:cNvPr id="16415" name="Text Box 99">
              <a:extLst>
                <a:ext uri="{FF2B5EF4-FFF2-40B4-BE49-F238E27FC236}">
                  <a16:creationId xmlns:a16="http://schemas.microsoft.com/office/drawing/2014/main" id="{708744F3-86A3-4DAA-A18C-EF1728202D5B}"/>
                </a:ext>
              </a:extLst>
            </p:cNvPr>
            <p:cNvSpPr txBox="1">
              <a:spLocks noChangeArrowheads="1"/>
            </p:cNvSpPr>
            <p:nvPr/>
          </p:nvSpPr>
          <p:spPr bwMode="auto">
            <a:xfrm>
              <a:off x="2071" y="3496"/>
              <a:ext cx="3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Hg</a:t>
              </a:r>
              <a:r>
                <a:rPr lang="it-IT" altLang="it-IT" sz="1400" b="1" baseline="30000"/>
                <a:t>2+</a:t>
              </a:r>
            </a:p>
          </p:txBody>
        </p:sp>
        <p:sp>
          <p:nvSpPr>
            <p:cNvPr id="16416" name="Text Box 100">
              <a:extLst>
                <a:ext uri="{FF2B5EF4-FFF2-40B4-BE49-F238E27FC236}">
                  <a16:creationId xmlns:a16="http://schemas.microsoft.com/office/drawing/2014/main" id="{78E02D61-8431-4C79-8B67-F555807039FA}"/>
                </a:ext>
              </a:extLst>
            </p:cNvPr>
            <p:cNvSpPr txBox="1">
              <a:spLocks noChangeArrowheads="1"/>
            </p:cNvSpPr>
            <p:nvPr/>
          </p:nvSpPr>
          <p:spPr bwMode="auto">
            <a:xfrm>
              <a:off x="2911" y="3493"/>
              <a:ext cx="1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baseline="30000"/>
                <a:t>+</a:t>
              </a:r>
              <a:r>
                <a:rPr lang="it-IT" altLang="it-IT" sz="1200" b="1"/>
                <a:t>HgCH</a:t>
              </a:r>
              <a:r>
                <a:rPr lang="it-IT" altLang="it-IT" sz="1200" b="1" baseline="-25000"/>
                <a:t>3</a:t>
              </a:r>
              <a:r>
                <a:rPr lang="it-IT" altLang="it-IT" sz="1200" b="1"/>
                <a:t>     +     H</a:t>
              </a:r>
              <a:r>
                <a:rPr lang="it-IT" altLang="it-IT" sz="1200" b="1" baseline="-25000"/>
                <a:t>2</a:t>
              </a:r>
              <a:r>
                <a:rPr lang="it-IT" altLang="it-IT" sz="1200" b="1"/>
                <a:t>S</a:t>
              </a:r>
              <a:endParaRPr lang="it-IT" altLang="it-IT" sz="1400" b="1" baseline="30000"/>
            </a:p>
          </p:txBody>
        </p:sp>
        <p:sp>
          <p:nvSpPr>
            <p:cNvPr id="16417" name="Arc 101">
              <a:extLst>
                <a:ext uri="{FF2B5EF4-FFF2-40B4-BE49-F238E27FC236}">
                  <a16:creationId xmlns:a16="http://schemas.microsoft.com/office/drawing/2014/main" id="{F2D18B94-982B-4CB6-9CAE-56E221AC6F23}"/>
                </a:ext>
              </a:extLst>
            </p:cNvPr>
            <p:cNvSpPr>
              <a:spLocks/>
            </p:cNvSpPr>
            <p:nvPr/>
          </p:nvSpPr>
          <p:spPr bwMode="auto">
            <a:xfrm rot="16200000" flipV="1">
              <a:off x="3945" y="3284"/>
              <a:ext cx="62" cy="272"/>
            </a:xfrm>
            <a:custGeom>
              <a:avLst/>
              <a:gdLst>
                <a:gd name="T0" fmla="*/ 0 w 21600"/>
                <a:gd name="T1" fmla="*/ 0 h 38680"/>
                <a:gd name="T2" fmla="*/ 0 w 21600"/>
                <a:gd name="T3" fmla="*/ 0 h 38680"/>
                <a:gd name="T4" fmla="*/ 0 w 21600"/>
                <a:gd name="T5" fmla="*/ 0 h 38680"/>
                <a:gd name="T6" fmla="*/ 0 60000 65536"/>
                <a:gd name="T7" fmla="*/ 0 60000 65536"/>
                <a:gd name="T8" fmla="*/ 0 60000 65536"/>
              </a:gdLst>
              <a:ahLst/>
              <a:cxnLst>
                <a:cxn ang="T6">
                  <a:pos x="T0" y="T1"/>
                </a:cxn>
                <a:cxn ang="T7">
                  <a:pos x="T2" y="T3"/>
                </a:cxn>
                <a:cxn ang="T8">
                  <a:pos x="T4" y="T5"/>
                </a:cxn>
              </a:cxnLst>
              <a:rect l="0" t="0" r="r" b="b"/>
              <a:pathLst>
                <a:path w="21600" h="38680" fill="none" extrusionOk="0">
                  <a:moveTo>
                    <a:pt x="-1" y="0"/>
                  </a:moveTo>
                  <a:cubicBezTo>
                    <a:pt x="11929" y="0"/>
                    <a:pt x="21600" y="9670"/>
                    <a:pt x="21600" y="21600"/>
                  </a:cubicBezTo>
                  <a:cubicBezTo>
                    <a:pt x="21600" y="28282"/>
                    <a:pt x="18506" y="34588"/>
                    <a:pt x="13222" y="38679"/>
                  </a:cubicBezTo>
                </a:path>
                <a:path w="21600" h="38680" stroke="0" extrusionOk="0">
                  <a:moveTo>
                    <a:pt x="-1" y="0"/>
                  </a:moveTo>
                  <a:cubicBezTo>
                    <a:pt x="11929" y="0"/>
                    <a:pt x="21600" y="9670"/>
                    <a:pt x="21600" y="21600"/>
                  </a:cubicBezTo>
                  <a:cubicBezTo>
                    <a:pt x="21600" y="28282"/>
                    <a:pt x="18506" y="34588"/>
                    <a:pt x="13222" y="3867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18" name="Line 102">
              <a:extLst>
                <a:ext uri="{FF2B5EF4-FFF2-40B4-BE49-F238E27FC236}">
                  <a16:creationId xmlns:a16="http://schemas.microsoft.com/office/drawing/2014/main" id="{2F4286E3-2F45-4EF1-96AC-9EA2EC53D67C}"/>
                </a:ext>
              </a:extLst>
            </p:cNvPr>
            <p:cNvSpPr>
              <a:spLocks noChangeShapeType="1"/>
            </p:cNvSpPr>
            <p:nvPr/>
          </p:nvSpPr>
          <p:spPr bwMode="auto">
            <a:xfrm flipV="1">
              <a:off x="3728" y="2858"/>
              <a:ext cx="861" cy="63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19" name="Line 103">
              <a:extLst>
                <a:ext uri="{FF2B5EF4-FFF2-40B4-BE49-F238E27FC236}">
                  <a16:creationId xmlns:a16="http://schemas.microsoft.com/office/drawing/2014/main" id="{F8100AD8-8E05-4183-9E3B-97734C924E3A}"/>
                </a:ext>
              </a:extLst>
            </p:cNvPr>
            <p:cNvSpPr>
              <a:spLocks noChangeShapeType="1"/>
            </p:cNvSpPr>
            <p:nvPr/>
          </p:nvSpPr>
          <p:spPr bwMode="auto">
            <a:xfrm rot="-582003">
              <a:off x="1352" y="2945"/>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20" name="Line 104">
              <a:extLst>
                <a:ext uri="{FF2B5EF4-FFF2-40B4-BE49-F238E27FC236}">
                  <a16:creationId xmlns:a16="http://schemas.microsoft.com/office/drawing/2014/main" id="{8D67AF62-DFB8-4D04-A64D-A074BC209FDC}"/>
                </a:ext>
              </a:extLst>
            </p:cNvPr>
            <p:cNvSpPr>
              <a:spLocks noChangeShapeType="1"/>
            </p:cNvSpPr>
            <p:nvPr/>
          </p:nvSpPr>
          <p:spPr bwMode="auto">
            <a:xfrm>
              <a:off x="1697" y="3207"/>
              <a:ext cx="454" cy="317"/>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21" name="Line 105">
              <a:extLst>
                <a:ext uri="{FF2B5EF4-FFF2-40B4-BE49-F238E27FC236}">
                  <a16:creationId xmlns:a16="http://schemas.microsoft.com/office/drawing/2014/main" id="{E758D20B-602E-4BE3-B7C4-43B5D2DC8F03}"/>
                </a:ext>
              </a:extLst>
            </p:cNvPr>
            <p:cNvSpPr>
              <a:spLocks noChangeShapeType="1"/>
            </p:cNvSpPr>
            <p:nvPr/>
          </p:nvSpPr>
          <p:spPr bwMode="auto">
            <a:xfrm flipH="1">
              <a:off x="2437" y="3235"/>
              <a:ext cx="34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22" name="Text Box 106">
              <a:extLst>
                <a:ext uri="{FF2B5EF4-FFF2-40B4-BE49-F238E27FC236}">
                  <a16:creationId xmlns:a16="http://schemas.microsoft.com/office/drawing/2014/main" id="{6A469CB2-C863-4203-829E-5F0A1B3C63D2}"/>
                </a:ext>
              </a:extLst>
            </p:cNvPr>
            <p:cNvSpPr txBox="1">
              <a:spLocks noChangeArrowheads="1"/>
            </p:cNvSpPr>
            <p:nvPr/>
          </p:nvSpPr>
          <p:spPr bwMode="auto">
            <a:xfrm>
              <a:off x="2423" y="2959"/>
              <a:ext cx="4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food chain</a:t>
              </a:r>
            </a:p>
          </p:txBody>
        </p:sp>
        <p:sp>
          <p:nvSpPr>
            <p:cNvPr id="16423" name="Text Box 107">
              <a:extLst>
                <a:ext uri="{FF2B5EF4-FFF2-40B4-BE49-F238E27FC236}">
                  <a16:creationId xmlns:a16="http://schemas.microsoft.com/office/drawing/2014/main" id="{749E48AC-6A8C-4CA4-B4A1-8DD453607B4D}"/>
                </a:ext>
              </a:extLst>
            </p:cNvPr>
            <p:cNvSpPr txBox="1">
              <a:spLocks noChangeArrowheads="1"/>
            </p:cNvSpPr>
            <p:nvPr/>
          </p:nvSpPr>
          <p:spPr bwMode="auto">
            <a:xfrm>
              <a:off x="2800" y="3137"/>
              <a:ext cx="8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a:t>fish (</a:t>
              </a:r>
              <a:r>
                <a:rPr lang="en-US" altLang="it-IT" sz="1200" b="1">
                  <a:cs typeface="Arial" panose="020B0604020202020204" pitchFamily="34" charset="0"/>
                </a:rPr>
                <a:t>~ SHgCH</a:t>
              </a:r>
              <a:r>
                <a:rPr lang="en-US" altLang="it-IT" sz="1200" b="1" baseline="-25000">
                  <a:cs typeface="Arial" panose="020B0604020202020204" pitchFamily="34" charset="0"/>
                </a:rPr>
                <a:t>3</a:t>
              </a:r>
              <a:r>
                <a:rPr lang="en-US" altLang="it-IT" sz="1200" b="1">
                  <a:cs typeface="Arial" panose="020B0604020202020204" pitchFamily="34" charset="0"/>
                </a:rPr>
                <a:t>)</a:t>
              </a:r>
            </a:p>
          </p:txBody>
        </p:sp>
      </p:grpSp>
      <p:sp>
        <p:nvSpPr>
          <p:cNvPr id="16389" name="Rettangolo 89">
            <a:extLst>
              <a:ext uri="{FF2B5EF4-FFF2-40B4-BE49-F238E27FC236}">
                <a16:creationId xmlns:a16="http://schemas.microsoft.com/office/drawing/2014/main" id="{0DDE7AE7-BF0E-417C-AD0F-38575EB3A7F3}"/>
              </a:ext>
            </a:extLst>
          </p:cNvPr>
          <p:cNvSpPr>
            <a:spLocks noChangeArrowheads="1"/>
          </p:cNvSpPr>
          <p:nvPr/>
        </p:nvSpPr>
        <p:spPr bwMode="auto">
          <a:xfrm>
            <a:off x="1571625" y="1265238"/>
            <a:ext cx="2717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b="1">
                <a:solidFill>
                  <a:srgbClr val="0000FF"/>
                </a:solidFill>
                <a:latin typeface="Times New Roman" panose="02020603050405020304" pitchFamily="18" charset="0"/>
                <a:cs typeface="Times New Roman" panose="02020603050405020304" pitchFamily="18" charset="0"/>
              </a:rPr>
              <a:t>in assenza di Hg</a:t>
            </a:r>
            <a:r>
              <a:rPr lang="it-IT" altLang="it-IT" sz="1800">
                <a:solidFill>
                  <a:srgbClr val="0000FF"/>
                </a:solidFill>
                <a:latin typeface="Times New Roman" panose="02020603050405020304" pitchFamily="18" charset="0"/>
                <a:cs typeface="Times New Roman" panose="02020603050405020304" pitchFamily="18" charset="0"/>
              </a:rPr>
              <a:t>, reprime la trascrizione dei geni mer; </a:t>
            </a:r>
            <a:r>
              <a:rPr lang="it-IT" altLang="it-IT" sz="1800" b="1">
                <a:solidFill>
                  <a:srgbClr val="0000FF"/>
                </a:solidFill>
                <a:latin typeface="Times New Roman" panose="02020603050405020304" pitchFamily="18" charset="0"/>
                <a:cs typeface="Times New Roman" panose="02020603050405020304" pitchFamily="18" charset="0"/>
              </a:rPr>
              <a:t>quando Hg è legato</a:t>
            </a:r>
            <a:r>
              <a:rPr lang="it-IT" altLang="it-IT" sz="1800">
                <a:solidFill>
                  <a:srgbClr val="0000FF"/>
                </a:solidFill>
                <a:latin typeface="Times New Roman" panose="02020603050405020304" pitchFamily="18" charset="0"/>
                <a:cs typeface="Times New Roman" panose="02020603050405020304" pitchFamily="18" charset="0"/>
              </a:rPr>
              <a:t>, attiva la trascrizione dei geni mer (effetto mediato da cambi nella struttura del complesso proteina-DNA)</a:t>
            </a:r>
            <a:endParaRPr lang="it-IT" altLang="it-IT"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8">
            <a:extLst>
              <a:ext uri="{FF2B5EF4-FFF2-40B4-BE49-F238E27FC236}">
                <a16:creationId xmlns:a16="http://schemas.microsoft.com/office/drawing/2014/main" id="{83110759-65FC-4D1D-8156-7B3A8421E009}"/>
              </a:ext>
            </a:extLst>
          </p:cNvPr>
          <p:cNvGrpSpPr>
            <a:grpSpLocks/>
          </p:cNvGrpSpPr>
          <p:nvPr/>
        </p:nvGrpSpPr>
        <p:grpSpPr bwMode="auto">
          <a:xfrm>
            <a:off x="1703389" y="115889"/>
            <a:ext cx="8785225" cy="6016625"/>
            <a:chOff x="113" y="73"/>
            <a:chExt cx="5534" cy="3790"/>
          </a:xfrm>
        </p:grpSpPr>
        <p:sp>
          <p:nvSpPr>
            <p:cNvPr id="17413" name="Text Box 4">
              <a:extLst>
                <a:ext uri="{FF2B5EF4-FFF2-40B4-BE49-F238E27FC236}">
                  <a16:creationId xmlns:a16="http://schemas.microsoft.com/office/drawing/2014/main" id="{585C6A2F-696F-412A-898C-EA795C77DE31}"/>
                </a:ext>
              </a:extLst>
            </p:cNvPr>
            <p:cNvSpPr txBox="1">
              <a:spLocks noChangeArrowheads="1"/>
            </p:cNvSpPr>
            <p:nvPr/>
          </p:nvSpPr>
          <p:spPr bwMode="auto">
            <a:xfrm>
              <a:off x="113" y="73"/>
              <a:ext cx="5534" cy="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it-IT" altLang="it-IT" sz="1400" b="1">
                <a:solidFill>
                  <a:schemeClr val="accent2"/>
                </a:solidFill>
              </a:endParaRPr>
            </a:p>
            <a:p>
              <a:pPr eaLnBrk="1" hangingPunct="1">
                <a:spcBef>
                  <a:spcPct val="50000"/>
                </a:spcBef>
                <a:buFontTx/>
                <a:buNone/>
              </a:pPr>
              <a:r>
                <a:rPr lang="it-IT" altLang="it-IT" sz="1400" b="1">
                  <a:solidFill>
                    <a:schemeClr val="accent2"/>
                  </a:solidFill>
                </a:rPr>
                <a:t>MeR è una proteina dimerica che si lega </a:t>
              </a:r>
              <a:r>
                <a:rPr lang="it-IT" altLang="it-IT" sz="1400" b="1" u="sng">
                  <a:solidFill>
                    <a:schemeClr val="accent2"/>
                  </a:solidFill>
                </a:rPr>
                <a:t>specificamente</a:t>
              </a:r>
              <a:r>
                <a:rPr lang="it-IT" altLang="it-IT" sz="1400" b="1">
                  <a:solidFill>
                    <a:schemeClr val="accent2"/>
                  </a:solidFill>
                </a:rPr>
                <a:t>  al DNA in presenza o in assenza di Hg con una differenza:</a:t>
              </a:r>
            </a:p>
            <a:p>
              <a:pPr eaLnBrk="1" hangingPunct="1">
                <a:spcBef>
                  <a:spcPct val="50000"/>
                </a:spcBef>
                <a:buFontTx/>
                <a:buNone/>
              </a:pPr>
              <a:r>
                <a:rPr lang="it-IT" altLang="it-IT" sz="1400" b="1">
                  <a:solidFill>
                    <a:schemeClr val="accent2"/>
                  </a:solidFill>
                </a:rPr>
                <a:t>	</a:t>
              </a:r>
            </a:p>
            <a:p>
              <a:pPr eaLnBrk="1" hangingPunct="1">
                <a:spcBef>
                  <a:spcPct val="50000"/>
                </a:spcBef>
                <a:buFontTx/>
                <a:buNone/>
              </a:pPr>
              <a:r>
                <a:rPr lang="it-IT" altLang="it-IT" sz="1400" b="1">
                  <a:solidFill>
                    <a:schemeClr val="accent2"/>
                  </a:solidFill>
                </a:rPr>
                <a:t>	In assenza di mercurio legato            reprime la trascrizione dei geni Mer</a:t>
              </a:r>
            </a:p>
            <a:p>
              <a:pPr eaLnBrk="1" hangingPunct="1">
                <a:spcBef>
                  <a:spcPct val="50000"/>
                </a:spcBef>
                <a:buFontTx/>
                <a:buNone/>
              </a:pPr>
              <a:r>
                <a:rPr lang="it-IT" altLang="it-IT" sz="1400" b="1">
                  <a:solidFill>
                    <a:schemeClr val="accent2"/>
                  </a:solidFill>
                </a:rPr>
                <a:t>	In presenza di Hg            attiva la trascrizione di tali geni.</a:t>
              </a:r>
            </a:p>
            <a:p>
              <a:pPr eaLnBrk="1" hangingPunct="1">
                <a:spcBef>
                  <a:spcPct val="50000"/>
                </a:spcBef>
                <a:buFontTx/>
                <a:buNone/>
              </a:pPr>
              <a:endParaRPr lang="it-IT" altLang="it-IT" sz="1400" b="1">
                <a:solidFill>
                  <a:schemeClr val="accent2"/>
                </a:solidFill>
              </a:endParaRPr>
            </a:p>
            <a:p>
              <a:pPr eaLnBrk="1" hangingPunct="1">
                <a:spcBef>
                  <a:spcPct val="50000"/>
                </a:spcBef>
                <a:buFontTx/>
                <a:buNone/>
              </a:pPr>
              <a:r>
                <a:rPr lang="it-IT" altLang="it-IT" sz="1400" b="1">
                  <a:solidFill>
                    <a:schemeClr val="accent2"/>
                  </a:solidFill>
                </a:rPr>
                <a:t>Questo effetto è mediato da cambi di struttura (conformazione) del complesso proteina-DNA.</a:t>
              </a:r>
            </a:p>
            <a:p>
              <a:pPr eaLnBrk="1" hangingPunct="1">
                <a:spcBef>
                  <a:spcPct val="50000"/>
                </a:spcBef>
                <a:buFontTx/>
                <a:buNone/>
              </a:pPr>
              <a:endParaRPr lang="it-IT" altLang="it-IT" sz="1400" b="1">
                <a:solidFill>
                  <a:schemeClr val="accent2"/>
                </a:solidFill>
              </a:endParaRPr>
            </a:p>
            <a:p>
              <a:pPr eaLnBrk="1" hangingPunct="1">
                <a:spcBef>
                  <a:spcPct val="50000"/>
                </a:spcBef>
                <a:buFontTx/>
                <a:buNone/>
              </a:pPr>
              <a:r>
                <a:rPr lang="it-IT" altLang="it-IT" sz="1400" b="1">
                  <a:solidFill>
                    <a:schemeClr val="accent2"/>
                  </a:solidFill>
                </a:rPr>
                <a:t>Il Hg</a:t>
              </a:r>
              <a:r>
                <a:rPr lang="it-IT" altLang="it-IT" sz="1400" b="1" baseline="30000">
                  <a:solidFill>
                    <a:schemeClr val="accent2"/>
                  </a:solidFill>
                </a:rPr>
                <a:t>2</a:t>
              </a:r>
              <a:r>
                <a:rPr lang="it-IT" altLang="it-IT" sz="1600" b="1" baseline="30000">
                  <a:solidFill>
                    <a:schemeClr val="accent2"/>
                  </a:solidFill>
                </a:rPr>
                <a:t>+</a:t>
              </a:r>
              <a:r>
                <a:rPr lang="it-IT" altLang="it-IT" sz="1400" b="1">
                  <a:solidFill>
                    <a:schemeClr val="accent2"/>
                  </a:solidFill>
                </a:rPr>
                <a:t> agisce sul complesso MerR-DNA, regolando l’attività dello RNA polimerasi ad iniziare la trascrizione.</a:t>
              </a:r>
            </a:p>
            <a:p>
              <a:pPr eaLnBrk="1" hangingPunct="1">
                <a:spcBef>
                  <a:spcPct val="50000"/>
                </a:spcBef>
                <a:buFontTx/>
                <a:buNone/>
              </a:pPr>
              <a:endParaRPr lang="it-IT" altLang="it-IT" sz="1400" b="1">
                <a:solidFill>
                  <a:schemeClr val="accent2"/>
                </a:solidFill>
              </a:endParaRPr>
            </a:p>
            <a:p>
              <a:pPr eaLnBrk="1" hangingPunct="1">
                <a:spcBef>
                  <a:spcPct val="50000"/>
                </a:spcBef>
                <a:buFontTx/>
                <a:buNone/>
              </a:pPr>
              <a:r>
                <a:rPr lang="it-IT" altLang="it-IT" sz="1400" b="1">
                  <a:solidFill>
                    <a:schemeClr val="accent2"/>
                  </a:solidFill>
                </a:rPr>
                <a:t>Il sistema è ultrasensibile, e l’effetto del mercurio sulla trascrizione è molto più ripido in funzione della concentrazione di Hg, rispetto a quello atteso dal legame semplice Hg</a:t>
              </a:r>
              <a:r>
                <a:rPr lang="it-IT" altLang="it-IT" sz="1400" b="1" baseline="30000">
                  <a:solidFill>
                    <a:schemeClr val="accent2"/>
                  </a:solidFill>
                </a:rPr>
                <a:t>2</a:t>
              </a:r>
              <a:r>
                <a:rPr lang="it-IT" altLang="it-IT" sz="1600" b="1" baseline="30000">
                  <a:solidFill>
                    <a:schemeClr val="accent2"/>
                  </a:solidFill>
                </a:rPr>
                <a:t>+</a:t>
              </a:r>
              <a:r>
                <a:rPr lang="it-IT" altLang="it-IT" sz="1400" b="1">
                  <a:solidFill>
                    <a:schemeClr val="accent2"/>
                  </a:solidFill>
                </a:rPr>
                <a:t> sulla MER-protein.</a:t>
              </a:r>
            </a:p>
            <a:p>
              <a:pPr eaLnBrk="1" hangingPunct="1">
                <a:spcBef>
                  <a:spcPct val="50000"/>
                </a:spcBef>
                <a:buFontTx/>
                <a:buNone/>
              </a:pPr>
              <a:endParaRPr lang="it-IT" altLang="it-IT" sz="1400" b="1">
                <a:solidFill>
                  <a:schemeClr val="accent2"/>
                </a:solidFill>
              </a:endParaRPr>
            </a:p>
            <a:p>
              <a:pPr eaLnBrk="1" hangingPunct="1">
                <a:spcBef>
                  <a:spcPct val="50000"/>
                </a:spcBef>
                <a:buFontTx/>
                <a:buNone/>
              </a:pPr>
              <a:r>
                <a:rPr lang="it-IT" altLang="it-IT" sz="1400" b="1">
                  <a:solidFill>
                    <a:schemeClr val="accent2"/>
                  </a:solidFill>
                </a:rPr>
                <a:t>Quando la concentrazione del Hg nella cellula raggiunge un limite soglia, i geni di detossificazione sono rapidamente trascritti.</a:t>
              </a:r>
            </a:p>
            <a:p>
              <a:pPr eaLnBrk="1" hangingPunct="1">
                <a:spcBef>
                  <a:spcPct val="50000"/>
                </a:spcBef>
                <a:buFontTx/>
                <a:buNone/>
              </a:pPr>
              <a:endParaRPr lang="it-IT" altLang="it-IT" sz="1400" b="1">
                <a:solidFill>
                  <a:schemeClr val="accent2"/>
                </a:solidFill>
              </a:endParaRPr>
            </a:p>
            <a:p>
              <a:pPr eaLnBrk="1" hangingPunct="1">
                <a:spcBef>
                  <a:spcPct val="50000"/>
                </a:spcBef>
                <a:buFontTx/>
                <a:buNone/>
              </a:pPr>
              <a:r>
                <a:rPr lang="it-IT" altLang="it-IT" sz="1400" b="1">
                  <a:solidFill>
                    <a:schemeClr val="accent2"/>
                  </a:solidFill>
                </a:rPr>
                <a:t>La concentrazione richiesta per produrre metà della velocità massima di trascrizione è </a:t>
              </a:r>
              <a:r>
                <a:rPr lang="en-US" altLang="it-IT" sz="1600" b="1" baseline="30000">
                  <a:solidFill>
                    <a:schemeClr val="accent2"/>
                  </a:solidFill>
                  <a:cs typeface="Arial" panose="020B0604020202020204" pitchFamily="34" charset="0"/>
                </a:rPr>
                <a:t>~ </a:t>
              </a:r>
              <a:r>
                <a:rPr lang="en-US" altLang="it-IT" sz="1400" b="1">
                  <a:solidFill>
                    <a:schemeClr val="accent2"/>
                  </a:solidFill>
                  <a:cs typeface="Arial" panose="020B0604020202020204" pitchFamily="34" charset="0"/>
                </a:rPr>
                <a:t>10 nM.</a:t>
              </a:r>
            </a:p>
            <a:p>
              <a:pPr eaLnBrk="1" hangingPunct="1">
                <a:spcBef>
                  <a:spcPct val="50000"/>
                </a:spcBef>
                <a:buFontTx/>
                <a:buNone/>
              </a:pPr>
              <a:endParaRPr lang="it-IT" altLang="it-IT" sz="1400" b="1">
                <a:solidFill>
                  <a:schemeClr val="accent2"/>
                </a:solidFill>
              </a:endParaRPr>
            </a:p>
          </p:txBody>
        </p:sp>
        <p:sp>
          <p:nvSpPr>
            <p:cNvPr id="17414" name="Text Box 5">
              <a:extLst>
                <a:ext uri="{FF2B5EF4-FFF2-40B4-BE49-F238E27FC236}">
                  <a16:creationId xmlns:a16="http://schemas.microsoft.com/office/drawing/2014/main" id="{4184D2FA-6A8E-4277-85F5-E03BA07F6C9B}"/>
                </a:ext>
              </a:extLst>
            </p:cNvPr>
            <p:cNvSpPr txBox="1">
              <a:spLocks noChangeArrowheads="1"/>
            </p:cNvSpPr>
            <p:nvPr/>
          </p:nvSpPr>
          <p:spPr bwMode="auto">
            <a:xfrm>
              <a:off x="4726" y="3434"/>
              <a:ext cx="1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a:solidFill>
                    <a:schemeClr val="accent2"/>
                  </a:solidFill>
                </a:rPr>
                <a:t>=</a:t>
              </a:r>
            </a:p>
          </p:txBody>
        </p:sp>
      </p:grpSp>
      <p:sp>
        <p:nvSpPr>
          <p:cNvPr id="17411" name="Line 6">
            <a:extLst>
              <a:ext uri="{FF2B5EF4-FFF2-40B4-BE49-F238E27FC236}">
                <a16:creationId xmlns:a16="http://schemas.microsoft.com/office/drawing/2014/main" id="{4F1FE457-85AF-4F2D-9ADF-738B04689B34}"/>
              </a:ext>
            </a:extLst>
          </p:cNvPr>
          <p:cNvSpPr>
            <a:spLocks noChangeShapeType="1"/>
          </p:cNvSpPr>
          <p:nvPr/>
        </p:nvSpPr>
        <p:spPr bwMode="auto">
          <a:xfrm>
            <a:off x="4206876" y="1762125"/>
            <a:ext cx="504825" cy="0"/>
          </a:xfrm>
          <a:prstGeom prst="line">
            <a:avLst/>
          </a:prstGeom>
          <a:noFill/>
          <a:ln w="1270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12" name="Line 7">
            <a:extLst>
              <a:ext uri="{FF2B5EF4-FFF2-40B4-BE49-F238E27FC236}">
                <a16:creationId xmlns:a16="http://schemas.microsoft.com/office/drawing/2014/main" id="{30C53F18-521D-4605-92BF-0EE41036A8E9}"/>
              </a:ext>
            </a:extLst>
          </p:cNvPr>
          <p:cNvSpPr>
            <a:spLocks noChangeShapeType="1"/>
          </p:cNvSpPr>
          <p:nvPr/>
        </p:nvSpPr>
        <p:spPr bwMode="auto">
          <a:xfrm>
            <a:off x="5237164" y="1446213"/>
            <a:ext cx="504825" cy="0"/>
          </a:xfrm>
          <a:prstGeom prst="line">
            <a:avLst/>
          </a:prstGeom>
          <a:noFill/>
          <a:ln w="1270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1">
            <a:extLst>
              <a:ext uri="{FF2B5EF4-FFF2-40B4-BE49-F238E27FC236}">
                <a16:creationId xmlns:a16="http://schemas.microsoft.com/office/drawing/2014/main" id="{E22F1AAE-E5E0-4D84-8CDC-9B3AD4FFFF26}"/>
              </a:ext>
            </a:extLst>
          </p:cNvPr>
          <p:cNvSpPr>
            <a:spLocks noChangeArrowheads="1"/>
          </p:cNvSpPr>
          <p:nvPr/>
        </p:nvSpPr>
        <p:spPr bwMode="auto">
          <a:xfrm>
            <a:off x="1550988" y="-26988"/>
            <a:ext cx="9117012" cy="692467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a:latin typeface="Times New Roman" panose="02020603050405020304" pitchFamily="18" charset="0"/>
                <a:cs typeface="Times New Roman" panose="02020603050405020304" pitchFamily="18" charset="0"/>
              </a:rPr>
              <a:t>				</a:t>
            </a:r>
            <a:r>
              <a:rPr lang="it-IT" altLang="it-IT" sz="2400" b="1" u="sng">
                <a:latin typeface="Times New Roman" panose="02020603050405020304" pitchFamily="18" charset="0"/>
                <a:cs typeface="Times New Roman" panose="02020603050405020304" pitchFamily="18" charset="0"/>
              </a:rPr>
              <a:t>LEAD</a:t>
            </a:r>
          </a:p>
          <a:p>
            <a:pPr eaLnBrk="1" hangingPunct="1">
              <a:spcBef>
                <a:spcPct val="0"/>
              </a:spcBef>
              <a:buFontTx/>
              <a:buNone/>
            </a:pPr>
            <a:endParaRPr lang="it-IT" altLang="it-IT" sz="2400" b="1" u="sng">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Gran parte del Pb trovato nell’ambiente deriva da attività umane. </a:t>
            </a:r>
          </a:p>
          <a:p>
            <a:pPr eaLnBrk="1" hangingPunct="1">
              <a:spcBef>
                <a:spcPct val="0"/>
              </a:spcBef>
              <a:buFontTx/>
              <a:buNone/>
            </a:pPr>
            <a:r>
              <a:rPr lang="it-IT" altLang="it-IT" sz="2400" b="1">
                <a:latin typeface="Times New Roman" panose="02020603050405020304" pitchFamily="18" charset="0"/>
                <a:cs typeface="Times New Roman" panose="02020603050405020304" pitchFamily="18" charset="0"/>
              </a:rPr>
              <a:t>                                             Pb è usato :</a:t>
            </a: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nelle condutture dell’acqua come Pb(OH)</a:t>
            </a:r>
            <a:r>
              <a:rPr lang="it-IT" altLang="it-IT" sz="2400" baseline="-25000">
                <a:latin typeface="Times New Roman" panose="02020603050405020304" pitchFamily="18" charset="0"/>
                <a:cs typeface="Times New Roman" panose="02020603050405020304" pitchFamily="18" charset="0"/>
              </a:rPr>
              <a:t>2</a:t>
            </a:r>
            <a:r>
              <a:rPr lang="it-IT" altLang="it-IT" sz="3600" b="1">
                <a:latin typeface="Times New Roman" panose="02020603050405020304" pitchFamily="18" charset="0"/>
                <a:cs typeface="Times New Roman" panose="02020603050405020304" pitchFamily="18" charset="0"/>
              </a:rPr>
              <a:t>.</a:t>
            </a:r>
            <a:r>
              <a:rPr lang="it-IT" altLang="it-IT" sz="2400">
                <a:latin typeface="Times New Roman" panose="02020603050405020304" pitchFamily="18" charset="0"/>
                <a:cs typeface="Times New Roman" panose="02020603050405020304" pitchFamily="18" charset="0"/>
              </a:rPr>
              <a:t>2PbCO</a:t>
            </a:r>
            <a:r>
              <a:rPr lang="it-IT" altLang="it-IT" sz="2400" baseline="-25000">
                <a:latin typeface="Times New Roman" panose="02020603050405020304" pitchFamily="18" charset="0"/>
                <a:cs typeface="Times New Roman" panose="02020603050405020304" pitchFamily="18" charset="0"/>
              </a:rPr>
              <a:t>3</a:t>
            </a:r>
            <a:r>
              <a:rPr lang="it-IT" altLang="it-IT" sz="2400">
                <a:latin typeface="Times New Roman" panose="02020603050405020304" pitchFamily="18" charset="0"/>
                <a:cs typeface="Times New Roman" panose="02020603050405020304" pitchFamily="18" charset="0"/>
              </a:rPr>
              <a:t>, da cui Pb</a:t>
            </a:r>
            <a:r>
              <a:rPr lang="it-IT" altLang="it-IT" sz="2400" baseline="30000">
                <a:latin typeface="Times New Roman" panose="02020603050405020304" pitchFamily="18" charset="0"/>
                <a:cs typeface="Times New Roman" panose="02020603050405020304" pitchFamily="18" charset="0"/>
              </a:rPr>
              <a:t>2+ </a:t>
            </a:r>
            <a:r>
              <a:rPr lang="it-IT" altLang="it-IT" sz="2400">
                <a:latin typeface="Times New Roman" panose="02020603050405020304" pitchFamily="18" charset="0"/>
                <a:cs typeface="Times New Roman" panose="02020603050405020304" pitchFamily="18" charset="0"/>
              </a:rPr>
              <a:t>può essere mobilizzato da acqua leggermente acida; nelle batterie; negli schermi di TV e computer; negli additivi volatili, antidetonanti alle benzine, </a:t>
            </a:r>
            <a:r>
              <a:rPr lang="it-IT" altLang="it-IT" sz="2400" b="1">
                <a:latin typeface="Times New Roman" panose="02020603050405020304" pitchFamily="18" charset="0"/>
                <a:cs typeface="Times New Roman" panose="02020603050405020304" pitchFamily="18" charset="0"/>
              </a:rPr>
              <a:t>Pb(C</a:t>
            </a:r>
            <a:r>
              <a:rPr lang="it-IT" altLang="it-IT" sz="2400" b="1" baseline="-25000">
                <a:latin typeface="Times New Roman" panose="02020603050405020304" pitchFamily="18" charset="0"/>
                <a:cs typeface="Times New Roman" panose="02020603050405020304" pitchFamily="18" charset="0"/>
              </a:rPr>
              <a:t>2</a:t>
            </a:r>
            <a:r>
              <a:rPr lang="it-IT" altLang="it-IT" sz="2400" b="1">
                <a:latin typeface="Times New Roman" panose="02020603050405020304" pitchFamily="18" charset="0"/>
                <a:cs typeface="Times New Roman" panose="02020603050405020304" pitchFamily="18" charset="0"/>
              </a:rPr>
              <a:t>H</a:t>
            </a:r>
            <a:r>
              <a:rPr lang="it-IT" altLang="it-IT" sz="2400" b="1" baseline="-25000">
                <a:latin typeface="Times New Roman" panose="02020603050405020304" pitchFamily="18" charset="0"/>
                <a:cs typeface="Times New Roman" panose="02020603050405020304" pitchFamily="18" charset="0"/>
              </a:rPr>
              <a:t>5</a:t>
            </a:r>
            <a:r>
              <a:rPr lang="it-IT" altLang="it-IT" sz="2400" b="1">
                <a:latin typeface="Times New Roman" panose="02020603050405020304" pitchFamily="18" charset="0"/>
                <a:cs typeface="Times New Roman" panose="02020603050405020304" pitchFamily="18" charset="0"/>
              </a:rPr>
              <a:t>)</a:t>
            </a:r>
            <a:r>
              <a:rPr lang="it-IT" altLang="it-IT" sz="2400" b="1" baseline="-25000">
                <a:latin typeface="Times New Roman" panose="02020603050405020304" pitchFamily="18" charset="0"/>
                <a:cs typeface="Times New Roman" panose="02020603050405020304" pitchFamily="18" charset="0"/>
              </a:rPr>
              <a:t>4</a:t>
            </a:r>
            <a:r>
              <a:rPr lang="it-IT" altLang="it-IT" sz="2400">
                <a:latin typeface="Times New Roman" panose="02020603050405020304" pitchFamily="18" charset="0"/>
                <a:cs typeface="Times New Roman" panose="02020603050405020304" pitchFamily="18" charset="0"/>
              </a:rPr>
              <a:t> che evolve a Pb° + sost. organiche (etano). </a:t>
            </a:r>
          </a:p>
          <a:p>
            <a:pPr eaLnBrk="1" hangingPunct="1">
              <a:spcBef>
                <a:spcPct val="0"/>
              </a:spcBef>
              <a:buFontTx/>
              <a:buNone/>
            </a:pPr>
            <a:endParaRPr lang="it-IT" altLang="it-IT" sz="240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Pb può essere ossidato a Pb</a:t>
            </a:r>
            <a:r>
              <a:rPr lang="it-IT" altLang="it-IT" sz="2400" baseline="30000">
                <a:latin typeface="Times New Roman" panose="02020603050405020304" pitchFamily="18" charset="0"/>
                <a:cs typeface="Times New Roman" panose="02020603050405020304" pitchFamily="18" charset="0"/>
              </a:rPr>
              <a:t>2+ </a:t>
            </a:r>
            <a:r>
              <a:rPr lang="it-IT" altLang="it-IT" sz="2400">
                <a:latin typeface="Times New Roman" panose="02020603050405020304" pitchFamily="18" charset="0"/>
                <a:cs typeface="Times New Roman" panose="02020603050405020304" pitchFamily="18" charset="0"/>
              </a:rPr>
              <a:t>che reagisce con solfuri dando </a:t>
            </a:r>
            <a:r>
              <a:rPr lang="it-IT" altLang="it-IT" sz="2400" b="1">
                <a:latin typeface="Times New Roman" panose="02020603050405020304" pitchFamily="18" charset="0"/>
                <a:cs typeface="Times New Roman" panose="02020603050405020304" pitchFamily="18" charset="0"/>
              </a:rPr>
              <a:t>PbS</a:t>
            </a:r>
            <a:r>
              <a:rPr lang="it-IT" altLang="it-IT" sz="2400">
                <a:latin typeface="Times New Roman" panose="02020603050405020304" pitchFamily="18" charset="0"/>
                <a:cs typeface="Times New Roman" panose="02020603050405020304" pitchFamily="18" charset="0"/>
              </a:rPr>
              <a:t>, o con CH</a:t>
            </a:r>
            <a:r>
              <a:rPr lang="it-IT" altLang="it-IT" sz="2400" baseline="-25000">
                <a:latin typeface="Times New Roman" panose="02020603050405020304" pitchFamily="18" charset="0"/>
                <a:cs typeface="Times New Roman" panose="02020603050405020304" pitchFamily="18" charset="0"/>
              </a:rPr>
              <a:t>3</a:t>
            </a:r>
            <a:r>
              <a:rPr lang="it-IT" altLang="it-IT" sz="2400">
                <a:latin typeface="Times New Roman" panose="02020603050405020304" pitchFamily="18" charset="0"/>
                <a:cs typeface="Times New Roman" panose="02020603050405020304" pitchFamily="18" charset="0"/>
              </a:rPr>
              <a:t>I dando </a:t>
            </a:r>
            <a:r>
              <a:rPr lang="it-IT" altLang="it-IT" sz="2400" b="1">
                <a:latin typeface="Times New Roman" panose="02020603050405020304" pitchFamily="18" charset="0"/>
                <a:cs typeface="Times New Roman" panose="02020603050405020304" pitchFamily="18" charset="0"/>
              </a:rPr>
              <a:t>(CH</a:t>
            </a:r>
            <a:r>
              <a:rPr lang="it-IT" altLang="it-IT" sz="2400" b="1" baseline="-25000">
                <a:latin typeface="Times New Roman" panose="02020603050405020304" pitchFamily="18" charset="0"/>
                <a:cs typeface="Times New Roman" panose="02020603050405020304" pitchFamily="18" charset="0"/>
              </a:rPr>
              <a:t>3</a:t>
            </a:r>
            <a:r>
              <a:rPr lang="it-IT" altLang="it-IT" sz="2400" b="1">
                <a:latin typeface="Times New Roman" panose="02020603050405020304" pitchFamily="18" charset="0"/>
                <a:cs typeface="Times New Roman" panose="02020603050405020304" pitchFamily="18" charset="0"/>
              </a:rPr>
              <a:t>)</a:t>
            </a:r>
            <a:r>
              <a:rPr lang="it-IT" altLang="it-IT" sz="2400" b="1" baseline="-25000">
                <a:latin typeface="Times New Roman" panose="02020603050405020304" pitchFamily="18" charset="0"/>
                <a:cs typeface="Times New Roman" panose="02020603050405020304" pitchFamily="18" charset="0"/>
              </a:rPr>
              <a:t>3</a:t>
            </a:r>
            <a:r>
              <a:rPr lang="it-IT" altLang="it-IT" sz="2400" b="1">
                <a:latin typeface="Times New Roman" panose="02020603050405020304" pitchFamily="18" charset="0"/>
                <a:cs typeface="Times New Roman" panose="02020603050405020304" pitchFamily="18" charset="0"/>
              </a:rPr>
              <a:t>Pb</a:t>
            </a:r>
            <a:r>
              <a:rPr lang="it-IT" altLang="it-IT" sz="2400" b="1" baseline="30000">
                <a:latin typeface="Times New Roman" panose="02020603050405020304" pitchFamily="18" charset="0"/>
                <a:cs typeface="Times New Roman" panose="02020603050405020304" pitchFamily="18" charset="0"/>
              </a:rPr>
              <a:t>IV</a:t>
            </a:r>
            <a:r>
              <a:rPr lang="it-IT" altLang="it-IT" sz="2400" b="1">
                <a:latin typeface="Times New Roman" panose="02020603050405020304" pitchFamily="18" charset="0"/>
                <a:cs typeface="Times New Roman" panose="02020603050405020304" pitchFamily="18" charset="0"/>
              </a:rPr>
              <a:t>I</a:t>
            </a:r>
            <a:r>
              <a:rPr lang="it-IT" altLang="it-IT" sz="2400">
                <a:latin typeface="Times New Roman" panose="02020603050405020304" pitchFamily="18" charset="0"/>
                <a:cs typeface="Times New Roman" panose="02020603050405020304" pitchFamily="18" charset="0"/>
              </a:rPr>
              <a:t> che dismuta a </a:t>
            </a:r>
            <a:r>
              <a:rPr lang="it-IT" altLang="it-IT" sz="2400" b="1">
                <a:latin typeface="Times New Roman" panose="02020603050405020304" pitchFamily="18" charset="0"/>
                <a:cs typeface="Times New Roman" panose="02020603050405020304" pitchFamily="18" charset="0"/>
              </a:rPr>
              <a:t>(CH</a:t>
            </a:r>
            <a:r>
              <a:rPr lang="it-IT" altLang="it-IT" sz="2400" b="1" baseline="-25000">
                <a:latin typeface="Times New Roman" panose="02020603050405020304" pitchFamily="18" charset="0"/>
                <a:cs typeface="Times New Roman" panose="02020603050405020304" pitchFamily="18" charset="0"/>
              </a:rPr>
              <a:t>3</a:t>
            </a:r>
            <a:r>
              <a:rPr lang="it-IT" altLang="it-IT" sz="2400" b="1">
                <a:latin typeface="Times New Roman" panose="02020603050405020304" pitchFamily="18" charset="0"/>
                <a:cs typeface="Times New Roman" panose="02020603050405020304" pitchFamily="18" charset="0"/>
              </a:rPr>
              <a:t>)</a:t>
            </a:r>
            <a:r>
              <a:rPr lang="it-IT" altLang="it-IT" sz="2400" b="1" baseline="-25000">
                <a:latin typeface="Times New Roman" panose="02020603050405020304" pitchFamily="18" charset="0"/>
                <a:cs typeface="Times New Roman" panose="02020603050405020304" pitchFamily="18" charset="0"/>
              </a:rPr>
              <a:t>4</a:t>
            </a:r>
            <a:r>
              <a:rPr lang="it-IT" altLang="it-IT" sz="2400" b="1">
                <a:latin typeface="Times New Roman" panose="02020603050405020304" pitchFamily="18" charset="0"/>
                <a:cs typeface="Times New Roman" panose="02020603050405020304" pitchFamily="18" charset="0"/>
              </a:rPr>
              <a:t>Pb</a:t>
            </a:r>
            <a:r>
              <a:rPr lang="it-IT" altLang="it-IT" sz="2400">
                <a:latin typeface="Times New Roman" panose="02020603050405020304" pitchFamily="18" charset="0"/>
                <a:cs typeface="Times New Roman" panose="02020603050405020304" pitchFamily="18" charset="0"/>
              </a:rPr>
              <a:t> e </a:t>
            </a:r>
            <a:r>
              <a:rPr lang="it-IT" altLang="it-IT" sz="2400" b="1">
                <a:latin typeface="Times New Roman" panose="02020603050405020304" pitchFamily="18" charset="0"/>
                <a:cs typeface="Times New Roman" panose="02020603050405020304" pitchFamily="18" charset="0"/>
              </a:rPr>
              <a:t>PbS</a:t>
            </a:r>
            <a:r>
              <a:rPr lang="it-IT" altLang="it-IT" sz="2400">
                <a:latin typeface="Times New Roman" panose="02020603050405020304" pitchFamily="18" charset="0"/>
                <a:cs typeface="Times New Roman" panose="02020603050405020304" pitchFamily="18" charset="0"/>
              </a:rPr>
              <a:t> in presenza di H</a:t>
            </a:r>
            <a:r>
              <a:rPr lang="it-IT" altLang="it-IT" sz="2400" baseline="-25000">
                <a:latin typeface="Times New Roman" panose="02020603050405020304" pitchFamily="18" charset="0"/>
                <a:cs typeface="Times New Roman" panose="02020603050405020304" pitchFamily="18" charset="0"/>
              </a:rPr>
              <a:t>2</a:t>
            </a:r>
            <a:r>
              <a:rPr lang="it-IT" altLang="it-IT" sz="2400">
                <a:latin typeface="Times New Roman" panose="02020603050405020304" pitchFamily="18" charset="0"/>
                <a:cs typeface="Times New Roman" panose="02020603050405020304" pitchFamily="18" charset="0"/>
              </a:rPr>
              <a:t>S.</a:t>
            </a:r>
            <a:endParaRPr lang="it-IT" altLang="it-IT" sz="2400" b="1" baseline="-2500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L’esposizione a </a:t>
            </a:r>
            <a:r>
              <a:rPr lang="it-IT" altLang="it-IT" sz="2400" b="1">
                <a:latin typeface="Times New Roman" panose="02020603050405020304" pitchFamily="18" charset="0"/>
                <a:cs typeface="Times New Roman" panose="02020603050405020304" pitchFamily="18" charset="0"/>
              </a:rPr>
              <a:t>composti organo-Pb </a:t>
            </a:r>
            <a:r>
              <a:rPr lang="it-IT" altLang="it-IT" sz="2400">
                <a:latin typeface="Times New Roman" panose="02020603050405020304" pitchFamily="18" charset="0"/>
                <a:cs typeface="Times New Roman" panose="02020603050405020304" pitchFamily="18" charset="0"/>
              </a:rPr>
              <a:t>(ALTAMENTE TOSSICI) avviene per inalazione, ingestione e contatto. </a:t>
            </a: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La </a:t>
            </a:r>
            <a:r>
              <a:rPr lang="it-IT" altLang="it-IT" sz="2400" b="1">
                <a:latin typeface="Times New Roman" panose="02020603050405020304" pitchFamily="18" charset="0"/>
                <a:cs typeface="Times New Roman" panose="02020603050405020304" pitchFamily="18" charset="0"/>
              </a:rPr>
              <a:t>tossicità</a:t>
            </a:r>
            <a:r>
              <a:rPr lang="it-IT" altLang="it-IT" sz="2400">
                <a:latin typeface="Times New Roman" panose="02020603050405020304" pitchFamily="18" charset="0"/>
                <a:cs typeface="Times New Roman" panose="02020603050405020304" pitchFamily="18" charset="0"/>
              </a:rPr>
              <a:t> dipende dall’alta affinità del Pb ai gruppi tiolici e all’abilità di causare stress ossidativo. Un esempio di effetti patologici causati da Pb e risultanti da disattivazione enzimatica è l’interruzione della biosintesi dell’eme, con conseguente anemia.</a:t>
            </a:r>
            <a:endParaRPr lang="it-IT" altLang="it-IT" sz="1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908C8590-D511-418E-9CF2-986D3FDD4D45}"/>
              </a:ext>
            </a:extLst>
          </p:cNvPr>
          <p:cNvSpPr txBox="1">
            <a:spLocks noChangeArrowheads="1"/>
          </p:cNvSpPr>
          <p:nvPr/>
        </p:nvSpPr>
        <p:spPr bwMode="auto">
          <a:xfrm>
            <a:off x="1524000" y="720726"/>
            <a:ext cx="9144000" cy="489267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ct val="50000"/>
              </a:spcBef>
              <a:defRPr/>
            </a:pPr>
            <a:r>
              <a:rPr lang="it-IT" sz="2400" b="1" dirty="0">
                <a:solidFill>
                  <a:srgbClr val="0070C0"/>
                </a:solidFill>
              </a:rPr>
              <a:t>Abbiamo esaminato alcune strategie adottate per regolare la concentrazione del Fe.</a:t>
            </a:r>
          </a:p>
          <a:p>
            <a:pPr algn="just" eaLnBrk="1" hangingPunct="1">
              <a:lnSpc>
                <a:spcPct val="150000"/>
              </a:lnSpc>
              <a:spcBef>
                <a:spcPct val="50000"/>
              </a:spcBef>
              <a:defRPr/>
            </a:pPr>
            <a:r>
              <a:rPr lang="it-IT" sz="2400" b="1" dirty="0">
                <a:solidFill>
                  <a:srgbClr val="0070C0"/>
                </a:solidFill>
              </a:rPr>
              <a:t>Una varietà di meccanismi simili è coinvolta per la rimozione efficace di elementi tossici. </a:t>
            </a:r>
          </a:p>
          <a:p>
            <a:pPr algn="just" eaLnBrk="1" hangingPunct="1">
              <a:lnSpc>
                <a:spcPct val="150000"/>
              </a:lnSpc>
              <a:spcBef>
                <a:spcPct val="50000"/>
              </a:spcBef>
              <a:defRPr/>
            </a:pPr>
            <a:r>
              <a:rPr lang="it-IT" sz="2400" b="1" dirty="0">
                <a:solidFill>
                  <a:srgbClr val="0070C0"/>
                </a:solidFill>
              </a:rPr>
              <a:t>Il processo chiarito meglio riguarda Hg, dove l’espressione dei geni che codificano per le proteine coinvolte nella </a:t>
            </a:r>
            <a:r>
              <a:rPr lang="it-IT" sz="2400" b="1" dirty="0" err="1">
                <a:solidFill>
                  <a:srgbClr val="0070C0"/>
                </a:solidFill>
              </a:rPr>
              <a:t>detossificazione</a:t>
            </a:r>
            <a:r>
              <a:rPr lang="it-IT" sz="2400" b="1" dirty="0">
                <a:solidFill>
                  <a:srgbClr val="0070C0"/>
                </a:solidFill>
              </a:rPr>
              <a:t> è regolata dalla concentrazione dello ione metallico.</a:t>
            </a:r>
          </a:p>
        </p:txBody>
      </p:sp>
    </p:spTree>
    <p:extLst>
      <p:ext uri="{BB962C8B-B14F-4D97-AF65-F5344CB8AC3E}">
        <p14:creationId xmlns:p14="http://schemas.microsoft.com/office/powerpoint/2010/main" val="377716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ttangolo 1">
            <a:extLst>
              <a:ext uri="{FF2B5EF4-FFF2-40B4-BE49-F238E27FC236}">
                <a16:creationId xmlns:a16="http://schemas.microsoft.com/office/drawing/2014/main" id="{C28E32C0-6BCE-48DE-BF78-640AAD02E74A}"/>
              </a:ext>
            </a:extLst>
          </p:cNvPr>
          <p:cNvSpPr>
            <a:spLocks noChangeArrowheads="1"/>
          </p:cNvSpPr>
          <p:nvPr/>
        </p:nvSpPr>
        <p:spPr bwMode="auto">
          <a:xfrm>
            <a:off x="1550988" y="-26988"/>
            <a:ext cx="9117012" cy="489267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        Limite odierno : 500</a:t>
            </a:r>
            <a:r>
              <a:rPr lang="it-IT" altLang="it-IT" sz="2400">
                <a:latin typeface="Symbol" panose="05050102010706020507" pitchFamily="18" charset="2"/>
                <a:cs typeface="Times New Roman" panose="02020603050405020304" pitchFamily="18" charset="0"/>
              </a:rPr>
              <a:t>m</a:t>
            </a:r>
            <a:r>
              <a:rPr lang="it-IT" altLang="it-IT" sz="2400">
                <a:latin typeface="Times New Roman" panose="02020603050405020304" pitchFamily="18" charset="0"/>
                <a:cs typeface="Times New Roman" panose="02020603050405020304" pitchFamily="18" charset="0"/>
              </a:rPr>
              <a:t>g/die</a:t>
            </a:r>
            <a:r>
              <a:rPr lang="it-IT" altLang="it-IT" sz="2400" b="1">
                <a:latin typeface="Times New Roman" panose="02020603050405020304" pitchFamily="18" charset="0"/>
                <a:cs typeface="Times New Roman" panose="02020603050405020304" pitchFamily="18" charset="0"/>
              </a:rPr>
              <a:t>				</a:t>
            </a:r>
            <a:endParaRPr lang="it-IT" altLang="it-IT" sz="2400" b="1" u="sng">
              <a:latin typeface="Times New Roman" panose="02020603050405020304" pitchFamily="18" charset="0"/>
              <a:cs typeface="Times New Roman" panose="02020603050405020304" pitchFamily="18" charset="0"/>
            </a:endParaRPr>
          </a:p>
          <a:p>
            <a:pPr algn="just" eaLnBrk="1" hangingPunct="1">
              <a:spcBef>
                <a:spcPct val="0"/>
              </a:spcBef>
              <a:buFontTx/>
              <a:buNone/>
            </a:pPr>
            <a:r>
              <a:rPr lang="it-IT" altLang="it-IT" sz="2400">
                <a:latin typeface="Times New Roman" panose="02020603050405020304" pitchFamily="18" charset="0"/>
                <a:cs typeface="Times New Roman" panose="02020603050405020304" pitchFamily="18" charset="0"/>
              </a:rPr>
              <a:t>L’avvelenamento da Pb (</a:t>
            </a:r>
            <a:r>
              <a:rPr lang="it-IT" altLang="it-IT" sz="2400" b="1">
                <a:latin typeface="Times New Roman" panose="02020603050405020304" pitchFamily="18" charset="0"/>
                <a:cs typeface="Times New Roman" panose="02020603050405020304" pitchFamily="18" charset="0"/>
              </a:rPr>
              <a:t>saturnismo</a:t>
            </a:r>
            <a:r>
              <a:rPr lang="it-IT" altLang="it-IT" sz="2400">
                <a:latin typeface="Times New Roman" panose="02020603050405020304" pitchFamily="18" charset="0"/>
                <a:cs typeface="Times New Roman" panose="02020603050405020304" pitchFamily="18" charset="0"/>
              </a:rPr>
              <a:t>) è connesso non solo con l’antica Roma ma anche con l’intensa attività nelle miniere del medioevo. </a:t>
            </a:r>
          </a:p>
          <a:p>
            <a:pPr algn="just" eaLnBrk="1" hangingPunct="1">
              <a:spcBef>
                <a:spcPct val="0"/>
              </a:spcBef>
              <a:buFontTx/>
              <a:buNone/>
            </a:pPr>
            <a:r>
              <a:rPr lang="it-IT" altLang="it-IT" sz="2400">
                <a:latin typeface="Times New Roman" panose="02020603050405020304" pitchFamily="18" charset="0"/>
                <a:cs typeface="Times New Roman" panose="02020603050405020304" pitchFamily="18" charset="0"/>
              </a:rPr>
              <a:t>Come contro-misura era adottata l’assunzione di burro. Di recente si ricorre alla combinazione di 2,3-dimercapto-1-propanolo (BAL) con Ca(EDTA) e a leganti specifici contenenti gruppi </a:t>
            </a:r>
            <a:r>
              <a:rPr lang="it-IT" altLang="it-IT" sz="2400" b="1">
                <a:latin typeface="Times New Roman" panose="02020603050405020304" pitchFamily="18" charset="0"/>
                <a:cs typeface="Times New Roman" panose="02020603050405020304" pitchFamily="18" charset="0"/>
              </a:rPr>
              <a:t>tio-idrossammato :</a:t>
            </a:r>
          </a:p>
          <a:p>
            <a:pPr algn="just" eaLnBrk="1" hangingPunct="1">
              <a:spcBef>
                <a:spcPct val="0"/>
              </a:spcBef>
              <a:buFontTx/>
              <a:buNone/>
            </a:pPr>
            <a:endParaRPr lang="it-IT" altLang="it-IT" sz="24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it-IT" altLang="it-IT" sz="2400">
                <a:latin typeface="Times New Roman" panose="02020603050405020304" pitchFamily="18" charset="0"/>
                <a:cs typeface="Times New Roman" panose="02020603050405020304" pitchFamily="18" charset="0"/>
              </a:rPr>
              <a:t>                      O</a:t>
            </a:r>
            <a:r>
              <a:rPr lang="it-IT" altLang="it-IT" sz="2400" baseline="30000">
                <a:latin typeface="Times New Roman" panose="02020603050405020304" pitchFamily="18" charset="0"/>
                <a:cs typeface="Times New Roman" panose="02020603050405020304" pitchFamily="18" charset="0"/>
              </a:rPr>
              <a:t>-</a:t>
            </a:r>
            <a:r>
              <a:rPr lang="it-IT" altLang="it-IT" sz="2400">
                <a:latin typeface="Times New Roman" panose="02020603050405020304" pitchFamily="18" charset="0"/>
                <a:cs typeface="Times New Roman" panose="02020603050405020304" pitchFamily="18" charset="0"/>
              </a:rPr>
              <a:t>           S</a:t>
            </a:r>
            <a:r>
              <a:rPr lang="it-IT" altLang="it-IT" sz="2400" baseline="30000">
                <a:latin typeface="Times New Roman" panose="02020603050405020304" pitchFamily="18" charset="0"/>
                <a:cs typeface="Times New Roman" panose="02020603050405020304" pitchFamily="18" charset="0"/>
              </a:rPr>
              <a:t>-</a:t>
            </a:r>
          </a:p>
          <a:p>
            <a:pPr algn="just" eaLnBrk="1" hangingPunct="1">
              <a:spcBef>
                <a:spcPct val="0"/>
              </a:spcBef>
              <a:buFontTx/>
              <a:buNone/>
            </a:pPr>
            <a:endParaRPr lang="it-IT" altLang="it-IT" sz="24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it-IT" altLang="it-IT" sz="2400">
                <a:latin typeface="Times New Roman" panose="02020603050405020304" pitchFamily="18" charset="0"/>
                <a:cs typeface="Times New Roman" panose="02020603050405020304" pitchFamily="18" charset="0"/>
              </a:rPr>
              <a:t>                          N</a:t>
            </a:r>
            <a:r>
              <a:rPr lang="it-IT" altLang="it-IT" sz="2400" baseline="30000">
                <a:latin typeface="Times New Roman" panose="02020603050405020304" pitchFamily="18" charset="0"/>
                <a:cs typeface="Times New Roman" panose="02020603050405020304" pitchFamily="18" charset="0"/>
              </a:rPr>
              <a:t>+</a:t>
            </a:r>
            <a:r>
              <a:rPr lang="it-IT" altLang="it-IT" sz="2400">
                <a:latin typeface="Times New Roman" panose="02020603050405020304" pitchFamily="18" charset="0"/>
                <a:cs typeface="Times New Roman" panose="02020603050405020304" pitchFamily="18" charset="0"/>
              </a:rPr>
              <a:t>=C</a:t>
            </a:r>
          </a:p>
          <a:p>
            <a:pPr eaLnBrk="1" hangingPunct="1">
              <a:spcBef>
                <a:spcPct val="0"/>
              </a:spcBef>
              <a:buFontTx/>
              <a:buNone/>
            </a:pPr>
            <a:endParaRPr lang="it-IT" altLang="it-IT" sz="240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                      R            R’</a:t>
            </a:r>
          </a:p>
          <a:p>
            <a:pPr eaLnBrk="1" hangingPunct="1">
              <a:spcBef>
                <a:spcPct val="0"/>
              </a:spcBef>
              <a:buFontTx/>
              <a:buNone/>
            </a:pPr>
            <a:endParaRPr lang="it-IT" altLang="it-IT" sz="2400">
              <a:latin typeface="Times New Roman" panose="02020603050405020304" pitchFamily="18" charset="0"/>
              <a:cs typeface="Times New Roman" panose="02020603050405020304" pitchFamily="18" charset="0"/>
            </a:endParaRPr>
          </a:p>
        </p:txBody>
      </p:sp>
      <p:cxnSp>
        <p:nvCxnSpPr>
          <p:cNvPr id="4" name="Connettore 1 3">
            <a:extLst>
              <a:ext uri="{FF2B5EF4-FFF2-40B4-BE49-F238E27FC236}">
                <a16:creationId xmlns:a16="http://schemas.microsoft.com/office/drawing/2014/main" id="{D3BE3496-CF42-42C2-9127-1E4FCF89579B}"/>
              </a:ext>
            </a:extLst>
          </p:cNvPr>
          <p:cNvCxnSpPr/>
          <p:nvPr/>
        </p:nvCxnSpPr>
        <p:spPr>
          <a:xfrm flipH="1">
            <a:off x="3432175" y="3736975"/>
            <a:ext cx="215900" cy="2984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5DCD672C-5A64-42EE-8F71-3AB9333673EF}"/>
              </a:ext>
            </a:extLst>
          </p:cNvPr>
          <p:cNvCxnSpPr/>
          <p:nvPr/>
        </p:nvCxnSpPr>
        <p:spPr>
          <a:xfrm>
            <a:off x="4295775" y="3644901"/>
            <a:ext cx="215900" cy="36036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BFDFAD11-BE24-4801-92A1-5355B498314C}"/>
              </a:ext>
            </a:extLst>
          </p:cNvPr>
          <p:cNvCxnSpPr/>
          <p:nvPr/>
        </p:nvCxnSpPr>
        <p:spPr>
          <a:xfrm flipH="1">
            <a:off x="4295775" y="2922588"/>
            <a:ext cx="215900" cy="3619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Connettore 1 8">
            <a:extLst>
              <a:ext uri="{FF2B5EF4-FFF2-40B4-BE49-F238E27FC236}">
                <a16:creationId xmlns:a16="http://schemas.microsoft.com/office/drawing/2014/main" id="{CC7737ED-9C2A-4B20-BE62-A4B26D83BE81}"/>
              </a:ext>
            </a:extLst>
          </p:cNvPr>
          <p:cNvCxnSpPr/>
          <p:nvPr/>
        </p:nvCxnSpPr>
        <p:spPr>
          <a:xfrm>
            <a:off x="3478213" y="2928938"/>
            <a:ext cx="177800" cy="3619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75AF953E-3914-42C8-B4C9-339F762CAF27}"/>
              </a:ext>
            </a:extLst>
          </p:cNvPr>
          <p:cNvSpPr>
            <a:spLocks noChangeArrowheads="1"/>
          </p:cNvSpPr>
          <p:nvPr/>
        </p:nvSpPr>
        <p:spPr bwMode="auto">
          <a:xfrm>
            <a:off x="1958975" y="6218238"/>
            <a:ext cx="8631238"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solidFill>
                  <a:srgbClr val="CC0000"/>
                </a:solidFill>
              </a:rPr>
              <a:t>Figure 3.1 structure of twenty common amino acids and </a:t>
            </a:r>
          </a:p>
          <a:p>
            <a:pPr algn="ctr" eaLnBrk="1" hangingPunct="1">
              <a:spcBef>
                <a:spcPct val="0"/>
              </a:spcBef>
              <a:buFontTx/>
              <a:buNone/>
            </a:pPr>
            <a:r>
              <a:rPr lang="en-US" altLang="it-IT" sz="1400" b="1">
                <a:solidFill>
                  <a:srgbClr val="CC0000"/>
                </a:solidFill>
              </a:rPr>
              <a:t>their three- and one-letter code representations</a:t>
            </a:r>
            <a:endParaRPr lang="it-IT" altLang="it-IT" sz="1400" b="1">
              <a:solidFill>
                <a:srgbClr val="CC0000"/>
              </a:solidFill>
            </a:endParaRPr>
          </a:p>
        </p:txBody>
      </p:sp>
      <p:pic>
        <p:nvPicPr>
          <p:cNvPr id="20483" name="Picture 5" descr="3">
            <a:extLst>
              <a:ext uri="{FF2B5EF4-FFF2-40B4-BE49-F238E27FC236}">
                <a16:creationId xmlns:a16="http://schemas.microsoft.com/office/drawing/2014/main" id="{A5628323-156C-4B7D-933E-BAE9384A7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464"/>
          <a:stretch>
            <a:fillRect/>
          </a:stretch>
        </p:blipFill>
        <p:spPr bwMode="auto">
          <a:xfrm>
            <a:off x="3863976" y="188913"/>
            <a:ext cx="4868863"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ttangolo 1">
            <a:extLst>
              <a:ext uri="{FF2B5EF4-FFF2-40B4-BE49-F238E27FC236}">
                <a16:creationId xmlns:a16="http://schemas.microsoft.com/office/drawing/2014/main" id="{1805439C-88EB-4B42-9CA4-AD17EEF7AAD3}"/>
              </a:ext>
            </a:extLst>
          </p:cNvPr>
          <p:cNvSpPr>
            <a:spLocks noChangeArrowheads="1"/>
          </p:cNvSpPr>
          <p:nvPr/>
        </p:nvSpPr>
        <p:spPr bwMode="auto">
          <a:xfrm>
            <a:off x="1595438" y="115888"/>
            <a:ext cx="8964612"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400" b="1">
                <a:latin typeface="Comic Sans MS" panose="030F0702030302020204" pitchFamily="66" charset="0"/>
              </a:rPr>
              <a:t>Hg : Z=80, situato nel sistema periodico tra Au e Tl</a:t>
            </a:r>
          </a:p>
          <a:p>
            <a:pPr algn="just" eaLnBrk="1" hangingPunct="1">
              <a:spcBef>
                <a:spcPct val="0"/>
              </a:spcBef>
              <a:buFontTx/>
              <a:buNone/>
            </a:pPr>
            <a:endParaRPr lang="it-IT" altLang="it-IT" sz="2400">
              <a:solidFill>
                <a:srgbClr val="FF3300"/>
              </a:solidFill>
              <a:latin typeface="Comic Sans MS" panose="030F0702030302020204" pitchFamily="66" charset="0"/>
            </a:endParaRPr>
          </a:p>
          <a:p>
            <a:pPr algn="just" eaLnBrk="1" hangingPunct="1">
              <a:spcBef>
                <a:spcPct val="0"/>
              </a:spcBef>
              <a:buFontTx/>
              <a:buNone/>
            </a:pPr>
            <a:r>
              <a:rPr lang="it-IT" altLang="it-IT" sz="2400">
                <a:solidFill>
                  <a:srgbClr val="FF3300"/>
                </a:solidFill>
                <a:latin typeface="Comic Sans MS" panose="030F0702030302020204" pitchFamily="66" charset="0"/>
              </a:rPr>
              <a:t>Attualmente la quantità di Hg globale emesso è di 2 x 10</a:t>
            </a:r>
            <a:r>
              <a:rPr lang="it-IT" altLang="it-IT" sz="2400" baseline="30000">
                <a:solidFill>
                  <a:srgbClr val="FF3300"/>
                </a:solidFill>
                <a:latin typeface="Comic Sans MS" panose="030F0702030302020204" pitchFamily="66" charset="0"/>
              </a:rPr>
              <a:t>6</a:t>
            </a:r>
            <a:r>
              <a:rPr lang="it-IT" altLang="it-IT" sz="2400">
                <a:solidFill>
                  <a:srgbClr val="FF3300"/>
                </a:solidFill>
                <a:latin typeface="Comic Sans MS" panose="030F0702030302020204" pitchFamily="66" charset="0"/>
              </a:rPr>
              <a:t> Kg per anno.</a:t>
            </a:r>
          </a:p>
          <a:p>
            <a:pPr algn="just" eaLnBrk="1" hangingPunct="1">
              <a:spcBef>
                <a:spcPct val="0"/>
              </a:spcBef>
              <a:buFontTx/>
              <a:buNone/>
            </a:pPr>
            <a:r>
              <a:rPr lang="it-IT" altLang="it-IT" sz="2400" u="sng">
                <a:solidFill>
                  <a:srgbClr val="0066FF"/>
                </a:solidFill>
                <a:latin typeface="Comic Sans MS" panose="030F0702030302020204" pitchFamily="66" charset="0"/>
              </a:rPr>
              <a:t>Non vi è una drammatica contaminazione ambientale da Hg</a:t>
            </a:r>
            <a:r>
              <a:rPr lang="it-IT" altLang="it-IT" sz="2400">
                <a:solidFill>
                  <a:srgbClr val="0066FF"/>
                </a:solidFill>
                <a:latin typeface="Comic Sans MS" panose="030F0702030302020204" pitchFamily="66" charset="0"/>
              </a:rPr>
              <a:t>.</a:t>
            </a:r>
          </a:p>
          <a:p>
            <a:pPr algn="just" eaLnBrk="1" hangingPunct="1">
              <a:spcBef>
                <a:spcPct val="0"/>
              </a:spcBef>
              <a:buFontTx/>
              <a:buNone/>
            </a:pPr>
            <a:r>
              <a:rPr lang="it-IT" altLang="it-IT" sz="2400">
                <a:solidFill>
                  <a:srgbClr val="0066FF"/>
                </a:solidFill>
                <a:latin typeface="Comic Sans MS" panose="030F0702030302020204" pitchFamily="66" charset="0"/>
              </a:rPr>
              <a:t>Sorgenti naturali di Hg includono goccioline nelle rocce ed il composto cinabro (HgS). </a:t>
            </a:r>
            <a:r>
              <a:rPr lang="it-IT" altLang="it-IT" sz="2400">
                <a:latin typeface="Comic Sans MS" panose="030F0702030302020204" pitchFamily="66" charset="0"/>
              </a:rPr>
              <a:t>In Toscana, la zona del </a:t>
            </a:r>
            <a:r>
              <a:rPr lang="it-IT" altLang="it-IT" sz="2400" b="1">
                <a:latin typeface="Comic Sans MS" panose="030F0702030302020204" pitchFamily="66" charset="0"/>
              </a:rPr>
              <a:t>Monte Amiata</a:t>
            </a:r>
            <a:r>
              <a:rPr lang="it-IT" altLang="it-IT" sz="2400">
                <a:latin typeface="Comic Sans MS" panose="030F0702030302020204" pitchFamily="66" charset="0"/>
              </a:rPr>
              <a:t> è ricca di minerali contenenti mercurio a lungo sfruttati. Normalmente le acque marine contengono 1 g di Hg per 1000 m</a:t>
            </a:r>
            <a:r>
              <a:rPr lang="it-IT" altLang="it-IT" sz="2400" baseline="30000">
                <a:latin typeface="Comic Sans MS" panose="030F0702030302020204" pitchFamily="66" charset="0"/>
              </a:rPr>
              <a:t>3 </a:t>
            </a:r>
            <a:r>
              <a:rPr lang="it-IT" altLang="it-IT" sz="2400">
                <a:latin typeface="Comic Sans MS" panose="030F0702030302020204" pitchFamily="66" charset="0"/>
              </a:rPr>
              <a:t>d’acqua.</a:t>
            </a:r>
          </a:p>
          <a:p>
            <a:pPr algn="just" eaLnBrk="1" hangingPunct="1">
              <a:spcBef>
                <a:spcPct val="0"/>
              </a:spcBef>
              <a:buFontTx/>
              <a:buNone/>
            </a:pPr>
            <a:r>
              <a:rPr lang="it-IT" altLang="it-IT" sz="2400">
                <a:solidFill>
                  <a:srgbClr val="0066FF"/>
                </a:solidFill>
                <a:latin typeface="Comic Sans MS" panose="030F0702030302020204" pitchFamily="66" charset="0"/>
              </a:rPr>
              <a:t>Il rilascio di Hg nell’atmosfera deriva da emissioni vulcaniche, da decontaminazione di composti di Hg da parte di colonie batteriche, da impianti di incenerimento di scarti quali batterie al Hg, lampadine elettriche.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ttangolo 1">
            <a:extLst>
              <a:ext uri="{FF2B5EF4-FFF2-40B4-BE49-F238E27FC236}">
                <a16:creationId xmlns:a16="http://schemas.microsoft.com/office/drawing/2014/main" id="{C997D349-AD7B-4151-99B6-4BC7BB9AC6A8}"/>
              </a:ext>
            </a:extLst>
          </p:cNvPr>
          <p:cNvSpPr>
            <a:spLocks noChangeArrowheads="1"/>
          </p:cNvSpPr>
          <p:nvPr/>
        </p:nvSpPr>
        <p:spPr bwMode="auto">
          <a:xfrm>
            <a:off x="1524000" y="549275"/>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400">
                <a:solidFill>
                  <a:srgbClr val="FF3300"/>
                </a:solidFill>
                <a:latin typeface="Comic Sans MS" panose="030F0702030302020204" pitchFamily="66" charset="0"/>
              </a:rPr>
              <a:t>Tuttavia contaminazioni locali possono causare seri problemi.</a:t>
            </a:r>
          </a:p>
          <a:p>
            <a:pPr algn="just" eaLnBrk="1" hangingPunct="1">
              <a:spcBef>
                <a:spcPct val="0"/>
              </a:spcBef>
              <a:buFontTx/>
              <a:buNone/>
            </a:pPr>
            <a:r>
              <a:rPr lang="it-IT" altLang="it-IT" sz="2400">
                <a:solidFill>
                  <a:srgbClr val="FF3300"/>
                </a:solidFill>
                <a:latin typeface="Comic Sans MS" panose="030F0702030302020204" pitchFamily="66" charset="0"/>
              </a:rPr>
              <a:t>Ad es. rifiuti industriali scaricati nella Baia di Minamata in Giappone negli anni ‘50-’60 hanno causato l’accumulo di metilmercurio (altamente tossico) ed un bilancio di 3000 morti e danni prenatali.</a:t>
            </a:r>
          </a:p>
          <a:p>
            <a:pPr algn="just" eaLnBrk="1" hangingPunct="1">
              <a:spcBef>
                <a:spcPct val="0"/>
              </a:spcBef>
              <a:buFontTx/>
              <a:buNone/>
            </a:pPr>
            <a:r>
              <a:rPr lang="it-IT" altLang="it-IT" sz="2400">
                <a:solidFill>
                  <a:srgbClr val="FF3300"/>
                </a:solidFill>
                <a:latin typeface="Comic Sans MS" panose="030F0702030302020204" pitchFamily="66" charset="0"/>
              </a:rPr>
              <a:t>L’avvelenamento era dovuto ad un’alimentazione quasi esclusiva con pesci e molluschi pescati nelle acque inquinate da mercurio della baia che contenevano una quantità di Hg 25 volte superiore al valore “normale”.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EF658556-C6C9-4AE0-BB21-E6D321536817}"/>
              </a:ext>
            </a:extLst>
          </p:cNvPr>
          <p:cNvSpPr txBox="1">
            <a:spLocks noChangeArrowheads="1"/>
          </p:cNvSpPr>
          <p:nvPr/>
        </p:nvSpPr>
        <p:spPr bwMode="auto">
          <a:xfrm>
            <a:off x="1524001" y="115888"/>
            <a:ext cx="9180513"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it-IT" altLang="it-IT" sz="2000">
              <a:solidFill>
                <a:srgbClr val="7030A0"/>
              </a:solidFill>
            </a:endParaRPr>
          </a:p>
          <a:p>
            <a:pPr algn="just" eaLnBrk="1" hangingPunct="1">
              <a:spcBef>
                <a:spcPct val="0"/>
              </a:spcBef>
              <a:buFontTx/>
              <a:buNone/>
            </a:pPr>
            <a:r>
              <a:rPr lang="it-IT" altLang="it-IT" sz="2000">
                <a:solidFill>
                  <a:srgbClr val="7030A0"/>
                </a:solidFill>
              </a:rPr>
              <a:t>L’uso del </a:t>
            </a:r>
            <a:r>
              <a:rPr lang="it-IT" altLang="it-IT" sz="2000" b="1" i="1">
                <a:solidFill>
                  <a:srgbClr val="7030A0"/>
                </a:solidFill>
              </a:rPr>
              <a:t>MERCURIO</a:t>
            </a:r>
            <a:r>
              <a:rPr lang="it-IT" altLang="it-IT" sz="2000">
                <a:solidFill>
                  <a:srgbClr val="7030A0"/>
                </a:solidFill>
              </a:rPr>
              <a:t> nelle celle elettrolitiche per la produzione di cloro e NaOH</a:t>
            </a:r>
          </a:p>
          <a:p>
            <a:pPr eaLnBrk="1" hangingPunct="1">
              <a:spcBef>
                <a:spcPct val="0"/>
              </a:spcBef>
              <a:buFontTx/>
              <a:buNone/>
            </a:pPr>
            <a:r>
              <a:rPr lang="it-IT" altLang="it-IT" sz="2000">
                <a:solidFill>
                  <a:srgbClr val="7030A0"/>
                </a:solidFill>
              </a:rPr>
              <a:t>è in largo abbandono. E’ stato usato in amalgame (in lega con Ag, Sn, Zn, Cu) per cure odontoiatriche.</a:t>
            </a:r>
          </a:p>
          <a:p>
            <a:pPr eaLnBrk="1" hangingPunct="1">
              <a:spcBef>
                <a:spcPct val="50000"/>
              </a:spcBef>
              <a:buFontTx/>
              <a:buNone/>
            </a:pPr>
            <a:r>
              <a:rPr lang="it-IT" altLang="it-IT" sz="2000">
                <a:solidFill>
                  <a:srgbClr val="7030A0"/>
                </a:solidFill>
              </a:rPr>
              <a:t>Nella </a:t>
            </a:r>
            <a:r>
              <a:rPr lang="it-IT" altLang="it-IT" sz="2000" b="1">
                <a:solidFill>
                  <a:srgbClr val="7030A0"/>
                </a:solidFill>
              </a:rPr>
              <a:t>forma elementare </a:t>
            </a:r>
            <a:r>
              <a:rPr lang="it-IT" altLang="it-IT" sz="2000">
                <a:solidFill>
                  <a:srgbClr val="7030A0"/>
                </a:solidFill>
              </a:rPr>
              <a:t>Hg è un elemento relativamente «nobile», che non si corrode facilmente. E’ liquido a temp. ambiente e  la </a:t>
            </a:r>
            <a:r>
              <a:rPr lang="it-IT" altLang="it-IT" sz="2000" b="1">
                <a:solidFill>
                  <a:srgbClr val="7030A0"/>
                </a:solidFill>
              </a:rPr>
              <a:t>tensione di vapore </a:t>
            </a:r>
            <a:r>
              <a:rPr lang="it-IT" altLang="it-IT" sz="2000">
                <a:solidFill>
                  <a:srgbClr val="7030A0"/>
                </a:solidFill>
              </a:rPr>
              <a:t>pari a 18 mg/m</a:t>
            </a:r>
            <a:r>
              <a:rPr lang="it-IT" altLang="it-IT" sz="2000" baseline="30000">
                <a:solidFill>
                  <a:srgbClr val="7030A0"/>
                </a:solidFill>
              </a:rPr>
              <a:t>3</a:t>
            </a:r>
            <a:r>
              <a:rPr lang="it-IT" altLang="it-IT" sz="2000">
                <a:solidFill>
                  <a:srgbClr val="7030A0"/>
                </a:solidFill>
              </a:rPr>
              <a:t> </a:t>
            </a:r>
            <a:r>
              <a:rPr lang="it-IT" altLang="it-IT" sz="2000" b="1">
                <a:solidFill>
                  <a:srgbClr val="7030A0"/>
                </a:solidFill>
              </a:rPr>
              <a:t> </a:t>
            </a:r>
            <a:r>
              <a:rPr lang="it-IT" altLang="it-IT" sz="2000">
                <a:solidFill>
                  <a:srgbClr val="7030A0"/>
                </a:solidFill>
              </a:rPr>
              <a:t>eccede largamente i limiti permessi (0.1 mg/m</a:t>
            </a:r>
            <a:r>
              <a:rPr lang="it-IT" altLang="it-IT" sz="2000" baseline="30000">
                <a:solidFill>
                  <a:srgbClr val="7030A0"/>
                </a:solidFill>
              </a:rPr>
              <a:t>3</a:t>
            </a:r>
            <a:r>
              <a:rPr lang="it-IT" altLang="it-IT" sz="2000">
                <a:solidFill>
                  <a:srgbClr val="7030A0"/>
                </a:solidFill>
              </a:rPr>
              <a:t>). </a:t>
            </a:r>
          </a:p>
          <a:p>
            <a:pPr algn="just" eaLnBrk="1" hangingPunct="1">
              <a:spcBef>
                <a:spcPct val="50000"/>
              </a:spcBef>
              <a:buFontTx/>
              <a:buNone/>
            </a:pPr>
            <a:r>
              <a:rPr lang="it-IT" altLang="it-IT" sz="2000">
                <a:solidFill>
                  <a:srgbClr val="7030A0"/>
                </a:solidFill>
              </a:rPr>
              <a:t>L’avvelenamento da Hg elementare è rara, ma </a:t>
            </a:r>
            <a:r>
              <a:rPr lang="it-IT" altLang="it-IT" sz="2000" u="sng">
                <a:solidFill>
                  <a:srgbClr val="7030A0"/>
                </a:solidFill>
              </a:rPr>
              <a:t>l’inalazione cronica di vapori di Hg </a:t>
            </a:r>
            <a:r>
              <a:rPr lang="it-IT" altLang="it-IT" sz="2000">
                <a:solidFill>
                  <a:srgbClr val="7030A0"/>
                </a:solidFill>
              </a:rPr>
              <a:t>(in fisica ed in chimica) è stata spesso riportata (anche dagli stessi scienziati).</a:t>
            </a:r>
          </a:p>
          <a:p>
            <a:pPr eaLnBrk="1" hangingPunct="1">
              <a:lnSpc>
                <a:spcPct val="150000"/>
              </a:lnSpc>
              <a:spcBef>
                <a:spcPct val="50000"/>
              </a:spcBef>
              <a:buFontTx/>
              <a:buNone/>
            </a:pPr>
            <a:r>
              <a:rPr lang="it-IT" altLang="it-IT" sz="2000" u="sng">
                <a:solidFill>
                  <a:srgbClr val="FF0000"/>
                </a:solidFill>
              </a:rPr>
              <a:t>Sintomi</a:t>
            </a:r>
            <a:r>
              <a:rPr lang="it-IT" altLang="it-IT" sz="2000">
                <a:solidFill>
                  <a:srgbClr val="FF0000"/>
                </a:solidFill>
              </a:rPr>
              <a:t> : linee nere sui denti (come per il Pb), diminuzione della circolazione periferica, difficoltà di concentrazione, perdita di capelli e di memoria,  tremori (sindrome del «cappellaio matto» che usava Hg(NO</a:t>
            </a:r>
            <a:r>
              <a:rPr lang="it-IT" altLang="it-IT" sz="2000" baseline="-25000">
                <a:solidFill>
                  <a:srgbClr val="FF0000"/>
                </a:solidFill>
              </a:rPr>
              <a:t>3</a:t>
            </a:r>
            <a:r>
              <a:rPr lang="it-IT" altLang="it-IT" sz="2000">
                <a:solidFill>
                  <a:srgbClr val="FF0000"/>
                </a:solidFill>
              </a:rPr>
              <a:t>)</a:t>
            </a:r>
            <a:r>
              <a:rPr lang="it-IT" altLang="it-IT" sz="2000" baseline="-25000">
                <a:solidFill>
                  <a:srgbClr val="FF0000"/>
                </a:solidFill>
              </a:rPr>
              <a:t>2</a:t>
            </a:r>
            <a:r>
              <a:rPr lang="it-IT" altLang="it-IT" sz="2000">
                <a:solidFill>
                  <a:srgbClr val="FF0000"/>
                </a:solidFill>
              </a:rPr>
              <a:t> per trattare il feltro).</a:t>
            </a:r>
          </a:p>
          <a:p>
            <a:pPr eaLnBrk="1" hangingPunct="1">
              <a:lnSpc>
                <a:spcPct val="150000"/>
              </a:lnSpc>
              <a:spcBef>
                <a:spcPct val="50000"/>
              </a:spcBef>
              <a:buFontTx/>
              <a:buNone/>
            </a:pPr>
            <a:endParaRPr lang="it-IT" altLang="it-IT" sz="20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1">
            <a:extLst>
              <a:ext uri="{FF2B5EF4-FFF2-40B4-BE49-F238E27FC236}">
                <a16:creationId xmlns:a16="http://schemas.microsoft.com/office/drawing/2014/main" id="{31A768FC-2F3F-4AE6-AAA7-DCC187FB5DA1}"/>
              </a:ext>
            </a:extLst>
          </p:cNvPr>
          <p:cNvSpPr>
            <a:spLocks noChangeArrowheads="1"/>
          </p:cNvSpPr>
          <p:nvPr/>
        </p:nvSpPr>
        <p:spPr bwMode="auto">
          <a:xfrm>
            <a:off x="1524000" y="-26988"/>
            <a:ext cx="9144000" cy="740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2500">
              <a:solidFill>
                <a:srgbClr val="0066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500">
                <a:solidFill>
                  <a:srgbClr val="0066FF"/>
                </a:solidFill>
                <a:latin typeface="Times New Roman" panose="02020603050405020304" pitchFamily="18" charset="0"/>
                <a:cs typeface="Times New Roman" panose="02020603050405020304" pitchFamily="18" charset="0"/>
              </a:rPr>
              <a:t>Una specie abbondante nell’atmosfera è </a:t>
            </a:r>
            <a:r>
              <a:rPr lang="it-IT" altLang="it-IT" sz="2500" b="1" u="sng">
                <a:solidFill>
                  <a:srgbClr val="0066FF"/>
                </a:solidFill>
                <a:latin typeface="Times New Roman" panose="02020603050405020304" pitchFamily="18" charset="0"/>
                <a:cs typeface="Times New Roman" panose="02020603050405020304" pitchFamily="18" charset="0"/>
              </a:rPr>
              <a:t>Hg elementare gassoso</a:t>
            </a:r>
          </a:p>
          <a:p>
            <a:pPr eaLnBrk="1" hangingPunct="1">
              <a:spcBef>
                <a:spcPct val="0"/>
              </a:spcBef>
              <a:buFontTx/>
              <a:buNone/>
            </a:pPr>
            <a:r>
              <a:rPr lang="it-IT" altLang="it-IT" sz="2500">
                <a:solidFill>
                  <a:srgbClr val="0066FF"/>
                </a:solidFill>
                <a:latin typeface="Times New Roman" panose="02020603050405020304" pitchFamily="18" charset="0"/>
                <a:cs typeface="Times New Roman" panose="02020603050405020304" pitchFamily="18" charset="0"/>
              </a:rPr>
              <a:t>(alla concentrazione media di 1.6 ng/m</a:t>
            </a:r>
            <a:r>
              <a:rPr lang="it-IT" altLang="it-IT" sz="2500" baseline="30000">
                <a:solidFill>
                  <a:srgbClr val="0066FF"/>
                </a:solidFill>
                <a:latin typeface="Times New Roman" panose="02020603050405020304" pitchFamily="18" charset="0"/>
                <a:cs typeface="Times New Roman" panose="02020603050405020304" pitchFamily="18" charset="0"/>
              </a:rPr>
              <a:t>3</a:t>
            </a:r>
            <a:r>
              <a:rPr lang="it-IT" altLang="it-IT" sz="2500">
                <a:solidFill>
                  <a:srgbClr val="0066FF"/>
                </a:solidFill>
                <a:latin typeface="Times New Roman" panose="02020603050405020304" pitchFamily="18" charset="0"/>
                <a:cs typeface="Times New Roman" panose="02020603050405020304" pitchFamily="18" charset="0"/>
              </a:rPr>
              <a:t>) che reagisce per addizione ossidativa con </a:t>
            </a:r>
            <a:r>
              <a:rPr lang="it-IT" altLang="it-IT" sz="2500" u="sng">
                <a:solidFill>
                  <a:srgbClr val="0066FF"/>
                </a:solidFill>
                <a:latin typeface="Times New Roman" panose="02020603050405020304" pitchFamily="18" charset="0"/>
                <a:cs typeface="Times New Roman" panose="02020603050405020304" pitchFamily="18" charset="0"/>
              </a:rPr>
              <a:t>metilioduro </a:t>
            </a:r>
            <a:r>
              <a:rPr lang="it-IT" altLang="it-IT" sz="2500">
                <a:solidFill>
                  <a:srgbClr val="0066FF"/>
                </a:solidFill>
                <a:latin typeface="Times New Roman" panose="02020603050405020304" pitchFamily="18" charset="0"/>
                <a:cs typeface="Times New Roman" panose="02020603050405020304" pitchFamily="18" charset="0"/>
              </a:rPr>
              <a:t>(rilasciato dagli oceani) così formando metilmercurio ioduro:</a:t>
            </a:r>
          </a:p>
          <a:p>
            <a:pPr eaLnBrk="1" hangingPunct="1">
              <a:spcBef>
                <a:spcPct val="0"/>
              </a:spcBef>
              <a:buFontTx/>
              <a:buNone/>
            </a:pPr>
            <a:endParaRPr lang="it-IT" altLang="it-IT" sz="2500">
              <a:solidFill>
                <a:srgbClr val="0066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500">
                <a:solidFill>
                  <a:srgbClr val="0066FF"/>
                </a:solidFill>
                <a:latin typeface="Times New Roman" panose="02020603050405020304" pitchFamily="18" charset="0"/>
                <a:cs typeface="Times New Roman" panose="02020603050405020304" pitchFamily="18" charset="0"/>
              </a:rPr>
              <a:t>                     Hg   +   CH</a:t>
            </a:r>
            <a:r>
              <a:rPr lang="it-IT" altLang="it-IT" sz="2500" baseline="-25000">
                <a:solidFill>
                  <a:srgbClr val="0066FF"/>
                </a:solidFill>
                <a:latin typeface="Times New Roman" panose="02020603050405020304" pitchFamily="18" charset="0"/>
                <a:cs typeface="Times New Roman" panose="02020603050405020304" pitchFamily="18" charset="0"/>
              </a:rPr>
              <a:t>3</a:t>
            </a:r>
            <a:r>
              <a:rPr lang="it-IT" altLang="it-IT" sz="2500">
                <a:solidFill>
                  <a:srgbClr val="0066FF"/>
                </a:solidFill>
                <a:latin typeface="Times New Roman" panose="02020603050405020304" pitchFamily="18" charset="0"/>
                <a:cs typeface="Times New Roman" panose="02020603050405020304" pitchFamily="18" charset="0"/>
              </a:rPr>
              <a:t>I      </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      </a:t>
            </a:r>
            <a:r>
              <a:rPr lang="it-IT" altLang="it-IT" sz="2500" b="1">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CH</a:t>
            </a:r>
            <a:r>
              <a:rPr lang="it-IT" altLang="it-IT" sz="2500" b="1"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b="1">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HgI</a:t>
            </a:r>
            <a:endParaRPr lang="it-IT" altLang="it-IT" sz="2500" b="1">
              <a:solidFill>
                <a:srgbClr val="0066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it-IT" altLang="it-IT" sz="2500">
              <a:solidFill>
                <a:srgbClr val="0066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500">
                <a:solidFill>
                  <a:srgbClr val="0066FF"/>
                </a:solidFill>
                <a:latin typeface="Times New Roman" panose="02020603050405020304" pitchFamily="18" charset="0"/>
                <a:cs typeface="Times New Roman" panose="02020603050405020304" pitchFamily="18" charset="0"/>
              </a:rPr>
              <a:t>Inoltre Hg può essere convertito mediante ossidazione in bromuro mercuroso o mercurico in presenza di bromo ed ozono:</a:t>
            </a:r>
          </a:p>
          <a:p>
            <a:pPr eaLnBrk="1" hangingPunct="1">
              <a:spcBef>
                <a:spcPct val="0"/>
              </a:spcBef>
              <a:buFontTx/>
              <a:buNone/>
            </a:pPr>
            <a:endParaRPr lang="it-IT" altLang="it-IT" sz="2500">
              <a:solidFill>
                <a:srgbClr val="0066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500">
                <a:solidFill>
                  <a:srgbClr val="0066FF"/>
                </a:solidFill>
                <a:latin typeface="Times New Roman" panose="02020603050405020304" pitchFamily="18" charset="0"/>
                <a:cs typeface="Times New Roman" panose="02020603050405020304" pitchFamily="18" charset="0"/>
              </a:rPr>
              <a:t>                  Hg   +   Br</a:t>
            </a:r>
            <a:r>
              <a:rPr lang="it-IT" altLang="it-IT" sz="2500" baseline="-25000">
                <a:solidFill>
                  <a:srgbClr val="0066FF"/>
                </a:solidFill>
                <a:latin typeface="Times New Roman" panose="02020603050405020304" pitchFamily="18" charset="0"/>
                <a:cs typeface="Times New Roman" panose="02020603050405020304" pitchFamily="18" charset="0"/>
              </a:rPr>
              <a:t>2</a:t>
            </a:r>
            <a:r>
              <a:rPr lang="it-IT" altLang="it-IT" sz="2500">
                <a:solidFill>
                  <a:srgbClr val="0066FF"/>
                </a:solidFill>
                <a:latin typeface="Times New Roman" panose="02020603050405020304" pitchFamily="18" charset="0"/>
                <a:cs typeface="Times New Roman" panose="02020603050405020304" pitchFamily="18" charset="0"/>
              </a:rPr>
              <a:t>, O</a:t>
            </a:r>
            <a:r>
              <a:rPr lang="it-IT" altLang="it-IT" sz="2500" baseline="-25000">
                <a:solidFill>
                  <a:srgbClr val="0066FF"/>
                </a:solidFill>
                <a:latin typeface="Times New Roman" panose="02020603050405020304" pitchFamily="18" charset="0"/>
                <a:cs typeface="Times New Roman" panose="02020603050405020304" pitchFamily="18" charset="0"/>
              </a:rPr>
              <a:t>3</a:t>
            </a:r>
            <a:r>
              <a:rPr lang="it-IT" altLang="it-IT" sz="2500">
                <a:solidFill>
                  <a:srgbClr val="0066FF"/>
                </a:solidFill>
                <a:latin typeface="Times New Roman" panose="02020603050405020304" pitchFamily="18" charset="0"/>
                <a:cs typeface="Times New Roman" panose="02020603050405020304" pitchFamily="18" charset="0"/>
              </a:rPr>
              <a:t>, hv            </a:t>
            </a:r>
            <a:r>
              <a:rPr lang="it-IT" altLang="it-IT" sz="2500" b="1">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HgBr</a:t>
            </a:r>
            <a:r>
              <a:rPr lang="it-IT" altLang="it-IT" sz="2500" b="1"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2/1</a:t>
            </a:r>
            <a:endParaRPr lang="it-IT" altLang="it-IT" sz="2500" b="1">
              <a:solidFill>
                <a:srgbClr val="0066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it-IT" altLang="it-IT" sz="2500">
              <a:solidFill>
                <a:srgbClr val="0066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500">
                <a:solidFill>
                  <a:srgbClr val="0066FF"/>
                </a:solidFill>
                <a:latin typeface="Times New Roman" panose="02020603050405020304" pitchFamily="18" charset="0"/>
                <a:cs typeface="Times New Roman" panose="02020603050405020304" pitchFamily="18" charset="0"/>
              </a:rPr>
              <a:t>Dopo il rilascio di </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CH</a:t>
            </a:r>
            <a:r>
              <a:rPr lang="it-IT" altLang="it-IT" sz="2500"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HgI </a:t>
            </a:r>
            <a:r>
              <a:rPr lang="it-IT" altLang="it-IT" sz="2500">
                <a:solidFill>
                  <a:srgbClr val="0066FF"/>
                </a:solidFill>
                <a:latin typeface="Times New Roman" panose="02020603050405020304" pitchFamily="18" charset="0"/>
                <a:cs typeface="Times New Roman" panose="02020603050405020304" pitchFamily="18" charset="0"/>
              </a:rPr>
              <a:t>nell’acqua oceanica, avviene un’ulteriore reazione di metilazione che genera </a:t>
            </a:r>
            <a:r>
              <a:rPr lang="it-IT" altLang="it-IT" sz="2500" b="1">
                <a:solidFill>
                  <a:srgbClr val="0066FF"/>
                </a:solidFill>
                <a:latin typeface="Times New Roman" panose="02020603050405020304" pitchFamily="18" charset="0"/>
                <a:cs typeface="Times New Roman" panose="02020603050405020304" pitchFamily="18" charset="0"/>
              </a:rPr>
              <a:t>(</a:t>
            </a:r>
            <a:r>
              <a:rPr lang="it-IT" altLang="it-IT" sz="2500" b="1">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CH</a:t>
            </a:r>
            <a:r>
              <a:rPr lang="it-IT" altLang="it-IT" sz="2500" b="1"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b="1">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a:t>
            </a:r>
            <a:r>
              <a:rPr lang="it-IT" altLang="it-IT" sz="2500" b="1"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2</a:t>
            </a:r>
            <a:r>
              <a:rPr lang="it-IT" altLang="it-IT" sz="2500" b="1">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Hg.</a:t>
            </a:r>
          </a:p>
          <a:p>
            <a:pPr eaLnBrk="1" hangingPunct="1">
              <a:spcBef>
                <a:spcPct val="0"/>
              </a:spcBef>
              <a:buFontTx/>
              <a:buNone/>
            </a:pP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Lo scambio di ioduro con cloruro genera cloruro di metilmercurio</a:t>
            </a:r>
          </a:p>
          <a:p>
            <a:pPr eaLnBrk="1" hangingPunct="1">
              <a:spcBef>
                <a:spcPct val="0"/>
              </a:spcBef>
              <a:buFontTx/>
              <a:buNone/>
            </a:pPr>
            <a:r>
              <a:rPr lang="it-IT" altLang="it-IT" sz="2500" b="1">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CH</a:t>
            </a:r>
            <a:r>
              <a:rPr lang="it-IT" altLang="it-IT" sz="2500" b="1"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b="1">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HgCl</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a:t>
            </a:r>
            <a:endParaRPr lang="it-IT" altLang="it-IT" sz="2500">
              <a:solidFill>
                <a:srgbClr val="0066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it-IT" altLang="it-IT" sz="2500">
              <a:solidFill>
                <a:srgbClr val="0066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it-IT" altLang="it-IT" sz="2500">
              <a:solidFill>
                <a:srgbClr val="0066FF"/>
              </a:solidFill>
              <a:latin typeface="Times New Roman" panose="02020603050405020304" pitchFamily="18" charset="0"/>
              <a:cs typeface="Times New Roman" panose="02020603050405020304" pitchFamily="18" charset="0"/>
            </a:endParaRPr>
          </a:p>
        </p:txBody>
      </p:sp>
      <p:cxnSp>
        <p:nvCxnSpPr>
          <p:cNvPr id="4" name="Connettore 2 3">
            <a:extLst>
              <a:ext uri="{FF2B5EF4-FFF2-40B4-BE49-F238E27FC236}">
                <a16:creationId xmlns:a16="http://schemas.microsoft.com/office/drawing/2014/main" id="{1B6DF9BD-88F5-487B-9A94-D6C9D87D1E89}"/>
              </a:ext>
            </a:extLst>
          </p:cNvPr>
          <p:cNvCxnSpPr/>
          <p:nvPr/>
        </p:nvCxnSpPr>
        <p:spPr>
          <a:xfrm>
            <a:off x="5159376" y="2492375"/>
            <a:ext cx="504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 name="Connettore 2 4">
            <a:extLst>
              <a:ext uri="{FF2B5EF4-FFF2-40B4-BE49-F238E27FC236}">
                <a16:creationId xmlns:a16="http://schemas.microsoft.com/office/drawing/2014/main" id="{F66DB366-3A32-4C20-B97B-288F38ABF34E}"/>
              </a:ext>
            </a:extLst>
          </p:cNvPr>
          <p:cNvCxnSpPr/>
          <p:nvPr/>
        </p:nvCxnSpPr>
        <p:spPr>
          <a:xfrm>
            <a:off x="5664200" y="4437063"/>
            <a:ext cx="503238"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ttangolo 1">
            <a:extLst>
              <a:ext uri="{FF2B5EF4-FFF2-40B4-BE49-F238E27FC236}">
                <a16:creationId xmlns:a16="http://schemas.microsoft.com/office/drawing/2014/main" id="{73F26472-5C1E-44A6-833A-E7FD021F1ACE}"/>
              </a:ext>
            </a:extLst>
          </p:cNvPr>
          <p:cNvSpPr>
            <a:spLocks noChangeArrowheads="1"/>
          </p:cNvSpPr>
          <p:nvPr/>
        </p:nvSpPr>
        <p:spPr bwMode="auto">
          <a:xfrm>
            <a:off x="1524000" y="44450"/>
            <a:ext cx="90360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Lo splitting omolitico (indotto dalla luce) del legame HgCH</a:t>
            </a:r>
            <a:r>
              <a:rPr lang="it-IT" altLang="it-IT" sz="2500"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 produce etano, CH</a:t>
            </a:r>
            <a:r>
              <a:rPr lang="it-IT" altLang="it-IT" sz="2500"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CH</a:t>
            </a:r>
            <a:r>
              <a:rPr lang="it-IT" altLang="it-IT" sz="2500"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 e Hg, che ritorna nell’atmosfera, o composti inorganici:</a:t>
            </a:r>
          </a:p>
          <a:p>
            <a:pPr eaLnBrk="1" hangingPunct="1">
              <a:spcBef>
                <a:spcPct val="0"/>
              </a:spcBef>
              <a:buFontTx/>
              <a:buNone/>
            </a:pPr>
            <a:endPar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pP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          Hg(CH</a:t>
            </a:r>
            <a:r>
              <a:rPr lang="it-IT" altLang="it-IT" sz="2500"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a:t>
            </a:r>
            <a:r>
              <a:rPr lang="it-IT" altLang="it-IT" sz="2500"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2</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   +   hv              C</a:t>
            </a:r>
            <a:r>
              <a:rPr lang="it-IT" altLang="it-IT" sz="2500"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2</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H</a:t>
            </a:r>
            <a:r>
              <a:rPr lang="it-IT" altLang="it-IT" sz="2500"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6</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  </a:t>
            </a:r>
          </a:p>
          <a:p>
            <a:pPr eaLnBrk="1" hangingPunct="1">
              <a:spcBef>
                <a:spcPct val="0"/>
              </a:spcBef>
              <a:buFontTx/>
              <a:buNone/>
            </a:pPr>
            <a:endPar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pP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                    HO</a:t>
            </a:r>
            <a:r>
              <a:rPr lang="it-IT" altLang="it-IT" sz="3600" b="1" baseline="30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a:t>
            </a:r>
            <a:r>
              <a:rPr lang="it-IT" altLang="it-IT" sz="25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 Cl</a:t>
            </a:r>
            <a:r>
              <a:rPr lang="it-IT" altLang="it-IT" sz="3600" b="1" baseline="30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a:t>
            </a:r>
          </a:p>
          <a:p>
            <a:pPr eaLnBrk="1" hangingPunct="1">
              <a:spcBef>
                <a:spcPct val="0"/>
              </a:spcBef>
              <a:buFontTx/>
              <a:buNone/>
            </a:pPr>
            <a:endParaRPr lang="it-IT" altLang="it-IT" sz="3600" b="1" baseline="30000">
              <a:solidFill>
                <a:srgbClr val="0066FF"/>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pPr>
            <a:r>
              <a:rPr lang="it-IT" altLang="it-IT" sz="2400" b="1">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         </a:t>
            </a:r>
            <a:r>
              <a:rPr lang="it-IT" altLang="it-IT" sz="24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HgO, HgCl</a:t>
            </a:r>
            <a:r>
              <a:rPr lang="it-IT" altLang="it-IT" sz="2400" baseline="-25000">
                <a:solidFill>
                  <a:srgbClr val="0066FF"/>
                </a:solidFill>
                <a:latin typeface="Times New Roman" panose="02020603050405020304" pitchFamily="18" charset="0"/>
                <a:cs typeface="Times New Roman" panose="02020603050405020304" pitchFamily="18" charset="0"/>
                <a:sym typeface="Wingdings" panose="05000000000000000000" pitchFamily="2" charset="2"/>
              </a:rPr>
              <a:t>2</a:t>
            </a:r>
            <a:endParaRPr lang="it-IT" altLang="it-IT" sz="2400" baseline="-25000"/>
          </a:p>
        </p:txBody>
      </p:sp>
      <p:cxnSp>
        <p:nvCxnSpPr>
          <p:cNvPr id="3" name="Connettore 2 2">
            <a:extLst>
              <a:ext uri="{FF2B5EF4-FFF2-40B4-BE49-F238E27FC236}">
                <a16:creationId xmlns:a16="http://schemas.microsoft.com/office/drawing/2014/main" id="{130F751E-45E7-412A-A422-D86C5B15EF2E}"/>
              </a:ext>
            </a:extLst>
          </p:cNvPr>
          <p:cNvCxnSpPr/>
          <p:nvPr/>
        </p:nvCxnSpPr>
        <p:spPr>
          <a:xfrm>
            <a:off x="5016500" y="1844675"/>
            <a:ext cx="503238"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 name="Connettore 2 3">
            <a:extLst>
              <a:ext uri="{FF2B5EF4-FFF2-40B4-BE49-F238E27FC236}">
                <a16:creationId xmlns:a16="http://schemas.microsoft.com/office/drawing/2014/main" id="{2F0FA7C7-7120-4040-BDF2-6222D5C1EF49}"/>
              </a:ext>
            </a:extLst>
          </p:cNvPr>
          <p:cNvCxnSpPr/>
          <p:nvPr/>
        </p:nvCxnSpPr>
        <p:spPr>
          <a:xfrm>
            <a:off x="3000375" y="2133600"/>
            <a:ext cx="0" cy="93503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7173" name="Rettangolo 6">
            <a:extLst>
              <a:ext uri="{FF2B5EF4-FFF2-40B4-BE49-F238E27FC236}">
                <a16:creationId xmlns:a16="http://schemas.microsoft.com/office/drawing/2014/main" id="{CCBD62A7-2FF5-408A-8A8C-50120BDE52FA}"/>
              </a:ext>
            </a:extLst>
          </p:cNvPr>
          <p:cNvSpPr>
            <a:spLocks noChangeArrowheads="1"/>
          </p:cNvSpPr>
          <p:nvPr/>
        </p:nvSpPr>
        <p:spPr bwMode="auto">
          <a:xfrm>
            <a:off x="1554163" y="3644901"/>
            <a:ext cx="903605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5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In ambiente anossico H</a:t>
            </a:r>
            <a:r>
              <a:rPr lang="it-IT" altLang="it-IT" sz="2500" baseline="-250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2</a:t>
            </a:r>
            <a:r>
              <a:rPr lang="it-IT" altLang="it-IT" sz="25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S converte CH</a:t>
            </a:r>
            <a:r>
              <a:rPr lang="it-IT" altLang="it-IT" sz="2500" baseline="-250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HgCl in </a:t>
            </a:r>
            <a:r>
              <a:rPr lang="it-IT" altLang="it-IT" sz="2500" b="1">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CH</a:t>
            </a:r>
            <a:r>
              <a:rPr lang="it-IT" altLang="it-IT" sz="2500" b="1" baseline="-250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b="1">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HgSH</a:t>
            </a:r>
            <a:r>
              <a:rPr lang="it-IT" altLang="it-IT" sz="25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 che a sua volta può dismutare per generare HgS</a:t>
            </a:r>
            <a:r>
              <a:rPr lang="it-IT" altLang="it-IT" sz="2500" baseline="-250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(s)</a:t>
            </a:r>
            <a:r>
              <a:rPr lang="it-IT" altLang="it-IT" sz="25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 + Hg(CH</a:t>
            </a:r>
            <a:r>
              <a:rPr lang="it-IT" altLang="it-IT" sz="2500" baseline="-250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a:t>
            </a:r>
            <a:r>
              <a:rPr lang="it-IT" altLang="it-IT" sz="2500" baseline="-250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2</a:t>
            </a:r>
            <a:r>
              <a:rPr lang="it-IT" altLang="it-IT" sz="25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 / (HgCH</a:t>
            </a:r>
            <a:r>
              <a:rPr lang="it-IT" altLang="it-IT" sz="2500" baseline="-250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a:t>
            </a:r>
            <a:r>
              <a:rPr lang="it-IT" altLang="it-IT" sz="2500" baseline="-250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2</a:t>
            </a:r>
            <a:r>
              <a:rPr lang="it-IT" altLang="it-IT" sz="250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S</a:t>
            </a:r>
          </a:p>
          <a:p>
            <a:pPr algn="just" eaLnBrk="1" hangingPunct="1">
              <a:spcBef>
                <a:spcPct val="0"/>
              </a:spcBef>
              <a:buFontTx/>
              <a:buNone/>
            </a:pPr>
            <a:r>
              <a:rPr lang="it-IT" altLang="it-IT" sz="25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I batteri che ossidano lo zolfo possono risolubilizzare HgS convertendolo in HgCl</a:t>
            </a:r>
            <a:r>
              <a:rPr lang="it-IT" altLang="it-IT" sz="2500" baseline="-250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2</a:t>
            </a:r>
            <a:r>
              <a:rPr lang="it-IT" altLang="it-IT" sz="25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che rientra nel ciclo di metilazione. Con acetato e luce da HgS si può formare lo ione solubile CH</a:t>
            </a:r>
            <a:r>
              <a:rPr lang="it-IT" altLang="it-IT" sz="2500" baseline="-250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5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Hg</a:t>
            </a:r>
            <a:r>
              <a:rPr lang="it-IT" altLang="it-IT" sz="2500" baseline="300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p>
          <a:p>
            <a:pPr algn="just" eaLnBrk="1" hangingPunct="1">
              <a:spcBef>
                <a:spcPct val="0"/>
              </a:spcBef>
              <a:buFontTx/>
              <a:buNone/>
            </a:pPr>
            <a:r>
              <a:rPr lang="it-IT" altLang="it-IT" sz="2500">
                <a:solidFill>
                  <a:srgbClr val="CC0099"/>
                </a:solidFill>
                <a:latin typeface="Times New Roman" panose="02020603050405020304" pitchFamily="18" charset="0"/>
                <a:cs typeface="Times New Roman" panose="02020603050405020304" pitchFamily="18" charset="0"/>
                <a:sym typeface="Wingdings" panose="05000000000000000000" pitchFamily="2" charset="2"/>
              </a:rPr>
              <a:t>Infine la rimozione irreversibile di Hg con deposizione nel sedimento è attuata per conversione a HgSe in presenza di H</a:t>
            </a:r>
            <a:r>
              <a:rPr lang="it-IT" altLang="it-IT" sz="2500" baseline="-25000">
                <a:solidFill>
                  <a:srgbClr val="CC0099"/>
                </a:solidFill>
                <a:latin typeface="Times New Roman" panose="02020603050405020304" pitchFamily="18" charset="0"/>
                <a:cs typeface="Times New Roman" panose="02020603050405020304" pitchFamily="18" charset="0"/>
                <a:sym typeface="Wingdings" panose="05000000000000000000" pitchFamily="2" charset="2"/>
              </a:rPr>
              <a:t>2</a:t>
            </a:r>
            <a:r>
              <a:rPr lang="it-IT" altLang="it-IT" sz="2500">
                <a:solidFill>
                  <a:srgbClr val="CC0099"/>
                </a:solidFill>
                <a:latin typeface="Times New Roman" panose="02020603050405020304" pitchFamily="18" charset="0"/>
                <a:cs typeface="Times New Roman" panose="02020603050405020304" pitchFamily="18" charset="0"/>
                <a:sym typeface="Wingdings" panose="05000000000000000000" pitchFamily="2" charset="2"/>
              </a:rPr>
              <a:t>Se.</a:t>
            </a:r>
            <a:endParaRPr lang="it-IT" altLang="it-IT" sz="2500" baseline="30000">
              <a:solidFill>
                <a:srgbClr val="CC0099"/>
              </a:solidFill>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ttangolo 1">
            <a:extLst>
              <a:ext uri="{FF2B5EF4-FFF2-40B4-BE49-F238E27FC236}">
                <a16:creationId xmlns:a16="http://schemas.microsoft.com/office/drawing/2014/main" id="{51AA6AA7-5FAF-4BF8-907E-281C9B3814D2}"/>
              </a:ext>
            </a:extLst>
          </p:cNvPr>
          <p:cNvSpPr>
            <a:spLocks noChangeArrowheads="1"/>
          </p:cNvSpPr>
          <p:nvPr/>
        </p:nvSpPr>
        <p:spPr bwMode="auto">
          <a:xfrm>
            <a:off x="1774826" y="333376"/>
            <a:ext cx="8696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Batteri resistenti al Hg sono specializzati nella detossificazione di CH</a:t>
            </a:r>
            <a:r>
              <a:rPr lang="it-IT" altLang="it-IT" sz="2400" baseline="-250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4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Hg</a:t>
            </a:r>
            <a:r>
              <a:rPr lang="it-IT" altLang="it-IT" sz="2400" baseline="300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it-IT" altLang="it-IT" sz="24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con formazione di Hg(II) che è tossico e conseguente riduzione a Hg che non è direttamente tossico:</a:t>
            </a:r>
          </a:p>
          <a:p>
            <a:pPr>
              <a:spcBef>
                <a:spcPct val="0"/>
              </a:spcBef>
              <a:buFontTx/>
              <a:buNone/>
            </a:pPr>
            <a:endParaRPr lang="it-IT" altLang="it-IT" sz="2400">
              <a:solidFill>
                <a:schemeClr val="accent2"/>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0"/>
              </a:spcBef>
              <a:buFontTx/>
              <a:buNone/>
            </a:pPr>
            <a:r>
              <a:rPr lang="it-IT" altLang="it-IT" sz="24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CH</a:t>
            </a:r>
            <a:r>
              <a:rPr lang="it-IT" altLang="it-IT" sz="2400" baseline="-250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3</a:t>
            </a:r>
            <a:r>
              <a:rPr lang="it-IT" altLang="it-IT" sz="24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Hg</a:t>
            </a:r>
            <a:r>
              <a:rPr lang="it-IT" altLang="it-IT" sz="2400" baseline="300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a:t>
            </a:r>
            <a:r>
              <a:rPr lang="it-IT" altLang="it-IT" sz="24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H</a:t>
            </a:r>
            <a:r>
              <a:rPr lang="it-IT" altLang="it-IT" sz="2400" baseline="300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a:t>
            </a:r>
            <a:r>
              <a:rPr lang="it-IT" altLang="it-IT" sz="24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CH</a:t>
            </a:r>
            <a:r>
              <a:rPr lang="it-IT" altLang="it-IT" sz="2400" baseline="-250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4   </a:t>
            </a:r>
            <a:r>
              <a:rPr lang="it-IT" altLang="it-IT" sz="24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Hg</a:t>
            </a:r>
            <a:r>
              <a:rPr lang="it-IT" altLang="it-IT" sz="2400" baseline="300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2+</a:t>
            </a:r>
            <a:endParaRPr lang="it-IT" altLang="it-IT" sz="2400">
              <a:solidFill>
                <a:schemeClr val="accent2"/>
              </a:solidFill>
            </a:endParaRPr>
          </a:p>
          <a:p>
            <a:pPr>
              <a:spcBef>
                <a:spcPct val="0"/>
              </a:spcBef>
              <a:buFontTx/>
              <a:buNone/>
            </a:pPr>
            <a:endParaRPr lang="it-IT" altLang="it-IT" sz="2400">
              <a:solidFill>
                <a:schemeClr val="accent2"/>
              </a:solidFill>
            </a:endParaRPr>
          </a:p>
        </p:txBody>
      </p:sp>
      <p:cxnSp>
        <p:nvCxnSpPr>
          <p:cNvPr id="4" name="Connettore 2 3">
            <a:extLst>
              <a:ext uri="{FF2B5EF4-FFF2-40B4-BE49-F238E27FC236}">
                <a16:creationId xmlns:a16="http://schemas.microsoft.com/office/drawing/2014/main" id="{D30EDBEF-BC5A-4099-815D-82C22584234F}"/>
              </a:ext>
            </a:extLst>
          </p:cNvPr>
          <p:cNvCxnSpPr/>
          <p:nvPr/>
        </p:nvCxnSpPr>
        <p:spPr>
          <a:xfrm>
            <a:off x="4151314" y="2060575"/>
            <a:ext cx="649287" cy="0"/>
          </a:xfrm>
          <a:prstGeom prst="straightConnector1">
            <a:avLst/>
          </a:prstGeom>
          <a:ln w="34925">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2">
            <a:extLst>
              <a:ext uri="{FF2B5EF4-FFF2-40B4-BE49-F238E27FC236}">
                <a16:creationId xmlns:a16="http://schemas.microsoft.com/office/drawing/2014/main" id="{76417E81-3E60-4AF0-A69C-528BC654260E}"/>
              </a:ext>
            </a:extLst>
          </p:cNvPr>
          <p:cNvPicPr>
            <a:picLocks noChangeAspect="1"/>
          </p:cNvPicPr>
          <p:nvPr/>
        </p:nvPicPr>
        <p:blipFill>
          <a:blip r:embed="rId2">
            <a:extLst>
              <a:ext uri="{28A0092B-C50C-407E-A947-70E740481C1C}">
                <a14:useLocalDpi xmlns:a14="http://schemas.microsoft.com/office/drawing/2010/main" val="0"/>
              </a:ext>
            </a:extLst>
          </a:blip>
          <a:srcRect l="8305" t="2049" r="11945"/>
          <a:stretch>
            <a:fillRect/>
          </a:stretch>
        </p:blipFill>
        <p:spPr bwMode="auto">
          <a:xfrm>
            <a:off x="1554163" y="115888"/>
            <a:ext cx="9144000"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1894</Words>
  <Application>Microsoft Office PowerPoint</Application>
  <PresentationFormat>Widescreen</PresentationFormat>
  <Paragraphs>259</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Comic Sans MS</vt:lpstr>
      <vt:lpstr>Symbol</vt:lpstr>
      <vt:lpstr>Times New Roman</vt:lpstr>
      <vt:lpstr>Office Theme</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Elisa Crestoni</dc:creator>
  <cp:lastModifiedBy>Maria Elisa Crestoni</cp:lastModifiedBy>
  <cp:revision>4</cp:revision>
  <dcterms:created xsi:type="dcterms:W3CDTF">2021-03-05T15:04:47Z</dcterms:created>
  <dcterms:modified xsi:type="dcterms:W3CDTF">2021-03-05T15:28:36Z</dcterms:modified>
</cp:coreProperties>
</file>