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DA35-4916-4C27-ACAB-BCDAB71F8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149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E97F-FA49-4AEE-9692-8E91D255E5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890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4D4-E1FB-44E8-B91C-AF417000EC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215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625"/>
            <a:ext cx="10363200" cy="146982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898"/>
          </a:xfrm>
        </p:spPr>
        <p:txBody>
          <a:bodyPr/>
          <a:lstStyle>
            <a:lvl1pPr marL="0" indent="0" algn="ctr">
              <a:buNone/>
              <a:defRPr/>
            </a:lvl1pPr>
            <a:lvl2pPr marL="259461" indent="0" algn="ctr">
              <a:buNone/>
              <a:defRPr/>
            </a:lvl2pPr>
            <a:lvl3pPr marL="518922" indent="0" algn="ctr">
              <a:buNone/>
              <a:defRPr/>
            </a:lvl3pPr>
            <a:lvl4pPr marL="778383" indent="0" algn="ctr">
              <a:buNone/>
              <a:defRPr/>
            </a:lvl4pPr>
            <a:lvl5pPr marL="1037844" indent="0" algn="ctr">
              <a:buNone/>
              <a:defRPr/>
            </a:lvl5pPr>
            <a:lvl6pPr marL="1297305" indent="0" algn="ctr">
              <a:buNone/>
              <a:defRPr/>
            </a:lvl6pPr>
            <a:lvl7pPr marL="1556766" indent="0" algn="ctr">
              <a:buNone/>
              <a:defRPr/>
            </a:lvl7pPr>
            <a:lvl8pPr marL="1816227" indent="0" algn="ctr">
              <a:buNone/>
              <a:defRPr/>
            </a:lvl8pPr>
            <a:lvl9pPr marL="207568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BD78-3A41-4ED9-BD51-C1729238728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66F03-A8B3-47AA-93D0-BE6C3AA23C0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93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781" y="4406802"/>
            <a:ext cx="10363200" cy="136177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781" y="2906613"/>
            <a:ext cx="10363200" cy="1500188"/>
          </a:xfrm>
        </p:spPr>
        <p:txBody>
          <a:bodyPr anchor="b"/>
          <a:lstStyle>
            <a:lvl1pPr marL="0" indent="0">
              <a:buNone/>
              <a:defRPr sz="1100"/>
            </a:lvl1pPr>
            <a:lvl2pPr marL="259461" indent="0">
              <a:buNone/>
              <a:defRPr sz="1000"/>
            </a:lvl2pPr>
            <a:lvl3pPr marL="518922" indent="0">
              <a:buNone/>
              <a:defRPr sz="900"/>
            </a:lvl3pPr>
            <a:lvl4pPr marL="778383" indent="0">
              <a:buNone/>
              <a:defRPr sz="800"/>
            </a:lvl4pPr>
            <a:lvl5pPr marL="1037844" indent="0">
              <a:buNone/>
              <a:defRPr sz="800"/>
            </a:lvl5pPr>
            <a:lvl6pPr marL="1297305" indent="0">
              <a:buNone/>
              <a:defRPr sz="800"/>
            </a:lvl6pPr>
            <a:lvl7pPr marL="1556766" indent="0">
              <a:buNone/>
              <a:defRPr sz="800"/>
            </a:lvl7pPr>
            <a:lvl8pPr marL="1816227" indent="0">
              <a:buNone/>
              <a:defRPr sz="800"/>
            </a:lvl8pPr>
            <a:lvl9pPr marL="207568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A8133-7634-4305-BE50-94A051CB9EA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5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498"/>
            <a:ext cx="5123543" cy="4114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54058" y="1981498"/>
            <a:ext cx="5123543" cy="4114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CF1F4-7ACA-4854-8A25-8DFA0522473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61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014"/>
            <a:ext cx="5387219" cy="640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9461" indent="0">
              <a:buNone/>
              <a:defRPr sz="1100" b="1"/>
            </a:lvl2pPr>
            <a:lvl3pPr marL="518922" indent="0">
              <a:buNone/>
              <a:defRPr sz="1000" b="1"/>
            </a:lvl3pPr>
            <a:lvl4pPr marL="778383" indent="0">
              <a:buNone/>
              <a:defRPr sz="900" b="1"/>
            </a:lvl4pPr>
            <a:lvl5pPr marL="1037844" indent="0">
              <a:buNone/>
              <a:defRPr sz="900" b="1"/>
            </a:lvl5pPr>
            <a:lvl6pPr marL="1297305" indent="0">
              <a:buNone/>
              <a:defRPr sz="900" b="1"/>
            </a:lvl6pPr>
            <a:lvl7pPr marL="1556766" indent="0">
              <a:buNone/>
              <a:defRPr sz="900" b="1"/>
            </a:lvl7pPr>
            <a:lvl8pPr marL="1816227" indent="0">
              <a:buNone/>
              <a:defRPr sz="900" b="1"/>
            </a:lvl8pPr>
            <a:lvl9pPr marL="2075688" indent="0">
              <a:buNone/>
              <a:defRPr sz="9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5272"/>
            <a:ext cx="5387219" cy="395049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973" y="1535014"/>
            <a:ext cx="5388428" cy="640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9461" indent="0">
              <a:buNone/>
              <a:defRPr sz="1100" b="1"/>
            </a:lvl2pPr>
            <a:lvl3pPr marL="518922" indent="0">
              <a:buNone/>
              <a:defRPr sz="1000" b="1"/>
            </a:lvl3pPr>
            <a:lvl4pPr marL="778383" indent="0">
              <a:buNone/>
              <a:defRPr sz="900" b="1"/>
            </a:lvl4pPr>
            <a:lvl5pPr marL="1037844" indent="0">
              <a:buNone/>
              <a:defRPr sz="900" b="1"/>
            </a:lvl5pPr>
            <a:lvl6pPr marL="1297305" indent="0">
              <a:buNone/>
              <a:defRPr sz="900" b="1"/>
            </a:lvl6pPr>
            <a:lvl7pPr marL="1556766" indent="0">
              <a:buNone/>
              <a:defRPr sz="900" b="1"/>
            </a:lvl7pPr>
            <a:lvl8pPr marL="1816227" indent="0">
              <a:buNone/>
              <a:defRPr sz="900" b="1"/>
            </a:lvl8pPr>
            <a:lvl9pPr marL="2075688" indent="0">
              <a:buNone/>
              <a:defRPr sz="9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973" y="2175272"/>
            <a:ext cx="5388428" cy="395049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3AEB1-1A2A-485A-AFF9-CDC5AF0BBEE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9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6AD78-839D-44DC-B8AE-E294CB2A45D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4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A166-2810-4145-A348-0EF8FDC1AF7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5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249"/>
            <a:ext cx="4010781" cy="1161753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250"/>
            <a:ext cx="6815667" cy="585251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002"/>
            <a:ext cx="4010781" cy="4690765"/>
          </a:xfrm>
        </p:spPr>
        <p:txBody>
          <a:bodyPr/>
          <a:lstStyle>
            <a:lvl1pPr marL="0" indent="0">
              <a:buNone/>
              <a:defRPr sz="800"/>
            </a:lvl1pPr>
            <a:lvl2pPr marL="259461" indent="0">
              <a:buNone/>
              <a:defRPr sz="700"/>
            </a:lvl2pPr>
            <a:lvl3pPr marL="518922" indent="0">
              <a:buNone/>
              <a:defRPr sz="600"/>
            </a:lvl3pPr>
            <a:lvl4pPr marL="778383" indent="0">
              <a:buNone/>
              <a:defRPr sz="500"/>
            </a:lvl4pPr>
            <a:lvl5pPr marL="1037844" indent="0">
              <a:buNone/>
              <a:defRPr sz="500"/>
            </a:lvl5pPr>
            <a:lvl6pPr marL="1297305" indent="0">
              <a:buNone/>
              <a:defRPr sz="500"/>
            </a:lvl6pPr>
            <a:lvl7pPr marL="1556766" indent="0">
              <a:buNone/>
              <a:defRPr sz="500"/>
            </a:lvl7pPr>
            <a:lvl8pPr marL="1816227" indent="0">
              <a:buNone/>
              <a:defRPr sz="500"/>
            </a:lvl8pPr>
            <a:lvl9pPr marL="2075688" indent="0">
              <a:buNone/>
              <a:defRPr sz="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247E4-335B-4CB7-B707-4D624AD0C44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1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BF7A7-9FF2-4F57-B252-1BCEFEC5DF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7712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019" y="4800602"/>
            <a:ext cx="7315200" cy="56703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019" y="612577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9461" indent="0">
              <a:buNone/>
              <a:defRPr sz="1600"/>
            </a:lvl2pPr>
            <a:lvl3pPr marL="518922" indent="0">
              <a:buNone/>
              <a:defRPr sz="1400"/>
            </a:lvl3pPr>
            <a:lvl4pPr marL="778383" indent="0">
              <a:buNone/>
              <a:defRPr sz="1100"/>
            </a:lvl4pPr>
            <a:lvl5pPr marL="1037844" indent="0">
              <a:buNone/>
              <a:defRPr sz="1100"/>
            </a:lvl5pPr>
            <a:lvl6pPr marL="1297305" indent="0">
              <a:buNone/>
              <a:defRPr sz="1100"/>
            </a:lvl6pPr>
            <a:lvl7pPr marL="1556766" indent="0">
              <a:buNone/>
              <a:defRPr sz="1100"/>
            </a:lvl7pPr>
            <a:lvl8pPr marL="1816227" indent="0">
              <a:buNone/>
              <a:defRPr sz="1100"/>
            </a:lvl8pPr>
            <a:lvl9pPr marL="2075688" indent="0">
              <a:buNone/>
              <a:defRPr sz="11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019" y="5367637"/>
            <a:ext cx="7315200" cy="804565"/>
          </a:xfrm>
        </p:spPr>
        <p:txBody>
          <a:bodyPr/>
          <a:lstStyle>
            <a:lvl1pPr marL="0" indent="0">
              <a:buNone/>
              <a:defRPr sz="800"/>
            </a:lvl1pPr>
            <a:lvl2pPr marL="259461" indent="0">
              <a:buNone/>
              <a:defRPr sz="700"/>
            </a:lvl2pPr>
            <a:lvl3pPr marL="518922" indent="0">
              <a:buNone/>
              <a:defRPr sz="600"/>
            </a:lvl3pPr>
            <a:lvl4pPr marL="778383" indent="0">
              <a:buNone/>
              <a:defRPr sz="500"/>
            </a:lvl4pPr>
            <a:lvl5pPr marL="1037844" indent="0">
              <a:buNone/>
              <a:defRPr sz="500"/>
            </a:lvl5pPr>
            <a:lvl6pPr marL="1297305" indent="0">
              <a:buNone/>
              <a:defRPr sz="500"/>
            </a:lvl6pPr>
            <a:lvl7pPr marL="1556766" indent="0">
              <a:buNone/>
              <a:defRPr sz="500"/>
            </a:lvl7pPr>
            <a:lvl8pPr marL="1816227" indent="0">
              <a:buNone/>
              <a:defRPr sz="500"/>
            </a:lvl8pPr>
            <a:lvl9pPr marL="2075688" indent="0">
              <a:buNone/>
              <a:defRPr sz="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EECB6-D813-434D-9900-558E1AFA849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0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3B664-9703-4DC0-AD81-481CCFBB13B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63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898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898"/>
            <a:ext cx="765628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FB15-BE18-493B-8C3B-D415D8065D5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C0CF-390F-4BE0-9FCE-99A2EE6DC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366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3D0E-44D7-4D20-8B6E-FC6FA2198E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459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D9C6-051B-43CC-8BC7-508667EA86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857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1B8F-8B57-4A12-8FEC-40A61069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651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0C18-237D-4147-8557-BC62B4F10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24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4A7F-70DF-41D9-9282-3870CDAD7F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198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6E58-AF94-4F5D-BD87-A41A2929F2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965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A7A6EE-73B6-43F4-8941-69B30B3A08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401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898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498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103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defTabSz="914420">
              <a:defRPr sz="1400" smtClean="0"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103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 defTabSz="914420">
              <a:defRPr sz="1400" smtClean="0"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103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4420">
              <a:defRPr sz="1400" smtClean="0"/>
            </a:lvl1pPr>
          </a:lstStyle>
          <a:p>
            <a:pPr>
              <a:defRPr/>
            </a:pPr>
            <a:fld id="{D8F1D924-05F2-4667-9BAE-0B40E44B671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259461"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518922"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778383"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037844" algn="ctr" defTabSz="91442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3246" indent="-343246" algn="l" defTabSz="91442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3248" indent="-286488" algn="l" defTabSz="91442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250" indent="-228830" algn="l" defTabSz="91442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0" indent="-228830" algn="l" defTabSz="91442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9" indent="-227930" algn="l" defTabSz="91442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316230" indent="-227930" algn="l" defTabSz="91442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75691" indent="-227930" algn="l" defTabSz="91442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835152" indent="-227930" algn="l" defTabSz="91442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094613" indent="-227930" algn="l" defTabSz="91442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9461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8922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8383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37844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97305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56766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16227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75688" algn="l" defTabSz="51892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603875" y="61913"/>
            <a:ext cx="746125" cy="393954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CC3300"/>
                </a:solidFill>
                <a:latin typeface="Comic Sans MS" pitchFamily="66" charset="0"/>
              </a:rPr>
              <a:t>H</a:t>
            </a:r>
            <a:r>
              <a:rPr lang="it-IT" altLang="it-IT" sz="2200" b="1" baseline="-25000">
                <a:solidFill>
                  <a:srgbClr val="CC3300"/>
                </a:solidFill>
                <a:latin typeface="Comic Sans MS" pitchFamily="66" charset="0"/>
              </a:rPr>
              <a:t>2</a:t>
            </a:r>
            <a:r>
              <a:rPr lang="it-IT" altLang="it-IT" sz="2200" b="1">
                <a:solidFill>
                  <a:srgbClr val="CC33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6952297" y="158750"/>
            <a:ext cx="2933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CC0000"/>
                </a:solidFill>
                <a:latin typeface="Comic Sans MS" pitchFamily="66" charset="0"/>
              </a:rPr>
              <a:t>Porzione a bassa pressione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671887" y="1633061"/>
            <a:ext cx="0" cy="3200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3671888" y="4833461"/>
            <a:ext cx="466407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491037" y="1785462"/>
            <a:ext cx="393700" cy="20986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673975" y="2010887"/>
            <a:ext cx="0" cy="2754313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59175" y="1267936"/>
            <a:ext cx="261482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P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335962" y="4620736"/>
            <a:ext cx="306366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T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663951" y="3873024"/>
            <a:ext cx="1203325" cy="0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695701" y="3919062"/>
            <a:ext cx="1189037" cy="868363"/>
          </a:xfrm>
          <a:custGeom>
            <a:avLst/>
            <a:gdLst>
              <a:gd name="T0" fmla="*/ 0 w 1200"/>
              <a:gd name="T1" fmla="*/ 2147483647 h 912"/>
              <a:gd name="T2" fmla="*/ 2147483647 w 1200"/>
              <a:gd name="T3" fmla="*/ 2147483647 h 912"/>
              <a:gd name="T4" fmla="*/ 2147483647 w 1200"/>
              <a:gd name="T5" fmla="*/ 2147483647 h 912"/>
              <a:gd name="T6" fmla="*/ 2147483647 w 1200"/>
              <a:gd name="T7" fmla="*/ 0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" h="912">
                <a:moveTo>
                  <a:pt x="0" y="912"/>
                </a:moveTo>
                <a:cubicBezTo>
                  <a:pt x="66" y="882"/>
                  <a:pt x="240" y="828"/>
                  <a:pt x="396" y="732"/>
                </a:cubicBezTo>
                <a:cubicBezTo>
                  <a:pt x="552" y="636"/>
                  <a:pt x="802" y="458"/>
                  <a:pt x="936" y="336"/>
                </a:cubicBezTo>
                <a:cubicBezTo>
                  <a:pt x="1070" y="214"/>
                  <a:pt x="1145" y="70"/>
                  <a:pt x="1200" y="0"/>
                </a:cubicBezTo>
              </a:path>
            </a:pathLst>
          </a:custGeom>
          <a:noFill/>
          <a:ln w="38100" cmpd="sng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686175" y="1998186"/>
            <a:ext cx="3935412" cy="46038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rot="5400000" flipH="1">
            <a:off x="4374356" y="4326255"/>
            <a:ext cx="1020762" cy="0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884737" y="1480662"/>
            <a:ext cx="3263900" cy="2392363"/>
          </a:xfrm>
          <a:custGeom>
            <a:avLst/>
            <a:gdLst>
              <a:gd name="T0" fmla="*/ 0 w 2892"/>
              <a:gd name="T1" fmla="*/ 2147483647 h 1920"/>
              <a:gd name="T2" fmla="*/ 2147483647 w 2892"/>
              <a:gd name="T3" fmla="*/ 2147483647 h 1920"/>
              <a:gd name="T4" fmla="*/ 2147483647 w 2892"/>
              <a:gd name="T5" fmla="*/ 2147483647 h 1920"/>
              <a:gd name="T6" fmla="*/ 2147483647 w 2892"/>
              <a:gd name="T7" fmla="*/ 2147483647 h 1920"/>
              <a:gd name="T8" fmla="*/ 2147483647 w 2892"/>
              <a:gd name="T9" fmla="*/ 0 h 1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92" h="1920">
                <a:moveTo>
                  <a:pt x="0" y="1920"/>
                </a:moveTo>
                <a:cubicBezTo>
                  <a:pt x="116" y="1874"/>
                  <a:pt x="464" y="1758"/>
                  <a:pt x="696" y="1644"/>
                </a:cubicBezTo>
                <a:cubicBezTo>
                  <a:pt x="928" y="1530"/>
                  <a:pt x="1132" y="1406"/>
                  <a:pt x="1392" y="1236"/>
                </a:cubicBezTo>
                <a:cubicBezTo>
                  <a:pt x="1652" y="1066"/>
                  <a:pt x="2006" y="830"/>
                  <a:pt x="2256" y="624"/>
                </a:cubicBezTo>
                <a:cubicBezTo>
                  <a:pt x="2506" y="418"/>
                  <a:pt x="2760" y="130"/>
                  <a:pt x="2892" y="0"/>
                </a:cubicBezTo>
              </a:path>
            </a:pathLst>
          </a:custGeom>
          <a:noFill/>
          <a:ln w="38100" cmpd="sng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478462" y="2683987"/>
            <a:ext cx="1213666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LIQUIDO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706813" y="3358675"/>
            <a:ext cx="105977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SOLIDO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308475" y="4387374"/>
            <a:ext cx="279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49963" y="3736500"/>
            <a:ext cx="1034129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VAPORE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092450" y="3576161"/>
            <a:ext cx="562846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4,5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torr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092450" y="1804511"/>
            <a:ext cx="562846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760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torr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556126" y="4811237"/>
            <a:ext cx="917111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0,01°C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218363" y="4844575"/>
            <a:ext cx="1058175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100,0°C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387851" y="1456850"/>
            <a:ext cx="256673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5" name="Text Box 54"/>
          <p:cNvSpPr txBox="1">
            <a:spLocks noChangeArrowheads="1"/>
          </p:cNvSpPr>
          <p:nvPr/>
        </p:nvSpPr>
        <p:spPr bwMode="auto">
          <a:xfrm>
            <a:off x="7516813" y="1701325"/>
            <a:ext cx="25346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4948237" y="3842862"/>
            <a:ext cx="251864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0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3"/>
    </mc:Choice>
    <mc:Fallback xmlns="">
      <p:transition spd="slow" advTm="7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589339" y="229871"/>
            <a:ext cx="5291137" cy="47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Eras Bold ITC"/>
              </a:rPr>
              <a:t>Legge di </a:t>
            </a:r>
            <a:r>
              <a:rPr lang="it-IT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Eras Bold ITC"/>
              </a:rPr>
              <a:t>Raoult</a:t>
            </a:r>
            <a:endParaRPr lang="it-IT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Eras Bold ITC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1720850" y="832009"/>
            <a:ext cx="6307582" cy="566737"/>
            <a:chOff x="191294" y="869315"/>
            <a:chExt cx="6307582" cy="566737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191294" y="869315"/>
              <a:ext cx="1328737" cy="5667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77019" y="869315"/>
              <a:ext cx="6221857" cy="49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4097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4097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409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66"/>
                  </a:solidFill>
                  <a:latin typeface="Comic Sans MS" pitchFamily="66" charset="0"/>
                </a:rPr>
                <a:t>Caso 2°</a:t>
              </a:r>
              <a:r>
                <a:rPr lang="it-IT" altLang="it-IT" sz="2400" b="1" dirty="0">
                  <a:solidFill>
                    <a:srgbClr val="006699"/>
                  </a:solidFill>
                  <a:latin typeface="Comic Sans MS" pitchFamily="66" charset="0"/>
                </a:rPr>
                <a:t>	</a:t>
              </a:r>
              <a:r>
                <a:rPr lang="it-IT" altLang="it-IT" sz="2300" dirty="0">
                  <a:solidFill>
                    <a:srgbClr val="006699"/>
                  </a:solidFill>
                  <a:latin typeface="Comic Sans MS" pitchFamily="66" charset="0"/>
                </a:rPr>
                <a:t>Solvente e soluto entrambi volatili</a:t>
              </a:r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20850" y="1337786"/>
            <a:ext cx="8947150" cy="86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Soluzione formata da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e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B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aventi rispettivamente tensione di vapore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P</a:t>
            </a:r>
            <a:r>
              <a:rPr lang="it-IT" altLang="it-IT" sz="2200" b="1" baseline="30000" dirty="0">
                <a:solidFill>
                  <a:srgbClr val="FF3300"/>
                </a:solidFill>
                <a:latin typeface="Comic Sans MS" pitchFamily="66" charset="0"/>
              </a:rPr>
              <a:t>°</a:t>
            </a:r>
            <a:r>
              <a:rPr lang="it-IT" altLang="it-IT" sz="2200" b="1" baseline="-25000" dirty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e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P</a:t>
            </a:r>
            <a:r>
              <a:rPr lang="it-IT" altLang="it-IT" sz="2200" b="1" baseline="30000" dirty="0">
                <a:solidFill>
                  <a:srgbClr val="FF3300"/>
                </a:solidFill>
                <a:latin typeface="Comic Sans MS" pitchFamily="66" charset="0"/>
              </a:rPr>
              <a:t>°</a:t>
            </a:r>
            <a:r>
              <a:rPr lang="it-IT" altLang="it-IT" sz="2200" b="1" baseline="-25000" dirty="0">
                <a:solidFill>
                  <a:srgbClr val="FF3300"/>
                </a:solidFill>
                <a:latin typeface="Comic Sans MS" pitchFamily="66" charset="0"/>
              </a:rPr>
              <a:t>B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quando sono puri </a:t>
            </a:r>
            <a:endParaRPr lang="it-IT" altLang="it-IT" sz="2200" dirty="0">
              <a:solidFill>
                <a:srgbClr val="006699"/>
              </a:solidFill>
              <a:latin typeface="Comic Sans MS" pitchFamily="66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1859989" y="2110659"/>
            <a:ext cx="3484430" cy="842963"/>
            <a:chOff x="639763" y="2466022"/>
            <a:chExt cx="3484430" cy="842963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39763" y="2654935"/>
              <a:ext cx="1236518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732756" y="2908935"/>
              <a:ext cx="990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074069" y="2466022"/>
              <a:ext cx="385762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791494" y="2880360"/>
              <a:ext cx="1157287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 + n</a:t>
              </a:r>
              <a:r>
                <a:rPr lang="it-IT" altLang="it-IT" sz="2000" baseline="-250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804319" y="2680335"/>
              <a:ext cx="1319874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X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488429" y="2123834"/>
            <a:ext cx="3485092" cy="798990"/>
            <a:chOff x="966788" y="4572475"/>
            <a:chExt cx="3485092" cy="798990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966788" y="4756150"/>
              <a:ext cx="1198046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031524" y="4970462"/>
              <a:ext cx="990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333942" y="4572475"/>
              <a:ext cx="38576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 err="1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114550" y="4942840"/>
              <a:ext cx="1157288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 err="1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 + </a:t>
              </a:r>
              <a:r>
                <a:rPr lang="it-IT" altLang="it-IT" sz="2000" dirty="0" err="1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112770" y="4718209"/>
              <a:ext cx="1339110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X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740613" y="2974127"/>
            <a:ext cx="2009165" cy="4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FF0000"/>
                </a:solidFill>
                <a:latin typeface="Comic Sans MS" pitchFamily="66" charset="0"/>
              </a:rPr>
              <a:t>P = P</a:t>
            </a:r>
            <a:r>
              <a:rPr lang="it-IT" altLang="it-IT" sz="2200" b="1" baseline="-25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sz="2200" b="1" dirty="0">
                <a:solidFill>
                  <a:srgbClr val="FF0000"/>
                </a:solidFill>
                <a:latin typeface="Comic Sans MS" pitchFamily="66" charset="0"/>
              </a:rPr>
              <a:t> + P</a:t>
            </a:r>
            <a:r>
              <a:rPr lang="it-IT" altLang="it-IT" sz="2200" b="1" baseline="-25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it-IT" altLang="it-IT" sz="2200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</a:p>
        </p:txBody>
      </p:sp>
      <p:sp>
        <p:nvSpPr>
          <p:cNvPr id="29" name="Line 47"/>
          <p:cNvSpPr>
            <a:spLocks noChangeShapeType="1"/>
          </p:cNvSpPr>
          <p:nvPr/>
        </p:nvSpPr>
        <p:spPr bwMode="auto">
          <a:xfrm flipH="1" flipV="1">
            <a:off x="5866924" y="3720304"/>
            <a:ext cx="3444875" cy="15795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0" name="Gruppo 59"/>
          <p:cNvGrpSpPr/>
          <p:nvPr/>
        </p:nvGrpSpPr>
        <p:grpSpPr>
          <a:xfrm>
            <a:off x="5330349" y="3610767"/>
            <a:ext cx="3938587" cy="2354263"/>
            <a:chOff x="3806348" y="3610766"/>
            <a:chExt cx="3938587" cy="2354263"/>
          </a:xfrm>
        </p:grpSpPr>
        <p:sp>
          <p:nvSpPr>
            <p:cNvPr id="30" name="Line 48"/>
            <p:cNvSpPr>
              <a:spLocks noChangeShapeType="1"/>
            </p:cNvSpPr>
            <p:nvPr/>
          </p:nvSpPr>
          <p:spPr bwMode="auto">
            <a:xfrm>
              <a:off x="4342923" y="3720304"/>
              <a:ext cx="3402012" cy="2244725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Text Box 78"/>
            <p:cNvSpPr txBox="1">
              <a:spLocks noChangeArrowheads="1"/>
            </p:cNvSpPr>
            <p:nvPr/>
          </p:nvSpPr>
          <p:spPr bwMode="auto">
            <a:xfrm>
              <a:off x="3806348" y="3610766"/>
              <a:ext cx="609600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P°</a:t>
              </a:r>
              <a:r>
                <a:rPr lang="it-IT" altLang="it-IT" sz="2200" b="1" baseline="-25000" dirty="0">
                  <a:solidFill>
                    <a:srgbClr val="FF3300"/>
                  </a:solidFill>
                  <a:latin typeface="Arial" charset="0"/>
                </a:rPr>
                <a:t>A</a:t>
              </a: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61" name="Gruppo 60"/>
          <p:cNvGrpSpPr/>
          <p:nvPr/>
        </p:nvGrpSpPr>
        <p:grpSpPr>
          <a:xfrm>
            <a:off x="5866924" y="5058566"/>
            <a:ext cx="4135437" cy="947738"/>
            <a:chOff x="4342923" y="5058566"/>
            <a:chExt cx="4135437" cy="947738"/>
          </a:xfrm>
        </p:grpSpPr>
        <p:sp>
          <p:nvSpPr>
            <p:cNvPr id="31" name="Line 49"/>
            <p:cNvSpPr>
              <a:spLocks noChangeShapeType="1"/>
            </p:cNvSpPr>
            <p:nvPr/>
          </p:nvSpPr>
          <p:spPr bwMode="auto">
            <a:xfrm flipV="1">
              <a:off x="4342923" y="5299866"/>
              <a:ext cx="3487737" cy="70643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Text Box 79"/>
            <p:cNvSpPr txBox="1">
              <a:spLocks noChangeArrowheads="1"/>
            </p:cNvSpPr>
            <p:nvPr/>
          </p:nvSpPr>
          <p:spPr bwMode="auto">
            <a:xfrm>
              <a:off x="7862410" y="5058566"/>
              <a:ext cx="615950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P°</a:t>
              </a:r>
              <a:r>
                <a:rPr lang="it-IT" altLang="it-IT" sz="2200" b="1" baseline="-25000" dirty="0">
                  <a:solidFill>
                    <a:srgbClr val="FF3300"/>
                  </a:solidFill>
                  <a:latin typeface="Arial" charset="0"/>
                </a:rPr>
                <a:t>B</a:t>
              </a:r>
              <a:r>
                <a:rPr lang="it-IT" altLang="it-IT" sz="2200" b="1" dirty="0">
                  <a:solidFill>
                    <a:srgbClr val="FF3300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56" name="Gruppo 55"/>
          <p:cNvGrpSpPr/>
          <p:nvPr/>
        </p:nvGrpSpPr>
        <p:grpSpPr>
          <a:xfrm>
            <a:off x="6680200" y="4468016"/>
            <a:ext cx="644049" cy="1538288"/>
            <a:chOff x="5521324" y="4693442"/>
            <a:chExt cx="644049" cy="1538288"/>
          </a:xfrm>
        </p:grpSpPr>
        <p:sp>
          <p:nvSpPr>
            <p:cNvPr id="36" name="AutoShape 54"/>
            <p:cNvSpPr>
              <a:spLocks/>
            </p:cNvSpPr>
            <p:nvPr/>
          </p:nvSpPr>
          <p:spPr bwMode="auto">
            <a:xfrm>
              <a:off x="6063773" y="4693442"/>
              <a:ext cx="101600" cy="1538288"/>
            </a:xfrm>
            <a:prstGeom prst="leftBrace">
              <a:avLst>
                <a:gd name="adj1" fmla="val 126172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" name="Text Box 82"/>
            <p:cNvSpPr txBox="1">
              <a:spLocks noChangeArrowheads="1"/>
            </p:cNvSpPr>
            <p:nvPr/>
          </p:nvSpPr>
          <p:spPr bwMode="auto">
            <a:xfrm>
              <a:off x="5521324" y="5298280"/>
              <a:ext cx="493712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 err="1">
                  <a:solidFill>
                    <a:srgbClr val="FF0066"/>
                  </a:solidFill>
                  <a:latin typeface="Arial" charset="0"/>
                </a:rPr>
                <a:t>P</a:t>
              </a:r>
              <a:r>
                <a:rPr lang="it-IT" altLang="it-IT" sz="2000" b="1" baseline="-25000" dirty="0" err="1">
                  <a:solidFill>
                    <a:srgbClr val="FF0066"/>
                  </a:solidFill>
                  <a:latin typeface="Arial" charset="0"/>
                </a:rPr>
                <a:t>tot</a:t>
              </a:r>
              <a:endParaRPr lang="it-IT" altLang="it-IT" sz="2000" b="1" dirty="0">
                <a:solidFill>
                  <a:srgbClr val="FF0066"/>
                </a:solidFill>
                <a:latin typeface="Arial" charset="0"/>
              </a:endParaRPr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7249635" y="5050630"/>
            <a:ext cx="446088" cy="955675"/>
            <a:chOff x="6090760" y="5276055"/>
            <a:chExt cx="446088" cy="955675"/>
          </a:xfrm>
        </p:grpSpPr>
        <p:sp>
          <p:nvSpPr>
            <p:cNvPr id="35" name="AutoShape 53"/>
            <p:cNvSpPr>
              <a:spLocks/>
            </p:cNvSpPr>
            <p:nvPr/>
          </p:nvSpPr>
          <p:spPr bwMode="auto">
            <a:xfrm>
              <a:off x="6451123" y="5276055"/>
              <a:ext cx="85725" cy="955675"/>
            </a:xfrm>
            <a:prstGeom prst="leftBrace">
              <a:avLst>
                <a:gd name="adj1" fmla="val 92901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" name="Text Box 83"/>
            <p:cNvSpPr txBox="1">
              <a:spLocks noChangeArrowheads="1"/>
            </p:cNvSpPr>
            <p:nvPr/>
          </p:nvSpPr>
          <p:spPr bwMode="auto">
            <a:xfrm>
              <a:off x="6090760" y="5439567"/>
              <a:ext cx="377825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66"/>
                  </a:solidFill>
                  <a:latin typeface="Arial" charset="0"/>
                </a:rPr>
                <a:t>P</a:t>
              </a:r>
              <a:r>
                <a:rPr lang="it-IT" altLang="it-IT" sz="2000" b="1" baseline="-2500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it-IT" altLang="it-IT" sz="2000" b="1">
                <a:solidFill>
                  <a:srgbClr val="FF0066"/>
                </a:solidFill>
                <a:latin typeface="Arial" charset="0"/>
              </a:endParaRPr>
            </a:p>
          </p:txBody>
        </p:sp>
      </p:grpSp>
      <p:grpSp>
        <p:nvGrpSpPr>
          <p:cNvPr id="55" name="Gruppo 54"/>
          <p:cNvGrpSpPr/>
          <p:nvPr/>
        </p:nvGrpSpPr>
        <p:grpSpPr>
          <a:xfrm>
            <a:off x="7849711" y="5623717"/>
            <a:ext cx="423863" cy="358775"/>
            <a:chOff x="6690835" y="5849142"/>
            <a:chExt cx="423863" cy="358775"/>
          </a:xfrm>
        </p:grpSpPr>
        <p:sp>
          <p:nvSpPr>
            <p:cNvPr id="32" name="Line 50"/>
            <p:cNvSpPr>
              <a:spLocks noChangeShapeType="1"/>
            </p:cNvSpPr>
            <p:nvPr/>
          </p:nvSpPr>
          <p:spPr bwMode="auto">
            <a:xfrm flipV="1">
              <a:off x="6690835" y="5857080"/>
              <a:ext cx="0" cy="3333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Text Box 84"/>
            <p:cNvSpPr txBox="1">
              <a:spLocks noChangeArrowheads="1"/>
            </p:cNvSpPr>
            <p:nvPr/>
          </p:nvSpPr>
          <p:spPr bwMode="auto">
            <a:xfrm>
              <a:off x="6717823" y="5849142"/>
              <a:ext cx="396875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0066"/>
                  </a:solidFill>
                  <a:latin typeface="Arial" charset="0"/>
                </a:rPr>
                <a:t>P</a:t>
              </a:r>
              <a:r>
                <a:rPr lang="it-IT" altLang="it-IT" sz="2000" b="1" baseline="-25000" dirty="0">
                  <a:solidFill>
                    <a:srgbClr val="FF0066"/>
                  </a:solidFill>
                  <a:latin typeface="Arial" charset="0"/>
                </a:rPr>
                <a:t>B</a:t>
              </a:r>
              <a:endParaRPr lang="it-IT" altLang="it-IT" sz="2000" b="1" dirty="0">
                <a:solidFill>
                  <a:srgbClr val="FF0066"/>
                </a:solidFill>
                <a:latin typeface="Arial" charset="0"/>
              </a:endParaRP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5473223" y="3263105"/>
            <a:ext cx="4310062" cy="3452017"/>
            <a:chOff x="4314348" y="3488530"/>
            <a:chExt cx="4310062" cy="3452017"/>
          </a:xfrm>
        </p:grpSpPr>
        <p:sp>
          <p:nvSpPr>
            <p:cNvPr id="41" name="Text Box 80"/>
            <p:cNvSpPr txBox="1">
              <a:spLocks noChangeArrowheads="1"/>
            </p:cNvSpPr>
            <p:nvPr/>
          </p:nvSpPr>
          <p:spPr bwMode="auto">
            <a:xfrm>
              <a:off x="4314348" y="6071392"/>
              <a:ext cx="373062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A </a:t>
              </a:r>
            </a:p>
          </p:txBody>
        </p:sp>
        <p:sp>
          <p:nvSpPr>
            <p:cNvPr id="42" name="Text Box 81"/>
            <p:cNvSpPr txBox="1">
              <a:spLocks noChangeArrowheads="1"/>
            </p:cNvSpPr>
            <p:nvPr/>
          </p:nvSpPr>
          <p:spPr bwMode="auto">
            <a:xfrm>
              <a:off x="8179910" y="6103142"/>
              <a:ext cx="384175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B </a:t>
              </a:r>
            </a:p>
          </p:txBody>
        </p:sp>
        <p:sp>
          <p:nvSpPr>
            <p:cNvPr id="46" name="Text Box 85"/>
            <p:cNvSpPr txBox="1">
              <a:spLocks noChangeArrowheads="1"/>
            </p:cNvSpPr>
            <p:nvPr/>
          </p:nvSpPr>
          <p:spPr bwMode="auto">
            <a:xfrm>
              <a:off x="6198710" y="3899692"/>
              <a:ext cx="1382713" cy="38893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66"/>
                  </a:solidFill>
                  <a:latin typeface="Arial" charset="0"/>
                </a:rPr>
                <a:t>T = Cost. </a:t>
              </a: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V="1">
              <a:off x="4719160" y="3488530"/>
              <a:ext cx="0" cy="27432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 flipV="1">
              <a:off x="8141810" y="3488530"/>
              <a:ext cx="0" cy="27432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>
              <a:off x="4708048" y="6231730"/>
              <a:ext cx="3444875" cy="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77"/>
            <p:cNvSpPr txBox="1">
              <a:spLocks noChangeArrowheads="1"/>
            </p:cNvSpPr>
            <p:nvPr/>
          </p:nvSpPr>
          <p:spPr bwMode="auto">
            <a:xfrm>
              <a:off x="8260873" y="3521867"/>
              <a:ext cx="363537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3333CC"/>
                  </a:solidFill>
                  <a:latin typeface="Arial" charset="0"/>
                </a:rPr>
                <a:t>P </a:t>
              </a:r>
            </a:p>
          </p:txBody>
        </p:sp>
        <p:sp>
          <p:nvSpPr>
            <p:cNvPr id="47" name="Text Box 73"/>
            <p:cNvSpPr txBox="1">
              <a:spLocks noChangeArrowheads="1"/>
            </p:cNvSpPr>
            <p:nvPr/>
          </p:nvSpPr>
          <p:spPr bwMode="auto">
            <a:xfrm>
              <a:off x="6015036" y="6238872"/>
              <a:ext cx="1411288" cy="430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X</a:t>
              </a:r>
              <a:r>
                <a:rPr lang="it-IT" altLang="it-IT" sz="2000" baseline="-25000">
                  <a:solidFill>
                    <a:srgbClr val="FF3300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48" name="Line 74"/>
            <p:cNvSpPr>
              <a:spLocks noChangeShapeType="1"/>
            </p:cNvSpPr>
            <p:nvPr/>
          </p:nvSpPr>
          <p:spPr bwMode="auto">
            <a:xfrm>
              <a:off x="6424611" y="6476997"/>
              <a:ext cx="51435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75"/>
            <p:cNvSpPr txBox="1">
              <a:spLocks noChangeArrowheads="1"/>
            </p:cNvSpPr>
            <p:nvPr/>
          </p:nvSpPr>
          <p:spPr bwMode="auto">
            <a:xfrm>
              <a:off x="6015036" y="6511922"/>
              <a:ext cx="1411288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X</a:t>
              </a:r>
              <a:r>
                <a:rPr lang="it-IT" altLang="it-IT" sz="2000" baseline="-25000">
                  <a:solidFill>
                    <a:srgbClr val="FF3300"/>
                  </a:solidFill>
                  <a:latin typeface="Comic Sans MS" pitchFamily="66" charset="0"/>
                </a:rPr>
                <a:t>A</a:t>
              </a:r>
              <a:endParaRPr lang="it-IT" altLang="it-IT" sz="200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50" name="Line 76"/>
            <p:cNvSpPr>
              <a:spLocks noChangeShapeType="1"/>
            </p:cNvSpPr>
            <p:nvPr/>
          </p:nvSpPr>
          <p:spPr bwMode="auto">
            <a:xfrm rot="10800000">
              <a:off x="5446711" y="6748459"/>
              <a:ext cx="51435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1720851" y="3814610"/>
            <a:ext cx="2931835" cy="474021"/>
            <a:chOff x="950913" y="5467868"/>
            <a:chExt cx="2931835" cy="474021"/>
          </a:xfrm>
        </p:grpSpPr>
        <p:sp>
          <p:nvSpPr>
            <p:cNvPr id="58" name="Text Box 16"/>
            <p:cNvSpPr txBox="1">
              <a:spLocks noChangeArrowheads="1"/>
            </p:cNvSpPr>
            <p:nvPr/>
          </p:nvSpPr>
          <p:spPr bwMode="auto">
            <a:xfrm>
              <a:off x="950913" y="5483225"/>
              <a:ext cx="792486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P =  </a:t>
              </a:r>
            </a:p>
          </p:txBody>
        </p:sp>
        <p:sp>
          <p:nvSpPr>
            <p:cNvPr id="59" name="Text Box 20"/>
            <p:cNvSpPr txBox="1">
              <a:spLocks noChangeArrowheads="1"/>
            </p:cNvSpPr>
            <p:nvPr/>
          </p:nvSpPr>
          <p:spPr bwMode="auto">
            <a:xfrm>
              <a:off x="1461611" y="5467868"/>
              <a:ext cx="2421137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 P</a:t>
              </a:r>
              <a:r>
                <a:rPr lang="it-IT" altLang="it-IT" sz="2200" b="1" baseline="30000" dirty="0">
                  <a:solidFill>
                    <a:srgbClr val="FF0000"/>
                  </a:solidFill>
                  <a:latin typeface="Comic Sans MS" pitchFamily="66" charset="0"/>
                </a:rPr>
                <a:t>°</a:t>
              </a:r>
              <a:r>
                <a:rPr lang="it-IT" altLang="it-IT" sz="2200" b="1" baseline="-25000" dirty="0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X</a:t>
              </a:r>
              <a:r>
                <a:rPr lang="it-IT" altLang="it-IT" sz="2200" b="1" baseline="-25000" dirty="0">
                  <a:solidFill>
                    <a:srgbClr val="FF0000"/>
                  </a:solidFill>
                  <a:latin typeface="Comic Sans MS" pitchFamily="66" charset="0"/>
                </a:rPr>
                <a:t>A  </a:t>
              </a: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  <a:r>
                <a:rPr lang="it-IT" altLang="it-IT" sz="2200" b="1" baseline="-25000" dirty="0">
                  <a:solidFill>
                    <a:srgbClr val="FF0000"/>
                  </a:solidFill>
                  <a:latin typeface="Comic Sans MS" pitchFamily="66" charset="0"/>
                </a:rPr>
                <a:t>  </a:t>
              </a: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r>
                <a:rPr lang="it-IT" altLang="it-IT" sz="2200" b="1" baseline="30000" dirty="0">
                  <a:solidFill>
                    <a:srgbClr val="FF0000"/>
                  </a:solidFill>
                  <a:latin typeface="Comic Sans MS" pitchFamily="66" charset="0"/>
                </a:rPr>
                <a:t>°</a:t>
              </a:r>
              <a:r>
                <a:rPr lang="it-IT" altLang="it-IT" sz="2200" b="1" baseline="-25000" dirty="0">
                  <a:solidFill>
                    <a:srgbClr val="FF0000"/>
                  </a:solidFill>
                  <a:latin typeface="Comic Sans MS" pitchFamily="66" charset="0"/>
                </a:rPr>
                <a:t>B</a:t>
              </a: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X</a:t>
              </a:r>
              <a:r>
                <a:rPr lang="it-IT" altLang="it-IT" sz="2200" b="1" baseline="-25000" dirty="0">
                  <a:solidFill>
                    <a:srgbClr val="FF0000"/>
                  </a:solidFill>
                  <a:latin typeface="Comic Sans MS" pitchFamily="66" charset="0"/>
                </a:rPr>
                <a:t>B</a:t>
              </a:r>
              <a:r>
                <a:rPr lang="it-IT" altLang="it-IT" sz="2200" b="1" dirty="0">
                  <a:solidFill>
                    <a:srgbClr val="FF0000"/>
                  </a:solidFill>
                  <a:latin typeface="Comic Sans MS" pitchFamily="66" charset="0"/>
                </a:rPr>
                <a:t>  </a:t>
              </a:r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8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90"/>
    </mc:Choice>
    <mc:Fallback xmlns="">
      <p:transition spd="slow" advTm="12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3217862" y="344806"/>
            <a:ext cx="5715000" cy="2486905"/>
            <a:chOff x="1712913" y="573088"/>
            <a:chExt cx="5715000" cy="2486905"/>
          </a:xfrm>
        </p:grpSpPr>
        <p:sp>
          <p:nvSpPr>
            <p:cNvPr id="2" name="Line 21"/>
            <p:cNvSpPr>
              <a:spLocks noChangeShapeType="1"/>
            </p:cNvSpPr>
            <p:nvPr/>
          </p:nvSpPr>
          <p:spPr bwMode="auto">
            <a:xfrm flipV="1">
              <a:off x="2349500" y="835025"/>
              <a:ext cx="0" cy="1792288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" name="Line 22"/>
            <p:cNvSpPr>
              <a:spLocks noChangeShapeType="1"/>
            </p:cNvSpPr>
            <p:nvPr/>
          </p:nvSpPr>
          <p:spPr bwMode="auto">
            <a:xfrm flipV="1">
              <a:off x="2344738" y="2619375"/>
              <a:ext cx="3716337" cy="7938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" name="Line 23"/>
            <p:cNvSpPr>
              <a:spLocks noChangeShapeType="1"/>
            </p:cNvSpPr>
            <p:nvPr/>
          </p:nvSpPr>
          <p:spPr bwMode="auto">
            <a:xfrm flipH="1" flipV="1">
              <a:off x="6046788" y="835025"/>
              <a:ext cx="0" cy="178435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 type="none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Line 58"/>
            <p:cNvSpPr>
              <a:spLocks noChangeShapeType="1"/>
            </p:cNvSpPr>
            <p:nvPr/>
          </p:nvSpPr>
          <p:spPr bwMode="auto">
            <a:xfrm>
              <a:off x="2368550" y="1260475"/>
              <a:ext cx="3660775" cy="942975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Line 59"/>
            <p:cNvSpPr>
              <a:spLocks noChangeShapeType="1"/>
            </p:cNvSpPr>
            <p:nvPr/>
          </p:nvSpPr>
          <p:spPr bwMode="auto">
            <a:xfrm>
              <a:off x="2352675" y="1287463"/>
              <a:ext cx="3692525" cy="1320800"/>
            </a:xfrm>
            <a:prstGeom prst="line">
              <a:avLst/>
            </a:prstGeom>
            <a:noFill/>
            <a:ln w="47625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Line 60"/>
            <p:cNvSpPr>
              <a:spLocks noChangeShapeType="1"/>
            </p:cNvSpPr>
            <p:nvPr/>
          </p:nvSpPr>
          <p:spPr bwMode="auto">
            <a:xfrm flipV="1">
              <a:off x="2351088" y="2227263"/>
              <a:ext cx="3702050" cy="390525"/>
            </a:xfrm>
            <a:prstGeom prst="line">
              <a:avLst/>
            </a:prstGeom>
            <a:noFill/>
            <a:ln w="47625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Line 61"/>
            <p:cNvSpPr>
              <a:spLocks noChangeShapeType="1"/>
            </p:cNvSpPr>
            <p:nvPr/>
          </p:nvSpPr>
          <p:spPr bwMode="auto">
            <a:xfrm rot="16200000">
              <a:off x="4437062" y="2222501"/>
              <a:ext cx="25082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62"/>
            <p:cNvSpPr>
              <a:spLocks noChangeShapeType="1"/>
            </p:cNvSpPr>
            <p:nvPr/>
          </p:nvSpPr>
          <p:spPr bwMode="auto">
            <a:xfrm rot="16200000">
              <a:off x="4437062" y="1941513"/>
              <a:ext cx="25082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63"/>
            <p:cNvSpPr>
              <a:spLocks noChangeShapeType="1"/>
            </p:cNvSpPr>
            <p:nvPr/>
          </p:nvSpPr>
          <p:spPr bwMode="auto">
            <a:xfrm rot="16200000">
              <a:off x="4437856" y="2494757"/>
              <a:ext cx="24923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Text Box 64"/>
            <p:cNvSpPr txBox="1">
              <a:spLocks noChangeArrowheads="1"/>
            </p:cNvSpPr>
            <p:nvPr/>
          </p:nvSpPr>
          <p:spPr bwMode="auto">
            <a:xfrm>
              <a:off x="1712913" y="1211263"/>
              <a:ext cx="14097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P°</a:t>
              </a:r>
              <a:r>
                <a:rPr lang="it-IT" altLang="it-IT" sz="2000" baseline="-25000">
                  <a:solidFill>
                    <a:srgbClr val="FF3300"/>
                  </a:solidFill>
                  <a:latin typeface="Comic Sans MS" pitchFamily="66" charset="0"/>
                </a:rPr>
                <a:t>A</a:t>
              </a:r>
              <a:endParaRPr lang="it-IT" altLang="it-IT" sz="200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 Box 65"/>
            <p:cNvSpPr txBox="1">
              <a:spLocks noChangeArrowheads="1"/>
            </p:cNvSpPr>
            <p:nvPr/>
          </p:nvSpPr>
          <p:spPr bwMode="auto">
            <a:xfrm>
              <a:off x="3276600" y="1581150"/>
              <a:ext cx="14097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P</a:t>
              </a:r>
              <a:r>
                <a:rPr lang="it-IT" altLang="it-IT" sz="2000" baseline="-25000">
                  <a:solidFill>
                    <a:srgbClr val="FF3300"/>
                  </a:solidFill>
                  <a:latin typeface="Comic Sans MS" pitchFamily="66" charset="0"/>
                </a:rPr>
                <a:t>A</a:t>
              </a:r>
              <a:endParaRPr lang="it-IT" altLang="it-IT" sz="200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13" name="Text Box 66"/>
            <p:cNvSpPr txBox="1">
              <a:spLocks noChangeArrowheads="1"/>
            </p:cNvSpPr>
            <p:nvPr/>
          </p:nvSpPr>
          <p:spPr bwMode="auto">
            <a:xfrm>
              <a:off x="6016625" y="2052638"/>
              <a:ext cx="1411288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Comic Sans MS" pitchFamily="66" charset="0"/>
                </a:rPr>
                <a:t>P°</a:t>
              </a:r>
              <a:r>
                <a:rPr lang="it-IT" altLang="it-IT" sz="2000" baseline="-25000">
                  <a:solidFill>
                    <a:srgbClr val="006600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14" name="Text Box 67"/>
            <p:cNvSpPr txBox="1">
              <a:spLocks noChangeArrowheads="1"/>
            </p:cNvSpPr>
            <p:nvPr/>
          </p:nvSpPr>
          <p:spPr bwMode="auto">
            <a:xfrm>
              <a:off x="3967163" y="2009775"/>
              <a:ext cx="1409700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Comic Sans MS" pitchFamily="66" charset="0"/>
                </a:rPr>
                <a:t>P</a:t>
              </a:r>
              <a:r>
                <a:rPr lang="it-IT" altLang="it-IT" sz="2000" baseline="-25000">
                  <a:solidFill>
                    <a:srgbClr val="006600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15" name="Text Box 68"/>
            <p:cNvSpPr txBox="1">
              <a:spLocks noChangeArrowheads="1"/>
            </p:cNvSpPr>
            <p:nvPr/>
          </p:nvSpPr>
          <p:spPr bwMode="auto">
            <a:xfrm>
              <a:off x="3829050" y="1295400"/>
              <a:ext cx="14097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6" name="Text Box 69"/>
            <p:cNvSpPr txBox="1">
              <a:spLocks noChangeArrowheads="1"/>
            </p:cNvSpPr>
            <p:nvPr/>
          </p:nvSpPr>
          <p:spPr bwMode="auto">
            <a:xfrm>
              <a:off x="1990725" y="573088"/>
              <a:ext cx="1409700" cy="47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endParaRPr lang="it-IT" altLang="it-IT" sz="2300" b="1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7" name="Text Box 70"/>
            <p:cNvSpPr txBox="1">
              <a:spLocks noChangeArrowheads="1"/>
            </p:cNvSpPr>
            <p:nvPr/>
          </p:nvSpPr>
          <p:spPr bwMode="auto">
            <a:xfrm>
              <a:off x="4064000" y="804863"/>
              <a:ext cx="1409700" cy="430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(T = cost)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8" name="Text Box 71"/>
            <p:cNvSpPr txBox="1">
              <a:spLocks noChangeArrowheads="1"/>
            </p:cNvSpPr>
            <p:nvPr/>
          </p:nvSpPr>
          <p:spPr bwMode="auto">
            <a:xfrm>
              <a:off x="5934075" y="2582863"/>
              <a:ext cx="1409700" cy="47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19" name="Text Box 72"/>
            <p:cNvSpPr txBox="1">
              <a:spLocks noChangeArrowheads="1"/>
            </p:cNvSpPr>
            <p:nvPr/>
          </p:nvSpPr>
          <p:spPr bwMode="auto">
            <a:xfrm>
              <a:off x="2162175" y="2582863"/>
              <a:ext cx="1409700" cy="47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20" name="Text Box 73"/>
            <p:cNvSpPr txBox="1">
              <a:spLocks noChangeArrowheads="1"/>
            </p:cNvSpPr>
            <p:nvPr/>
          </p:nvSpPr>
          <p:spPr bwMode="auto">
            <a:xfrm>
              <a:off x="3695700" y="2582863"/>
              <a:ext cx="1411288" cy="430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FF3300"/>
                  </a:solidFill>
                  <a:latin typeface="Comic Sans MS" pitchFamily="66" charset="0"/>
                </a:rPr>
                <a:t>X</a:t>
              </a:r>
              <a:r>
                <a:rPr lang="it-IT" altLang="it-IT" sz="2000" baseline="-25000" dirty="0">
                  <a:solidFill>
                    <a:srgbClr val="FF3300"/>
                  </a:solidFill>
                  <a:latin typeface="Comic Sans MS" pitchFamily="66" charset="0"/>
                </a:rPr>
                <a:t>B</a:t>
              </a:r>
              <a:endParaRPr lang="it-IT" altLang="it-IT" sz="2000" dirty="0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21" name="Line 74"/>
            <p:cNvSpPr>
              <a:spLocks noChangeShapeType="1"/>
            </p:cNvSpPr>
            <p:nvPr/>
          </p:nvSpPr>
          <p:spPr bwMode="auto">
            <a:xfrm>
              <a:off x="4105275" y="2770188"/>
              <a:ext cx="51435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Line 76"/>
            <p:cNvSpPr>
              <a:spLocks noChangeShapeType="1"/>
            </p:cNvSpPr>
            <p:nvPr/>
          </p:nvSpPr>
          <p:spPr bwMode="auto">
            <a:xfrm rot="10800000">
              <a:off x="3127375" y="3041650"/>
              <a:ext cx="51435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1" name="Text Box 75"/>
          <p:cNvSpPr txBox="1">
            <a:spLocks noChangeArrowheads="1"/>
          </p:cNvSpPr>
          <p:nvPr/>
        </p:nvSpPr>
        <p:spPr bwMode="auto">
          <a:xfrm>
            <a:off x="5200649" y="2610168"/>
            <a:ext cx="14112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FF3300"/>
                </a:solidFill>
                <a:latin typeface="Comic Sans MS" pitchFamily="66" charset="0"/>
              </a:rPr>
              <a:t>X</a:t>
            </a:r>
            <a:r>
              <a:rPr lang="it-IT" altLang="it-IT" sz="2000" baseline="-25000" dirty="0">
                <a:solidFill>
                  <a:srgbClr val="FF3300"/>
                </a:solidFill>
                <a:latin typeface="Comic Sans MS" pitchFamily="66" charset="0"/>
              </a:rPr>
              <a:t>A</a:t>
            </a:r>
            <a:endParaRPr lang="it-IT" altLang="it-IT" sz="20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grpSp>
        <p:nvGrpSpPr>
          <p:cNvPr id="112" name="Gruppo 111"/>
          <p:cNvGrpSpPr/>
          <p:nvPr/>
        </p:nvGrpSpPr>
        <p:grpSpPr>
          <a:xfrm>
            <a:off x="2076765" y="3584807"/>
            <a:ext cx="4317367" cy="2478419"/>
            <a:chOff x="552764" y="3584806"/>
            <a:chExt cx="4317367" cy="2478419"/>
          </a:xfrm>
        </p:grpSpPr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460431" y="4722495"/>
              <a:ext cx="1409700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Comic Sans MS" pitchFamily="66" charset="0"/>
                </a:rPr>
                <a:t>P°</a:t>
              </a:r>
              <a:r>
                <a:rPr lang="it-IT" altLang="it-IT" sz="2000" baseline="-25000">
                  <a:solidFill>
                    <a:srgbClr val="006600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3287394" y="5586095"/>
              <a:ext cx="1409700" cy="47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itchFamily="66" charset="0"/>
                </a:rPr>
                <a:t>B</a:t>
              </a:r>
            </a:p>
          </p:txBody>
        </p:sp>
        <p:grpSp>
          <p:nvGrpSpPr>
            <p:cNvPr id="81" name="Gruppo 80"/>
            <p:cNvGrpSpPr/>
            <p:nvPr/>
          </p:nvGrpSpPr>
          <p:grpSpPr>
            <a:xfrm>
              <a:off x="552764" y="3584806"/>
              <a:ext cx="3288667" cy="2437692"/>
              <a:chOff x="552764" y="3584806"/>
              <a:chExt cx="3288667" cy="2437692"/>
            </a:xfrm>
          </p:grpSpPr>
          <p:sp>
            <p:nvSpPr>
              <p:cNvPr id="33" name="Line 33"/>
              <p:cNvSpPr>
                <a:spLocks noChangeShapeType="1"/>
              </p:cNvSpPr>
              <p:nvPr/>
            </p:nvSpPr>
            <p:spPr bwMode="auto">
              <a:xfrm flipV="1">
                <a:off x="1141093" y="3935643"/>
                <a:ext cx="0" cy="1611313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 type="none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" name="Line 34"/>
              <p:cNvSpPr>
                <a:spLocks noChangeShapeType="1"/>
              </p:cNvSpPr>
              <p:nvPr/>
            </p:nvSpPr>
            <p:spPr bwMode="auto">
              <a:xfrm>
                <a:off x="1141093" y="5546956"/>
                <a:ext cx="2271713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 type="non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 flipV="1">
                <a:off x="3398518" y="3935643"/>
                <a:ext cx="0" cy="1611313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 type="none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1183956" y="4892906"/>
                <a:ext cx="2228850" cy="609600"/>
              </a:xfrm>
              <a:custGeom>
                <a:avLst/>
                <a:gdLst>
                  <a:gd name="T0" fmla="*/ 0 w 2400"/>
                  <a:gd name="T1" fmla="*/ 2147483647 h 672"/>
                  <a:gd name="T2" fmla="*/ 2147483647 w 2400"/>
                  <a:gd name="T3" fmla="*/ 2147483647 h 672"/>
                  <a:gd name="T4" fmla="*/ 2147483647 w 2400"/>
                  <a:gd name="T5" fmla="*/ 0 h 6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00" h="672">
                    <a:moveTo>
                      <a:pt x="0" y="672"/>
                    </a:moveTo>
                    <a:cubicBezTo>
                      <a:pt x="304" y="512"/>
                      <a:pt x="608" y="352"/>
                      <a:pt x="1008" y="240"/>
                    </a:cubicBezTo>
                    <a:cubicBezTo>
                      <a:pt x="1408" y="128"/>
                      <a:pt x="1904" y="64"/>
                      <a:pt x="2400" y="0"/>
                    </a:cubicBezTo>
                  </a:path>
                </a:pathLst>
              </a:custGeom>
              <a:noFill/>
              <a:ln w="47625" cap="flat" cmpd="sng">
                <a:solidFill>
                  <a:srgbClr val="00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" name="Freeform 38"/>
              <p:cNvSpPr>
                <a:spLocks/>
              </p:cNvSpPr>
              <p:nvPr/>
            </p:nvSpPr>
            <p:spPr bwMode="auto">
              <a:xfrm>
                <a:off x="1141093" y="4283306"/>
                <a:ext cx="2271713" cy="1263650"/>
              </a:xfrm>
              <a:custGeom>
                <a:avLst/>
                <a:gdLst>
                  <a:gd name="T0" fmla="*/ 2147483647 w 2544"/>
                  <a:gd name="T1" fmla="*/ 2147483647 h 1392"/>
                  <a:gd name="T2" fmla="*/ 2147483647 w 2544"/>
                  <a:gd name="T3" fmla="*/ 2147483647 h 1392"/>
                  <a:gd name="T4" fmla="*/ 2147483647 w 2544"/>
                  <a:gd name="T5" fmla="*/ 2147483647 h 1392"/>
                  <a:gd name="T6" fmla="*/ 0 w 2544"/>
                  <a:gd name="T7" fmla="*/ 0 h 13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44" h="1392">
                    <a:moveTo>
                      <a:pt x="2544" y="1392"/>
                    </a:moveTo>
                    <a:cubicBezTo>
                      <a:pt x="2184" y="1132"/>
                      <a:pt x="1824" y="872"/>
                      <a:pt x="1488" y="672"/>
                    </a:cubicBezTo>
                    <a:cubicBezTo>
                      <a:pt x="1152" y="472"/>
                      <a:pt x="776" y="304"/>
                      <a:pt x="528" y="192"/>
                    </a:cubicBezTo>
                    <a:cubicBezTo>
                      <a:pt x="280" y="80"/>
                      <a:pt x="88" y="24"/>
                      <a:pt x="0" y="0"/>
                    </a:cubicBezTo>
                  </a:path>
                </a:pathLst>
              </a:custGeom>
              <a:noFill/>
              <a:ln w="47625" cap="flat" cmpd="sng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1398268" y="3584806"/>
                <a:ext cx="1409700" cy="430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000066"/>
                    </a:solidFill>
                    <a:latin typeface="Comic Sans MS" pitchFamily="66" charset="0"/>
                  </a:rPr>
                  <a:t>(T = cost)</a:t>
                </a:r>
                <a:endParaRPr lang="it-IT" altLang="it-IT" sz="200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2431731" y="3941993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000066"/>
                    </a:solidFill>
                    <a:latin typeface="Comic Sans MS" pitchFamily="66" charset="0"/>
                  </a:rPr>
                  <a:t>P</a:t>
                </a:r>
                <a:endParaRPr lang="it-IT" altLang="it-IT" sz="200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1" name="Text Box 41"/>
              <p:cNvSpPr txBox="1">
                <a:spLocks noChangeArrowheads="1"/>
              </p:cNvSpPr>
              <p:nvPr/>
            </p:nvSpPr>
            <p:spPr bwMode="auto">
              <a:xfrm>
                <a:off x="1571306" y="4486506"/>
                <a:ext cx="1409700" cy="430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FF3300"/>
                    </a:solidFill>
                    <a:latin typeface="Comic Sans MS" pitchFamily="66" charset="0"/>
                  </a:rPr>
                  <a:t>P</a:t>
                </a:r>
                <a:r>
                  <a:rPr lang="it-IT" altLang="it-IT" sz="2000" baseline="-25000">
                    <a:solidFill>
                      <a:srgbClr val="FF3300"/>
                    </a:solidFill>
                    <a:latin typeface="Comic Sans MS" pitchFamily="66" charset="0"/>
                  </a:rPr>
                  <a:t>A</a:t>
                </a:r>
                <a:endParaRPr lang="it-IT" altLang="it-IT" sz="200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2" name="Text Box 42"/>
              <p:cNvSpPr txBox="1">
                <a:spLocks noChangeArrowheads="1"/>
              </p:cNvSpPr>
              <p:nvPr/>
            </p:nvSpPr>
            <p:spPr bwMode="auto">
              <a:xfrm>
                <a:off x="1960243" y="5062768"/>
                <a:ext cx="1409700" cy="430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006600"/>
                    </a:solidFill>
                    <a:latin typeface="Comic Sans MS" pitchFamily="66" charset="0"/>
                  </a:rPr>
                  <a:t>P</a:t>
                </a:r>
                <a:r>
                  <a:rPr lang="it-IT" altLang="it-IT" sz="2000" baseline="-25000">
                    <a:solidFill>
                      <a:srgbClr val="006600"/>
                    </a:solidFill>
                    <a:latin typeface="Comic Sans MS" pitchFamily="66" charset="0"/>
                  </a:rPr>
                  <a:t>B</a:t>
                </a:r>
                <a:endParaRPr lang="it-IT" altLang="it-IT" sz="2000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3" name="Text Box 43"/>
              <p:cNvSpPr txBox="1">
                <a:spLocks noChangeArrowheads="1"/>
              </p:cNvSpPr>
              <p:nvPr/>
            </p:nvSpPr>
            <p:spPr bwMode="auto">
              <a:xfrm>
                <a:off x="552764" y="4053204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FF3300"/>
                    </a:solidFill>
                    <a:latin typeface="Comic Sans MS" pitchFamily="66" charset="0"/>
                  </a:rPr>
                  <a:t>P°</a:t>
                </a:r>
                <a:r>
                  <a:rPr lang="it-IT" altLang="it-IT" sz="2000" baseline="-25000" dirty="0">
                    <a:solidFill>
                      <a:srgbClr val="FF3300"/>
                    </a:solidFill>
                    <a:latin typeface="Comic Sans MS" pitchFamily="66" charset="0"/>
                  </a:rPr>
                  <a:t>A</a:t>
                </a:r>
                <a:endParaRPr lang="it-IT" altLang="it-IT" sz="2000" dirty="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4" name="Text Box 44"/>
              <p:cNvSpPr txBox="1">
                <a:spLocks noChangeArrowheads="1"/>
              </p:cNvSpPr>
              <p:nvPr/>
            </p:nvSpPr>
            <p:spPr bwMode="auto">
              <a:xfrm>
                <a:off x="926781" y="5545368"/>
                <a:ext cx="1409700" cy="477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99"/>
                    </a:solidFill>
                    <a:latin typeface="Comic Sans MS" pitchFamily="66" charset="0"/>
                  </a:rPr>
                  <a:t>A</a:t>
                </a:r>
              </a:p>
            </p:txBody>
          </p:sp>
          <p:sp>
            <p:nvSpPr>
              <p:cNvPr id="45" name="Text Box 45"/>
              <p:cNvSpPr txBox="1">
                <a:spLocks noChangeArrowheads="1"/>
              </p:cNvSpPr>
              <p:nvPr/>
            </p:nvSpPr>
            <p:spPr bwMode="auto">
              <a:xfrm>
                <a:off x="888681" y="3595918"/>
                <a:ext cx="1409700" cy="477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66"/>
                    </a:solidFill>
                    <a:latin typeface="Comic Sans MS" pitchFamily="66" charset="0"/>
                  </a:rPr>
                  <a:t>P</a:t>
                </a:r>
                <a:endParaRPr lang="it-IT" altLang="it-IT" sz="2300" b="1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4" name="Text Box 54"/>
              <p:cNvSpPr txBox="1">
                <a:spLocks noChangeArrowheads="1"/>
              </p:cNvSpPr>
              <p:nvPr/>
            </p:nvSpPr>
            <p:spPr bwMode="auto">
              <a:xfrm>
                <a:off x="1796731" y="5527906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FF3300"/>
                    </a:solidFill>
                    <a:latin typeface="Comic Sans MS" pitchFamily="66" charset="0"/>
                  </a:rPr>
                  <a:t>X</a:t>
                </a:r>
                <a:r>
                  <a:rPr lang="it-IT" altLang="it-IT" sz="2000" baseline="-25000">
                    <a:solidFill>
                      <a:srgbClr val="FF3300"/>
                    </a:solidFill>
                    <a:latin typeface="Comic Sans MS" pitchFamily="66" charset="0"/>
                  </a:rPr>
                  <a:t>B</a:t>
                </a:r>
                <a:endParaRPr lang="it-IT" altLang="it-IT" sz="200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6" name="Line 56"/>
              <p:cNvSpPr>
                <a:spLocks noChangeShapeType="1"/>
              </p:cNvSpPr>
              <p:nvPr/>
            </p:nvSpPr>
            <p:spPr bwMode="auto">
              <a:xfrm>
                <a:off x="2206306" y="5764443"/>
                <a:ext cx="51435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6" name="Gruppo 75"/>
              <p:cNvGrpSpPr/>
              <p:nvPr/>
            </p:nvGrpSpPr>
            <p:grpSpPr>
              <a:xfrm>
                <a:off x="1173161" y="4234321"/>
                <a:ext cx="2219958" cy="625654"/>
                <a:chOff x="1173161" y="4234321"/>
                <a:chExt cx="2219958" cy="625654"/>
              </a:xfrm>
            </p:grpSpPr>
            <p:sp>
              <p:nvSpPr>
                <p:cNvPr id="36" name="Arc 36"/>
                <p:cNvSpPr>
                  <a:spLocks/>
                </p:cNvSpPr>
                <p:nvPr/>
              </p:nvSpPr>
              <p:spPr bwMode="auto">
                <a:xfrm>
                  <a:off x="1410808" y="4234321"/>
                  <a:ext cx="1827373" cy="5167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47483647 w 21600"/>
                    <a:gd name="T3" fmla="*/ 2147483647 h 21600"/>
                    <a:gd name="T4" fmla="*/ 0 w 21600"/>
                    <a:gd name="T5" fmla="*/ 214748364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476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cxnSp>
              <p:nvCxnSpPr>
                <p:cNvPr id="65" name="Connettore 7 64"/>
                <p:cNvCxnSpPr/>
                <p:nvPr/>
              </p:nvCxnSpPr>
              <p:spPr bwMode="auto">
                <a:xfrm flipV="1">
                  <a:off x="1173161" y="4234321"/>
                  <a:ext cx="501333" cy="24944"/>
                </a:xfrm>
                <a:prstGeom prst="curvedConnector3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" name="Connettore 7 68"/>
                <p:cNvCxnSpPr/>
                <p:nvPr/>
              </p:nvCxnSpPr>
              <p:spPr bwMode="auto">
                <a:xfrm>
                  <a:off x="2981006" y="4482535"/>
                  <a:ext cx="412113" cy="377440"/>
                </a:xfrm>
                <a:prstGeom prst="curvedConnector3">
                  <a:avLst>
                    <a:gd name="adj1" fmla="val 57396"/>
                  </a:avLst>
                </a:prstGeom>
                <a:solidFill>
                  <a:schemeClr val="accent1"/>
                </a:solidFill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113" name="Gruppo 112"/>
          <p:cNvGrpSpPr/>
          <p:nvPr/>
        </p:nvGrpSpPr>
        <p:grpSpPr>
          <a:xfrm>
            <a:off x="6819899" y="3746731"/>
            <a:ext cx="4225926" cy="2335544"/>
            <a:chOff x="5341619" y="3746731"/>
            <a:chExt cx="4225926" cy="2335544"/>
          </a:xfrm>
        </p:grpSpPr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7731122" y="5170170"/>
              <a:ext cx="14097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Comic Sans MS" pitchFamily="66" charset="0"/>
                </a:rPr>
                <a:t>P</a:t>
              </a:r>
              <a:r>
                <a:rPr lang="it-IT" altLang="it-IT" sz="2000" baseline="-25000">
                  <a:solidFill>
                    <a:srgbClr val="006600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8052116" y="5605145"/>
              <a:ext cx="1409700" cy="47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Comic Sans MS" pitchFamily="66" charset="0"/>
                </a:rPr>
                <a:t>B</a:t>
              </a:r>
            </a:p>
          </p:txBody>
        </p:sp>
        <p:grpSp>
          <p:nvGrpSpPr>
            <p:cNvPr id="111" name="Gruppo 110"/>
            <p:cNvGrpSpPr/>
            <p:nvPr/>
          </p:nvGrpSpPr>
          <p:grpSpPr>
            <a:xfrm>
              <a:off x="5341619" y="3746731"/>
              <a:ext cx="4225926" cy="2309105"/>
              <a:chOff x="5341619" y="3746731"/>
              <a:chExt cx="4225926" cy="2309105"/>
            </a:xfrm>
          </p:grpSpPr>
          <p:grpSp>
            <p:nvGrpSpPr>
              <p:cNvPr id="82" name="Group 24"/>
              <p:cNvGrpSpPr>
                <a:grpSpLocks/>
              </p:cNvGrpSpPr>
              <p:nvPr/>
            </p:nvGrpSpPr>
            <p:grpSpPr bwMode="auto">
              <a:xfrm>
                <a:off x="5827394" y="4035656"/>
                <a:ext cx="2328863" cy="1611312"/>
                <a:chOff x="4568" y="7888"/>
                <a:chExt cx="2608" cy="1776"/>
              </a:xfrm>
            </p:grpSpPr>
            <p:sp>
              <p:nvSpPr>
                <p:cNvPr id="8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608" y="7888"/>
                  <a:ext cx="0" cy="1776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none" w="med" len="lg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4" name="Line 26"/>
                <p:cNvSpPr>
                  <a:spLocks noChangeShapeType="1"/>
                </p:cNvSpPr>
                <p:nvPr/>
              </p:nvSpPr>
              <p:spPr bwMode="auto">
                <a:xfrm>
                  <a:off x="4623" y="9664"/>
                  <a:ext cx="2544" cy="0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none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7151" y="7888"/>
                  <a:ext cx="0" cy="1776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none" w="med" len="lg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" name="Freeform 28"/>
                <p:cNvSpPr>
                  <a:spLocks/>
                </p:cNvSpPr>
                <p:nvPr/>
              </p:nvSpPr>
              <p:spPr bwMode="auto">
                <a:xfrm>
                  <a:off x="4656" y="8889"/>
                  <a:ext cx="2520" cy="768"/>
                </a:xfrm>
                <a:custGeom>
                  <a:avLst/>
                  <a:gdLst>
                    <a:gd name="T0" fmla="*/ 0 w 2520"/>
                    <a:gd name="T1" fmla="*/ 768 h 768"/>
                    <a:gd name="T2" fmla="*/ 1104 w 2520"/>
                    <a:gd name="T3" fmla="*/ 528 h 768"/>
                    <a:gd name="T4" fmla="*/ 2304 w 2520"/>
                    <a:gd name="T5" fmla="*/ 240 h 768"/>
                    <a:gd name="T6" fmla="*/ 2400 w 2520"/>
                    <a:gd name="T7" fmla="*/ 0 h 76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20" h="768">
                      <a:moveTo>
                        <a:pt x="0" y="768"/>
                      </a:moveTo>
                      <a:cubicBezTo>
                        <a:pt x="360" y="692"/>
                        <a:pt x="720" y="616"/>
                        <a:pt x="1104" y="528"/>
                      </a:cubicBezTo>
                      <a:cubicBezTo>
                        <a:pt x="1488" y="440"/>
                        <a:pt x="2088" y="328"/>
                        <a:pt x="2304" y="240"/>
                      </a:cubicBezTo>
                      <a:cubicBezTo>
                        <a:pt x="2520" y="152"/>
                        <a:pt x="2460" y="76"/>
                        <a:pt x="2400" y="0"/>
                      </a:cubicBezTo>
                    </a:path>
                  </a:pathLst>
                </a:custGeom>
                <a:noFill/>
                <a:ln w="47625" cap="flat" cmpd="sng">
                  <a:solidFill>
                    <a:srgbClr val="0066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" name="Freeform 29"/>
                <p:cNvSpPr>
                  <a:spLocks/>
                </p:cNvSpPr>
                <p:nvPr/>
              </p:nvSpPr>
              <p:spPr bwMode="auto">
                <a:xfrm>
                  <a:off x="4568" y="8313"/>
                  <a:ext cx="2536" cy="1344"/>
                </a:xfrm>
                <a:custGeom>
                  <a:avLst/>
                  <a:gdLst>
                    <a:gd name="T0" fmla="*/ 2536 w 2536"/>
                    <a:gd name="T1" fmla="*/ 1344 h 1344"/>
                    <a:gd name="T2" fmla="*/ 904 w 2536"/>
                    <a:gd name="T3" fmla="*/ 768 h 1344"/>
                    <a:gd name="T4" fmla="*/ 136 w 2536"/>
                    <a:gd name="T5" fmla="*/ 288 h 1344"/>
                    <a:gd name="T6" fmla="*/ 88 w 2536"/>
                    <a:gd name="T7" fmla="*/ 0 h 13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36" h="1344">
                      <a:moveTo>
                        <a:pt x="2536" y="1344"/>
                      </a:moveTo>
                      <a:cubicBezTo>
                        <a:pt x="1920" y="1144"/>
                        <a:pt x="1304" y="944"/>
                        <a:pt x="904" y="768"/>
                      </a:cubicBezTo>
                      <a:cubicBezTo>
                        <a:pt x="504" y="592"/>
                        <a:pt x="272" y="416"/>
                        <a:pt x="136" y="288"/>
                      </a:cubicBezTo>
                      <a:cubicBezTo>
                        <a:pt x="0" y="160"/>
                        <a:pt x="44" y="80"/>
                        <a:pt x="88" y="0"/>
                      </a:cubicBezTo>
                    </a:path>
                  </a:pathLst>
                </a:custGeom>
                <a:noFill/>
                <a:ln w="47625" cap="flat" cmpd="sng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" name="Freeform 30"/>
                <p:cNvSpPr>
                  <a:spLocks/>
                </p:cNvSpPr>
                <p:nvPr/>
              </p:nvSpPr>
              <p:spPr bwMode="auto">
                <a:xfrm>
                  <a:off x="4608" y="8409"/>
                  <a:ext cx="2544" cy="624"/>
                </a:xfrm>
                <a:custGeom>
                  <a:avLst/>
                  <a:gdLst>
                    <a:gd name="T0" fmla="*/ 0 w 2544"/>
                    <a:gd name="T1" fmla="*/ 0 h 624"/>
                    <a:gd name="T2" fmla="*/ 902 w 2544"/>
                    <a:gd name="T3" fmla="*/ 328 h 624"/>
                    <a:gd name="T4" fmla="*/ 1738 w 2544"/>
                    <a:gd name="T5" fmla="*/ 547 h 624"/>
                    <a:gd name="T6" fmla="*/ 2544 w 2544"/>
                    <a:gd name="T7" fmla="*/ 624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44" h="624">
                      <a:moveTo>
                        <a:pt x="0" y="0"/>
                      </a:moveTo>
                      <a:lnTo>
                        <a:pt x="902" y="328"/>
                      </a:lnTo>
                      <a:lnTo>
                        <a:pt x="1738" y="547"/>
                      </a:lnTo>
                      <a:lnTo>
                        <a:pt x="2544" y="624"/>
                      </a:lnTo>
                    </a:path>
                  </a:pathLst>
                </a:custGeom>
                <a:noFill/>
                <a:ln w="47625" cmpd="sng">
                  <a:solidFill>
                    <a:srgbClr val="0000CC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9" name="Text Box 46"/>
              <p:cNvSpPr txBox="1">
                <a:spLocks noChangeArrowheads="1"/>
              </p:cNvSpPr>
              <p:nvPr/>
            </p:nvSpPr>
            <p:spPr bwMode="auto">
              <a:xfrm>
                <a:off x="6414769" y="3753081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000066"/>
                    </a:solidFill>
                    <a:latin typeface="Comic Sans MS" pitchFamily="66" charset="0"/>
                  </a:rPr>
                  <a:t>(T = cost)</a:t>
                </a:r>
                <a:endParaRPr lang="it-IT" altLang="it-IT" sz="200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0" name="Text Box 47"/>
              <p:cNvSpPr txBox="1">
                <a:spLocks noChangeArrowheads="1"/>
              </p:cNvSpPr>
              <p:nvPr/>
            </p:nvSpPr>
            <p:spPr bwMode="auto">
              <a:xfrm>
                <a:off x="5567044" y="3746731"/>
                <a:ext cx="1409700" cy="477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66"/>
                    </a:solidFill>
                    <a:latin typeface="Comic Sans MS" pitchFamily="66" charset="0"/>
                  </a:rPr>
                  <a:t>P</a:t>
                </a:r>
                <a:endParaRPr lang="it-IT" altLang="it-IT" sz="2300" b="1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1" name="Text Box 48"/>
              <p:cNvSpPr txBox="1">
                <a:spLocks noChangeArrowheads="1"/>
              </p:cNvSpPr>
              <p:nvPr/>
            </p:nvSpPr>
            <p:spPr bwMode="auto">
              <a:xfrm>
                <a:off x="5341619" y="4296006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FF3300"/>
                    </a:solidFill>
                    <a:latin typeface="Comic Sans MS" pitchFamily="66" charset="0"/>
                  </a:rPr>
                  <a:t>P°</a:t>
                </a:r>
                <a:r>
                  <a:rPr lang="it-IT" altLang="it-IT" sz="2000" baseline="-25000">
                    <a:solidFill>
                      <a:srgbClr val="FF3300"/>
                    </a:solidFill>
                    <a:latin typeface="Comic Sans MS" pitchFamily="66" charset="0"/>
                  </a:rPr>
                  <a:t>A</a:t>
                </a:r>
                <a:endParaRPr lang="it-IT" altLang="it-IT" sz="200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2" name="Text Box 50"/>
              <p:cNvSpPr txBox="1">
                <a:spLocks noChangeArrowheads="1"/>
              </p:cNvSpPr>
              <p:nvPr/>
            </p:nvSpPr>
            <p:spPr bwMode="auto">
              <a:xfrm>
                <a:off x="6167119" y="4892906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FF3300"/>
                    </a:solidFill>
                    <a:latin typeface="Comic Sans MS" pitchFamily="66" charset="0"/>
                  </a:rPr>
                  <a:t>P</a:t>
                </a:r>
                <a:r>
                  <a:rPr lang="it-IT" altLang="it-IT" sz="2000" baseline="-25000">
                    <a:solidFill>
                      <a:srgbClr val="FF3300"/>
                    </a:solidFill>
                    <a:latin typeface="Comic Sans MS" pitchFamily="66" charset="0"/>
                  </a:rPr>
                  <a:t>A</a:t>
                </a:r>
                <a:endParaRPr lang="it-IT" altLang="it-IT" sz="200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3" name="Text Box 53"/>
              <p:cNvSpPr txBox="1">
                <a:spLocks noChangeArrowheads="1"/>
              </p:cNvSpPr>
              <p:nvPr/>
            </p:nvSpPr>
            <p:spPr bwMode="auto">
              <a:xfrm>
                <a:off x="5690869" y="5578706"/>
                <a:ext cx="1409700" cy="477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99"/>
                    </a:solidFill>
                    <a:latin typeface="Comic Sans MS" pitchFamily="66" charset="0"/>
                  </a:rPr>
                  <a:t>A</a:t>
                </a:r>
              </a:p>
            </p:txBody>
          </p:sp>
          <p:sp>
            <p:nvSpPr>
              <p:cNvPr id="94" name="Text Box 55"/>
              <p:cNvSpPr txBox="1">
                <a:spLocks noChangeArrowheads="1"/>
              </p:cNvSpPr>
              <p:nvPr/>
            </p:nvSpPr>
            <p:spPr bwMode="auto">
              <a:xfrm>
                <a:off x="6563994" y="5589818"/>
                <a:ext cx="1409700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FF3300"/>
                    </a:solidFill>
                    <a:latin typeface="Comic Sans MS" pitchFamily="66" charset="0"/>
                  </a:rPr>
                  <a:t>X</a:t>
                </a:r>
                <a:r>
                  <a:rPr lang="it-IT" altLang="it-IT" sz="2000" baseline="-25000">
                    <a:solidFill>
                      <a:srgbClr val="FF3300"/>
                    </a:solidFill>
                    <a:latin typeface="Comic Sans MS" pitchFamily="66" charset="0"/>
                  </a:rPr>
                  <a:t>B</a:t>
                </a:r>
                <a:endParaRPr lang="it-IT" altLang="it-IT" sz="200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5" name="Line 57"/>
              <p:cNvSpPr>
                <a:spLocks noChangeShapeType="1"/>
              </p:cNvSpPr>
              <p:nvPr/>
            </p:nvSpPr>
            <p:spPr bwMode="auto">
              <a:xfrm>
                <a:off x="6979919" y="5831118"/>
                <a:ext cx="51435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" name="Text Box 49"/>
              <p:cNvSpPr txBox="1">
                <a:spLocks noChangeArrowheads="1"/>
              </p:cNvSpPr>
              <p:nvPr/>
            </p:nvSpPr>
            <p:spPr bwMode="auto">
              <a:xfrm>
                <a:off x="8156257" y="4702405"/>
                <a:ext cx="1411288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6600"/>
                    </a:solidFill>
                    <a:latin typeface="Comic Sans MS" pitchFamily="66" charset="0"/>
                  </a:rPr>
                  <a:t>P°</a:t>
                </a:r>
                <a:r>
                  <a:rPr lang="it-IT" altLang="it-IT" sz="2000" baseline="-25000" dirty="0">
                    <a:solidFill>
                      <a:srgbClr val="006600"/>
                    </a:solidFill>
                    <a:latin typeface="Comic Sans MS" pitchFamily="66" charset="0"/>
                  </a:rPr>
                  <a:t>B</a:t>
                </a:r>
                <a:endParaRPr lang="it-IT" altLang="it-IT" sz="2000" dirty="0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3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3"/>
    </mc:Choice>
    <mc:Fallback xmlns="">
      <p:transition spd="slow" advTm="6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43"/>
          <p:cNvSpPr>
            <a:spLocks noChangeShapeType="1"/>
          </p:cNvSpPr>
          <p:nvPr/>
        </p:nvSpPr>
        <p:spPr bwMode="auto">
          <a:xfrm>
            <a:off x="2612571" y="1457325"/>
            <a:ext cx="0" cy="744736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1" name="WordArt 2"/>
          <p:cNvSpPr>
            <a:spLocks noChangeArrowheads="1" noChangeShapeType="1" noTextEdit="1"/>
          </p:cNvSpPr>
          <p:nvPr/>
        </p:nvSpPr>
        <p:spPr bwMode="auto">
          <a:xfrm>
            <a:off x="1698174" y="85725"/>
            <a:ext cx="7489371" cy="857250"/>
          </a:xfrm>
          <a:prstGeom prst="rect">
            <a:avLst/>
          </a:prstGeom>
        </p:spPr>
        <p:txBody>
          <a:bodyPr wrap="none" lIns="51886" tIns="25943" rIns="51886" bIns="2594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Solubilità dei Gas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(Legge di Henry)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785257" y="1957388"/>
            <a:ext cx="0" cy="1543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321050" y="1957388"/>
            <a:ext cx="0" cy="1543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rot="5400000">
            <a:off x="2552700" y="2704165"/>
            <a:ext cx="0" cy="156754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5" name="Rectangle 8" descr="Linee orizzontali tratteggiate"/>
          <p:cNvSpPr>
            <a:spLocks noChangeArrowheads="1"/>
          </p:cNvSpPr>
          <p:nvPr/>
        </p:nvSpPr>
        <p:spPr bwMode="auto">
          <a:xfrm>
            <a:off x="1820638" y="2528889"/>
            <a:ext cx="1478643" cy="933153"/>
          </a:xfrm>
          <a:prstGeom prst="rect">
            <a:avLst/>
          </a:prstGeom>
          <a:pattFill prst="dashHorz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56" name="Freeform 9"/>
          <p:cNvSpPr>
            <a:spLocks/>
          </p:cNvSpPr>
          <p:nvPr/>
        </p:nvSpPr>
        <p:spPr bwMode="auto">
          <a:xfrm>
            <a:off x="1785257" y="2476203"/>
            <a:ext cx="1501322" cy="58936"/>
          </a:xfrm>
          <a:custGeom>
            <a:avLst/>
            <a:gdLst>
              <a:gd name="T0" fmla="*/ 0 w 594"/>
              <a:gd name="T1" fmla="*/ 84626 h 26"/>
              <a:gd name="T2" fmla="*/ 172500 w 594"/>
              <a:gd name="T3" fmla="*/ 96715 h 26"/>
              <a:gd name="T4" fmla="*/ 393655 w 594"/>
              <a:gd name="T5" fmla="*/ 32238 h 26"/>
              <a:gd name="T6" fmla="*/ 796155 w 594"/>
              <a:gd name="T7" fmla="*/ 104775 h 26"/>
              <a:gd name="T8" fmla="*/ 1096925 w 594"/>
              <a:gd name="T9" fmla="*/ 44328 h 26"/>
              <a:gd name="T10" fmla="*/ 1428657 w 594"/>
              <a:gd name="T11" fmla="*/ 92686 h 26"/>
              <a:gd name="T12" fmla="*/ 1800196 w 594"/>
              <a:gd name="T13" fmla="*/ 0 h 26"/>
              <a:gd name="T14" fmla="*/ 2070004 w 594"/>
              <a:gd name="T15" fmla="*/ 104775 h 26"/>
              <a:gd name="T16" fmla="*/ 2384043 w 594"/>
              <a:gd name="T17" fmla="*/ 24179 h 26"/>
              <a:gd name="T18" fmla="*/ 2627313 w 594"/>
              <a:gd name="T19" fmla="*/ 96715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94" h="26">
                <a:moveTo>
                  <a:pt x="0" y="21"/>
                </a:moveTo>
                <a:lnTo>
                  <a:pt x="39" y="24"/>
                </a:lnTo>
                <a:lnTo>
                  <a:pt x="89" y="8"/>
                </a:lnTo>
                <a:lnTo>
                  <a:pt x="180" y="26"/>
                </a:lnTo>
                <a:lnTo>
                  <a:pt x="248" y="11"/>
                </a:lnTo>
                <a:lnTo>
                  <a:pt x="323" y="23"/>
                </a:lnTo>
                <a:lnTo>
                  <a:pt x="407" y="0"/>
                </a:lnTo>
                <a:lnTo>
                  <a:pt x="468" y="26"/>
                </a:lnTo>
                <a:lnTo>
                  <a:pt x="539" y="6"/>
                </a:lnTo>
                <a:lnTo>
                  <a:pt x="594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2002974" y="2619972"/>
            <a:ext cx="1175657" cy="5572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1981200" y="3139680"/>
            <a:ext cx="1143000" cy="36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b="1">
                <a:solidFill>
                  <a:srgbClr val="FF0000"/>
                </a:solidFill>
                <a:latin typeface="Arial" charset="0"/>
              </a:rPr>
              <a:t>T = Cost</a:t>
            </a:r>
          </a:p>
        </p:txBody>
      </p:sp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2029281" y="2828926"/>
            <a:ext cx="1134181" cy="32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800">
                <a:solidFill>
                  <a:srgbClr val="000099"/>
                </a:solidFill>
                <a:latin typeface="Arial" charset="0"/>
              </a:rPr>
              <a:t>Soluzione</a:t>
            </a:r>
          </a:p>
        </p:txBody>
      </p:sp>
      <p:sp>
        <p:nvSpPr>
          <p:cNvPr id="2060" name="Line 13"/>
          <p:cNvSpPr>
            <a:spLocks noChangeShapeType="1"/>
          </p:cNvSpPr>
          <p:nvPr/>
        </p:nvSpPr>
        <p:spPr bwMode="auto">
          <a:xfrm>
            <a:off x="3178629" y="1955602"/>
            <a:ext cx="0" cy="7554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1" name="Line 14"/>
          <p:cNvSpPr>
            <a:spLocks noChangeShapeType="1"/>
          </p:cNvSpPr>
          <p:nvPr/>
        </p:nvSpPr>
        <p:spPr bwMode="auto">
          <a:xfrm>
            <a:off x="1999343" y="1955602"/>
            <a:ext cx="0" cy="7554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2" name="AutoShape 15"/>
          <p:cNvSpPr>
            <a:spLocks noChangeArrowheads="1"/>
          </p:cNvSpPr>
          <p:nvPr/>
        </p:nvSpPr>
        <p:spPr bwMode="auto">
          <a:xfrm>
            <a:off x="2017486" y="2131519"/>
            <a:ext cx="1153886" cy="168771"/>
          </a:xfrm>
          <a:prstGeom prst="roundRect">
            <a:avLst>
              <a:gd name="adj" fmla="val 29167"/>
            </a:avLst>
          </a:prstGeom>
          <a:gradFill rotWithShape="0">
            <a:gsLst>
              <a:gs pos="0">
                <a:srgbClr val="660033"/>
              </a:gs>
              <a:gs pos="50000">
                <a:srgbClr val="EAEAEA"/>
              </a:gs>
              <a:gs pos="100000">
                <a:srgbClr val="660033"/>
              </a:gs>
            </a:gsLst>
            <a:lin ang="0" scaled="1"/>
          </a:gradFill>
          <a:ln w="38100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3" name="Rectangle 16"/>
          <p:cNvSpPr>
            <a:spLocks noChangeArrowheads="1"/>
          </p:cNvSpPr>
          <p:nvPr/>
        </p:nvSpPr>
        <p:spPr bwMode="auto">
          <a:xfrm>
            <a:off x="2019300" y="2327970"/>
            <a:ext cx="1143000" cy="273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4" name="Oval 18"/>
          <p:cNvSpPr>
            <a:spLocks noChangeArrowheads="1"/>
          </p:cNvSpPr>
          <p:nvPr/>
        </p:nvSpPr>
        <p:spPr bwMode="auto">
          <a:xfrm>
            <a:off x="2046514" y="2357440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5" name="Oval 19"/>
          <p:cNvSpPr>
            <a:spLocks noChangeArrowheads="1"/>
          </p:cNvSpPr>
          <p:nvPr/>
        </p:nvSpPr>
        <p:spPr bwMode="auto">
          <a:xfrm>
            <a:off x="2177143" y="2336009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6" name="Oval 20"/>
          <p:cNvSpPr>
            <a:spLocks noChangeArrowheads="1"/>
          </p:cNvSpPr>
          <p:nvPr/>
        </p:nvSpPr>
        <p:spPr bwMode="auto">
          <a:xfrm>
            <a:off x="2155371" y="2427091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7" name="Oval 21"/>
          <p:cNvSpPr>
            <a:spLocks noChangeArrowheads="1"/>
          </p:cNvSpPr>
          <p:nvPr/>
        </p:nvSpPr>
        <p:spPr bwMode="auto">
          <a:xfrm>
            <a:off x="2051958" y="2518174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8" name="Oval 22"/>
          <p:cNvSpPr>
            <a:spLocks noChangeArrowheads="1"/>
          </p:cNvSpPr>
          <p:nvPr/>
        </p:nvSpPr>
        <p:spPr bwMode="auto">
          <a:xfrm>
            <a:off x="2253343" y="2496743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69" name="Oval 24"/>
          <p:cNvSpPr>
            <a:spLocks noChangeArrowheads="1"/>
          </p:cNvSpPr>
          <p:nvPr/>
        </p:nvSpPr>
        <p:spPr bwMode="auto">
          <a:xfrm>
            <a:off x="2432958" y="2384229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0" name="Oval 25"/>
          <p:cNvSpPr>
            <a:spLocks noChangeArrowheads="1"/>
          </p:cNvSpPr>
          <p:nvPr/>
        </p:nvSpPr>
        <p:spPr bwMode="auto">
          <a:xfrm>
            <a:off x="2579914" y="2352082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1" name="Oval 26"/>
          <p:cNvSpPr>
            <a:spLocks noChangeArrowheads="1"/>
          </p:cNvSpPr>
          <p:nvPr/>
        </p:nvSpPr>
        <p:spPr bwMode="auto">
          <a:xfrm>
            <a:off x="2579914" y="2496743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2" name="Oval 23"/>
          <p:cNvSpPr>
            <a:spLocks noChangeArrowheads="1"/>
          </p:cNvSpPr>
          <p:nvPr/>
        </p:nvSpPr>
        <p:spPr bwMode="auto">
          <a:xfrm>
            <a:off x="2307771" y="2341366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3" name="Oval 27"/>
          <p:cNvSpPr>
            <a:spLocks noChangeArrowheads="1"/>
          </p:cNvSpPr>
          <p:nvPr/>
        </p:nvSpPr>
        <p:spPr bwMode="auto">
          <a:xfrm>
            <a:off x="2759528" y="2491385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4" name="Oval 28"/>
          <p:cNvSpPr>
            <a:spLocks noChangeArrowheads="1"/>
          </p:cNvSpPr>
          <p:nvPr/>
        </p:nvSpPr>
        <p:spPr bwMode="auto">
          <a:xfrm>
            <a:off x="2726871" y="2352082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5" name="Oval 29"/>
          <p:cNvSpPr>
            <a:spLocks noChangeArrowheads="1"/>
          </p:cNvSpPr>
          <p:nvPr/>
        </p:nvSpPr>
        <p:spPr bwMode="auto">
          <a:xfrm>
            <a:off x="2852058" y="2325293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6" name="Oval 30"/>
          <p:cNvSpPr>
            <a:spLocks noChangeArrowheads="1"/>
          </p:cNvSpPr>
          <p:nvPr/>
        </p:nvSpPr>
        <p:spPr bwMode="auto">
          <a:xfrm>
            <a:off x="2960914" y="2325293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7" name="Oval 31"/>
          <p:cNvSpPr>
            <a:spLocks noChangeArrowheads="1"/>
          </p:cNvSpPr>
          <p:nvPr/>
        </p:nvSpPr>
        <p:spPr bwMode="auto">
          <a:xfrm>
            <a:off x="2819400" y="2421734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8" name="Oval 32"/>
          <p:cNvSpPr>
            <a:spLocks noChangeArrowheads="1"/>
          </p:cNvSpPr>
          <p:nvPr/>
        </p:nvSpPr>
        <p:spPr bwMode="auto">
          <a:xfrm>
            <a:off x="2901043" y="2512816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79" name="Oval 33"/>
          <p:cNvSpPr>
            <a:spLocks noChangeArrowheads="1"/>
          </p:cNvSpPr>
          <p:nvPr/>
        </p:nvSpPr>
        <p:spPr bwMode="auto">
          <a:xfrm>
            <a:off x="3048000" y="2518174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0" name="Oval 34"/>
          <p:cNvSpPr>
            <a:spLocks noChangeArrowheads="1"/>
          </p:cNvSpPr>
          <p:nvPr/>
        </p:nvSpPr>
        <p:spPr bwMode="auto">
          <a:xfrm>
            <a:off x="3064328" y="2341366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1" name="Oval 36"/>
          <p:cNvSpPr>
            <a:spLocks noChangeArrowheads="1"/>
          </p:cNvSpPr>
          <p:nvPr/>
        </p:nvSpPr>
        <p:spPr bwMode="auto">
          <a:xfrm>
            <a:off x="2378528" y="2518174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2" name="Oval 35"/>
          <p:cNvSpPr>
            <a:spLocks noChangeArrowheads="1"/>
          </p:cNvSpPr>
          <p:nvPr/>
        </p:nvSpPr>
        <p:spPr bwMode="auto">
          <a:xfrm>
            <a:off x="2960914" y="2432449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3" name="Oval 37"/>
          <p:cNvSpPr>
            <a:spLocks noChangeArrowheads="1"/>
          </p:cNvSpPr>
          <p:nvPr/>
        </p:nvSpPr>
        <p:spPr bwMode="auto">
          <a:xfrm>
            <a:off x="2144486" y="2539606"/>
            <a:ext cx="87086" cy="8036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4" name="Text Box 17"/>
          <p:cNvSpPr txBox="1">
            <a:spLocks noChangeArrowheads="1"/>
          </p:cNvSpPr>
          <p:nvPr/>
        </p:nvSpPr>
        <p:spPr bwMode="auto">
          <a:xfrm>
            <a:off x="2299608" y="2302074"/>
            <a:ext cx="535116" cy="32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800">
                <a:solidFill>
                  <a:srgbClr val="000099"/>
                </a:solidFill>
                <a:latin typeface="Arial" charset="0"/>
              </a:rPr>
              <a:t>Gas</a:t>
            </a:r>
          </a:p>
        </p:txBody>
      </p:sp>
      <p:grpSp>
        <p:nvGrpSpPr>
          <p:cNvPr id="2085" name="Group 40"/>
          <p:cNvGrpSpPr>
            <a:grpSpLocks/>
          </p:cNvGrpSpPr>
          <p:nvPr/>
        </p:nvGrpSpPr>
        <p:grpSpPr bwMode="auto">
          <a:xfrm>
            <a:off x="2520043" y="1017986"/>
            <a:ext cx="166914" cy="385763"/>
            <a:chOff x="5432" y="4512"/>
            <a:chExt cx="144" cy="300"/>
          </a:xfrm>
        </p:grpSpPr>
        <p:sp>
          <p:nvSpPr>
            <p:cNvPr id="2122" name="Rectangle 41"/>
            <p:cNvSpPr>
              <a:spLocks noChangeArrowheads="1"/>
            </p:cNvSpPr>
            <p:nvPr/>
          </p:nvSpPr>
          <p:spPr bwMode="auto">
            <a:xfrm>
              <a:off x="5432" y="4572"/>
              <a:ext cx="144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23" name="Oval 42"/>
            <p:cNvSpPr>
              <a:spLocks noChangeArrowheads="1"/>
            </p:cNvSpPr>
            <p:nvPr/>
          </p:nvSpPr>
          <p:spPr bwMode="auto">
            <a:xfrm>
              <a:off x="5472" y="451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2086" name="Line 44"/>
          <p:cNvSpPr>
            <a:spLocks noChangeShapeType="1"/>
          </p:cNvSpPr>
          <p:nvPr/>
        </p:nvSpPr>
        <p:spPr bwMode="auto">
          <a:xfrm rot="5400000">
            <a:off x="2612614" y="1228855"/>
            <a:ext cx="5358" cy="440871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87" name="Text Box 45"/>
          <p:cNvSpPr txBox="1">
            <a:spLocks noChangeArrowheads="1"/>
          </p:cNvSpPr>
          <p:nvPr/>
        </p:nvSpPr>
        <p:spPr bwMode="auto">
          <a:xfrm>
            <a:off x="2830286" y="1610918"/>
            <a:ext cx="279400" cy="36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b="1">
                <a:solidFill>
                  <a:srgbClr val="000099"/>
                </a:solidFill>
                <a:latin typeface="Arial" charset="0"/>
              </a:rPr>
              <a:t>P</a:t>
            </a:r>
          </a:p>
        </p:txBody>
      </p:sp>
      <p:sp>
        <p:nvSpPr>
          <p:cNvPr id="2088" name="AutoShape 46"/>
          <p:cNvSpPr>
            <a:spLocks noChangeArrowheads="1"/>
          </p:cNvSpPr>
          <p:nvPr/>
        </p:nvSpPr>
        <p:spPr bwMode="auto">
          <a:xfrm>
            <a:off x="2699658" y="1585914"/>
            <a:ext cx="87086" cy="385763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FF6600"/>
          </a:solidFill>
          <a:ln w="9525">
            <a:solidFill>
              <a:srgbClr val="FFCC99"/>
            </a:solidFill>
            <a:miter lim="800000"/>
            <a:headEnd/>
            <a:tailEnd/>
          </a:ln>
          <a:effectLst>
            <a:outerShdw dist="38100" algn="ctr" rotWithShape="0">
              <a:srgbClr val="FFCC99"/>
            </a:outerShdw>
          </a:effec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9" name="Text Box 47"/>
          <p:cNvSpPr txBox="1">
            <a:spLocks noChangeArrowheads="1"/>
          </p:cNvSpPr>
          <p:nvPr/>
        </p:nvSpPr>
        <p:spPr bwMode="auto">
          <a:xfrm>
            <a:off x="3701144" y="1168898"/>
            <a:ext cx="6555079" cy="40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Applicando al gas disciolto la legge di Raoult</a:t>
            </a:r>
          </a:p>
        </p:txBody>
      </p:sp>
      <p:grpSp>
        <p:nvGrpSpPr>
          <p:cNvPr id="2090" name="Group 54"/>
          <p:cNvGrpSpPr>
            <a:grpSpLocks/>
          </p:cNvGrpSpPr>
          <p:nvPr/>
        </p:nvGrpSpPr>
        <p:grpSpPr bwMode="auto">
          <a:xfrm>
            <a:off x="4484915" y="1556446"/>
            <a:ext cx="3918857" cy="834033"/>
            <a:chOff x="3984" y="2340"/>
            <a:chExt cx="4320" cy="934"/>
          </a:xfrm>
        </p:grpSpPr>
        <p:sp>
          <p:nvSpPr>
            <p:cNvPr id="2117" name="Text Box 48"/>
            <p:cNvSpPr txBox="1">
              <a:spLocks noChangeArrowheads="1"/>
            </p:cNvSpPr>
            <p:nvPr/>
          </p:nvSpPr>
          <p:spPr bwMode="auto">
            <a:xfrm>
              <a:off x="3984" y="2544"/>
              <a:ext cx="2908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P</a:t>
              </a:r>
              <a:r>
                <a:rPr lang="it-IT" altLang="it-IT" sz="2300" b="1" baseline="-25000" dirty="0">
                  <a:solidFill>
                    <a:srgbClr val="000099"/>
                  </a:solidFill>
                  <a:latin typeface="Arial" charset="0"/>
                </a:rPr>
                <a:t>B</a:t>
              </a: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 = P°</a:t>
              </a:r>
              <a:r>
                <a:rPr lang="it-IT" altLang="it-IT" sz="2300" b="1" baseline="-25000" dirty="0">
                  <a:solidFill>
                    <a:srgbClr val="000099"/>
                  </a:solidFill>
                  <a:latin typeface="Arial" charset="0"/>
                </a:rPr>
                <a:t>B</a:t>
              </a: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X</a:t>
              </a:r>
              <a:r>
                <a:rPr lang="it-IT" altLang="it-IT" sz="2300" b="1" baseline="-25000" dirty="0">
                  <a:solidFill>
                    <a:srgbClr val="000099"/>
                  </a:solidFill>
                  <a:latin typeface="Arial" charset="0"/>
                </a:rPr>
                <a:t>B</a:t>
              </a: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; </a:t>
              </a: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 X</a:t>
              </a:r>
              <a:r>
                <a:rPr lang="it-IT" altLang="it-IT" sz="2300" b="1" baseline="-25000" dirty="0">
                  <a:solidFill>
                    <a:srgbClr val="000099"/>
                  </a:solidFill>
                  <a:latin typeface="Arial" charset="0"/>
                </a:rPr>
                <a:t>B</a:t>
              </a: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2118" name="Text Box 50"/>
            <p:cNvSpPr txBox="1">
              <a:spLocks noChangeArrowheads="1"/>
            </p:cNvSpPr>
            <p:nvPr/>
          </p:nvSpPr>
          <p:spPr bwMode="auto">
            <a:xfrm>
              <a:off x="6768" y="2340"/>
              <a:ext cx="384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000099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119" name="Text Box 51"/>
            <p:cNvSpPr txBox="1">
              <a:spLocks noChangeArrowheads="1"/>
            </p:cNvSpPr>
            <p:nvPr/>
          </p:nvSpPr>
          <p:spPr bwMode="auto">
            <a:xfrm>
              <a:off x="6635" y="2774"/>
              <a:ext cx="709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P°</a:t>
              </a:r>
              <a:r>
                <a:rPr lang="it-IT" altLang="it-IT" sz="2300" b="1" baseline="-25000" dirty="0">
                  <a:solidFill>
                    <a:srgbClr val="000099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2120" name="Text Box 52"/>
            <p:cNvSpPr txBox="1">
              <a:spLocks noChangeArrowheads="1"/>
            </p:cNvSpPr>
            <p:nvPr/>
          </p:nvSpPr>
          <p:spPr bwMode="auto">
            <a:xfrm>
              <a:off x="7444" y="2544"/>
              <a:ext cx="860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 dirty="0">
                  <a:solidFill>
                    <a:srgbClr val="000099"/>
                  </a:solidFill>
                  <a:latin typeface="Arial" charset="0"/>
                </a:rPr>
                <a:t>P</a:t>
              </a:r>
              <a:r>
                <a:rPr lang="it-IT" altLang="it-IT" sz="2300" b="1" baseline="-25000" dirty="0">
                  <a:solidFill>
                    <a:srgbClr val="000099"/>
                  </a:solidFill>
                  <a:latin typeface="Arial" charset="0"/>
                </a:rPr>
                <a:t>B</a:t>
              </a:r>
              <a:endParaRPr lang="it-IT" altLang="it-IT" sz="2300" b="1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2121" name="Line 53"/>
            <p:cNvSpPr>
              <a:spLocks noChangeShapeType="1"/>
            </p:cNvSpPr>
            <p:nvPr/>
          </p:nvSpPr>
          <p:spPr bwMode="auto">
            <a:xfrm flipV="1">
              <a:off x="6768" y="2784"/>
              <a:ext cx="480" cy="3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91" name="Rectangle 55"/>
          <p:cNvSpPr>
            <a:spLocks noChangeArrowheads="1"/>
          </p:cNvSpPr>
          <p:nvPr/>
        </p:nvSpPr>
        <p:spPr bwMode="auto">
          <a:xfrm>
            <a:off x="4310744" y="1543050"/>
            <a:ext cx="4005943" cy="8572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92" name="Text Box 56"/>
          <p:cNvSpPr txBox="1">
            <a:spLocks noChangeArrowheads="1"/>
          </p:cNvSpPr>
          <p:nvPr/>
        </p:nvSpPr>
        <p:spPr bwMode="auto">
          <a:xfrm>
            <a:off x="3439887" y="2400300"/>
            <a:ext cx="6616183" cy="127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i="1" dirty="0">
                <a:solidFill>
                  <a:srgbClr val="000099"/>
                </a:solidFill>
                <a:latin typeface="Arial" charset="0"/>
              </a:rPr>
              <a:t>"La </a:t>
            </a:r>
            <a:r>
              <a:rPr lang="it-IT" altLang="it-IT" i="1" dirty="0">
                <a:solidFill>
                  <a:srgbClr val="000099"/>
                </a:solidFill>
                <a:latin typeface="Arial" charset="0"/>
              </a:rPr>
              <a:t>Frazione </a:t>
            </a:r>
            <a:r>
              <a:rPr lang="it-IT" altLang="it-IT" i="1" dirty="0">
                <a:solidFill>
                  <a:srgbClr val="000099"/>
                </a:solidFill>
                <a:latin typeface="Arial" charset="0"/>
              </a:rPr>
              <a:t>molare del gas nella soluzione è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i="1" dirty="0">
                <a:solidFill>
                  <a:srgbClr val="000099"/>
                </a:solidFill>
                <a:latin typeface="Arial" charset="0"/>
              </a:rPr>
              <a:t>proporzionale alla pressione parziale del gas in 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i="1" dirty="0">
                <a:solidFill>
                  <a:srgbClr val="000099"/>
                </a:solidFill>
                <a:latin typeface="Arial" charset="0"/>
              </a:rPr>
              <a:t>equilibrio con la soluzione"</a:t>
            </a:r>
            <a:endParaRPr lang="it-IT" altLang="it-IT" sz="23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093" name="Text Box 57"/>
          <p:cNvSpPr txBox="1">
            <a:spLocks noChangeArrowheads="1"/>
          </p:cNvSpPr>
          <p:nvPr/>
        </p:nvSpPr>
        <p:spPr bwMode="auto">
          <a:xfrm>
            <a:off x="1562101" y="3857627"/>
            <a:ext cx="2904812" cy="40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In soluzione diluita:</a:t>
            </a:r>
          </a:p>
        </p:txBody>
      </p:sp>
      <p:sp>
        <p:nvSpPr>
          <p:cNvPr id="2094" name="Text Box 58"/>
          <p:cNvSpPr txBox="1">
            <a:spLocks noChangeArrowheads="1"/>
          </p:cNvSpPr>
          <p:nvPr/>
        </p:nvSpPr>
        <p:spPr bwMode="auto">
          <a:xfrm>
            <a:off x="1601110" y="4448771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X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= </a:t>
            </a:r>
          </a:p>
        </p:txBody>
      </p:sp>
      <p:sp>
        <p:nvSpPr>
          <p:cNvPr id="2095" name="Text Box 59"/>
          <p:cNvSpPr txBox="1">
            <a:spLocks noChangeArrowheads="1"/>
          </p:cNvSpPr>
          <p:nvPr/>
        </p:nvSpPr>
        <p:spPr bwMode="auto">
          <a:xfrm>
            <a:off x="2812144" y="4218385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096" name="Line 61"/>
          <p:cNvSpPr>
            <a:spLocks noChangeShapeType="1"/>
          </p:cNvSpPr>
          <p:nvPr/>
        </p:nvSpPr>
        <p:spPr bwMode="auto">
          <a:xfrm>
            <a:off x="2334988" y="4647903"/>
            <a:ext cx="1349829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97" name="Text Box 62"/>
          <p:cNvSpPr txBox="1">
            <a:spLocks noChangeArrowheads="1"/>
          </p:cNvSpPr>
          <p:nvPr/>
        </p:nvSpPr>
        <p:spPr bwMode="auto">
          <a:xfrm>
            <a:off x="2502808" y="4677371"/>
            <a:ext cx="138974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A</a:t>
            </a: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+ n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  <p:sp>
        <p:nvSpPr>
          <p:cNvPr id="2098" name="Text Box 63"/>
          <p:cNvSpPr txBox="1">
            <a:spLocks noChangeArrowheads="1"/>
          </p:cNvSpPr>
          <p:nvPr/>
        </p:nvSpPr>
        <p:spPr bwMode="auto">
          <a:xfrm>
            <a:off x="4690839" y="4218385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099" name="Line 64"/>
          <p:cNvSpPr>
            <a:spLocks noChangeShapeType="1"/>
          </p:cNvSpPr>
          <p:nvPr/>
        </p:nvSpPr>
        <p:spPr bwMode="auto">
          <a:xfrm>
            <a:off x="4474936" y="4647903"/>
            <a:ext cx="941614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00" name="Text Box 65"/>
          <p:cNvSpPr txBox="1">
            <a:spLocks noChangeArrowheads="1"/>
          </p:cNvSpPr>
          <p:nvPr/>
        </p:nvSpPr>
        <p:spPr bwMode="auto">
          <a:xfrm>
            <a:off x="4718959" y="4677371"/>
            <a:ext cx="138974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A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01" name="Text Box 66"/>
          <p:cNvSpPr txBox="1">
            <a:spLocks noChangeArrowheads="1"/>
          </p:cNvSpPr>
          <p:nvPr/>
        </p:nvSpPr>
        <p:spPr bwMode="auto">
          <a:xfrm>
            <a:off x="6351816" y="4218385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M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02" name="Line 67"/>
          <p:cNvSpPr>
            <a:spLocks noChangeShapeType="1"/>
          </p:cNvSpPr>
          <p:nvPr/>
        </p:nvSpPr>
        <p:spPr bwMode="auto">
          <a:xfrm>
            <a:off x="6052458" y="4647903"/>
            <a:ext cx="980622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03" name="Text Box 68"/>
          <p:cNvSpPr txBox="1">
            <a:spLocks noChangeArrowheads="1"/>
          </p:cNvSpPr>
          <p:nvPr/>
        </p:nvSpPr>
        <p:spPr bwMode="auto">
          <a:xfrm>
            <a:off x="6404431" y="4677371"/>
            <a:ext cx="138974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A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04" name="Text Box 69"/>
          <p:cNvSpPr txBox="1">
            <a:spLocks noChangeArrowheads="1"/>
          </p:cNvSpPr>
          <p:nvPr/>
        </p:nvSpPr>
        <p:spPr bwMode="auto">
          <a:xfrm>
            <a:off x="6359073" y="3814763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g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05" name="Line 70"/>
          <p:cNvSpPr>
            <a:spLocks noChangeShapeType="1"/>
          </p:cNvSpPr>
          <p:nvPr/>
        </p:nvSpPr>
        <p:spPr bwMode="auto">
          <a:xfrm>
            <a:off x="6139543" y="4244281"/>
            <a:ext cx="785586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06" name="Text Box 72"/>
          <p:cNvSpPr txBox="1">
            <a:spLocks noChangeArrowheads="1"/>
          </p:cNvSpPr>
          <p:nvPr/>
        </p:nvSpPr>
        <p:spPr bwMode="auto">
          <a:xfrm>
            <a:off x="3800931" y="4377333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</a:t>
            </a:r>
            <a:r>
              <a:rPr lang="it-IT" altLang="it-IT" sz="2300" b="1" u="sng">
                <a:solidFill>
                  <a:srgbClr val="000099"/>
                </a:solidFill>
                <a:latin typeface="Arial" charset="0"/>
              </a:rPr>
              <a:t>~</a:t>
            </a: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  <p:sp>
        <p:nvSpPr>
          <p:cNvPr id="2107" name="Text Box 73"/>
          <p:cNvSpPr txBox="1">
            <a:spLocks noChangeArrowheads="1"/>
          </p:cNvSpPr>
          <p:nvPr/>
        </p:nvSpPr>
        <p:spPr bwMode="auto">
          <a:xfrm>
            <a:off x="5529944" y="4448771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= </a:t>
            </a:r>
          </a:p>
        </p:txBody>
      </p:sp>
      <p:sp>
        <p:nvSpPr>
          <p:cNvPr id="2108" name="Text Box 74"/>
          <p:cNvSpPr txBox="1">
            <a:spLocks noChangeArrowheads="1"/>
          </p:cNvSpPr>
          <p:nvPr/>
        </p:nvSpPr>
        <p:spPr bwMode="auto">
          <a:xfrm>
            <a:off x="7053944" y="4448771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= </a:t>
            </a:r>
          </a:p>
        </p:txBody>
      </p:sp>
      <p:sp>
        <p:nvSpPr>
          <p:cNvPr id="2109" name="Text Box 75"/>
          <p:cNvSpPr txBox="1">
            <a:spLocks noChangeArrowheads="1"/>
          </p:cNvSpPr>
          <p:nvPr/>
        </p:nvSpPr>
        <p:spPr bwMode="auto">
          <a:xfrm>
            <a:off x="7564667" y="4409480"/>
            <a:ext cx="1274535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Cost. g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10" name="Text Box 76"/>
          <p:cNvSpPr txBox="1">
            <a:spLocks noChangeArrowheads="1"/>
          </p:cNvSpPr>
          <p:nvPr/>
        </p:nvSpPr>
        <p:spPr bwMode="auto">
          <a:xfrm>
            <a:off x="2747739" y="5290841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g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= </a:t>
            </a:r>
          </a:p>
        </p:txBody>
      </p:sp>
      <p:sp>
        <p:nvSpPr>
          <p:cNvPr id="2111" name="Text Box 77"/>
          <p:cNvSpPr txBox="1">
            <a:spLocks noChangeArrowheads="1"/>
          </p:cNvSpPr>
          <p:nvPr/>
        </p:nvSpPr>
        <p:spPr bwMode="auto">
          <a:xfrm>
            <a:off x="3777344" y="5079207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X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12" name="Line 78"/>
          <p:cNvSpPr>
            <a:spLocks noChangeShapeType="1"/>
          </p:cNvSpPr>
          <p:nvPr/>
        </p:nvSpPr>
        <p:spPr bwMode="auto">
          <a:xfrm>
            <a:off x="3561443" y="5508725"/>
            <a:ext cx="941614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13" name="Text Box 79"/>
          <p:cNvSpPr txBox="1">
            <a:spLocks noChangeArrowheads="1"/>
          </p:cNvSpPr>
          <p:nvPr/>
        </p:nvSpPr>
        <p:spPr bwMode="auto">
          <a:xfrm>
            <a:off x="3570516" y="5538193"/>
            <a:ext cx="1389743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Cost.</a:t>
            </a:r>
          </a:p>
        </p:txBody>
      </p:sp>
      <p:sp>
        <p:nvSpPr>
          <p:cNvPr id="2114" name="Text Box 80"/>
          <p:cNvSpPr txBox="1">
            <a:spLocks noChangeArrowheads="1"/>
          </p:cNvSpPr>
          <p:nvPr/>
        </p:nvSpPr>
        <p:spPr bwMode="auto">
          <a:xfrm>
            <a:off x="4519388" y="5290841"/>
            <a:ext cx="77107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 = </a:t>
            </a:r>
          </a:p>
        </p:txBody>
      </p:sp>
      <p:sp>
        <p:nvSpPr>
          <p:cNvPr id="2115" name="Text Box 81"/>
          <p:cNvSpPr txBox="1">
            <a:spLocks noChangeArrowheads="1"/>
          </p:cNvSpPr>
          <p:nvPr/>
        </p:nvSpPr>
        <p:spPr bwMode="auto">
          <a:xfrm>
            <a:off x="4959351" y="5290841"/>
            <a:ext cx="1659164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Cost.' • P</a:t>
            </a:r>
            <a:r>
              <a:rPr lang="it-IT" altLang="it-IT" sz="2300" b="1" baseline="-25000">
                <a:solidFill>
                  <a:srgbClr val="000099"/>
                </a:solidFill>
                <a:latin typeface="Arial" charset="0"/>
              </a:rPr>
              <a:t>B</a:t>
            </a:r>
            <a:endParaRPr lang="it-IT" altLang="it-IT" sz="23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16" name="Text Box 82"/>
          <p:cNvSpPr txBox="1">
            <a:spLocks noChangeArrowheads="1"/>
          </p:cNvSpPr>
          <p:nvPr/>
        </p:nvSpPr>
        <p:spPr bwMode="auto">
          <a:xfrm>
            <a:off x="1636488" y="5902524"/>
            <a:ext cx="8938515" cy="90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86" tIns="25943" rIns="51886" bIns="259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Il peso del gas che si scioglie in un dato volume di solvente  è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proporzionale alla pressione del gas.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23"/>
    </mc:Choice>
    <mc:Fallback>
      <p:transition spd="slow" advTm="18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898"/>
            <a:ext cx="7772400" cy="478238"/>
          </a:xfrm>
        </p:spPr>
        <p:txBody>
          <a:bodyPr/>
          <a:lstStyle/>
          <a:p>
            <a:r>
              <a:rPr lang="it-IT" sz="1800" dirty="0">
                <a:solidFill>
                  <a:srgbClr val="FF0000"/>
                </a:solidFill>
              </a:rPr>
              <a:t>INFLUENZA DI P E T SULL’EBOLLIZIONE: dipendenza di </a:t>
            </a:r>
            <a:r>
              <a:rPr lang="it-IT" sz="1800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1800" dirty="0">
                <a:solidFill>
                  <a:srgbClr val="FF0000"/>
                </a:solidFill>
              </a:rPr>
              <a:t>G da P e 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088136"/>
            <a:ext cx="7772400" cy="5008162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 err="1">
                <a:solidFill>
                  <a:srgbClr val="FF0000"/>
                </a:solidFill>
              </a:rPr>
              <a:t>dG</a:t>
            </a:r>
            <a:r>
              <a:rPr lang="it-IT" sz="1800" dirty="0">
                <a:solidFill>
                  <a:srgbClr val="FF0000"/>
                </a:solidFill>
              </a:rPr>
              <a:t> = </a:t>
            </a:r>
            <a:r>
              <a:rPr lang="it-IT" sz="1800" dirty="0" err="1">
                <a:solidFill>
                  <a:srgbClr val="FF0000"/>
                </a:solidFill>
              </a:rPr>
              <a:t>VdP</a:t>
            </a:r>
            <a:r>
              <a:rPr lang="it-IT" sz="1800" dirty="0">
                <a:solidFill>
                  <a:srgbClr val="FF0000"/>
                </a:solidFill>
              </a:rPr>
              <a:t> – </a:t>
            </a:r>
            <a:r>
              <a:rPr lang="it-IT" sz="1800" dirty="0" err="1">
                <a:solidFill>
                  <a:srgbClr val="FF0000"/>
                </a:solidFill>
              </a:rPr>
              <a:t>SdT</a:t>
            </a:r>
            <a:r>
              <a:rPr lang="it-IT" sz="1800" dirty="0"/>
              <a:t>;  per una trasformazione  L            V    </a:t>
            </a:r>
            <a:r>
              <a:rPr lang="it-IT" sz="1800" dirty="0" err="1">
                <a:solidFill>
                  <a:srgbClr val="FF0000"/>
                </a:solidFill>
              </a:rPr>
              <a:t>d</a:t>
            </a:r>
            <a:r>
              <a:rPr lang="it-IT" sz="18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1800" dirty="0" err="1">
                <a:solidFill>
                  <a:srgbClr val="FF0000"/>
                </a:solidFill>
              </a:rPr>
              <a:t>G</a:t>
            </a:r>
            <a:r>
              <a:rPr lang="it-IT" sz="1800" dirty="0">
                <a:solidFill>
                  <a:srgbClr val="FF0000"/>
                </a:solidFill>
              </a:rPr>
              <a:t> = </a:t>
            </a:r>
            <a:r>
              <a:rPr lang="it-IT" sz="18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1800" dirty="0" err="1">
                <a:solidFill>
                  <a:srgbClr val="FF0000"/>
                </a:solidFill>
              </a:rPr>
              <a:t>VdP</a:t>
            </a:r>
            <a:r>
              <a:rPr lang="it-IT" sz="1800" dirty="0">
                <a:solidFill>
                  <a:srgbClr val="FF0000"/>
                </a:solidFill>
              </a:rPr>
              <a:t> – </a:t>
            </a:r>
            <a:r>
              <a:rPr lang="it-IT" sz="18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sz="1800" dirty="0" err="1">
                <a:solidFill>
                  <a:srgbClr val="FF0000"/>
                </a:solidFill>
              </a:rPr>
              <a:t>SdT</a:t>
            </a: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dirty="0"/>
              <a:t>A T </a:t>
            </a:r>
            <a:r>
              <a:rPr lang="it-IT" sz="1800" dirty="0" err="1"/>
              <a:t>cost</a:t>
            </a:r>
            <a:r>
              <a:rPr lang="it-IT" sz="1800" dirty="0"/>
              <a:t>.   </a:t>
            </a:r>
            <a:r>
              <a:rPr lang="it-IT" sz="1800" u="sng" dirty="0">
                <a:sym typeface="Symbol" panose="05050102010706020507" pitchFamily="18" charset="2"/>
              </a:rPr>
              <a:t></a:t>
            </a:r>
            <a:r>
              <a:rPr lang="it-IT" sz="1800" u="sng" dirty="0">
                <a:latin typeface="Symbol" panose="05050102010706020507" pitchFamily="18" charset="2"/>
              </a:rPr>
              <a:t> D</a:t>
            </a:r>
            <a:r>
              <a:rPr lang="it-IT" sz="1800" u="sng" dirty="0"/>
              <a:t>G</a:t>
            </a:r>
            <a:r>
              <a:rPr lang="it-IT" sz="1800" dirty="0"/>
              <a:t> = </a:t>
            </a:r>
            <a:r>
              <a:rPr lang="it-IT" sz="1800" dirty="0">
                <a:latin typeface="Symbol" panose="05050102010706020507" pitchFamily="18" charset="2"/>
              </a:rPr>
              <a:t>D</a:t>
            </a:r>
            <a:r>
              <a:rPr lang="it-IT" sz="1800" dirty="0"/>
              <a:t>V = </a:t>
            </a:r>
            <a:r>
              <a:rPr lang="it-IT" sz="1800" dirty="0" err="1"/>
              <a:t>V</a:t>
            </a:r>
            <a:r>
              <a:rPr lang="it-IT" sz="1800" baseline="-25000" dirty="0" err="1"/>
              <a:t>g</a:t>
            </a:r>
            <a:r>
              <a:rPr lang="it-IT" sz="1800" dirty="0" err="1"/>
              <a:t>-V</a:t>
            </a:r>
            <a:r>
              <a:rPr lang="it-IT" sz="1800" baseline="-25000" dirty="0" err="1"/>
              <a:t>l</a:t>
            </a:r>
            <a:r>
              <a:rPr lang="it-IT" sz="1800" dirty="0"/>
              <a:t>  &gt;&gt;0  ;           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G</a:t>
            </a:r>
            <a:r>
              <a:rPr lang="it-IT" sz="1800" baseline="-25000" dirty="0" err="1"/>
              <a:t>eb</a:t>
            </a:r>
            <a:r>
              <a:rPr lang="it-IT" sz="1800" dirty="0"/>
              <a:t> è funzione crescente di P.</a:t>
            </a:r>
            <a:endParaRPr lang="it-IT" sz="1800" u="sng" dirty="0"/>
          </a:p>
          <a:p>
            <a:pPr marL="0" indent="0">
              <a:buNone/>
            </a:pPr>
            <a:r>
              <a:rPr lang="it-IT" sz="1800" dirty="0"/>
              <a:t>                   </a:t>
            </a:r>
            <a:r>
              <a:rPr lang="it-IT" sz="1800" dirty="0">
                <a:sym typeface="Symbol" panose="05050102010706020507" pitchFamily="18" charset="2"/>
              </a:rPr>
              <a:t> P</a:t>
            </a:r>
          </a:p>
          <a:p>
            <a:pPr marL="0" indent="0">
              <a:buNone/>
            </a:pPr>
            <a:endParaRPr lang="it-IT" sz="1800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it-IT" sz="1800" dirty="0">
                <a:sym typeface="Symbol" panose="05050102010706020507" pitchFamily="18" charset="2"/>
              </a:rPr>
              <a:t>Alla </a:t>
            </a:r>
            <a:r>
              <a:rPr lang="it-IT" sz="1800" dirty="0" err="1">
                <a:sym typeface="Symbol" panose="05050102010706020507" pitchFamily="18" charset="2"/>
              </a:rPr>
              <a:t>T</a:t>
            </a:r>
            <a:r>
              <a:rPr lang="it-IT" sz="1800" baseline="-25000" dirty="0" err="1">
                <a:sym typeface="Symbol" panose="05050102010706020507" pitchFamily="18" charset="2"/>
              </a:rPr>
              <a:t>eb</a:t>
            </a:r>
            <a:r>
              <a:rPr lang="it-IT" sz="1800" dirty="0">
                <a:sym typeface="Symbol" panose="05050102010706020507" pitchFamily="18" charset="2"/>
              </a:rPr>
              <a:t>, 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G</a:t>
            </a:r>
            <a:r>
              <a:rPr lang="it-IT" sz="1800" baseline="-25000" dirty="0" err="1"/>
              <a:t>eb</a:t>
            </a:r>
            <a:r>
              <a:rPr lang="it-IT" sz="1800" dirty="0"/>
              <a:t> = 0 (trasformazione di equilibrio)   =&gt;      se P aumenta </a:t>
            </a:r>
          </a:p>
          <a:p>
            <a:pPr marL="0" indent="0">
              <a:buNone/>
            </a:pP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G</a:t>
            </a:r>
            <a:r>
              <a:rPr lang="it-IT" sz="1800" baseline="-25000" dirty="0" err="1"/>
              <a:t>eb</a:t>
            </a:r>
            <a:r>
              <a:rPr lang="it-IT" sz="1800" dirty="0"/>
              <a:t> diviene &gt;0 , e la trasformazione spontanea è l’inversa (la liquefazione). </a:t>
            </a:r>
          </a:p>
          <a:p>
            <a:pPr marL="0" indent="0">
              <a:buNone/>
            </a:pPr>
            <a:r>
              <a:rPr lang="it-IT" sz="1800" dirty="0"/>
              <a:t>Un aumento di P provoca la scomparsa del vapore.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A P </a:t>
            </a:r>
            <a:r>
              <a:rPr lang="it-IT" sz="1800" dirty="0" err="1"/>
              <a:t>cost</a:t>
            </a:r>
            <a:r>
              <a:rPr lang="it-IT" sz="1800" dirty="0"/>
              <a:t>. </a:t>
            </a:r>
            <a:r>
              <a:rPr lang="it-IT" sz="1800" u="sng" dirty="0">
                <a:sym typeface="Symbol" panose="05050102010706020507" pitchFamily="18" charset="2"/>
              </a:rPr>
              <a:t></a:t>
            </a:r>
            <a:r>
              <a:rPr lang="it-IT" sz="1800" u="sng" dirty="0">
                <a:latin typeface="Symbol" panose="05050102010706020507" pitchFamily="18" charset="2"/>
              </a:rPr>
              <a:t> D</a:t>
            </a:r>
            <a:r>
              <a:rPr lang="it-IT" sz="1800" u="sng" dirty="0"/>
              <a:t>G</a:t>
            </a:r>
            <a:r>
              <a:rPr lang="it-IT" sz="1800" dirty="0"/>
              <a:t> = -</a:t>
            </a:r>
            <a:r>
              <a:rPr lang="it-IT" sz="1800" dirty="0">
                <a:latin typeface="Symbol" panose="05050102010706020507" pitchFamily="18" charset="2"/>
              </a:rPr>
              <a:t>D</a:t>
            </a:r>
            <a:r>
              <a:rPr lang="it-IT" sz="1800" dirty="0"/>
              <a:t>S = -(</a:t>
            </a:r>
            <a:r>
              <a:rPr lang="it-IT" sz="1800" dirty="0" err="1"/>
              <a:t>S</a:t>
            </a:r>
            <a:r>
              <a:rPr lang="it-IT" sz="1800" baseline="-25000" dirty="0" err="1"/>
              <a:t>g</a:t>
            </a:r>
            <a:r>
              <a:rPr lang="it-IT" sz="1800" dirty="0" err="1"/>
              <a:t>-S</a:t>
            </a:r>
            <a:r>
              <a:rPr lang="it-IT" sz="1800" baseline="-25000" dirty="0" err="1"/>
              <a:t>l</a:t>
            </a:r>
            <a:r>
              <a:rPr lang="it-IT" sz="1800" dirty="0"/>
              <a:t>) = -</a:t>
            </a:r>
            <a:r>
              <a:rPr lang="it-IT" sz="1800" dirty="0">
                <a:latin typeface="Symbol" panose="05050102010706020507" pitchFamily="18" charset="2"/>
              </a:rPr>
              <a:t>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H</a:t>
            </a:r>
            <a:r>
              <a:rPr lang="it-IT" sz="1800" baseline="-25000" dirty="0" err="1"/>
              <a:t>eb</a:t>
            </a:r>
            <a:r>
              <a:rPr lang="it-IT" sz="1800" dirty="0"/>
              <a:t> /T &lt;0  ;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G</a:t>
            </a:r>
            <a:r>
              <a:rPr lang="it-IT" sz="1800" baseline="-25000" dirty="0" err="1"/>
              <a:t>eb</a:t>
            </a:r>
            <a:r>
              <a:rPr lang="it-IT" sz="1800" dirty="0"/>
              <a:t> è funzione decrescente di T.</a:t>
            </a:r>
            <a:endParaRPr lang="it-IT" sz="1800" u="sng" dirty="0"/>
          </a:p>
          <a:p>
            <a:pPr marL="0" indent="0">
              <a:buNone/>
            </a:pPr>
            <a:r>
              <a:rPr lang="it-IT" sz="1800" dirty="0"/>
              <a:t>                  </a:t>
            </a:r>
            <a:r>
              <a:rPr lang="it-IT" sz="1800" dirty="0">
                <a:sym typeface="Symbol" panose="05050102010706020507" pitchFamily="18" charset="2"/>
              </a:rPr>
              <a:t> T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Un aumento di T rende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G</a:t>
            </a:r>
            <a:r>
              <a:rPr lang="it-IT" sz="1800" baseline="-25000" dirty="0" err="1"/>
              <a:t>eb</a:t>
            </a:r>
            <a:r>
              <a:rPr lang="it-IT" sz="1800" dirty="0"/>
              <a:t> negativo e favorisce la ebollizione.</a:t>
            </a:r>
          </a:p>
        </p:txBody>
      </p:sp>
      <p:cxnSp>
        <p:nvCxnSpPr>
          <p:cNvPr id="5" name="Connettore 2 4"/>
          <p:cNvCxnSpPr/>
          <p:nvPr/>
        </p:nvCxnSpPr>
        <p:spPr bwMode="auto">
          <a:xfrm flipV="1">
            <a:off x="6553200" y="1243584"/>
            <a:ext cx="393192" cy="18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5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90"/>
    </mc:Choice>
    <mc:Fallback>
      <p:transition spd="slow" advTm="21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898"/>
            <a:ext cx="7772400" cy="478238"/>
          </a:xfrm>
        </p:spPr>
        <p:txBody>
          <a:bodyPr/>
          <a:lstStyle/>
          <a:p>
            <a:r>
              <a:rPr lang="it-IT" sz="2400" dirty="0"/>
              <a:t>SISTEMI A COMPOSIZIONE VARIABILE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088136"/>
            <a:ext cx="7772400" cy="5008162"/>
          </a:xfrm>
        </p:spPr>
        <p:txBody>
          <a:bodyPr/>
          <a:lstStyle/>
          <a:p>
            <a:r>
              <a:rPr lang="it-IT" sz="2000" dirty="0" err="1">
                <a:solidFill>
                  <a:srgbClr val="FF0000"/>
                </a:solidFill>
              </a:rPr>
              <a:t>dG</a:t>
            </a:r>
            <a:r>
              <a:rPr lang="it-IT" sz="2000" dirty="0">
                <a:solidFill>
                  <a:srgbClr val="FF0000"/>
                </a:solidFill>
              </a:rPr>
              <a:t> = </a:t>
            </a:r>
            <a:r>
              <a:rPr lang="it-IT" sz="2000" dirty="0" err="1">
                <a:solidFill>
                  <a:srgbClr val="FF0000"/>
                </a:solidFill>
              </a:rPr>
              <a:t>VdP</a:t>
            </a:r>
            <a:r>
              <a:rPr lang="it-IT" sz="2000" dirty="0">
                <a:solidFill>
                  <a:srgbClr val="FF0000"/>
                </a:solidFill>
              </a:rPr>
              <a:t> – </a:t>
            </a:r>
            <a:r>
              <a:rPr lang="it-IT" sz="2000" dirty="0" err="1">
                <a:solidFill>
                  <a:srgbClr val="FF0000"/>
                </a:solidFill>
              </a:rPr>
              <a:t>SdT</a:t>
            </a:r>
            <a:r>
              <a:rPr lang="it-IT" sz="2000" dirty="0">
                <a:solidFill>
                  <a:srgbClr val="FF0000"/>
                </a:solidFill>
              </a:rPr>
              <a:t>  con G = G(P,T) in sistemi chiusi ed a composizione costante.</a:t>
            </a:r>
            <a:r>
              <a:rPr lang="it-IT" sz="2000" dirty="0"/>
              <a:t>  </a:t>
            </a:r>
          </a:p>
          <a:p>
            <a:pPr marL="0" indent="0" algn="just">
              <a:buNone/>
            </a:pPr>
            <a:r>
              <a:rPr lang="it-IT" sz="2000" dirty="0"/>
              <a:t>Se la composizione varia occorre considerare le variazioni di G corrispondenti a variazioni nel numero di moli di ciascun componente.</a:t>
            </a:r>
          </a:p>
          <a:p>
            <a:pPr algn="just"/>
            <a:r>
              <a:rPr lang="it-IT" sz="2000" dirty="0"/>
              <a:t>Essendo G proprietà estensiva, varierà proporzionalmente ad n</a:t>
            </a:r>
            <a:r>
              <a:rPr lang="it-IT" sz="2000" baseline="-25000" dirty="0"/>
              <a:t>i</a:t>
            </a:r>
            <a:r>
              <a:rPr lang="it-IT" sz="2000" dirty="0"/>
              <a:t>.</a:t>
            </a:r>
          </a:p>
          <a:p>
            <a:pPr marL="0" indent="0" algn="just">
              <a:buNone/>
            </a:pPr>
            <a:r>
              <a:rPr lang="it-IT" sz="2000" dirty="0"/>
              <a:t>A P e T </a:t>
            </a:r>
            <a:r>
              <a:rPr lang="it-IT" sz="2000" dirty="0" err="1"/>
              <a:t>cost</a:t>
            </a:r>
            <a:r>
              <a:rPr lang="it-IT" sz="2000" dirty="0"/>
              <a:t>. : 	G = </a:t>
            </a:r>
            <a:r>
              <a:rPr lang="it-IT" sz="2000" dirty="0">
                <a:sym typeface="Symbol" panose="05050102010706020507" pitchFamily="18" charset="2"/>
              </a:rPr>
              <a:t></a:t>
            </a:r>
            <a:r>
              <a:rPr lang="it-IT" sz="2000" baseline="-25000" dirty="0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n</a:t>
            </a:r>
            <a:r>
              <a:rPr lang="it-IT" sz="2000" baseline="-25000" dirty="0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G</a:t>
            </a:r>
            <a:r>
              <a:rPr lang="it-IT" sz="2000" baseline="-25000" dirty="0" err="1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baseline="-25000" dirty="0">
                <a:sym typeface="Symbol" panose="05050102010706020507" pitchFamily="18" charset="2"/>
              </a:rPr>
              <a:t>1 mole </a:t>
            </a:r>
            <a:r>
              <a:rPr lang="it-IT" sz="2000" dirty="0">
                <a:sym typeface="Symbol" panose="05050102010706020507" pitchFamily="18" charset="2"/>
              </a:rPr>
              <a:t> = </a:t>
            </a:r>
            <a:r>
              <a:rPr lang="it-IT" sz="2000" baseline="-25000" dirty="0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n</a:t>
            </a:r>
            <a:r>
              <a:rPr lang="it-IT" sz="2000" baseline="-25000" dirty="0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0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 </a:t>
            </a:r>
          </a:p>
          <a:p>
            <a:pPr marL="0" indent="0" algn="just">
              <a:buNone/>
            </a:pPr>
            <a:r>
              <a:rPr lang="it-IT" sz="2000" dirty="0">
                <a:sym typeface="Symbol" panose="05050102010706020507" pitchFamily="18" charset="2"/>
              </a:rPr>
              <a:t> con </a:t>
            </a:r>
            <a:r>
              <a:rPr lang="it-IT" sz="20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0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= potenziale chimico dell’i-esimo componente</a:t>
            </a:r>
          </a:p>
          <a:p>
            <a:pPr marL="0" indent="0" algn="just">
              <a:buNone/>
            </a:pPr>
            <a:r>
              <a:rPr lang="it-IT" sz="2000" dirty="0">
                <a:sym typeface="Symbol" panose="05050102010706020507" pitchFamily="18" charset="2"/>
              </a:rPr>
              <a:t>	e   </a:t>
            </a:r>
            <a:r>
              <a:rPr lang="it-IT" sz="2000" dirty="0" err="1">
                <a:sym typeface="Symbol" panose="05050102010706020507" pitchFamily="18" charset="2"/>
              </a:rPr>
              <a:t>dG</a:t>
            </a:r>
            <a:r>
              <a:rPr lang="it-IT" sz="2000" baseline="-25000" dirty="0" err="1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= </a:t>
            </a:r>
            <a:r>
              <a:rPr lang="it-IT" sz="2000" dirty="0"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000" baseline="-25000" dirty="0">
                <a:sym typeface="Symbol" panose="05050102010706020507" pitchFamily="18" charset="2"/>
              </a:rPr>
              <a:t>i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dn</a:t>
            </a:r>
            <a:r>
              <a:rPr lang="it-IT" sz="2000" baseline="-25000" dirty="0" err="1">
                <a:sym typeface="Symbol" panose="05050102010706020507" pitchFamily="18" charset="2"/>
              </a:rPr>
              <a:t>i</a:t>
            </a:r>
            <a:endParaRPr lang="it-IT" sz="2000" dirty="0">
              <a:sym typeface="Symbol" panose="05050102010706020507" pitchFamily="18" charset="2"/>
            </a:endParaRPr>
          </a:p>
          <a:p>
            <a:pPr marL="0" indent="0" algn="just">
              <a:buNone/>
            </a:pPr>
            <a:endParaRPr lang="it-IT" sz="2000" baseline="-25000" dirty="0">
              <a:sym typeface="Symbol" panose="05050102010706020507" pitchFamily="18" charset="2"/>
            </a:endParaRPr>
          </a:p>
          <a:p>
            <a:pPr marL="0" indent="0" algn="just">
              <a:buNone/>
            </a:pPr>
            <a:r>
              <a:rPr lang="it-IT" sz="2000" dirty="0">
                <a:sym typeface="Symbol" panose="05050102010706020507" pitchFamily="18" charset="2"/>
              </a:rPr>
              <a:t>Per cui, in generale:   </a:t>
            </a:r>
            <a:r>
              <a:rPr lang="it-IT" sz="2800" dirty="0" err="1">
                <a:solidFill>
                  <a:srgbClr val="FF0000"/>
                </a:solidFill>
                <a:sym typeface="Symbol" panose="05050102010706020507" pitchFamily="18" charset="2"/>
              </a:rPr>
              <a:t>dG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= </a:t>
            </a:r>
            <a:r>
              <a:rPr lang="it-IT" sz="2800" dirty="0" err="1">
                <a:solidFill>
                  <a:srgbClr val="FF0000"/>
                </a:solidFill>
                <a:sym typeface="Symbol" panose="05050102010706020507" pitchFamily="18" charset="2"/>
              </a:rPr>
              <a:t>VdP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– </a:t>
            </a:r>
            <a:r>
              <a:rPr lang="it-IT" sz="2800" dirty="0" err="1">
                <a:solidFill>
                  <a:srgbClr val="FF0000"/>
                </a:solidFill>
                <a:sym typeface="Symbol" panose="05050102010706020507" pitchFamily="18" charset="2"/>
              </a:rPr>
              <a:t>SdT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+ </a:t>
            </a:r>
            <a:r>
              <a:rPr lang="it-IT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it-IT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r>
              <a:rPr lang="it-IT" sz="28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it-IT" sz="2800" dirty="0" err="1">
                <a:solidFill>
                  <a:srgbClr val="FF0000"/>
                </a:solidFill>
                <a:sym typeface="Symbol" panose="05050102010706020507" pitchFamily="18" charset="2"/>
              </a:rPr>
              <a:t>dn</a:t>
            </a:r>
            <a:r>
              <a:rPr lang="it-IT" sz="2800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endParaRPr lang="it-IT" sz="2800" dirty="0">
              <a:solidFill>
                <a:srgbClr val="FF0000"/>
              </a:solidFill>
            </a:endParaRPr>
          </a:p>
          <a:p>
            <a:endParaRPr lang="it-IT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8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62"/>
    </mc:Choice>
    <mc:Fallback>
      <p:transition spd="slow" advTm="15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2886393" y="66676"/>
            <a:ext cx="6748462" cy="40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Eras Demi ITC"/>
              </a:rPr>
              <a:t>Proprietà colligative delle soluzioni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6748691" y="1979457"/>
            <a:ext cx="42687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868363" indent="-868363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Arial" charset="0"/>
              </a:rPr>
              <a:t>Sostanza </a:t>
            </a:r>
            <a:r>
              <a:rPr lang="it-IT" altLang="it-IT" sz="2000" b="1" dirty="0" err="1">
                <a:solidFill>
                  <a:srgbClr val="000000"/>
                </a:solidFill>
                <a:latin typeface="Arial" charset="0"/>
              </a:rPr>
              <a:t>K</a:t>
            </a:r>
            <a:r>
              <a:rPr lang="it-IT" altLang="it-IT" sz="2000" b="1" baseline="-25000" dirty="0" err="1">
                <a:solidFill>
                  <a:srgbClr val="000000"/>
                </a:solidFill>
                <a:latin typeface="Arial" charset="0"/>
              </a:rPr>
              <a:t>cr</a:t>
            </a:r>
            <a:endParaRPr lang="it-IT" altLang="it-IT" sz="2000" b="1" dirty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Arial" charset="0"/>
              </a:rPr>
              <a:t>Acqua = 1,86°C/mole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Arial" charset="0"/>
              </a:rPr>
              <a:t>Benzene = 5,12° C/mole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Arial" charset="0"/>
              </a:rPr>
              <a:t>Canfora = 40° C/mole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038578" y="4431348"/>
            <a:ext cx="5692775" cy="360362"/>
            <a:chOff x="406400" y="3624263"/>
            <a:chExt cx="5692775" cy="360362"/>
          </a:xfrm>
        </p:grpSpPr>
        <p:sp>
          <p:nvSpPr>
            <p:cNvPr id="39994" name="Text Box 58"/>
            <p:cNvSpPr txBox="1">
              <a:spLocks noChangeArrowheads="1"/>
            </p:cNvSpPr>
            <p:nvPr/>
          </p:nvSpPr>
          <p:spPr bwMode="auto">
            <a:xfrm>
              <a:off x="406400" y="3624263"/>
              <a:ext cx="1444625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 err="1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 err="1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it-IT" altLang="it-IT" sz="2000" b="1" baseline="-25000" dirty="0" err="1">
                  <a:solidFill>
                    <a:srgbClr val="000000"/>
                  </a:solidFill>
                  <a:latin typeface="Arial" charset="0"/>
                </a:rPr>
                <a:t>cr</a:t>
              </a:r>
              <a:r>
                <a:rPr lang="it-IT" altLang="it-IT" sz="2000" b="1" dirty="0">
                  <a:solidFill>
                    <a:srgbClr val="000000"/>
                  </a:solidFill>
                  <a:latin typeface="Arial" charset="0"/>
                </a:rPr>
                <a:t> = </a:t>
              </a:r>
              <a:r>
                <a:rPr lang="it-IT" altLang="it-IT" sz="2000" b="1" dirty="0" err="1">
                  <a:solidFill>
                    <a:srgbClr val="000000"/>
                  </a:solidFill>
                  <a:latin typeface="Arial" charset="0"/>
                </a:rPr>
                <a:t>K</a:t>
              </a:r>
              <a:r>
                <a:rPr lang="it-IT" altLang="it-IT" sz="2000" b="1" baseline="-25000" dirty="0" err="1">
                  <a:solidFill>
                    <a:srgbClr val="000000"/>
                  </a:solidFill>
                  <a:latin typeface="Arial" charset="0"/>
                </a:rPr>
                <a:t>cr</a:t>
              </a:r>
              <a:r>
                <a:rPr lang="it-IT" altLang="it-IT" sz="2000" b="1" dirty="0">
                  <a:solidFill>
                    <a:srgbClr val="000000"/>
                  </a:solidFill>
                  <a:latin typeface="Arial" charset="0"/>
                </a:rPr>
                <a:t> m</a:t>
              </a:r>
            </a:p>
          </p:txBody>
        </p:sp>
        <p:sp>
          <p:nvSpPr>
            <p:cNvPr id="39995" name="Text Box 59"/>
            <p:cNvSpPr txBox="1">
              <a:spLocks noChangeArrowheads="1"/>
            </p:cNvSpPr>
            <p:nvPr/>
          </p:nvSpPr>
          <p:spPr bwMode="auto">
            <a:xfrm>
              <a:off x="4579938" y="3624263"/>
              <a:ext cx="1519237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it-IT" altLang="it-IT" sz="2000" b="1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it-IT" altLang="it-IT" sz="2000" b="1" baseline="-25000">
                  <a:solidFill>
                    <a:srgbClr val="000000"/>
                  </a:solidFill>
                  <a:latin typeface="Arial" charset="0"/>
                </a:rPr>
                <a:t>eb</a:t>
              </a:r>
              <a:r>
                <a:rPr lang="it-IT" altLang="it-IT" sz="2000" b="1">
                  <a:solidFill>
                    <a:srgbClr val="000000"/>
                  </a:solidFill>
                  <a:latin typeface="Arial" charset="0"/>
                </a:rPr>
                <a:t> = K</a:t>
              </a:r>
              <a:r>
                <a:rPr lang="it-IT" altLang="it-IT" sz="2000" b="1" baseline="-25000">
                  <a:solidFill>
                    <a:srgbClr val="000000"/>
                  </a:solidFill>
                  <a:latin typeface="Arial" charset="0"/>
                </a:rPr>
                <a:t>eb</a:t>
              </a:r>
              <a:r>
                <a:rPr lang="it-IT" altLang="it-IT" sz="2000" b="1">
                  <a:solidFill>
                    <a:srgbClr val="000000"/>
                  </a:solidFill>
                  <a:latin typeface="Arial" charset="0"/>
                </a:rPr>
                <a:t> m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3564166" y="4271010"/>
            <a:ext cx="2613025" cy="577850"/>
            <a:chOff x="1931988" y="3463925"/>
            <a:chExt cx="2613025" cy="577850"/>
          </a:xfrm>
        </p:grpSpPr>
        <p:sp>
          <p:nvSpPr>
            <p:cNvPr id="39990" name="AutoShape 54"/>
            <p:cNvSpPr>
              <a:spLocks/>
            </p:cNvSpPr>
            <p:nvPr/>
          </p:nvSpPr>
          <p:spPr bwMode="auto">
            <a:xfrm rot="-5400000">
              <a:off x="2086769" y="3317082"/>
              <a:ext cx="257175" cy="566737"/>
            </a:xfrm>
            <a:prstGeom prst="leftBrace">
              <a:avLst>
                <a:gd name="adj1" fmla="val 8121"/>
                <a:gd name="adj2" fmla="val 51120"/>
              </a:avLst>
            </a:prstGeom>
            <a:noFill/>
            <a:ln w="38100">
              <a:solidFill>
                <a:srgbClr val="FF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91" name="AutoShape 55"/>
            <p:cNvSpPr>
              <a:spLocks/>
            </p:cNvSpPr>
            <p:nvPr/>
          </p:nvSpPr>
          <p:spPr bwMode="auto">
            <a:xfrm rot="-5400000">
              <a:off x="3999706" y="3309144"/>
              <a:ext cx="257175" cy="566738"/>
            </a:xfrm>
            <a:prstGeom prst="leftBrace">
              <a:avLst>
                <a:gd name="adj1" fmla="val 8121"/>
                <a:gd name="adj2" fmla="val 51120"/>
              </a:avLst>
            </a:prstGeom>
            <a:noFill/>
            <a:ln w="38100">
              <a:solidFill>
                <a:srgbClr val="FF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92" name="Text Box 56"/>
            <p:cNvSpPr txBox="1">
              <a:spLocks noChangeArrowheads="1"/>
            </p:cNvSpPr>
            <p:nvPr/>
          </p:nvSpPr>
          <p:spPr bwMode="auto">
            <a:xfrm>
              <a:off x="1957388" y="3681413"/>
              <a:ext cx="515937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 err="1">
                  <a:solidFill>
                    <a:srgbClr val="FF33CC"/>
                  </a:solidFill>
                  <a:latin typeface="Symbol" pitchFamily="18" charset="2"/>
                </a:rPr>
                <a:t>D</a:t>
              </a:r>
              <a:r>
                <a:rPr lang="it-IT" altLang="it-IT" sz="2000" b="1" dirty="0" err="1">
                  <a:solidFill>
                    <a:srgbClr val="FF33CC"/>
                  </a:solidFill>
                  <a:latin typeface="Arial" charset="0"/>
                </a:rPr>
                <a:t>t</a:t>
              </a:r>
              <a:r>
                <a:rPr lang="it-IT" altLang="it-IT" sz="2000" b="1" baseline="-25000" dirty="0" err="1">
                  <a:solidFill>
                    <a:srgbClr val="FF33CC"/>
                  </a:solidFill>
                  <a:latin typeface="Arial" charset="0"/>
                </a:rPr>
                <a:t>cr</a:t>
              </a:r>
              <a:endParaRPr lang="it-IT" altLang="it-IT" sz="2000" b="1" dirty="0">
                <a:solidFill>
                  <a:srgbClr val="FF33CC"/>
                </a:solidFill>
                <a:latin typeface="Arial" charset="0"/>
              </a:endParaRPr>
            </a:p>
          </p:txBody>
        </p:sp>
        <p:sp>
          <p:nvSpPr>
            <p:cNvPr id="39993" name="Text Box 57"/>
            <p:cNvSpPr txBox="1">
              <a:spLocks noChangeArrowheads="1"/>
            </p:cNvSpPr>
            <p:nvPr/>
          </p:nvSpPr>
          <p:spPr bwMode="auto">
            <a:xfrm>
              <a:off x="3935413" y="3681413"/>
              <a:ext cx="609600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33CC"/>
                  </a:solidFill>
                  <a:latin typeface="Symbol" pitchFamily="18" charset="2"/>
                </a:rPr>
                <a:t>D</a:t>
              </a:r>
              <a:r>
                <a:rPr lang="it-IT" altLang="it-IT" sz="2000" b="1">
                  <a:solidFill>
                    <a:srgbClr val="FF33CC"/>
                  </a:solidFill>
                  <a:latin typeface="Arial" charset="0"/>
                </a:rPr>
                <a:t>t</a:t>
              </a:r>
              <a:r>
                <a:rPr lang="it-IT" altLang="it-IT" sz="2000" b="1" baseline="-25000">
                  <a:solidFill>
                    <a:srgbClr val="FF33CC"/>
                  </a:solidFill>
                  <a:latin typeface="Arial" charset="0"/>
                </a:rPr>
                <a:t>eb</a:t>
              </a:r>
              <a:endParaRPr lang="it-IT" altLang="it-IT" sz="2000" b="1">
                <a:solidFill>
                  <a:srgbClr val="FF33CC"/>
                </a:solidFill>
                <a:latin typeface="Arial" charset="0"/>
              </a:endParaRPr>
            </a:p>
          </p:txBody>
        </p:sp>
      </p:grp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21089" y="4936332"/>
            <a:ext cx="42687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868363" indent="-868363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 err="1">
                <a:solidFill>
                  <a:srgbClr val="FF33CC"/>
                </a:solidFill>
                <a:latin typeface="Symbol" pitchFamily="18" charset="2"/>
              </a:rPr>
              <a:t>D</a:t>
            </a:r>
            <a:r>
              <a:rPr lang="it-IT" altLang="it-IT" sz="2000" b="1" dirty="0" err="1">
                <a:solidFill>
                  <a:srgbClr val="FF33CC"/>
                </a:solidFill>
                <a:latin typeface="Arial" charset="0"/>
              </a:rPr>
              <a:t>t</a:t>
            </a:r>
            <a:r>
              <a:rPr lang="it-IT" altLang="it-IT" sz="2000" b="1" baseline="-25000" dirty="0" err="1">
                <a:solidFill>
                  <a:srgbClr val="FF33CC"/>
                </a:solidFill>
                <a:latin typeface="Arial" charset="0"/>
              </a:rPr>
              <a:t>cr</a:t>
            </a:r>
            <a:r>
              <a:rPr lang="it-IT" altLang="it-IT" sz="2000" b="1" dirty="0">
                <a:solidFill>
                  <a:srgbClr val="FF33CC"/>
                </a:solidFill>
                <a:latin typeface="Arial" charset="0"/>
              </a:rPr>
              <a:t> =	abbassamento del punto di fusione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4614296" y="5604671"/>
            <a:ext cx="4268788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868363" indent="-868363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 err="1">
                <a:solidFill>
                  <a:srgbClr val="FF33CC"/>
                </a:solidFill>
                <a:latin typeface="Symbol" pitchFamily="18" charset="2"/>
              </a:rPr>
              <a:t>D</a:t>
            </a:r>
            <a:r>
              <a:rPr lang="it-IT" altLang="it-IT" sz="2000" b="1" dirty="0" err="1">
                <a:solidFill>
                  <a:srgbClr val="FF33CC"/>
                </a:solidFill>
                <a:latin typeface="Arial" charset="0"/>
              </a:rPr>
              <a:t>t</a:t>
            </a:r>
            <a:r>
              <a:rPr lang="it-IT" altLang="it-IT" sz="2000" b="1" baseline="-25000" dirty="0" err="1">
                <a:solidFill>
                  <a:srgbClr val="FF33CC"/>
                </a:solidFill>
                <a:latin typeface="Arial" charset="0"/>
              </a:rPr>
              <a:t>eb</a:t>
            </a:r>
            <a:r>
              <a:rPr lang="it-IT" altLang="it-IT" sz="2000" b="1" dirty="0">
                <a:solidFill>
                  <a:srgbClr val="FF33CC"/>
                </a:solidFill>
                <a:latin typeface="Arial" charset="0"/>
              </a:rPr>
              <a:t> =	innalzamento del punto di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33CC"/>
                </a:solidFill>
                <a:latin typeface="Arial" charset="0"/>
              </a:rPr>
              <a:t>	</a:t>
            </a:r>
            <a:r>
              <a:rPr lang="it-IT" altLang="it-IT" sz="2000" b="1" dirty="0">
                <a:solidFill>
                  <a:srgbClr val="FF33CC"/>
                </a:solidFill>
                <a:latin typeface="Arial" charset="0"/>
              </a:rPr>
              <a:t>ebollizione</a:t>
            </a:r>
            <a:endParaRPr lang="it-IT" altLang="it-IT" sz="2000" b="1" dirty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Arial" charset="0"/>
              </a:rPr>
              <a:t>	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3529240" y="1535748"/>
            <a:ext cx="2533650" cy="2724150"/>
            <a:chOff x="1897063" y="728663"/>
            <a:chExt cx="2533650" cy="2724150"/>
          </a:xfrm>
        </p:grpSpPr>
        <p:sp>
          <p:nvSpPr>
            <p:cNvPr id="39948" name="AutoShape 12" descr="Diagonali larghe verso il basso"/>
            <p:cNvSpPr>
              <a:spLocks noChangeArrowheads="1"/>
            </p:cNvSpPr>
            <p:nvPr/>
          </p:nvSpPr>
          <p:spPr bwMode="auto">
            <a:xfrm rot="10800000" flipV="1">
              <a:off x="1897063" y="1952625"/>
              <a:ext cx="598487" cy="557213"/>
            </a:xfrm>
            <a:prstGeom prst="rtTriangle">
              <a:avLst/>
            </a:prstGeom>
            <a:pattFill prst="wdDnDiag">
              <a:fgClr>
                <a:srgbClr val="FF3399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2538413" y="2532063"/>
              <a:ext cx="1287462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Arial" charset="0"/>
                </a:rPr>
                <a:t>soluzione</a:t>
              </a:r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>
              <a:off x="1931988" y="2457450"/>
              <a:ext cx="0" cy="985838"/>
            </a:xfrm>
            <a:prstGeom prst="line">
              <a:avLst/>
            </a:prstGeom>
            <a:noFill/>
            <a:ln w="57150">
              <a:solidFill>
                <a:srgbClr val="FF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>
              <a:off x="4414838" y="728663"/>
              <a:ext cx="0" cy="2724150"/>
            </a:xfrm>
            <a:prstGeom prst="line">
              <a:avLst/>
            </a:prstGeom>
            <a:noFill/>
            <a:ln w="57150">
              <a:solidFill>
                <a:srgbClr val="FF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1931988" y="728663"/>
              <a:ext cx="2498725" cy="2700337"/>
              <a:chOff x="1931988" y="728663"/>
              <a:chExt cx="2498725" cy="2700337"/>
            </a:xfrm>
          </p:grpSpPr>
          <p:sp>
            <p:nvSpPr>
              <p:cNvPr id="39942" name="AutoShape 6" descr="Diagonali larghe verso il basso"/>
              <p:cNvSpPr>
                <a:spLocks noChangeArrowheads="1"/>
              </p:cNvSpPr>
              <p:nvPr/>
            </p:nvSpPr>
            <p:spPr bwMode="auto">
              <a:xfrm>
                <a:off x="1931988" y="2443163"/>
                <a:ext cx="566737" cy="985837"/>
              </a:xfrm>
              <a:prstGeom prst="flowChartProcess">
                <a:avLst/>
              </a:prstGeom>
              <a:pattFill prst="wdDnDiag">
                <a:fgClr>
                  <a:srgbClr val="FF3399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43" name="AutoShape 7" descr="Diagonali larghe verso il basso"/>
              <p:cNvSpPr>
                <a:spLocks noChangeArrowheads="1"/>
              </p:cNvSpPr>
              <p:nvPr/>
            </p:nvSpPr>
            <p:spPr bwMode="auto">
              <a:xfrm>
                <a:off x="3848100" y="728663"/>
                <a:ext cx="565150" cy="2700337"/>
              </a:xfrm>
              <a:prstGeom prst="flowChartProcess">
                <a:avLst/>
              </a:prstGeom>
              <a:pattFill prst="wdDnDiag">
                <a:fgClr>
                  <a:srgbClr val="FF3399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49" name="Freeform 13"/>
              <p:cNvSpPr>
                <a:spLocks/>
              </p:cNvSpPr>
              <p:nvPr/>
            </p:nvSpPr>
            <p:spPr bwMode="auto">
              <a:xfrm>
                <a:off x="1958975" y="728663"/>
                <a:ext cx="2471738" cy="1671637"/>
              </a:xfrm>
              <a:custGeom>
                <a:avLst/>
                <a:gdLst>
                  <a:gd name="T0" fmla="*/ 0 w 2724"/>
                  <a:gd name="T1" fmla="*/ 1492719156 h 1872"/>
                  <a:gd name="T2" fmla="*/ 497310439 w 2724"/>
                  <a:gd name="T3" fmla="*/ 1378692438 h 1872"/>
                  <a:gd name="T4" fmla="*/ 1125535935 w 2724"/>
                  <a:gd name="T5" fmla="*/ 1103591173 h 1872"/>
                  <a:gd name="T6" fmla="*/ 1454880638 w 2724"/>
                  <a:gd name="T7" fmla="*/ 850020271 h 1872"/>
                  <a:gd name="T8" fmla="*/ 1709299165 w 2724"/>
                  <a:gd name="T9" fmla="*/ 596449368 h 1872"/>
                  <a:gd name="T10" fmla="*/ 1844331065 w 2724"/>
                  <a:gd name="T11" fmla="*/ 472853601 h 1872"/>
                  <a:gd name="T12" fmla="*/ 2147483647 w 2724"/>
                  <a:gd name="T13" fmla="*/ 0 h 18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24" h="1872">
                    <a:moveTo>
                      <a:pt x="0" y="1872"/>
                    </a:moveTo>
                    <a:cubicBezTo>
                      <a:pt x="100" y="1848"/>
                      <a:pt x="376" y="1810"/>
                      <a:pt x="604" y="1729"/>
                    </a:cubicBezTo>
                    <a:cubicBezTo>
                      <a:pt x="832" y="1648"/>
                      <a:pt x="1173" y="1494"/>
                      <a:pt x="1367" y="1384"/>
                    </a:cubicBezTo>
                    <a:cubicBezTo>
                      <a:pt x="1561" y="1274"/>
                      <a:pt x="1649" y="1172"/>
                      <a:pt x="1767" y="1066"/>
                    </a:cubicBezTo>
                    <a:cubicBezTo>
                      <a:pt x="1885" y="960"/>
                      <a:pt x="1997" y="827"/>
                      <a:pt x="2076" y="748"/>
                    </a:cubicBezTo>
                    <a:cubicBezTo>
                      <a:pt x="2155" y="669"/>
                      <a:pt x="2132" y="718"/>
                      <a:pt x="2240" y="593"/>
                    </a:cubicBezTo>
                    <a:cubicBezTo>
                      <a:pt x="2348" y="468"/>
                      <a:pt x="2623" y="124"/>
                      <a:pt x="2724" y="0"/>
                    </a:cubicBezTo>
                  </a:path>
                </a:pathLst>
              </a:custGeom>
              <a:noFill/>
              <a:ln w="57150" cmpd="sng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1600200" y="934592"/>
            <a:ext cx="5370740" cy="3763457"/>
            <a:chOff x="-31977" y="127506"/>
            <a:chExt cx="5370740" cy="3763457"/>
          </a:xfrm>
        </p:grpSpPr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2438400" y="3530600"/>
              <a:ext cx="1585913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Arial" charset="0"/>
                </a:rPr>
                <a:t>temperatura</a:t>
              </a: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-31977" y="127506"/>
              <a:ext cx="5370740" cy="3344357"/>
              <a:chOff x="-31977" y="127506"/>
              <a:chExt cx="5370740" cy="3344357"/>
            </a:xfrm>
          </p:grpSpPr>
          <p:sp>
            <p:nvSpPr>
              <p:cNvPr id="39939" name="Line 3"/>
              <p:cNvSpPr>
                <a:spLocks noChangeShapeType="1"/>
              </p:cNvSpPr>
              <p:nvPr/>
            </p:nvSpPr>
            <p:spPr bwMode="auto">
              <a:xfrm flipV="1">
                <a:off x="625475" y="428625"/>
                <a:ext cx="0" cy="304323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0" name="Line 4"/>
              <p:cNvSpPr>
                <a:spLocks noChangeShapeType="1"/>
              </p:cNvSpPr>
              <p:nvPr/>
            </p:nvSpPr>
            <p:spPr bwMode="auto">
              <a:xfrm rot="5400000" flipV="1">
                <a:off x="2982119" y="1094581"/>
                <a:ext cx="0" cy="4713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1" name="Line 5"/>
              <p:cNvSpPr>
                <a:spLocks noChangeShapeType="1"/>
              </p:cNvSpPr>
              <p:nvPr/>
            </p:nvSpPr>
            <p:spPr bwMode="auto">
              <a:xfrm rot="5400000" flipV="1">
                <a:off x="3004344" y="-1610519"/>
                <a:ext cx="0" cy="4637088"/>
              </a:xfrm>
              <a:prstGeom prst="line">
                <a:avLst/>
              </a:prstGeom>
              <a:noFill/>
              <a:ln w="57150">
                <a:solidFill>
                  <a:srgbClr val="FF3399"/>
                </a:solidFill>
                <a:prstDash val="lgDash"/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01900" y="1914525"/>
                <a:ext cx="11113" cy="1522413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7" name="Line 11"/>
              <p:cNvSpPr>
                <a:spLocks noChangeShapeType="1"/>
              </p:cNvSpPr>
              <p:nvPr/>
            </p:nvSpPr>
            <p:spPr bwMode="auto">
              <a:xfrm>
                <a:off x="3848100" y="730250"/>
                <a:ext cx="0" cy="267335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50" name="Freeform 14"/>
              <p:cNvSpPr>
                <a:spLocks/>
              </p:cNvSpPr>
              <p:nvPr/>
            </p:nvSpPr>
            <p:spPr bwMode="auto">
              <a:xfrm>
                <a:off x="985838" y="728663"/>
                <a:ext cx="2819400" cy="1919287"/>
              </a:xfrm>
              <a:custGeom>
                <a:avLst/>
                <a:gdLst>
                  <a:gd name="T0" fmla="*/ 2147483647 w 3108"/>
                  <a:gd name="T1" fmla="*/ 0 h 2149"/>
                  <a:gd name="T2" fmla="*/ 1979094521 w 3108"/>
                  <a:gd name="T3" fmla="*/ 683577866 h 2149"/>
                  <a:gd name="T4" fmla="*/ 1395651986 w 3108"/>
                  <a:gd name="T5" fmla="*/ 1103933871 h 2149"/>
                  <a:gd name="T6" fmla="*/ 871459486 w 3108"/>
                  <a:gd name="T7" fmla="*/ 1517111975 h 2149"/>
                  <a:gd name="T8" fmla="*/ 306121707 w 3108"/>
                  <a:gd name="T9" fmla="*/ 1684615984 h 2149"/>
                  <a:gd name="T10" fmla="*/ 0 w 3108"/>
                  <a:gd name="T11" fmla="*/ 1694187412 h 21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08" h="2149">
                    <a:moveTo>
                      <a:pt x="3108" y="0"/>
                    </a:moveTo>
                    <a:cubicBezTo>
                      <a:pt x="2991" y="143"/>
                      <a:pt x="2640" y="626"/>
                      <a:pt x="2405" y="857"/>
                    </a:cubicBezTo>
                    <a:cubicBezTo>
                      <a:pt x="2170" y="1088"/>
                      <a:pt x="1920" y="1210"/>
                      <a:pt x="1696" y="1384"/>
                    </a:cubicBezTo>
                    <a:cubicBezTo>
                      <a:pt x="1472" y="1558"/>
                      <a:pt x="1280" y="1781"/>
                      <a:pt x="1059" y="1902"/>
                    </a:cubicBezTo>
                    <a:cubicBezTo>
                      <a:pt x="838" y="2023"/>
                      <a:pt x="548" y="2075"/>
                      <a:pt x="372" y="2112"/>
                    </a:cubicBezTo>
                    <a:cubicBezTo>
                      <a:pt x="196" y="2149"/>
                      <a:pt x="77" y="2122"/>
                      <a:pt x="0" y="2124"/>
                    </a:cubicBezTo>
                  </a:path>
                </a:pathLst>
              </a:custGeom>
              <a:noFill/>
              <a:ln w="476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51" name="Text Box 15"/>
              <p:cNvSpPr txBox="1">
                <a:spLocks noChangeArrowheads="1"/>
              </p:cNvSpPr>
              <p:nvPr/>
            </p:nvSpPr>
            <p:spPr bwMode="auto">
              <a:xfrm>
                <a:off x="842963" y="2079625"/>
                <a:ext cx="966787" cy="360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00"/>
                    </a:solidFill>
                    <a:latin typeface="Arial" charset="0"/>
                  </a:rPr>
                  <a:t>H</a:t>
                </a:r>
                <a:r>
                  <a:rPr lang="it-IT" altLang="it-IT" sz="2000" b="1" baseline="-2500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r>
                  <a:rPr lang="it-IT" altLang="it-IT" sz="2000" b="1">
                    <a:solidFill>
                      <a:srgbClr val="000000"/>
                    </a:solidFill>
                    <a:latin typeface="Arial" charset="0"/>
                  </a:rPr>
                  <a:t>O (s)</a:t>
                </a:r>
              </a:p>
            </p:txBody>
          </p:sp>
          <p:sp>
            <p:nvSpPr>
              <p:cNvPr id="39952" name="Text Box 16"/>
              <p:cNvSpPr txBox="1">
                <a:spLocks noChangeArrowheads="1"/>
              </p:cNvSpPr>
              <p:nvPr/>
            </p:nvSpPr>
            <p:spPr bwMode="auto">
              <a:xfrm>
                <a:off x="2281238" y="1062038"/>
                <a:ext cx="895350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 dirty="0">
                    <a:solidFill>
                      <a:srgbClr val="000000"/>
                    </a:solidFill>
                    <a:latin typeface="Arial" charset="0"/>
                  </a:rPr>
                  <a:t>H</a:t>
                </a:r>
                <a:r>
                  <a:rPr lang="it-IT" altLang="it-IT" sz="2000" b="1" baseline="-25000" dirty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r>
                  <a:rPr lang="it-IT" altLang="it-IT" sz="2000" b="1" dirty="0">
                    <a:solidFill>
                      <a:srgbClr val="000000"/>
                    </a:solidFill>
                    <a:latin typeface="Arial" charset="0"/>
                  </a:rPr>
                  <a:t>O (l)</a:t>
                </a:r>
              </a:p>
            </p:txBody>
          </p:sp>
          <p:sp>
            <p:nvSpPr>
              <p:cNvPr id="39996" name="Text Box 60"/>
              <p:cNvSpPr txBox="1">
                <a:spLocks noChangeArrowheads="1"/>
              </p:cNvSpPr>
              <p:nvPr/>
            </p:nvSpPr>
            <p:spPr bwMode="auto">
              <a:xfrm>
                <a:off x="6078" y="486093"/>
                <a:ext cx="533400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 dirty="0">
                    <a:solidFill>
                      <a:srgbClr val="000000"/>
                    </a:solidFill>
                    <a:latin typeface="Arial" charset="0"/>
                  </a:rPr>
                  <a:t>760</a:t>
                </a:r>
              </a:p>
            </p:txBody>
          </p:sp>
          <p:sp>
            <p:nvSpPr>
              <p:cNvPr id="39997" name="Freeform 61"/>
              <p:cNvSpPr>
                <a:spLocks/>
              </p:cNvSpPr>
              <p:nvPr/>
            </p:nvSpPr>
            <p:spPr bwMode="auto">
              <a:xfrm>
                <a:off x="2073275" y="1223963"/>
                <a:ext cx="436563" cy="728662"/>
              </a:xfrm>
              <a:custGeom>
                <a:avLst/>
                <a:gdLst>
                  <a:gd name="T0" fmla="*/ 397056777 w 480"/>
                  <a:gd name="T1" fmla="*/ 650671949 h 816"/>
                  <a:gd name="T2" fmla="*/ 119117124 w 480"/>
                  <a:gd name="T3" fmla="*/ 114824094 h 816"/>
                  <a:gd name="T4" fmla="*/ 0 w 480"/>
                  <a:gd name="T5" fmla="*/ 0 h 8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0" h="816">
                    <a:moveTo>
                      <a:pt x="480" y="816"/>
                    </a:moveTo>
                    <a:cubicBezTo>
                      <a:pt x="352" y="548"/>
                      <a:pt x="224" y="280"/>
                      <a:pt x="144" y="144"/>
                    </a:cubicBezTo>
                    <a:cubicBezTo>
                      <a:pt x="64" y="8"/>
                      <a:pt x="32" y="4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Text Box 60"/>
              <p:cNvSpPr txBox="1">
                <a:spLocks noChangeArrowheads="1"/>
              </p:cNvSpPr>
              <p:nvPr/>
            </p:nvSpPr>
            <p:spPr bwMode="auto">
              <a:xfrm>
                <a:off x="-31977" y="127506"/>
                <a:ext cx="598715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 dirty="0">
                    <a:solidFill>
                      <a:srgbClr val="000000"/>
                    </a:solidFill>
                    <a:latin typeface="Arial" charset="0"/>
                  </a:rPr>
                  <a:t>Torr</a:t>
                </a:r>
              </a:p>
            </p:txBody>
          </p:sp>
        </p:grpSp>
      </p:grpSp>
      <p:sp>
        <p:nvSpPr>
          <p:cNvPr id="2" name="CasellaDiTesto 1"/>
          <p:cNvSpPr txBox="1"/>
          <p:nvPr/>
        </p:nvSpPr>
        <p:spPr>
          <a:xfrm>
            <a:off x="1821089" y="19794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endParaRPr lang="it-IT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82384" y="409651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it-IT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78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923"/>
    </mc:Choice>
    <mc:Fallback>
      <p:transition spd="slow" advTm="306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988" grpId="0"/>
      <p:bldP spid="39955" grpId="0"/>
      <p:bldP spid="39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596" y="1687068"/>
            <a:ext cx="4664964" cy="3307884"/>
          </a:xfrm>
          <a:prstGeom prst="rect">
            <a:avLst/>
          </a:prstGeom>
        </p:spPr>
      </p:pic>
      <p:sp>
        <p:nvSpPr>
          <p:cNvPr id="28" name="Titolo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DIAGRAMMA DI STATO DELLA CO</a:t>
            </a:r>
            <a:r>
              <a:rPr lang="it-IT" sz="2800" baseline="-25000" dirty="0"/>
              <a:t>2</a:t>
            </a:r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80"/>
    </mc:Choice>
    <mc:Fallback xmlns="">
      <p:transition spd="slow" advTm="14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4"/>
          <p:cNvSpPr>
            <a:spLocks noChangeShapeType="1"/>
          </p:cNvSpPr>
          <p:nvPr/>
        </p:nvSpPr>
        <p:spPr bwMode="auto">
          <a:xfrm flipV="1">
            <a:off x="3618548" y="1806574"/>
            <a:ext cx="4762" cy="3441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Line 25"/>
          <p:cNvSpPr>
            <a:spLocks noChangeShapeType="1"/>
          </p:cNvSpPr>
          <p:nvPr/>
        </p:nvSpPr>
        <p:spPr bwMode="auto">
          <a:xfrm>
            <a:off x="3618549" y="5248274"/>
            <a:ext cx="466407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Line 26"/>
          <p:cNvSpPr>
            <a:spLocks noChangeShapeType="1"/>
          </p:cNvSpPr>
          <p:nvPr/>
        </p:nvSpPr>
        <p:spPr bwMode="auto">
          <a:xfrm flipH="1">
            <a:off x="7738110" y="2308225"/>
            <a:ext cx="0" cy="2881313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439160" y="1485899"/>
            <a:ext cx="261482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P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8282623" y="5035549"/>
            <a:ext cx="306366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66"/>
                </a:solidFill>
                <a:latin typeface="Comic Sans MS" pitchFamily="66" charset="0"/>
              </a:rPr>
              <a:t>T</a:t>
            </a:r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456748" y="4325937"/>
            <a:ext cx="1268412" cy="476250"/>
          </a:xfrm>
          <a:custGeom>
            <a:avLst/>
            <a:gdLst>
              <a:gd name="T0" fmla="*/ 0 w 1332"/>
              <a:gd name="T1" fmla="*/ 2147483647 h 500"/>
              <a:gd name="T2" fmla="*/ 2147483647 w 1332"/>
              <a:gd name="T3" fmla="*/ 2147483647 h 500"/>
              <a:gd name="T4" fmla="*/ 2147483647 w 1332"/>
              <a:gd name="T5" fmla="*/ 2147483647 h 500"/>
              <a:gd name="T6" fmla="*/ 2147483647 w 1332"/>
              <a:gd name="T7" fmla="*/ 2147483647 h 500"/>
              <a:gd name="T8" fmla="*/ 2147483647 w 1332"/>
              <a:gd name="T9" fmla="*/ 2147483647 h 500"/>
              <a:gd name="T10" fmla="*/ 2147483647 w 1332"/>
              <a:gd name="T11" fmla="*/ 0 h 5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32" h="500">
                <a:moveTo>
                  <a:pt x="0" y="342"/>
                </a:moveTo>
                <a:cubicBezTo>
                  <a:pt x="38" y="364"/>
                  <a:pt x="150" y="448"/>
                  <a:pt x="228" y="474"/>
                </a:cubicBezTo>
                <a:cubicBezTo>
                  <a:pt x="306" y="500"/>
                  <a:pt x="378" y="500"/>
                  <a:pt x="468" y="498"/>
                </a:cubicBezTo>
                <a:cubicBezTo>
                  <a:pt x="558" y="496"/>
                  <a:pt x="660" y="497"/>
                  <a:pt x="768" y="462"/>
                </a:cubicBezTo>
                <a:cubicBezTo>
                  <a:pt x="876" y="427"/>
                  <a:pt x="1022" y="365"/>
                  <a:pt x="1116" y="288"/>
                </a:cubicBezTo>
                <a:cubicBezTo>
                  <a:pt x="1210" y="211"/>
                  <a:pt x="1287" y="60"/>
                  <a:pt x="1332" y="0"/>
                </a:cubicBezTo>
              </a:path>
            </a:pathLst>
          </a:custGeom>
          <a:noFill/>
          <a:ln w="38100" cmpd="sng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Line 30"/>
          <p:cNvSpPr>
            <a:spLocks noChangeShapeType="1"/>
          </p:cNvSpPr>
          <p:nvPr/>
        </p:nvSpPr>
        <p:spPr bwMode="auto">
          <a:xfrm flipV="1">
            <a:off x="3632835" y="2263774"/>
            <a:ext cx="4059238" cy="12700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Line 31"/>
          <p:cNvSpPr>
            <a:spLocks noChangeShapeType="1"/>
          </p:cNvSpPr>
          <p:nvPr/>
        </p:nvSpPr>
        <p:spPr bwMode="auto">
          <a:xfrm rot="16200000">
            <a:off x="4124167" y="4915694"/>
            <a:ext cx="646113" cy="3175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5341779" y="790574"/>
            <a:ext cx="1081088" cy="40640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CC0000"/>
                </a:solidFill>
                <a:latin typeface="Comic Sans MS" pitchFamily="66" charset="0"/>
              </a:rPr>
              <a:t>ZOLFO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6456998" y="3487738"/>
            <a:ext cx="1213666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LIQUIDO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948748" y="2984499"/>
            <a:ext cx="12747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SOLIDO I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3851911" y="4859337"/>
            <a:ext cx="27781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5771198" y="4686299"/>
            <a:ext cx="102711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VAPORE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2981961" y="1989137"/>
            <a:ext cx="633379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12,9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atm</a:t>
            </a: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4263074" y="5226050"/>
            <a:ext cx="917111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94,5°C</a:t>
            </a: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5406073" y="3463925"/>
            <a:ext cx="254000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 flipV="1">
            <a:off x="4102736" y="4457699"/>
            <a:ext cx="639763" cy="4572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Freeform 41"/>
          <p:cNvSpPr>
            <a:spLocks/>
          </p:cNvSpPr>
          <p:nvPr/>
        </p:nvSpPr>
        <p:spPr bwMode="auto">
          <a:xfrm>
            <a:off x="4628198" y="2263774"/>
            <a:ext cx="3109912" cy="2273300"/>
          </a:xfrm>
          <a:custGeom>
            <a:avLst/>
            <a:gdLst>
              <a:gd name="T0" fmla="*/ 0 w 3000"/>
              <a:gd name="T1" fmla="*/ 2147483647 h 2352"/>
              <a:gd name="T2" fmla="*/ 2147483647 w 3000"/>
              <a:gd name="T3" fmla="*/ 0 h 235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00" h="2352">
                <a:moveTo>
                  <a:pt x="0" y="2352"/>
                </a:moveTo>
                <a:lnTo>
                  <a:pt x="3000" y="0"/>
                </a:lnTo>
              </a:path>
            </a:pathLst>
          </a:custGeom>
          <a:noFill/>
          <a:ln w="38100" cmpd="sng">
            <a:solidFill>
              <a:srgbClr val="66006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rot="16200000">
            <a:off x="5252880" y="4779169"/>
            <a:ext cx="930275" cy="14287"/>
          </a:xfrm>
          <a:prstGeom prst="line">
            <a:avLst/>
          </a:prstGeom>
          <a:noFill/>
          <a:ln w="38100">
            <a:solidFill>
              <a:srgbClr val="00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Line 43"/>
          <p:cNvSpPr>
            <a:spLocks noChangeShapeType="1"/>
          </p:cNvSpPr>
          <p:nvPr/>
        </p:nvSpPr>
        <p:spPr bwMode="auto">
          <a:xfrm flipV="1">
            <a:off x="5725160" y="2263774"/>
            <a:ext cx="2012950" cy="20574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Freeform 44"/>
          <p:cNvSpPr>
            <a:spLocks/>
          </p:cNvSpPr>
          <p:nvPr/>
        </p:nvSpPr>
        <p:spPr bwMode="auto">
          <a:xfrm>
            <a:off x="5725161" y="3268663"/>
            <a:ext cx="2835275" cy="1063625"/>
          </a:xfrm>
          <a:custGeom>
            <a:avLst/>
            <a:gdLst>
              <a:gd name="T0" fmla="*/ 0 w 1968"/>
              <a:gd name="T1" fmla="*/ 2147483647 h 636"/>
              <a:gd name="T2" fmla="*/ 2147483647 w 1968"/>
              <a:gd name="T3" fmla="*/ 2147483647 h 636"/>
              <a:gd name="T4" fmla="*/ 2147483647 w 1968"/>
              <a:gd name="T5" fmla="*/ 2147483647 h 636"/>
              <a:gd name="T6" fmla="*/ 2147483647 w 1968"/>
              <a:gd name="T7" fmla="*/ 0 h 6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8" h="636">
                <a:moveTo>
                  <a:pt x="0" y="636"/>
                </a:moveTo>
                <a:cubicBezTo>
                  <a:pt x="108" y="612"/>
                  <a:pt x="396" y="560"/>
                  <a:pt x="648" y="492"/>
                </a:cubicBezTo>
                <a:cubicBezTo>
                  <a:pt x="900" y="424"/>
                  <a:pt x="1292" y="310"/>
                  <a:pt x="1512" y="228"/>
                </a:cubicBezTo>
                <a:cubicBezTo>
                  <a:pt x="1732" y="146"/>
                  <a:pt x="1873" y="47"/>
                  <a:pt x="1968" y="0"/>
                </a:cubicBezTo>
              </a:path>
            </a:pathLst>
          </a:custGeom>
          <a:noFill/>
          <a:ln w="38100" cmpd="sng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325111" y="5226050"/>
            <a:ext cx="1058175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119,2°C</a:t>
            </a: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8195310" y="3543299"/>
            <a:ext cx="254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4712336" y="4402137"/>
            <a:ext cx="978025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 b="1">
                <a:solidFill>
                  <a:srgbClr val="CC0000"/>
                </a:solidFill>
                <a:latin typeface="Comic Sans MS" pitchFamily="66" charset="0"/>
              </a:rPr>
              <a:t>SOLIDO II</a:t>
            </a:r>
          </a:p>
        </p:txBody>
      </p:sp>
      <p:sp>
        <p:nvSpPr>
          <p:cNvPr id="26" name="Text Box 48"/>
          <p:cNvSpPr txBox="1">
            <a:spLocks noChangeArrowheads="1"/>
          </p:cNvSpPr>
          <p:nvPr/>
        </p:nvSpPr>
        <p:spPr bwMode="auto">
          <a:xfrm>
            <a:off x="5882324" y="3635375"/>
            <a:ext cx="25558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5802949" y="4321175"/>
            <a:ext cx="47148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O’</a:t>
            </a:r>
          </a:p>
        </p:txBody>
      </p:sp>
      <p:sp>
        <p:nvSpPr>
          <p:cNvPr id="28" name="Text Box 50"/>
          <p:cNvSpPr txBox="1">
            <a:spLocks noChangeArrowheads="1"/>
          </p:cNvSpPr>
          <p:nvPr/>
        </p:nvSpPr>
        <p:spPr bwMode="auto">
          <a:xfrm>
            <a:off x="4217035" y="4356099"/>
            <a:ext cx="47148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7771449" y="2082800"/>
            <a:ext cx="47148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O’’</a:t>
            </a:r>
          </a:p>
        </p:txBody>
      </p:sp>
      <p:sp>
        <p:nvSpPr>
          <p:cNvPr id="30" name="Text Box 52"/>
          <p:cNvSpPr txBox="1">
            <a:spLocks noChangeArrowheads="1"/>
          </p:cNvSpPr>
          <p:nvPr/>
        </p:nvSpPr>
        <p:spPr bwMode="auto">
          <a:xfrm>
            <a:off x="7295198" y="5226050"/>
            <a:ext cx="817724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0000"/>
                </a:solidFill>
                <a:latin typeface="Comic Sans MS" pitchFamily="66" charset="0"/>
              </a:rPr>
              <a:t>151°C</a:t>
            </a:r>
          </a:p>
        </p:txBody>
      </p:sp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56"/>
    </mc:Choice>
    <mc:Fallback xmlns="">
      <p:transition spd="slow" advTm="7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2"/>
          <p:cNvSpPr>
            <a:spLocks noChangeArrowheads="1" noChangeShapeType="1" noTextEdit="1"/>
          </p:cNvSpPr>
          <p:nvPr/>
        </p:nvSpPr>
        <p:spPr bwMode="auto">
          <a:xfrm>
            <a:off x="3997326" y="134303"/>
            <a:ext cx="4371975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SOLUBILITA'</a:t>
            </a:r>
          </a:p>
        </p:txBody>
      </p:sp>
      <p:grpSp>
        <p:nvGrpSpPr>
          <p:cNvPr id="139" name="Gruppo 138"/>
          <p:cNvGrpSpPr/>
          <p:nvPr/>
        </p:nvGrpSpPr>
        <p:grpSpPr>
          <a:xfrm>
            <a:off x="2142253" y="995362"/>
            <a:ext cx="2645926" cy="898525"/>
            <a:chOff x="849948" y="1233488"/>
            <a:chExt cx="2645926" cy="898525"/>
          </a:xfrm>
        </p:grpSpPr>
        <p:sp>
          <p:nvSpPr>
            <p:cNvPr id="3" name="AutoShape 7" descr="Linee orizzontali tratteggiate"/>
            <p:cNvSpPr>
              <a:spLocks noChangeArrowheads="1"/>
            </p:cNvSpPr>
            <p:nvPr/>
          </p:nvSpPr>
          <p:spPr bwMode="auto">
            <a:xfrm rot="16200000">
              <a:off x="1276192" y="1720056"/>
              <a:ext cx="609600" cy="214313"/>
            </a:xfrm>
            <a:prstGeom prst="flowChartOnlineStorage">
              <a:avLst/>
            </a:prstGeom>
            <a:pattFill prst="dashHorz">
              <a:fgClr>
                <a:schemeClr val="tx1"/>
              </a:fgClr>
              <a:bgClr>
                <a:srgbClr val="FFFF00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399223" y="1262063"/>
              <a:ext cx="369887" cy="304800"/>
              <a:chOff x="5196" y="720"/>
              <a:chExt cx="414" cy="336"/>
            </a:xfrm>
          </p:grpSpPr>
          <p:sp>
            <p:nvSpPr>
              <p:cNvPr id="6" name="Line 10"/>
              <p:cNvSpPr>
                <a:spLocks noChangeShapeType="1"/>
              </p:cNvSpPr>
              <p:nvPr/>
            </p:nvSpPr>
            <p:spPr bwMode="auto">
              <a:xfrm>
                <a:off x="5280" y="72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5520" y="72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5514" y="7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5196" y="7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1478598" y="1958975"/>
              <a:ext cx="128587" cy="130175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" name="AutoShape 20"/>
            <p:cNvSpPr>
              <a:spLocks noChangeArrowheads="1"/>
            </p:cNvSpPr>
            <p:nvPr/>
          </p:nvSpPr>
          <p:spPr bwMode="auto">
            <a:xfrm>
              <a:off x="1543685" y="1947863"/>
              <a:ext cx="128588" cy="130175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>
              <a:off x="1500823" y="1876425"/>
              <a:ext cx="128587" cy="131763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1554798" y="1849438"/>
              <a:ext cx="128587" cy="130175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1462723" y="1876425"/>
              <a:ext cx="128587" cy="131763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" name="AutoShape 24"/>
            <p:cNvSpPr>
              <a:spLocks noChangeArrowheads="1"/>
            </p:cNvSpPr>
            <p:nvPr/>
          </p:nvSpPr>
          <p:spPr bwMode="auto">
            <a:xfrm>
              <a:off x="1516698" y="1997075"/>
              <a:ext cx="128587" cy="130175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1961198" y="1374775"/>
              <a:ext cx="1534676" cy="729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Sistema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00"/>
                  </a:solidFill>
                  <a:latin typeface="Arial" charset="0"/>
                </a:rPr>
                <a:t>eterogeneo</a:t>
              </a: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849948" y="1233488"/>
              <a:ext cx="335630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140" name="Gruppo 139"/>
          <p:cNvGrpSpPr/>
          <p:nvPr/>
        </p:nvGrpSpPr>
        <p:grpSpPr>
          <a:xfrm>
            <a:off x="6586420" y="920749"/>
            <a:ext cx="2543411" cy="919162"/>
            <a:chOff x="4877753" y="1315720"/>
            <a:chExt cx="2543411" cy="919162"/>
          </a:xfrm>
        </p:grpSpPr>
        <p:sp>
          <p:nvSpPr>
            <p:cNvPr id="4" name="AutoShape 8" descr="Linee orizzontali tratteggiate"/>
            <p:cNvSpPr>
              <a:spLocks noChangeArrowheads="1"/>
            </p:cNvSpPr>
            <p:nvPr/>
          </p:nvSpPr>
          <p:spPr bwMode="auto">
            <a:xfrm rot="16200000">
              <a:off x="5319872" y="1822925"/>
              <a:ext cx="609600" cy="214313"/>
            </a:xfrm>
            <a:prstGeom prst="flowChartOnlineStorage">
              <a:avLst/>
            </a:prstGeom>
            <a:pattFill prst="dashHorz">
              <a:fgClr>
                <a:schemeClr val="tx1"/>
              </a:fgClr>
              <a:bgClr>
                <a:srgbClr val="FFFF00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5442903" y="1315720"/>
              <a:ext cx="369887" cy="304800"/>
              <a:chOff x="5196" y="720"/>
              <a:chExt cx="414" cy="336"/>
            </a:xfrm>
          </p:grpSpPr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5280" y="72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>
                <a:off x="5520" y="720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Line 17"/>
              <p:cNvSpPr>
                <a:spLocks noChangeShapeType="1"/>
              </p:cNvSpPr>
              <p:nvPr/>
            </p:nvSpPr>
            <p:spPr bwMode="auto">
              <a:xfrm>
                <a:off x="5514" y="7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Line 18"/>
              <p:cNvSpPr>
                <a:spLocks noChangeShapeType="1"/>
              </p:cNvSpPr>
              <p:nvPr/>
            </p:nvSpPr>
            <p:spPr bwMode="auto">
              <a:xfrm>
                <a:off x="5196" y="7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5981065" y="1393507"/>
              <a:ext cx="1440099" cy="729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Arial" charset="0"/>
                </a:rPr>
                <a:t>Sistema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  <a:latin typeface="Arial" charset="0"/>
                </a:rPr>
                <a:t>omogeneo</a:t>
              </a: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4877753" y="1334770"/>
              <a:ext cx="335630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00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142" name="Gruppo 141"/>
          <p:cNvGrpSpPr/>
          <p:nvPr/>
        </p:nvGrpSpPr>
        <p:grpSpPr>
          <a:xfrm>
            <a:off x="6541906" y="1997708"/>
            <a:ext cx="4229810" cy="947580"/>
            <a:chOff x="5245116" y="1887377"/>
            <a:chExt cx="4229810" cy="947580"/>
          </a:xfrm>
        </p:grpSpPr>
        <p:sp>
          <p:nvSpPr>
            <p:cNvPr id="47" name="Line 55"/>
            <p:cNvSpPr>
              <a:spLocks noChangeShapeType="1"/>
            </p:cNvSpPr>
            <p:nvPr/>
          </p:nvSpPr>
          <p:spPr bwMode="auto">
            <a:xfrm flipV="1">
              <a:off x="5348304" y="2487294"/>
              <a:ext cx="254000" cy="144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Oval 75"/>
            <p:cNvSpPr>
              <a:spLocks noChangeArrowheads="1"/>
            </p:cNvSpPr>
            <p:nvPr/>
          </p:nvSpPr>
          <p:spPr bwMode="auto">
            <a:xfrm>
              <a:off x="5265754" y="2247582"/>
              <a:ext cx="128587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8" name="Oval 76"/>
            <p:cNvSpPr>
              <a:spLocks noChangeArrowheads="1"/>
            </p:cNvSpPr>
            <p:nvPr/>
          </p:nvSpPr>
          <p:spPr bwMode="auto">
            <a:xfrm>
              <a:off x="5245116" y="2596832"/>
              <a:ext cx="128588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9" name="Oval 77"/>
            <p:cNvSpPr>
              <a:spLocks noChangeArrowheads="1"/>
            </p:cNvSpPr>
            <p:nvPr/>
          </p:nvSpPr>
          <p:spPr bwMode="auto">
            <a:xfrm>
              <a:off x="5565791" y="2399982"/>
              <a:ext cx="128588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0" name="Oval 78"/>
            <p:cNvSpPr>
              <a:spLocks noChangeArrowheads="1"/>
            </p:cNvSpPr>
            <p:nvPr/>
          </p:nvSpPr>
          <p:spPr bwMode="auto">
            <a:xfrm>
              <a:off x="5834079" y="2171382"/>
              <a:ext cx="128587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" name="Oval 79"/>
            <p:cNvSpPr>
              <a:spLocks noChangeArrowheads="1"/>
            </p:cNvSpPr>
            <p:nvPr/>
          </p:nvSpPr>
          <p:spPr bwMode="auto">
            <a:xfrm>
              <a:off x="6069029" y="2292032"/>
              <a:ext cx="128587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2" name="Oval 80"/>
            <p:cNvSpPr>
              <a:spLocks noChangeArrowheads="1"/>
            </p:cNvSpPr>
            <p:nvPr/>
          </p:nvSpPr>
          <p:spPr bwMode="auto">
            <a:xfrm>
              <a:off x="6188091" y="2563494"/>
              <a:ext cx="128588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3" name="Oval 81"/>
            <p:cNvSpPr>
              <a:spLocks noChangeArrowheads="1"/>
            </p:cNvSpPr>
            <p:nvPr/>
          </p:nvSpPr>
          <p:spPr bwMode="auto">
            <a:xfrm>
              <a:off x="6016641" y="2704782"/>
              <a:ext cx="128588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" name="Oval 82"/>
            <p:cNvSpPr>
              <a:spLocks noChangeArrowheads="1"/>
            </p:cNvSpPr>
            <p:nvPr/>
          </p:nvSpPr>
          <p:spPr bwMode="auto">
            <a:xfrm>
              <a:off x="5737241" y="2650807"/>
              <a:ext cx="128588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5845191" y="2487294"/>
              <a:ext cx="128588" cy="130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6" name="Line 84"/>
            <p:cNvSpPr>
              <a:spLocks noChangeShapeType="1"/>
            </p:cNvSpPr>
            <p:nvPr/>
          </p:nvSpPr>
          <p:spPr bwMode="auto">
            <a:xfrm>
              <a:off x="5368941" y="2331719"/>
              <a:ext cx="233363" cy="936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Line 85"/>
            <p:cNvSpPr>
              <a:spLocks noChangeShapeType="1"/>
            </p:cNvSpPr>
            <p:nvPr/>
          </p:nvSpPr>
          <p:spPr bwMode="auto">
            <a:xfrm flipV="1">
              <a:off x="5662629" y="2255519"/>
              <a:ext cx="225425" cy="1730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5654691" y="2509519"/>
              <a:ext cx="107950" cy="166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 flipH="1">
              <a:off x="5919804" y="2266632"/>
              <a:ext cx="3175" cy="257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 flipH="1">
              <a:off x="5962666" y="2382519"/>
              <a:ext cx="1397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Line 89"/>
            <p:cNvSpPr>
              <a:spLocks noChangeShapeType="1"/>
            </p:cNvSpPr>
            <p:nvPr/>
          </p:nvSpPr>
          <p:spPr bwMode="auto">
            <a:xfrm flipH="1">
              <a:off x="6105541" y="2657157"/>
              <a:ext cx="117475" cy="123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" name="Line 90"/>
            <p:cNvSpPr>
              <a:spLocks noChangeShapeType="1"/>
            </p:cNvSpPr>
            <p:nvPr/>
          </p:nvSpPr>
          <p:spPr bwMode="auto">
            <a:xfrm>
              <a:off x="6151579" y="2396807"/>
              <a:ext cx="93662" cy="195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Line 91"/>
            <p:cNvSpPr>
              <a:spLocks noChangeShapeType="1"/>
            </p:cNvSpPr>
            <p:nvPr/>
          </p:nvSpPr>
          <p:spPr bwMode="auto">
            <a:xfrm>
              <a:off x="5948379" y="2588894"/>
              <a:ext cx="100012" cy="130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4" name="Line 92"/>
            <p:cNvSpPr>
              <a:spLocks noChangeShapeType="1"/>
            </p:cNvSpPr>
            <p:nvPr/>
          </p:nvSpPr>
          <p:spPr bwMode="auto">
            <a:xfrm flipH="1">
              <a:off x="5826141" y="2577782"/>
              <a:ext cx="65088" cy="904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Line 93"/>
            <p:cNvSpPr>
              <a:spLocks noChangeShapeType="1"/>
            </p:cNvSpPr>
            <p:nvPr/>
          </p:nvSpPr>
          <p:spPr bwMode="auto">
            <a:xfrm>
              <a:off x="6389529" y="2543965"/>
              <a:ext cx="728662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Oval 94"/>
            <p:cNvSpPr>
              <a:spLocks noChangeArrowheads="1"/>
            </p:cNvSpPr>
            <p:nvPr/>
          </p:nvSpPr>
          <p:spPr bwMode="auto">
            <a:xfrm>
              <a:off x="7189535" y="2491262"/>
              <a:ext cx="128588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7" name="Oval 95"/>
            <p:cNvSpPr>
              <a:spLocks noChangeArrowheads="1"/>
            </p:cNvSpPr>
            <p:nvPr/>
          </p:nvSpPr>
          <p:spPr bwMode="auto">
            <a:xfrm>
              <a:off x="7466078" y="2491262"/>
              <a:ext cx="128587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8" name="Oval 96"/>
            <p:cNvSpPr>
              <a:spLocks noChangeArrowheads="1"/>
            </p:cNvSpPr>
            <p:nvPr/>
          </p:nvSpPr>
          <p:spPr bwMode="auto">
            <a:xfrm>
              <a:off x="7714535" y="2491976"/>
              <a:ext cx="128587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9" name="Oval 97"/>
            <p:cNvSpPr>
              <a:spLocks noChangeArrowheads="1"/>
            </p:cNvSpPr>
            <p:nvPr/>
          </p:nvSpPr>
          <p:spPr bwMode="auto">
            <a:xfrm>
              <a:off x="7947116" y="2491262"/>
              <a:ext cx="128588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0" name="Oval 98"/>
            <p:cNvSpPr>
              <a:spLocks noChangeArrowheads="1"/>
            </p:cNvSpPr>
            <p:nvPr/>
          </p:nvSpPr>
          <p:spPr bwMode="auto">
            <a:xfrm>
              <a:off x="8165213" y="2492452"/>
              <a:ext cx="128587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1" name="Oval 99"/>
            <p:cNvSpPr>
              <a:spLocks noChangeArrowheads="1"/>
            </p:cNvSpPr>
            <p:nvPr/>
          </p:nvSpPr>
          <p:spPr bwMode="auto">
            <a:xfrm>
              <a:off x="8411275" y="2491975"/>
              <a:ext cx="128588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2" name="Oval 100"/>
            <p:cNvSpPr>
              <a:spLocks noChangeArrowheads="1"/>
            </p:cNvSpPr>
            <p:nvPr/>
          </p:nvSpPr>
          <p:spPr bwMode="auto">
            <a:xfrm>
              <a:off x="8658925" y="2501740"/>
              <a:ext cx="128588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" name="Oval 101"/>
            <p:cNvSpPr>
              <a:spLocks noChangeArrowheads="1"/>
            </p:cNvSpPr>
            <p:nvPr/>
          </p:nvSpPr>
          <p:spPr bwMode="auto">
            <a:xfrm>
              <a:off x="8912909" y="2491974"/>
              <a:ext cx="128587" cy="1317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5" name="Text Box 103"/>
            <p:cNvSpPr txBox="1">
              <a:spLocks noChangeArrowheads="1"/>
            </p:cNvSpPr>
            <p:nvPr/>
          </p:nvSpPr>
          <p:spPr bwMode="auto">
            <a:xfrm>
              <a:off x="9088000" y="2313382"/>
              <a:ext cx="38692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  <a:latin typeface="Arial" charset="0"/>
                </a:rPr>
                <a:t>…</a:t>
              </a:r>
            </a:p>
          </p:txBody>
        </p:sp>
        <p:sp>
          <p:nvSpPr>
            <p:cNvPr id="96" name="Text Box 104"/>
            <p:cNvSpPr txBox="1">
              <a:spLocks noChangeArrowheads="1"/>
            </p:cNvSpPr>
            <p:nvPr/>
          </p:nvSpPr>
          <p:spPr bwMode="auto">
            <a:xfrm>
              <a:off x="6316679" y="1887377"/>
              <a:ext cx="128300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  <a:latin typeface="Arial" charset="0"/>
                </a:rPr>
                <a:t>Solvente</a:t>
              </a:r>
            </a:p>
          </p:txBody>
        </p:sp>
      </p:grpSp>
      <p:grpSp>
        <p:nvGrpSpPr>
          <p:cNvPr id="141" name="Gruppo 140"/>
          <p:cNvGrpSpPr/>
          <p:nvPr/>
        </p:nvGrpSpPr>
        <p:grpSpPr>
          <a:xfrm>
            <a:off x="1703151" y="2119232"/>
            <a:ext cx="4679762" cy="696437"/>
            <a:chOff x="448985" y="2402045"/>
            <a:chExt cx="4679762" cy="696437"/>
          </a:xfrm>
        </p:grpSpPr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464860" y="26460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6" name="Oval 34"/>
            <p:cNvSpPr>
              <a:spLocks noChangeArrowheads="1"/>
            </p:cNvSpPr>
            <p:nvPr/>
          </p:nvSpPr>
          <p:spPr bwMode="auto">
            <a:xfrm>
              <a:off x="679173" y="26460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7" name="Oval 35"/>
            <p:cNvSpPr>
              <a:spLocks noChangeArrowheads="1"/>
            </p:cNvSpPr>
            <p:nvPr/>
          </p:nvSpPr>
          <p:spPr bwMode="auto">
            <a:xfrm>
              <a:off x="893485" y="26460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8" name="Oval 36"/>
            <p:cNvSpPr>
              <a:spLocks noChangeArrowheads="1"/>
            </p:cNvSpPr>
            <p:nvPr/>
          </p:nvSpPr>
          <p:spPr bwMode="auto">
            <a:xfrm>
              <a:off x="1109385" y="26460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9" name="Oval 37"/>
            <p:cNvSpPr>
              <a:spLocks noChangeArrowheads="1"/>
            </p:cNvSpPr>
            <p:nvPr/>
          </p:nvSpPr>
          <p:spPr bwMode="auto">
            <a:xfrm>
              <a:off x="1325285" y="26460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0" name="Oval 38"/>
            <p:cNvSpPr>
              <a:spLocks noChangeArrowheads="1"/>
            </p:cNvSpPr>
            <p:nvPr/>
          </p:nvSpPr>
          <p:spPr bwMode="auto">
            <a:xfrm>
              <a:off x="561698" y="28111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772835" y="28111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2" name="Oval 40"/>
            <p:cNvSpPr>
              <a:spLocks noChangeArrowheads="1"/>
            </p:cNvSpPr>
            <p:nvPr/>
          </p:nvSpPr>
          <p:spPr bwMode="auto">
            <a:xfrm>
              <a:off x="983973" y="28111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" name="Oval 41"/>
            <p:cNvSpPr>
              <a:spLocks noChangeArrowheads="1"/>
            </p:cNvSpPr>
            <p:nvPr/>
          </p:nvSpPr>
          <p:spPr bwMode="auto">
            <a:xfrm>
              <a:off x="1195110" y="28111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4" name="Oval 42"/>
            <p:cNvSpPr>
              <a:spLocks noChangeArrowheads="1"/>
            </p:cNvSpPr>
            <p:nvPr/>
          </p:nvSpPr>
          <p:spPr bwMode="auto">
            <a:xfrm>
              <a:off x="448985" y="2968307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5" name="Oval 43"/>
            <p:cNvSpPr>
              <a:spLocks noChangeArrowheads="1"/>
            </p:cNvSpPr>
            <p:nvPr/>
          </p:nvSpPr>
          <p:spPr bwMode="auto">
            <a:xfrm>
              <a:off x="663298" y="2968307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6" name="Oval 44"/>
            <p:cNvSpPr>
              <a:spLocks noChangeArrowheads="1"/>
            </p:cNvSpPr>
            <p:nvPr/>
          </p:nvSpPr>
          <p:spPr bwMode="auto">
            <a:xfrm>
              <a:off x="877610" y="2968307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" name="Oval 45"/>
            <p:cNvSpPr>
              <a:spLocks noChangeArrowheads="1"/>
            </p:cNvSpPr>
            <p:nvPr/>
          </p:nvSpPr>
          <p:spPr bwMode="auto">
            <a:xfrm>
              <a:off x="1093510" y="2968307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" name="Oval 46"/>
            <p:cNvSpPr>
              <a:spLocks noChangeArrowheads="1"/>
            </p:cNvSpPr>
            <p:nvPr/>
          </p:nvSpPr>
          <p:spPr bwMode="auto">
            <a:xfrm>
              <a:off x="1307823" y="2968307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550585" y="2752407"/>
              <a:ext cx="49213" cy="87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753785" y="2741294"/>
              <a:ext cx="49213" cy="87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968098" y="2749232"/>
              <a:ext cx="49212" cy="85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>
              <a:off x="1176060" y="2738119"/>
              <a:ext cx="49213" cy="87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290360" y="2922269"/>
              <a:ext cx="49213" cy="87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068110" y="2915919"/>
              <a:ext cx="49213" cy="87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847448" y="2915919"/>
              <a:ext cx="49212" cy="87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656948" y="2927032"/>
              <a:ext cx="49212" cy="85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 flipV="1">
              <a:off x="871260" y="2752407"/>
              <a:ext cx="57150" cy="68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Line 57"/>
            <p:cNvSpPr>
              <a:spLocks noChangeShapeType="1"/>
            </p:cNvSpPr>
            <p:nvPr/>
          </p:nvSpPr>
          <p:spPr bwMode="auto">
            <a:xfrm flipV="1">
              <a:off x="653773" y="2752407"/>
              <a:ext cx="57150" cy="68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" name="Line 58"/>
            <p:cNvSpPr>
              <a:spLocks noChangeShapeType="1"/>
            </p:cNvSpPr>
            <p:nvPr/>
          </p:nvSpPr>
          <p:spPr bwMode="auto">
            <a:xfrm flipV="1">
              <a:off x="764898" y="2919094"/>
              <a:ext cx="57150" cy="68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59"/>
            <p:cNvSpPr>
              <a:spLocks noChangeShapeType="1"/>
            </p:cNvSpPr>
            <p:nvPr/>
          </p:nvSpPr>
          <p:spPr bwMode="auto">
            <a:xfrm flipV="1">
              <a:off x="968098" y="2927032"/>
              <a:ext cx="57150" cy="68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 flipV="1">
              <a:off x="1096685" y="2755582"/>
              <a:ext cx="57150" cy="698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 flipV="1">
              <a:off x="1304648" y="2758757"/>
              <a:ext cx="57150" cy="698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62"/>
            <p:cNvSpPr>
              <a:spLocks noChangeShapeType="1"/>
            </p:cNvSpPr>
            <p:nvPr/>
          </p:nvSpPr>
          <p:spPr bwMode="auto">
            <a:xfrm flipV="1">
              <a:off x="1193523" y="2927032"/>
              <a:ext cx="57150" cy="682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Text Box 63"/>
            <p:cNvSpPr txBox="1">
              <a:spLocks noChangeArrowheads="1"/>
            </p:cNvSpPr>
            <p:nvPr/>
          </p:nvSpPr>
          <p:spPr bwMode="auto">
            <a:xfrm>
              <a:off x="2535753" y="2402045"/>
              <a:ext cx="984847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  <a:latin typeface="Arial" charset="0"/>
                </a:rPr>
                <a:t>Soluto</a:t>
              </a:r>
            </a:p>
          </p:txBody>
        </p:sp>
        <p:sp>
          <p:nvSpPr>
            <p:cNvPr id="56" name="Line 64"/>
            <p:cNvSpPr>
              <a:spLocks noChangeShapeType="1"/>
            </p:cNvSpPr>
            <p:nvPr/>
          </p:nvSpPr>
          <p:spPr bwMode="auto">
            <a:xfrm>
              <a:off x="1603137" y="2911631"/>
              <a:ext cx="728663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Oval 65"/>
            <p:cNvSpPr>
              <a:spLocks noChangeArrowheads="1"/>
            </p:cNvSpPr>
            <p:nvPr/>
          </p:nvSpPr>
          <p:spPr bwMode="auto">
            <a:xfrm>
              <a:off x="2434948" y="28619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8" name="Oval 66"/>
            <p:cNvSpPr>
              <a:spLocks noChangeArrowheads="1"/>
            </p:cNvSpPr>
            <p:nvPr/>
          </p:nvSpPr>
          <p:spPr bwMode="auto">
            <a:xfrm>
              <a:off x="2731811" y="28619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9" name="Oval 67"/>
            <p:cNvSpPr>
              <a:spLocks noChangeArrowheads="1"/>
            </p:cNvSpPr>
            <p:nvPr/>
          </p:nvSpPr>
          <p:spPr bwMode="auto">
            <a:xfrm>
              <a:off x="3030261" y="28619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" name="Oval 68"/>
            <p:cNvSpPr>
              <a:spLocks noChangeArrowheads="1"/>
            </p:cNvSpPr>
            <p:nvPr/>
          </p:nvSpPr>
          <p:spPr bwMode="auto">
            <a:xfrm>
              <a:off x="3327123" y="28619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1" name="Oval 69"/>
            <p:cNvSpPr>
              <a:spLocks noChangeArrowheads="1"/>
            </p:cNvSpPr>
            <p:nvPr/>
          </p:nvSpPr>
          <p:spPr bwMode="auto">
            <a:xfrm>
              <a:off x="3623986" y="28619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" name="Oval 70"/>
            <p:cNvSpPr>
              <a:spLocks noChangeArrowheads="1"/>
            </p:cNvSpPr>
            <p:nvPr/>
          </p:nvSpPr>
          <p:spPr bwMode="auto">
            <a:xfrm>
              <a:off x="3920848" y="28619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" name="Oval 71"/>
            <p:cNvSpPr>
              <a:spLocks noChangeArrowheads="1"/>
            </p:cNvSpPr>
            <p:nvPr/>
          </p:nvSpPr>
          <p:spPr bwMode="auto">
            <a:xfrm>
              <a:off x="4219298" y="2861944"/>
              <a:ext cx="128588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4" name="Oval 72"/>
            <p:cNvSpPr>
              <a:spLocks noChangeArrowheads="1"/>
            </p:cNvSpPr>
            <p:nvPr/>
          </p:nvSpPr>
          <p:spPr bwMode="auto">
            <a:xfrm>
              <a:off x="4516161" y="2861944"/>
              <a:ext cx="128587" cy="1301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6" name="Text Box 74"/>
            <p:cNvSpPr txBox="1">
              <a:spLocks noChangeArrowheads="1"/>
            </p:cNvSpPr>
            <p:nvPr/>
          </p:nvSpPr>
          <p:spPr bwMode="auto">
            <a:xfrm>
              <a:off x="4741821" y="2674540"/>
              <a:ext cx="38692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  <a:latin typeface="Arial" charset="0"/>
                </a:rPr>
                <a:t>…</a:t>
              </a:r>
            </a:p>
          </p:txBody>
        </p:sp>
        <p:sp>
          <p:nvSpPr>
            <p:cNvPr id="138" name="Line 146"/>
            <p:cNvSpPr>
              <a:spLocks noChangeShapeType="1"/>
            </p:cNvSpPr>
            <p:nvPr/>
          </p:nvSpPr>
          <p:spPr bwMode="auto">
            <a:xfrm flipV="1">
              <a:off x="547410" y="2919094"/>
              <a:ext cx="57150" cy="68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3" name="Gruppo 172"/>
          <p:cNvGrpSpPr/>
          <p:nvPr/>
        </p:nvGrpSpPr>
        <p:grpSpPr>
          <a:xfrm>
            <a:off x="2190041" y="4183064"/>
            <a:ext cx="3352800" cy="2403475"/>
            <a:chOff x="574601" y="4183063"/>
            <a:chExt cx="3352800" cy="2403475"/>
          </a:xfrm>
        </p:grpSpPr>
        <p:sp>
          <p:nvSpPr>
            <p:cNvPr id="159" name="Text Box 165"/>
            <p:cNvSpPr txBox="1">
              <a:spLocks noChangeArrowheads="1"/>
            </p:cNvSpPr>
            <p:nvPr/>
          </p:nvSpPr>
          <p:spPr bwMode="auto">
            <a:xfrm>
              <a:off x="2813504" y="4183063"/>
              <a:ext cx="384175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</a:t>
              </a:r>
            </a:p>
          </p:txBody>
        </p:sp>
        <p:grpSp>
          <p:nvGrpSpPr>
            <p:cNvPr id="170" name="Gruppo 169"/>
            <p:cNvGrpSpPr/>
            <p:nvPr/>
          </p:nvGrpSpPr>
          <p:grpSpPr>
            <a:xfrm>
              <a:off x="574601" y="4300538"/>
              <a:ext cx="3352800" cy="2286000"/>
              <a:chOff x="574601" y="4300538"/>
              <a:chExt cx="3352800" cy="2286000"/>
            </a:xfrm>
          </p:grpSpPr>
          <p:sp>
            <p:nvSpPr>
              <p:cNvPr id="144" name="Line 150"/>
              <p:cNvSpPr>
                <a:spLocks noChangeShapeType="1"/>
              </p:cNvSpPr>
              <p:nvPr/>
            </p:nvSpPr>
            <p:spPr bwMode="auto">
              <a:xfrm flipV="1">
                <a:off x="574601" y="4300538"/>
                <a:ext cx="0" cy="2286000"/>
              </a:xfrm>
              <a:prstGeom prst="line">
                <a:avLst/>
              </a:prstGeom>
              <a:noFill/>
              <a:ln w="47625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" name="Line 151"/>
              <p:cNvSpPr>
                <a:spLocks noChangeShapeType="1"/>
              </p:cNvSpPr>
              <p:nvPr/>
            </p:nvSpPr>
            <p:spPr bwMode="auto">
              <a:xfrm>
                <a:off x="574601" y="5803900"/>
                <a:ext cx="1114425" cy="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" name="Line 152"/>
              <p:cNvSpPr>
                <a:spLocks noChangeShapeType="1"/>
              </p:cNvSpPr>
              <p:nvPr/>
            </p:nvSpPr>
            <p:spPr bwMode="auto">
              <a:xfrm>
                <a:off x="1196901" y="5194300"/>
                <a:ext cx="1114425" cy="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" name="Line 153"/>
              <p:cNvSpPr>
                <a:spLocks noChangeShapeType="1"/>
              </p:cNvSpPr>
              <p:nvPr/>
            </p:nvSpPr>
            <p:spPr bwMode="auto">
              <a:xfrm>
                <a:off x="2074789" y="4540250"/>
                <a:ext cx="1114425" cy="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" name="Line 154"/>
              <p:cNvSpPr>
                <a:spLocks noChangeShapeType="1"/>
              </p:cNvSpPr>
              <p:nvPr/>
            </p:nvSpPr>
            <p:spPr bwMode="auto">
              <a:xfrm>
                <a:off x="2760589" y="6043613"/>
                <a:ext cx="1114425" cy="0"/>
              </a:xfrm>
              <a:prstGeom prst="line">
                <a:avLst/>
              </a:prstGeom>
              <a:noFill/>
              <a:ln w="1016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" name="Line 160"/>
              <p:cNvSpPr>
                <a:spLocks noChangeShapeType="1"/>
              </p:cNvSpPr>
              <p:nvPr/>
            </p:nvSpPr>
            <p:spPr bwMode="auto">
              <a:xfrm flipH="1">
                <a:off x="1560439" y="5259388"/>
                <a:ext cx="0" cy="5064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" name="Line 161"/>
              <p:cNvSpPr>
                <a:spLocks noChangeShapeType="1"/>
              </p:cNvSpPr>
              <p:nvPr/>
            </p:nvSpPr>
            <p:spPr bwMode="auto">
              <a:xfrm flipH="1">
                <a:off x="2168451" y="4608513"/>
                <a:ext cx="0" cy="5064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" name="Line 162"/>
              <p:cNvSpPr>
                <a:spLocks noChangeShapeType="1"/>
              </p:cNvSpPr>
              <p:nvPr/>
            </p:nvSpPr>
            <p:spPr bwMode="auto">
              <a:xfrm flipH="1">
                <a:off x="3036814" y="4598988"/>
                <a:ext cx="0" cy="139065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" name="Freeform 163"/>
              <p:cNvSpPr>
                <a:spLocks/>
              </p:cNvSpPr>
              <p:nvPr/>
            </p:nvSpPr>
            <p:spPr bwMode="auto">
              <a:xfrm>
                <a:off x="1733476" y="5746750"/>
                <a:ext cx="990600" cy="274638"/>
              </a:xfrm>
              <a:custGeom>
                <a:avLst/>
                <a:gdLst>
                  <a:gd name="T0" fmla="*/ 0 w 1110"/>
                  <a:gd name="T1" fmla="*/ 2147483647 h 302"/>
                  <a:gd name="T2" fmla="*/ 2147483647 w 1110"/>
                  <a:gd name="T3" fmla="*/ 1504319642 h 302"/>
                  <a:gd name="T4" fmla="*/ 2147483647 w 1110"/>
                  <a:gd name="T5" fmla="*/ 2147483647 h 302"/>
                  <a:gd name="T6" fmla="*/ 2147483647 w 1110"/>
                  <a:gd name="T7" fmla="*/ 2147483647 h 302"/>
                  <a:gd name="T8" fmla="*/ 2147483647 w 1110"/>
                  <a:gd name="T9" fmla="*/ 2147483647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0" h="302">
                    <a:moveTo>
                      <a:pt x="0" y="29"/>
                    </a:moveTo>
                    <a:cubicBezTo>
                      <a:pt x="45" y="25"/>
                      <a:pt x="168" y="0"/>
                      <a:pt x="273" y="2"/>
                    </a:cubicBezTo>
                    <a:cubicBezTo>
                      <a:pt x="378" y="4"/>
                      <a:pt x="530" y="18"/>
                      <a:pt x="628" y="38"/>
                    </a:cubicBezTo>
                    <a:cubicBezTo>
                      <a:pt x="726" y="58"/>
                      <a:pt x="784" y="76"/>
                      <a:pt x="864" y="120"/>
                    </a:cubicBezTo>
                    <a:cubicBezTo>
                      <a:pt x="944" y="164"/>
                      <a:pt x="1059" y="264"/>
                      <a:pt x="1110" y="30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" name="Text Box 164"/>
              <p:cNvSpPr txBox="1">
                <a:spLocks noChangeArrowheads="1"/>
              </p:cNvSpPr>
              <p:nvPr/>
            </p:nvSpPr>
            <p:spPr bwMode="auto">
              <a:xfrm>
                <a:off x="3403526" y="5683250"/>
                <a:ext cx="5238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8080"/>
                    </a:solidFill>
                    <a:latin typeface="Comic Sans MS" pitchFamily="66" charset="0"/>
                  </a:rPr>
                  <a:t>III</a:t>
                </a:r>
              </a:p>
            </p:txBody>
          </p:sp>
          <p:sp>
            <p:nvSpPr>
              <p:cNvPr id="160" name="Text Box 166"/>
              <p:cNvSpPr txBox="1">
                <a:spLocks noChangeArrowheads="1"/>
              </p:cNvSpPr>
              <p:nvPr/>
            </p:nvSpPr>
            <p:spPr bwMode="auto">
              <a:xfrm>
                <a:off x="1141339" y="4843463"/>
                <a:ext cx="24447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8080"/>
                    </a:solidFill>
                    <a:latin typeface="Comic Sans MS" pitchFamily="66" charset="0"/>
                  </a:rPr>
                  <a:t>I</a:t>
                </a:r>
              </a:p>
            </p:txBody>
          </p:sp>
          <p:sp>
            <p:nvSpPr>
              <p:cNvPr id="161" name="Text Box 168"/>
              <p:cNvSpPr txBox="1">
                <a:spLocks noChangeArrowheads="1"/>
              </p:cNvSpPr>
              <p:nvPr/>
            </p:nvSpPr>
            <p:spPr bwMode="auto">
              <a:xfrm>
                <a:off x="1669976" y="6203950"/>
                <a:ext cx="933551" cy="360175"/>
              </a:xfrm>
              <a:prstGeom prst="rect">
                <a:avLst/>
              </a:prstGeom>
              <a:noFill/>
              <a:ln w="76200" cmpd="tri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CC"/>
                    </a:solidFill>
                    <a:latin typeface="Comic Sans MS" pitchFamily="66" charset="0"/>
                  </a:rPr>
                  <a:t>Caso 1</a:t>
                </a:r>
              </a:p>
            </p:txBody>
          </p:sp>
        </p:grpSp>
      </p:grpSp>
      <p:grpSp>
        <p:nvGrpSpPr>
          <p:cNvPr id="172" name="Gruppo 171"/>
          <p:cNvGrpSpPr/>
          <p:nvPr/>
        </p:nvGrpSpPr>
        <p:grpSpPr>
          <a:xfrm>
            <a:off x="6883219" y="4399280"/>
            <a:ext cx="2898082" cy="2286000"/>
            <a:chOff x="5267779" y="4399280"/>
            <a:chExt cx="2898082" cy="2286000"/>
          </a:xfrm>
        </p:grpSpPr>
        <p:sp>
          <p:nvSpPr>
            <p:cNvPr id="149" name="Line 155"/>
            <p:cNvSpPr>
              <a:spLocks noChangeShapeType="1"/>
            </p:cNvSpPr>
            <p:nvPr/>
          </p:nvSpPr>
          <p:spPr bwMode="auto">
            <a:xfrm flipV="1">
              <a:off x="5509079" y="4399280"/>
              <a:ext cx="0" cy="228600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0" name="Line 156"/>
            <p:cNvSpPr>
              <a:spLocks noChangeShapeType="1"/>
            </p:cNvSpPr>
            <p:nvPr/>
          </p:nvSpPr>
          <p:spPr bwMode="auto">
            <a:xfrm>
              <a:off x="5509079" y="6010592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" name="Line 157"/>
            <p:cNvSpPr>
              <a:spLocks noChangeShapeType="1"/>
            </p:cNvSpPr>
            <p:nvPr/>
          </p:nvSpPr>
          <p:spPr bwMode="auto">
            <a:xfrm>
              <a:off x="6131379" y="5400992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2" name="Line 158"/>
            <p:cNvSpPr>
              <a:spLocks noChangeShapeType="1"/>
            </p:cNvSpPr>
            <p:nvPr/>
          </p:nvSpPr>
          <p:spPr bwMode="auto">
            <a:xfrm>
              <a:off x="7009267" y="4746942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" name="Line 159"/>
            <p:cNvSpPr>
              <a:spLocks noChangeShapeType="1"/>
            </p:cNvSpPr>
            <p:nvPr/>
          </p:nvSpPr>
          <p:spPr bwMode="auto">
            <a:xfrm>
              <a:off x="7031492" y="5748655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2" name="Text Box 170"/>
            <p:cNvSpPr txBox="1">
              <a:spLocks noChangeArrowheads="1"/>
            </p:cNvSpPr>
            <p:nvPr/>
          </p:nvSpPr>
          <p:spPr bwMode="auto">
            <a:xfrm>
              <a:off x="5267779" y="5829617"/>
              <a:ext cx="260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163" name="Line 171"/>
            <p:cNvSpPr>
              <a:spLocks noChangeShapeType="1"/>
            </p:cNvSpPr>
            <p:nvPr/>
          </p:nvSpPr>
          <p:spPr bwMode="auto">
            <a:xfrm flipH="1">
              <a:off x="6407604" y="5478780"/>
              <a:ext cx="0" cy="5064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" name="Line 172"/>
            <p:cNvSpPr>
              <a:spLocks noChangeShapeType="1"/>
            </p:cNvSpPr>
            <p:nvPr/>
          </p:nvSpPr>
          <p:spPr bwMode="auto">
            <a:xfrm flipH="1">
              <a:off x="7129917" y="4818380"/>
              <a:ext cx="0" cy="508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5" name="Line 173"/>
            <p:cNvSpPr>
              <a:spLocks noChangeShapeType="1"/>
            </p:cNvSpPr>
            <p:nvPr/>
          </p:nvSpPr>
          <p:spPr bwMode="auto">
            <a:xfrm flipH="1">
              <a:off x="7877629" y="4802505"/>
              <a:ext cx="0" cy="838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6" name="Text Box 174"/>
            <p:cNvSpPr txBox="1">
              <a:spLocks noChangeArrowheads="1"/>
            </p:cNvSpPr>
            <p:nvPr/>
          </p:nvSpPr>
          <p:spPr bwMode="auto">
            <a:xfrm>
              <a:off x="6021842" y="5013642"/>
              <a:ext cx="2444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</a:t>
              </a:r>
            </a:p>
          </p:txBody>
        </p:sp>
        <p:sp>
          <p:nvSpPr>
            <p:cNvPr id="167" name="Text Box 175"/>
            <p:cNvSpPr txBox="1">
              <a:spLocks noChangeArrowheads="1"/>
            </p:cNvSpPr>
            <p:nvPr/>
          </p:nvSpPr>
          <p:spPr bwMode="auto">
            <a:xfrm>
              <a:off x="6753679" y="4418330"/>
              <a:ext cx="38258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</a:t>
              </a:r>
            </a:p>
          </p:txBody>
        </p:sp>
        <p:sp>
          <p:nvSpPr>
            <p:cNvPr id="168" name="Text Box 176"/>
            <p:cNvSpPr txBox="1">
              <a:spLocks noChangeArrowheads="1"/>
            </p:cNvSpPr>
            <p:nvPr/>
          </p:nvSpPr>
          <p:spPr bwMode="auto">
            <a:xfrm>
              <a:off x="7642679" y="5785167"/>
              <a:ext cx="52318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III</a:t>
              </a:r>
            </a:p>
          </p:txBody>
        </p:sp>
        <p:sp>
          <p:nvSpPr>
            <p:cNvPr id="169" name="Freeform 178"/>
            <p:cNvSpPr>
              <a:spLocks/>
            </p:cNvSpPr>
            <p:nvPr/>
          </p:nvSpPr>
          <p:spPr bwMode="auto">
            <a:xfrm>
              <a:off x="6564767" y="5712142"/>
              <a:ext cx="430212" cy="239713"/>
            </a:xfrm>
            <a:custGeom>
              <a:avLst/>
              <a:gdLst>
                <a:gd name="T0" fmla="*/ 0 w 481"/>
                <a:gd name="T1" fmla="*/ 2147483647 h 263"/>
                <a:gd name="T2" fmla="*/ 2147483647 w 481"/>
                <a:gd name="T3" fmla="*/ 2147483647 h 263"/>
                <a:gd name="T4" fmla="*/ 2147483647 w 481"/>
                <a:gd name="T5" fmla="*/ 2147483647 h 263"/>
                <a:gd name="T6" fmla="*/ 2147483647 w 481"/>
                <a:gd name="T7" fmla="*/ 2147483647 h 263"/>
                <a:gd name="T8" fmla="*/ 2147483647 w 481"/>
                <a:gd name="T9" fmla="*/ 0 h 263"/>
                <a:gd name="T10" fmla="*/ 2147483647 w 481"/>
                <a:gd name="T11" fmla="*/ 2147483647 h 263"/>
                <a:gd name="T12" fmla="*/ 2147483647 w 481"/>
                <a:gd name="T13" fmla="*/ 2147483647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1" h="263">
                  <a:moveTo>
                    <a:pt x="0" y="263"/>
                  </a:moveTo>
                  <a:cubicBezTo>
                    <a:pt x="6" y="256"/>
                    <a:pt x="30" y="247"/>
                    <a:pt x="45" y="218"/>
                  </a:cubicBezTo>
                  <a:cubicBezTo>
                    <a:pt x="60" y="189"/>
                    <a:pt x="70" y="121"/>
                    <a:pt x="91" y="91"/>
                  </a:cubicBezTo>
                  <a:cubicBezTo>
                    <a:pt x="112" y="61"/>
                    <a:pt x="146" y="51"/>
                    <a:pt x="173" y="36"/>
                  </a:cubicBezTo>
                  <a:cubicBezTo>
                    <a:pt x="200" y="21"/>
                    <a:pt x="210" y="0"/>
                    <a:pt x="254" y="0"/>
                  </a:cubicBezTo>
                  <a:cubicBezTo>
                    <a:pt x="298" y="0"/>
                    <a:pt x="398" y="33"/>
                    <a:pt x="436" y="36"/>
                  </a:cubicBezTo>
                  <a:cubicBezTo>
                    <a:pt x="474" y="39"/>
                    <a:pt x="472" y="22"/>
                    <a:pt x="481" y="18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1" name="Text Box 177"/>
            <p:cNvSpPr txBox="1">
              <a:spLocks noChangeArrowheads="1"/>
            </p:cNvSpPr>
            <p:nvPr/>
          </p:nvSpPr>
          <p:spPr bwMode="auto">
            <a:xfrm>
              <a:off x="6618623" y="6205538"/>
              <a:ext cx="933551" cy="360175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Caso 2</a:t>
              </a:r>
            </a:p>
          </p:txBody>
        </p:sp>
      </p:grpSp>
      <p:grpSp>
        <p:nvGrpSpPr>
          <p:cNvPr id="175" name="Gruppo 174"/>
          <p:cNvGrpSpPr/>
          <p:nvPr/>
        </p:nvGrpSpPr>
        <p:grpSpPr>
          <a:xfrm>
            <a:off x="3297056" y="3037522"/>
            <a:ext cx="7147740" cy="957691"/>
            <a:chOff x="1681616" y="3037521"/>
            <a:chExt cx="7147740" cy="957691"/>
          </a:xfrm>
        </p:grpSpPr>
        <p:grpSp>
          <p:nvGrpSpPr>
            <p:cNvPr id="143" name="Gruppo 142"/>
            <p:cNvGrpSpPr/>
            <p:nvPr/>
          </p:nvGrpSpPr>
          <p:grpSpPr>
            <a:xfrm>
              <a:off x="1681616" y="3037521"/>
              <a:ext cx="5857451" cy="957691"/>
              <a:chOff x="421998" y="4570094"/>
              <a:chExt cx="5857451" cy="957691"/>
            </a:xfrm>
          </p:grpSpPr>
          <p:grpSp>
            <p:nvGrpSpPr>
              <p:cNvPr id="97" name="Group 105"/>
              <p:cNvGrpSpPr>
                <a:grpSpLocks/>
              </p:cNvGrpSpPr>
              <p:nvPr/>
            </p:nvGrpSpPr>
            <p:grpSpPr bwMode="auto">
              <a:xfrm>
                <a:off x="421998" y="5301932"/>
                <a:ext cx="2506662" cy="130175"/>
                <a:chOff x="288" y="7956"/>
                <a:chExt cx="2808" cy="144"/>
              </a:xfrm>
            </p:grpSpPr>
            <p:sp>
              <p:nvSpPr>
                <p:cNvPr id="98" name="Oval 106"/>
                <p:cNvSpPr>
                  <a:spLocks noChangeArrowheads="1"/>
                </p:cNvSpPr>
                <p:nvPr/>
              </p:nvSpPr>
              <p:spPr bwMode="auto">
                <a:xfrm>
                  <a:off x="288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Oval 107"/>
                <p:cNvSpPr>
                  <a:spLocks noChangeArrowheads="1"/>
                </p:cNvSpPr>
                <p:nvPr/>
              </p:nvSpPr>
              <p:spPr bwMode="auto">
                <a:xfrm>
                  <a:off x="621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Oval 108"/>
                <p:cNvSpPr>
                  <a:spLocks noChangeArrowheads="1"/>
                </p:cNvSpPr>
                <p:nvPr/>
              </p:nvSpPr>
              <p:spPr bwMode="auto">
                <a:xfrm>
                  <a:off x="954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Oval 109"/>
                <p:cNvSpPr>
                  <a:spLocks noChangeArrowheads="1"/>
                </p:cNvSpPr>
                <p:nvPr/>
              </p:nvSpPr>
              <p:spPr bwMode="auto">
                <a:xfrm>
                  <a:off x="1287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Oval 110"/>
                <p:cNvSpPr>
                  <a:spLocks noChangeArrowheads="1"/>
                </p:cNvSpPr>
                <p:nvPr/>
              </p:nvSpPr>
              <p:spPr bwMode="auto">
                <a:xfrm>
                  <a:off x="1620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Oval 111"/>
                <p:cNvSpPr>
                  <a:spLocks noChangeArrowheads="1"/>
                </p:cNvSpPr>
                <p:nvPr/>
              </p:nvSpPr>
              <p:spPr bwMode="auto">
                <a:xfrm>
                  <a:off x="1953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Oval 112"/>
                <p:cNvSpPr>
                  <a:spLocks noChangeArrowheads="1"/>
                </p:cNvSpPr>
                <p:nvPr/>
              </p:nvSpPr>
              <p:spPr bwMode="auto">
                <a:xfrm>
                  <a:off x="2286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Oval 113"/>
                <p:cNvSpPr>
                  <a:spLocks noChangeArrowheads="1"/>
                </p:cNvSpPr>
                <p:nvPr/>
              </p:nvSpPr>
              <p:spPr bwMode="auto">
                <a:xfrm>
                  <a:off x="2619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Oval 114"/>
                <p:cNvSpPr>
                  <a:spLocks noChangeArrowheads="1"/>
                </p:cNvSpPr>
                <p:nvPr/>
              </p:nvSpPr>
              <p:spPr bwMode="auto">
                <a:xfrm>
                  <a:off x="2952" y="79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7" name="Group 115"/>
              <p:cNvGrpSpPr>
                <a:grpSpLocks/>
              </p:cNvGrpSpPr>
              <p:nvPr/>
            </p:nvGrpSpPr>
            <p:grpSpPr bwMode="auto">
              <a:xfrm>
                <a:off x="433110" y="4725669"/>
                <a:ext cx="2506663" cy="130175"/>
                <a:chOff x="300" y="7488"/>
                <a:chExt cx="2808" cy="144"/>
              </a:xfrm>
            </p:grpSpPr>
            <p:sp>
              <p:nvSpPr>
                <p:cNvPr id="108" name="Oval 116"/>
                <p:cNvSpPr>
                  <a:spLocks noChangeArrowheads="1"/>
                </p:cNvSpPr>
                <p:nvPr/>
              </p:nvSpPr>
              <p:spPr bwMode="auto">
                <a:xfrm>
                  <a:off x="300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Oval 117"/>
                <p:cNvSpPr>
                  <a:spLocks noChangeArrowheads="1"/>
                </p:cNvSpPr>
                <p:nvPr/>
              </p:nvSpPr>
              <p:spPr bwMode="auto">
                <a:xfrm>
                  <a:off x="633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Oval 118"/>
                <p:cNvSpPr>
                  <a:spLocks noChangeArrowheads="1"/>
                </p:cNvSpPr>
                <p:nvPr/>
              </p:nvSpPr>
              <p:spPr bwMode="auto">
                <a:xfrm>
                  <a:off x="966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Oval 119"/>
                <p:cNvSpPr>
                  <a:spLocks noChangeArrowheads="1"/>
                </p:cNvSpPr>
                <p:nvPr/>
              </p:nvSpPr>
              <p:spPr bwMode="auto">
                <a:xfrm>
                  <a:off x="1299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Oval 120"/>
                <p:cNvSpPr>
                  <a:spLocks noChangeArrowheads="1"/>
                </p:cNvSpPr>
                <p:nvPr/>
              </p:nvSpPr>
              <p:spPr bwMode="auto">
                <a:xfrm>
                  <a:off x="1632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Oval 121"/>
                <p:cNvSpPr>
                  <a:spLocks noChangeArrowheads="1"/>
                </p:cNvSpPr>
                <p:nvPr/>
              </p:nvSpPr>
              <p:spPr bwMode="auto">
                <a:xfrm>
                  <a:off x="1965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Oval 122"/>
                <p:cNvSpPr>
                  <a:spLocks noChangeArrowheads="1"/>
                </p:cNvSpPr>
                <p:nvPr/>
              </p:nvSpPr>
              <p:spPr bwMode="auto">
                <a:xfrm>
                  <a:off x="2298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Oval 123"/>
                <p:cNvSpPr>
                  <a:spLocks noChangeArrowheads="1"/>
                </p:cNvSpPr>
                <p:nvPr/>
              </p:nvSpPr>
              <p:spPr bwMode="auto">
                <a:xfrm>
                  <a:off x="2631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Oval 124"/>
                <p:cNvSpPr>
                  <a:spLocks noChangeArrowheads="1"/>
                </p:cNvSpPr>
                <p:nvPr/>
              </p:nvSpPr>
              <p:spPr bwMode="auto">
                <a:xfrm>
                  <a:off x="2964" y="74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7" name="Text Box 125"/>
              <p:cNvSpPr txBox="1">
                <a:spLocks noChangeArrowheads="1"/>
              </p:cNvSpPr>
              <p:nvPr/>
            </p:nvSpPr>
            <p:spPr bwMode="auto">
              <a:xfrm>
                <a:off x="2988985" y="4570094"/>
                <a:ext cx="386926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00"/>
                    </a:solidFill>
                    <a:latin typeface="Arial" charset="0"/>
                  </a:rPr>
                  <a:t>…</a:t>
                </a:r>
              </a:p>
            </p:txBody>
          </p:sp>
          <p:sp>
            <p:nvSpPr>
              <p:cNvPr id="118" name="Text Box 126"/>
              <p:cNvSpPr txBox="1">
                <a:spLocks noChangeArrowheads="1"/>
              </p:cNvSpPr>
              <p:nvPr/>
            </p:nvSpPr>
            <p:spPr bwMode="auto">
              <a:xfrm>
                <a:off x="2988985" y="5136832"/>
                <a:ext cx="386926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00"/>
                    </a:solidFill>
                    <a:latin typeface="Arial" charset="0"/>
                  </a:rPr>
                  <a:t>…</a:t>
                </a:r>
              </a:p>
            </p:txBody>
          </p:sp>
          <p:sp>
            <p:nvSpPr>
              <p:cNvPr id="119" name="AutoShape 127"/>
              <p:cNvSpPr>
                <a:spLocks/>
              </p:cNvSpPr>
              <p:nvPr/>
            </p:nvSpPr>
            <p:spPr bwMode="auto">
              <a:xfrm>
                <a:off x="3336648" y="4725669"/>
                <a:ext cx="85725" cy="739775"/>
              </a:xfrm>
              <a:prstGeom prst="rightBrace">
                <a:avLst>
                  <a:gd name="adj1" fmla="val 71914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 anchor="ctr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20" name="Group 128"/>
              <p:cNvGrpSpPr>
                <a:grpSpLocks/>
              </p:cNvGrpSpPr>
              <p:nvPr/>
            </p:nvGrpSpPr>
            <p:grpSpPr bwMode="auto">
              <a:xfrm>
                <a:off x="3879573" y="4965382"/>
                <a:ext cx="171450" cy="249237"/>
                <a:chOff x="4161" y="7656"/>
                <a:chExt cx="192" cy="276"/>
              </a:xfrm>
            </p:grpSpPr>
            <p:sp>
              <p:nvSpPr>
                <p:cNvPr id="121" name="Oval 129"/>
                <p:cNvSpPr>
                  <a:spLocks noChangeArrowheads="1"/>
                </p:cNvSpPr>
                <p:nvPr/>
              </p:nvSpPr>
              <p:spPr bwMode="auto">
                <a:xfrm>
                  <a:off x="4161" y="778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Oval 130"/>
                <p:cNvSpPr>
                  <a:spLocks noChangeArrowheads="1"/>
                </p:cNvSpPr>
                <p:nvPr/>
              </p:nvSpPr>
              <p:spPr bwMode="auto">
                <a:xfrm>
                  <a:off x="4209" y="7656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3" name="Group 131"/>
              <p:cNvGrpSpPr>
                <a:grpSpLocks/>
              </p:cNvGrpSpPr>
              <p:nvPr/>
            </p:nvGrpSpPr>
            <p:grpSpPr bwMode="auto">
              <a:xfrm>
                <a:off x="4298673" y="4965382"/>
                <a:ext cx="138112" cy="260350"/>
                <a:chOff x="4629" y="7728"/>
                <a:chExt cx="156" cy="288"/>
              </a:xfrm>
            </p:grpSpPr>
            <p:sp>
              <p:nvSpPr>
                <p:cNvPr id="124" name="Oval 132"/>
                <p:cNvSpPr>
                  <a:spLocks noChangeArrowheads="1"/>
                </p:cNvSpPr>
                <p:nvPr/>
              </p:nvSpPr>
              <p:spPr bwMode="auto">
                <a:xfrm>
                  <a:off x="4641" y="7872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Oval 133"/>
                <p:cNvSpPr>
                  <a:spLocks noChangeArrowheads="1"/>
                </p:cNvSpPr>
                <p:nvPr/>
              </p:nvSpPr>
              <p:spPr bwMode="auto">
                <a:xfrm>
                  <a:off x="4629" y="772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6" name="Group 134"/>
              <p:cNvGrpSpPr>
                <a:grpSpLocks/>
              </p:cNvGrpSpPr>
              <p:nvPr/>
            </p:nvGrpSpPr>
            <p:grpSpPr bwMode="auto">
              <a:xfrm>
                <a:off x="4684435" y="4965382"/>
                <a:ext cx="128588" cy="271462"/>
                <a:chOff x="5061" y="7752"/>
                <a:chExt cx="144" cy="300"/>
              </a:xfrm>
            </p:grpSpPr>
            <p:sp>
              <p:nvSpPr>
                <p:cNvPr id="127" name="Oval 135"/>
                <p:cNvSpPr>
                  <a:spLocks noChangeArrowheads="1"/>
                </p:cNvSpPr>
                <p:nvPr/>
              </p:nvSpPr>
              <p:spPr bwMode="auto">
                <a:xfrm>
                  <a:off x="5061" y="790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Oval 136"/>
                <p:cNvSpPr>
                  <a:spLocks noChangeArrowheads="1"/>
                </p:cNvSpPr>
                <p:nvPr/>
              </p:nvSpPr>
              <p:spPr bwMode="auto">
                <a:xfrm>
                  <a:off x="5061" y="7752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9" name="Group 137"/>
              <p:cNvGrpSpPr>
                <a:grpSpLocks/>
              </p:cNvGrpSpPr>
              <p:nvPr/>
            </p:nvGrpSpPr>
            <p:grpSpPr bwMode="auto">
              <a:xfrm>
                <a:off x="5079723" y="5030469"/>
                <a:ext cx="257175" cy="130175"/>
                <a:chOff x="5505" y="7668"/>
                <a:chExt cx="288" cy="144"/>
              </a:xfrm>
            </p:grpSpPr>
            <p:sp>
              <p:nvSpPr>
                <p:cNvPr id="130" name="Oval 138"/>
                <p:cNvSpPr>
                  <a:spLocks noChangeArrowheads="1"/>
                </p:cNvSpPr>
                <p:nvPr/>
              </p:nvSpPr>
              <p:spPr bwMode="auto">
                <a:xfrm>
                  <a:off x="5505" y="7668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Oval 139"/>
                <p:cNvSpPr>
                  <a:spLocks noChangeArrowheads="1"/>
                </p:cNvSpPr>
                <p:nvPr/>
              </p:nvSpPr>
              <p:spPr bwMode="auto">
                <a:xfrm>
                  <a:off x="5649" y="7668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2" name="Group 140"/>
              <p:cNvGrpSpPr>
                <a:grpSpLocks/>
              </p:cNvGrpSpPr>
              <p:nvPr/>
            </p:nvGrpSpPr>
            <p:grpSpPr bwMode="auto">
              <a:xfrm>
                <a:off x="5551210" y="4965382"/>
                <a:ext cx="204788" cy="228600"/>
                <a:chOff x="6033" y="7800"/>
                <a:chExt cx="228" cy="252"/>
              </a:xfrm>
            </p:grpSpPr>
            <p:sp>
              <p:nvSpPr>
                <p:cNvPr id="133" name="Oval 141"/>
                <p:cNvSpPr>
                  <a:spLocks noChangeArrowheads="1"/>
                </p:cNvSpPr>
                <p:nvPr/>
              </p:nvSpPr>
              <p:spPr bwMode="auto">
                <a:xfrm>
                  <a:off x="6033" y="7908"/>
                  <a:ext cx="144" cy="144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Oval 142"/>
                <p:cNvSpPr>
                  <a:spLocks noChangeArrowheads="1"/>
                </p:cNvSpPr>
                <p:nvPr/>
              </p:nvSpPr>
              <p:spPr bwMode="auto">
                <a:xfrm>
                  <a:off x="6117" y="7800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5" name="Text Box 143"/>
              <p:cNvSpPr txBox="1">
                <a:spLocks noChangeArrowheads="1"/>
              </p:cNvSpPr>
              <p:nvPr/>
            </p:nvSpPr>
            <p:spPr bwMode="auto">
              <a:xfrm>
                <a:off x="5892523" y="4897119"/>
                <a:ext cx="386926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00"/>
                    </a:solidFill>
                    <a:latin typeface="Arial" charset="0"/>
                  </a:rPr>
                  <a:t>…</a:t>
                </a:r>
              </a:p>
            </p:txBody>
          </p:sp>
          <p:sp>
            <p:nvSpPr>
              <p:cNvPr id="136" name="Text Box 144"/>
              <p:cNvSpPr txBox="1">
                <a:spLocks noChangeArrowheads="1"/>
              </p:cNvSpPr>
              <p:nvPr/>
            </p:nvSpPr>
            <p:spPr bwMode="auto">
              <a:xfrm>
                <a:off x="3438248" y="4928869"/>
                <a:ext cx="269907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00"/>
                    </a:solidFill>
                    <a:latin typeface="Arial" charset="0"/>
                  </a:rPr>
                  <a:t>=</a:t>
                </a:r>
              </a:p>
            </p:txBody>
          </p:sp>
          <p:sp>
            <p:nvSpPr>
              <p:cNvPr id="137" name="Text Box 145"/>
              <p:cNvSpPr txBox="1">
                <a:spLocks noChangeArrowheads="1"/>
              </p:cNvSpPr>
              <p:nvPr/>
            </p:nvSpPr>
            <p:spPr bwMode="auto">
              <a:xfrm>
                <a:off x="1563410" y="4874894"/>
                <a:ext cx="269907" cy="39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00"/>
                    </a:solidFill>
                    <a:latin typeface="Arial" charset="0"/>
                  </a:rPr>
                  <a:t>+</a:t>
                </a:r>
              </a:p>
            </p:txBody>
          </p:sp>
        </p:grpSp>
        <p:sp>
          <p:nvSpPr>
            <p:cNvPr id="174" name="Text Box 104"/>
            <p:cNvSpPr txBox="1">
              <a:spLocks noChangeArrowheads="1"/>
            </p:cNvSpPr>
            <p:nvPr/>
          </p:nvSpPr>
          <p:spPr bwMode="auto">
            <a:xfrm>
              <a:off x="7211721" y="3143455"/>
              <a:ext cx="161763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  <a:latin typeface="Arial" charset="0"/>
                </a:rPr>
                <a:t>Soluzione</a:t>
              </a:r>
            </a:p>
          </p:txBody>
        </p:sp>
      </p:grpSp>
      <p:pic>
        <p:nvPicPr>
          <p:cNvPr id="65" name="Audio 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9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37"/>
    </mc:Choice>
    <mc:Fallback xmlns="">
      <p:transition spd="slow" advTm="15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089806" y="499052"/>
            <a:ext cx="1058585" cy="406342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00CC"/>
                </a:solidFill>
                <a:latin typeface="Comic Sans MS" pitchFamily="66" charset="0"/>
              </a:rPr>
              <a:t>Caso 1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3890328" y="361128"/>
            <a:ext cx="562292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   Soluto non polare		Solvente non polare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      (Es. C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10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8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)			   (C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, benzene)</a:t>
            </a: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4011612" y="3611057"/>
            <a:ext cx="5854770" cy="7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   Soluto polare		           Solvente polare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(Es. C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12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O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, glucosio) 		   (Acqua)</a:t>
            </a:r>
          </a:p>
        </p:txBody>
      </p:sp>
      <p:grpSp>
        <p:nvGrpSpPr>
          <p:cNvPr id="51" name="Gruppo 50"/>
          <p:cNvGrpSpPr/>
          <p:nvPr/>
        </p:nvGrpSpPr>
        <p:grpSpPr>
          <a:xfrm>
            <a:off x="4076065" y="1246188"/>
            <a:ext cx="5245100" cy="1978025"/>
            <a:chOff x="303213" y="1854200"/>
            <a:chExt cx="5245100" cy="1978025"/>
          </a:xfrm>
        </p:grpSpPr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V="1">
              <a:off x="588963" y="2003425"/>
              <a:ext cx="0" cy="1782763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>
              <a:off x="588963" y="336391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Line 6"/>
            <p:cNvSpPr>
              <a:spLocks noChangeShapeType="1"/>
            </p:cNvSpPr>
            <p:nvPr/>
          </p:nvSpPr>
          <p:spPr bwMode="auto">
            <a:xfrm>
              <a:off x="1209675" y="293846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2089150" y="2205038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Line 9"/>
            <p:cNvSpPr>
              <a:spLocks noChangeShapeType="1"/>
            </p:cNvSpPr>
            <p:nvPr/>
          </p:nvSpPr>
          <p:spPr bwMode="auto">
            <a:xfrm>
              <a:off x="2185988" y="2235200"/>
              <a:ext cx="0" cy="6699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Line 10"/>
            <p:cNvSpPr>
              <a:spLocks noChangeShapeType="1"/>
            </p:cNvSpPr>
            <p:nvPr/>
          </p:nvSpPr>
          <p:spPr bwMode="auto">
            <a:xfrm flipH="1">
              <a:off x="3000375" y="2212975"/>
              <a:ext cx="0" cy="13684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11"/>
            <p:cNvSpPr txBox="1">
              <a:spLocks noChangeArrowheads="1"/>
            </p:cNvSpPr>
            <p:nvPr/>
          </p:nvSpPr>
          <p:spPr bwMode="auto">
            <a:xfrm>
              <a:off x="3900488" y="3465513"/>
              <a:ext cx="5238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III</a:t>
              </a:r>
            </a:p>
          </p:txBody>
        </p:sp>
        <p:sp>
          <p:nvSpPr>
            <p:cNvPr id="45" name="Text Box 12"/>
            <p:cNvSpPr txBox="1">
              <a:spLocks noChangeArrowheads="1"/>
            </p:cNvSpPr>
            <p:nvPr/>
          </p:nvSpPr>
          <p:spPr bwMode="auto">
            <a:xfrm>
              <a:off x="2443163" y="1854200"/>
              <a:ext cx="3841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</a:t>
              </a:r>
            </a:p>
          </p:txBody>
        </p: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1457325" y="2568575"/>
              <a:ext cx="2444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</a:t>
              </a:r>
            </a:p>
          </p:txBody>
        </p: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303213" y="2139950"/>
              <a:ext cx="2651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 rot="5400000" flipV="1">
              <a:off x="3063082" y="1302543"/>
              <a:ext cx="0" cy="4970463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1414463" y="2974975"/>
              <a:ext cx="0" cy="342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" name="Line 34"/>
            <p:cNvSpPr>
              <a:spLocks noChangeShapeType="1"/>
            </p:cNvSpPr>
            <p:nvPr/>
          </p:nvSpPr>
          <p:spPr bwMode="auto">
            <a:xfrm>
              <a:off x="2774950" y="364331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2"/>
          <p:cNvSpPr txBox="1">
            <a:spLocks noChangeArrowheads="1"/>
          </p:cNvSpPr>
          <p:nvPr/>
        </p:nvSpPr>
        <p:spPr bwMode="auto">
          <a:xfrm>
            <a:off x="8511541" y="1740787"/>
            <a:ext cx="1645284" cy="66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Solubilità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apprezzabile</a:t>
            </a:r>
          </a:p>
        </p:txBody>
      </p:sp>
      <p:grpSp>
        <p:nvGrpSpPr>
          <p:cNvPr id="67" name="Gruppo 66"/>
          <p:cNvGrpSpPr/>
          <p:nvPr/>
        </p:nvGrpSpPr>
        <p:grpSpPr>
          <a:xfrm>
            <a:off x="4073207" y="4292093"/>
            <a:ext cx="5245100" cy="2281238"/>
            <a:chOff x="2549207" y="4292093"/>
            <a:chExt cx="5245100" cy="2281238"/>
          </a:xfrm>
        </p:grpSpPr>
        <p:sp>
          <p:nvSpPr>
            <p:cNvPr id="52" name="Line 20"/>
            <p:cNvSpPr>
              <a:spLocks noChangeShapeType="1"/>
            </p:cNvSpPr>
            <p:nvPr/>
          </p:nvSpPr>
          <p:spPr bwMode="auto">
            <a:xfrm flipV="1">
              <a:off x="2833369" y="4836606"/>
              <a:ext cx="0" cy="167640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21"/>
            <p:cNvSpPr>
              <a:spLocks noChangeShapeType="1"/>
            </p:cNvSpPr>
            <p:nvPr/>
          </p:nvSpPr>
          <p:spPr bwMode="auto">
            <a:xfrm>
              <a:off x="2833369" y="6198681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22"/>
            <p:cNvSpPr>
              <a:spLocks noChangeShapeType="1"/>
            </p:cNvSpPr>
            <p:nvPr/>
          </p:nvSpPr>
          <p:spPr bwMode="auto">
            <a:xfrm>
              <a:off x="3455669" y="5376356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>
              <a:off x="4333557" y="4642931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25"/>
            <p:cNvSpPr>
              <a:spLocks noChangeShapeType="1"/>
            </p:cNvSpPr>
            <p:nvPr/>
          </p:nvSpPr>
          <p:spPr bwMode="auto">
            <a:xfrm>
              <a:off x="4431982" y="4665156"/>
              <a:ext cx="0" cy="6699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 flipH="1">
              <a:off x="5246369" y="4700081"/>
              <a:ext cx="0" cy="17033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Text Box 27"/>
            <p:cNvSpPr txBox="1">
              <a:spLocks noChangeArrowheads="1"/>
            </p:cNvSpPr>
            <p:nvPr/>
          </p:nvSpPr>
          <p:spPr bwMode="auto">
            <a:xfrm>
              <a:off x="6146482" y="6208206"/>
              <a:ext cx="523875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III</a:t>
              </a:r>
            </a:p>
          </p:txBody>
        </p:sp>
        <p:sp>
          <p:nvSpPr>
            <p:cNvPr id="59" name="Text Box 28"/>
            <p:cNvSpPr txBox="1">
              <a:spLocks noChangeArrowheads="1"/>
            </p:cNvSpPr>
            <p:nvPr/>
          </p:nvSpPr>
          <p:spPr bwMode="auto">
            <a:xfrm>
              <a:off x="4689157" y="4292093"/>
              <a:ext cx="3841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</a:t>
              </a:r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3703319" y="5006468"/>
              <a:ext cx="2428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</a:t>
              </a:r>
            </a:p>
          </p:txBody>
        </p:sp>
        <p:sp>
          <p:nvSpPr>
            <p:cNvPr id="61" name="Text Box 30"/>
            <p:cNvSpPr txBox="1">
              <a:spLocks noChangeArrowheads="1"/>
            </p:cNvSpPr>
            <p:nvPr/>
          </p:nvSpPr>
          <p:spPr bwMode="auto">
            <a:xfrm>
              <a:off x="2549207" y="4973131"/>
              <a:ext cx="26511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62" name="Line 31"/>
            <p:cNvSpPr>
              <a:spLocks noChangeShapeType="1"/>
            </p:cNvSpPr>
            <p:nvPr/>
          </p:nvSpPr>
          <p:spPr bwMode="auto">
            <a:xfrm rot="5400000" flipV="1">
              <a:off x="5309076" y="4018249"/>
              <a:ext cx="0" cy="4970463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Line 33"/>
            <p:cNvSpPr>
              <a:spLocks noChangeShapeType="1"/>
            </p:cNvSpPr>
            <p:nvPr/>
          </p:nvSpPr>
          <p:spPr bwMode="auto">
            <a:xfrm>
              <a:off x="3660457" y="5430331"/>
              <a:ext cx="0" cy="7223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Line 36"/>
            <p:cNvSpPr>
              <a:spLocks noChangeShapeType="1"/>
            </p:cNvSpPr>
            <p:nvPr/>
          </p:nvSpPr>
          <p:spPr bwMode="auto">
            <a:xfrm>
              <a:off x="4986019" y="6428868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8511541" y="4847585"/>
            <a:ext cx="1645284" cy="66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Solubilità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apprezzabile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40"/>
    </mc:Choice>
    <mc:Fallback xmlns="">
      <p:transition spd="slow" advTm="12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63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047896" y="494218"/>
            <a:ext cx="1058585" cy="406342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00CC"/>
                </a:solidFill>
                <a:latin typeface="Comic Sans MS" pitchFamily="66" charset="0"/>
              </a:rPr>
              <a:t>Caso 2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927793" y="294959"/>
            <a:ext cx="5162592" cy="7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   Soluto non polare		Solvente polare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(Es. C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10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8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, naftalina)	     (Acqua)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059239" y="3619181"/>
            <a:ext cx="5622925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     Soluto polare		Solvente non polare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(Es. C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12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O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, glucosio)	  (C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 dirty="0">
                <a:solidFill>
                  <a:srgbClr val="0000CC"/>
                </a:solidFill>
                <a:latin typeface="Comic Sans MS" pitchFamily="66" charset="0"/>
              </a:rPr>
              <a:t>6</a:t>
            </a:r>
            <a:r>
              <a:rPr lang="it-IT" altLang="it-IT" sz="2000" b="1" dirty="0">
                <a:solidFill>
                  <a:srgbClr val="0000CC"/>
                </a:solidFill>
                <a:latin typeface="Comic Sans MS" pitchFamily="66" charset="0"/>
              </a:rPr>
              <a:t>, benzene)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3795714" y="1292226"/>
            <a:ext cx="5424487" cy="1806575"/>
            <a:chOff x="487363" y="1481138"/>
            <a:chExt cx="5424487" cy="1806575"/>
          </a:xfrm>
        </p:grpSpPr>
        <p:sp>
          <p:nvSpPr>
            <p:cNvPr id="6" name="Line 2"/>
            <p:cNvSpPr>
              <a:spLocks noChangeShapeType="1"/>
            </p:cNvSpPr>
            <p:nvPr/>
          </p:nvSpPr>
          <p:spPr bwMode="auto">
            <a:xfrm flipV="1">
              <a:off x="771525" y="1481138"/>
              <a:ext cx="0" cy="1806575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771525" y="290671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393825" y="2584450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271713" y="1785938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957513" y="248761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1757363" y="2568575"/>
              <a:ext cx="0" cy="3349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2365375" y="1836738"/>
              <a:ext cx="0" cy="6873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157663" y="2308225"/>
              <a:ext cx="5238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III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71750" y="1828800"/>
              <a:ext cx="3841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1512888" y="2159000"/>
              <a:ext cx="2444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87363" y="1584325"/>
              <a:ext cx="2635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6200000">
              <a:off x="3331369" y="694532"/>
              <a:ext cx="9525" cy="5151437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 flipH="1">
              <a:off x="3300413" y="1819275"/>
              <a:ext cx="0" cy="6302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8086091" y="1578769"/>
            <a:ext cx="2151833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Scarsa solubilità</a:t>
            </a:r>
          </a:p>
        </p:txBody>
      </p:sp>
      <p:grpSp>
        <p:nvGrpSpPr>
          <p:cNvPr id="34" name="Gruppo 33"/>
          <p:cNvGrpSpPr/>
          <p:nvPr/>
        </p:nvGrpSpPr>
        <p:grpSpPr>
          <a:xfrm>
            <a:off x="3801428" y="4658519"/>
            <a:ext cx="5245100" cy="1674812"/>
            <a:chOff x="388938" y="5465763"/>
            <a:chExt cx="5245100" cy="1674812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74688" y="5465763"/>
              <a:ext cx="0" cy="1674812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674688" y="6827838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295400" y="604361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2174875" y="5667375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2860675" y="6532563"/>
              <a:ext cx="1114425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660525" y="6105525"/>
              <a:ext cx="7938" cy="6635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3086100" y="5738813"/>
              <a:ext cx="0" cy="7397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3986213" y="6408738"/>
              <a:ext cx="523875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III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528888" y="5842000"/>
              <a:ext cx="3841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II</a:t>
              </a: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1800225" y="6189663"/>
              <a:ext cx="2444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8080"/>
                  </a:solidFill>
                  <a:latin typeface="Comic Sans MS" pitchFamily="66" charset="0"/>
                </a:rPr>
                <a:t>I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388938" y="5602288"/>
              <a:ext cx="26511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CC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rot="5400000" flipV="1">
              <a:off x="3148807" y="4647406"/>
              <a:ext cx="0" cy="4970463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2286000" y="5680075"/>
              <a:ext cx="7938" cy="342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8176419" y="4924743"/>
            <a:ext cx="2151833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Scarsa solubilità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0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33"/>
    </mc:Choice>
    <mc:Fallback xmlns="">
      <p:transition spd="slow" advTm="4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3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3487739" y="157164"/>
            <a:ext cx="5291137" cy="47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Eras Bold ITC"/>
              </a:rPr>
              <a:t>Legge di </a:t>
            </a:r>
            <a:r>
              <a:rPr lang="it-IT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Eras Bold ITC"/>
              </a:rPr>
              <a:t>Raoult</a:t>
            </a:r>
            <a:endParaRPr lang="it-IT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Eras Bold ITC"/>
            </a:endParaRPr>
          </a:p>
        </p:txBody>
      </p:sp>
      <p:grpSp>
        <p:nvGrpSpPr>
          <p:cNvPr id="297" name="Gruppo 296"/>
          <p:cNvGrpSpPr/>
          <p:nvPr/>
        </p:nvGrpSpPr>
        <p:grpSpPr>
          <a:xfrm>
            <a:off x="1774507" y="701995"/>
            <a:ext cx="9032240" cy="920329"/>
            <a:chOff x="-23813" y="701994"/>
            <a:chExt cx="9032240" cy="920329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4052" y="701994"/>
              <a:ext cx="1120933" cy="5651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-23813" y="701994"/>
              <a:ext cx="9032240" cy="92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4097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4097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409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66"/>
                  </a:solidFill>
                  <a:latin typeface="Comic Sans MS" pitchFamily="66" charset="0"/>
                </a:rPr>
                <a:t>Caso 1°</a:t>
              </a:r>
              <a:r>
                <a:rPr lang="it-IT" altLang="it-IT" sz="2300" dirty="0">
                  <a:solidFill>
                    <a:srgbClr val="006699"/>
                  </a:solidFill>
                  <a:latin typeface="Comic Sans MS" pitchFamily="66" charset="0"/>
                </a:rPr>
                <a:t>Il soluto </a:t>
              </a:r>
              <a:r>
                <a:rPr lang="it-IT" altLang="it-IT" sz="2300" dirty="0">
                  <a:solidFill>
                    <a:srgbClr val="FF0000"/>
                  </a:solidFill>
                  <a:latin typeface="Comic Sans MS" pitchFamily="66" charset="0"/>
                </a:rPr>
                <a:t>NON E' VOLATILE</a:t>
              </a:r>
              <a:r>
                <a:rPr lang="it-IT" altLang="it-IT" sz="2300" dirty="0">
                  <a:solidFill>
                    <a:srgbClr val="006699"/>
                  </a:solidFill>
                  <a:latin typeface="Comic Sans MS" pitchFamily="66" charset="0"/>
                </a:rPr>
                <a:t> (non ha apprezzabile tensione di vapore).</a:t>
              </a:r>
            </a:p>
          </p:txBody>
        </p:sp>
      </p:grpSp>
      <p:sp>
        <p:nvSpPr>
          <p:cNvPr id="27" name="Text Box 155"/>
          <p:cNvSpPr txBox="1">
            <a:spLocks noChangeArrowheads="1"/>
          </p:cNvSpPr>
          <p:nvPr/>
        </p:nvSpPr>
        <p:spPr bwMode="auto">
          <a:xfrm>
            <a:off x="7269004" y="1569936"/>
            <a:ext cx="3583314" cy="93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Comic Sans MS" pitchFamily="66" charset="0"/>
              </a:rPr>
              <a:t>N=</a:t>
            </a:r>
            <a:r>
              <a:rPr lang="it-IT" altLang="it-IT" sz="2400" b="1" dirty="0" err="1">
                <a:solidFill>
                  <a:srgbClr val="FF0000"/>
                </a:solidFill>
                <a:latin typeface="Comic Sans MS" pitchFamily="66" charset="0"/>
              </a:rPr>
              <a:t>N°moli</a:t>
            </a:r>
            <a:r>
              <a:rPr lang="it-IT" altLang="it-IT" sz="2400" b="1" dirty="0">
                <a:solidFill>
                  <a:srgbClr val="FF0000"/>
                </a:solidFill>
                <a:latin typeface="Comic Sans MS" pitchFamily="66" charset="0"/>
              </a:rPr>
              <a:t> del solvente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Comic Sans MS" pitchFamily="66" charset="0"/>
              </a:rPr>
              <a:t>n=N° moli del soluto</a:t>
            </a:r>
            <a:endParaRPr lang="it-IT" altLang="it-IT" sz="23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156"/>
          <p:cNvSpPr txBox="1">
            <a:spLocks noChangeArrowheads="1"/>
          </p:cNvSpPr>
          <p:nvPr/>
        </p:nvSpPr>
        <p:spPr bwMode="auto">
          <a:xfrm>
            <a:off x="4970155" y="1162158"/>
            <a:ext cx="2993409" cy="4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Ad ogni temperatura: </a:t>
            </a:r>
            <a:endParaRPr lang="it-IT" altLang="it-IT" sz="2200" dirty="0">
              <a:solidFill>
                <a:srgbClr val="006699"/>
              </a:solidFill>
              <a:latin typeface="Comic Sans MS" pitchFamily="66" charset="0"/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1520507" y="1622324"/>
            <a:ext cx="5614988" cy="841375"/>
            <a:chOff x="1567974" y="1858963"/>
            <a:chExt cx="5614988" cy="841375"/>
          </a:xfrm>
        </p:grpSpPr>
        <p:sp>
          <p:nvSpPr>
            <p:cNvPr id="29" name="Text Box 157"/>
            <p:cNvSpPr txBox="1">
              <a:spLocks noChangeArrowheads="1"/>
            </p:cNvSpPr>
            <p:nvPr/>
          </p:nvSpPr>
          <p:spPr bwMode="auto">
            <a:xfrm>
              <a:off x="1712437" y="1858963"/>
              <a:ext cx="4137025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Tensione di vapore della soluzione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30" name="Text Box 158"/>
            <p:cNvSpPr txBox="1">
              <a:spLocks noChangeArrowheads="1"/>
            </p:cNvSpPr>
            <p:nvPr/>
          </p:nvSpPr>
          <p:spPr bwMode="auto">
            <a:xfrm>
              <a:off x="1756887" y="2271713"/>
              <a:ext cx="3919537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Tensione di vapore del solvente 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31" name="Line 159"/>
            <p:cNvSpPr>
              <a:spLocks noChangeShapeType="1"/>
            </p:cNvSpPr>
            <p:nvPr/>
          </p:nvSpPr>
          <p:spPr bwMode="auto">
            <a:xfrm>
              <a:off x="1567974" y="2300288"/>
              <a:ext cx="428625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 Box 160"/>
            <p:cNvSpPr txBox="1">
              <a:spLocks noChangeArrowheads="1"/>
            </p:cNvSpPr>
            <p:nvPr/>
          </p:nvSpPr>
          <p:spPr bwMode="auto">
            <a:xfrm>
              <a:off x="5901849" y="2051050"/>
              <a:ext cx="334027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itchFamily="66" charset="0"/>
                </a:rPr>
                <a:t>= </a:t>
              </a:r>
              <a:endParaRPr lang="it-IT" altLang="it-IT" sz="22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33" name="Line 161"/>
            <p:cNvSpPr>
              <a:spLocks noChangeShapeType="1"/>
            </p:cNvSpPr>
            <p:nvPr/>
          </p:nvSpPr>
          <p:spPr bwMode="auto">
            <a:xfrm>
              <a:off x="6192362" y="2300288"/>
              <a:ext cx="990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6497162" y="1858963"/>
              <a:ext cx="385762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35" name="Text Box 163"/>
            <p:cNvSpPr txBox="1">
              <a:spLocks noChangeArrowheads="1"/>
            </p:cNvSpPr>
            <p:nvPr/>
          </p:nvSpPr>
          <p:spPr bwMode="auto">
            <a:xfrm>
              <a:off x="6327299" y="2271713"/>
              <a:ext cx="769938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 + N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0" name="Gruppo 199"/>
          <p:cNvGrpSpPr/>
          <p:nvPr/>
        </p:nvGrpSpPr>
        <p:grpSpPr>
          <a:xfrm>
            <a:off x="1635761" y="2533230"/>
            <a:ext cx="4033837" cy="433388"/>
            <a:chOff x="2468087" y="6702425"/>
            <a:chExt cx="4033837" cy="433388"/>
          </a:xfrm>
        </p:grpSpPr>
        <p:sp>
          <p:nvSpPr>
            <p:cNvPr id="7" name="Oval 13"/>
            <p:cNvSpPr>
              <a:spLocks noChangeArrowheads="1"/>
            </p:cNvSpPr>
            <p:nvPr/>
          </p:nvSpPr>
          <p:spPr bwMode="auto">
            <a:xfrm>
              <a:off x="2468087" y="6891338"/>
              <a:ext cx="71437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99" name="Gruppo 198"/>
            <p:cNvGrpSpPr/>
            <p:nvPr/>
          </p:nvGrpSpPr>
          <p:grpSpPr>
            <a:xfrm>
              <a:off x="2553812" y="6702425"/>
              <a:ext cx="3948112" cy="433388"/>
              <a:chOff x="2553812" y="6702425"/>
              <a:chExt cx="3948112" cy="433388"/>
            </a:xfrm>
          </p:grpSpPr>
          <p:sp>
            <p:nvSpPr>
              <p:cNvPr id="26" name="Oval 97"/>
              <p:cNvSpPr>
                <a:spLocks noChangeArrowheads="1"/>
              </p:cNvSpPr>
              <p:nvPr/>
            </p:nvSpPr>
            <p:spPr bwMode="auto">
              <a:xfrm>
                <a:off x="3882549" y="6891338"/>
                <a:ext cx="71438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 Box 172"/>
              <p:cNvSpPr txBox="1">
                <a:spLocks noChangeArrowheads="1"/>
              </p:cNvSpPr>
              <p:nvPr/>
            </p:nvSpPr>
            <p:spPr bwMode="auto">
              <a:xfrm>
                <a:off x="2553812" y="6702425"/>
                <a:ext cx="1150937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Solvente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5" name="Text Box 176"/>
              <p:cNvSpPr txBox="1">
                <a:spLocks noChangeArrowheads="1"/>
              </p:cNvSpPr>
              <p:nvPr/>
            </p:nvSpPr>
            <p:spPr bwMode="auto">
              <a:xfrm>
                <a:off x="4011137" y="6707188"/>
                <a:ext cx="2490787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Soluto (non volatile)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</p:grpSp>
      </p:grpSp>
      <p:grpSp>
        <p:nvGrpSpPr>
          <p:cNvPr id="201" name="Gruppo 200"/>
          <p:cNvGrpSpPr/>
          <p:nvPr/>
        </p:nvGrpSpPr>
        <p:grpSpPr>
          <a:xfrm>
            <a:off x="6279832" y="3142093"/>
            <a:ext cx="1884363" cy="1125538"/>
            <a:chOff x="5001895" y="3060973"/>
            <a:chExt cx="1884363" cy="1125538"/>
          </a:xfrm>
        </p:grpSpPr>
        <p:sp>
          <p:nvSpPr>
            <p:cNvPr id="37" name="Text Box 165"/>
            <p:cNvSpPr txBox="1">
              <a:spLocks noChangeArrowheads="1"/>
            </p:cNvSpPr>
            <p:nvPr/>
          </p:nvSpPr>
          <p:spPr bwMode="auto">
            <a:xfrm>
              <a:off x="5001895" y="3060973"/>
              <a:ext cx="188436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Nella soluzione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38" name="Line 169"/>
            <p:cNvSpPr>
              <a:spLocks noChangeShapeType="1"/>
            </p:cNvSpPr>
            <p:nvPr/>
          </p:nvSpPr>
          <p:spPr bwMode="auto">
            <a:xfrm>
              <a:off x="5727383" y="3784873"/>
              <a:ext cx="98901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Text Box 170"/>
            <p:cNvSpPr txBox="1">
              <a:spLocks noChangeArrowheads="1"/>
            </p:cNvSpPr>
            <p:nvPr/>
          </p:nvSpPr>
          <p:spPr bwMode="auto">
            <a:xfrm>
              <a:off x="6030595" y="3365773"/>
              <a:ext cx="38576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40" name="Text Box 171"/>
            <p:cNvSpPr txBox="1">
              <a:spLocks noChangeArrowheads="1"/>
            </p:cNvSpPr>
            <p:nvPr/>
          </p:nvSpPr>
          <p:spPr bwMode="auto">
            <a:xfrm>
              <a:off x="5860733" y="3757886"/>
              <a:ext cx="769937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 + N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46" name="Rectangle 196"/>
            <p:cNvSpPr>
              <a:spLocks noChangeArrowheads="1"/>
            </p:cNvSpPr>
            <p:nvPr/>
          </p:nvSpPr>
          <p:spPr bwMode="auto">
            <a:xfrm>
              <a:off x="5027295" y="3576911"/>
              <a:ext cx="7334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p = p</a:t>
              </a:r>
              <a:r>
                <a:rPr lang="it-IT" altLang="it-IT" sz="20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</a:p>
          </p:txBody>
        </p:sp>
      </p:grpSp>
      <p:grpSp>
        <p:nvGrpSpPr>
          <p:cNvPr id="284" name="Gruppo 283"/>
          <p:cNvGrpSpPr/>
          <p:nvPr/>
        </p:nvGrpSpPr>
        <p:grpSpPr>
          <a:xfrm>
            <a:off x="1714193" y="2977732"/>
            <a:ext cx="2173287" cy="2636045"/>
            <a:chOff x="190192" y="2977731"/>
            <a:chExt cx="2173287" cy="2636045"/>
          </a:xfrm>
        </p:grpSpPr>
        <p:sp>
          <p:nvSpPr>
            <p:cNvPr id="42" name="Text Box 173"/>
            <p:cNvSpPr txBox="1">
              <a:spLocks noChangeArrowheads="1"/>
            </p:cNvSpPr>
            <p:nvPr/>
          </p:nvSpPr>
          <p:spPr bwMode="auto">
            <a:xfrm>
              <a:off x="190192" y="5226426"/>
              <a:ext cx="2173287" cy="38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 err="1">
                  <a:solidFill>
                    <a:srgbClr val="000066"/>
                  </a:solidFill>
                  <a:latin typeface="Comic Sans MS" pitchFamily="66" charset="0"/>
                </a:rPr>
                <a:t>X</a:t>
              </a:r>
              <a:r>
                <a:rPr lang="it-IT" altLang="it-IT" sz="18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solvente</a:t>
              </a:r>
              <a:r>
                <a:rPr lang="it-IT" altLang="it-IT" sz="1800" dirty="0">
                  <a:solidFill>
                    <a:srgbClr val="000066"/>
                  </a:solidFill>
                  <a:latin typeface="Comic Sans MS" pitchFamily="66" charset="0"/>
                </a:rPr>
                <a:t>= 1,0</a:t>
              </a:r>
              <a:endParaRPr lang="it-IT" altLang="it-IT" sz="18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grpSp>
          <p:nvGrpSpPr>
            <p:cNvPr id="101" name="Gruppo 100"/>
            <p:cNvGrpSpPr/>
            <p:nvPr/>
          </p:nvGrpSpPr>
          <p:grpSpPr>
            <a:xfrm>
              <a:off x="255907" y="2977731"/>
              <a:ext cx="1243012" cy="2176463"/>
              <a:chOff x="-1875472" y="3620293"/>
              <a:chExt cx="1243012" cy="2176463"/>
            </a:xfrm>
          </p:grpSpPr>
          <p:sp>
            <p:nvSpPr>
              <p:cNvPr id="48" name="AutoShape 5"/>
              <p:cNvSpPr>
                <a:spLocks noChangeArrowheads="1"/>
              </p:cNvSpPr>
              <p:nvPr/>
            </p:nvSpPr>
            <p:spPr bwMode="auto">
              <a:xfrm>
                <a:off x="-1832610" y="4306093"/>
                <a:ext cx="1157288" cy="1490663"/>
              </a:xfrm>
              <a:prstGeom prst="can">
                <a:avLst>
                  <a:gd name="adj" fmla="val 32726"/>
                </a:avLst>
              </a:prstGeom>
              <a:gradFill rotWithShape="0">
                <a:gsLst>
                  <a:gs pos="0">
                    <a:srgbClr val="CCFFFF"/>
                  </a:gs>
                  <a:gs pos="100000">
                    <a:srgbClr val="CCECFF"/>
                  </a:gs>
                </a:gsLst>
                <a:lin ang="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Group 6"/>
              <p:cNvGrpSpPr>
                <a:grpSpLocks/>
              </p:cNvGrpSpPr>
              <p:nvPr/>
            </p:nvGrpSpPr>
            <p:grpSpPr bwMode="auto">
              <a:xfrm flipH="1" flipV="1">
                <a:off x="-1832610" y="5318918"/>
                <a:ext cx="1157288" cy="241300"/>
                <a:chOff x="3840" y="2831"/>
                <a:chExt cx="1368" cy="266"/>
              </a:xfrm>
            </p:grpSpPr>
            <p:sp>
              <p:nvSpPr>
                <p:cNvPr id="50" name="Arc 7"/>
                <p:cNvSpPr>
                  <a:spLocks/>
                </p:cNvSpPr>
                <p:nvPr/>
              </p:nvSpPr>
              <p:spPr bwMode="auto">
                <a:xfrm flipV="1">
                  <a:off x="4308" y="2831"/>
                  <a:ext cx="900" cy="265"/>
                </a:xfrm>
                <a:custGeom>
                  <a:avLst/>
                  <a:gdLst>
                    <a:gd name="T0" fmla="*/ 0 w 21600"/>
                    <a:gd name="T1" fmla="*/ 0 h 21245"/>
                    <a:gd name="T2" fmla="*/ 0 w 21600"/>
                    <a:gd name="T3" fmla="*/ 0 h 21245"/>
                    <a:gd name="T4" fmla="*/ 0 w 21600"/>
                    <a:gd name="T5" fmla="*/ 0 h 212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245" fill="none" extrusionOk="0">
                      <a:moveTo>
                        <a:pt x="3898" y="-1"/>
                      </a:moveTo>
                      <a:cubicBezTo>
                        <a:pt x="14152" y="1881"/>
                        <a:pt x="21600" y="10819"/>
                        <a:pt x="21600" y="21245"/>
                      </a:cubicBezTo>
                    </a:path>
                    <a:path w="21600" h="21245" stroke="0" extrusionOk="0">
                      <a:moveTo>
                        <a:pt x="3898" y="-1"/>
                      </a:moveTo>
                      <a:cubicBezTo>
                        <a:pt x="14152" y="1881"/>
                        <a:pt x="21600" y="10819"/>
                        <a:pt x="21600" y="21245"/>
                      </a:cubicBezTo>
                      <a:lnTo>
                        <a:pt x="0" y="21245"/>
                      </a:lnTo>
                      <a:lnTo>
                        <a:pt x="3898" y="-1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Arc 8"/>
                <p:cNvSpPr>
                  <a:spLocks/>
                </p:cNvSpPr>
                <p:nvPr/>
              </p:nvSpPr>
              <p:spPr bwMode="auto">
                <a:xfrm flipH="1" flipV="1">
                  <a:off x="3840" y="2832"/>
                  <a:ext cx="900" cy="265"/>
                </a:xfrm>
                <a:custGeom>
                  <a:avLst/>
                  <a:gdLst>
                    <a:gd name="T0" fmla="*/ 0 w 21600"/>
                    <a:gd name="T1" fmla="*/ 0 h 21245"/>
                    <a:gd name="T2" fmla="*/ 0 w 21600"/>
                    <a:gd name="T3" fmla="*/ 0 h 21245"/>
                    <a:gd name="T4" fmla="*/ 0 w 21600"/>
                    <a:gd name="T5" fmla="*/ 0 h 212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245" fill="none" extrusionOk="0">
                      <a:moveTo>
                        <a:pt x="3898" y="-1"/>
                      </a:moveTo>
                      <a:cubicBezTo>
                        <a:pt x="14152" y="1881"/>
                        <a:pt x="21600" y="10819"/>
                        <a:pt x="21600" y="21245"/>
                      </a:cubicBezTo>
                    </a:path>
                    <a:path w="21600" h="21245" stroke="0" extrusionOk="0">
                      <a:moveTo>
                        <a:pt x="3898" y="-1"/>
                      </a:moveTo>
                      <a:cubicBezTo>
                        <a:pt x="14152" y="1881"/>
                        <a:pt x="21600" y="10819"/>
                        <a:pt x="21600" y="21245"/>
                      </a:cubicBezTo>
                      <a:lnTo>
                        <a:pt x="0" y="21245"/>
                      </a:lnTo>
                      <a:lnTo>
                        <a:pt x="3898" y="-1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2" name="Oval 9"/>
              <p:cNvSpPr>
                <a:spLocks noChangeArrowheads="1"/>
              </p:cNvSpPr>
              <p:nvPr/>
            </p:nvSpPr>
            <p:spPr bwMode="auto">
              <a:xfrm>
                <a:off x="-1832610" y="3663156"/>
                <a:ext cx="1157288" cy="49053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10"/>
              <p:cNvSpPr>
                <a:spLocks noChangeShapeType="1"/>
              </p:cNvSpPr>
              <p:nvPr/>
            </p:nvSpPr>
            <p:spPr bwMode="auto">
              <a:xfrm flipH="1">
                <a:off x="-675322" y="3909218"/>
                <a:ext cx="0" cy="6254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" name="Line 11"/>
              <p:cNvSpPr>
                <a:spLocks noChangeShapeType="1"/>
              </p:cNvSpPr>
              <p:nvPr/>
            </p:nvSpPr>
            <p:spPr bwMode="auto">
              <a:xfrm flipH="1">
                <a:off x="-1832610" y="3898106"/>
                <a:ext cx="0" cy="6254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Oval 12"/>
              <p:cNvSpPr>
                <a:spLocks noChangeArrowheads="1"/>
              </p:cNvSpPr>
              <p:nvPr/>
            </p:nvSpPr>
            <p:spPr bwMode="auto">
              <a:xfrm>
                <a:off x="-1875472" y="3620293"/>
                <a:ext cx="1243012" cy="566738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14"/>
              <p:cNvSpPr>
                <a:spLocks noChangeArrowheads="1"/>
              </p:cNvSpPr>
              <p:nvPr/>
            </p:nvSpPr>
            <p:spPr bwMode="auto">
              <a:xfrm>
                <a:off x="-1746885" y="4806156"/>
                <a:ext cx="71438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Oval 15"/>
              <p:cNvSpPr>
                <a:spLocks noChangeArrowheads="1"/>
              </p:cNvSpPr>
              <p:nvPr/>
            </p:nvSpPr>
            <p:spPr bwMode="auto">
              <a:xfrm>
                <a:off x="-1446847" y="4958556"/>
                <a:ext cx="71437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Oval 16"/>
              <p:cNvSpPr>
                <a:spLocks noChangeArrowheads="1"/>
              </p:cNvSpPr>
              <p:nvPr/>
            </p:nvSpPr>
            <p:spPr bwMode="auto">
              <a:xfrm>
                <a:off x="-1403985" y="481726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Oval 17"/>
              <p:cNvSpPr>
                <a:spLocks noChangeArrowheads="1"/>
              </p:cNvSpPr>
              <p:nvPr/>
            </p:nvSpPr>
            <p:spPr bwMode="auto">
              <a:xfrm>
                <a:off x="-1200785" y="4806156"/>
                <a:ext cx="71438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Oval 18"/>
              <p:cNvSpPr>
                <a:spLocks noChangeArrowheads="1"/>
              </p:cNvSpPr>
              <p:nvPr/>
            </p:nvSpPr>
            <p:spPr bwMode="auto">
              <a:xfrm>
                <a:off x="-1275397" y="513318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Oval 19"/>
              <p:cNvSpPr>
                <a:spLocks noChangeArrowheads="1"/>
              </p:cNvSpPr>
              <p:nvPr/>
            </p:nvSpPr>
            <p:spPr bwMode="auto">
              <a:xfrm>
                <a:off x="-1564322" y="476329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Oval 20"/>
              <p:cNvSpPr>
                <a:spLocks noChangeArrowheads="1"/>
              </p:cNvSpPr>
              <p:nvPr/>
            </p:nvSpPr>
            <p:spPr bwMode="auto">
              <a:xfrm>
                <a:off x="-1767522" y="468709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Oval 21"/>
              <p:cNvSpPr>
                <a:spLocks noChangeArrowheads="1"/>
              </p:cNvSpPr>
              <p:nvPr/>
            </p:nvSpPr>
            <p:spPr bwMode="auto">
              <a:xfrm>
                <a:off x="-1767522" y="4175918"/>
                <a:ext cx="71437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Oval 22"/>
              <p:cNvSpPr>
                <a:spLocks noChangeArrowheads="1"/>
              </p:cNvSpPr>
              <p:nvPr/>
            </p:nvSpPr>
            <p:spPr bwMode="auto">
              <a:xfrm>
                <a:off x="-1767522" y="417591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Oval 23"/>
              <p:cNvSpPr>
                <a:spLocks noChangeArrowheads="1"/>
              </p:cNvSpPr>
              <p:nvPr/>
            </p:nvSpPr>
            <p:spPr bwMode="auto">
              <a:xfrm>
                <a:off x="-824547" y="414258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Oval 24"/>
              <p:cNvSpPr>
                <a:spLocks noChangeArrowheads="1"/>
              </p:cNvSpPr>
              <p:nvPr/>
            </p:nvSpPr>
            <p:spPr bwMode="auto">
              <a:xfrm>
                <a:off x="-889635" y="513318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-781685" y="466486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Oval 26"/>
              <p:cNvSpPr>
                <a:spLocks noChangeArrowheads="1"/>
              </p:cNvSpPr>
              <p:nvPr/>
            </p:nvSpPr>
            <p:spPr bwMode="auto">
              <a:xfrm>
                <a:off x="-1810385" y="428386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Oval 27"/>
              <p:cNvSpPr>
                <a:spLocks noChangeArrowheads="1"/>
              </p:cNvSpPr>
              <p:nvPr/>
            </p:nvSpPr>
            <p:spPr bwMode="auto">
              <a:xfrm>
                <a:off x="-1435735" y="4229893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Oval 28"/>
              <p:cNvSpPr>
                <a:spLocks noChangeArrowheads="1"/>
              </p:cNvSpPr>
              <p:nvPr/>
            </p:nvSpPr>
            <p:spPr bwMode="auto">
              <a:xfrm>
                <a:off x="-1061085" y="4915693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Oval 29"/>
              <p:cNvSpPr>
                <a:spLocks noChangeArrowheads="1"/>
              </p:cNvSpPr>
              <p:nvPr/>
            </p:nvSpPr>
            <p:spPr bwMode="auto">
              <a:xfrm>
                <a:off x="-975360" y="474106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Oval 30"/>
              <p:cNvSpPr>
                <a:spLocks noChangeArrowheads="1"/>
              </p:cNvSpPr>
              <p:nvPr/>
            </p:nvSpPr>
            <p:spPr bwMode="auto">
              <a:xfrm>
                <a:off x="-1307147" y="472043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31"/>
              <p:cNvSpPr>
                <a:spLocks noChangeArrowheads="1"/>
              </p:cNvSpPr>
              <p:nvPr/>
            </p:nvSpPr>
            <p:spPr bwMode="auto">
              <a:xfrm>
                <a:off x="-1650047" y="4698206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Oval 32"/>
              <p:cNvSpPr>
                <a:spLocks noChangeArrowheads="1"/>
              </p:cNvSpPr>
              <p:nvPr/>
            </p:nvSpPr>
            <p:spPr bwMode="auto">
              <a:xfrm>
                <a:off x="-1789747" y="493791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Oval 33"/>
              <p:cNvSpPr>
                <a:spLocks noChangeArrowheads="1"/>
              </p:cNvSpPr>
              <p:nvPr/>
            </p:nvSpPr>
            <p:spPr bwMode="auto">
              <a:xfrm>
                <a:off x="-1629410" y="505698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34"/>
              <p:cNvSpPr>
                <a:spLocks noChangeArrowheads="1"/>
              </p:cNvSpPr>
              <p:nvPr/>
            </p:nvSpPr>
            <p:spPr bwMode="auto">
              <a:xfrm>
                <a:off x="-1746885" y="509031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Oval 35"/>
              <p:cNvSpPr>
                <a:spLocks noChangeArrowheads="1"/>
              </p:cNvSpPr>
              <p:nvPr/>
            </p:nvSpPr>
            <p:spPr bwMode="auto">
              <a:xfrm>
                <a:off x="-1403985" y="513318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36"/>
              <p:cNvSpPr>
                <a:spLocks noChangeArrowheads="1"/>
              </p:cNvSpPr>
              <p:nvPr/>
            </p:nvSpPr>
            <p:spPr bwMode="auto">
              <a:xfrm>
                <a:off x="-1103947" y="509031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37"/>
              <p:cNvSpPr>
                <a:spLocks noChangeArrowheads="1"/>
              </p:cNvSpPr>
              <p:nvPr/>
            </p:nvSpPr>
            <p:spPr bwMode="auto">
              <a:xfrm>
                <a:off x="-792797" y="496966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38"/>
              <p:cNvSpPr>
                <a:spLocks noChangeArrowheads="1"/>
              </p:cNvSpPr>
              <p:nvPr/>
            </p:nvSpPr>
            <p:spPr bwMode="auto">
              <a:xfrm>
                <a:off x="-1072197" y="478551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39"/>
              <p:cNvSpPr>
                <a:spLocks noChangeArrowheads="1"/>
              </p:cNvSpPr>
              <p:nvPr/>
            </p:nvSpPr>
            <p:spPr bwMode="auto">
              <a:xfrm>
                <a:off x="-964247" y="535066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Oval 40"/>
              <p:cNvSpPr>
                <a:spLocks noChangeArrowheads="1"/>
              </p:cNvSpPr>
              <p:nvPr/>
            </p:nvSpPr>
            <p:spPr bwMode="auto">
              <a:xfrm>
                <a:off x="-1618297" y="5307806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41"/>
              <p:cNvSpPr>
                <a:spLocks noChangeArrowheads="1"/>
              </p:cNvSpPr>
              <p:nvPr/>
            </p:nvSpPr>
            <p:spPr bwMode="auto">
              <a:xfrm>
                <a:off x="-1638935" y="554751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42"/>
              <p:cNvSpPr>
                <a:spLocks noChangeArrowheads="1"/>
              </p:cNvSpPr>
              <p:nvPr/>
            </p:nvSpPr>
            <p:spPr bwMode="auto">
              <a:xfrm>
                <a:off x="-1403985" y="547131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43"/>
              <p:cNvSpPr>
                <a:spLocks noChangeArrowheads="1"/>
              </p:cNvSpPr>
              <p:nvPr/>
            </p:nvSpPr>
            <p:spPr bwMode="auto">
              <a:xfrm>
                <a:off x="-1243647" y="559038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Oval 44"/>
              <p:cNvSpPr>
                <a:spLocks noChangeArrowheads="1"/>
              </p:cNvSpPr>
              <p:nvPr/>
            </p:nvSpPr>
            <p:spPr bwMode="auto">
              <a:xfrm>
                <a:off x="-1115060" y="5491956"/>
                <a:ext cx="71438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Oval 45"/>
              <p:cNvSpPr>
                <a:spLocks noChangeArrowheads="1"/>
              </p:cNvSpPr>
              <p:nvPr/>
            </p:nvSpPr>
            <p:spPr bwMode="auto">
              <a:xfrm>
                <a:off x="-910272" y="483949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Oval 46"/>
              <p:cNvSpPr>
                <a:spLocks noChangeArrowheads="1"/>
              </p:cNvSpPr>
              <p:nvPr/>
            </p:nvSpPr>
            <p:spPr bwMode="auto">
              <a:xfrm>
                <a:off x="-1264285" y="493791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Oval 47"/>
              <p:cNvSpPr>
                <a:spLocks noChangeArrowheads="1"/>
              </p:cNvSpPr>
              <p:nvPr/>
            </p:nvSpPr>
            <p:spPr bwMode="auto">
              <a:xfrm>
                <a:off x="-1629410" y="490458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Oval 48"/>
              <p:cNvSpPr>
                <a:spLocks noChangeArrowheads="1"/>
              </p:cNvSpPr>
              <p:nvPr/>
            </p:nvSpPr>
            <p:spPr bwMode="auto">
              <a:xfrm>
                <a:off x="-1264285" y="540623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Oval 49"/>
              <p:cNvSpPr>
                <a:spLocks noChangeArrowheads="1"/>
              </p:cNvSpPr>
              <p:nvPr/>
            </p:nvSpPr>
            <p:spPr bwMode="auto">
              <a:xfrm>
                <a:off x="-921385" y="5568156"/>
                <a:ext cx="71438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Oval 50"/>
              <p:cNvSpPr>
                <a:spLocks noChangeArrowheads="1"/>
              </p:cNvSpPr>
              <p:nvPr/>
            </p:nvSpPr>
            <p:spPr bwMode="auto">
              <a:xfrm>
                <a:off x="-1435735" y="562371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Oval 51"/>
              <p:cNvSpPr>
                <a:spLocks noChangeArrowheads="1"/>
              </p:cNvSpPr>
              <p:nvPr/>
            </p:nvSpPr>
            <p:spPr bwMode="auto">
              <a:xfrm>
                <a:off x="-1789747" y="533003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Oval 52"/>
              <p:cNvSpPr>
                <a:spLocks noChangeArrowheads="1"/>
              </p:cNvSpPr>
              <p:nvPr/>
            </p:nvSpPr>
            <p:spPr bwMode="auto">
              <a:xfrm>
                <a:off x="-1661160" y="387111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Oval 53"/>
              <p:cNvSpPr>
                <a:spLocks noChangeArrowheads="1"/>
              </p:cNvSpPr>
              <p:nvPr/>
            </p:nvSpPr>
            <p:spPr bwMode="auto">
              <a:xfrm>
                <a:off x="-1424622" y="377269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Oval 54"/>
              <p:cNvSpPr>
                <a:spLocks noChangeArrowheads="1"/>
              </p:cNvSpPr>
              <p:nvPr/>
            </p:nvSpPr>
            <p:spPr bwMode="auto">
              <a:xfrm>
                <a:off x="-1296035" y="395843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Oval 55"/>
              <p:cNvSpPr>
                <a:spLocks noChangeArrowheads="1"/>
              </p:cNvSpPr>
              <p:nvPr/>
            </p:nvSpPr>
            <p:spPr bwMode="auto">
              <a:xfrm>
                <a:off x="-1135697" y="375046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Oval 56"/>
              <p:cNvSpPr>
                <a:spLocks noChangeArrowheads="1"/>
              </p:cNvSpPr>
              <p:nvPr/>
            </p:nvSpPr>
            <p:spPr bwMode="auto">
              <a:xfrm>
                <a:off x="-921385" y="380603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Oval 57"/>
              <p:cNvSpPr>
                <a:spLocks noChangeArrowheads="1"/>
              </p:cNvSpPr>
              <p:nvPr/>
            </p:nvSpPr>
            <p:spPr bwMode="auto">
              <a:xfrm>
                <a:off x="-1029335" y="395843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Oval 58"/>
              <p:cNvSpPr>
                <a:spLocks noChangeArrowheads="1"/>
              </p:cNvSpPr>
              <p:nvPr/>
            </p:nvSpPr>
            <p:spPr bwMode="auto">
              <a:xfrm>
                <a:off x="-1510347" y="397906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5" name="Gruppo 284"/>
          <p:cNvGrpSpPr/>
          <p:nvPr/>
        </p:nvGrpSpPr>
        <p:grpSpPr>
          <a:xfrm>
            <a:off x="3204854" y="3010275"/>
            <a:ext cx="2173287" cy="2582229"/>
            <a:chOff x="1680853" y="3010274"/>
            <a:chExt cx="2173287" cy="2582229"/>
          </a:xfrm>
        </p:grpSpPr>
        <p:sp>
          <p:nvSpPr>
            <p:cNvPr id="43" name="Text Box 174"/>
            <p:cNvSpPr txBox="1">
              <a:spLocks noChangeArrowheads="1"/>
            </p:cNvSpPr>
            <p:nvPr/>
          </p:nvSpPr>
          <p:spPr bwMode="auto">
            <a:xfrm>
              <a:off x="1680853" y="5205153"/>
              <a:ext cx="2173287" cy="38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 err="1">
                  <a:solidFill>
                    <a:srgbClr val="000066"/>
                  </a:solidFill>
                  <a:latin typeface="Comic Sans MS" pitchFamily="66" charset="0"/>
                </a:rPr>
                <a:t>X</a:t>
              </a:r>
              <a:r>
                <a:rPr lang="it-IT" altLang="it-IT" sz="18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solvente</a:t>
              </a:r>
              <a:r>
                <a:rPr lang="it-IT" altLang="it-IT" sz="1800" dirty="0">
                  <a:solidFill>
                    <a:srgbClr val="000066"/>
                  </a:solidFill>
                  <a:latin typeface="Comic Sans MS" pitchFamily="66" charset="0"/>
                </a:rPr>
                <a:t>= 0,5</a:t>
              </a:r>
              <a:endParaRPr lang="it-IT" altLang="it-IT" sz="18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grpSp>
          <p:nvGrpSpPr>
            <p:cNvPr id="148" name="Gruppo 147"/>
            <p:cNvGrpSpPr/>
            <p:nvPr/>
          </p:nvGrpSpPr>
          <p:grpSpPr>
            <a:xfrm>
              <a:off x="1745941" y="3010274"/>
              <a:ext cx="1243013" cy="2176463"/>
              <a:chOff x="995680" y="3587908"/>
              <a:chExt cx="1243013" cy="2176463"/>
            </a:xfrm>
          </p:grpSpPr>
          <p:grpSp>
            <p:nvGrpSpPr>
              <p:cNvPr id="102" name="Group 59"/>
              <p:cNvGrpSpPr>
                <a:grpSpLocks/>
              </p:cNvGrpSpPr>
              <p:nvPr/>
            </p:nvGrpSpPr>
            <p:grpSpPr bwMode="auto">
              <a:xfrm>
                <a:off x="995680" y="3587908"/>
                <a:ext cx="1243013" cy="2176463"/>
                <a:chOff x="5484" y="3144"/>
                <a:chExt cx="1392" cy="2400"/>
              </a:xfrm>
            </p:grpSpPr>
            <p:sp>
              <p:nvSpPr>
                <p:cNvPr id="103" name="AutoShape 60"/>
                <p:cNvSpPr>
                  <a:spLocks noChangeArrowheads="1"/>
                </p:cNvSpPr>
                <p:nvPr/>
              </p:nvSpPr>
              <p:spPr bwMode="auto">
                <a:xfrm>
                  <a:off x="5532" y="3900"/>
                  <a:ext cx="1296" cy="1644"/>
                </a:xfrm>
                <a:prstGeom prst="can">
                  <a:avLst>
                    <a:gd name="adj" fmla="val 32230"/>
                  </a:avLst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ECFF"/>
                    </a:gs>
                  </a:gsLst>
                  <a:lin ang="0" scaled="1"/>
                </a:gra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04" name="Group 61"/>
                <p:cNvGrpSpPr>
                  <a:grpSpLocks/>
                </p:cNvGrpSpPr>
                <p:nvPr/>
              </p:nvGrpSpPr>
              <p:grpSpPr bwMode="auto">
                <a:xfrm flipH="1" flipV="1">
                  <a:off x="5532" y="5016"/>
                  <a:ext cx="1296" cy="266"/>
                  <a:chOff x="3840" y="2831"/>
                  <a:chExt cx="1368" cy="266"/>
                </a:xfrm>
              </p:grpSpPr>
              <p:sp>
                <p:nvSpPr>
                  <p:cNvPr id="109" name="Arc 62"/>
                  <p:cNvSpPr>
                    <a:spLocks/>
                  </p:cNvSpPr>
                  <p:nvPr/>
                </p:nvSpPr>
                <p:spPr bwMode="auto">
                  <a:xfrm flipV="1">
                    <a:off x="4308" y="2831"/>
                    <a:ext cx="900" cy="265"/>
                  </a:xfrm>
                  <a:custGeom>
                    <a:avLst/>
                    <a:gdLst>
                      <a:gd name="T0" fmla="*/ 0 w 21600"/>
                      <a:gd name="T1" fmla="*/ 0 h 21245"/>
                      <a:gd name="T2" fmla="*/ 0 w 21600"/>
                      <a:gd name="T3" fmla="*/ 0 h 21245"/>
                      <a:gd name="T4" fmla="*/ 0 w 21600"/>
                      <a:gd name="T5" fmla="*/ 0 h 2124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245" fill="none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</a:path>
                      <a:path w="21600" h="21245" stroke="0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  <a:lnTo>
                          <a:pt x="0" y="21245"/>
                        </a:lnTo>
                        <a:lnTo>
                          <a:pt x="3898" y="-1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10" name="Arc 63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832"/>
                    <a:ext cx="900" cy="265"/>
                  </a:xfrm>
                  <a:custGeom>
                    <a:avLst/>
                    <a:gdLst>
                      <a:gd name="T0" fmla="*/ 0 w 21600"/>
                      <a:gd name="T1" fmla="*/ 0 h 21245"/>
                      <a:gd name="T2" fmla="*/ 0 w 21600"/>
                      <a:gd name="T3" fmla="*/ 0 h 21245"/>
                      <a:gd name="T4" fmla="*/ 0 w 21600"/>
                      <a:gd name="T5" fmla="*/ 0 h 2124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245" fill="none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</a:path>
                      <a:path w="21600" h="21245" stroke="0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  <a:lnTo>
                          <a:pt x="0" y="21245"/>
                        </a:lnTo>
                        <a:lnTo>
                          <a:pt x="3898" y="-1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05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6828" y="3462"/>
                  <a:ext cx="0" cy="6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5532" y="3450"/>
                  <a:ext cx="0" cy="6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" name="Oval 66"/>
                <p:cNvSpPr>
                  <a:spLocks noChangeArrowheads="1"/>
                </p:cNvSpPr>
                <p:nvPr/>
              </p:nvSpPr>
              <p:spPr bwMode="auto">
                <a:xfrm>
                  <a:off x="5484" y="3144"/>
                  <a:ext cx="1392" cy="624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Oval 67"/>
                <p:cNvSpPr>
                  <a:spLocks noChangeArrowheads="1"/>
                </p:cNvSpPr>
                <p:nvPr/>
              </p:nvSpPr>
              <p:spPr bwMode="auto">
                <a:xfrm>
                  <a:off x="5532" y="3192"/>
                  <a:ext cx="1296" cy="5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1" name="Oval 77"/>
              <p:cNvSpPr>
                <a:spLocks noChangeArrowheads="1"/>
              </p:cNvSpPr>
              <p:nvPr/>
            </p:nvSpPr>
            <p:spPr bwMode="auto">
              <a:xfrm>
                <a:off x="1541780" y="370697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Oval 78"/>
              <p:cNvSpPr>
                <a:spLocks noChangeArrowheads="1"/>
              </p:cNvSpPr>
              <p:nvPr/>
            </p:nvSpPr>
            <p:spPr bwMode="auto">
              <a:xfrm>
                <a:off x="1649730" y="392445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Oval 79"/>
              <p:cNvSpPr>
                <a:spLocks noChangeArrowheads="1"/>
              </p:cNvSpPr>
              <p:nvPr/>
            </p:nvSpPr>
            <p:spPr bwMode="auto">
              <a:xfrm>
                <a:off x="1981518" y="3805396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Oval 80"/>
              <p:cNvSpPr>
                <a:spLocks noChangeArrowheads="1"/>
              </p:cNvSpPr>
              <p:nvPr/>
            </p:nvSpPr>
            <p:spPr bwMode="auto">
              <a:xfrm>
                <a:off x="2067243" y="417528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Oval 81"/>
              <p:cNvSpPr>
                <a:spLocks noChangeArrowheads="1"/>
              </p:cNvSpPr>
              <p:nvPr/>
            </p:nvSpPr>
            <p:spPr bwMode="auto">
              <a:xfrm>
                <a:off x="1146493" y="417528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Oval 82"/>
              <p:cNvSpPr>
                <a:spLocks noChangeArrowheads="1"/>
              </p:cNvSpPr>
              <p:nvPr/>
            </p:nvSpPr>
            <p:spPr bwMode="auto">
              <a:xfrm>
                <a:off x="1178243" y="476265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Oval 83"/>
              <p:cNvSpPr>
                <a:spLocks noChangeArrowheads="1"/>
              </p:cNvSpPr>
              <p:nvPr/>
            </p:nvSpPr>
            <p:spPr bwMode="auto">
              <a:xfrm>
                <a:off x="1564005" y="480710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Oval 84"/>
              <p:cNvSpPr>
                <a:spLocks noChangeArrowheads="1"/>
              </p:cNvSpPr>
              <p:nvPr/>
            </p:nvSpPr>
            <p:spPr bwMode="auto">
              <a:xfrm>
                <a:off x="1349693" y="503570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Oval 85"/>
              <p:cNvSpPr>
                <a:spLocks noChangeArrowheads="1"/>
              </p:cNvSpPr>
              <p:nvPr/>
            </p:nvSpPr>
            <p:spPr bwMode="auto">
              <a:xfrm>
                <a:off x="1435418" y="539448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Oval 86"/>
              <p:cNvSpPr>
                <a:spLocks noChangeArrowheads="1"/>
              </p:cNvSpPr>
              <p:nvPr/>
            </p:nvSpPr>
            <p:spPr bwMode="auto">
              <a:xfrm>
                <a:off x="1767205" y="550402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Oval 87"/>
              <p:cNvSpPr>
                <a:spLocks noChangeArrowheads="1"/>
              </p:cNvSpPr>
              <p:nvPr/>
            </p:nvSpPr>
            <p:spPr bwMode="auto">
              <a:xfrm>
                <a:off x="1981518" y="5165883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Oval 88"/>
              <p:cNvSpPr>
                <a:spLocks noChangeArrowheads="1"/>
              </p:cNvSpPr>
              <p:nvPr/>
            </p:nvSpPr>
            <p:spPr bwMode="auto">
              <a:xfrm>
                <a:off x="2024380" y="4697571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Oval 89"/>
              <p:cNvSpPr>
                <a:spLocks noChangeArrowheads="1"/>
              </p:cNvSpPr>
              <p:nvPr/>
            </p:nvSpPr>
            <p:spPr bwMode="auto">
              <a:xfrm>
                <a:off x="1703705" y="5013483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Oval 90"/>
              <p:cNvSpPr>
                <a:spLocks noChangeArrowheads="1"/>
              </p:cNvSpPr>
              <p:nvPr/>
            </p:nvSpPr>
            <p:spPr bwMode="auto">
              <a:xfrm>
                <a:off x="1124268" y="5176996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Oval 91"/>
              <p:cNvSpPr>
                <a:spLocks noChangeArrowheads="1"/>
              </p:cNvSpPr>
              <p:nvPr/>
            </p:nvSpPr>
            <p:spPr bwMode="auto">
              <a:xfrm>
                <a:off x="1146493" y="549290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Oval 92"/>
              <p:cNvSpPr>
                <a:spLocks noChangeArrowheads="1"/>
              </p:cNvSpPr>
              <p:nvPr/>
            </p:nvSpPr>
            <p:spPr bwMode="auto">
              <a:xfrm>
                <a:off x="1541780" y="556910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Oval 93"/>
              <p:cNvSpPr>
                <a:spLocks noChangeArrowheads="1"/>
              </p:cNvSpPr>
              <p:nvPr/>
            </p:nvSpPr>
            <p:spPr bwMode="auto">
              <a:xfrm>
                <a:off x="1703705" y="5361146"/>
                <a:ext cx="71438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Oval 94"/>
              <p:cNvSpPr>
                <a:spLocks noChangeArrowheads="1"/>
              </p:cNvSpPr>
              <p:nvPr/>
            </p:nvSpPr>
            <p:spPr bwMode="auto">
              <a:xfrm>
                <a:off x="2003743" y="5481796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Oval 95"/>
              <p:cNvSpPr>
                <a:spLocks noChangeArrowheads="1"/>
              </p:cNvSpPr>
              <p:nvPr/>
            </p:nvSpPr>
            <p:spPr bwMode="auto">
              <a:xfrm>
                <a:off x="1864043" y="4838858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Oval 96"/>
              <p:cNvSpPr>
                <a:spLocks noChangeArrowheads="1"/>
              </p:cNvSpPr>
              <p:nvPr/>
            </p:nvSpPr>
            <p:spPr bwMode="auto">
              <a:xfrm>
                <a:off x="1498918" y="515477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Oval 98"/>
              <p:cNvSpPr>
                <a:spLocks noChangeArrowheads="1"/>
              </p:cNvSpPr>
              <p:nvPr/>
            </p:nvSpPr>
            <p:spPr bwMode="auto">
              <a:xfrm>
                <a:off x="1198880" y="4970621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Oval 99"/>
              <p:cNvSpPr>
                <a:spLocks noChangeArrowheads="1"/>
              </p:cNvSpPr>
              <p:nvPr/>
            </p:nvSpPr>
            <p:spPr bwMode="auto">
              <a:xfrm>
                <a:off x="1349693" y="4784883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Oval 100"/>
              <p:cNvSpPr>
                <a:spLocks noChangeArrowheads="1"/>
              </p:cNvSpPr>
              <p:nvPr/>
            </p:nvSpPr>
            <p:spPr bwMode="auto">
              <a:xfrm>
                <a:off x="1532255" y="4959508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Oval 101"/>
              <p:cNvSpPr>
                <a:spLocks noChangeArrowheads="1"/>
              </p:cNvSpPr>
              <p:nvPr/>
            </p:nvSpPr>
            <p:spPr bwMode="auto">
              <a:xfrm>
                <a:off x="1852930" y="5143658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Oval 102"/>
              <p:cNvSpPr>
                <a:spLocks noChangeArrowheads="1"/>
              </p:cNvSpPr>
              <p:nvPr/>
            </p:nvSpPr>
            <p:spPr bwMode="auto">
              <a:xfrm>
                <a:off x="2013268" y="4926171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Oval 103"/>
              <p:cNvSpPr>
                <a:spLocks noChangeArrowheads="1"/>
              </p:cNvSpPr>
              <p:nvPr/>
            </p:nvSpPr>
            <p:spPr bwMode="auto">
              <a:xfrm>
                <a:off x="1949768" y="5318283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Oval 104"/>
              <p:cNvSpPr>
                <a:spLocks noChangeArrowheads="1"/>
              </p:cNvSpPr>
              <p:nvPr/>
            </p:nvSpPr>
            <p:spPr bwMode="auto">
              <a:xfrm>
                <a:off x="1584643" y="5448458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Oval 105"/>
              <p:cNvSpPr>
                <a:spLocks noChangeArrowheads="1"/>
              </p:cNvSpPr>
              <p:nvPr/>
            </p:nvSpPr>
            <p:spPr bwMode="auto">
              <a:xfrm>
                <a:off x="1306830" y="5557996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Oval 106"/>
              <p:cNvSpPr>
                <a:spLocks noChangeArrowheads="1"/>
              </p:cNvSpPr>
              <p:nvPr/>
            </p:nvSpPr>
            <p:spPr bwMode="auto">
              <a:xfrm>
                <a:off x="1327468" y="5199221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Oval 107"/>
              <p:cNvSpPr>
                <a:spLocks noChangeArrowheads="1"/>
              </p:cNvSpPr>
              <p:nvPr/>
            </p:nvSpPr>
            <p:spPr bwMode="auto">
              <a:xfrm>
                <a:off x="1070293" y="4621371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108"/>
              <p:cNvSpPr>
                <a:spLocks noChangeArrowheads="1"/>
              </p:cNvSpPr>
              <p:nvPr/>
            </p:nvSpPr>
            <p:spPr bwMode="auto">
              <a:xfrm>
                <a:off x="1081405" y="5351621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Oval 109"/>
              <p:cNvSpPr>
                <a:spLocks noChangeArrowheads="1"/>
              </p:cNvSpPr>
              <p:nvPr/>
            </p:nvSpPr>
            <p:spPr bwMode="auto">
              <a:xfrm>
                <a:off x="1681480" y="5188108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Oval 110"/>
              <p:cNvSpPr>
                <a:spLocks noChangeArrowheads="1"/>
              </p:cNvSpPr>
              <p:nvPr/>
            </p:nvSpPr>
            <p:spPr bwMode="auto">
              <a:xfrm>
                <a:off x="2078355" y="5318283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Oval 111"/>
              <p:cNvSpPr>
                <a:spLocks noChangeArrowheads="1"/>
              </p:cNvSpPr>
              <p:nvPr/>
            </p:nvSpPr>
            <p:spPr bwMode="auto">
              <a:xfrm>
                <a:off x="1703705" y="476265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112"/>
              <p:cNvSpPr>
                <a:spLocks noChangeArrowheads="1"/>
              </p:cNvSpPr>
              <p:nvPr/>
            </p:nvSpPr>
            <p:spPr bwMode="auto">
              <a:xfrm>
                <a:off x="1070293" y="4894421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Oval 113"/>
              <p:cNvSpPr>
                <a:spLocks noChangeArrowheads="1"/>
              </p:cNvSpPr>
              <p:nvPr/>
            </p:nvSpPr>
            <p:spPr bwMode="auto">
              <a:xfrm>
                <a:off x="1703705" y="5623083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Oval 114"/>
              <p:cNvSpPr>
                <a:spLocks noChangeArrowheads="1"/>
              </p:cNvSpPr>
              <p:nvPr/>
            </p:nvSpPr>
            <p:spPr bwMode="auto">
              <a:xfrm>
                <a:off x="1884680" y="556910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6" name="Gruppo 285"/>
          <p:cNvGrpSpPr/>
          <p:nvPr/>
        </p:nvGrpSpPr>
        <p:grpSpPr>
          <a:xfrm>
            <a:off x="4707898" y="3027737"/>
            <a:ext cx="2209006" cy="2597152"/>
            <a:chOff x="3183898" y="3027737"/>
            <a:chExt cx="2209006" cy="2597152"/>
          </a:xfrm>
        </p:grpSpPr>
        <p:sp>
          <p:nvSpPr>
            <p:cNvPr id="44" name="Text Box 175"/>
            <p:cNvSpPr txBox="1">
              <a:spLocks noChangeArrowheads="1"/>
            </p:cNvSpPr>
            <p:nvPr/>
          </p:nvSpPr>
          <p:spPr bwMode="auto">
            <a:xfrm>
              <a:off x="3219617" y="5237539"/>
              <a:ext cx="2173287" cy="38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 err="1">
                  <a:solidFill>
                    <a:srgbClr val="000066"/>
                  </a:solidFill>
                  <a:latin typeface="Comic Sans MS" pitchFamily="66" charset="0"/>
                </a:rPr>
                <a:t>X</a:t>
              </a:r>
              <a:r>
                <a:rPr lang="it-IT" altLang="it-IT" sz="18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solvente</a:t>
              </a:r>
              <a:r>
                <a:rPr lang="it-IT" altLang="it-IT" sz="1800" dirty="0">
                  <a:solidFill>
                    <a:srgbClr val="000066"/>
                  </a:solidFill>
                  <a:latin typeface="Comic Sans MS" pitchFamily="66" charset="0"/>
                </a:rPr>
                <a:t>= 0,2</a:t>
              </a:r>
              <a:endParaRPr lang="it-IT" altLang="it-IT" sz="18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grpSp>
          <p:nvGrpSpPr>
            <p:cNvPr id="198" name="Gruppo 197"/>
            <p:cNvGrpSpPr/>
            <p:nvPr/>
          </p:nvGrpSpPr>
          <p:grpSpPr>
            <a:xfrm>
              <a:off x="3183898" y="3027737"/>
              <a:ext cx="1243013" cy="2176463"/>
              <a:chOff x="5143500" y="3832225"/>
              <a:chExt cx="1243013" cy="2176463"/>
            </a:xfrm>
          </p:grpSpPr>
          <p:grpSp>
            <p:nvGrpSpPr>
              <p:cNvPr id="149" name="Group 68"/>
              <p:cNvGrpSpPr>
                <a:grpSpLocks/>
              </p:cNvGrpSpPr>
              <p:nvPr/>
            </p:nvGrpSpPr>
            <p:grpSpPr bwMode="auto">
              <a:xfrm>
                <a:off x="5143500" y="3832225"/>
                <a:ext cx="1243013" cy="2176463"/>
                <a:chOff x="5484" y="3144"/>
                <a:chExt cx="1392" cy="2400"/>
              </a:xfrm>
            </p:grpSpPr>
            <p:sp>
              <p:nvSpPr>
                <p:cNvPr id="150" name="AutoShape 69"/>
                <p:cNvSpPr>
                  <a:spLocks noChangeArrowheads="1"/>
                </p:cNvSpPr>
                <p:nvPr/>
              </p:nvSpPr>
              <p:spPr bwMode="auto">
                <a:xfrm>
                  <a:off x="5532" y="3900"/>
                  <a:ext cx="1296" cy="1644"/>
                </a:xfrm>
                <a:prstGeom prst="can">
                  <a:avLst>
                    <a:gd name="adj" fmla="val 32230"/>
                  </a:avLst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ECFF"/>
                    </a:gs>
                  </a:gsLst>
                  <a:lin ang="0" scaled="1"/>
                </a:gra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51" name="Group 70"/>
                <p:cNvGrpSpPr>
                  <a:grpSpLocks/>
                </p:cNvGrpSpPr>
                <p:nvPr/>
              </p:nvGrpSpPr>
              <p:grpSpPr bwMode="auto">
                <a:xfrm flipH="1" flipV="1">
                  <a:off x="5532" y="5016"/>
                  <a:ext cx="1296" cy="266"/>
                  <a:chOff x="3840" y="2831"/>
                  <a:chExt cx="1368" cy="266"/>
                </a:xfrm>
              </p:grpSpPr>
              <p:sp>
                <p:nvSpPr>
                  <p:cNvPr id="156" name="Arc 71"/>
                  <p:cNvSpPr>
                    <a:spLocks/>
                  </p:cNvSpPr>
                  <p:nvPr/>
                </p:nvSpPr>
                <p:spPr bwMode="auto">
                  <a:xfrm flipV="1">
                    <a:off x="4308" y="2831"/>
                    <a:ext cx="900" cy="265"/>
                  </a:xfrm>
                  <a:custGeom>
                    <a:avLst/>
                    <a:gdLst>
                      <a:gd name="T0" fmla="*/ 0 w 21600"/>
                      <a:gd name="T1" fmla="*/ 0 h 21245"/>
                      <a:gd name="T2" fmla="*/ 0 w 21600"/>
                      <a:gd name="T3" fmla="*/ 0 h 21245"/>
                      <a:gd name="T4" fmla="*/ 0 w 21600"/>
                      <a:gd name="T5" fmla="*/ 0 h 2124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245" fill="none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</a:path>
                      <a:path w="21600" h="21245" stroke="0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  <a:lnTo>
                          <a:pt x="0" y="21245"/>
                        </a:lnTo>
                        <a:lnTo>
                          <a:pt x="3898" y="-1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57" name="Arc 72"/>
                  <p:cNvSpPr>
                    <a:spLocks/>
                  </p:cNvSpPr>
                  <p:nvPr/>
                </p:nvSpPr>
                <p:spPr bwMode="auto">
                  <a:xfrm flipH="1" flipV="1">
                    <a:off x="3840" y="2832"/>
                    <a:ext cx="900" cy="265"/>
                  </a:xfrm>
                  <a:custGeom>
                    <a:avLst/>
                    <a:gdLst>
                      <a:gd name="T0" fmla="*/ 0 w 21600"/>
                      <a:gd name="T1" fmla="*/ 0 h 21245"/>
                      <a:gd name="T2" fmla="*/ 0 w 21600"/>
                      <a:gd name="T3" fmla="*/ 0 h 21245"/>
                      <a:gd name="T4" fmla="*/ 0 w 21600"/>
                      <a:gd name="T5" fmla="*/ 0 h 2124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245" fill="none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</a:path>
                      <a:path w="21600" h="21245" stroke="0" extrusionOk="0">
                        <a:moveTo>
                          <a:pt x="3898" y="-1"/>
                        </a:moveTo>
                        <a:cubicBezTo>
                          <a:pt x="14152" y="1881"/>
                          <a:pt x="21600" y="10819"/>
                          <a:pt x="21600" y="21245"/>
                        </a:cubicBezTo>
                        <a:lnTo>
                          <a:pt x="0" y="21245"/>
                        </a:lnTo>
                        <a:lnTo>
                          <a:pt x="3898" y="-1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52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6828" y="3462"/>
                  <a:ext cx="0" cy="6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2" y="3450"/>
                  <a:ext cx="0" cy="6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" name="Oval 75"/>
                <p:cNvSpPr>
                  <a:spLocks noChangeArrowheads="1"/>
                </p:cNvSpPr>
                <p:nvPr/>
              </p:nvSpPr>
              <p:spPr bwMode="auto">
                <a:xfrm>
                  <a:off x="5484" y="3144"/>
                  <a:ext cx="1392" cy="624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Oval 76"/>
                <p:cNvSpPr>
                  <a:spLocks noChangeArrowheads="1"/>
                </p:cNvSpPr>
                <p:nvPr/>
              </p:nvSpPr>
              <p:spPr bwMode="auto">
                <a:xfrm>
                  <a:off x="5532" y="3192"/>
                  <a:ext cx="1296" cy="5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8" name="Oval 115"/>
              <p:cNvSpPr>
                <a:spLocks noChangeArrowheads="1"/>
              </p:cNvSpPr>
              <p:nvPr/>
            </p:nvSpPr>
            <p:spPr bwMode="auto">
              <a:xfrm>
                <a:off x="5486400" y="40497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Oval 116"/>
              <p:cNvSpPr>
                <a:spLocks noChangeArrowheads="1"/>
              </p:cNvSpPr>
              <p:nvPr/>
            </p:nvSpPr>
            <p:spPr bwMode="auto">
              <a:xfrm>
                <a:off x="5957888" y="41036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Oval 117"/>
              <p:cNvSpPr>
                <a:spLocks noChangeArrowheads="1"/>
              </p:cNvSpPr>
              <p:nvPr/>
            </p:nvSpPr>
            <p:spPr bwMode="auto">
              <a:xfrm>
                <a:off x="5314950" y="4995863"/>
                <a:ext cx="71438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Oval 118"/>
              <p:cNvSpPr>
                <a:spLocks noChangeArrowheads="1"/>
              </p:cNvSpPr>
              <p:nvPr/>
            </p:nvSpPr>
            <p:spPr bwMode="auto">
              <a:xfrm>
                <a:off x="5754688" y="4995863"/>
                <a:ext cx="71437" cy="730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Oval 119"/>
              <p:cNvSpPr>
                <a:spLocks noChangeArrowheads="1"/>
              </p:cNvSpPr>
              <p:nvPr/>
            </p:nvSpPr>
            <p:spPr bwMode="auto">
              <a:xfrm>
                <a:off x="6118225" y="50180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120"/>
              <p:cNvSpPr>
                <a:spLocks noChangeArrowheads="1"/>
              </p:cNvSpPr>
              <p:nvPr/>
            </p:nvSpPr>
            <p:spPr bwMode="auto">
              <a:xfrm>
                <a:off x="6194425" y="53451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Oval 121"/>
              <p:cNvSpPr>
                <a:spLocks noChangeArrowheads="1"/>
              </p:cNvSpPr>
              <p:nvPr/>
            </p:nvSpPr>
            <p:spPr bwMode="auto">
              <a:xfrm>
                <a:off x="5840413" y="52038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Oval 122"/>
              <p:cNvSpPr>
                <a:spLocks noChangeArrowheads="1"/>
              </p:cNvSpPr>
              <p:nvPr/>
            </p:nvSpPr>
            <p:spPr bwMode="auto">
              <a:xfrm>
                <a:off x="5529263" y="52800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Oval 123"/>
              <p:cNvSpPr>
                <a:spLocks noChangeArrowheads="1"/>
              </p:cNvSpPr>
              <p:nvPr/>
            </p:nvSpPr>
            <p:spPr bwMode="auto">
              <a:xfrm>
                <a:off x="5294313" y="54641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Oval 124"/>
              <p:cNvSpPr>
                <a:spLocks noChangeArrowheads="1"/>
              </p:cNvSpPr>
              <p:nvPr/>
            </p:nvSpPr>
            <p:spPr bwMode="auto">
              <a:xfrm>
                <a:off x="5443538" y="57372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Oval 125"/>
              <p:cNvSpPr>
                <a:spLocks noChangeArrowheads="1"/>
              </p:cNvSpPr>
              <p:nvPr/>
            </p:nvSpPr>
            <p:spPr bwMode="auto">
              <a:xfrm>
                <a:off x="5722938" y="54975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Oval 126"/>
              <p:cNvSpPr>
                <a:spLocks noChangeArrowheads="1"/>
              </p:cNvSpPr>
              <p:nvPr/>
            </p:nvSpPr>
            <p:spPr bwMode="auto">
              <a:xfrm>
                <a:off x="6140450" y="56165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Oval 127"/>
              <p:cNvSpPr>
                <a:spLocks noChangeArrowheads="1"/>
              </p:cNvSpPr>
              <p:nvPr/>
            </p:nvSpPr>
            <p:spPr bwMode="auto">
              <a:xfrm>
                <a:off x="5808663" y="5791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Oval 128"/>
              <p:cNvSpPr>
                <a:spLocks noChangeArrowheads="1"/>
              </p:cNvSpPr>
              <p:nvPr/>
            </p:nvSpPr>
            <p:spPr bwMode="auto">
              <a:xfrm>
                <a:off x="5240338" y="5105400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Oval 129"/>
              <p:cNvSpPr>
                <a:spLocks noChangeArrowheads="1"/>
              </p:cNvSpPr>
              <p:nvPr/>
            </p:nvSpPr>
            <p:spPr bwMode="auto">
              <a:xfrm>
                <a:off x="5486400" y="5018088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130"/>
              <p:cNvSpPr>
                <a:spLocks noChangeArrowheads="1"/>
              </p:cNvSpPr>
              <p:nvPr/>
            </p:nvSpPr>
            <p:spPr bwMode="auto">
              <a:xfrm>
                <a:off x="5411788" y="5203825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Oval 131"/>
              <p:cNvSpPr>
                <a:spLocks noChangeArrowheads="1"/>
              </p:cNvSpPr>
              <p:nvPr/>
            </p:nvSpPr>
            <p:spPr bwMode="auto">
              <a:xfrm>
                <a:off x="5260975" y="525780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Oval 132"/>
              <p:cNvSpPr>
                <a:spLocks noChangeArrowheads="1"/>
              </p:cNvSpPr>
              <p:nvPr/>
            </p:nvSpPr>
            <p:spPr bwMode="auto">
              <a:xfrm>
                <a:off x="5475288" y="5443538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Oval 133"/>
              <p:cNvSpPr>
                <a:spLocks noChangeArrowheads="1"/>
              </p:cNvSpPr>
              <p:nvPr/>
            </p:nvSpPr>
            <p:spPr bwMode="auto">
              <a:xfrm>
                <a:off x="5657850" y="5138738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Oval 134"/>
              <p:cNvSpPr>
                <a:spLocks noChangeArrowheads="1"/>
              </p:cNvSpPr>
              <p:nvPr/>
            </p:nvSpPr>
            <p:spPr bwMode="auto">
              <a:xfrm>
                <a:off x="5957888" y="5040313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Oval 135"/>
              <p:cNvSpPr>
                <a:spLocks noChangeArrowheads="1"/>
              </p:cNvSpPr>
              <p:nvPr/>
            </p:nvSpPr>
            <p:spPr bwMode="auto">
              <a:xfrm>
                <a:off x="6194425" y="5159375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Oval 136"/>
              <p:cNvSpPr>
                <a:spLocks noChangeArrowheads="1"/>
              </p:cNvSpPr>
              <p:nvPr/>
            </p:nvSpPr>
            <p:spPr bwMode="auto">
              <a:xfrm>
                <a:off x="6011863" y="5203825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Oval 137"/>
              <p:cNvSpPr>
                <a:spLocks noChangeArrowheads="1"/>
              </p:cNvSpPr>
              <p:nvPr/>
            </p:nvSpPr>
            <p:spPr bwMode="auto">
              <a:xfrm>
                <a:off x="5722938" y="5356225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Oval 138"/>
              <p:cNvSpPr>
                <a:spLocks noChangeArrowheads="1"/>
              </p:cNvSpPr>
              <p:nvPr/>
            </p:nvSpPr>
            <p:spPr bwMode="auto">
              <a:xfrm>
                <a:off x="5969000" y="533400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Oval 139"/>
              <p:cNvSpPr>
                <a:spLocks noChangeArrowheads="1"/>
              </p:cNvSpPr>
              <p:nvPr/>
            </p:nvSpPr>
            <p:spPr bwMode="auto">
              <a:xfrm>
                <a:off x="6172200" y="5475288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Oval 140"/>
              <p:cNvSpPr>
                <a:spLocks noChangeArrowheads="1"/>
              </p:cNvSpPr>
              <p:nvPr/>
            </p:nvSpPr>
            <p:spPr bwMode="auto">
              <a:xfrm>
                <a:off x="5926138" y="5508625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Oval 141"/>
              <p:cNvSpPr>
                <a:spLocks noChangeArrowheads="1"/>
              </p:cNvSpPr>
              <p:nvPr/>
            </p:nvSpPr>
            <p:spPr bwMode="auto">
              <a:xfrm>
                <a:off x="6032500" y="5692775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Oval 142"/>
              <p:cNvSpPr>
                <a:spLocks noChangeArrowheads="1"/>
              </p:cNvSpPr>
              <p:nvPr/>
            </p:nvSpPr>
            <p:spPr bwMode="auto">
              <a:xfrm>
                <a:off x="5603875" y="556260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Oval 143"/>
              <p:cNvSpPr>
                <a:spLocks noChangeArrowheads="1"/>
              </p:cNvSpPr>
              <p:nvPr/>
            </p:nvSpPr>
            <p:spPr bwMode="auto">
              <a:xfrm>
                <a:off x="5380038" y="5616575"/>
                <a:ext cx="71437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144"/>
              <p:cNvSpPr>
                <a:spLocks noChangeArrowheads="1"/>
              </p:cNvSpPr>
              <p:nvPr/>
            </p:nvSpPr>
            <p:spPr bwMode="auto">
              <a:xfrm>
                <a:off x="5808663" y="5627688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Oval 145"/>
              <p:cNvSpPr>
                <a:spLocks noChangeArrowheads="1"/>
              </p:cNvSpPr>
              <p:nvPr/>
            </p:nvSpPr>
            <p:spPr bwMode="auto">
              <a:xfrm>
                <a:off x="5594350" y="571500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Oval 146"/>
              <p:cNvSpPr>
                <a:spLocks noChangeArrowheads="1"/>
              </p:cNvSpPr>
              <p:nvPr/>
            </p:nvSpPr>
            <p:spPr bwMode="auto">
              <a:xfrm>
                <a:off x="5614988" y="5878513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Oval 147"/>
              <p:cNvSpPr>
                <a:spLocks noChangeArrowheads="1"/>
              </p:cNvSpPr>
              <p:nvPr/>
            </p:nvSpPr>
            <p:spPr bwMode="auto">
              <a:xfrm>
                <a:off x="5346700" y="5834063"/>
                <a:ext cx="71438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Oval 148"/>
              <p:cNvSpPr>
                <a:spLocks noChangeArrowheads="1"/>
              </p:cNvSpPr>
              <p:nvPr/>
            </p:nvSpPr>
            <p:spPr bwMode="auto">
              <a:xfrm>
                <a:off x="5240338" y="5703888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Oval 149"/>
              <p:cNvSpPr>
                <a:spLocks noChangeArrowheads="1"/>
              </p:cNvSpPr>
              <p:nvPr/>
            </p:nvSpPr>
            <p:spPr bwMode="auto">
              <a:xfrm>
                <a:off x="5969000" y="5791200"/>
                <a:ext cx="71438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Oval 150"/>
              <p:cNvSpPr>
                <a:spLocks noChangeArrowheads="1"/>
              </p:cNvSpPr>
              <p:nvPr/>
            </p:nvSpPr>
            <p:spPr bwMode="auto">
              <a:xfrm>
                <a:off x="6194425" y="5780088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Oval 151"/>
              <p:cNvSpPr>
                <a:spLocks noChangeArrowheads="1"/>
              </p:cNvSpPr>
              <p:nvPr/>
            </p:nvSpPr>
            <p:spPr bwMode="auto">
              <a:xfrm>
                <a:off x="6215063" y="4887913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Oval 152"/>
              <p:cNvSpPr>
                <a:spLocks noChangeArrowheads="1"/>
              </p:cNvSpPr>
              <p:nvPr/>
            </p:nvSpPr>
            <p:spPr bwMode="auto">
              <a:xfrm>
                <a:off x="5229225" y="4887913"/>
                <a:ext cx="71438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Oval 153"/>
              <p:cNvSpPr>
                <a:spLocks noChangeArrowheads="1"/>
              </p:cNvSpPr>
              <p:nvPr/>
            </p:nvSpPr>
            <p:spPr bwMode="auto">
              <a:xfrm>
                <a:off x="5637213" y="4941888"/>
                <a:ext cx="71437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Oval 154"/>
              <p:cNvSpPr>
                <a:spLocks noChangeArrowheads="1"/>
              </p:cNvSpPr>
              <p:nvPr/>
            </p:nvSpPr>
            <p:spPr bwMode="auto">
              <a:xfrm>
                <a:off x="6054725" y="4919663"/>
                <a:ext cx="71438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95" name="Gruppo 294"/>
          <p:cNvGrpSpPr/>
          <p:nvPr/>
        </p:nvGrpSpPr>
        <p:grpSpPr>
          <a:xfrm>
            <a:off x="6315234" y="4308850"/>
            <a:ext cx="1593372" cy="458664"/>
            <a:chOff x="4791234" y="4308850"/>
            <a:chExt cx="1593372" cy="458664"/>
          </a:xfrm>
        </p:grpSpPr>
        <p:sp>
          <p:nvSpPr>
            <p:cNvPr id="209" name="Text Box 167"/>
            <p:cNvSpPr txBox="1">
              <a:spLocks noChangeArrowheads="1"/>
            </p:cNvSpPr>
            <p:nvPr/>
          </p:nvSpPr>
          <p:spPr bwMode="auto">
            <a:xfrm>
              <a:off x="4791234" y="4326313"/>
              <a:ext cx="1593372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000" baseline="30000" dirty="0">
                  <a:solidFill>
                    <a:srgbClr val="000066"/>
                  </a:solidFill>
                  <a:latin typeface="Comic Sans MS" pitchFamily="66" charset="0"/>
                </a:rPr>
                <a:t>0</a:t>
              </a: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 – p (</a:t>
              </a:r>
              <a:r>
                <a:rPr lang="it-IT" altLang="it-IT" sz="2000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000" dirty="0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)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11" name="Text Box 177"/>
            <p:cNvSpPr txBox="1">
              <a:spLocks noChangeArrowheads="1"/>
            </p:cNvSpPr>
            <p:nvPr/>
          </p:nvSpPr>
          <p:spPr bwMode="auto">
            <a:xfrm>
              <a:off x="6030276" y="4308850"/>
              <a:ext cx="334027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=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20" name="Gruppo 219"/>
          <p:cNvGrpSpPr/>
          <p:nvPr/>
        </p:nvGrpSpPr>
        <p:grpSpPr>
          <a:xfrm>
            <a:off x="7806863" y="4148093"/>
            <a:ext cx="1897540" cy="820738"/>
            <a:chOff x="6354126" y="4148093"/>
            <a:chExt cx="1897540" cy="820738"/>
          </a:xfrm>
        </p:grpSpPr>
        <p:sp>
          <p:nvSpPr>
            <p:cNvPr id="215" name="Text Box 167"/>
            <p:cNvSpPr txBox="1">
              <a:spLocks noChangeArrowheads="1"/>
            </p:cNvSpPr>
            <p:nvPr/>
          </p:nvSpPr>
          <p:spPr bwMode="auto">
            <a:xfrm>
              <a:off x="6354126" y="4337175"/>
              <a:ext cx="1593372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000" baseline="30000" dirty="0">
                  <a:solidFill>
                    <a:srgbClr val="000066"/>
                  </a:solidFill>
                  <a:latin typeface="Comic Sans MS" pitchFamily="66" charset="0"/>
                </a:rPr>
                <a:t>0</a:t>
              </a: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 – 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16" name="Line 169"/>
            <p:cNvSpPr>
              <a:spLocks noChangeShapeType="1"/>
            </p:cNvSpPr>
            <p:nvPr/>
          </p:nvSpPr>
          <p:spPr bwMode="auto">
            <a:xfrm>
              <a:off x="7262654" y="4567193"/>
              <a:ext cx="98901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7" name="Text Box 170"/>
            <p:cNvSpPr txBox="1">
              <a:spLocks noChangeArrowheads="1"/>
            </p:cNvSpPr>
            <p:nvPr/>
          </p:nvSpPr>
          <p:spPr bwMode="auto">
            <a:xfrm>
              <a:off x="7555706" y="4148093"/>
              <a:ext cx="38576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18" name="Text Box 171"/>
            <p:cNvSpPr txBox="1">
              <a:spLocks noChangeArrowheads="1"/>
            </p:cNvSpPr>
            <p:nvPr/>
          </p:nvSpPr>
          <p:spPr bwMode="auto">
            <a:xfrm>
              <a:off x="7385844" y="4540206"/>
              <a:ext cx="769937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 + N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19" name="Rectangle 196"/>
            <p:cNvSpPr>
              <a:spLocks noChangeArrowheads="1"/>
            </p:cNvSpPr>
            <p:nvPr/>
          </p:nvSpPr>
          <p:spPr bwMode="auto">
            <a:xfrm>
              <a:off x="6841501" y="4338781"/>
              <a:ext cx="39013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 p</a:t>
              </a:r>
              <a:r>
                <a:rPr lang="it-IT" altLang="it-IT" sz="20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</a:p>
          </p:txBody>
        </p:sp>
      </p:grpSp>
      <p:grpSp>
        <p:nvGrpSpPr>
          <p:cNvPr id="234" name="Gruppo 233"/>
          <p:cNvGrpSpPr/>
          <p:nvPr/>
        </p:nvGrpSpPr>
        <p:grpSpPr>
          <a:xfrm>
            <a:off x="6329521" y="4881677"/>
            <a:ext cx="2583797" cy="774118"/>
            <a:chOff x="4805520" y="4881677"/>
            <a:chExt cx="2583797" cy="774118"/>
          </a:xfrm>
        </p:grpSpPr>
        <p:grpSp>
          <p:nvGrpSpPr>
            <p:cNvPr id="233" name="Gruppo 232"/>
            <p:cNvGrpSpPr/>
            <p:nvPr/>
          </p:nvGrpSpPr>
          <p:grpSpPr>
            <a:xfrm>
              <a:off x="4805520" y="4998619"/>
              <a:ext cx="2583797" cy="657176"/>
              <a:chOff x="4876959" y="4805524"/>
              <a:chExt cx="2583797" cy="657176"/>
            </a:xfrm>
          </p:grpSpPr>
          <p:sp>
            <p:nvSpPr>
              <p:cNvPr id="212" name="Line 178"/>
              <p:cNvSpPr>
                <a:spLocks noChangeShapeType="1"/>
              </p:cNvSpPr>
              <p:nvPr/>
            </p:nvSpPr>
            <p:spPr bwMode="auto">
              <a:xfrm>
                <a:off x="6174674" y="5061062"/>
                <a:ext cx="99060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" name="Text Box 180"/>
              <p:cNvSpPr txBox="1">
                <a:spLocks noChangeArrowheads="1"/>
              </p:cNvSpPr>
              <p:nvPr/>
            </p:nvSpPr>
            <p:spPr bwMode="auto">
              <a:xfrm>
                <a:off x="6309612" y="5034075"/>
                <a:ext cx="769937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000066"/>
                    </a:solidFill>
                    <a:latin typeface="Comic Sans MS" pitchFamily="66" charset="0"/>
                  </a:rPr>
                  <a:t>n + N</a:t>
                </a:r>
                <a:endParaRPr lang="it-IT" altLang="it-IT" sz="200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1" name="Text Box 177"/>
              <p:cNvSpPr txBox="1">
                <a:spLocks noChangeArrowheads="1"/>
              </p:cNvSpPr>
              <p:nvPr/>
            </p:nvSpPr>
            <p:spPr bwMode="auto">
              <a:xfrm>
                <a:off x="5276532" y="4805524"/>
                <a:ext cx="334027" cy="4586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66"/>
                    </a:solidFill>
                    <a:latin typeface="Comic Sans MS" pitchFamily="66" charset="0"/>
                  </a:rPr>
                  <a:t>= </a:t>
                </a:r>
                <a:endParaRPr lang="it-IT" altLang="it-IT" sz="22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2" name="Text Box 167"/>
              <p:cNvSpPr txBox="1">
                <a:spLocks noChangeArrowheads="1"/>
              </p:cNvSpPr>
              <p:nvPr/>
            </p:nvSpPr>
            <p:spPr bwMode="auto">
              <a:xfrm>
                <a:off x="4876959" y="4814367"/>
                <a:ext cx="434498" cy="42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altLang="it-IT" sz="2000" dirty="0">
                    <a:solidFill>
                      <a:srgbClr val="FF0000"/>
                    </a:solidFill>
                    <a:latin typeface="Comic Sans MS" pitchFamily="66" charset="0"/>
                  </a:rPr>
                  <a:t>P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0" name="Text Box 167"/>
              <p:cNvSpPr txBox="1">
                <a:spLocks noChangeArrowheads="1"/>
              </p:cNvSpPr>
              <p:nvPr/>
            </p:nvSpPr>
            <p:spPr bwMode="auto">
              <a:xfrm>
                <a:off x="5501004" y="4835106"/>
                <a:ext cx="1813578" cy="42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P</a:t>
                </a:r>
                <a:r>
                  <a:rPr lang="it-IT" altLang="it-IT" sz="2000" baseline="30000" dirty="0">
                    <a:solidFill>
                      <a:srgbClr val="000066"/>
                    </a:solidFill>
                    <a:latin typeface="Comic Sans MS" pitchFamily="66" charset="0"/>
                  </a:rPr>
                  <a:t>0 </a:t>
                </a: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(1- 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1" name="Text Box 177"/>
              <p:cNvSpPr txBox="1">
                <a:spLocks noChangeArrowheads="1"/>
              </p:cNvSpPr>
              <p:nvPr/>
            </p:nvSpPr>
            <p:spPr bwMode="auto">
              <a:xfrm>
                <a:off x="7168407" y="4848936"/>
                <a:ext cx="292349" cy="4586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66"/>
                    </a:solidFill>
                    <a:latin typeface="Comic Sans MS" pitchFamily="66" charset="0"/>
                  </a:rPr>
                  <a:t>) </a:t>
                </a:r>
                <a:endParaRPr lang="it-IT" altLang="it-IT" sz="22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32" name="Text Box 170"/>
            <p:cNvSpPr txBox="1">
              <a:spLocks noChangeArrowheads="1"/>
            </p:cNvSpPr>
            <p:nvPr/>
          </p:nvSpPr>
          <p:spPr bwMode="auto">
            <a:xfrm>
              <a:off x="6405653" y="4881677"/>
              <a:ext cx="38576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sp>
        <p:nvSpPr>
          <p:cNvPr id="245" name="CasellaDiTesto 244"/>
          <p:cNvSpPr txBox="1"/>
          <p:nvPr/>
        </p:nvSpPr>
        <p:spPr>
          <a:xfrm>
            <a:off x="8590872" y="3377342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863D"/>
                </a:solidFill>
                <a:latin typeface="Comic Sans MS" panose="030F0702030302020204" pitchFamily="66" charset="0"/>
              </a:rPr>
              <a:t>X solvente</a:t>
            </a:r>
          </a:p>
        </p:txBody>
      </p:sp>
      <p:sp>
        <p:nvSpPr>
          <p:cNvPr id="246" name="CasellaDiTesto 245"/>
          <p:cNvSpPr txBox="1"/>
          <p:nvPr/>
        </p:nvSpPr>
        <p:spPr>
          <a:xfrm>
            <a:off x="8753577" y="5809521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863D"/>
                </a:solidFill>
                <a:latin typeface="Comic Sans MS" panose="030F0702030302020204" pitchFamily="66" charset="0"/>
              </a:rPr>
              <a:t>X soluto</a:t>
            </a:r>
          </a:p>
        </p:txBody>
      </p:sp>
      <p:grpSp>
        <p:nvGrpSpPr>
          <p:cNvPr id="296" name="Gruppo 295"/>
          <p:cNvGrpSpPr/>
          <p:nvPr/>
        </p:nvGrpSpPr>
        <p:grpSpPr>
          <a:xfrm>
            <a:off x="6329521" y="5630284"/>
            <a:ext cx="1946683" cy="796665"/>
            <a:chOff x="4805520" y="5630283"/>
            <a:chExt cx="1946683" cy="796665"/>
          </a:xfrm>
        </p:grpSpPr>
        <p:sp>
          <p:nvSpPr>
            <p:cNvPr id="253" name="Text Box 167"/>
            <p:cNvSpPr txBox="1">
              <a:spLocks noChangeArrowheads="1"/>
            </p:cNvSpPr>
            <p:nvPr/>
          </p:nvSpPr>
          <p:spPr bwMode="auto">
            <a:xfrm>
              <a:off x="4805520" y="5728117"/>
              <a:ext cx="43449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000" dirty="0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grpSp>
          <p:nvGrpSpPr>
            <p:cNvPr id="256" name="Gruppo 255"/>
            <p:cNvGrpSpPr/>
            <p:nvPr/>
          </p:nvGrpSpPr>
          <p:grpSpPr>
            <a:xfrm>
              <a:off x="5176675" y="5630283"/>
              <a:ext cx="1575528" cy="796665"/>
              <a:chOff x="8484091" y="4942262"/>
              <a:chExt cx="1575528" cy="796665"/>
            </a:xfrm>
          </p:grpSpPr>
          <p:sp>
            <p:nvSpPr>
              <p:cNvPr id="257" name="Line 178"/>
              <p:cNvSpPr>
                <a:spLocks noChangeShapeType="1"/>
              </p:cNvSpPr>
              <p:nvPr/>
            </p:nvSpPr>
            <p:spPr bwMode="auto">
              <a:xfrm>
                <a:off x="9069019" y="5325964"/>
                <a:ext cx="99060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" name="Text Box 180"/>
              <p:cNvSpPr txBox="1">
                <a:spLocks noChangeArrowheads="1"/>
              </p:cNvSpPr>
              <p:nvPr/>
            </p:nvSpPr>
            <p:spPr bwMode="auto">
              <a:xfrm>
                <a:off x="9179350" y="5310302"/>
                <a:ext cx="769937" cy="4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n + N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59" name="Text Box 177"/>
              <p:cNvSpPr txBox="1">
                <a:spLocks noChangeArrowheads="1"/>
              </p:cNvSpPr>
              <p:nvPr/>
            </p:nvSpPr>
            <p:spPr bwMode="auto">
              <a:xfrm>
                <a:off x="8484091" y="5059204"/>
                <a:ext cx="334027" cy="4586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66"/>
                    </a:solidFill>
                    <a:latin typeface="Comic Sans MS" pitchFamily="66" charset="0"/>
                  </a:rPr>
                  <a:t>= </a:t>
                </a:r>
                <a:endParaRPr lang="it-IT" altLang="it-IT" sz="22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0" name="Text Box 167"/>
              <p:cNvSpPr txBox="1">
                <a:spLocks noChangeArrowheads="1"/>
              </p:cNvSpPr>
              <p:nvPr/>
            </p:nvSpPr>
            <p:spPr bwMode="auto">
              <a:xfrm>
                <a:off x="8663587" y="5088786"/>
                <a:ext cx="592173" cy="42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P</a:t>
                </a:r>
                <a:r>
                  <a:rPr lang="it-IT" altLang="it-IT" sz="2000" baseline="30000" dirty="0">
                    <a:solidFill>
                      <a:srgbClr val="000066"/>
                    </a:solidFill>
                    <a:latin typeface="Comic Sans MS" pitchFamily="66" charset="0"/>
                  </a:rPr>
                  <a:t>0 </a:t>
                </a: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 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1" name="Text Box 170"/>
              <p:cNvSpPr txBox="1">
                <a:spLocks noChangeArrowheads="1"/>
              </p:cNvSpPr>
              <p:nvPr/>
            </p:nvSpPr>
            <p:spPr bwMode="auto">
              <a:xfrm>
                <a:off x="9324289" y="4942262"/>
                <a:ext cx="385763" cy="42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5128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5128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000066"/>
                    </a:solidFill>
                    <a:latin typeface="Comic Sans MS" pitchFamily="66" charset="0"/>
                  </a:rPr>
                  <a:t>n</a:t>
                </a:r>
                <a:endParaRPr lang="it-IT" altLang="it-IT" sz="2000" dirty="0">
                  <a:solidFill>
                    <a:srgbClr val="006699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262" name="Text Box 187"/>
          <p:cNvSpPr txBox="1">
            <a:spLocks noChangeArrowheads="1"/>
          </p:cNvSpPr>
          <p:nvPr/>
        </p:nvSpPr>
        <p:spPr bwMode="auto">
          <a:xfrm>
            <a:off x="1629746" y="5799673"/>
            <a:ext cx="428783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FF0000"/>
                </a:solidFill>
                <a:latin typeface="Comic Sans MS" pitchFamily="66" charset="0"/>
              </a:rPr>
              <a:t>Per soluzioni </a:t>
            </a:r>
            <a:r>
              <a:rPr lang="it-IT" altLang="it-IT" sz="2000" b="1" u="sng" dirty="0">
                <a:solidFill>
                  <a:srgbClr val="FF0000"/>
                </a:solidFill>
                <a:latin typeface="Comic Sans MS" pitchFamily="66" charset="0"/>
              </a:rPr>
              <a:t>MOLTO</a:t>
            </a:r>
            <a:r>
              <a:rPr lang="it-IT" altLang="it-IT" sz="2000" dirty="0">
                <a:solidFill>
                  <a:srgbClr val="FF0000"/>
                </a:solidFill>
                <a:latin typeface="Comic Sans MS" pitchFamily="66" charset="0"/>
              </a:rPr>
              <a:t> diluite n &lt;&lt; N</a:t>
            </a:r>
          </a:p>
        </p:txBody>
      </p:sp>
      <p:grpSp>
        <p:nvGrpSpPr>
          <p:cNvPr id="283" name="Gruppo 282"/>
          <p:cNvGrpSpPr/>
          <p:nvPr/>
        </p:nvGrpSpPr>
        <p:grpSpPr>
          <a:xfrm>
            <a:off x="1831978" y="6182657"/>
            <a:ext cx="1897545" cy="754744"/>
            <a:chOff x="307977" y="6182657"/>
            <a:chExt cx="1897545" cy="754744"/>
          </a:xfrm>
        </p:grpSpPr>
        <p:sp>
          <p:nvSpPr>
            <p:cNvPr id="268" name="Text Box 195"/>
            <p:cNvSpPr txBox="1">
              <a:spLocks noChangeArrowheads="1"/>
            </p:cNvSpPr>
            <p:nvPr/>
          </p:nvSpPr>
          <p:spPr bwMode="auto">
            <a:xfrm>
              <a:off x="676593" y="6182657"/>
              <a:ext cx="339726" cy="49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u="sng" dirty="0">
                  <a:solidFill>
                    <a:srgbClr val="000066"/>
                  </a:solidFill>
                  <a:latin typeface="Comic Sans MS" pitchFamily="66" charset="0"/>
                  <a:sym typeface="Arial Special G1" pitchFamily="34" charset="2"/>
                </a:rPr>
                <a:t>≈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70" name="Line 178"/>
            <p:cNvSpPr>
              <a:spLocks noChangeShapeType="1"/>
            </p:cNvSpPr>
            <p:nvPr/>
          </p:nvSpPr>
          <p:spPr bwMode="auto">
            <a:xfrm>
              <a:off x="1373832" y="6536066"/>
              <a:ext cx="48244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1" name="Text Box 180"/>
            <p:cNvSpPr txBox="1">
              <a:spLocks noChangeArrowheads="1"/>
            </p:cNvSpPr>
            <p:nvPr/>
          </p:nvSpPr>
          <p:spPr bwMode="auto">
            <a:xfrm>
              <a:off x="1435585" y="6515670"/>
              <a:ext cx="769937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73" name="Text Box 167"/>
            <p:cNvSpPr txBox="1">
              <a:spLocks noChangeArrowheads="1"/>
            </p:cNvSpPr>
            <p:nvPr/>
          </p:nvSpPr>
          <p:spPr bwMode="auto">
            <a:xfrm>
              <a:off x="968400" y="6298888"/>
              <a:ext cx="59217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000" baseline="30000" dirty="0">
                  <a:solidFill>
                    <a:srgbClr val="000066"/>
                  </a:solidFill>
                  <a:latin typeface="Comic Sans MS" pitchFamily="66" charset="0"/>
                </a:rPr>
                <a:t>0 </a:t>
              </a: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74" name="Text Box 170"/>
            <p:cNvSpPr txBox="1">
              <a:spLocks noChangeArrowheads="1"/>
            </p:cNvSpPr>
            <p:nvPr/>
          </p:nvSpPr>
          <p:spPr bwMode="auto">
            <a:xfrm>
              <a:off x="1483369" y="6182657"/>
              <a:ext cx="38576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81" name="Text Box 167"/>
            <p:cNvSpPr txBox="1">
              <a:spLocks noChangeArrowheads="1"/>
            </p:cNvSpPr>
            <p:nvPr/>
          </p:nvSpPr>
          <p:spPr bwMode="auto">
            <a:xfrm>
              <a:off x="307977" y="6252287"/>
              <a:ext cx="43449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000" dirty="0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288" name="Connettore 2 287"/>
          <p:cNvCxnSpPr/>
          <p:nvPr/>
        </p:nvCxnSpPr>
        <p:spPr bwMode="auto">
          <a:xfrm flipH="1">
            <a:off x="8136336" y="3694544"/>
            <a:ext cx="395774" cy="172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63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2" name="Connettore 2 291"/>
          <p:cNvCxnSpPr>
            <a:stCxn id="246" idx="1"/>
          </p:cNvCxnSpPr>
          <p:nvPr/>
        </p:nvCxnSpPr>
        <p:spPr bwMode="auto">
          <a:xfrm flipH="1" flipV="1">
            <a:off x="8426365" y="5921091"/>
            <a:ext cx="327213" cy="1192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63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21"/>
    </mc:Choice>
    <mc:Fallback xmlns="">
      <p:transition spd="slow" advTm="29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  <p:bldP spid="245" grpId="0"/>
      <p:bldP spid="246" grpId="0"/>
      <p:bldP spid="2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589339" y="229871"/>
            <a:ext cx="5291137" cy="47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Eras Bold ITC"/>
              </a:rPr>
              <a:t>Legge di </a:t>
            </a:r>
            <a:r>
              <a:rPr lang="it-IT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Eras Bold ITC"/>
              </a:rPr>
              <a:t>Raoult</a:t>
            </a:r>
            <a:endParaRPr lang="it-IT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Eras Bold ITC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1715294" y="869316"/>
            <a:ext cx="6307582" cy="566737"/>
            <a:chOff x="191294" y="869315"/>
            <a:chExt cx="6307582" cy="566737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191294" y="869315"/>
              <a:ext cx="1328737" cy="5667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77019" y="869315"/>
              <a:ext cx="6221857" cy="49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4097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4097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409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097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66"/>
                  </a:solidFill>
                  <a:latin typeface="Comic Sans MS" pitchFamily="66" charset="0"/>
                </a:rPr>
                <a:t>Caso 2°</a:t>
              </a:r>
              <a:r>
                <a:rPr lang="it-IT" altLang="it-IT" sz="2400" b="1" dirty="0">
                  <a:solidFill>
                    <a:srgbClr val="006699"/>
                  </a:solidFill>
                  <a:latin typeface="Comic Sans MS" pitchFamily="66" charset="0"/>
                </a:rPr>
                <a:t>	</a:t>
              </a:r>
              <a:r>
                <a:rPr lang="it-IT" altLang="it-IT" sz="2300" dirty="0">
                  <a:solidFill>
                    <a:srgbClr val="006699"/>
                  </a:solidFill>
                  <a:latin typeface="Comic Sans MS" pitchFamily="66" charset="0"/>
                </a:rPr>
                <a:t>Solvente e soluto entrambi volatili</a:t>
              </a:r>
            </a:p>
          </p:txBody>
        </p: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20850" y="1436053"/>
            <a:ext cx="8947150" cy="86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5128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5128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5128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128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Soluzione formata da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e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B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aventi rispettivamente tensione di vapore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P</a:t>
            </a:r>
            <a:r>
              <a:rPr lang="it-IT" altLang="it-IT" sz="2200" b="1" baseline="30000" dirty="0">
                <a:solidFill>
                  <a:srgbClr val="FF3300"/>
                </a:solidFill>
                <a:latin typeface="Comic Sans MS" pitchFamily="66" charset="0"/>
              </a:rPr>
              <a:t>°</a:t>
            </a:r>
            <a:r>
              <a:rPr lang="it-IT" altLang="it-IT" sz="2200" b="1" baseline="-25000" dirty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e </a:t>
            </a:r>
            <a:r>
              <a:rPr lang="it-IT" altLang="it-IT" sz="2200" b="1" dirty="0">
                <a:solidFill>
                  <a:srgbClr val="FF3300"/>
                </a:solidFill>
                <a:latin typeface="Comic Sans MS" pitchFamily="66" charset="0"/>
              </a:rPr>
              <a:t>P</a:t>
            </a:r>
            <a:r>
              <a:rPr lang="it-IT" altLang="it-IT" sz="2200" b="1" baseline="30000" dirty="0">
                <a:solidFill>
                  <a:srgbClr val="FF3300"/>
                </a:solidFill>
                <a:latin typeface="Comic Sans MS" pitchFamily="66" charset="0"/>
              </a:rPr>
              <a:t>°</a:t>
            </a:r>
            <a:r>
              <a:rPr lang="it-IT" altLang="it-IT" sz="2200" b="1" baseline="-25000" dirty="0">
                <a:solidFill>
                  <a:srgbClr val="FF3300"/>
                </a:solidFill>
                <a:latin typeface="Comic Sans MS" pitchFamily="66" charset="0"/>
              </a:rPr>
              <a:t>B</a:t>
            </a:r>
            <a:r>
              <a:rPr lang="it-IT" altLang="it-IT" sz="2200" dirty="0">
                <a:solidFill>
                  <a:srgbClr val="000066"/>
                </a:solidFill>
                <a:latin typeface="Comic Sans MS" pitchFamily="66" charset="0"/>
              </a:rPr>
              <a:t> quando sono puri </a:t>
            </a:r>
            <a:endParaRPr lang="it-IT" altLang="it-IT" sz="2200" dirty="0">
              <a:solidFill>
                <a:srgbClr val="006699"/>
              </a:solidFill>
              <a:latin typeface="Comic Sans MS" pitchFamily="66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2163763" y="2466023"/>
            <a:ext cx="3484430" cy="842963"/>
            <a:chOff x="639763" y="2466022"/>
            <a:chExt cx="3484430" cy="842963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39763" y="2654935"/>
              <a:ext cx="1236518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732756" y="2908935"/>
              <a:ext cx="990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074069" y="2466022"/>
              <a:ext cx="385762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791494" y="2880360"/>
              <a:ext cx="1157287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000">
                  <a:solidFill>
                    <a:srgbClr val="000066"/>
                  </a:solidFill>
                  <a:latin typeface="Comic Sans MS" pitchFamily="66" charset="0"/>
                </a:rPr>
                <a:t> + n</a:t>
              </a:r>
              <a:r>
                <a:rPr lang="it-IT" altLang="it-IT" sz="2000" baseline="-2500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20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804319" y="2680335"/>
              <a:ext cx="1319874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itchFamily="66" charset="0"/>
                </a:rPr>
                <a:t>= P</a:t>
              </a:r>
              <a:r>
                <a:rPr lang="it-IT" altLang="it-IT" sz="2200" baseline="3000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>
                  <a:solidFill>
                    <a:srgbClr val="000066"/>
                  </a:solidFill>
                  <a:latin typeface="Comic Sans MS" pitchFamily="66" charset="0"/>
                </a:rPr>
                <a:t>  X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itchFamily="66" charset="0"/>
                </a:rPr>
                <a:t>A  </a:t>
              </a:r>
              <a:endParaRPr lang="it-IT" altLang="it-IT" sz="220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508750" y="2509995"/>
            <a:ext cx="3485092" cy="798990"/>
            <a:chOff x="966788" y="4572475"/>
            <a:chExt cx="3485092" cy="798990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966788" y="4756150"/>
              <a:ext cx="1198046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031524" y="4970462"/>
              <a:ext cx="99060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333942" y="4572475"/>
              <a:ext cx="385763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 err="1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114550" y="4942840"/>
              <a:ext cx="1157288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 err="1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000" dirty="0">
                  <a:solidFill>
                    <a:srgbClr val="000066"/>
                  </a:solidFill>
                  <a:latin typeface="Comic Sans MS" pitchFamily="66" charset="0"/>
                </a:rPr>
                <a:t> + </a:t>
              </a:r>
              <a:r>
                <a:rPr lang="it-IT" altLang="it-IT" sz="2000" dirty="0" err="1">
                  <a:solidFill>
                    <a:srgbClr val="000066"/>
                  </a:solidFill>
                  <a:latin typeface="Comic Sans MS" pitchFamily="66" charset="0"/>
                </a:rPr>
                <a:t>n</a:t>
              </a:r>
              <a:r>
                <a:rPr lang="it-IT" altLang="it-IT" sz="2000" baseline="-25000" dirty="0" err="1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endParaRPr lang="it-IT" altLang="it-IT" sz="20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112770" y="4718209"/>
              <a:ext cx="1339110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=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X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136775" y="3654425"/>
            <a:ext cx="3761746" cy="458664"/>
            <a:chOff x="950913" y="5483225"/>
            <a:chExt cx="3761746" cy="458664"/>
          </a:xfrm>
        </p:grpSpPr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950913" y="5483225"/>
              <a:ext cx="1823217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P = P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+ P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=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623344" y="5483225"/>
              <a:ext cx="2089315" cy="45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128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128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X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A  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+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P</a:t>
              </a:r>
              <a:r>
                <a:rPr lang="it-IT" altLang="it-IT" sz="2200" baseline="30000" dirty="0">
                  <a:solidFill>
                    <a:srgbClr val="000066"/>
                  </a:solidFill>
                  <a:latin typeface="Comic Sans MS" pitchFamily="66" charset="0"/>
                </a:rPr>
                <a:t>°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X</a:t>
              </a:r>
              <a:r>
                <a:rPr lang="it-IT" altLang="it-IT" sz="2200" baseline="-25000" dirty="0">
                  <a:solidFill>
                    <a:srgbClr val="000066"/>
                  </a:solidFill>
                  <a:latin typeface="Comic Sans MS" pitchFamily="66" charset="0"/>
                </a:rPr>
                <a:t>B</a:t>
              </a:r>
              <a:r>
                <a:rPr lang="it-IT" altLang="it-IT" sz="2200" dirty="0">
                  <a:solidFill>
                    <a:srgbClr val="000066"/>
                  </a:solidFill>
                  <a:latin typeface="Comic Sans MS" pitchFamily="66" charset="0"/>
                </a:rPr>
                <a:t>  </a:t>
              </a:r>
              <a:endParaRPr lang="it-IT" altLang="it-IT" sz="2200" dirty="0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6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52"/>
    </mc:Choice>
    <mc:Fallback xmlns="">
      <p:transition spd="slow" advTm="51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1584484" y="34926"/>
            <a:ext cx="56181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530" tIns="25265" rIns="50530" bIns="25265"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 dirty="0">
                <a:solidFill>
                  <a:srgbClr val="FF0066"/>
                </a:solidFill>
                <a:latin typeface="Comic Sans MS" pitchFamily="66" charset="0"/>
              </a:rPr>
              <a:t>SISTEMI A DUE COMPONENTI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683793" y="4038599"/>
            <a:ext cx="4897438" cy="655638"/>
            <a:chOff x="2119153" y="4038599"/>
            <a:chExt cx="4897438" cy="655638"/>
          </a:xfrm>
        </p:grpSpPr>
        <p:sp>
          <p:nvSpPr>
            <p:cNvPr id="42003" name="Text Box 19"/>
            <p:cNvSpPr txBox="1">
              <a:spLocks noChangeArrowheads="1"/>
            </p:cNvSpPr>
            <p:nvPr/>
          </p:nvSpPr>
          <p:spPr bwMode="auto">
            <a:xfrm>
              <a:off x="2119153" y="4038599"/>
              <a:ext cx="244475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42004" name="Text Box 20"/>
            <p:cNvSpPr txBox="1">
              <a:spLocks noChangeArrowheads="1"/>
            </p:cNvSpPr>
            <p:nvPr/>
          </p:nvSpPr>
          <p:spPr bwMode="auto">
            <a:xfrm>
              <a:off x="2454116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0,1</a:t>
              </a:r>
            </a:p>
          </p:txBody>
        </p:sp>
        <p:sp>
          <p:nvSpPr>
            <p:cNvPr id="42005" name="Text Box 21"/>
            <p:cNvSpPr txBox="1">
              <a:spLocks noChangeArrowheads="1"/>
            </p:cNvSpPr>
            <p:nvPr/>
          </p:nvSpPr>
          <p:spPr bwMode="auto">
            <a:xfrm>
              <a:off x="2900203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6600"/>
                  </a:solidFill>
                  <a:latin typeface="Arial" charset="0"/>
                </a:rPr>
                <a:t>0,2</a:t>
              </a:r>
            </a:p>
          </p:txBody>
        </p:sp>
        <p:sp>
          <p:nvSpPr>
            <p:cNvPr id="42006" name="Text Box 22"/>
            <p:cNvSpPr txBox="1">
              <a:spLocks noChangeArrowheads="1"/>
            </p:cNvSpPr>
            <p:nvPr/>
          </p:nvSpPr>
          <p:spPr bwMode="auto">
            <a:xfrm>
              <a:off x="3384391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0,3</a:t>
              </a:r>
            </a:p>
          </p:txBody>
        </p:sp>
        <p:sp>
          <p:nvSpPr>
            <p:cNvPr id="42007" name="Text Box 23"/>
            <p:cNvSpPr txBox="1">
              <a:spLocks noChangeArrowheads="1"/>
            </p:cNvSpPr>
            <p:nvPr/>
          </p:nvSpPr>
          <p:spPr bwMode="auto">
            <a:xfrm>
              <a:off x="4735353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6600"/>
                  </a:solidFill>
                  <a:latin typeface="Arial" charset="0"/>
                </a:rPr>
                <a:t>0,6</a:t>
              </a:r>
            </a:p>
          </p:txBody>
        </p:sp>
        <p:sp>
          <p:nvSpPr>
            <p:cNvPr id="42008" name="Text Box 24"/>
            <p:cNvSpPr txBox="1">
              <a:spLocks noChangeArrowheads="1"/>
            </p:cNvSpPr>
            <p:nvPr/>
          </p:nvSpPr>
          <p:spPr bwMode="auto">
            <a:xfrm>
              <a:off x="5203666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0,7</a:t>
              </a:r>
            </a:p>
          </p:txBody>
        </p:sp>
        <p:sp>
          <p:nvSpPr>
            <p:cNvPr id="42009" name="Text Box 25"/>
            <p:cNvSpPr txBox="1">
              <a:spLocks noChangeArrowheads="1"/>
            </p:cNvSpPr>
            <p:nvPr/>
          </p:nvSpPr>
          <p:spPr bwMode="auto">
            <a:xfrm>
              <a:off x="5633878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0,8</a:t>
              </a:r>
            </a:p>
          </p:txBody>
        </p:sp>
        <p:sp>
          <p:nvSpPr>
            <p:cNvPr id="42010" name="Text Box 26"/>
            <p:cNvSpPr txBox="1">
              <a:spLocks noChangeArrowheads="1"/>
            </p:cNvSpPr>
            <p:nvPr/>
          </p:nvSpPr>
          <p:spPr bwMode="auto">
            <a:xfrm>
              <a:off x="6106953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0,9</a:t>
              </a:r>
            </a:p>
          </p:txBody>
        </p:sp>
        <p:sp>
          <p:nvSpPr>
            <p:cNvPr id="42011" name="Text Box 27"/>
            <p:cNvSpPr txBox="1">
              <a:spLocks noChangeArrowheads="1"/>
            </p:cNvSpPr>
            <p:nvPr/>
          </p:nvSpPr>
          <p:spPr bwMode="auto">
            <a:xfrm>
              <a:off x="6559391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1,0</a:t>
              </a:r>
            </a:p>
          </p:txBody>
        </p:sp>
        <p:sp>
          <p:nvSpPr>
            <p:cNvPr id="42012" name="Text Box 28"/>
            <p:cNvSpPr txBox="1">
              <a:spLocks noChangeArrowheads="1"/>
            </p:cNvSpPr>
            <p:nvPr/>
          </p:nvSpPr>
          <p:spPr bwMode="auto">
            <a:xfrm>
              <a:off x="4252753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0,5</a:t>
              </a:r>
            </a:p>
          </p:txBody>
        </p:sp>
        <p:sp>
          <p:nvSpPr>
            <p:cNvPr id="42013" name="Text Box 29"/>
            <p:cNvSpPr txBox="1">
              <a:spLocks noChangeArrowheads="1"/>
            </p:cNvSpPr>
            <p:nvPr/>
          </p:nvSpPr>
          <p:spPr bwMode="auto">
            <a:xfrm>
              <a:off x="3833653" y="4038599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0,4</a:t>
              </a:r>
            </a:p>
          </p:txBody>
        </p:sp>
        <p:sp>
          <p:nvSpPr>
            <p:cNvPr id="42029" name="Line 57"/>
            <p:cNvSpPr>
              <a:spLocks noChangeShapeType="1"/>
            </p:cNvSpPr>
            <p:nvPr/>
          </p:nvSpPr>
          <p:spPr bwMode="auto">
            <a:xfrm flipV="1">
              <a:off x="3658234" y="4514849"/>
              <a:ext cx="80803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3" name="Text Box 71"/>
            <p:cNvSpPr txBox="1">
              <a:spLocks noChangeArrowheads="1"/>
            </p:cNvSpPr>
            <p:nvPr/>
          </p:nvSpPr>
          <p:spPr bwMode="auto">
            <a:xfrm>
              <a:off x="4459128" y="4335462"/>
              <a:ext cx="5207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3333CC"/>
                  </a:solidFill>
                  <a:latin typeface="Arial" charset="0"/>
                </a:rPr>
                <a:t>X</a:t>
              </a:r>
              <a:r>
                <a:rPr lang="it-IT" altLang="it-IT" sz="2000" b="1" baseline="-25000">
                  <a:solidFill>
                    <a:srgbClr val="3333CC"/>
                  </a:solidFill>
                  <a:latin typeface="Arial" charset="0"/>
                </a:rPr>
                <a:t>B</a:t>
              </a:r>
              <a:endParaRPr lang="it-IT" altLang="it-IT" sz="2000" b="1">
                <a:solidFill>
                  <a:srgbClr val="3333CC"/>
                </a:solidFill>
                <a:latin typeface="Arial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471319" y="2033587"/>
            <a:ext cx="1711325" cy="1841500"/>
            <a:chOff x="3906678" y="2033587"/>
            <a:chExt cx="1711325" cy="1841500"/>
          </a:xfrm>
        </p:grpSpPr>
        <p:sp>
          <p:nvSpPr>
            <p:cNvPr id="42027" name="Line 55"/>
            <p:cNvSpPr>
              <a:spLocks noChangeShapeType="1"/>
            </p:cNvSpPr>
            <p:nvPr/>
          </p:nvSpPr>
          <p:spPr bwMode="auto">
            <a:xfrm flipH="1" flipV="1">
              <a:off x="5616416" y="2033587"/>
              <a:ext cx="1587" cy="1841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41" name="Text Box 69"/>
            <p:cNvSpPr txBox="1">
              <a:spLocks noChangeArrowheads="1"/>
            </p:cNvSpPr>
            <p:nvPr/>
          </p:nvSpPr>
          <p:spPr bwMode="auto">
            <a:xfrm>
              <a:off x="3906678" y="2376487"/>
              <a:ext cx="1384300" cy="788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33CC"/>
                  </a:solidFill>
                  <a:latin typeface="Arial" charset="0"/>
                </a:rPr>
                <a:t>0,75 moli B</a:t>
              </a: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33CC"/>
                  </a:solidFill>
                  <a:latin typeface="Arial" charset="0"/>
                </a:rPr>
                <a:t>0,25 moli A</a:t>
              </a:r>
            </a:p>
          </p:txBody>
        </p:sp>
        <p:sp>
          <p:nvSpPr>
            <p:cNvPr id="42042" name="Line 70"/>
            <p:cNvSpPr>
              <a:spLocks noChangeShapeType="1"/>
            </p:cNvSpPr>
            <p:nvPr/>
          </p:nvSpPr>
          <p:spPr bwMode="auto">
            <a:xfrm>
              <a:off x="4816316" y="3157537"/>
              <a:ext cx="646112" cy="2365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575683" y="4797362"/>
            <a:ext cx="4938712" cy="852487"/>
            <a:chOff x="2011043" y="4797361"/>
            <a:chExt cx="4938712" cy="852487"/>
          </a:xfrm>
        </p:grpSpPr>
        <p:grpSp>
          <p:nvGrpSpPr>
            <p:cNvPr id="42017" name="Group 33"/>
            <p:cNvGrpSpPr>
              <a:grpSpLocks/>
            </p:cNvGrpSpPr>
            <p:nvPr/>
          </p:nvGrpSpPr>
          <p:grpSpPr bwMode="auto">
            <a:xfrm>
              <a:off x="2231705" y="4797361"/>
              <a:ext cx="4567238" cy="260350"/>
              <a:chOff x="2562" y="3968"/>
              <a:chExt cx="5154" cy="300"/>
            </a:xfrm>
          </p:grpSpPr>
          <p:sp>
            <p:nvSpPr>
              <p:cNvPr id="42060" name="Line 34"/>
              <p:cNvSpPr>
                <a:spLocks noChangeShapeType="1"/>
              </p:cNvSpPr>
              <p:nvPr/>
            </p:nvSpPr>
            <p:spPr bwMode="auto">
              <a:xfrm>
                <a:off x="2562" y="4076"/>
                <a:ext cx="5154" cy="0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1" name="Line 35"/>
              <p:cNvSpPr>
                <a:spLocks noChangeShapeType="1"/>
              </p:cNvSpPr>
              <p:nvPr/>
            </p:nvSpPr>
            <p:spPr bwMode="auto">
              <a:xfrm>
                <a:off x="2578" y="3968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2" name="Line 36"/>
              <p:cNvSpPr>
                <a:spLocks noChangeShapeType="1"/>
              </p:cNvSpPr>
              <p:nvPr/>
            </p:nvSpPr>
            <p:spPr bwMode="auto">
              <a:xfrm>
                <a:off x="3076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3" name="Line 37"/>
              <p:cNvSpPr>
                <a:spLocks noChangeShapeType="1"/>
              </p:cNvSpPr>
              <p:nvPr/>
            </p:nvSpPr>
            <p:spPr bwMode="auto">
              <a:xfrm>
                <a:off x="3592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4" name="Line 38"/>
              <p:cNvSpPr>
                <a:spLocks noChangeShapeType="1"/>
              </p:cNvSpPr>
              <p:nvPr/>
            </p:nvSpPr>
            <p:spPr bwMode="auto">
              <a:xfrm>
                <a:off x="4108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5" name="Line 39"/>
              <p:cNvSpPr>
                <a:spLocks noChangeShapeType="1"/>
              </p:cNvSpPr>
              <p:nvPr/>
            </p:nvSpPr>
            <p:spPr bwMode="auto">
              <a:xfrm>
                <a:off x="4623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6" name="Line 40"/>
              <p:cNvSpPr>
                <a:spLocks noChangeShapeType="1"/>
              </p:cNvSpPr>
              <p:nvPr/>
            </p:nvSpPr>
            <p:spPr bwMode="auto">
              <a:xfrm>
                <a:off x="5139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7" name="Line 41"/>
              <p:cNvSpPr>
                <a:spLocks noChangeShapeType="1"/>
              </p:cNvSpPr>
              <p:nvPr/>
            </p:nvSpPr>
            <p:spPr bwMode="auto">
              <a:xfrm>
                <a:off x="5653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8" name="Line 42"/>
              <p:cNvSpPr>
                <a:spLocks noChangeShapeType="1"/>
              </p:cNvSpPr>
              <p:nvPr/>
            </p:nvSpPr>
            <p:spPr bwMode="auto">
              <a:xfrm>
                <a:off x="6169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69" name="Line 43"/>
              <p:cNvSpPr>
                <a:spLocks noChangeShapeType="1"/>
              </p:cNvSpPr>
              <p:nvPr/>
            </p:nvSpPr>
            <p:spPr bwMode="auto">
              <a:xfrm>
                <a:off x="6685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70" name="Line 44"/>
              <p:cNvSpPr>
                <a:spLocks noChangeShapeType="1"/>
              </p:cNvSpPr>
              <p:nvPr/>
            </p:nvSpPr>
            <p:spPr bwMode="auto">
              <a:xfrm>
                <a:off x="7200" y="407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071" name="Line 45"/>
              <p:cNvSpPr>
                <a:spLocks noChangeShapeType="1"/>
              </p:cNvSpPr>
              <p:nvPr/>
            </p:nvSpPr>
            <p:spPr bwMode="auto">
              <a:xfrm>
                <a:off x="7700" y="3968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2028" name="Line 56"/>
            <p:cNvSpPr>
              <a:spLocks noChangeShapeType="1"/>
            </p:cNvSpPr>
            <p:nvPr/>
          </p:nvSpPr>
          <p:spPr bwMode="auto">
            <a:xfrm flipH="1">
              <a:off x="4554218" y="5465698"/>
              <a:ext cx="80803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30" name="Text Box 58"/>
            <p:cNvSpPr txBox="1">
              <a:spLocks noChangeArrowheads="1"/>
            </p:cNvSpPr>
            <p:nvPr/>
          </p:nvSpPr>
          <p:spPr bwMode="auto">
            <a:xfrm>
              <a:off x="2011043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1,0</a:t>
              </a:r>
            </a:p>
          </p:txBody>
        </p:sp>
        <p:sp>
          <p:nvSpPr>
            <p:cNvPr id="42031" name="Text Box 59"/>
            <p:cNvSpPr txBox="1">
              <a:spLocks noChangeArrowheads="1"/>
            </p:cNvSpPr>
            <p:nvPr/>
          </p:nvSpPr>
          <p:spPr bwMode="auto">
            <a:xfrm>
              <a:off x="2447605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0,9</a:t>
              </a:r>
            </a:p>
          </p:txBody>
        </p:sp>
        <p:sp>
          <p:nvSpPr>
            <p:cNvPr id="42032" name="Text Box 60"/>
            <p:cNvSpPr txBox="1">
              <a:spLocks noChangeArrowheads="1"/>
            </p:cNvSpPr>
            <p:nvPr/>
          </p:nvSpPr>
          <p:spPr bwMode="auto">
            <a:xfrm>
              <a:off x="2901630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0,8</a:t>
              </a:r>
            </a:p>
          </p:txBody>
        </p:sp>
        <p:sp>
          <p:nvSpPr>
            <p:cNvPr id="42033" name="Text Box 61"/>
            <p:cNvSpPr txBox="1">
              <a:spLocks noChangeArrowheads="1"/>
            </p:cNvSpPr>
            <p:nvPr/>
          </p:nvSpPr>
          <p:spPr bwMode="auto">
            <a:xfrm>
              <a:off x="3355655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6600"/>
                  </a:solidFill>
                  <a:latin typeface="Arial" charset="0"/>
                </a:rPr>
                <a:t>0,7</a:t>
              </a:r>
            </a:p>
          </p:txBody>
        </p:sp>
        <p:sp>
          <p:nvSpPr>
            <p:cNvPr id="42034" name="Text Box 62"/>
            <p:cNvSpPr txBox="1">
              <a:spLocks noChangeArrowheads="1"/>
            </p:cNvSpPr>
            <p:nvPr/>
          </p:nvSpPr>
          <p:spPr bwMode="auto">
            <a:xfrm>
              <a:off x="3841430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0,6</a:t>
              </a:r>
            </a:p>
          </p:txBody>
        </p:sp>
        <p:sp>
          <p:nvSpPr>
            <p:cNvPr id="42035" name="Text Box 63"/>
            <p:cNvSpPr txBox="1">
              <a:spLocks noChangeArrowheads="1"/>
            </p:cNvSpPr>
            <p:nvPr/>
          </p:nvSpPr>
          <p:spPr bwMode="auto">
            <a:xfrm>
              <a:off x="4309743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0,5</a:t>
              </a:r>
            </a:p>
          </p:txBody>
        </p:sp>
        <p:sp>
          <p:nvSpPr>
            <p:cNvPr id="42036" name="Text Box 64"/>
            <p:cNvSpPr txBox="1">
              <a:spLocks noChangeArrowheads="1"/>
            </p:cNvSpPr>
            <p:nvPr/>
          </p:nvSpPr>
          <p:spPr bwMode="auto">
            <a:xfrm>
              <a:off x="4763768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0,4</a:t>
              </a:r>
            </a:p>
          </p:txBody>
        </p:sp>
        <p:sp>
          <p:nvSpPr>
            <p:cNvPr id="42037" name="Text Box 65"/>
            <p:cNvSpPr txBox="1">
              <a:spLocks noChangeArrowheads="1"/>
            </p:cNvSpPr>
            <p:nvPr/>
          </p:nvSpPr>
          <p:spPr bwMode="auto">
            <a:xfrm>
              <a:off x="5232080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0,3</a:t>
              </a:r>
            </a:p>
          </p:txBody>
        </p:sp>
        <p:sp>
          <p:nvSpPr>
            <p:cNvPr id="42038" name="Text Box 66"/>
            <p:cNvSpPr txBox="1">
              <a:spLocks noChangeArrowheads="1"/>
            </p:cNvSpPr>
            <p:nvPr/>
          </p:nvSpPr>
          <p:spPr bwMode="auto">
            <a:xfrm>
              <a:off x="5654355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0,2</a:t>
              </a:r>
            </a:p>
          </p:txBody>
        </p:sp>
        <p:sp>
          <p:nvSpPr>
            <p:cNvPr id="42039" name="Text Box 67"/>
            <p:cNvSpPr txBox="1">
              <a:spLocks noChangeArrowheads="1"/>
            </p:cNvSpPr>
            <p:nvPr/>
          </p:nvSpPr>
          <p:spPr bwMode="auto">
            <a:xfrm>
              <a:off x="6108380" y="5064061"/>
              <a:ext cx="4572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0,1</a:t>
              </a:r>
            </a:p>
          </p:txBody>
        </p:sp>
        <p:sp>
          <p:nvSpPr>
            <p:cNvPr id="42040" name="Text Box 68"/>
            <p:cNvSpPr txBox="1">
              <a:spLocks noChangeArrowheads="1"/>
            </p:cNvSpPr>
            <p:nvPr/>
          </p:nvSpPr>
          <p:spPr bwMode="auto">
            <a:xfrm>
              <a:off x="6705280" y="5064061"/>
              <a:ext cx="244475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66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42044" name="Text Box 72"/>
            <p:cNvSpPr txBox="1">
              <a:spLocks noChangeArrowheads="1"/>
            </p:cNvSpPr>
            <p:nvPr/>
          </p:nvSpPr>
          <p:spPr bwMode="auto">
            <a:xfrm>
              <a:off x="4119243" y="5291073"/>
              <a:ext cx="52070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3333CC"/>
                  </a:solidFill>
                  <a:latin typeface="Arial" charset="0"/>
                </a:rPr>
                <a:t>X</a:t>
              </a:r>
              <a:r>
                <a:rPr lang="it-IT" altLang="it-IT" sz="2000" b="1" baseline="-25000">
                  <a:solidFill>
                    <a:srgbClr val="3333CC"/>
                  </a:solidFill>
                  <a:latin typeface="Arial" charset="0"/>
                </a:rPr>
                <a:t>A</a:t>
              </a:r>
              <a:endParaRPr lang="it-IT" altLang="it-IT" sz="2000" b="1">
                <a:solidFill>
                  <a:srgbClr val="3333CC"/>
                </a:solidFill>
                <a:latin typeface="Arial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8432006" y="1395887"/>
            <a:ext cx="2227262" cy="2445862"/>
            <a:chOff x="6867366" y="1395887"/>
            <a:chExt cx="2227262" cy="2445862"/>
          </a:xfrm>
        </p:grpSpPr>
        <p:sp>
          <p:nvSpPr>
            <p:cNvPr id="42016" name="Text Box 32"/>
            <p:cNvSpPr txBox="1">
              <a:spLocks noChangeArrowheads="1"/>
            </p:cNvSpPr>
            <p:nvPr/>
          </p:nvSpPr>
          <p:spPr bwMode="auto">
            <a:xfrm>
              <a:off x="6867366" y="2174874"/>
              <a:ext cx="2227262" cy="166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Riportando sulle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ordinate 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(a P = </a:t>
              </a:r>
              <a:r>
                <a:rPr lang="it-IT" altLang="it-IT" sz="2100" b="1" dirty="0" err="1">
                  <a:solidFill>
                    <a:srgbClr val="333399"/>
                  </a:solidFill>
                  <a:latin typeface="Arial" charset="0"/>
                </a:rPr>
                <a:t>cost</a:t>
              </a: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) si ha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un diagramma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u="sng" dirty="0">
                  <a:solidFill>
                    <a:srgbClr val="333399"/>
                  </a:solidFill>
                  <a:latin typeface="Arial" charset="0"/>
                </a:rPr>
                <a:t>ISOBARO</a:t>
              </a:r>
              <a:endParaRPr lang="it-IT" altLang="it-IT" sz="2100" b="1" dirty="0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42045" name="Text Box 73"/>
            <p:cNvSpPr txBox="1">
              <a:spLocks noChangeArrowheads="1"/>
            </p:cNvSpPr>
            <p:nvPr/>
          </p:nvSpPr>
          <p:spPr bwMode="auto">
            <a:xfrm>
              <a:off x="7016591" y="1395887"/>
              <a:ext cx="730250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T (P)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589881" y="1550987"/>
            <a:ext cx="2228850" cy="2405063"/>
            <a:chOff x="25241" y="1550986"/>
            <a:chExt cx="2228850" cy="2405063"/>
          </a:xfrm>
        </p:grpSpPr>
        <p:sp>
          <p:nvSpPr>
            <p:cNvPr id="42014" name="Text Box 30"/>
            <p:cNvSpPr txBox="1">
              <a:spLocks noChangeArrowheads="1"/>
            </p:cNvSpPr>
            <p:nvPr/>
          </p:nvSpPr>
          <p:spPr bwMode="auto">
            <a:xfrm>
              <a:off x="25241" y="2289174"/>
              <a:ext cx="2228850" cy="166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Riportando sulle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ordinate P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(a T = </a:t>
              </a:r>
              <a:r>
                <a:rPr lang="it-IT" altLang="it-IT" sz="2100" b="1" dirty="0" err="1">
                  <a:solidFill>
                    <a:srgbClr val="333399"/>
                  </a:solidFill>
                  <a:latin typeface="Arial" charset="0"/>
                </a:rPr>
                <a:t>cost</a:t>
              </a: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) si ha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dirty="0">
                  <a:solidFill>
                    <a:srgbClr val="333399"/>
                  </a:solidFill>
                  <a:latin typeface="Arial" charset="0"/>
                </a:rPr>
                <a:t>un diagramma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u="sng" dirty="0">
                  <a:solidFill>
                    <a:srgbClr val="333399"/>
                  </a:solidFill>
                  <a:latin typeface="Arial" charset="0"/>
                </a:rPr>
                <a:t>ISOTERMO</a:t>
              </a:r>
              <a:endParaRPr lang="it-IT" altLang="it-IT" sz="2100" b="1" dirty="0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42046" name="Text Box 74"/>
            <p:cNvSpPr txBox="1">
              <a:spLocks noChangeArrowheads="1"/>
            </p:cNvSpPr>
            <p:nvPr/>
          </p:nvSpPr>
          <p:spPr bwMode="auto">
            <a:xfrm>
              <a:off x="1317147" y="1550986"/>
              <a:ext cx="725488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P (T)</a:t>
              </a:r>
            </a:p>
          </p:txBody>
        </p:sp>
      </p:grpSp>
      <p:sp>
        <p:nvSpPr>
          <p:cNvPr id="42047" name="Text Box 75"/>
          <p:cNvSpPr txBox="1">
            <a:spLocks noChangeArrowheads="1"/>
          </p:cNvSpPr>
          <p:nvPr/>
        </p:nvSpPr>
        <p:spPr bwMode="auto">
          <a:xfrm>
            <a:off x="2078037" y="569119"/>
            <a:ext cx="34988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0530" tIns="25265" rIns="50530" bIns="25265"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3333CC"/>
                </a:solidFill>
                <a:latin typeface="Arial" charset="0"/>
              </a:rPr>
              <a:t>Variabili: P, T, composizione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391694" y="1290320"/>
            <a:ext cx="5313363" cy="2892742"/>
            <a:chOff x="1827053" y="1290320"/>
            <a:chExt cx="5313363" cy="2892742"/>
          </a:xfrm>
        </p:grpSpPr>
        <p:sp>
          <p:nvSpPr>
            <p:cNvPr id="41986" name="Line 2"/>
            <p:cNvSpPr>
              <a:spLocks noChangeShapeType="1"/>
            </p:cNvSpPr>
            <p:nvPr/>
          </p:nvSpPr>
          <p:spPr bwMode="auto">
            <a:xfrm flipH="1" flipV="1">
              <a:off x="2228691" y="1290320"/>
              <a:ext cx="6350" cy="2595879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flipV="1">
              <a:off x="6773703" y="1290320"/>
              <a:ext cx="31910" cy="2594292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88" name="Line 4"/>
            <p:cNvSpPr>
              <a:spLocks noChangeShapeType="1"/>
            </p:cNvSpPr>
            <p:nvPr/>
          </p:nvSpPr>
          <p:spPr bwMode="auto">
            <a:xfrm>
              <a:off x="2220753" y="3878262"/>
              <a:ext cx="4567238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89" name="Line 5"/>
            <p:cNvSpPr>
              <a:spLocks noChangeShapeType="1"/>
            </p:cNvSpPr>
            <p:nvPr/>
          </p:nvSpPr>
          <p:spPr bwMode="auto">
            <a:xfrm>
              <a:off x="2235041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0" name="Line 6"/>
            <p:cNvSpPr>
              <a:spLocks noChangeShapeType="1"/>
            </p:cNvSpPr>
            <p:nvPr/>
          </p:nvSpPr>
          <p:spPr bwMode="auto">
            <a:xfrm>
              <a:off x="2676366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>
              <a:off x="3133566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3590766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3" name="Line 9"/>
            <p:cNvSpPr>
              <a:spLocks noChangeShapeType="1"/>
            </p:cNvSpPr>
            <p:nvPr/>
          </p:nvSpPr>
          <p:spPr bwMode="auto">
            <a:xfrm>
              <a:off x="4046378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4" name="Line 10"/>
            <p:cNvSpPr>
              <a:spLocks noChangeShapeType="1"/>
            </p:cNvSpPr>
            <p:nvPr/>
          </p:nvSpPr>
          <p:spPr bwMode="auto">
            <a:xfrm>
              <a:off x="4503578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5" name="Line 11"/>
            <p:cNvSpPr>
              <a:spLocks noChangeShapeType="1"/>
            </p:cNvSpPr>
            <p:nvPr/>
          </p:nvSpPr>
          <p:spPr bwMode="auto">
            <a:xfrm>
              <a:off x="4959191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6" name="Line 12"/>
            <p:cNvSpPr>
              <a:spLocks noChangeShapeType="1"/>
            </p:cNvSpPr>
            <p:nvPr/>
          </p:nvSpPr>
          <p:spPr bwMode="auto">
            <a:xfrm>
              <a:off x="5416391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5873591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8" name="Line 14"/>
            <p:cNvSpPr>
              <a:spLocks noChangeShapeType="1"/>
            </p:cNvSpPr>
            <p:nvPr/>
          </p:nvSpPr>
          <p:spPr bwMode="auto">
            <a:xfrm>
              <a:off x="6330791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999" name="Line 15"/>
            <p:cNvSpPr>
              <a:spLocks noChangeShapeType="1"/>
            </p:cNvSpPr>
            <p:nvPr/>
          </p:nvSpPr>
          <p:spPr bwMode="auto">
            <a:xfrm>
              <a:off x="6773703" y="3878262"/>
              <a:ext cx="0" cy="1651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058" name="Text Box 86"/>
            <p:cNvSpPr txBox="1">
              <a:spLocks noChangeArrowheads="1"/>
            </p:cNvSpPr>
            <p:nvPr/>
          </p:nvSpPr>
          <p:spPr bwMode="auto">
            <a:xfrm>
              <a:off x="1827053" y="3702049"/>
              <a:ext cx="373063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0000"/>
                  </a:solidFill>
                  <a:latin typeface="Arial" charset="0"/>
                </a:rPr>
                <a:t>A </a:t>
              </a:r>
            </a:p>
          </p:txBody>
        </p:sp>
        <p:sp>
          <p:nvSpPr>
            <p:cNvPr id="42059" name="Text Box 87"/>
            <p:cNvSpPr txBox="1">
              <a:spLocks noChangeArrowheads="1"/>
            </p:cNvSpPr>
            <p:nvPr/>
          </p:nvSpPr>
          <p:spPr bwMode="auto">
            <a:xfrm>
              <a:off x="6756241" y="3794124"/>
              <a:ext cx="384175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0530" tIns="25265" rIns="50530" bIns="25265">
              <a:spAutoFit/>
            </a:bodyPr>
            <a:lstStyle>
              <a:lvl1pPr defTabSz="5048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048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048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048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048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048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charset="0"/>
                </a:rPr>
                <a:t>B </a:t>
              </a: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92"/>
    </mc:Choice>
    <mc:Fallback xmlns="">
      <p:transition spd="slow" advTm="13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20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7|14.7|6.7|17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9.2|34.6|3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0.2|13.9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8.9|1.9|22.6|3.7|27|49.9|8.4|11.9|24|17.9|12.2|5|7|24.8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1.4|16.9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3.1|14.2|15.4|57.8|5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5.8|29.6|34.8|17.2|2.6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27.1|51.8|74.4|8.4|6.4|58.1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975</Words>
  <Application>Microsoft Office PowerPoint</Application>
  <PresentationFormat>Widescreen</PresentationFormat>
  <Paragraphs>328</Paragraphs>
  <Slides>15</Slides>
  <Notes>0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Arial Special G1</vt:lpstr>
      <vt:lpstr>Comic Sans MS</vt:lpstr>
      <vt:lpstr>Eras Bold ITC</vt:lpstr>
      <vt:lpstr>Eras Demi ITC</vt:lpstr>
      <vt:lpstr>Symbol</vt:lpstr>
      <vt:lpstr>Times New Roman</vt:lpstr>
      <vt:lpstr>Struttura predefinita</vt:lpstr>
      <vt:lpstr>Tema di Office</vt:lpstr>
      <vt:lpstr>Presentazione standard di PowerPoint</vt:lpstr>
      <vt:lpstr>DIAGRAMMA DI STATO DELLA CO2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INFLUENZA DI P E T SULL’EBOLLIZIONE: dipendenza di DG da P e T</vt:lpstr>
      <vt:lpstr>SISTEMI A COMPOSIZIONE VARIABILE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8</cp:revision>
  <dcterms:created xsi:type="dcterms:W3CDTF">2020-03-26T11:24:24Z</dcterms:created>
  <dcterms:modified xsi:type="dcterms:W3CDTF">2020-03-27T11:29:24Z</dcterms:modified>
</cp:coreProperties>
</file>