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84" r:id="rId1"/>
  </p:sldMasterIdLst>
  <p:notesMasterIdLst>
    <p:notesMasterId r:id="rId72"/>
  </p:notesMasterIdLst>
  <p:sldIdLst>
    <p:sldId id="522" r:id="rId2"/>
    <p:sldId id="499" r:id="rId3"/>
    <p:sldId id="489" r:id="rId4"/>
    <p:sldId id="273" r:id="rId5"/>
    <p:sldId id="389" r:id="rId6"/>
    <p:sldId id="391" r:id="rId7"/>
    <p:sldId id="519" r:id="rId8"/>
    <p:sldId id="275" r:id="rId9"/>
    <p:sldId id="488" r:id="rId10"/>
    <p:sldId id="468" r:id="rId11"/>
    <p:sldId id="449" r:id="rId12"/>
    <p:sldId id="415" r:id="rId13"/>
    <p:sldId id="443" r:id="rId14"/>
    <p:sldId id="536" r:id="rId15"/>
    <p:sldId id="444" r:id="rId16"/>
    <p:sldId id="508" r:id="rId17"/>
    <p:sldId id="413" r:id="rId18"/>
    <p:sldId id="418" r:id="rId19"/>
    <p:sldId id="417" r:id="rId20"/>
    <p:sldId id="424" r:id="rId21"/>
    <p:sldId id="425" r:id="rId22"/>
    <p:sldId id="429" r:id="rId23"/>
    <p:sldId id="430" r:id="rId24"/>
    <p:sldId id="486" r:id="rId25"/>
    <p:sldId id="393" r:id="rId26"/>
    <p:sldId id="371" r:id="rId27"/>
    <p:sldId id="537" r:id="rId28"/>
    <p:sldId id="477" r:id="rId29"/>
    <p:sldId id="538" r:id="rId30"/>
    <p:sldId id="523" r:id="rId31"/>
    <p:sldId id="540" r:id="rId32"/>
    <p:sldId id="541" r:id="rId33"/>
    <p:sldId id="542" r:id="rId34"/>
    <p:sldId id="543" r:id="rId35"/>
    <p:sldId id="544" r:id="rId36"/>
    <p:sldId id="545" r:id="rId37"/>
    <p:sldId id="546" r:id="rId38"/>
    <p:sldId id="547" r:id="rId39"/>
    <p:sldId id="548" r:id="rId40"/>
    <p:sldId id="549" r:id="rId41"/>
    <p:sldId id="550" r:id="rId42"/>
    <p:sldId id="551" r:id="rId43"/>
    <p:sldId id="552" r:id="rId44"/>
    <p:sldId id="553" r:id="rId45"/>
    <p:sldId id="554" r:id="rId46"/>
    <p:sldId id="555" r:id="rId47"/>
    <p:sldId id="556" r:id="rId48"/>
    <p:sldId id="557" r:id="rId49"/>
    <p:sldId id="558" r:id="rId50"/>
    <p:sldId id="559" r:id="rId51"/>
    <p:sldId id="560" r:id="rId52"/>
    <p:sldId id="561" r:id="rId53"/>
    <p:sldId id="562" r:id="rId54"/>
    <p:sldId id="563" r:id="rId55"/>
    <p:sldId id="564" r:id="rId56"/>
    <p:sldId id="565" r:id="rId57"/>
    <p:sldId id="566" r:id="rId58"/>
    <p:sldId id="567" r:id="rId59"/>
    <p:sldId id="568" r:id="rId60"/>
    <p:sldId id="569" r:id="rId61"/>
    <p:sldId id="570" r:id="rId62"/>
    <p:sldId id="571" r:id="rId63"/>
    <p:sldId id="572" r:id="rId64"/>
    <p:sldId id="573" r:id="rId65"/>
    <p:sldId id="574" r:id="rId66"/>
    <p:sldId id="575" r:id="rId67"/>
    <p:sldId id="576" r:id="rId68"/>
    <p:sldId id="577" r:id="rId69"/>
    <p:sldId id="578" r:id="rId70"/>
    <p:sldId id="579"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FF0066"/>
    <a:srgbClr val="66FFFF"/>
    <a:srgbClr val="FF3300"/>
    <a:srgbClr val="FF99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70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561808-383A-464B-8D18-B9D5F075BC5E}" type="datetimeFigureOut">
              <a:rPr lang="en-US" smtClean="0"/>
              <a:pPr/>
              <a:t>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9ACCC-5165-4378-97A3-139CAED0088F}" type="slidenum">
              <a:rPr lang="en-US" smtClean="0"/>
              <a:pPr/>
              <a:t>‹N›</a:t>
            </a:fld>
            <a:endParaRPr lang="en-US"/>
          </a:p>
        </p:txBody>
      </p:sp>
    </p:spTree>
    <p:extLst>
      <p:ext uri="{BB962C8B-B14F-4D97-AF65-F5344CB8AC3E}">
        <p14:creationId xmlns:p14="http://schemas.microsoft.com/office/powerpoint/2010/main" val="51515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a:t>
            </a:fld>
            <a:endParaRPr lang="en-US"/>
          </a:p>
        </p:txBody>
      </p:sp>
    </p:spTree>
    <p:extLst>
      <p:ext uri="{BB962C8B-B14F-4D97-AF65-F5344CB8AC3E}">
        <p14:creationId xmlns:p14="http://schemas.microsoft.com/office/powerpoint/2010/main" val="1640932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10</a:t>
            </a:fld>
            <a:endParaRPr lang="en-US"/>
          </a:p>
        </p:txBody>
      </p:sp>
    </p:spTree>
    <p:extLst>
      <p:ext uri="{BB962C8B-B14F-4D97-AF65-F5344CB8AC3E}">
        <p14:creationId xmlns:p14="http://schemas.microsoft.com/office/powerpoint/2010/main" val="178731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49ACCC-5165-4378-97A3-139CAED0088F}" type="slidenum">
              <a:rPr lang="en-US" smtClean="0"/>
              <a:pPr/>
              <a:t>11</a:t>
            </a:fld>
            <a:endParaRPr lang="en-US"/>
          </a:p>
        </p:txBody>
      </p:sp>
    </p:spTree>
    <p:extLst>
      <p:ext uri="{BB962C8B-B14F-4D97-AF65-F5344CB8AC3E}">
        <p14:creationId xmlns:p14="http://schemas.microsoft.com/office/powerpoint/2010/main" val="78949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12</a:t>
            </a:fld>
            <a:endParaRPr lang="en-US"/>
          </a:p>
        </p:txBody>
      </p:sp>
    </p:spTree>
    <p:extLst>
      <p:ext uri="{BB962C8B-B14F-4D97-AF65-F5344CB8AC3E}">
        <p14:creationId xmlns:p14="http://schemas.microsoft.com/office/powerpoint/2010/main" val="1792391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13</a:t>
            </a:fld>
            <a:endParaRPr lang="en-US"/>
          </a:p>
        </p:txBody>
      </p:sp>
    </p:spTree>
    <p:extLst>
      <p:ext uri="{BB962C8B-B14F-4D97-AF65-F5344CB8AC3E}">
        <p14:creationId xmlns:p14="http://schemas.microsoft.com/office/powerpoint/2010/main" val="283787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14</a:t>
            </a:fld>
            <a:endParaRPr lang="en-US"/>
          </a:p>
        </p:txBody>
      </p:sp>
    </p:spTree>
    <p:extLst>
      <p:ext uri="{BB962C8B-B14F-4D97-AF65-F5344CB8AC3E}">
        <p14:creationId xmlns:p14="http://schemas.microsoft.com/office/powerpoint/2010/main" val="2662492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15</a:t>
            </a:fld>
            <a:endParaRPr lang="en-US"/>
          </a:p>
        </p:txBody>
      </p:sp>
    </p:spTree>
    <p:extLst>
      <p:ext uri="{BB962C8B-B14F-4D97-AF65-F5344CB8AC3E}">
        <p14:creationId xmlns:p14="http://schemas.microsoft.com/office/powerpoint/2010/main" val="374977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16</a:t>
            </a:fld>
            <a:endParaRPr lang="en-US"/>
          </a:p>
        </p:txBody>
      </p:sp>
    </p:spTree>
    <p:extLst>
      <p:ext uri="{BB962C8B-B14F-4D97-AF65-F5344CB8AC3E}">
        <p14:creationId xmlns:p14="http://schemas.microsoft.com/office/powerpoint/2010/main" val="1235678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17</a:t>
            </a:fld>
            <a:endParaRPr lang="en-US"/>
          </a:p>
        </p:txBody>
      </p:sp>
    </p:spTree>
    <p:extLst>
      <p:ext uri="{BB962C8B-B14F-4D97-AF65-F5344CB8AC3E}">
        <p14:creationId xmlns:p14="http://schemas.microsoft.com/office/powerpoint/2010/main" val="230462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18</a:t>
            </a:fld>
            <a:endParaRPr lang="en-US"/>
          </a:p>
        </p:txBody>
      </p:sp>
    </p:spTree>
    <p:extLst>
      <p:ext uri="{BB962C8B-B14F-4D97-AF65-F5344CB8AC3E}">
        <p14:creationId xmlns:p14="http://schemas.microsoft.com/office/powerpoint/2010/main" val="4196304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19</a:t>
            </a:fld>
            <a:endParaRPr lang="en-US"/>
          </a:p>
        </p:txBody>
      </p:sp>
    </p:spTree>
    <p:extLst>
      <p:ext uri="{BB962C8B-B14F-4D97-AF65-F5344CB8AC3E}">
        <p14:creationId xmlns:p14="http://schemas.microsoft.com/office/powerpoint/2010/main" val="1349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a:t>
            </a:fld>
            <a:endParaRPr lang="en-US"/>
          </a:p>
        </p:txBody>
      </p:sp>
    </p:spTree>
    <p:extLst>
      <p:ext uri="{BB962C8B-B14F-4D97-AF65-F5344CB8AC3E}">
        <p14:creationId xmlns:p14="http://schemas.microsoft.com/office/powerpoint/2010/main" val="3788811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20</a:t>
            </a:fld>
            <a:endParaRPr lang="en-US"/>
          </a:p>
        </p:txBody>
      </p:sp>
    </p:spTree>
    <p:extLst>
      <p:ext uri="{BB962C8B-B14F-4D97-AF65-F5344CB8AC3E}">
        <p14:creationId xmlns:p14="http://schemas.microsoft.com/office/powerpoint/2010/main" val="201346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21</a:t>
            </a:fld>
            <a:endParaRPr lang="en-US"/>
          </a:p>
        </p:txBody>
      </p:sp>
    </p:spTree>
    <p:extLst>
      <p:ext uri="{BB962C8B-B14F-4D97-AF65-F5344CB8AC3E}">
        <p14:creationId xmlns:p14="http://schemas.microsoft.com/office/powerpoint/2010/main" val="2838255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22</a:t>
            </a:fld>
            <a:endParaRPr lang="en-US"/>
          </a:p>
        </p:txBody>
      </p:sp>
    </p:spTree>
    <p:extLst>
      <p:ext uri="{BB962C8B-B14F-4D97-AF65-F5344CB8AC3E}">
        <p14:creationId xmlns:p14="http://schemas.microsoft.com/office/powerpoint/2010/main" val="2426293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23</a:t>
            </a:fld>
            <a:endParaRPr lang="en-US"/>
          </a:p>
        </p:txBody>
      </p:sp>
    </p:spTree>
    <p:extLst>
      <p:ext uri="{BB962C8B-B14F-4D97-AF65-F5344CB8AC3E}">
        <p14:creationId xmlns:p14="http://schemas.microsoft.com/office/powerpoint/2010/main" val="3129637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24</a:t>
            </a:fld>
            <a:endParaRPr lang="en-US"/>
          </a:p>
        </p:txBody>
      </p:sp>
    </p:spTree>
    <p:extLst>
      <p:ext uri="{BB962C8B-B14F-4D97-AF65-F5344CB8AC3E}">
        <p14:creationId xmlns:p14="http://schemas.microsoft.com/office/powerpoint/2010/main" val="1271202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25</a:t>
            </a:fld>
            <a:endParaRPr lang="en-US"/>
          </a:p>
        </p:txBody>
      </p:sp>
    </p:spTree>
    <p:extLst>
      <p:ext uri="{BB962C8B-B14F-4D97-AF65-F5344CB8AC3E}">
        <p14:creationId xmlns:p14="http://schemas.microsoft.com/office/powerpoint/2010/main" val="2469744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lgn="just"/>
            <a:r>
              <a:rPr lang="en-US" sz="1400" b="1" dirty="0" smtClean="0">
                <a:solidFill>
                  <a:schemeClr val="bg1"/>
                </a:solidFill>
              </a:rPr>
              <a:t>When a SEM is used, the electron-optical column  and sample chamber must always be at a vacuum</a:t>
            </a:r>
            <a:r>
              <a:rPr lang="en-US" sz="1200" b="1" dirty="0" smtClean="0">
                <a:solidFill>
                  <a:schemeClr val="bg1"/>
                </a:solidFill>
              </a:rPr>
              <a:t>. </a:t>
            </a:r>
          </a:p>
          <a:p>
            <a:pPr marL="457200" indent="-457200" algn="just"/>
            <a:endParaRPr lang="en-US" sz="1200" b="1" dirty="0" smtClean="0">
              <a:solidFill>
                <a:schemeClr val="bg1"/>
              </a:solidFill>
            </a:endParaRPr>
          </a:p>
          <a:p>
            <a:pPr marL="457200" indent="-457200" algn="just">
              <a:buFontTx/>
              <a:buAutoNum type="arabicPeriod"/>
            </a:pPr>
            <a:r>
              <a:rPr lang="en-US" sz="1200" b="1" dirty="0" smtClean="0">
                <a:solidFill>
                  <a:schemeClr val="bg1"/>
                </a:solidFill>
              </a:rPr>
              <a:t>If the column is in a gas filled environment, electrons will be scattered by gas molecules which  would lead to </a:t>
            </a:r>
            <a:r>
              <a:rPr lang="en-US" sz="1200" b="1" dirty="0" smtClean="0">
                <a:solidFill>
                  <a:srgbClr val="FF3300"/>
                </a:solidFill>
              </a:rPr>
              <a:t>reduction of the beam intensity </a:t>
            </a:r>
            <a:r>
              <a:rPr lang="en-US" sz="1200" b="1" dirty="0" smtClean="0">
                <a:solidFill>
                  <a:schemeClr val="bg1"/>
                </a:solidFill>
              </a:rPr>
              <a:t>and </a:t>
            </a:r>
            <a:r>
              <a:rPr lang="en-US" sz="1200" b="1" dirty="0" smtClean="0">
                <a:solidFill>
                  <a:srgbClr val="FF3300"/>
                </a:solidFill>
              </a:rPr>
              <a:t>stability</a:t>
            </a:r>
            <a:r>
              <a:rPr lang="en-US" sz="1200" b="1" dirty="0" smtClean="0">
                <a:solidFill>
                  <a:schemeClr val="bg1"/>
                </a:solidFill>
              </a:rPr>
              <a:t>. </a:t>
            </a:r>
          </a:p>
          <a:p>
            <a:pPr marL="457200" indent="-457200" algn="just"/>
            <a:endParaRPr lang="en-US" sz="1200" b="1" dirty="0" smtClean="0">
              <a:solidFill>
                <a:schemeClr val="bg1"/>
              </a:solidFill>
            </a:endParaRPr>
          </a:p>
          <a:p>
            <a:pPr marL="457200" indent="-457200" algn="just"/>
            <a:r>
              <a:rPr lang="en-US" sz="1200" b="1" dirty="0" smtClean="0">
                <a:solidFill>
                  <a:schemeClr val="bg1"/>
                </a:solidFill>
              </a:rPr>
              <a:t>2.	Other gas molecules, which could come from the sample or the microscope itself, could form compounds and condense on the sample. This would </a:t>
            </a:r>
            <a:r>
              <a:rPr lang="en-US" sz="1200" b="1" dirty="0" smtClean="0">
                <a:solidFill>
                  <a:srgbClr val="FF3300"/>
                </a:solidFill>
              </a:rPr>
              <a:t>lower the contrast</a:t>
            </a:r>
            <a:r>
              <a:rPr lang="en-US" sz="1200" b="1" dirty="0" smtClean="0">
                <a:solidFill>
                  <a:schemeClr val="bg1"/>
                </a:solidFill>
              </a:rPr>
              <a:t> and </a:t>
            </a:r>
            <a:r>
              <a:rPr lang="en-US" sz="1200" b="1" dirty="0" smtClean="0">
                <a:solidFill>
                  <a:srgbClr val="FF3300"/>
                </a:solidFill>
              </a:rPr>
              <a:t>obscure detail in the image. </a:t>
            </a:r>
          </a:p>
          <a:p>
            <a:endParaRPr lang="en-US" dirty="0"/>
          </a:p>
        </p:txBody>
      </p:sp>
      <p:sp>
        <p:nvSpPr>
          <p:cNvPr id="4" name="Slide Number Placeholder 3"/>
          <p:cNvSpPr>
            <a:spLocks noGrp="1"/>
          </p:cNvSpPr>
          <p:nvPr>
            <p:ph type="sldNum" sz="quarter" idx="10"/>
          </p:nvPr>
        </p:nvSpPr>
        <p:spPr/>
        <p:txBody>
          <a:bodyPr/>
          <a:lstStyle/>
          <a:p>
            <a:fld id="{4949ACCC-5165-4378-97A3-139CAED0088F}" type="slidenum">
              <a:rPr lang="en-US" smtClean="0"/>
              <a:pPr/>
              <a:t>26</a:t>
            </a:fld>
            <a:endParaRPr lang="en-US"/>
          </a:p>
        </p:txBody>
      </p:sp>
    </p:spTree>
    <p:extLst>
      <p:ext uri="{BB962C8B-B14F-4D97-AF65-F5344CB8AC3E}">
        <p14:creationId xmlns:p14="http://schemas.microsoft.com/office/powerpoint/2010/main" val="2463597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27</a:t>
            </a:fld>
            <a:endParaRPr lang="en-US"/>
          </a:p>
        </p:txBody>
      </p:sp>
    </p:spTree>
    <p:extLst>
      <p:ext uri="{BB962C8B-B14F-4D97-AF65-F5344CB8AC3E}">
        <p14:creationId xmlns:p14="http://schemas.microsoft.com/office/powerpoint/2010/main" val="2223638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28</a:t>
            </a:fld>
            <a:endParaRPr lang="en-US"/>
          </a:p>
        </p:txBody>
      </p:sp>
    </p:spTree>
    <p:extLst>
      <p:ext uri="{BB962C8B-B14F-4D97-AF65-F5344CB8AC3E}">
        <p14:creationId xmlns:p14="http://schemas.microsoft.com/office/powerpoint/2010/main" val="578177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focal position of the lens system is wavelength dependent. This is due to the dependence of the refractive index of optical materials on wavelength. For example, for quartz, the refractive index decreases with increased wavelength so that the focal length will increase with increased wavelength. An advantage of a mirror system is that all wavelengths will be focused at the same position</a:t>
            </a:r>
          </a:p>
          <a:p>
            <a:endParaRPr lang="en-US" dirty="0"/>
          </a:p>
        </p:txBody>
      </p:sp>
      <p:sp>
        <p:nvSpPr>
          <p:cNvPr id="4" name="Slide Number Placeholder 3"/>
          <p:cNvSpPr>
            <a:spLocks noGrp="1"/>
          </p:cNvSpPr>
          <p:nvPr>
            <p:ph type="sldNum" sz="quarter" idx="10"/>
          </p:nvPr>
        </p:nvSpPr>
        <p:spPr/>
        <p:txBody>
          <a:bodyPr/>
          <a:lstStyle/>
          <a:p>
            <a:fld id="{4949ACCC-5165-4378-97A3-139CAED0088F}" type="slidenum">
              <a:rPr lang="en-US" smtClean="0"/>
              <a:pPr/>
              <a:t>29</a:t>
            </a:fld>
            <a:endParaRPr lang="en-US"/>
          </a:p>
        </p:txBody>
      </p:sp>
    </p:spTree>
    <p:extLst>
      <p:ext uri="{BB962C8B-B14F-4D97-AF65-F5344CB8AC3E}">
        <p14:creationId xmlns:p14="http://schemas.microsoft.com/office/powerpoint/2010/main" val="764011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a:t>
            </a:fld>
            <a:endParaRPr lang="en-US"/>
          </a:p>
        </p:txBody>
      </p:sp>
    </p:spTree>
    <p:extLst>
      <p:ext uri="{BB962C8B-B14F-4D97-AF65-F5344CB8AC3E}">
        <p14:creationId xmlns:p14="http://schemas.microsoft.com/office/powerpoint/2010/main" val="2019429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30</a:t>
            </a:fld>
            <a:endParaRPr lang="en-US"/>
          </a:p>
        </p:txBody>
      </p:sp>
    </p:spTree>
    <p:extLst>
      <p:ext uri="{BB962C8B-B14F-4D97-AF65-F5344CB8AC3E}">
        <p14:creationId xmlns:p14="http://schemas.microsoft.com/office/powerpoint/2010/main" val="2701949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31</a:t>
            </a:fld>
            <a:endParaRPr lang="en-US"/>
          </a:p>
        </p:txBody>
      </p:sp>
    </p:spTree>
    <p:extLst>
      <p:ext uri="{BB962C8B-B14F-4D97-AF65-F5344CB8AC3E}">
        <p14:creationId xmlns:p14="http://schemas.microsoft.com/office/powerpoint/2010/main" val="2831592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32</a:t>
            </a:fld>
            <a:endParaRPr lang="en-US"/>
          </a:p>
        </p:txBody>
      </p:sp>
    </p:spTree>
    <p:extLst>
      <p:ext uri="{BB962C8B-B14F-4D97-AF65-F5344CB8AC3E}">
        <p14:creationId xmlns:p14="http://schemas.microsoft.com/office/powerpoint/2010/main" val="458899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33</a:t>
            </a:fld>
            <a:endParaRPr lang="en-US"/>
          </a:p>
        </p:txBody>
      </p:sp>
    </p:spTree>
    <p:extLst>
      <p:ext uri="{BB962C8B-B14F-4D97-AF65-F5344CB8AC3E}">
        <p14:creationId xmlns:p14="http://schemas.microsoft.com/office/powerpoint/2010/main" val="2039184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34</a:t>
            </a:fld>
            <a:endParaRPr lang="en-US"/>
          </a:p>
        </p:txBody>
      </p:sp>
    </p:spTree>
    <p:extLst>
      <p:ext uri="{BB962C8B-B14F-4D97-AF65-F5344CB8AC3E}">
        <p14:creationId xmlns:p14="http://schemas.microsoft.com/office/powerpoint/2010/main" val="1065276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35</a:t>
            </a:fld>
            <a:endParaRPr lang="en-US"/>
          </a:p>
        </p:txBody>
      </p:sp>
    </p:spTree>
    <p:extLst>
      <p:ext uri="{BB962C8B-B14F-4D97-AF65-F5344CB8AC3E}">
        <p14:creationId xmlns:p14="http://schemas.microsoft.com/office/powerpoint/2010/main" val="159558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36</a:t>
            </a:fld>
            <a:endParaRPr lang="en-US"/>
          </a:p>
        </p:txBody>
      </p:sp>
    </p:spTree>
    <p:extLst>
      <p:ext uri="{BB962C8B-B14F-4D97-AF65-F5344CB8AC3E}">
        <p14:creationId xmlns:p14="http://schemas.microsoft.com/office/powerpoint/2010/main" val="1631653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37</a:t>
            </a:fld>
            <a:endParaRPr lang="en-US"/>
          </a:p>
        </p:txBody>
      </p:sp>
    </p:spTree>
    <p:extLst>
      <p:ext uri="{BB962C8B-B14F-4D97-AF65-F5344CB8AC3E}">
        <p14:creationId xmlns:p14="http://schemas.microsoft.com/office/powerpoint/2010/main" val="1877363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38</a:t>
            </a:fld>
            <a:endParaRPr lang="en-US"/>
          </a:p>
        </p:txBody>
      </p:sp>
    </p:spTree>
    <p:extLst>
      <p:ext uri="{BB962C8B-B14F-4D97-AF65-F5344CB8AC3E}">
        <p14:creationId xmlns:p14="http://schemas.microsoft.com/office/powerpoint/2010/main" val="3776222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39</a:t>
            </a:fld>
            <a:endParaRPr lang="en-US"/>
          </a:p>
        </p:txBody>
      </p:sp>
    </p:spTree>
    <p:extLst>
      <p:ext uri="{BB962C8B-B14F-4D97-AF65-F5344CB8AC3E}">
        <p14:creationId xmlns:p14="http://schemas.microsoft.com/office/powerpoint/2010/main" val="12343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a:t>
            </a:fld>
            <a:endParaRPr lang="en-US"/>
          </a:p>
        </p:txBody>
      </p:sp>
    </p:spTree>
    <p:extLst>
      <p:ext uri="{BB962C8B-B14F-4D97-AF65-F5344CB8AC3E}">
        <p14:creationId xmlns:p14="http://schemas.microsoft.com/office/powerpoint/2010/main" val="3599244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40</a:t>
            </a:fld>
            <a:endParaRPr lang="en-US"/>
          </a:p>
        </p:txBody>
      </p:sp>
    </p:spTree>
    <p:extLst>
      <p:ext uri="{BB962C8B-B14F-4D97-AF65-F5344CB8AC3E}">
        <p14:creationId xmlns:p14="http://schemas.microsoft.com/office/powerpoint/2010/main" val="1801777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41</a:t>
            </a:fld>
            <a:endParaRPr lang="en-US"/>
          </a:p>
        </p:txBody>
      </p:sp>
    </p:spTree>
    <p:extLst>
      <p:ext uri="{BB962C8B-B14F-4D97-AF65-F5344CB8AC3E}">
        <p14:creationId xmlns:p14="http://schemas.microsoft.com/office/powerpoint/2010/main" val="2594052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42</a:t>
            </a:fld>
            <a:endParaRPr lang="en-US"/>
          </a:p>
        </p:txBody>
      </p:sp>
    </p:spTree>
    <p:extLst>
      <p:ext uri="{BB962C8B-B14F-4D97-AF65-F5344CB8AC3E}">
        <p14:creationId xmlns:p14="http://schemas.microsoft.com/office/powerpoint/2010/main" val="3484851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43</a:t>
            </a:fld>
            <a:endParaRPr lang="en-US"/>
          </a:p>
        </p:txBody>
      </p:sp>
    </p:spTree>
    <p:extLst>
      <p:ext uri="{BB962C8B-B14F-4D97-AF65-F5344CB8AC3E}">
        <p14:creationId xmlns:p14="http://schemas.microsoft.com/office/powerpoint/2010/main" val="38917307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44</a:t>
            </a:fld>
            <a:endParaRPr lang="en-US"/>
          </a:p>
        </p:txBody>
      </p:sp>
    </p:spTree>
    <p:extLst>
      <p:ext uri="{BB962C8B-B14F-4D97-AF65-F5344CB8AC3E}">
        <p14:creationId xmlns:p14="http://schemas.microsoft.com/office/powerpoint/2010/main" val="421492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45</a:t>
            </a:fld>
            <a:endParaRPr lang="en-US"/>
          </a:p>
        </p:txBody>
      </p:sp>
    </p:spTree>
    <p:extLst>
      <p:ext uri="{BB962C8B-B14F-4D97-AF65-F5344CB8AC3E}">
        <p14:creationId xmlns:p14="http://schemas.microsoft.com/office/powerpoint/2010/main" val="2497951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46</a:t>
            </a:fld>
            <a:endParaRPr lang="en-US"/>
          </a:p>
        </p:txBody>
      </p:sp>
    </p:spTree>
    <p:extLst>
      <p:ext uri="{BB962C8B-B14F-4D97-AF65-F5344CB8AC3E}">
        <p14:creationId xmlns:p14="http://schemas.microsoft.com/office/powerpoint/2010/main" val="2315112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47</a:t>
            </a:fld>
            <a:endParaRPr lang="en-US"/>
          </a:p>
        </p:txBody>
      </p:sp>
    </p:spTree>
    <p:extLst>
      <p:ext uri="{BB962C8B-B14F-4D97-AF65-F5344CB8AC3E}">
        <p14:creationId xmlns:p14="http://schemas.microsoft.com/office/powerpoint/2010/main" val="719543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48</a:t>
            </a:fld>
            <a:endParaRPr lang="en-US"/>
          </a:p>
        </p:txBody>
      </p:sp>
    </p:spTree>
    <p:extLst>
      <p:ext uri="{BB962C8B-B14F-4D97-AF65-F5344CB8AC3E}">
        <p14:creationId xmlns:p14="http://schemas.microsoft.com/office/powerpoint/2010/main" val="2424535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49</a:t>
            </a:fld>
            <a:endParaRPr lang="en-US"/>
          </a:p>
        </p:txBody>
      </p:sp>
    </p:spTree>
    <p:extLst>
      <p:ext uri="{BB962C8B-B14F-4D97-AF65-F5344CB8AC3E}">
        <p14:creationId xmlns:p14="http://schemas.microsoft.com/office/powerpoint/2010/main" val="188996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a:t>
            </a:fld>
            <a:endParaRPr lang="en-US"/>
          </a:p>
        </p:txBody>
      </p:sp>
    </p:spTree>
    <p:extLst>
      <p:ext uri="{BB962C8B-B14F-4D97-AF65-F5344CB8AC3E}">
        <p14:creationId xmlns:p14="http://schemas.microsoft.com/office/powerpoint/2010/main" val="3252529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50</a:t>
            </a:fld>
            <a:endParaRPr lang="en-US"/>
          </a:p>
        </p:txBody>
      </p:sp>
    </p:spTree>
    <p:extLst>
      <p:ext uri="{BB962C8B-B14F-4D97-AF65-F5344CB8AC3E}">
        <p14:creationId xmlns:p14="http://schemas.microsoft.com/office/powerpoint/2010/main" val="1388167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51</a:t>
            </a:fld>
            <a:endParaRPr lang="en-US"/>
          </a:p>
        </p:txBody>
      </p:sp>
    </p:spTree>
    <p:extLst>
      <p:ext uri="{BB962C8B-B14F-4D97-AF65-F5344CB8AC3E}">
        <p14:creationId xmlns:p14="http://schemas.microsoft.com/office/powerpoint/2010/main" val="31924070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52</a:t>
            </a:fld>
            <a:endParaRPr lang="en-US"/>
          </a:p>
        </p:txBody>
      </p:sp>
    </p:spTree>
    <p:extLst>
      <p:ext uri="{BB962C8B-B14F-4D97-AF65-F5344CB8AC3E}">
        <p14:creationId xmlns:p14="http://schemas.microsoft.com/office/powerpoint/2010/main" val="2367628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53</a:t>
            </a:fld>
            <a:endParaRPr lang="en-US"/>
          </a:p>
        </p:txBody>
      </p:sp>
    </p:spTree>
    <p:extLst>
      <p:ext uri="{BB962C8B-B14F-4D97-AF65-F5344CB8AC3E}">
        <p14:creationId xmlns:p14="http://schemas.microsoft.com/office/powerpoint/2010/main" val="2790023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54</a:t>
            </a:fld>
            <a:endParaRPr lang="en-US"/>
          </a:p>
        </p:txBody>
      </p:sp>
    </p:spTree>
    <p:extLst>
      <p:ext uri="{BB962C8B-B14F-4D97-AF65-F5344CB8AC3E}">
        <p14:creationId xmlns:p14="http://schemas.microsoft.com/office/powerpoint/2010/main" val="1268769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55</a:t>
            </a:fld>
            <a:endParaRPr lang="en-US"/>
          </a:p>
        </p:txBody>
      </p:sp>
    </p:spTree>
    <p:extLst>
      <p:ext uri="{BB962C8B-B14F-4D97-AF65-F5344CB8AC3E}">
        <p14:creationId xmlns:p14="http://schemas.microsoft.com/office/powerpoint/2010/main" val="745865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56</a:t>
            </a:fld>
            <a:endParaRPr lang="en-US"/>
          </a:p>
        </p:txBody>
      </p:sp>
    </p:spTree>
    <p:extLst>
      <p:ext uri="{BB962C8B-B14F-4D97-AF65-F5344CB8AC3E}">
        <p14:creationId xmlns:p14="http://schemas.microsoft.com/office/powerpoint/2010/main" val="3561054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57</a:t>
            </a:fld>
            <a:endParaRPr lang="en-US"/>
          </a:p>
        </p:txBody>
      </p:sp>
    </p:spTree>
    <p:extLst>
      <p:ext uri="{BB962C8B-B14F-4D97-AF65-F5344CB8AC3E}">
        <p14:creationId xmlns:p14="http://schemas.microsoft.com/office/powerpoint/2010/main" val="2171728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58</a:t>
            </a:fld>
            <a:endParaRPr lang="en-US"/>
          </a:p>
        </p:txBody>
      </p:sp>
    </p:spTree>
    <p:extLst>
      <p:ext uri="{BB962C8B-B14F-4D97-AF65-F5344CB8AC3E}">
        <p14:creationId xmlns:p14="http://schemas.microsoft.com/office/powerpoint/2010/main" val="2573385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59</a:t>
            </a:fld>
            <a:endParaRPr lang="en-US"/>
          </a:p>
        </p:txBody>
      </p:sp>
    </p:spTree>
    <p:extLst>
      <p:ext uri="{BB962C8B-B14F-4D97-AF65-F5344CB8AC3E}">
        <p14:creationId xmlns:p14="http://schemas.microsoft.com/office/powerpoint/2010/main" val="57411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a:t>
            </a:fld>
            <a:endParaRPr lang="en-US"/>
          </a:p>
        </p:txBody>
      </p:sp>
    </p:spTree>
    <p:extLst>
      <p:ext uri="{BB962C8B-B14F-4D97-AF65-F5344CB8AC3E}">
        <p14:creationId xmlns:p14="http://schemas.microsoft.com/office/powerpoint/2010/main" val="3304573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60</a:t>
            </a:fld>
            <a:endParaRPr lang="en-US"/>
          </a:p>
        </p:txBody>
      </p:sp>
    </p:spTree>
    <p:extLst>
      <p:ext uri="{BB962C8B-B14F-4D97-AF65-F5344CB8AC3E}">
        <p14:creationId xmlns:p14="http://schemas.microsoft.com/office/powerpoint/2010/main" val="2087249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61</a:t>
            </a:fld>
            <a:endParaRPr lang="en-US"/>
          </a:p>
        </p:txBody>
      </p:sp>
    </p:spTree>
    <p:extLst>
      <p:ext uri="{BB962C8B-B14F-4D97-AF65-F5344CB8AC3E}">
        <p14:creationId xmlns:p14="http://schemas.microsoft.com/office/powerpoint/2010/main" val="3691792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62</a:t>
            </a:fld>
            <a:endParaRPr lang="en-US"/>
          </a:p>
        </p:txBody>
      </p:sp>
    </p:spTree>
    <p:extLst>
      <p:ext uri="{BB962C8B-B14F-4D97-AF65-F5344CB8AC3E}">
        <p14:creationId xmlns:p14="http://schemas.microsoft.com/office/powerpoint/2010/main" val="18535868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63</a:t>
            </a:fld>
            <a:endParaRPr lang="en-US"/>
          </a:p>
        </p:txBody>
      </p:sp>
    </p:spTree>
    <p:extLst>
      <p:ext uri="{BB962C8B-B14F-4D97-AF65-F5344CB8AC3E}">
        <p14:creationId xmlns:p14="http://schemas.microsoft.com/office/powerpoint/2010/main" val="3073963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64</a:t>
            </a:fld>
            <a:endParaRPr lang="en-US"/>
          </a:p>
        </p:txBody>
      </p:sp>
    </p:spTree>
    <p:extLst>
      <p:ext uri="{BB962C8B-B14F-4D97-AF65-F5344CB8AC3E}">
        <p14:creationId xmlns:p14="http://schemas.microsoft.com/office/powerpoint/2010/main" val="7118232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65</a:t>
            </a:fld>
            <a:endParaRPr lang="en-US"/>
          </a:p>
        </p:txBody>
      </p:sp>
    </p:spTree>
    <p:extLst>
      <p:ext uri="{BB962C8B-B14F-4D97-AF65-F5344CB8AC3E}">
        <p14:creationId xmlns:p14="http://schemas.microsoft.com/office/powerpoint/2010/main" val="27204451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66</a:t>
            </a:fld>
            <a:endParaRPr lang="en-US"/>
          </a:p>
        </p:txBody>
      </p:sp>
    </p:spTree>
    <p:extLst>
      <p:ext uri="{BB962C8B-B14F-4D97-AF65-F5344CB8AC3E}">
        <p14:creationId xmlns:p14="http://schemas.microsoft.com/office/powerpoint/2010/main" val="33666003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67</a:t>
            </a:fld>
            <a:endParaRPr lang="en-US"/>
          </a:p>
        </p:txBody>
      </p:sp>
    </p:spTree>
    <p:extLst>
      <p:ext uri="{BB962C8B-B14F-4D97-AF65-F5344CB8AC3E}">
        <p14:creationId xmlns:p14="http://schemas.microsoft.com/office/powerpoint/2010/main" val="40022014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68</a:t>
            </a:fld>
            <a:endParaRPr lang="en-US"/>
          </a:p>
        </p:txBody>
      </p:sp>
    </p:spTree>
    <p:extLst>
      <p:ext uri="{BB962C8B-B14F-4D97-AF65-F5344CB8AC3E}">
        <p14:creationId xmlns:p14="http://schemas.microsoft.com/office/powerpoint/2010/main" val="18817552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69</a:t>
            </a:fld>
            <a:endParaRPr lang="en-US"/>
          </a:p>
        </p:txBody>
      </p:sp>
    </p:spTree>
    <p:extLst>
      <p:ext uri="{BB962C8B-B14F-4D97-AF65-F5344CB8AC3E}">
        <p14:creationId xmlns:p14="http://schemas.microsoft.com/office/powerpoint/2010/main" val="266606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7</a:t>
            </a:fld>
            <a:endParaRPr lang="en-US"/>
          </a:p>
        </p:txBody>
      </p:sp>
    </p:spTree>
    <p:extLst>
      <p:ext uri="{BB962C8B-B14F-4D97-AF65-F5344CB8AC3E}">
        <p14:creationId xmlns:p14="http://schemas.microsoft.com/office/powerpoint/2010/main" val="18046561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70</a:t>
            </a:fld>
            <a:endParaRPr lang="en-US"/>
          </a:p>
        </p:txBody>
      </p:sp>
    </p:spTree>
    <p:extLst>
      <p:ext uri="{BB962C8B-B14F-4D97-AF65-F5344CB8AC3E}">
        <p14:creationId xmlns:p14="http://schemas.microsoft.com/office/powerpoint/2010/main" val="291948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8</a:t>
            </a:fld>
            <a:endParaRPr lang="en-US"/>
          </a:p>
        </p:txBody>
      </p:sp>
    </p:spTree>
    <p:extLst>
      <p:ext uri="{BB962C8B-B14F-4D97-AF65-F5344CB8AC3E}">
        <p14:creationId xmlns:p14="http://schemas.microsoft.com/office/powerpoint/2010/main" val="49140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949ACCC-5165-4378-97A3-139CAED0088F}" type="slidenum">
              <a:rPr lang="en-US" smtClean="0"/>
              <a:pPr/>
              <a:t>9</a:t>
            </a:fld>
            <a:endParaRPr lang="en-US"/>
          </a:p>
        </p:txBody>
      </p:sp>
    </p:spTree>
    <p:extLst>
      <p:ext uri="{BB962C8B-B14F-4D97-AF65-F5344CB8AC3E}">
        <p14:creationId xmlns:p14="http://schemas.microsoft.com/office/powerpoint/2010/main" val="262005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4EC96E1-C43C-4C21-9A07-435A98133207}" type="datetimeFigureOut">
              <a:rPr lang="en-US" smtClean="0"/>
              <a:pPr/>
              <a:t>11/7/2015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5729917-C664-479A-917E-6BD90BF108B6}"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EC96E1-C43C-4C21-9A07-435A98133207}"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EC96E1-C43C-4C21-9A07-435A98133207}"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EC96E1-C43C-4C21-9A07-435A98133207}"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4EC96E1-C43C-4C21-9A07-435A98133207}"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29917-C664-479A-917E-6BD90BF108B6}"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EC96E1-C43C-4C21-9A07-435A98133207}" type="datetimeFigureOut">
              <a:rPr lang="en-US" smtClean="0"/>
              <a:pPr/>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4EC96E1-C43C-4C21-9A07-435A98133207}" type="datetimeFigureOut">
              <a:rPr lang="en-US" smtClean="0"/>
              <a:pPr/>
              <a:t>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4EC96E1-C43C-4C21-9A07-435A98133207}" type="datetimeFigureOut">
              <a:rPr lang="en-US" smtClean="0"/>
              <a:pPr/>
              <a:t>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C96E1-C43C-4C21-9A07-435A98133207}" type="datetimeFigureOut">
              <a:rPr lang="en-US" smtClean="0"/>
              <a:pPr/>
              <a:t>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EC96E1-C43C-4C21-9A07-435A98133207}" type="datetimeFigureOut">
              <a:rPr lang="en-US" smtClean="0"/>
              <a:pPr/>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729917-C664-479A-917E-6BD90BF108B6}"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4EC96E1-C43C-4C21-9A07-435A98133207}" type="datetimeFigureOut">
              <a:rPr lang="en-US" smtClean="0"/>
              <a:pPr/>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5729917-C664-479A-917E-6BD90BF108B6}" type="slidenum">
              <a:rPr lang="en-US" smtClean="0"/>
              <a:pPr/>
              <a:t>‹N›</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4EC96E1-C43C-4C21-9A07-435A98133207}" type="datetimeFigureOut">
              <a:rPr lang="en-US" smtClean="0"/>
              <a:pPr/>
              <a:t>11/7/2015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5729917-C664-479A-917E-6BD90BF108B6}" type="slidenum">
              <a:rPr lang="en-US" smtClean="0"/>
              <a:pPr/>
              <a:t>‹N›</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1.tiff"/></Relationships>
</file>

<file path=ppt/slides/_rels/slide3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4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6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4.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ite_0018_0001-594-0-20061215140743-lalibela.JPG"/>
          <p:cNvPicPr>
            <a:picLocks noGrp="1" noChangeAspect="1"/>
          </p:cNvPicPr>
          <p:nvPr>
            <p:ph idx="1"/>
          </p:nvPr>
        </p:nvPicPr>
        <p:blipFill>
          <a:blip r:embed="rId3"/>
          <a:stretch>
            <a:fillRect/>
          </a:stretch>
        </p:blipFill>
        <p:spPr>
          <a:xfrm>
            <a:off x="0" y="990600"/>
            <a:ext cx="9144000" cy="5867400"/>
          </a:xfrm>
        </p:spPr>
      </p:pic>
      <p:pic>
        <p:nvPicPr>
          <p:cNvPr id="5" name="Picture 4" descr="BGE-LIBS-P.eps"/>
          <p:cNvPicPr>
            <a:picLocks noChangeAspect="1"/>
          </p:cNvPicPr>
          <p:nvPr/>
        </p:nvPicPr>
        <p:blipFill>
          <a:blip r:embed="rId4"/>
          <a:stretch>
            <a:fillRect/>
          </a:stretch>
        </p:blipFill>
        <p:spPr>
          <a:xfrm>
            <a:off x="0" y="1371600"/>
            <a:ext cx="5029200" cy="4038600"/>
          </a:xfrm>
          <a:prstGeom prst="rect">
            <a:avLst/>
          </a:prstGeom>
        </p:spPr>
      </p:pic>
      <p:pic>
        <p:nvPicPr>
          <p:cNvPr id="6" name="Picture 5" descr="BGSE-FTIR-P-p.eps"/>
          <p:cNvPicPr>
            <a:picLocks noChangeAspect="1"/>
          </p:cNvPicPr>
          <p:nvPr/>
        </p:nvPicPr>
        <p:blipFill>
          <a:blip r:embed="rId5"/>
          <a:stretch>
            <a:fillRect/>
          </a:stretch>
        </p:blipFill>
        <p:spPr>
          <a:xfrm>
            <a:off x="4572000" y="1295400"/>
            <a:ext cx="4572000" cy="3962400"/>
          </a:xfrm>
          <a:prstGeom prst="rect">
            <a:avLst/>
          </a:prstGeom>
        </p:spPr>
      </p:pic>
      <p:sp>
        <p:nvSpPr>
          <p:cNvPr id="7" name="Rectangle 6"/>
          <p:cNvSpPr/>
          <p:nvPr/>
        </p:nvSpPr>
        <p:spPr>
          <a:xfrm>
            <a:off x="1447800" y="2286000"/>
            <a:ext cx="6705600" cy="3970318"/>
          </a:xfrm>
          <a:prstGeom prst="rect">
            <a:avLst/>
          </a:prstGeom>
        </p:spPr>
        <p:txBody>
          <a:bodyPr wrap="square">
            <a:spAutoFit/>
          </a:bodyPr>
          <a:lstStyle/>
          <a:p>
            <a:pPr algn="ctr"/>
            <a:r>
              <a:rPr lang="en-GB" sz="2800" b="1" dirty="0" smtClean="0">
                <a:solidFill>
                  <a:srgbClr val="00FF00"/>
                </a:solidFill>
              </a:rPr>
              <a:t>Dilla University</a:t>
            </a:r>
          </a:p>
          <a:p>
            <a:pPr algn="ctr"/>
            <a:endParaRPr lang="en-GB" sz="2800" dirty="0" smtClean="0">
              <a:solidFill>
                <a:srgbClr val="00FF00"/>
              </a:solidFill>
            </a:endParaRPr>
          </a:p>
          <a:p>
            <a:pPr algn="ctr"/>
            <a:r>
              <a:rPr lang="en-GB" sz="2800" b="1" dirty="0" smtClean="0">
                <a:solidFill>
                  <a:srgbClr val="00FF00"/>
                </a:solidFill>
              </a:rPr>
              <a:t>Department of Physics(Laser Spectroscopy)</a:t>
            </a:r>
            <a:r>
              <a:rPr lang="en-US" sz="28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endParaRPr lang="en-US" sz="28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28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28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8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Alemayehu Kiros(PhD)</a:t>
            </a:r>
            <a:endParaRPr lang="en-GB" sz="2800" dirty="0" smtClean="0">
              <a:solidFill>
                <a:srgbClr val="00FF00"/>
              </a:solidFill>
            </a:endParaRPr>
          </a:p>
          <a:p>
            <a:pPr algn="ctr"/>
            <a:r>
              <a:rPr lang="en-US" sz="28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8" name="Rectangle 7"/>
          <p:cNvSpPr/>
          <p:nvPr/>
        </p:nvSpPr>
        <p:spPr>
          <a:xfrm>
            <a:off x="0" y="0"/>
            <a:ext cx="9144000" cy="1384995"/>
          </a:xfrm>
          <a:prstGeom prst="rect">
            <a:avLst/>
          </a:prstGeom>
          <a:solidFill>
            <a:srgbClr val="66FFFF"/>
          </a:solidFill>
        </p:spPr>
        <p:txBody>
          <a:bodyPr wrap="square">
            <a:spAutoFit/>
          </a:bodyPr>
          <a:lstStyle/>
          <a:p>
            <a:pPr algn="ctr"/>
            <a:r>
              <a:rPr lang="en-GB" sz="28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A multi-analytical study of the stone biodeterioration at a UNESCO world heritage site: the rock-hewn churches of Lalibela, Ethiopia</a:t>
            </a:r>
            <a:endParaRPr lang="en-GB" sz="2800"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1" name="Content Placeholder 5" descr="mahilet1-c.tif"/>
          <p:cNvPicPr>
            <a:picLocks noChangeAspect="1"/>
          </p:cNvPicPr>
          <p:nvPr/>
        </p:nvPicPr>
        <p:blipFill>
          <a:blip r:embed="rId6" cstate="print"/>
          <a:stretch>
            <a:fillRect/>
          </a:stretch>
        </p:blipFill>
        <p:spPr>
          <a:xfrm>
            <a:off x="0" y="5410200"/>
            <a:ext cx="1905000" cy="1447800"/>
          </a:xfrm>
          <a:prstGeom prst="rect">
            <a:avLst/>
          </a:prstGeom>
        </p:spPr>
      </p:pic>
      <p:pic>
        <p:nvPicPr>
          <p:cNvPr id="12" name="Content Placeholder 6" descr="lali 1 red Nx-i.jpg"/>
          <p:cNvPicPr>
            <a:picLocks noChangeAspect="1"/>
          </p:cNvPicPr>
          <p:nvPr/>
        </p:nvPicPr>
        <p:blipFill>
          <a:blip r:embed="rId7" cstate="print"/>
          <a:stretch>
            <a:fillRect/>
          </a:stretch>
        </p:blipFill>
        <p:spPr>
          <a:xfrm>
            <a:off x="7010400" y="5410200"/>
            <a:ext cx="2133600" cy="1447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219200"/>
          </a:xfrm>
          <a:solidFill>
            <a:schemeClr val="bg1"/>
          </a:solidFill>
        </p:spPr>
        <p:txBody>
          <a:bodyPr>
            <a:normAutofit fontScale="90000"/>
          </a:bodyPr>
          <a:lstStyle/>
          <a:p>
            <a:pPr algn="ctr"/>
            <a:r>
              <a:rPr lang="en-US" b="1" dirty="0" smtClean="0">
                <a:solidFill>
                  <a:srgbClr val="3333FF"/>
                </a:solidFill>
                <a:effectLst>
                  <a:outerShdw blurRad="38100" dist="38100" dir="2700000" algn="tl">
                    <a:srgbClr val="000000">
                      <a:alpha val="43137"/>
                    </a:srgbClr>
                  </a:outerShdw>
                </a:effectLst>
                <a:latin typeface="Times New Roman" pitchFamily="18" charset="0"/>
                <a:ea typeface="SimSun-ExtB" pitchFamily="49" charset="-122"/>
                <a:cs typeface="Times New Roman" pitchFamily="18" charset="0"/>
              </a:rPr>
              <a:t/>
            </a:r>
            <a:br>
              <a:rPr lang="en-US" b="1" dirty="0" smtClean="0">
                <a:solidFill>
                  <a:srgbClr val="3333FF"/>
                </a:solidFill>
                <a:effectLst>
                  <a:outerShdw blurRad="38100" dist="38100" dir="2700000" algn="tl">
                    <a:srgbClr val="000000">
                      <a:alpha val="43137"/>
                    </a:srgbClr>
                  </a:outerShdw>
                </a:effectLst>
                <a:latin typeface="Times New Roman" pitchFamily="18" charset="0"/>
                <a:ea typeface="SimSun-ExtB" pitchFamily="49" charset="-122"/>
                <a:cs typeface="Times New Roman" pitchFamily="18" charset="0"/>
              </a:rPr>
            </a:br>
            <a:r>
              <a:rPr lang="en-GB" b="1" dirty="0" smtClean="0">
                <a:effectLst>
                  <a:outerShdw blurRad="38100" dist="38100" dir="2700000" algn="tl">
                    <a:srgbClr val="000000">
                      <a:alpha val="43137"/>
                    </a:srgbClr>
                  </a:outerShdw>
                </a:effectLst>
                <a:latin typeface="Times New Roman" pitchFamily="18" charset="0"/>
                <a:cs typeface="Times New Roman" pitchFamily="18" charset="0"/>
              </a:rPr>
              <a:t>Basic principles</a:t>
            </a:r>
            <a:r>
              <a:rPr lang="en-US" dirty="0" smtClean="0"/>
              <a:t/>
            </a:r>
            <a:br>
              <a:rPr lang="en-US" dirty="0" smtClean="0"/>
            </a:br>
            <a:r>
              <a:rPr lang="en-US" sz="3600" b="1" dirty="0" smtClean="0">
                <a:solidFill>
                  <a:srgbClr val="3333FF"/>
                </a:solidFill>
                <a:effectLst>
                  <a:outerShdw blurRad="38100" dist="38100" dir="2700000" algn="tl">
                    <a:srgbClr val="000000">
                      <a:alpha val="43137"/>
                    </a:srgbClr>
                  </a:outerShdw>
                </a:effectLst>
                <a:latin typeface="Times New Roman" pitchFamily="18" charset="0"/>
                <a:ea typeface="SimSun-ExtB" pitchFamily="49" charset="-122"/>
                <a:cs typeface="Times New Roman" pitchFamily="18" charset="0"/>
              </a:rPr>
              <a:t> Electron Beam and rock sample Interactions</a:t>
            </a:r>
            <a:endParaRPr lang="en-US" sz="3600" dirty="0">
              <a:solidFill>
                <a:srgbClr val="0000FF"/>
              </a:solidFill>
            </a:endParaRPr>
          </a:p>
        </p:txBody>
      </p:sp>
      <p:pic>
        <p:nvPicPr>
          <p:cNvPr id="4" name="Content Placeholder 3"/>
          <p:cNvPicPr>
            <a:picLocks noGrp="1"/>
          </p:cNvPicPr>
          <p:nvPr>
            <p:ph idx="1"/>
          </p:nvPr>
        </p:nvPicPr>
        <p:blipFill>
          <a:blip r:embed="rId3">
            <a:grayscl/>
          </a:blip>
          <a:stretch>
            <a:fillRect/>
          </a:stretch>
        </p:blipFill>
        <p:spPr bwMode="auto">
          <a:xfrm>
            <a:off x="810974" y="1935163"/>
            <a:ext cx="7522052" cy="4389437"/>
          </a:xfrm>
          <a:prstGeom prst="rect">
            <a:avLst/>
          </a:prstGeom>
          <a:noFill/>
          <a:ln w="9525">
            <a:noFill/>
            <a:miter lim="800000"/>
            <a:headEnd/>
            <a:tailEnd/>
          </a:ln>
        </p:spPr>
      </p:pic>
      <p:pic>
        <p:nvPicPr>
          <p:cNvPr id="5" name="Picture 3" descr="spec_interaction"/>
          <p:cNvPicPr>
            <a:picLocks noChangeAspect="1" noChangeArrowheads="1"/>
          </p:cNvPicPr>
          <p:nvPr/>
        </p:nvPicPr>
        <p:blipFill>
          <a:blip r:embed="rId4"/>
          <a:srcRect/>
          <a:stretch>
            <a:fillRect/>
          </a:stretch>
        </p:blipFill>
        <p:spPr bwMode="auto">
          <a:xfrm>
            <a:off x="304800" y="1600200"/>
            <a:ext cx="8382000" cy="476091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0" y="0"/>
            <a:ext cx="4344988" cy="533400"/>
          </a:xfrm>
          <a:solidFill>
            <a:schemeClr val="bg1"/>
          </a:solidFill>
        </p:spPr>
        <p:txBody>
          <a:bodyPr/>
          <a:lstStyle/>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Secondary Electrons (SE)</a:t>
            </a:r>
            <a:endParaRPr lang="en-US" dirty="0">
              <a:solidFill>
                <a:srgbClr val="0000FF"/>
              </a:solidFill>
            </a:endParaRPr>
          </a:p>
        </p:txBody>
      </p:sp>
      <p:sp>
        <p:nvSpPr>
          <p:cNvPr id="7" name="Text Placeholder 6"/>
          <p:cNvSpPr>
            <a:spLocks noGrp="1"/>
          </p:cNvSpPr>
          <p:nvPr>
            <p:ph type="body" sz="half" idx="3"/>
          </p:nvPr>
        </p:nvSpPr>
        <p:spPr>
          <a:xfrm>
            <a:off x="4648200" y="0"/>
            <a:ext cx="4495800" cy="639762"/>
          </a:xfrm>
          <a:solidFill>
            <a:schemeClr val="bg1"/>
          </a:solidFill>
        </p:spPr>
        <p:txBody>
          <a:bodyPr>
            <a:normAutofit/>
          </a:bodyPr>
          <a:lstStyle/>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Backscattered Electrons (BSE)</a:t>
            </a:r>
            <a:endParaRPr lang="en-US" dirty="0">
              <a:solidFill>
                <a:srgbClr val="0000FF"/>
              </a:solidFill>
            </a:endParaRPr>
          </a:p>
        </p:txBody>
      </p:sp>
      <p:sp>
        <p:nvSpPr>
          <p:cNvPr id="6" name="Content Placeholder 5"/>
          <p:cNvSpPr>
            <a:spLocks noGrp="1"/>
          </p:cNvSpPr>
          <p:nvPr>
            <p:ph sz="quarter" idx="2"/>
          </p:nvPr>
        </p:nvSpPr>
        <p:spPr>
          <a:xfrm>
            <a:off x="0" y="914400"/>
            <a:ext cx="4421188" cy="3200400"/>
          </a:xfrm>
          <a:noFill/>
        </p:spPr>
        <p:txBody>
          <a:bodyPr>
            <a:normAutofit fontScale="77500" lnSpcReduction="20000"/>
          </a:bodyPr>
          <a:lstStyle/>
          <a:p>
            <a:pPr algn="just"/>
            <a:r>
              <a:rPr lang="en-US" dirty="0" smtClean="0">
                <a:solidFill>
                  <a:srgbClr val="0000FF"/>
                </a:solidFill>
                <a:latin typeface="Times New Roman" pitchFamily="18" charset="0"/>
                <a:cs typeface="Times New Roman" pitchFamily="18" charset="0"/>
              </a:rPr>
              <a:t>Produced by inelastic interactions of high energy electrons with valence (or conduction) electrons of atoms in the rock samples, causing the ejection of the electrons from the atoms. These ejected electrons with energy less than 50eV are termed "secondary electrons".</a:t>
            </a:r>
          </a:p>
          <a:p>
            <a:pPr algn="just"/>
            <a:r>
              <a:rPr lang="en-US" dirty="0" smtClean="0">
                <a:solidFill>
                  <a:srgbClr val="0000FF"/>
                </a:solidFill>
                <a:latin typeface="Times New Roman" pitchFamily="18" charset="0"/>
                <a:cs typeface="Times New Roman" pitchFamily="18" charset="0"/>
              </a:rPr>
              <a:t>Secondary electron emission is concentrated around the primary spot, and constitutes a high resolution source of near-surface information</a:t>
            </a:r>
          </a:p>
          <a:p>
            <a:pPr algn="just"/>
            <a:endParaRPr lang="en-US" dirty="0" smtClean="0">
              <a:solidFill>
                <a:srgbClr val="0000FF"/>
              </a:solidFill>
              <a:latin typeface="Times New Roman" pitchFamily="18" charset="0"/>
              <a:cs typeface="Times New Roman" pitchFamily="18" charset="0"/>
            </a:endParaRPr>
          </a:p>
          <a:p>
            <a:pPr algn="just"/>
            <a:r>
              <a:rPr lang="en-US" dirty="0" smtClean="0">
                <a:solidFill>
                  <a:srgbClr val="0000FF"/>
                </a:solidFill>
                <a:latin typeface="Times New Roman" pitchFamily="18" charset="0"/>
                <a:cs typeface="Times New Roman" pitchFamily="18" charset="0"/>
              </a:rPr>
              <a:t>Production of SE is very </a:t>
            </a:r>
            <a:r>
              <a:rPr lang="en-US" b="1" dirty="0" smtClean="0">
                <a:solidFill>
                  <a:srgbClr val="0000FF"/>
                </a:solidFill>
                <a:latin typeface="Times New Roman" pitchFamily="18" charset="0"/>
                <a:cs typeface="Times New Roman" pitchFamily="18" charset="0"/>
              </a:rPr>
              <a:t>topography</a:t>
            </a:r>
            <a:r>
              <a:rPr lang="en-US" dirty="0" smtClean="0">
                <a:solidFill>
                  <a:srgbClr val="0000FF"/>
                </a:solidFill>
                <a:latin typeface="Times New Roman" pitchFamily="18" charset="0"/>
                <a:cs typeface="Times New Roman" pitchFamily="18" charset="0"/>
              </a:rPr>
              <a:t> related</a:t>
            </a:r>
          </a:p>
          <a:p>
            <a:endParaRPr lang="en-US" dirty="0"/>
          </a:p>
        </p:txBody>
      </p:sp>
      <p:sp>
        <p:nvSpPr>
          <p:cNvPr id="8" name="Content Placeholder 7"/>
          <p:cNvSpPr>
            <a:spLocks noGrp="1"/>
          </p:cNvSpPr>
          <p:nvPr>
            <p:ph sz="quarter" idx="4"/>
          </p:nvPr>
        </p:nvSpPr>
        <p:spPr>
          <a:xfrm>
            <a:off x="4648200" y="914400"/>
            <a:ext cx="4495800" cy="3124200"/>
          </a:xfrm>
          <a:noFill/>
        </p:spPr>
        <p:txBody>
          <a:bodyPr/>
          <a:lstStyle/>
          <a:p>
            <a:pPr algn="just">
              <a:buFont typeface="Wingdings" pitchFamily="2" charset="2"/>
              <a:buChar char="Ø"/>
            </a:pPr>
            <a:r>
              <a:rPr lang="en-US" dirty="0" smtClean="0">
                <a:solidFill>
                  <a:srgbClr val="0000FF"/>
                </a:solidFill>
                <a:latin typeface="Times New Roman" pitchFamily="18" charset="0"/>
                <a:cs typeface="Times New Roman" pitchFamily="18" charset="0"/>
              </a:rPr>
              <a:t>BSE are produced by elastic interactions of beam electrons with nuclei of atoms in the rock samples and they have high energy and large escape depth.</a:t>
            </a:r>
            <a:r>
              <a:rPr lang="en-US" b="1" dirty="0" smtClean="0">
                <a:solidFill>
                  <a:srgbClr val="0000FF"/>
                </a:solidFill>
                <a:latin typeface="Times New Roman" pitchFamily="18" charset="0"/>
                <a:cs typeface="Times New Roman" pitchFamily="18" charset="0"/>
              </a:rPr>
              <a:t> </a:t>
            </a:r>
          </a:p>
          <a:p>
            <a:pPr algn="just">
              <a:buFont typeface="Wingdings" pitchFamily="2" charset="2"/>
              <a:buChar char="Ø"/>
            </a:pPr>
            <a:r>
              <a:rPr lang="en-US" dirty="0" smtClean="0">
                <a:solidFill>
                  <a:srgbClr val="0000FF"/>
                </a:solidFill>
                <a:latin typeface="Times New Roman" pitchFamily="18" charset="0"/>
                <a:cs typeface="Times New Roman" pitchFamily="18" charset="0"/>
              </a:rPr>
              <a:t>Higher Z, more BSE emitted</a:t>
            </a:r>
          </a:p>
          <a:p>
            <a:endParaRPr lang="en-US" dirty="0"/>
          </a:p>
        </p:txBody>
      </p:sp>
      <p:pic>
        <p:nvPicPr>
          <p:cNvPr id="9" name="Picture 8" descr="se_draw"/>
          <p:cNvPicPr>
            <a:picLocks noChangeAspect="1" noChangeArrowheads="1"/>
          </p:cNvPicPr>
          <p:nvPr/>
        </p:nvPicPr>
        <p:blipFill>
          <a:blip r:embed="rId3"/>
          <a:srcRect/>
          <a:stretch>
            <a:fillRect/>
          </a:stretch>
        </p:blipFill>
        <p:spPr bwMode="auto">
          <a:xfrm>
            <a:off x="152400" y="4191000"/>
            <a:ext cx="3505200" cy="2667000"/>
          </a:xfrm>
          <a:prstGeom prst="rect">
            <a:avLst/>
          </a:prstGeom>
          <a:noFill/>
        </p:spPr>
      </p:pic>
      <p:pic>
        <p:nvPicPr>
          <p:cNvPr id="10" name="Content Placeholder 3" descr="bse_draw"/>
          <p:cNvPicPr>
            <a:picLocks noChangeAspect="1" noChangeArrowheads="1"/>
          </p:cNvPicPr>
          <p:nvPr/>
        </p:nvPicPr>
        <p:blipFill>
          <a:blip r:embed="rId4">
            <a:lum bright="-6000" contrast="30000"/>
          </a:blip>
          <a:srcRect/>
          <a:stretch>
            <a:fillRect/>
          </a:stretch>
        </p:blipFill>
        <p:spPr bwMode="auto">
          <a:xfrm>
            <a:off x="5334000" y="4038600"/>
            <a:ext cx="3581400" cy="2590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Infrared Spectroscopy</a:t>
            </a:r>
            <a:endParaRPr lang="en-US" sz="36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sz="half" idx="1"/>
          </p:nvPr>
        </p:nvSpPr>
        <p:spPr>
          <a:xfrm>
            <a:off x="0" y="1066800"/>
            <a:ext cx="4876800" cy="4114800"/>
          </a:xfrm>
          <a:noFill/>
        </p:spPr>
        <p:txBody>
          <a:bodyPr>
            <a:normAutofit fontScale="70000" lnSpcReduction="20000"/>
          </a:bodyPr>
          <a:lstStyle/>
          <a:p>
            <a:pPr algn="just">
              <a:buFont typeface="Wingdings" pitchFamily="2" charset="2"/>
              <a:buChar char="Ø"/>
            </a:pPr>
            <a:r>
              <a:rPr lang="en-US" dirty="0" smtClean="0">
                <a:solidFill>
                  <a:srgbClr val="0000FF"/>
                </a:solidFill>
                <a:latin typeface="Times New Roman" pitchFamily="18" charset="0"/>
                <a:cs typeface="Times New Roman" pitchFamily="18" charset="0"/>
              </a:rPr>
              <a:t>IR deals with the interaction of infrared radiation with matter</a:t>
            </a:r>
          </a:p>
          <a:p>
            <a:pPr algn="just">
              <a:buFont typeface="Wingdings" pitchFamily="2" charset="2"/>
              <a:buChar char="Ø"/>
            </a:pPr>
            <a:r>
              <a:rPr lang="en-US" dirty="0" smtClean="0">
                <a:solidFill>
                  <a:srgbClr val="0000FF"/>
                </a:solidFill>
                <a:latin typeface="Times New Roman" pitchFamily="18" charset="0"/>
                <a:cs typeface="Times New Roman" pitchFamily="18" charset="0"/>
              </a:rPr>
              <a:t>When radiation passes through a sample (</a:t>
            </a:r>
            <a:r>
              <a:rPr lang="en-US" b="1" dirty="0" smtClean="0">
                <a:solidFill>
                  <a:srgbClr val="0000FF"/>
                </a:solidFill>
                <a:latin typeface="Times New Roman" pitchFamily="18" charset="0"/>
                <a:cs typeface="Times New Roman" pitchFamily="18" charset="0"/>
              </a:rPr>
              <a:t>solid</a:t>
            </a:r>
            <a:r>
              <a:rPr lang="en-US" dirty="0" smtClean="0">
                <a:solidFill>
                  <a:srgbClr val="0000FF"/>
                </a:solidFill>
                <a:latin typeface="Times New Roman" pitchFamily="18" charset="0"/>
                <a:cs typeface="Times New Roman" pitchFamily="18" charset="0"/>
              </a:rPr>
              <a:t>, liquid or gas), certain frequencies of the radiation are absorbed by the molecules of the substance leading to the molecular vibrations. </a:t>
            </a:r>
          </a:p>
          <a:p>
            <a:pPr algn="just">
              <a:buFont typeface="Wingdings" pitchFamily="2" charset="2"/>
              <a:buChar char="Ø"/>
            </a:pPr>
            <a:r>
              <a:rPr lang="en-US" dirty="0" smtClean="0">
                <a:solidFill>
                  <a:srgbClr val="0000FF"/>
                </a:solidFill>
                <a:latin typeface="Times New Roman" pitchFamily="18" charset="0"/>
                <a:cs typeface="Times New Roman" pitchFamily="18" charset="0"/>
              </a:rPr>
              <a:t>IR spectroscopy is primarily used to identify </a:t>
            </a:r>
            <a:r>
              <a:rPr lang="en-US" b="1" dirty="0" smtClean="0">
                <a:solidFill>
                  <a:srgbClr val="0000FF"/>
                </a:solidFill>
                <a:latin typeface="Times New Roman" pitchFamily="18" charset="0"/>
                <a:cs typeface="Times New Roman" pitchFamily="18" charset="0"/>
              </a:rPr>
              <a:t>bond types, structures, and functional groups </a:t>
            </a:r>
            <a:r>
              <a:rPr lang="en-US" dirty="0" smtClean="0">
                <a:solidFill>
                  <a:srgbClr val="0000FF"/>
                </a:solidFill>
                <a:latin typeface="Times New Roman" pitchFamily="18" charset="0"/>
                <a:cs typeface="Times New Roman" pitchFamily="18" charset="0"/>
              </a:rPr>
              <a:t>in organic and inorganic compounds</a:t>
            </a:r>
          </a:p>
          <a:p>
            <a:pPr algn="just">
              <a:buFont typeface="Wingdings" pitchFamily="2" charset="2"/>
              <a:buChar char="Ø"/>
            </a:pPr>
            <a:r>
              <a:rPr lang="en-US" dirty="0" smtClean="0">
                <a:solidFill>
                  <a:srgbClr val="0000FF"/>
                </a:solidFill>
                <a:latin typeface="Times New Roman" pitchFamily="18" charset="0"/>
                <a:cs typeface="Times New Roman" pitchFamily="18" charset="0"/>
              </a:rPr>
              <a:t>Molecules absorb IR radiation at frequencies related to their unique compositions, structures and the numbers, types, strengths and position of their bands. </a:t>
            </a:r>
          </a:p>
          <a:p>
            <a:pPr>
              <a:spcBef>
                <a:spcPct val="50000"/>
              </a:spcBef>
            </a:pPr>
            <a:endParaRPr lang="en-US" sz="2400" dirty="0" smtClean="0">
              <a:solidFill>
                <a:srgbClr val="0000FF"/>
              </a:solidFill>
              <a:latin typeface="Times New Roman" pitchFamily="18" charset="0"/>
              <a:cs typeface="Times New Roman" pitchFamily="18" charset="0"/>
            </a:endParaRPr>
          </a:p>
          <a:p>
            <a:pPr>
              <a:buNone/>
            </a:pPr>
            <a:endParaRPr lang="en-US" dirty="0"/>
          </a:p>
        </p:txBody>
      </p:sp>
      <p:sp>
        <p:nvSpPr>
          <p:cNvPr id="5" name="Content Placeholder 4"/>
          <p:cNvSpPr>
            <a:spLocks noGrp="1"/>
          </p:cNvSpPr>
          <p:nvPr>
            <p:ph sz="half" idx="2"/>
          </p:nvPr>
        </p:nvSpPr>
        <p:spPr>
          <a:xfrm>
            <a:off x="5410200" y="1219200"/>
            <a:ext cx="3733800" cy="4267200"/>
          </a:xfrm>
        </p:spPr>
        <p:txBody>
          <a:bodyPr>
            <a:normAutofit fontScale="70000" lnSpcReduction="20000"/>
          </a:bodyPr>
          <a:lstStyle/>
          <a:p>
            <a:pPr algn="ctr">
              <a:spcBef>
                <a:spcPct val="50000"/>
              </a:spcBef>
              <a:buNone/>
            </a:pPr>
            <a:r>
              <a:rPr lang="en-US" sz="2800" b="1" dirty="0" smtClean="0">
                <a:solidFill>
                  <a:srgbClr val="FF9900"/>
                </a:solidFill>
                <a:latin typeface="Times New Roman" pitchFamily="18" charset="0"/>
                <a:cs typeface="Times New Roman" pitchFamily="18" charset="0"/>
              </a:rPr>
              <a:t>Electromagnetic Radiation</a:t>
            </a:r>
            <a:endParaRPr lang="en-US" sz="2800" dirty="0" smtClean="0">
              <a:solidFill>
                <a:srgbClr val="0000FF"/>
              </a:solidFill>
              <a:latin typeface="Times New Roman" pitchFamily="18" charset="0"/>
              <a:cs typeface="Times New Roman" pitchFamily="18" charset="0"/>
            </a:endParaRPr>
          </a:p>
          <a:p>
            <a:pPr>
              <a:spcBef>
                <a:spcPct val="50000"/>
              </a:spcBef>
              <a:buFont typeface="Wingdings" pitchFamily="2" charset="2"/>
              <a:buChar char="Ø"/>
            </a:pPr>
            <a:r>
              <a:rPr lang="en-US" sz="2800" dirty="0" smtClean="0">
                <a:solidFill>
                  <a:srgbClr val="0000FF"/>
                </a:solidFill>
                <a:latin typeface="Times New Roman" pitchFamily="18" charset="0"/>
                <a:cs typeface="Times New Roman" pitchFamily="18" charset="0"/>
              </a:rPr>
              <a:t>The propagation of electromagnetic radiation in a vacuum is constant for all regions of the spectrum (= velocity of light):</a:t>
            </a:r>
          </a:p>
          <a:p>
            <a:pPr>
              <a:spcBef>
                <a:spcPct val="50000"/>
              </a:spcBef>
              <a:buFont typeface="Wingdings" pitchFamily="2" charset="2"/>
              <a:buChar char="Ø"/>
            </a:pPr>
            <a:endParaRPr lang="en-US" sz="2800" i="1" dirty="0" smtClean="0">
              <a:solidFill>
                <a:srgbClr val="0000FF"/>
              </a:solidFill>
              <a:latin typeface="Times New Roman" pitchFamily="18" charset="0"/>
              <a:cs typeface="Times New Roman" pitchFamily="18" charset="0"/>
            </a:endParaRPr>
          </a:p>
          <a:p>
            <a:pPr>
              <a:spcBef>
                <a:spcPct val="50000"/>
              </a:spcBef>
              <a:buFont typeface="Wingdings" pitchFamily="2" charset="2"/>
              <a:buChar char="Ø"/>
            </a:pPr>
            <a:r>
              <a:rPr lang="en-US" sz="2800" i="1" dirty="0" smtClean="0">
                <a:solidFill>
                  <a:srgbClr val="0000FF"/>
                </a:solidFill>
                <a:latin typeface="Times New Roman" pitchFamily="18" charset="0"/>
                <a:cs typeface="Times New Roman" pitchFamily="18" charset="0"/>
              </a:rPr>
              <a:t>c </a:t>
            </a:r>
            <a:r>
              <a:rPr lang="en-US" sz="2800" dirty="0" smtClean="0">
                <a:solidFill>
                  <a:srgbClr val="0000FF"/>
                </a:solidFill>
                <a:latin typeface="Times New Roman" pitchFamily="18" charset="0"/>
                <a:cs typeface="Times New Roman" pitchFamily="18" charset="0"/>
              </a:rPr>
              <a:t>= </a:t>
            </a:r>
            <a:r>
              <a:rPr lang="en-US" sz="2800" dirty="0" smtClean="0">
                <a:solidFill>
                  <a:srgbClr val="0000FF"/>
                </a:solidFill>
                <a:latin typeface="Times New Roman" pitchFamily="18" charset="0"/>
                <a:cs typeface="Times New Roman" pitchFamily="18" charset="0"/>
                <a:sym typeface="Symbol" pitchFamily="18" charset="2"/>
              </a:rPr>
              <a:t> </a:t>
            </a:r>
            <a:r>
              <a:rPr lang="en-US" sz="2800" dirty="0" smtClean="0">
                <a:solidFill>
                  <a:srgbClr val="0000FF"/>
                </a:solidFill>
                <a:latin typeface="Times New Roman" pitchFamily="18" charset="0"/>
                <a:cs typeface="Times New Roman" pitchFamily="18" charset="0"/>
              </a:rPr>
              <a:t>×</a:t>
            </a:r>
            <a:r>
              <a:rPr lang="en-US" sz="2800" dirty="0" smtClean="0">
                <a:solidFill>
                  <a:srgbClr val="0000FF"/>
                </a:solidFill>
                <a:latin typeface="Times New Roman" pitchFamily="18" charset="0"/>
                <a:cs typeface="Times New Roman" pitchFamily="18" charset="0"/>
                <a:sym typeface="Symbol" pitchFamily="18" charset="2"/>
              </a:rPr>
              <a:t> </a:t>
            </a:r>
          </a:p>
          <a:p>
            <a:pPr>
              <a:spcBef>
                <a:spcPct val="50000"/>
              </a:spcBef>
              <a:buFont typeface="Wingdings" pitchFamily="2" charset="2"/>
              <a:buChar char="Ø"/>
            </a:pPr>
            <a:r>
              <a:rPr lang="en-US" sz="2800" b="1" dirty="0" smtClean="0">
                <a:solidFill>
                  <a:srgbClr val="0000FF"/>
                </a:solidFill>
                <a:latin typeface="Times New Roman" pitchFamily="18" charset="0"/>
                <a:cs typeface="Times New Roman" pitchFamily="18" charset="0"/>
              </a:rPr>
              <a:t>1 Å = 10 </a:t>
            </a:r>
            <a:r>
              <a:rPr lang="en-US" sz="2800" b="1" baseline="30000" dirty="0" smtClean="0">
                <a:solidFill>
                  <a:srgbClr val="0000FF"/>
                </a:solidFill>
                <a:latin typeface="Times New Roman" pitchFamily="18" charset="0"/>
                <a:cs typeface="Times New Roman" pitchFamily="18" charset="0"/>
              </a:rPr>
              <a:t>–10</a:t>
            </a:r>
            <a:r>
              <a:rPr lang="en-US" sz="2800" b="1" dirty="0" smtClean="0">
                <a:solidFill>
                  <a:srgbClr val="0000FF"/>
                </a:solidFill>
                <a:latin typeface="Times New Roman" pitchFamily="18" charset="0"/>
                <a:cs typeface="Times New Roman" pitchFamily="18" charset="0"/>
              </a:rPr>
              <a:t> m   1 nm = 10 </a:t>
            </a:r>
            <a:r>
              <a:rPr lang="en-US" sz="2800" b="1" baseline="30000" dirty="0" smtClean="0">
                <a:solidFill>
                  <a:srgbClr val="0000FF"/>
                </a:solidFill>
                <a:latin typeface="Times New Roman" pitchFamily="18" charset="0"/>
                <a:cs typeface="Times New Roman" pitchFamily="18" charset="0"/>
              </a:rPr>
              <a:t>–9</a:t>
            </a:r>
            <a:r>
              <a:rPr lang="en-US" sz="2800" b="1" dirty="0" smtClean="0">
                <a:solidFill>
                  <a:srgbClr val="0000FF"/>
                </a:solidFill>
                <a:latin typeface="Times New Roman" pitchFamily="18" charset="0"/>
                <a:cs typeface="Times New Roman" pitchFamily="18" charset="0"/>
              </a:rPr>
              <a:t> m   1 </a:t>
            </a:r>
            <a:r>
              <a:rPr lang="en-US" sz="2800" b="1" dirty="0" smtClean="0">
                <a:solidFill>
                  <a:srgbClr val="0000FF"/>
                </a:solidFill>
                <a:latin typeface="Times New Roman" pitchFamily="18" charset="0"/>
                <a:cs typeface="Times New Roman" pitchFamily="18" charset="0"/>
                <a:sym typeface="Symbol"/>
              </a:rPr>
              <a:t></a:t>
            </a:r>
            <a:r>
              <a:rPr lang="en-US" sz="2800" b="1" dirty="0" smtClean="0">
                <a:solidFill>
                  <a:srgbClr val="0000FF"/>
                </a:solidFill>
                <a:latin typeface="Times New Roman" pitchFamily="18" charset="0"/>
                <a:cs typeface="Times New Roman" pitchFamily="18" charset="0"/>
              </a:rPr>
              <a:t>m = 10 </a:t>
            </a:r>
            <a:r>
              <a:rPr lang="en-US" sz="2800" b="1" baseline="30000" dirty="0" smtClean="0">
                <a:solidFill>
                  <a:srgbClr val="0000FF"/>
                </a:solidFill>
                <a:latin typeface="Times New Roman" pitchFamily="18" charset="0"/>
                <a:cs typeface="Times New Roman" pitchFamily="18" charset="0"/>
              </a:rPr>
              <a:t>–6</a:t>
            </a:r>
            <a:r>
              <a:rPr lang="en-US" sz="2800" b="1" dirty="0" smtClean="0">
                <a:solidFill>
                  <a:srgbClr val="0000FF"/>
                </a:solidFill>
                <a:latin typeface="Times New Roman" pitchFamily="18" charset="0"/>
                <a:cs typeface="Times New Roman" pitchFamily="18" charset="0"/>
              </a:rPr>
              <a:t> m</a:t>
            </a:r>
            <a:endParaRPr lang="en-US" sz="2800" dirty="0" smtClean="0">
              <a:solidFill>
                <a:srgbClr val="0000FF"/>
              </a:solidFill>
              <a:latin typeface="Times New Roman" pitchFamily="18" charset="0"/>
              <a:cs typeface="Times New Roman" pitchFamily="18" charset="0"/>
            </a:endParaRPr>
          </a:p>
          <a:p>
            <a:pPr>
              <a:buFont typeface="Wingdings" pitchFamily="2" charset="2"/>
              <a:buChar char="Ø"/>
            </a:pPr>
            <a:endParaRPr lang="en-US" sz="2800" dirty="0" smtClean="0">
              <a:solidFill>
                <a:srgbClr val="0000FF"/>
              </a:solidFill>
              <a:latin typeface="Times New Roman" pitchFamily="18" charset="0"/>
              <a:cs typeface="Times New Roman" pitchFamily="18" charset="0"/>
            </a:endParaRPr>
          </a:p>
          <a:p>
            <a:pPr>
              <a:buFont typeface="Wingdings" pitchFamily="2" charset="2"/>
              <a:buChar char="Ø"/>
            </a:pPr>
            <a:r>
              <a:rPr lang="en-US" sz="2800" dirty="0" smtClean="0">
                <a:solidFill>
                  <a:srgbClr val="0000FF"/>
                </a:solidFill>
                <a:latin typeface="Times New Roman" pitchFamily="18" charset="0"/>
                <a:cs typeface="Times New Roman" pitchFamily="18" charset="0"/>
              </a:rPr>
              <a:t>Another unit commonly used is the wavenumber, which is linear with energy:</a:t>
            </a:r>
          </a:p>
          <a:p>
            <a:endParaRPr lang="en-US" dirty="0"/>
          </a:p>
        </p:txBody>
      </p:sp>
      <p:pic>
        <p:nvPicPr>
          <p:cNvPr id="4" name="Picture 3"/>
          <p:cNvPicPr/>
          <p:nvPr/>
        </p:nvPicPr>
        <p:blipFill>
          <a:blip r:embed="rId3">
            <a:grayscl/>
          </a:blip>
          <a:srcRect/>
          <a:stretch>
            <a:fillRect/>
          </a:stretch>
        </p:blipFill>
        <p:spPr bwMode="auto">
          <a:xfrm>
            <a:off x="0" y="5257800"/>
            <a:ext cx="4648200" cy="1600200"/>
          </a:xfrm>
          <a:prstGeom prst="rect">
            <a:avLst/>
          </a:prstGeom>
          <a:noFill/>
          <a:ln w="9525">
            <a:noFill/>
            <a:miter lim="800000"/>
            <a:headEnd/>
            <a:tailEnd/>
          </a:ln>
        </p:spPr>
      </p:pic>
      <p:pic>
        <p:nvPicPr>
          <p:cNvPr id="6" name="Picture 1031"/>
          <p:cNvPicPr>
            <a:picLocks noChangeAspect="1" noChangeArrowheads="1"/>
          </p:cNvPicPr>
          <p:nvPr/>
        </p:nvPicPr>
        <p:blipFill>
          <a:blip r:embed="rId4"/>
          <a:srcRect/>
          <a:stretch>
            <a:fillRect/>
          </a:stretch>
        </p:blipFill>
        <p:spPr bwMode="auto">
          <a:xfrm>
            <a:off x="6248400" y="5562600"/>
            <a:ext cx="2247900" cy="866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533400"/>
          </a:xfrm>
          <a:noFill/>
        </p:spPr>
        <p:txBody>
          <a:bodyPr>
            <a:normAutofit/>
          </a:bodyPr>
          <a:lstStyle/>
          <a:p>
            <a:pPr algn="ctr"/>
            <a:endParaRPr lang="en-US" sz="3200"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14400"/>
            <a:ext cx="9144000" cy="5943600"/>
          </a:xfrm>
          <a:noFill/>
        </p:spPr>
        <p:txBody>
          <a:bodyPr>
            <a:normAutofit/>
          </a:bodyPr>
          <a:lstStyle/>
          <a:p>
            <a:pPr algn="ctr">
              <a:lnSpc>
                <a:spcPct val="90000"/>
              </a:lnSpc>
              <a:buFontTx/>
              <a:buNone/>
            </a:pPr>
            <a:r>
              <a:rPr lang="en-US" b="1" dirty="0" smtClean="0">
                <a:solidFill>
                  <a:srgbClr val="0000FF"/>
                </a:solidFill>
                <a:latin typeface="Times New Roman" pitchFamily="18" charset="0"/>
                <a:cs typeface="Times New Roman" pitchFamily="18" charset="0"/>
              </a:rPr>
              <a:t>Vibrational Modes</a:t>
            </a:r>
          </a:p>
          <a:p>
            <a:pPr>
              <a:lnSpc>
                <a:spcPct val="90000"/>
              </a:lnSpc>
              <a:buNone/>
            </a:pPr>
            <a:r>
              <a:rPr lang="en-US" dirty="0" smtClean="0">
                <a:solidFill>
                  <a:srgbClr val="0000FF"/>
                </a:solidFill>
                <a:latin typeface="Times New Roman" pitchFamily="18" charset="0"/>
                <a:cs typeface="Times New Roman" pitchFamily="18" charset="0"/>
              </a:rPr>
              <a:t>The vibration of any structure is analyzed in terms of the degrees of freedom which the structure possesses. </a:t>
            </a:r>
            <a:endParaRPr lang="en-US" b="1" dirty="0" smtClean="0">
              <a:solidFill>
                <a:srgbClr val="0000FF"/>
              </a:solidFill>
              <a:latin typeface="Times New Roman" pitchFamily="18" charset="0"/>
              <a:cs typeface="Times New Roman" pitchFamily="18" charset="0"/>
            </a:endParaRPr>
          </a:p>
          <a:p>
            <a:pPr lvl="1" algn="ctr">
              <a:lnSpc>
                <a:spcPct val="90000"/>
              </a:lnSpc>
              <a:buNone/>
            </a:pPr>
            <a:r>
              <a:rPr lang="en-US" sz="2600" dirty="0" smtClean="0">
                <a:solidFill>
                  <a:srgbClr val="0000FF"/>
                </a:solidFill>
                <a:latin typeface="Times New Roman" pitchFamily="18" charset="0"/>
                <a:cs typeface="Times New Roman" pitchFamily="18" charset="0"/>
              </a:rPr>
              <a:t>Number of possible modes</a:t>
            </a:r>
          </a:p>
          <a:p>
            <a:pPr lvl="1">
              <a:lnSpc>
                <a:spcPct val="90000"/>
              </a:lnSpc>
              <a:buFont typeface="Wingdings" pitchFamily="2" charset="2"/>
              <a:buChar char="Ø"/>
            </a:pPr>
            <a:r>
              <a:rPr lang="en-US" sz="2600" dirty="0" smtClean="0">
                <a:solidFill>
                  <a:srgbClr val="0000FF"/>
                </a:solidFill>
                <a:latin typeface="Times New Roman" pitchFamily="18" charset="0"/>
                <a:cs typeface="Times New Roman" pitchFamily="18" charset="0"/>
              </a:rPr>
              <a:t>Nonlinear molecule: 3N – 6</a:t>
            </a:r>
          </a:p>
          <a:p>
            <a:pPr lvl="2">
              <a:lnSpc>
                <a:spcPct val="90000"/>
              </a:lnSpc>
              <a:buFont typeface="Wingdings" pitchFamily="2" charset="2"/>
              <a:buChar char="Ø"/>
            </a:pPr>
            <a:r>
              <a:rPr lang="en-US" sz="2600" dirty="0" smtClean="0">
                <a:solidFill>
                  <a:srgbClr val="0000FF"/>
                </a:solidFill>
                <a:latin typeface="Times New Roman" pitchFamily="18" charset="0"/>
                <a:cs typeface="Times New Roman" pitchFamily="18" charset="0"/>
              </a:rPr>
              <a:t>Linear molecule: 3N – 5</a:t>
            </a:r>
          </a:p>
          <a:p>
            <a:pPr lvl="1">
              <a:lnSpc>
                <a:spcPct val="90000"/>
              </a:lnSpc>
              <a:buFont typeface="Wingdings" pitchFamily="2" charset="2"/>
              <a:buChar char="Ø"/>
            </a:pPr>
            <a:r>
              <a:rPr lang="en-US" sz="2600" dirty="0" smtClean="0">
                <a:solidFill>
                  <a:srgbClr val="0000FF"/>
                </a:solidFill>
                <a:latin typeface="Times New Roman" pitchFamily="18" charset="0"/>
                <a:cs typeface="Times New Roman" pitchFamily="18" charset="0"/>
              </a:rPr>
              <a:t>3 degrees of freedom – i.e., 3 coordinates in space</a:t>
            </a:r>
          </a:p>
          <a:p>
            <a:pPr lvl="1">
              <a:lnSpc>
                <a:spcPct val="90000"/>
              </a:lnSpc>
              <a:buFont typeface="Wingdings" pitchFamily="2" charset="2"/>
              <a:buChar char="Ø"/>
            </a:pPr>
            <a:r>
              <a:rPr lang="en-US" sz="2600" dirty="0" smtClean="0">
                <a:solidFill>
                  <a:srgbClr val="0000FF"/>
                </a:solidFill>
                <a:latin typeface="Times New Roman" pitchFamily="18" charset="0"/>
                <a:cs typeface="Times New Roman" pitchFamily="18" charset="0"/>
              </a:rPr>
              <a:t>3 translations and 3 rotations account for 6 motions of molecule</a:t>
            </a:r>
          </a:p>
          <a:p>
            <a:pPr lvl="1">
              <a:lnSpc>
                <a:spcPct val="90000"/>
              </a:lnSpc>
              <a:buFont typeface="Wingdings" pitchFamily="2" charset="2"/>
              <a:buChar char="Ø"/>
            </a:pPr>
            <a:r>
              <a:rPr lang="en-US" sz="2600" dirty="0" smtClean="0">
                <a:solidFill>
                  <a:srgbClr val="0000FF"/>
                </a:solidFill>
                <a:latin typeface="Times New Roman" pitchFamily="18" charset="0"/>
                <a:cs typeface="Times New Roman" pitchFamily="18" charset="0"/>
              </a:rPr>
              <a:t>Rotation about center bond in linear molecule is indistinguishable</a:t>
            </a:r>
          </a:p>
          <a:p>
            <a:pPr lvl="1">
              <a:lnSpc>
                <a:spcPct val="90000"/>
              </a:lnSpc>
              <a:buFont typeface="Wingdings" pitchFamily="2" charset="2"/>
              <a:buChar char="Ø"/>
            </a:pPr>
            <a:r>
              <a:rPr lang="en-US" sz="2600" dirty="0" smtClean="0">
                <a:solidFill>
                  <a:srgbClr val="0000FF"/>
                </a:solidFill>
                <a:latin typeface="Times New Roman" pitchFamily="18" charset="0"/>
                <a:cs typeface="Times New Roman" pitchFamily="18" charset="0"/>
              </a:rPr>
              <a:t>Remaining degrees of motion represent vibrational motion (i.e., number of vibrations within the molecule)</a:t>
            </a:r>
          </a:p>
          <a:p>
            <a:endParaRPr lang="en-US"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200"/>
          </a:xfrm>
        </p:spPr>
        <p:txBody>
          <a:bodyPr>
            <a:normAutofit fontScale="90000"/>
          </a:bodyPr>
          <a:lstStyle/>
          <a:p>
            <a:endParaRPr lang="en-US" dirty="0"/>
          </a:p>
        </p:txBody>
      </p:sp>
      <p:sp>
        <p:nvSpPr>
          <p:cNvPr id="3" name="Content Placeholder 2"/>
          <p:cNvSpPr>
            <a:spLocks noGrp="1"/>
          </p:cNvSpPr>
          <p:nvPr>
            <p:ph sz="half" idx="1"/>
          </p:nvPr>
        </p:nvSpPr>
        <p:spPr>
          <a:xfrm>
            <a:off x="0" y="762000"/>
            <a:ext cx="4267200" cy="6096000"/>
          </a:xfrm>
        </p:spPr>
        <p:txBody>
          <a:bodyPr>
            <a:normAutofit fontScale="92500" lnSpcReduction="20000"/>
          </a:bodyPr>
          <a:lstStyle/>
          <a:p>
            <a:pPr algn="just"/>
            <a:r>
              <a:rPr lang="en-US" b="1" dirty="0" smtClean="0">
                <a:solidFill>
                  <a:srgbClr val="0000FF"/>
                </a:solidFill>
                <a:latin typeface="Times New Roman" pitchFamily="18" charset="0"/>
                <a:cs typeface="Times New Roman" pitchFamily="18" charset="0"/>
              </a:rPr>
              <a:t>Types of Molecular Vibrations: </a:t>
            </a:r>
            <a:r>
              <a:rPr lang="en-US" dirty="0" smtClean="0">
                <a:solidFill>
                  <a:srgbClr val="0000FF"/>
                </a:solidFill>
                <a:latin typeface="Times New Roman" pitchFamily="18" charset="0"/>
                <a:cs typeface="Times New Roman" pitchFamily="18" charset="0"/>
              </a:rPr>
              <a:t>Vibrations fall into the basic categories of </a:t>
            </a:r>
            <a:r>
              <a:rPr lang="en-US" b="1" dirty="0" smtClean="0">
                <a:solidFill>
                  <a:srgbClr val="0000FF"/>
                </a:solidFill>
                <a:latin typeface="Times New Roman" pitchFamily="18" charset="0"/>
                <a:cs typeface="Times New Roman" pitchFamily="18" charset="0"/>
              </a:rPr>
              <a:t>stretching</a:t>
            </a:r>
            <a:r>
              <a:rPr lang="en-US" dirty="0" smtClean="0">
                <a:solidFill>
                  <a:srgbClr val="0000FF"/>
                </a:solidFill>
                <a:latin typeface="Times New Roman" pitchFamily="18" charset="0"/>
                <a:cs typeface="Times New Roman" pitchFamily="18" charset="0"/>
              </a:rPr>
              <a:t> and </a:t>
            </a:r>
            <a:r>
              <a:rPr lang="en-US" b="1" dirty="0" smtClean="0">
                <a:solidFill>
                  <a:srgbClr val="0000FF"/>
                </a:solidFill>
                <a:latin typeface="Times New Roman" pitchFamily="18" charset="0"/>
                <a:cs typeface="Times New Roman" pitchFamily="18" charset="0"/>
              </a:rPr>
              <a:t>bending</a:t>
            </a:r>
            <a:r>
              <a:rPr lang="en-US" dirty="0" smtClean="0">
                <a:solidFill>
                  <a:srgbClr val="0000FF"/>
                </a:solidFill>
                <a:latin typeface="Times New Roman" pitchFamily="18" charset="0"/>
                <a:cs typeface="Times New Roman" pitchFamily="18" charset="0"/>
              </a:rPr>
              <a:t>.</a:t>
            </a:r>
          </a:p>
          <a:p>
            <a:pPr algn="just"/>
            <a:r>
              <a:rPr lang="en-US" dirty="0" smtClean="0">
                <a:solidFill>
                  <a:srgbClr val="0000FF"/>
                </a:solidFill>
                <a:latin typeface="Times New Roman" pitchFamily="18" charset="0"/>
                <a:cs typeface="Times New Roman" pitchFamily="18" charset="0"/>
              </a:rPr>
              <a:t> A </a:t>
            </a:r>
            <a:r>
              <a:rPr lang="en-US" b="1" dirty="0" smtClean="0">
                <a:solidFill>
                  <a:srgbClr val="0000FF"/>
                </a:solidFill>
                <a:latin typeface="Times New Roman" pitchFamily="18" charset="0"/>
                <a:cs typeface="Times New Roman" pitchFamily="18" charset="0"/>
              </a:rPr>
              <a:t>stretching</a:t>
            </a:r>
            <a:r>
              <a:rPr lang="en-US" dirty="0" smtClean="0">
                <a:solidFill>
                  <a:srgbClr val="0000FF"/>
                </a:solidFill>
                <a:latin typeface="Times New Roman" pitchFamily="18" charset="0"/>
                <a:cs typeface="Times New Roman" pitchFamily="18" charset="0"/>
              </a:rPr>
              <a:t> vibration involves a continuous change in the interatomic distance along the axis of the bond between two atoms. </a:t>
            </a:r>
          </a:p>
          <a:p>
            <a:pPr algn="just"/>
            <a:r>
              <a:rPr lang="en-US" b="1" dirty="0" smtClean="0">
                <a:solidFill>
                  <a:srgbClr val="0000FF"/>
                </a:solidFill>
                <a:latin typeface="Times New Roman" pitchFamily="18" charset="0"/>
                <a:cs typeface="Times New Roman" pitchFamily="18" charset="0"/>
              </a:rPr>
              <a:t>Bending </a:t>
            </a:r>
            <a:r>
              <a:rPr lang="en-US" dirty="0" smtClean="0">
                <a:solidFill>
                  <a:srgbClr val="0000FF"/>
                </a:solidFill>
                <a:latin typeface="Times New Roman" pitchFamily="18" charset="0"/>
                <a:cs typeface="Times New Roman" pitchFamily="18" charset="0"/>
              </a:rPr>
              <a:t>vibrations are characterized by a change in the angle between two bonds and are of four types:</a:t>
            </a:r>
          </a:p>
          <a:p>
            <a:pPr algn="just"/>
            <a:r>
              <a:rPr lang="en-US" dirty="0" smtClean="0">
                <a:solidFill>
                  <a:srgbClr val="0000FF"/>
                </a:solidFill>
                <a:latin typeface="Times New Roman" pitchFamily="18" charset="0"/>
                <a:cs typeface="Times New Roman" pitchFamily="18" charset="0"/>
              </a:rPr>
              <a:t> </a:t>
            </a:r>
            <a:r>
              <a:rPr lang="en-US" b="1" dirty="0" smtClean="0">
                <a:solidFill>
                  <a:srgbClr val="0000FF"/>
                </a:solidFill>
                <a:latin typeface="Times New Roman" pitchFamily="18" charset="0"/>
                <a:cs typeface="Times New Roman" pitchFamily="18" charset="0"/>
              </a:rPr>
              <a:t>scissoring,</a:t>
            </a:r>
          </a:p>
          <a:p>
            <a:pPr algn="just"/>
            <a:r>
              <a:rPr lang="en-US" b="1" dirty="0" smtClean="0">
                <a:solidFill>
                  <a:srgbClr val="0000FF"/>
                </a:solidFill>
                <a:latin typeface="Times New Roman" pitchFamily="18" charset="0"/>
                <a:cs typeface="Times New Roman" pitchFamily="18" charset="0"/>
              </a:rPr>
              <a:t> rocking,</a:t>
            </a:r>
          </a:p>
          <a:p>
            <a:pPr algn="just"/>
            <a:r>
              <a:rPr lang="en-US" b="1" dirty="0" smtClean="0">
                <a:solidFill>
                  <a:srgbClr val="0000FF"/>
                </a:solidFill>
                <a:latin typeface="Times New Roman" pitchFamily="18" charset="0"/>
                <a:cs typeface="Times New Roman" pitchFamily="18" charset="0"/>
              </a:rPr>
              <a:t> wagging, </a:t>
            </a:r>
            <a:r>
              <a:rPr lang="en-US" dirty="0" smtClean="0">
                <a:solidFill>
                  <a:srgbClr val="0000FF"/>
                </a:solidFill>
                <a:latin typeface="Times New Roman" pitchFamily="18" charset="0"/>
                <a:cs typeface="Times New Roman" pitchFamily="18" charset="0"/>
              </a:rPr>
              <a:t>and</a:t>
            </a:r>
            <a:r>
              <a:rPr lang="en-US" b="1" dirty="0" smtClean="0">
                <a:solidFill>
                  <a:srgbClr val="0000FF"/>
                </a:solidFill>
                <a:latin typeface="Times New Roman" pitchFamily="18" charset="0"/>
                <a:cs typeface="Times New Roman" pitchFamily="18" charset="0"/>
              </a:rPr>
              <a:t> </a:t>
            </a:r>
          </a:p>
          <a:p>
            <a:pPr algn="just"/>
            <a:r>
              <a:rPr lang="en-US" b="1" dirty="0" smtClean="0">
                <a:solidFill>
                  <a:srgbClr val="0000FF"/>
                </a:solidFill>
                <a:latin typeface="Times New Roman" pitchFamily="18" charset="0"/>
                <a:cs typeface="Times New Roman" pitchFamily="18" charset="0"/>
              </a:rPr>
              <a:t>twisting</a:t>
            </a:r>
            <a:r>
              <a:rPr lang="en-US" dirty="0" smtClean="0">
                <a:solidFill>
                  <a:srgbClr val="0000FF"/>
                </a:solidFill>
                <a:latin typeface="Times New Roman" pitchFamily="18" charset="0"/>
                <a:cs typeface="Times New Roman" pitchFamily="18" charset="0"/>
              </a:rPr>
              <a:t>. </a:t>
            </a:r>
            <a:endParaRPr lang="en-US" sz="3200" dirty="0" smtClean="0">
              <a:solidFill>
                <a:srgbClr val="0000FF"/>
              </a:solidFill>
              <a:latin typeface="Times New Roman" pitchFamily="18" charset="0"/>
              <a:cs typeface="Times New Roman" pitchFamily="18" charset="0"/>
            </a:endParaRPr>
          </a:p>
          <a:p>
            <a:endParaRPr lang="en-US" dirty="0"/>
          </a:p>
        </p:txBody>
      </p:sp>
      <p:pic>
        <p:nvPicPr>
          <p:cNvPr id="360450" name="Picture 2"/>
          <p:cNvPicPr>
            <a:picLocks noGrp="1" noChangeAspect="1" noChangeArrowheads="1"/>
          </p:cNvPicPr>
          <p:nvPr>
            <p:ph sz="half" idx="2"/>
          </p:nvPr>
        </p:nvPicPr>
        <p:blipFill>
          <a:blip r:embed="rId3"/>
          <a:srcRect/>
          <a:stretch>
            <a:fillRect/>
          </a:stretch>
        </p:blipFill>
        <p:spPr bwMode="auto">
          <a:xfrm>
            <a:off x="4495800" y="990600"/>
            <a:ext cx="4648200"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8229600" cy="1143000"/>
          </a:xfrm>
        </p:spPr>
        <p:txBody>
          <a:bodyPr/>
          <a:lstStyle/>
          <a:p>
            <a:endParaRPr lang="en-US" dirty="0"/>
          </a:p>
        </p:txBody>
      </p:sp>
      <p:sp>
        <p:nvSpPr>
          <p:cNvPr id="3" name="Content Placeholder 2"/>
          <p:cNvSpPr>
            <a:spLocks noGrp="1"/>
          </p:cNvSpPr>
          <p:nvPr>
            <p:ph idx="1"/>
          </p:nvPr>
        </p:nvSpPr>
        <p:spPr>
          <a:xfrm>
            <a:off x="457200" y="1219200"/>
            <a:ext cx="8229600" cy="5105400"/>
          </a:xfrm>
          <a:noFill/>
        </p:spPr>
        <p:txBody>
          <a:bodyPr>
            <a:normAutofit/>
          </a:bodyPr>
          <a:lstStyle/>
          <a:p>
            <a:pPr algn="ctr">
              <a:buNone/>
            </a:pPr>
            <a:r>
              <a:rPr lang="en-US" b="1" dirty="0" smtClean="0">
                <a:solidFill>
                  <a:srgbClr val="0000FF"/>
                </a:solidFill>
                <a:latin typeface="Times New Roman" pitchFamily="18" charset="0"/>
                <a:cs typeface="Times New Roman" pitchFamily="18" charset="0"/>
              </a:rPr>
              <a:t>Molecule of water</a:t>
            </a:r>
          </a:p>
          <a:p>
            <a:pPr>
              <a:buFont typeface="Wingdings" pitchFamily="2" charset="2"/>
              <a:buChar char="Ø"/>
            </a:pPr>
            <a:r>
              <a:rPr lang="en-US" dirty="0" smtClean="0">
                <a:solidFill>
                  <a:srgbClr val="0000FF"/>
                </a:solidFill>
                <a:latin typeface="Times New Roman" pitchFamily="18" charset="0"/>
                <a:cs typeface="Times New Roman" pitchFamily="18" charset="0"/>
              </a:rPr>
              <a:t>3N-6 </a:t>
            </a:r>
            <a:r>
              <a:rPr lang="en-US" dirty="0" smtClean="0">
                <a:solidFill>
                  <a:srgbClr val="0000FF"/>
                </a:solidFill>
                <a:latin typeface="Times New Roman" pitchFamily="18" charset="0"/>
                <a:cs typeface="Times New Roman" pitchFamily="18" charset="0"/>
                <a:sym typeface="Symbol" pitchFamily="18" charset="2"/>
              </a:rPr>
              <a:t> 3*3-6 = </a:t>
            </a:r>
            <a:r>
              <a:rPr lang="en-US" dirty="0" smtClean="0">
                <a:solidFill>
                  <a:srgbClr val="0000FF"/>
                </a:solidFill>
                <a:latin typeface="Times New Roman" pitchFamily="18" charset="0"/>
                <a:cs typeface="Times New Roman" pitchFamily="18" charset="0"/>
              </a:rPr>
              <a:t>3 vibrational states</a:t>
            </a:r>
          </a:p>
          <a:p>
            <a:pPr>
              <a:buFont typeface="Wingdings" pitchFamily="2" charset="2"/>
              <a:buChar char="Ø"/>
            </a:pPr>
            <a:r>
              <a:rPr lang="en-US" dirty="0" smtClean="0">
                <a:solidFill>
                  <a:srgbClr val="0000FF"/>
                </a:solidFill>
                <a:latin typeface="Times New Roman" pitchFamily="18" charset="0"/>
                <a:cs typeface="Times New Roman" pitchFamily="18" charset="0"/>
              </a:rPr>
              <a:t>which results in three absorption bands in IR and Raman. </a:t>
            </a:r>
          </a:p>
          <a:p>
            <a:pPr>
              <a:buFont typeface="Wingdings" pitchFamily="2" charset="2"/>
              <a:buChar char="Ø"/>
            </a:pPr>
            <a:r>
              <a:rPr lang="en-US" b="1" dirty="0" smtClean="0">
                <a:solidFill>
                  <a:srgbClr val="0000FF"/>
                </a:solidFill>
                <a:latin typeface="Times New Roman" pitchFamily="18" charset="0"/>
                <a:cs typeface="Times New Roman" pitchFamily="18" charset="0"/>
              </a:rPr>
              <a:t>The number of stretching vibrations is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N-1</a:t>
            </a:r>
            <a:r>
              <a:rPr lang="en-US" b="1" dirty="0" smtClean="0">
                <a:solidFill>
                  <a:srgbClr val="0000FF"/>
                </a:solidFill>
                <a:latin typeface="Times New Roman" pitchFamily="18" charset="0"/>
                <a:cs typeface="Times New Roman" pitchFamily="18" charset="0"/>
              </a:rPr>
              <a:t> and </a:t>
            </a:r>
          </a:p>
          <a:p>
            <a:pPr>
              <a:buFont typeface="Wingdings" pitchFamily="2" charset="2"/>
              <a:buChar char="Ø"/>
            </a:pPr>
            <a:r>
              <a:rPr lang="en-US" b="1" dirty="0" smtClean="0">
                <a:solidFill>
                  <a:srgbClr val="0000FF"/>
                </a:solidFill>
                <a:latin typeface="Times New Roman" pitchFamily="18" charset="0"/>
                <a:cs typeface="Times New Roman" pitchFamily="18" charset="0"/>
              </a:rPr>
              <a:t>the number of bending vibrations is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2N-5</a:t>
            </a:r>
            <a:r>
              <a:rPr lang="en-US" b="1" dirty="0" smtClean="0">
                <a:solidFill>
                  <a:srgbClr val="0000FF"/>
                </a:solidFill>
                <a:latin typeface="Times New Roman" pitchFamily="18" charset="0"/>
                <a:cs typeface="Times New Roman" pitchFamily="18" charset="0"/>
              </a:rPr>
              <a:t>.</a:t>
            </a:r>
          </a:p>
          <a:p>
            <a:pPr algn="just">
              <a:buFont typeface="Wingdings" pitchFamily="2" charset="2"/>
              <a:buChar char="Ø"/>
            </a:pPr>
            <a:r>
              <a:rPr lang="en-US" b="1" dirty="0" smtClean="0">
                <a:solidFill>
                  <a:srgbClr val="0000FF"/>
                </a:solidFill>
                <a:latin typeface="Times New Roman" pitchFamily="18" charset="0"/>
                <a:cs typeface="Times New Roman" pitchFamily="18" charset="0"/>
              </a:rPr>
              <a:t>Stretching vibrations</a:t>
            </a:r>
            <a:r>
              <a:rPr lang="en-US" dirty="0" smtClean="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sym typeface="Symbol" pitchFamily="18" charset="2"/>
              </a:rPr>
              <a:t></a:t>
            </a:r>
            <a:r>
              <a:rPr lang="en-US" dirty="0" smtClean="0">
                <a:solidFill>
                  <a:srgbClr val="0000FF"/>
                </a:solidFill>
                <a:latin typeface="Times New Roman" pitchFamily="18" charset="0"/>
                <a:cs typeface="Times New Roman" pitchFamily="18" charset="0"/>
              </a:rPr>
              <a:t> 3-1 = 2: symmetric stretching of the H-0 bonds and asymmetric stretching of the H-O bonds </a:t>
            </a:r>
          </a:p>
          <a:p>
            <a:pPr algn="just">
              <a:buFont typeface="Wingdings" pitchFamily="2" charset="2"/>
              <a:buChar char="Ø"/>
            </a:pPr>
            <a:r>
              <a:rPr lang="en-US" b="1" dirty="0" smtClean="0">
                <a:solidFill>
                  <a:srgbClr val="0000FF"/>
                </a:solidFill>
                <a:latin typeface="Times New Roman" pitchFamily="18" charset="0"/>
                <a:cs typeface="Times New Roman" pitchFamily="18" charset="0"/>
              </a:rPr>
              <a:t>Bending vibration</a:t>
            </a:r>
            <a:r>
              <a:rPr lang="en-US" dirty="0" smtClean="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sym typeface="Symbol" pitchFamily="18" charset="2"/>
              </a:rPr>
              <a:t></a:t>
            </a:r>
            <a:r>
              <a:rPr lang="en-US" dirty="0" smtClean="0">
                <a:solidFill>
                  <a:srgbClr val="0000FF"/>
                </a:solidFill>
                <a:latin typeface="Times New Roman" pitchFamily="18" charset="0"/>
                <a:cs typeface="Times New Roman" pitchFamily="18" charset="0"/>
              </a:rPr>
              <a:t> 2*3-5 = 1: 1 scissors bending of the HOH structure. </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0"/>
            <a:ext cx="8229600" cy="609600"/>
          </a:xfrm>
          <a:solidFill>
            <a:schemeClr val="bg1"/>
          </a:solidFill>
        </p:spPr>
        <p:txBody>
          <a:bodyPr>
            <a:normAutofit fontScale="90000"/>
          </a:bodyPr>
          <a:lstStyle/>
          <a:p>
            <a:pPr algn="ctr"/>
            <a:r>
              <a:rPr lang="en-US" sz="5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Raman Spectroscopy</a:t>
            </a:r>
            <a:endParaRPr lang="en-US" dirty="0"/>
          </a:p>
        </p:txBody>
      </p:sp>
      <p:sp>
        <p:nvSpPr>
          <p:cNvPr id="6" name="Content Placeholder 5"/>
          <p:cNvSpPr>
            <a:spLocks noGrp="1"/>
          </p:cNvSpPr>
          <p:nvPr>
            <p:ph idx="1"/>
          </p:nvPr>
        </p:nvSpPr>
        <p:spPr>
          <a:xfrm>
            <a:off x="0" y="685800"/>
            <a:ext cx="9144000" cy="2362200"/>
          </a:xfrm>
        </p:spPr>
        <p:txBody>
          <a:bodyPr>
            <a:normAutofit fontScale="92500" lnSpcReduction="20000"/>
          </a:bodyPr>
          <a:lstStyle/>
          <a:p>
            <a:pPr marL="914400" lvl="1" indent="-457200" algn="ctr">
              <a:buNone/>
            </a:pPr>
            <a:endParaRPr lang="en-US" sz="1900" u="sng" dirty="0" smtClean="0">
              <a:solidFill>
                <a:srgbClr val="0000FF"/>
              </a:solidFill>
              <a:latin typeface="Times New Roman" pitchFamily="18" charset="0"/>
              <a:cs typeface="Times New Roman" pitchFamily="18" charset="0"/>
            </a:endParaRPr>
          </a:p>
          <a:p>
            <a:pPr marL="914400" lvl="1" indent="-457200" algn="ctr">
              <a:buNone/>
            </a:pPr>
            <a:r>
              <a:rPr lang="en-US" sz="1900" u="sng" dirty="0" smtClean="0">
                <a:solidFill>
                  <a:srgbClr val="0000FF"/>
                </a:solidFill>
                <a:latin typeface="Times New Roman" pitchFamily="18" charset="0"/>
                <a:cs typeface="Times New Roman" pitchFamily="18" charset="0"/>
              </a:rPr>
              <a:t>Basic Principals of Raman Spectroscopy:</a:t>
            </a:r>
            <a:endParaRPr lang="en-US" sz="1900" u="sng" dirty="0" smtClean="0">
              <a:solidFill>
                <a:srgbClr val="0000FF"/>
              </a:solidFill>
              <a:latin typeface="Times New Roman" pitchFamily="18" charset="0"/>
              <a:cs typeface="Times New Roman" pitchFamily="18" charset="0"/>
              <a:sym typeface="Wingdings" pitchFamily="2" charset="2"/>
            </a:endParaRPr>
          </a:p>
          <a:p>
            <a:r>
              <a:rPr lang="en-US" sz="1900" dirty="0" smtClean="0">
                <a:solidFill>
                  <a:srgbClr val="0000FF"/>
                </a:solidFill>
                <a:latin typeface="Times New Roman" pitchFamily="18" charset="0"/>
                <a:cs typeface="Times New Roman" pitchFamily="18" charset="0"/>
              </a:rPr>
              <a:t>Part of the radiation is scattered by molecules when the radiation passes through sample</a:t>
            </a:r>
          </a:p>
          <a:p>
            <a:pPr algn="ctr">
              <a:buNone/>
            </a:pPr>
            <a:r>
              <a:rPr lang="en-US" sz="2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Three types of scattering occurs</a:t>
            </a:r>
          </a:p>
          <a:p>
            <a:r>
              <a:rPr lang="en-US" sz="1900" dirty="0" smtClean="0">
                <a:solidFill>
                  <a:srgbClr val="0000FF"/>
                </a:solidFill>
                <a:latin typeface="Times New Roman" pitchFamily="18" charset="0"/>
                <a:cs typeface="Times New Roman" pitchFamily="18" charset="0"/>
              </a:rPr>
              <a:t> Rayleigh scattering</a:t>
            </a:r>
          </a:p>
          <a:p>
            <a:r>
              <a:rPr lang="en-US" sz="1900" dirty="0" smtClean="0">
                <a:solidFill>
                  <a:srgbClr val="0000FF"/>
                </a:solidFill>
                <a:latin typeface="Times New Roman" pitchFamily="18" charset="0"/>
                <a:cs typeface="Times New Roman" pitchFamily="18" charset="0"/>
              </a:rPr>
              <a:t>Stokes scattering</a:t>
            </a:r>
          </a:p>
          <a:p>
            <a:r>
              <a:rPr lang="en-US" sz="1900" dirty="0" smtClean="0">
                <a:solidFill>
                  <a:srgbClr val="0000FF"/>
                </a:solidFill>
                <a:latin typeface="Times New Roman" pitchFamily="18" charset="0"/>
                <a:cs typeface="Times New Roman" pitchFamily="18" charset="0"/>
              </a:rPr>
              <a:t> Anti-Stokes scattering</a:t>
            </a:r>
          </a:p>
          <a:p>
            <a:pPr marL="914400" lvl="1" indent="-457200" algn="ctr">
              <a:buNone/>
            </a:pPr>
            <a:r>
              <a:rPr lang="en-US" sz="1600" dirty="0" smtClean="0">
                <a:solidFill>
                  <a:srgbClr val="0000FF"/>
                </a:solidFill>
                <a:latin typeface="Times New Roman" pitchFamily="18" charset="0"/>
                <a:cs typeface="Times New Roman" pitchFamily="18" charset="0"/>
              </a:rPr>
              <a:t> </a:t>
            </a:r>
            <a:endParaRPr lang="en-US" sz="1600" i="1" u="sng" dirty="0" smtClean="0">
              <a:solidFill>
                <a:srgbClr val="0000FF"/>
              </a:solidFill>
              <a:latin typeface="Times New Roman" pitchFamily="18" charset="0"/>
              <a:cs typeface="Times New Roman" pitchFamily="18" charset="0"/>
            </a:endParaRPr>
          </a:p>
        </p:txBody>
      </p:sp>
      <p:sp>
        <p:nvSpPr>
          <p:cNvPr id="8" name="Rectangle 7"/>
          <p:cNvSpPr/>
          <p:nvPr/>
        </p:nvSpPr>
        <p:spPr>
          <a:xfrm>
            <a:off x="0" y="5657671"/>
            <a:ext cx="8915400" cy="338554"/>
          </a:xfrm>
          <a:prstGeom prst="rect">
            <a:avLst/>
          </a:prstGeom>
        </p:spPr>
        <p:txBody>
          <a:bodyPr wrap="square">
            <a:spAutoFit/>
          </a:bodyPr>
          <a:lstStyle/>
          <a:p>
            <a:pPr marL="914400" lvl="1" indent="-457200"/>
            <a:r>
              <a:rPr lang="en-US" sz="1600" dirty="0" smtClean="0"/>
              <a:t> </a:t>
            </a:r>
            <a:endParaRPr lang="en-US" sz="1600" i="1" u="sng" dirty="0"/>
          </a:p>
        </p:txBody>
      </p:sp>
      <p:pic>
        <p:nvPicPr>
          <p:cNvPr id="10" name="Picture 2"/>
          <p:cNvPicPr>
            <a:picLocks noChangeAspect="1" noChangeArrowheads="1"/>
          </p:cNvPicPr>
          <p:nvPr/>
        </p:nvPicPr>
        <p:blipFill>
          <a:blip r:embed="rId3"/>
          <a:srcRect/>
          <a:stretch>
            <a:fillRect/>
          </a:stretch>
        </p:blipFill>
        <p:spPr bwMode="auto">
          <a:xfrm>
            <a:off x="3733800" y="3124200"/>
            <a:ext cx="54102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pPr algn="ct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Classical Raman Physics</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447800"/>
            <a:ext cx="9144000" cy="1524000"/>
          </a:xfrm>
          <a:solidFill>
            <a:srgbClr val="00B0F0"/>
          </a:solidFill>
        </p:spPr>
        <p:txBody>
          <a:bodyPr/>
          <a:lstStyle/>
          <a:p>
            <a:pPr>
              <a:buFont typeface="Wingdings" pitchFamily="2" charset="2"/>
              <a:buChar char="Ø"/>
            </a:pPr>
            <a:r>
              <a:rPr lang="en-US" sz="2400" dirty="0" smtClean="0">
                <a:latin typeface="Times New Roman" pitchFamily="18" charset="0"/>
                <a:cs typeface="Times New Roman" pitchFamily="18" charset="0"/>
              </a:rPr>
              <a:t>Interaction between electric field of incident photon and molecule</a:t>
            </a:r>
          </a:p>
          <a:p>
            <a:pPr lvl="1"/>
            <a:r>
              <a:rPr lang="en-US" sz="2400" dirty="0" smtClean="0">
                <a:latin typeface="Times New Roman" pitchFamily="18" charset="0"/>
                <a:cs typeface="Times New Roman" pitchFamily="18" charset="0"/>
                <a:sym typeface="Symbol" pitchFamily="18" charset="2"/>
              </a:rPr>
              <a:t>Electric field oscillating with incident frequency </a:t>
            </a:r>
            <a:r>
              <a:rPr lang="el-GR" sz="2400" dirty="0" smtClean="0">
                <a:latin typeface="Times New Roman" pitchFamily="18" charset="0"/>
                <a:cs typeface="Times New Roman" pitchFamily="18" charset="0"/>
                <a:sym typeface="Symbol" pitchFamily="18" charset="2"/>
              </a:rPr>
              <a:t>ω</a:t>
            </a:r>
            <a:r>
              <a:rPr lang="en-US" sz="2400" i="1" baseline="-25000" dirty="0" err="1" smtClean="0">
                <a:latin typeface="Times New Roman" pitchFamily="18" charset="0"/>
                <a:cs typeface="Times New Roman" pitchFamily="18" charset="0"/>
                <a:sym typeface="Symbol" pitchFamily="18" charset="2"/>
              </a:rPr>
              <a:t>i</a:t>
            </a:r>
            <a:r>
              <a:rPr lang="en-US" sz="2400" dirty="0" smtClean="0">
                <a:latin typeface="Times New Roman" pitchFamily="18" charset="0"/>
                <a:cs typeface="Times New Roman" pitchFamily="18" charset="0"/>
                <a:sym typeface="Symbol" pitchFamily="18" charset="2"/>
              </a:rPr>
              <a:t>:</a:t>
            </a:r>
            <a:endParaRPr lang="en-US" dirty="0"/>
          </a:p>
        </p:txBody>
      </p:sp>
      <p:pic>
        <p:nvPicPr>
          <p:cNvPr id="4" name="Picture 2"/>
          <p:cNvPicPr>
            <a:picLocks noChangeAspect="1" noChangeArrowheads="1"/>
          </p:cNvPicPr>
          <p:nvPr/>
        </p:nvPicPr>
        <p:blipFill>
          <a:blip r:embed="rId3"/>
          <a:srcRect/>
          <a:stretch>
            <a:fillRect/>
          </a:stretch>
        </p:blipFill>
        <p:spPr bwMode="auto">
          <a:xfrm>
            <a:off x="2667000" y="2362200"/>
            <a:ext cx="1971675" cy="571500"/>
          </a:xfrm>
          <a:prstGeom prst="rect">
            <a:avLst/>
          </a:prstGeom>
          <a:noFill/>
          <a:ln w="9525">
            <a:noFill/>
            <a:miter lim="800000"/>
            <a:headEnd/>
            <a:tailEnd/>
          </a:ln>
          <a:effectLst/>
        </p:spPr>
      </p:pic>
      <p:sp>
        <p:nvSpPr>
          <p:cNvPr id="5" name="Rectangle 4"/>
          <p:cNvSpPr/>
          <p:nvPr/>
        </p:nvSpPr>
        <p:spPr>
          <a:xfrm>
            <a:off x="0" y="2971800"/>
            <a:ext cx="9144000" cy="461665"/>
          </a:xfrm>
          <a:prstGeom prst="rect">
            <a:avLst/>
          </a:prstGeom>
          <a:solidFill>
            <a:srgbClr val="00B0F0"/>
          </a:solidFill>
        </p:spPr>
        <p:txBody>
          <a:bodyPr wrap="square">
            <a:spAutoFit/>
          </a:bodyPr>
          <a:lstStyle/>
          <a:p>
            <a:pPr lvl="1"/>
            <a:r>
              <a:rPr lang="en-US" sz="2400" dirty="0" smtClean="0">
                <a:latin typeface="Times New Roman" pitchFamily="18" charset="0"/>
                <a:cs typeface="Times New Roman" pitchFamily="18" charset="0"/>
              </a:rPr>
              <a:t>Induces molecular electric dipole (µ)</a:t>
            </a:r>
            <a:r>
              <a:rPr lang="en-US" sz="2400" i="1" dirty="0" smtClean="0">
                <a:latin typeface="Times New Roman" pitchFamily="18" charset="0"/>
                <a:cs typeface="Times New Roman" pitchFamily="18" charset="0"/>
              </a:rPr>
              <a:t>:</a:t>
            </a:r>
          </a:p>
        </p:txBody>
      </p:sp>
      <p:pic>
        <p:nvPicPr>
          <p:cNvPr id="6" name="Picture 3"/>
          <p:cNvPicPr>
            <a:picLocks noChangeAspect="1" noChangeArrowheads="1"/>
          </p:cNvPicPr>
          <p:nvPr/>
        </p:nvPicPr>
        <p:blipFill>
          <a:blip r:embed="rId4"/>
          <a:srcRect/>
          <a:stretch>
            <a:fillRect/>
          </a:stretch>
        </p:blipFill>
        <p:spPr bwMode="auto">
          <a:xfrm>
            <a:off x="3276600" y="3505200"/>
            <a:ext cx="1162050" cy="561975"/>
          </a:xfrm>
          <a:prstGeom prst="rect">
            <a:avLst/>
          </a:prstGeom>
          <a:noFill/>
          <a:ln w="9525">
            <a:noFill/>
            <a:miter lim="800000"/>
            <a:headEnd/>
            <a:tailEnd/>
          </a:ln>
          <a:effectLst/>
        </p:spPr>
      </p:pic>
      <p:sp>
        <p:nvSpPr>
          <p:cNvPr id="7" name="Rectangle 6"/>
          <p:cNvSpPr/>
          <p:nvPr/>
        </p:nvSpPr>
        <p:spPr>
          <a:xfrm>
            <a:off x="0" y="4114800"/>
            <a:ext cx="9144000" cy="1846659"/>
          </a:xfrm>
          <a:prstGeom prst="rect">
            <a:avLst/>
          </a:prstGeom>
          <a:solidFill>
            <a:srgbClr val="00B0F0"/>
          </a:solidFill>
        </p:spPr>
        <p:txBody>
          <a:bodyPr wrap="square">
            <a:spAutoFit/>
          </a:bodyPr>
          <a:lstStyle/>
          <a:p>
            <a:pPr lvl="2">
              <a:buFont typeface="Wingdings" pitchFamily="2" charset="2"/>
              <a:buChar char="Ø"/>
            </a:pPr>
            <a:endParaRPr lang="en-US" sz="2400" dirty="0" smtClean="0">
              <a:latin typeface="Times New Roman" pitchFamily="18" charset="0"/>
              <a:cs typeface="Times New Roman" pitchFamily="18" charset="0"/>
              <a:sym typeface="Symbol" pitchFamily="18" charset="2"/>
            </a:endParaRPr>
          </a:p>
          <a:p>
            <a:pPr lvl="2">
              <a:buFont typeface="Wingdings" pitchFamily="2" charset="2"/>
              <a:buChar char="Ø"/>
            </a:pPr>
            <a:r>
              <a:rPr lang="en-US" sz="2400" dirty="0" smtClean="0">
                <a:latin typeface="Times New Roman" pitchFamily="18" charset="0"/>
                <a:cs typeface="Times New Roman" pitchFamily="18" charset="0"/>
                <a:sym typeface="Symbol" pitchFamily="18" charset="2"/>
              </a:rPr>
              <a:t>Proportional to molecular polarizability, </a:t>
            </a:r>
            <a:r>
              <a:rPr lang="en-US" sz="2400" i="1" dirty="0" smtClean="0">
                <a:latin typeface="Times New Roman" pitchFamily="18" charset="0"/>
                <a:cs typeface="Times New Roman" pitchFamily="18" charset="0"/>
                <a:sym typeface="Symbol" pitchFamily="18" charset="2"/>
              </a:rPr>
              <a:t></a:t>
            </a:r>
          </a:p>
          <a:p>
            <a:pPr lvl="1"/>
            <a:r>
              <a:rPr lang="en-US" sz="2400" dirty="0" smtClean="0">
                <a:latin typeface="Times New Roman" pitchFamily="18" charset="0"/>
                <a:cs typeface="Times New Roman" pitchFamily="18" charset="0"/>
                <a:sym typeface="Symbol" pitchFamily="18" charset="2"/>
              </a:rPr>
              <a:t>-</a:t>
            </a:r>
            <a:r>
              <a:rPr lang="en-US" dirty="0" smtClean="0">
                <a:latin typeface="Times New Roman" pitchFamily="18" charset="0"/>
                <a:cs typeface="Times New Roman" pitchFamily="18" charset="0"/>
                <a:sym typeface="Symbol" pitchFamily="18" charset="2"/>
              </a:rPr>
              <a:t>ease with which the electron cloud around a molecule can be distorted</a:t>
            </a:r>
          </a:p>
          <a:p>
            <a:pPr lvl="1"/>
            <a:endParaRPr lang="en-US" dirty="0" smtClean="0">
              <a:latin typeface="Times New Roman" pitchFamily="18" charset="0"/>
              <a:cs typeface="Times New Roman" pitchFamily="18" charset="0"/>
              <a:sym typeface="Symbol" pitchFamily="18" charset="2"/>
            </a:endParaRPr>
          </a:p>
          <a:p>
            <a:pPr lvl="1"/>
            <a:r>
              <a:rPr lang="en-US" sz="2400" dirty="0" smtClean="0">
                <a:latin typeface="Times New Roman" pitchFamily="18" charset="0"/>
                <a:cs typeface="Times New Roman" pitchFamily="18" charset="0"/>
              </a:rPr>
              <a:t>-Polarization results in nuclear displacement</a:t>
            </a:r>
            <a:endParaRPr lang="en-US" sz="2400" dirty="0">
              <a:latin typeface="Times New Roman" pitchFamily="18" charset="0"/>
              <a:cs typeface="Times New Roman" pitchFamily="18" charset="0"/>
            </a:endParaRPr>
          </a:p>
        </p:txBody>
      </p:sp>
      <p:pic>
        <p:nvPicPr>
          <p:cNvPr id="8" name="Picture 4"/>
          <p:cNvPicPr>
            <a:picLocks noChangeAspect="1" noChangeArrowheads="1"/>
          </p:cNvPicPr>
          <p:nvPr/>
        </p:nvPicPr>
        <p:blipFill>
          <a:blip r:embed="rId5"/>
          <a:srcRect/>
          <a:stretch>
            <a:fillRect/>
          </a:stretch>
        </p:blipFill>
        <p:spPr bwMode="auto">
          <a:xfrm>
            <a:off x="2819400" y="6096000"/>
            <a:ext cx="2152650" cy="561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8229600" cy="1143000"/>
          </a:xfrm>
        </p:spPr>
        <p:txBody>
          <a:bodyPr/>
          <a:lstStyle/>
          <a:p>
            <a:endParaRPr lang="en-US" dirty="0"/>
          </a:p>
        </p:txBody>
      </p:sp>
      <p:sp>
        <p:nvSpPr>
          <p:cNvPr id="3" name="Content Placeholder 2"/>
          <p:cNvSpPr>
            <a:spLocks noGrp="1"/>
          </p:cNvSpPr>
          <p:nvPr>
            <p:ph idx="1"/>
          </p:nvPr>
        </p:nvSpPr>
        <p:spPr>
          <a:xfrm>
            <a:off x="0" y="1219200"/>
            <a:ext cx="9144000" cy="5638800"/>
          </a:xfrm>
          <a:noFill/>
        </p:spPr>
        <p:txBody>
          <a:bodyPr/>
          <a:lstStyle/>
          <a:p>
            <a:r>
              <a:rPr lang="en-US" sz="2400" dirty="0" smtClean="0">
                <a:solidFill>
                  <a:srgbClr val="0000FF"/>
                </a:solidFill>
                <a:latin typeface="Times New Roman" pitchFamily="18" charset="0"/>
                <a:cs typeface="Times New Roman" pitchFamily="18" charset="0"/>
              </a:rPr>
              <a:t>For small distortions, polarizability is linearly proportional to the displacement</a:t>
            </a:r>
          </a:p>
          <a:p>
            <a:pPr>
              <a:buNone/>
            </a:pPr>
            <a:endParaRPr lang="en-US" dirty="0">
              <a:solidFill>
                <a:srgbClr val="0000FF"/>
              </a:solidFill>
            </a:endParaRPr>
          </a:p>
        </p:txBody>
      </p:sp>
      <p:pic>
        <p:nvPicPr>
          <p:cNvPr id="4" name="Picture 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581400" y="1981200"/>
            <a:ext cx="3505200" cy="838200"/>
          </a:xfrm>
          <a:prstGeom prst="rect">
            <a:avLst/>
          </a:prstGeom>
          <a:solidFill>
            <a:srgbClr val="66FFFF"/>
          </a:solidFill>
        </p:spPr>
      </p:pic>
      <p:sp>
        <p:nvSpPr>
          <p:cNvPr id="5" name="Rectangle 4"/>
          <p:cNvSpPr/>
          <p:nvPr/>
        </p:nvSpPr>
        <p:spPr>
          <a:xfrm>
            <a:off x="914400" y="2971800"/>
            <a:ext cx="1871025" cy="369332"/>
          </a:xfrm>
          <a:prstGeom prst="rect">
            <a:avLst/>
          </a:prstGeom>
        </p:spPr>
        <p:txBody>
          <a:bodyPr wrap="none">
            <a:spAutoFit/>
          </a:bodyPr>
          <a:lstStyle/>
          <a:p>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Resultant dipole:</a:t>
            </a:r>
            <a:endParaRPr lang="en-US"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24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0" y="4953000"/>
            <a:ext cx="9144000" cy="1323439"/>
          </a:xfrm>
          <a:prstGeom prst="rect">
            <a:avLst/>
          </a:prstGeom>
          <a:solidFill>
            <a:schemeClr val="bg1"/>
          </a:solidFill>
        </p:spPr>
        <p:txBody>
          <a:bodyPr wrap="square">
            <a:spAutoFit/>
          </a:bodyPr>
          <a:lstStyle/>
          <a:p>
            <a:pPr algn="just"/>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Term 1</a:t>
            </a:r>
            <a:r>
              <a:rPr lang="en-US" sz="2000" dirty="0" smtClean="0">
                <a:solidFill>
                  <a:srgbClr val="0000FF"/>
                </a:solidFill>
                <a:latin typeface="Times New Roman" pitchFamily="18" charset="0"/>
                <a:cs typeface="Times New Roman" pitchFamily="18" charset="0"/>
              </a:rPr>
              <a:t> describes the </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Rayleigh scattering</a:t>
            </a:r>
            <a:r>
              <a:rPr lang="en-US" sz="2000" dirty="0" smtClean="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Term 2</a:t>
            </a:r>
            <a:r>
              <a:rPr lang="en-US" sz="2000" dirty="0" smtClean="0">
                <a:solidFill>
                  <a:srgbClr val="0000FF"/>
                </a:solidFill>
                <a:latin typeface="Times New Roman" pitchFamily="18" charset="0"/>
                <a:cs typeface="Times New Roman" pitchFamily="18" charset="0"/>
              </a:rPr>
              <a:t> describes the </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anti-Stokes Raman scattering</a:t>
            </a:r>
            <a:r>
              <a:rPr lang="en-US" sz="2000" b="1" dirty="0" smtClean="0">
                <a:solidFill>
                  <a:srgbClr val="0000FF"/>
                </a:solidFill>
                <a:latin typeface="Times New Roman" pitchFamily="18" charset="0"/>
                <a:cs typeface="Times New Roman" pitchFamily="18" charset="0"/>
              </a:rPr>
              <a:t> </a:t>
            </a:r>
            <a:r>
              <a:rPr lang="en-US" sz="2000" dirty="0" smtClean="0">
                <a:solidFill>
                  <a:srgbClr val="0000FF"/>
                </a:solidFill>
                <a:latin typeface="Times New Roman" pitchFamily="18" charset="0"/>
                <a:cs typeface="Times New Roman" pitchFamily="18" charset="0"/>
              </a:rPr>
              <a:t> resulting in the generation of a photon of higher frequency (higher energy) than the incident photon and </a:t>
            </a:r>
            <a:r>
              <a:rPr lang="en-US" sz="2000" b="1" dirty="0" smtClean="0">
                <a:solidFill>
                  <a:srgbClr val="0000FF"/>
                </a:solidFill>
                <a:latin typeface="Times New Roman" pitchFamily="18" charset="0"/>
                <a:cs typeface="Times New Roman" pitchFamily="18" charset="0"/>
              </a:rPr>
              <a:t>Term 3</a:t>
            </a:r>
            <a:r>
              <a:rPr lang="en-US" sz="2000" dirty="0" smtClean="0">
                <a:solidFill>
                  <a:srgbClr val="0000FF"/>
                </a:solidFill>
                <a:latin typeface="Times New Roman" pitchFamily="18" charset="0"/>
                <a:cs typeface="Times New Roman" pitchFamily="18" charset="0"/>
              </a:rPr>
              <a:t> describes the </a:t>
            </a:r>
            <a:r>
              <a:rPr lang="en-US" sz="2000" b="1" dirty="0" smtClean="0">
                <a:solidFill>
                  <a:srgbClr val="0000FF"/>
                </a:solidFill>
                <a:latin typeface="Times New Roman" pitchFamily="18" charset="0"/>
                <a:cs typeface="Times New Roman" pitchFamily="18" charset="0"/>
              </a:rPr>
              <a:t>Stokes Raman scattering </a:t>
            </a:r>
            <a:r>
              <a:rPr lang="en-US" sz="2000" dirty="0" smtClean="0">
                <a:solidFill>
                  <a:srgbClr val="0000FF"/>
                </a:solidFill>
                <a:latin typeface="Times New Roman" pitchFamily="18" charset="0"/>
                <a:cs typeface="Times New Roman" pitchFamily="18" charset="0"/>
              </a:rPr>
              <a:t>where a photon of a lower frequency (lower energy) is generated than the incident photon.</a:t>
            </a:r>
          </a:p>
        </p:txBody>
      </p:sp>
      <p:pic>
        <p:nvPicPr>
          <p:cNvPr id="9"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1000" y="3276600"/>
            <a:ext cx="7772400" cy="1562100"/>
          </a:xfrm>
          <a:prstGeom prst="rect">
            <a:avLst/>
          </a:prstGeom>
          <a:solidFill>
            <a:srgbClr val="66FFFF"/>
          </a:solid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pPr algn="ct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Laser Induced Breakdown Spectroscopy (LIBS)</a:t>
            </a:r>
            <a:endPar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noFill/>
        </p:spPr>
        <p:txBody>
          <a:bodyPr/>
          <a:lstStyle/>
          <a:p>
            <a:pPr algn="ctr">
              <a:buNone/>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process: Laser ablation </a:t>
            </a:r>
          </a:p>
          <a:p>
            <a:pPr algn="ctr">
              <a:buNone/>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Laser interaction with matter always involves an energy exchange. The Laser energy is partially:</a:t>
            </a:r>
          </a:p>
          <a:p>
            <a:pPr lvl="0">
              <a:buFont typeface="Wingdings" pitchFamily="2" charset="2"/>
              <a:buChar char="Ø"/>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Reflected, Scattered</a:t>
            </a:r>
          </a:p>
          <a:p>
            <a:pPr lvl="0">
              <a:buFont typeface="Wingdings" pitchFamily="2" charset="2"/>
              <a:buChar char="Ø"/>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Absorbed</a:t>
            </a:r>
          </a:p>
          <a:p>
            <a:pPr lvl="0">
              <a:buFont typeface="Wingdings" pitchFamily="2" charset="2"/>
              <a:buChar char="Ø"/>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Re-Emitted</a:t>
            </a:r>
          </a:p>
          <a:p>
            <a:pPr lvl="0">
              <a:buFont typeface="Wingdings" pitchFamily="2" charset="2"/>
              <a:buChar char="Ø"/>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Transmitted </a:t>
            </a:r>
            <a:r>
              <a:rPr lang="en-US" dirty="0" smtClean="0">
                <a:solidFill>
                  <a:srgbClr val="0000FF"/>
                </a:solidFill>
                <a:effectLst>
                  <a:outerShdw blurRad="38100" dist="38100" dir="2700000" algn="tl">
                    <a:srgbClr val="000000">
                      <a:alpha val="43137"/>
                    </a:srgbClr>
                  </a:outerShdw>
                </a:effectLst>
              </a:rPr>
              <a:t>  </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a:solidFill>
            <a:srgbClr val="66FFFF"/>
          </a:solidFill>
        </p:spPr>
        <p:txBody>
          <a:bodyPr>
            <a:noAutofit/>
          </a:bodyPr>
          <a:lstStyle/>
          <a:p>
            <a:pPr algn="ctr"/>
            <a:r>
              <a:rPr lang="en-GB" sz="36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A multi-analytical study of the stone biodeterioration at a UNESCO world heritage site: the rock-hewn churches of Lalibela, Ethiopia</a:t>
            </a:r>
            <a:endParaRPr lang="en-GB" sz="3600"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2438400"/>
            <a:ext cx="8229600" cy="3886200"/>
          </a:xfrm>
        </p:spPr>
        <p:txBody>
          <a:bodyPr>
            <a:normAutofit fontScale="77500" lnSpcReduction="20000"/>
          </a:bodyPr>
          <a:lstStyle/>
          <a:p>
            <a:pPr lvl="0" algn="ctr">
              <a:buNone/>
            </a:pPr>
            <a:r>
              <a:rPr lang="en-US" sz="47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Outline of the Presentation </a:t>
            </a:r>
            <a:endParaRPr lang="en-US" sz="4700" dirty="0" smtClean="0">
              <a:solidFill>
                <a:srgbClr val="0000FF"/>
              </a:solidFill>
              <a:latin typeface="Times New Roman" pitchFamily="18" charset="0"/>
              <a:cs typeface="Times New Roman" pitchFamily="18" charset="0"/>
            </a:endParaRPr>
          </a:p>
          <a:p>
            <a:pPr lvl="0">
              <a:buNone/>
            </a:pPr>
            <a:r>
              <a:rPr lang="en-US" sz="4000" dirty="0" smtClean="0">
                <a:solidFill>
                  <a:srgbClr val="0000FF"/>
                </a:solidFill>
                <a:latin typeface="Times New Roman" pitchFamily="18" charset="0"/>
                <a:cs typeface="Times New Roman" pitchFamily="18" charset="0"/>
              </a:rPr>
              <a:t>1.0 Introduction</a:t>
            </a:r>
          </a:p>
          <a:p>
            <a:pPr>
              <a:buNone/>
            </a:pPr>
            <a:r>
              <a:rPr lang="en-US" sz="4000" dirty="0" smtClean="0">
                <a:solidFill>
                  <a:srgbClr val="0000FF"/>
                </a:solidFill>
                <a:latin typeface="Times New Roman" pitchFamily="18" charset="0"/>
                <a:cs typeface="Times New Roman" pitchFamily="18" charset="0"/>
              </a:rPr>
              <a:t>1.1 Objective</a:t>
            </a:r>
          </a:p>
          <a:p>
            <a:pPr>
              <a:buNone/>
            </a:pPr>
            <a:r>
              <a:rPr lang="en-US" sz="4000" dirty="0" smtClean="0">
                <a:solidFill>
                  <a:srgbClr val="0000FF"/>
                </a:solidFill>
                <a:latin typeface="Times New Roman" pitchFamily="18" charset="0"/>
                <a:cs typeface="Times New Roman" pitchFamily="18" charset="0"/>
              </a:rPr>
              <a:t>1.2 Literature review</a:t>
            </a:r>
          </a:p>
          <a:p>
            <a:pPr lvl="0">
              <a:buNone/>
            </a:pPr>
            <a:r>
              <a:rPr lang="en-US" sz="4000" dirty="0" smtClean="0">
                <a:solidFill>
                  <a:srgbClr val="0000FF"/>
                </a:solidFill>
                <a:latin typeface="Times New Roman" pitchFamily="18" charset="0"/>
                <a:cs typeface="Times New Roman" pitchFamily="18" charset="0"/>
              </a:rPr>
              <a:t>2.0 Theoretical Background</a:t>
            </a:r>
          </a:p>
          <a:p>
            <a:pPr lvl="0">
              <a:buNone/>
            </a:pPr>
            <a:r>
              <a:rPr lang="en-US" sz="4000" dirty="0" smtClean="0">
                <a:solidFill>
                  <a:srgbClr val="0000FF"/>
                </a:solidFill>
                <a:latin typeface="Times New Roman" pitchFamily="18" charset="0"/>
                <a:cs typeface="Times New Roman" pitchFamily="18" charset="0"/>
              </a:rPr>
              <a:t>3.0 Materials and Methods</a:t>
            </a:r>
          </a:p>
          <a:p>
            <a:pPr lvl="0">
              <a:buNone/>
            </a:pPr>
            <a:r>
              <a:rPr lang="en-US" sz="4000" dirty="0" smtClean="0">
                <a:solidFill>
                  <a:srgbClr val="0000FF"/>
                </a:solidFill>
                <a:latin typeface="Times New Roman" pitchFamily="18" charset="0"/>
                <a:cs typeface="Times New Roman" pitchFamily="18" charset="0"/>
              </a:rPr>
              <a:t>4.0 Results and Discussion</a:t>
            </a:r>
          </a:p>
          <a:p>
            <a:pPr>
              <a:buNone/>
            </a:pPr>
            <a:r>
              <a:rPr lang="en-US" sz="4000" dirty="0" smtClean="0">
                <a:solidFill>
                  <a:srgbClr val="0000FF"/>
                </a:solidFill>
                <a:latin typeface="Times New Roman" pitchFamily="18" charset="0"/>
                <a:cs typeface="Times New Roman" pitchFamily="18" charset="0"/>
              </a:rPr>
              <a:t>5.0 Conclusion and Recommendation </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0"/>
            <a:ext cx="8229600" cy="1143000"/>
          </a:xfrm>
        </p:spPr>
        <p:txBody>
          <a:bodyPr>
            <a:normAutofit fontScale="90000"/>
          </a:bodyPr>
          <a:lstStyle/>
          <a:p>
            <a:pPr algn="ct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process: Plasma formation</a:t>
            </a:r>
            <a:endParaRPr lang="en-US" dirty="0">
              <a:solidFill>
                <a:srgbClr val="0000FF"/>
              </a:solidFill>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0" y="1295400"/>
            <a:ext cx="4495800" cy="5562600"/>
          </a:xfrm>
          <a:solidFill>
            <a:schemeClr val="bg1"/>
          </a:solidFill>
        </p:spPr>
        <p:txBody>
          <a:bodyPr>
            <a:normAutofit fontScale="85000" lnSpcReduction="20000"/>
          </a:bodyPr>
          <a:lstStyle/>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laser pulse strikes the sample surface(a)</a:t>
            </a:r>
          </a:p>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energy absorbed is rapidly converted into heat and causes the sample to locally melt</a:t>
            </a:r>
          </a:p>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laser beam contains enough energy to induce vaporization and fragmentation(b)</a:t>
            </a:r>
          </a:p>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large number of electrons, ions and excited atoms are present in the vapor and absorb part of the laser energy leading to a breakdown in the vapor and its ionization (c) The emission detected in this phase is When a free electron is decelerated in the presence of a strong electromagnetic field (</a:t>
            </a:r>
            <a:r>
              <a:rPr lang="en-US"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Bremsstrahlung</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and the recombination processes</a:t>
            </a:r>
          </a:p>
          <a:p>
            <a:endParaRPr lang="en-US" dirty="0"/>
          </a:p>
        </p:txBody>
      </p:sp>
      <p:pic>
        <p:nvPicPr>
          <p:cNvPr id="7" name="Content Placeholder 6"/>
          <p:cNvPicPr>
            <a:picLocks noGrp="1"/>
          </p:cNvPicPr>
          <p:nvPr>
            <p:ph sz="half" idx="2"/>
          </p:nvPr>
        </p:nvPicPr>
        <p:blipFill>
          <a:blip r:embed="rId3"/>
          <a:stretch>
            <a:fillRect/>
          </a:stretch>
        </p:blipFill>
        <p:spPr bwMode="auto">
          <a:xfrm>
            <a:off x="5486400" y="1600200"/>
            <a:ext cx="3276600" cy="475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0"/>
            <a:ext cx="8229600" cy="1143000"/>
          </a:xfrm>
        </p:spPr>
        <p:txBody>
          <a:bodyPr/>
          <a:lstStyle/>
          <a:p>
            <a:endParaRPr lang="en-US" dirty="0"/>
          </a:p>
        </p:txBody>
      </p:sp>
      <p:sp>
        <p:nvSpPr>
          <p:cNvPr id="3" name="Content Placeholder 2"/>
          <p:cNvSpPr>
            <a:spLocks noGrp="1"/>
          </p:cNvSpPr>
          <p:nvPr>
            <p:ph sz="half" idx="1"/>
          </p:nvPr>
        </p:nvSpPr>
        <p:spPr>
          <a:solidFill>
            <a:schemeClr val="bg1"/>
          </a:solidFill>
        </p:spPr>
        <p:txBody>
          <a:bodyPr>
            <a:normAutofit fontScale="85000" lnSpcReduction="20000"/>
          </a:bodyPr>
          <a:lstStyle/>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De-excitation of ions and neutrals lead to the emission of characteristic photons, a very important point that allows us to determine the concentration of the elements in the plasma with the LIBS technique (d).</a:t>
            </a:r>
          </a:p>
          <a:p>
            <a:pPr>
              <a:buNone/>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p>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aggregates and clusters due to the decrease in temperatures (e)</a:t>
            </a:r>
          </a:p>
          <a:p>
            <a:pPr>
              <a:buNone/>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p>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deposited around the crater along with the molten material created by the laser melting (f).</a:t>
            </a:r>
          </a:p>
          <a:p>
            <a:endParaRPr lang="en-US" dirty="0"/>
          </a:p>
        </p:txBody>
      </p:sp>
      <p:pic>
        <p:nvPicPr>
          <p:cNvPr id="5" name="Content Placeholder 4"/>
          <p:cNvPicPr>
            <a:picLocks noGrp="1"/>
          </p:cNvPicPr>
          <p:nvPr>
            <p:ph sz="half" idx="2"/>
          </p:nvPr>
        </p:nvPicPr>
        <p:blipFill>
          <a:blip r:embed="rId3"/>
          <a:stretch>
            <a:fillRect/>
          </a:stretch>
        </p:blipFill>
        <p:spPr bwMode="auto">
          <a:xfrm>
            <a:off x="4876800" y="1295401"/>
            <a:ext cx="3733800" cy="4724400"/>
          </a:xfrm>
          <a:prstGeom prst="rect">
            <a:avLst/>
          </a:prstGeom>
          <a:noFill/>
          <a:ln w="9525">
            <a:noFill/>
            <a:miter lim="800000"/>
            <a:headEnd/>
            <a:tailEnd/>
          </a:ln>
        </p:spPr>
      </p:pic>
      <p:sp>
        <p:nvSpPr>
          <p:cNvPr id="6" name="Rectangle 5"/>
          <p:cNvSpPr/>
          <p:nvPr/>
        </p:nvSpPr>
        <p:spPr>
          <a:xfrm>
            <a:off x="6324600" y="6172200"/>
            <a:ext cx="2202526" cy="369332"/>
          </a:xfrm>
          <a:prstGeom prst="rect">
            <a:avLst/>
          </a:prstGeom>
        </p:spPr>
        <p:txBody>
          <a:bodyPr wrap="none">
            <a:spAutoFit/>
          </a:bodyPr>
          <a:lstStyle/>
          <a:p>
            <a:r>
              <a:rPr lang="en-US" dirty="0" smtClean="0">
                <a:solidFill>
                  <a:srgbClr val="FF0000"/>
                </a:solidFill>
                <a:latin typeface="Times New Roman" pitchFamily="18" charset="0"/>
                <a:cs typeface="Times New Roman" pitchFamily="18" charset="0"/>
              </a:rPr>
              <a:t>(</a:t>
            </a:r>
            <a:r>
              <a:rPr lang="en-US" b="1" dirty="0" err="1" smtClean="0">
                <a:solidFill>
                  <a:srgbClr val="FF0000"/>
                </a:solidFill>
                <a:latin typeface="Times New Roman" pitchFamily="18" charset="0"/>
                <a:cs typeface="Times New Roman" pitchFamily="18" charset="0"/>
              </a:rPr>
              <a:t>Vadillo</a:t>
            </a:r>
            <a:r>
              <a:rPr lang="en-US" b="1" dirty="0" smtClean="0">
                <a:solidFill>
                  <a:srgbClr val="FF0000"/>
                </a:solidFill>
                <a:latin typeface="Times New Roman" pitchFamily="18" charset="0"/>
                <a:cs typeface="Times New Roman" pitchFamily="18" charset="0"/>
              </a:rPr>
              <a:t>  et al., 2010</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0"/>
            <a:ext cx="6705600" cy="990600"/>
          </a:xfrm>
          <a:solidFill>
            <a:schemeClr val="bg1"/>
          </a:solidFill>
        </p:spPr>
        <p:txBody>
          <a:bodyPr>
            <a:noAutofit/>
          </a:bodyPr>
          <a:lstStyle/>
          <a:p>
            <a:pPr algn="ct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process: Local Thermal Equilibrium (LTE)</a:t>
            </a:r>
            <a:endParaRPr lang="en-US" sz="3200" b="1" dirty="0">
              <a:solidFill>
                <a:srgbClr val="0000FF"/>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0" y="1219200"/>
            <a:ext cx="9144000" cy="5638800"/>
          </a:xfrm>
          <a:noFill/>
        </p:spPr>
        <p:txBody>
          <a:bodyPr>
            <a:normAutofit fontScale="77500" lnSpcReduction="20000"/>
          </a:bodyPr>
          <a:lstStyle/>
          <a:p>
            <a:pPr algn="ctr">
              <a:buNone/>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Plasma parameters</a:t>
            </a:r>
          </a:p>
          <a:p>
            <a:pPr>
              <a:buNone/>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characteristic properties of plasma are excitation temperature and electron density.</a:t>
            </a:r>
          </a:p>
          <a:p>
            <a:pPr lvl="0" algn="just">
              <a:buFont typeface="Wingdings" pitchFamily="2" charset="2"/>
              <a:buChar char="Ø"/>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Initially, the plasma temperature is very high (typically T &gt; 30000K), and auto-ionization is dominant</a:t>
            </a:r>
          </a:p>
          <a:p>
            <a:pPr lvl="0" algn="just">
              <a:buFont typeface="Wingdings" pitchFamily="2" charset="2"/>
              <a:buChar char="Ø"/>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Fast </a:t>
            </a:r>
            <a:r>
              <a:rPr lang="en-US"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collisional</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processes bring the plasma to the conditions of LTE (Local Thermal Equilibrium)where the electrons have  the same</a:t>
            </a:r>
          </a:p>
          <a:p>
            <a:pPr algn="just"/>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Kinetic energy (Maxwell-Boltzmann distribution law) : </a:t>
            </a:r>
            <a:r>
              <a:rPr lang="en-US"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electron temperature</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This energy is associated the motion of the electrons. In the case of plasma, it defines the energy of the electrons that obey the Maxwell distribution law i.e. the </a:t>
            </a:r>
            <a:r>
              <a:rPr lang="en-US"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Maxwellian</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velocity distribution.</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Internal energy (Boltzmann law): </a:t>
            </a:r>
            <a:r>
              <a:rPr lang="en-US"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excitation temperature</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Elements (atoms, ions or molecules) in the plasma have the ability to access higher energy configurations as the temperature increases. The population amongst these excited configurations obey the Boltzmann law characterized by the excitation temperature.</a:t>
            </a:r>
          </a:p>
          <a:p>
            <a:pPr algn="just">
              <a:buNone/>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Ionization energy (</a:t>
            </a:r>
            <a:r>
              <a:rPr lang="en-US"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Saha</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law): </a:t>
            </a:r>
            <a:r>
              <a:rPr lang="en-US"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ionic temperature</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Saha’s</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law is used to describe the population distribution among successive ionization degrees within the plasma i.e. the distribution of the same element in different ionization stages. </a:t>
            </a:r>
          </a:p>
          <a:p>
            <a:pPr lvl="0" algn="just">
              <a:buNone/>
            </a:pP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1143000"/>
          </a:xfrm>
        </p:spPr>
        <p:txBody>
          <a:bodyPr/>
          <a:lstStyle/>
          <a:p>
            <a:endParaRPr lang="en-US" dirty="0"/>
          </a:p>
        </p:txBody>
      </p:sp>
      <p:sp>
        <p:nvSpPr>
          <p:cNvPr id="3" name="Content Placeholder 2"/>
          <p:cNvSpPr>
            <a:spLocks noGrp="1"/>
          </p:cNvSpPr>
          <p:nvPr>
            <p:ph idx="1"/>
          </p:nvPr>
        </p:nvSpPr>
        <p:spPr>
          <a:xfrm>
            <a:off x="457200" y="1371600"/>
            <a:ext cx="8229600" cy="4953000"/>
          </a:xfrm>
          <a:solidFill>
            <a:schemeClr val="bg1"/>
          </a:solidFill>
        </p:spPr>
        <p:txBody>
          <a:bodyPr>
            <a:normAutofit fontScale="77500" lnSpcReduction="20000"/>
          </a:bodyPr>
          <a:lstStyle/>
          <a:p>
            <a:pPr algn="ctr">
              <a:buNone/>
            </a:pP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Integrated line intensity</a:t>
            </a:r>
            <a:r>
              <a:rPr lang="en-US" sz="3200" dirty="0" smtClean="0"/>
              <a:t>(</a:t>
            </a:r>
            <a:r>
              <a:rPr lang="en-US" sz="3600" b="1" dirty="0" smtClean="0">
                <a:solidFill>
                  <a:srgbClr val="0000FF"/>
                </a:solidFill>
                <a:latin typeface="Times New Roman" pitchFamily="18" charset="0"/>
                <a:cs typeface="Times New Roman" pitchFamily="18" charset="0"/>
              </a:rPr>
              <a:t>Temperature Determination</a:t>
            </a: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3600" dirty="0" smtClean="0">
                <a:solidFill>
                  <a:srgbClr val="0000FF"/>
                </a:solidFill>
                <a:latin typeface="Times New Roman" pitchFamily="18" charset="0"/>
                <a:cs typeface="Times New Roman" pitchFamily="18" charset="0"/>
              </a:rPr>
              <a:t>Local Thermal Equilibrium (LTE) assumption (all species are at the same temperature)</a:t>
            </a:r>
          </a:p>
          <a:p>
            <a:pPr>
              <a:buNone/>
            </a:pPr>
            <a:endParaRPr lang="en-US" sz="3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26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a:t>
            </a:r>
            <a:r>
              <a:rPr lang="en-US" sz="2600" baseline="-250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α</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system constant (optical efficiency, ...)</a:t>
            </a:r>
          </a:p>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a:t>
            </a:r>
            <a:r>
              <a:rPr lang="en-US" sz="2600" baseline="-250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species number density in the plasma</a:t>
            </a:r>
          </a:p>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a:t>
            </a:r>
            <a:r>
              <a:rPr lang="en-US" sz="2600" baseline="-250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ki</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transition rate</a:t>
            </a:r>
          </a:p>
          <a:p>
            <a:r>
              <a:rPr lang="en-US" sz="26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a:t>
            </a:r>
            <a:r>
              <a:rPr lang="en-US" sz="2600" baseline="-250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degeneracy</a:t>
            </a:r>
          </a:p>
          <a:p>
            <a:r>
              <a:rPr lang="en-US" sz="26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U</a:t>
            </a:r>
            <a:r>
              <a:rPr lang="en-US" sz="2600" baseline="-250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α</a:t>
            </a:r>
            <a:r>
              <a:rPr lang="en-US" sz="2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   </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partition function</a:t>
            </a:r>
          </a:p>
          <a:p>
            <a:pPr algn="ctr">
              <a:buNone/>
            </a:pPr>
            <a:endParaRPr lang="en-US" sz="2200" dirty="0" smtClean="0">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endParaRPr lang="en-US" dirty="0"/>
          </a:p>
        </p:txBody>
      </p:sp>
      <p:pic>
        <p:nvPicPr>
          <p:cNvPr id="4" name="Picture 2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676400" y="2819400"/>
            <a:ext cx="4572000" cy="1371600"/>
          </a:xfrm>
          <a:prstGeom prst="rect">
            <a:avLst/>
          </a:prstGeom>
          <a:solidFill>
            <a:srgbClr val="66FFFF"/>
          </a:solidFill>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905000"/>
            <a:ext cx="9144000" cy="1295400"/>
          </a:xfrm>
          <a:solidFill>
            <a:schemeClr val="tx1"/>
          </a:solidFill>
        </p:spPr>
        <p:txBody>
          <a:bodyPr>
            <a:normAutofit/>
          </a:bodyPr>
          <a:lstStyle/>
          <a:p>
            <a:pPr algn="ctr"/>
            <a:r>
              <a:rPr lang="en-US" sz="4800" b="1" dirty="0" smtClean="0">
                <a:solidFill>
                  <a:srgbClr val="0000FF"/>
                </a:solidFill>
                <a:latin typeface="Times New Roman" pitchFamily="18" charset="0"/>
                <a:cs typeface="Times New Roman" pitchFamily="18" charset="0"/>
              </a:rPr>
              <a:t>3.0 Materials and Methods</a:t>
            </a:r>
            <a:endParaRPr lang="en-US" sz="4800" dirty="0">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762000"/>
          </a:xfrm>
          <a:solidFill>
            <a:schemeClr val="bg1"/>
          </a:solidFill>
        </p:spPr>
        <p:txBody>
          <a:bodyPr>
            <a:normAutofit fontScale="90000"/>
          </a:bodyPr>
          <a:lstStyle/>
          <a:p>
            <a:pPr lvl="0" algn="ctr"/>
            <a:r>
              <a:rPr lang="en-US" sz="5400" dirty="0" smtClean="0">
                <a:solidFill>
                  <a:schemeClr val="tx1"/>
                </a:solidFill>
                <a:latin typeface="Times New Roman" pitchFamily="18" charset="0"/>
                <a:cs typeface="Times New Roman" pitchFamily="18" charset="0"/>
              </a:rPr>
              <a:t/>
            </a:r>
            <a:br>
              <a:rPr lang="en-US" sz="5400" dirty="0" smtClean="0">
                <a:solidFill>
                  <a:schemeClr val="tx1"/>
                </a:solidFill>
                <a:latin typeface="Times New Roman" pitchFamily="18" charset="0"/>
                <a:cs typeface="Times New Roman" pitchFamily="18" charset="0"/>
              </a:rPr>
            </a:br>
            <a:r>
              <a:rPr lang="en-US" sz="5400" b="1" dirty="0" smtClean="0">
                <a:solidFill>
                  <a:srgbClr val="0000FF"/>
                </a:solidFill>
                <a:latin typeface="Times New Roman" pitchFamily="18" charset="0"/>
                <a:ea typeface="Times New Roman" pitchFamily="18" charset="0"/>
                <a:cs typeface="Times New Roman" pitchFamily="18" charset="0"/>
              </a:rPr>
              <a:t> </a:t>
            </a:r>
            <a:r>
              <a:rPr lang="en-US" sz="2700" b="1" dirty="0" smtClean="0">
                <a:solidFill>
                  <a:srgbClr val="0000FF"/>
                </a:solidFill>
                <a:latin typeface="Times New Roman" pitchFamily="18" charset="0"/>
                <a:ea typeface="Times New Roman" pitchFamily="18" charset="0"/>
                <a:cs typeface="Times New Roman" pitchFamily="18" charset="0"/>
              </a:rPr>
              <a:t>T</a:t>
            </a:r>
            <a:r>
              <a:rPr lang="en-US" sz="2700" b="1" dirty="0" smtClean="0" bmk="">
                <a:solidFill>
                  <a:srgbClr val="0000FF"/>
                </a:solidFill>
                <a:latin typeface="Times New Roman" pitchFamily="18" charset="0"/>
                <a:ea typeface="Times New Roman" pitchFamily="18" charset="0"/>
                <a:cs typeface="Times New Roman" pitchFamily="18" charset="0"/>
              </a:rPr>
              <a:t>able 3. </a:t>
            </a:r>
            <a:r>
              <a:rPr lang="en-US" sz="2700" b="1" dirty="0" smtClean="0" bmk="_Toc353382571">
                <a:solidFill>
                  <a:srgbClr val="0000FF"/>
                </a:solidFill>
                <a:latin typeface="Times New Roman" pitchFamily="18" charset="0"/>
                <a:ea typeface="Times New Roman" pitchFamily="18" charset="0"/>
                <a:cs typeface="Times New Roman" pitchFamily="18" charset="0"/>
              </a:rPr>
              <a:t>1 Sample Analyzed </a:t>
            </a:r>
            <a:r>
              <a:rPr lang="en-US" sz="2700" b="1" dirty="0" smtClean="0" bmk="_Toc353382571">
                <a:solidFill>
                  <a:srgbClr val="0000FF"/>
                </a:solidFill>
                <a:latin typeface="Times New Roman" pitchFamily="18" charset="0"/>
                <a:ea typeface="TimesNewRomanSF"/>
                <a:cs typeface="Times New Roman" pitchFamily="18" charset="0"/>
              </a:rPr>
              <a:t>and their locations</a:t>
            </a:r>
            <a:endParaRPr lang="en-US" sz="2700" dirty="0">
              <a:solidFill>
                <a:srgbClr val="0000FF"/>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457200" y="1447801"/>
          <a:ext cx="8229600" cy="4778552"/>
        </p:xfrm>
        <a:graphic>
          <a:graphicData uri="http://schemas.openxmlformats.org/drawingml/2006/table">
            <a:tbl>
              <a:tblPr firstRow="1" bandRow="1">
                <a:tableStyleId>{5C22544A-7EE6-4342-B048-85BDC9FD1C3A}</a:tableStyleId>
              </a:tblPr>
              <a:tblGrid>
                <a:gridCol w="2667000"/>
                <a:gridCol w="1066800"/>
                <a:gridCol w="1524000"/>
                <a:gridCol w="1447800"/>
                <a:gridCol w="1524000"/>
              </a:tblGrid>
              <a:tr h="572312">
                <a:tc rowSpan="2">
                  <a:txBody>
                    <a:bodyPr/>
                    <a:lstStyle/>
                    <a:p>
                      <a:pPr marL="0" marR="0" algn="ctr">
                        <a:lnSpc>
                          <a:spcPct val="115000"/>
                        </a:lnSpc>
                        <a:spcBef>
                          <a:spcPts val="0"/>
                        </a:spcBef>
                        <a:spcAft>
                          <a:spcPts val="0"/>
                        </a:spcAft>
                      </a:pPr>
                      <a:r>
                        <a:rPr lang="en-US" sz="2000" dirty="0">
                          <a:latin typeface="Times New Roman" pitchFamily="18" charset="0"/>
                          <a:ea typeface="Times New Roman"/>
                          <a:cs typeface="Times New Roman" pitchFamily="18" charset="0"/>
                        </a:rPr>
                        <a:t>Location</a:t>
                      </a:r>
                    </a:p>
                  </a:txBody>
                  <a:tcPr marL="66726" marR="66726" marT="0" marB="0"/>
                </a:tc>
                <a:tc rowSpan="2">
                  <a:txBody>
                    <a:bodyPr/>
                    <a:lstStyle/>
                    <a:p>
                      <a:pPr marL="0" marR="0" algn="ctr">
                        <a:lnSpc>
                          <a:spcPct val="115000"/>
                        </a:lnSpc>
                        <a:spcBef>
                          <a:spcPts val="0"/>
                        </a:spcBef>
                        <a:spcAft>
                          <a:spcPts val="0"/>
                        </a:spcAft>
                      </a:pPr>
                      <a:r>
                        <a:rPr lang="en-US" sz="2000" dirty="0">
                          <a:latin typeface="Times New Roman" pitchFamily="18" charset="0"/>
                          <a:ea typeface="Times New Roman"/>
                          <a:cs typeface="Times New Roman" pitchFamily="18" charset="0"/>
                        </a:rPr>
                        <a:t>Sample name</a:t>
                      </a:r>
                    </a:p>
                  </a:txBody>
                  <a:tcPr marL="66726" marR="66726" marT="0" marB="0"/>
                </a:tc>
                <a:tc rowSpan="2">
                  <a:txBody>
                    <a:bodyPr/>
                    <a:lstStyle/>
                    <a:p>
                      <a:pPr marL="0" marR="0" algn="ctr">
                        <a:lnSpc>
                          <a:spcPct val="115000"/>
                        </a:lnSpc>
                        <a:spcBef>
                          <a:spcPts val="0"/>
                        </a:spcBef>
                        <a:spcAft>
                          <a:spcPts val="0"/>
                        </a:spcAft>
                      </a:pPr>
                      <a:r>
                        <a:rPr lang="en-US" sz="2000">
                          <a:latin typeface="Times New Roman" pitchFamily="18" charset="0"/>
                          <a:ea typeface="Times New Roman"/>
                          <a:cs typeface="Times New Roman" pitchFamily="18" charset="0"/>
                        </a:rPr>
                        <a:t>Wall (surface)</a:t>
                      </a:r>
                    </a:p>
                  </a:txBody>
                  <a:tcPr marL="66726" marR="66726" marT="0" marB="0"/>
                </a:tc>
                <a:tc gridSpan="2">
                  <a:txBody>
                    <a:bodyPr/>
                    <a:lstStyle/>
                    <a:p>
                      <a:pPr marL="0" marR="0" algn="ctr">
                        <a:lnSpc>
                          <a:spcPct val="115000"/>
                        </a:lnSpc>
                        <a:spcBef>
                          <a:spcPts val="0"/>
                        </a:spcBef>
                        <a:spcAft>
                          <a:spcPts val="0"/>
                        </a:spcAft>
                      </a:pPr>
                      <a:r>
                        <a:rPr lang="en-US" sz="2000">
                          <a:latin typeface="Times New Roman" pitchFamily="18" charset="0"/>
                          <a:ea typeface="Times New Roman"/>
                          <a:cs typeface="Times New Roman" pitchFamily="18" charset="0"/>
                        </a:rPr>
                        <a:t>Sample type analyzed</a:t>
                      </a:r>
                    </a:p>
                  </a:txBody>
                  <a:tcPr marL="66726" marR="66726" marT="0" marB="0"/>
                </a:tc>
                <a:tc hMerge="1">
                  <a:txBody>
                    <a:bodyPr/>
                    <a:lstStyle/>
                    <a:p>
                      <a:endParaRPr lang="en-US"/>
                    </a:p>
                  </a:txBody>
                  <a:tcPr/>
                </a:tc>
              </a:tr>
              <a:tr h="6732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2000">
                          <a:solidFill>
                            <a:srgbClr val="000000"/>
                          </a:solidFill>
                          <a:latin typeface="Times New Roman" pitchFamily="18" charset="0"/>
                          <a:ea typeface="Times New Roman"/>
                          <a:cs typeface="Times New Roman" pitchFamily="18" charset="0"/>
                        </a:rPr>
                        <a:t>Rock</a:t>
                      </a:r>
                      <a:endParaRPr lang="en-US" sz="2000">
                        <a:latin typeface="Times New Roman" pitchFamily="18" charset="0"/>
                        <a:ea typeface="Times New Roman"/>
                        <a:cs typeface="Times New Roman" pitchFamily="18" charset="0"/>
                      </a:endParaRPr>
                    </a:p>
                  </a:txBody>
                  <a:tcPr marL="66726" marR="66726" marT="0" marB="0"/>
                </a:tc>
                <a:tc>
                  <a:txBody>
                    <a:bodyPr/>
                    <a:lstStyle/>
                    <a:p>
                      <a:pPr marL="0" marR="0" algn="ctr">
                        <a:lnSpc>
                          <a:spcPct val="115000"/>
                        </a:lnSpc>
                        <a:spcBef>
                          <a:spcPts val="0"/>
                        </a:spcBef>
                        <a:spcAft>
                          <a:spcPts val="0"/>
                        </a:spcAft>
                      </a:pPr>
                      <a:r>
                        <a:rPr lang="en-US" sz="2000">
                          <a:solidFill>
                            <a:srgbClr val="000000"/>
                          </a:solidFill>
                          <a:latin typeface="Times New Roman" pitchFamily="18" charset="0"/>
                          <a:ea typeface="Times New Roman"/>
                          <a:cs typeface="Times New Roman" pitchFamily="18" charset="0"/>
                        </a:rPr>
                        <a:t>Encrustation (pellets)</a:t>
                      </a:r>
                      <a:endParaRPr lang="en-US" sz="2000">
                        <a:latin typeface="Times New Roman" pitchFamily="18" charset="0"/>
                        <a:ea typeface="Times New Roman"/>
                        <a:cs typeface="Times New Roman" pitchFamily="18" charset="0"/>
                      </a:endParaRPr>
                    </a:p>
                  </a:txBody>
                  <a:tcPr marL="66726" marR="66726" marT="0" marB="0"/>
                </a:tc>
              </a:tr>
              <a:tr h="3478836">
                <a:tc>
                  <a:txBody>
                    <a:bodyPr/>
                    <a:lstStyle/>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Bete Gebriel Rufael</a:t>
                      </a:r>
                    </a:p>
                    <a:p>
                      <a:pPr marL="0" marR="0">
                        <a:lnSpc>
                          <a:spcPct val="115000"/>
                        </a:lnSpc>
                        <a:spcBef>
                          <a:spcPts val="0"/>
                        </a:spcBef>
                        <a:spcAft>
                          <a:spcPts val="0"/>
                        </a:spcAft>
                      </a:pPr>
                      <a:endParaRPr lang="en-US" sz="2000" dirty="0" smtClean="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2000" dirty="0" smtClean="0">
                          <a:latin typeface="Times New Roman" pitchFamily="18" charset="0"/>
                          <a:ea typeface="Times New Roman"/>
                          <a:cs typeface="Times New Roman" pitchFamily="18" charset="0"/>
                        </a:rPr>
                        <a:t>Bete </a:t>
                      </a:r>
                      <a:r>
                        <a:rPr lang="en-US" sz="2000" dirty="0">
                          <a:latin typeface="Times New Roman" pitchFamily="18" charset="0"/>
                          <a:ea typeface="Times New Roman"/>
                          <a:cs typeface="Times New Roman" pitchFamily="18" charset="0"/>
                        </a:rPr>
                        <a:t>Giyorgis</a:t>
                      </a:r>
                    </a:p>
                    <a:p>
                      <a:pPr marL="0" marR="0">
                        <a:lnSpc>
                          <a:spcPct val="115000"/>
                        </a:lnSpc>
                        <a:spcBef>
                          <a:spcPts val="0"/>
                        </a:spcBef>
                        <a:spcAft>
                          <a:spcPts val="0"/>
                        </a:spcAft>
                      </a:pPr>
                      <a:endParaRPr lang="en-US" sz="2000" dirty="0" smtClean="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2000" dirty="0" smtClean="0">
                          <a:latin typeface="Times New Roman" pitchFamily="18" charset="0"/>
                          <a:ea typeface="Times New Roman"/>
                          <a:cs typeface="Times New Roman" pitchFamily="18" charset="0"/>
                        </a:rPr>
                        <a:t>Bete </a:t>
                      </a:r>
                      <a:r>
                        <a:rPr lang="en-US" sz="2000" dirty="0">
                          <a:latin typeface="Times New Roman" pitchFamily="18" charset="0"/>
                          <a:ea typeface="Times New Roman"/>
                          <a:cs typeface="Times New Roman" pitchFamily="18" charset="0"/>
                        </a:rPr>
                        <a:t>Mikael Golgotha</a:t>
                      </a:r>
                    </a:p>
                    <a:p>
                      <a:pPr marL="0" marR="0">
                        <a:lnSpc>
                          <a:spcPct val="115000"/>
                        </a:lnSpc>
                        <a:spcBef>
                          <a:spcPts val="0"/>
                        </a:spcBef>
                        <a:spcAft>
                          <a:spcPts val="0"/>
                        </a:spcAft>
                        <a:tabLst>
                          <a:tab pos="228600" algn="dec"/>
                        </a:tabLst>
                      </a:pPr>
                      <a:r>
                        <a:rPr lang="en-US" sz="2000" dirty="0">
                          <a:latin typeface="Times New Roman" pitchFamily="18" charset="0"/>
                          <a:ea typeface="Times New Roman"/>
                          <a:cs typeface="Times New Roman" pitchFamily="18" charset="0"/>
                        </a:rPr>
                        <a:t>Tunnel in front</a:t>
                      </a:r>
                      <a:r>
                        <a:rPr lang="en-US" sz="2000" b="1" dirty="0">
                          <a:latin typeface="Times New Roman" pitchFamily="18" charset="0"/>
                          <a:ea typeface="Times New Roman"/>
                          <a:cs typeface="Times New Roman" pitchFamily="18" charset="0"/>
                        </a:rPr>
                        <a:t> o</a:t>
                      </a:r>
                      <a:r>
                        <a:rPr lang="en-US" sz="2000" dirty="0">
                          <a:latin typeface="Times New Roman" pitchFamily="18" charset="0"/>
                          <a:ea typeface="Times New Roman"/>
                          <a:cs typeface="Times New Roman" pitchFamily="18" charset="0"/>
                        </a:rPr>
                        <a:t>f Bete Amanuel</a:t>
                      </a:r>
                    </a:p>
                    <a:p>
                      <a:pPr marL="0" marR="0">
                        <a:lnSpc>
                          <a:spcPct val="115000"/>
                        </a:lnSpc>
                        <a:spcBef>
                          <a:spcPts val="0"/>
                        </a:spcBef>
                        <a:spcAft>
                          <a:spcPts val="0"/>
                        </a:spcAft>
                        <a:tabLst>
                          <a:tab pos="228600" algn="dec"/>
                        </a:tabLst>
                      </a:pPr>
                      <a:endParaRPr lang="en-US" sz="2000" dirty="0" smtClean="0">
                        <a:latin typeface="Times New Roman" pitchFamily="18" charset="0"/>
                        <a:ea typeface="Times New Roman"/>
                        <a:cs typeface="Times New Roman" pitchFamily="18" charset="0"/>
                      </a:endParaRPr>
                    </a:p>
                    <a:p>
                      <a:pPr marL="0" marR="0">
                        <a:lnSpc>
                          <a:spcPct val="115000"/>
                        </a:lnSpc>
                        <a:spcBef>
                          <a:spcPts val="0"/>
                        </a:spcBef>
                        <a:spcAft>
                          <a:spcPts val="0"/>
                        </a:spcAft>
                        <a:tabLst>
                          <a:tab pos="228600" algn="dec"/>
                        </a:tabLst>
                      </a:pPr>
                      <a:r>
                        <a:rPr lang="en-US" sz="2000" dirty="0" smtClean="0">
                          <a:latin typeface="Times New Roman" pitchFamily="18" charset="0"/>
                          <a:ea typeface="Times New Roman"/>
                          <a:cs typeface="Times New Roman" pitchFamily="18" charset="0"/>
                        </a:rPr>
                        <a:t>North </a:t>
                      </a:r>
                      <a:r>
                        <a:rPr lang="en-US" sz="2000" dirty="0">
                          <a:latin typeface="Times New Roman" pitchFamily="18" charset="0"/>
                          <a:ea typeface="Times New Roman"/>
                          <a:cs typeface="Times New Roman" pitchFamily="18" charset="0"/>
                        </a:rPr>
                        <a:t>side of</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Bete Giyorgis</a:t>
                      </a:r>
                    </a:p>
                  </a:txBody>
                  <a:tcPr marL="66726" marR="66726" marT="0" marB="0"/>
                </a:tc>
                <a:tc>
                  <a:txBody>
                    <a:bodyPr/>
                    <a:lstStyle/>
                    <a:p>
                      <a:pPr marL="0" marR="0">
                        <a:lnSpc>
                          <a:spcPct val="115000"/>
                        </a:lnSpc>
                        <a:spcBef>
                          <a:spcPts val="0"/>
                        </a:spcBef>
                        <a:spcAft>
                          <a:spcPts val="0"/>
                        </a:spcAft>
                      </a:pPr>
                      <a:r>
                        <a:rPr lang="it-IT" sz="2000" dirty="0">
                          <a:latin typeface="Times New Roman" pitchFamily="18" charset="0"/>
                          <a:ea typeface="Times New Roman"/>
                          <a:cs typeface="Times New Roman" pitchFamily="18" charset="0"/>
                        </a:rPr>
                        <a:t>BGR-E</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a:latin typeface="Times New Roman" pitchFamily="18" charset="0"/>
                          <a:ea typeface="Times New Roman"/>
                          <a:cs typeface="Times New Roman" pitchFamily="18" charset="0"/>
                        </a:rPr>
                        <a:t> BGR-I</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a:latin typeface="Times New Roman" pitchFamily="18" charset="0"/>
                          <a:ea typeface="Times New Roman"/>
                          <a:cs typeface="Times New Roman" pitchFamily="18" charset="0"/>
                        </a:rPr>
                        <a:t>BG-E</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smtClean="0">
                          <a:latin typeface="Times New Roman" pitchFamily="18" charset="0"/>
                          <a:ea typeface="Times New Roman"/>
                          <a:cs typeface="Times New Roman" pitchFamily="18" charset="0"/>
                        </a:rPr>
                        <a:t>BGM-I</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a:latin typeface="Times New Roman" pitchFamily="18" charset="0"/>
                          <a:ea typeface="Times New Roman"/>
                          <a:cs typeface="Times New Roman" pitchFamily="18" charset="0"/>
                        </a:rPr>
                        <a:t>BMG-E</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a:latin typeface="Times New Roman" pitchFamily="18" charset="0"/>
                          <a:ea typeface="Times New Roman"/>
                          <a:cs typeface="Times New Roman" pitchFamily="18" charset="0"/>
                        </a:rPr>
                        <a:t>BAT-E</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a:latin typeface="Times New Roman" pitchFamily="18" charset="0"/>
                          <a:ea typeface="Times New Roman"/>
                          <a:cs typeface="Times New Roman" pitchFamily="18" charset="0"/>
                        </a:rPr>
                        <a:t>BAT-L</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endParaRPr lang="it-IT" sz="2000" dirty="0" smtClean="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smtClean="0">
                          <a:latin typeface="Times New Roman" pitchFamily="18" charset="0"/>
                          <a:ea typeface="Times New Roman"/>
                          <a:cs typeface="Times New Roman" pitchFamily="18" charset="0"/>
                        </a:rPr>
                        <a:t>BGN-E</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it-IT" sz="2000" dirty="0">
                          <a:latin typeface="Times New Roman" pitchFamily="18" charset="0"/>
                          <a:ea typeface="Times New Roman"/>
                          <a:cs typeface="Times New Roman" pitchFamily="18" charset="0"/>
                        </a:rPr>
                        <a:t>BGN-L</a:t>
                      </a:r>
                      <a:endParaRPr lang="en-US" sz="2000" dirty="0">
                        <a:latin typeface="Times New Roman" pitchFamily="18" charset="0"/>
                        <a:ea typeface="Times New Roman"/>
                        <a:cs typeface="Times New Roman" pitchFamily="18" charset="0"/>
                      </a:endParaRPr>
                    </a:p>
                  </a:txBody>
                  <a:tcPr marL="66726" marR="66726" marT="0" marB="0"/>
                </a:tc>
                <a:tc>
                  <a:txBody>
                    <a:bodyPr/>
                    <a:lstStyle/>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External</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Internal </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External</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Internal</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External</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External</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External</a:t>
                      </a:r>
                    </a:p>
                    <a:p>
                      <a:pPr marL="0" marR="0">
                        <a:lnSpc>
                          <a:spcPct val="115000"/>
                        </a:lnSpc>
                        <a:spcBef>
                          <a:spcPts val="0"/>
                        </a:spcBef>
                        <a:spcAft>
                          <a:spcPts val="0"/>
                        </a:spcAft>
                      </a:pPr>
                      <a:endParaRPr lang="en-US" sz="2000" dirty="0" smtClean="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2000" dirty="0" smtClean="0">
                          <a:latin typeface="Times New Roman" pitchFamily="18" charset="0"/>
                          <a:ea typeface="Times New Roman"/>
                          <a:cs typeface="Times New Roman" pitchFamily="18" charset="0"/>
                        </a:rPr>
                        <a:t>External</a:t>
                      </a:r>
                      <a:endParaRPr lang="en-US" sz="2000" dirty="0">
                        <a:latin typeface="Times New Roman" pitchFamily="18" charset="0"/>
                        <a:ea typeface="Times New Roman"/>
                        <a:cs typeface="Times New Roman" pitchFamily="18" charset="0"/>
                      </a:endParaRPr>
                    </a:p>
                  </a:txBody>
                  <a:tcPr marL="66726" marR="66726" marT="0" marB="0"/>
                </a:tc>
                <a:tc>
                  <a:txBody>
                    <a:bodyPr/>
                    <a:lstStyle/>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basalt</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tuff</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basalt</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basalt</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basalt</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tuff</a:t>
                      </a:r>
                    </a:p>
                    <a:p>
                      <a:pPr marL="0" marR="0">
                        <a:lnSpc>
                          <a:spcPct val="115000"/>
                        </a:lnSpc>
                        <a:spcBef>
                          <a:spcPts val="0"/>
                        </a:spcBef>
                        <a:spcAft>
                          <a:spcPts val="0"/>
                        </a:spcAft>
                      </a:pPr>
                      <a:endParaRPr lang="en-US" sz="2000" dirty="0" smtClean="0">
                        <a:latin typeface="Times New Roman" pitchFamily="18" charset="0"/>
                        <a:ea typeface="Times New Roman"/>
                        <a:cs typeface="Times New Roman" pitchFamily="18" charset="0"/>
                      </a:endParaRPr>
                    </a:p>
                    <a:p>
                      <a:pPr marL="0" marR="0">
                        <a:lnSpc>
                          <a:spcPct val="115000"/>
                        </a:lnSpc>
                        <a:spcBef>
                          <a:spcPts val="0"/>
                        </a:spcBef>
                        <a:spcAft>
                          <a:spcPts val="0"/>
                        </a:spcAft>
                      </a:pPr>
                      <a:endParaRPr lang="en-US" sz="2000" dirty="0" smtClean="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2000" dirty="0" smtClean="0">
                          <a:latin typeface="Times New Roman" pitchFamily="18" charset="0"/>
                          <a:ea typeface="Times New Roman"/>
                          <a:cs typeface="Times New Roman" pitchFamily="18" charset="0"/>
                        </a:rPr>
                        <a:t>basalt</a:t>
                      </a:r>
                      <a:endParaRPr lang="en-US" sz="20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basalt </a:t>
                      </a:r>
                    </a:p>
                  </a:txBody>
                  <a:tcPr marL="66726" marR="66726" marT="0" marB="0"/>
                </a:tc>
                <a:tc>
                  <a:txBody>
                    <a:bodyPr/>
                    <a:lstStyle/>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X</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X</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X</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X</a:t>
                      </a:r>
                    </a:p>
                    <a:p>
                      <a:pPr marL="0" marR="0">
                        <a:lnSpc>
                          <a:spcPct val="115000"/>
                        </a:lnSpc>
                        <a:spcBef>
                          <a:spcPts val="0"/>
                        </a:spcBef>
                        <a:spcAft>
                          <a:spcPts val="0"/>
                        </a:spcAft>
                      </a:pPr>
                      <a:r>
                        <a:rPr lang="en-US" sz="2000" dirty="0">
                          <a:latin typeface="Times New Roman" pitchFamily="18" charset="0"/>
                          <a:ea typeface="Times New Roman"/>
                          <a:cs typeface="Times New Roman" pitchFamily="18" charset="0"/>
                        </a:rPr>
                        <a:t>X</a:t>
                      </a:r>
                    </a:p>
                  </a:txBody>
                  <a:tcPr marL="66726" marR="66726" marT="0" marB="0"/>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352800" cy="914400"/>
          </a:xfrm>
          <a:solidFill>
            <a:schemeClr val="bg1"/>
          </a:solidFill>
        </p:spPr>
        <p:txBody>
          <a:bodyPr/>
          <a:lstStyle/>
          <a:p>
            <a:pPr algn="ct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SEM-EDS</a:t>
            </a:r>
            <a:endPar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0" y="1219200"/>
            <a:ext cx="9144000" cy="5638800"/>
          </a:xfrm>
          <a:noFill/>
        </p:spPr>
        <p:txBody>
          <a:bodyPr>
            <a:normAutofit fontScale="55000" lnSpcReduction="20000"/>
          </a:bodyPr>
          <a:lstStyle/>
          <a:p>
            <a:pPr algn="just">
              <a:buFont typeface="Wingdings" pitchFamily="2" charset="2"/>
              <a:buChar char="Ø"/>
            </a:pPr>
            <a:r>
              <a:rPr lang="en-US" sz="3600" dirty="0" smtClean="0">
                <a:solidFill>
                  <a:srgbClr val="0000FF"/>
                </a:solidFill>
                <a:latin typeface="Times New Roman" pitchFamily="18" charset="0"/>
                <a:cs typeface="Times New Roman" pitchFamily="18" charset="0"/>
              </a:rPr>
              <a:t>(I)- SEM-EDS investigation was carried out by a </a:t>
            </a: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Variable Pressure HITACHI S3700N </a:t>
            </a:r>
            <a:r>
              <a:rPr lang="en-US" sz="3600" dirty="0" smtClean="0">
                <a:solidFill>
                  <a:srgbClr val="0000FF"/>
                </a:solidFill>
                <a:latin typeface="Times New Roman" pitchFamily="18" charset="0"/>
                <a:cs typeface="Times New Roman" pitchFamily="18" charset="0"/>
              </a:rPr>
              <a:t>Scanning Electron Microscope interfaced with a </a:t>
            </a: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Bruker Quantax</a:t>
            </a:r>
            <a:r>
              <a:rPr lang="en-US" sz="3600" dirty="0" smtClean="0">
                <a:solidFill>
                  <a:srgbClr val="0000FF"/>
                </a:solidFill>
                <a:latin typeface="Times New Roman" pitchFamily="18" charset="0"/>
                <a:cs typeface="Times New Roman" pitchFamily="18" charset="0"/>
              </a:rPr>
              <a:t> microanalysis system(at </a:t>
            </a:r>
            <a:r>
              <a:rPr lang="en-US" sz="2500" b="1" dirty="0" smtClean="0">
                <a:solidFill>
                  <a:srgbClr val="FF9900"/>
                </a:solidFill>
                <a:latin typeface="Times New Roman" pitchFamily="18" charset="0"/>
                <a:cs typeface="Times New Roman" pitchFamily="18" charset="0"/>
              </a:rPr>
              <a:t>HERCULES Laboratory University of </a:t>
            </a:r>
            <a:r>
              <a:rPr lang="en-US" sz="2500" b="1" dirty="0" err="1" smtClean="0">
                <a:solidFill>
                  <a:srgbClr val="FF9900"/>
                </a:solidFill>
                <a:latin typeface="Times New Roman" pitchFamily="18" charset="0"/>
                <a:cs typeface="Times New Roman" pitchFamily="18" charset="0"/>
              </a:rPr>
              <a:t>Évora</a:t>
            </a:r>
            <a:r>
              <a:rPr lang="en-US" sz="2500" b="1" dirty="0" smtClean="0">
                <a:solidFill>
                  <a:srgbClr val="FF9900"/>
                </a:solidFill>
                <a:latin typeface="Times New Roman" pitchFamily="18" charset="0"/>
                <a:cs typeface="Times New Roman" pitchFamily="18" charset="0"/>
              </a:rPr>
              <a:t>, </a:t>
            </a:r>
            <a:r>
              <a:rPr lang="en-US" sz="2500" b="1" dirty="0" err="1" smtClean="0">
                <a:solidFill>
                  <a:srgbClr val="FF9900"/>
                </a:solidFill>
                <a:latin typeface="Times New Roman" pitchFamily="18" charset="0"/>
                <a:cs typeface="Times New Roman" pitchFamily="18" charset="0"/>
              </a:rPr>
              <a:t>Évora</a:t>
            </a:r>
            <a:r>
              <a:rPr lang="en-US" sz="2500" b="1" dirty="0" smtClean="0">
                <a:solidFill>
                  <a:srgbClr val="FF9900"/>
                </a:solidFill>
                <a:latin typeface="Times New Roman" pitchFamily="18" charset="0"/>
                <a:cs typeface="Times New Roman" pitchFamily="18" charset="0"/>
              </a:rPr>
              <a:t>, Portugal</a:t>
            </a:r>
            <a:r>
              <a:rPr lang="en-US" sz="3600" dirty="0" smtClean="0">
                <a:solidFill>
                  <a:srgbClr val="0000FF"/>
                </a:solidFill>
                <a:latin typeface="Times New Roman" pitchFamily="18" charset="0"/>
                <a:cs typeface="Times New Roman" pitchFamily="18" charset="0"/>
              </a:rPr>
              <a:t>). </a:t>
            </a:r>
          </a:p>
          <a:p>
            <a:pPr algn="just">
              <a:buFont typeface="Wingdings" pitchFamily="2" charset="2"/>
              <a:buChar char="Ø"/>
            </a:pPr>
            <a:r>
              <a:rPr lang="en-US" sz="3600" dirty="0" smtClean="0">
                <a:solidFill>
                  <a:srgbClr val="0000FF"/>
                </a:solidFill>
                <a:latin typeface="Times New Roman" pitchFamily="18" charset="0"/>
                <a:cs typeface="Times New Roman" pitchFamily="18" charset="0"/>
              </a:rPr>
              <a:t>The Quantax system was equipped with a </a:t>
            </a: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Bruker AXS X-</a:t>
            </a:r>
            <a:r>
              <a:rPr lang="en-US" sz="36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Flash</a:t>
            </a:r>
            <a:r>
              <a:rPr lang="en-US" sz="3600" b="1" baseline="300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36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Silicon</a:t>
            </a: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Drift Detector </a:t>
            </a:r>
            <a:r>
              <a:rPr lang="en-US" sz="3600" dirty="0" smtClean="0">
                <a:solidFill>
                  <a:srgbClr val="0000FF"/>
                </a:solidFill>
                <a:latin typeface="Times New Roman" pitchFamily="18" charset="0"/>
                <a:cs typeface="Times New Roman" pitchFamily="18" charset="0"/>
              </a:rPr>
              <a:t>(129 eV  Spectral Resolution at FWHM—</a:t>
            </a:r>
            <a:r>
              <a:rPr lang="en-US" sz="3600" dirty="0" err="1" smtClean="0">
                <a:solidFill>
                  <a:srgbClr val="0000FF"/>
                </a:solidFill>
                <a:latin typeface="Times New Roman" pitchFamily="18" charset="0"/>
                <a:cs typeface="Times New Roman" pitchFamily="18" charset="0"/>
              </a:rPr>
              <a:t>Mn</a:t>
            </a:r>
            <a:r>
              <a:rPr lang="en-US" sz="3600" dirty="0" smtClean="0">
                <a:solidFill>
                  <a:srgbClr val="0000FF"/>
                </a:solidFill>
                <a:latin typeface="Times New Roman" pitchFamily="18" charset="0"/>
                <a:cs typeface="Times New Roman" pitchFamily="18" charset="0"/>
              </a:rPr>
              <a:t> K</a:t>
            </a:r>
            <a:r>
              <a:rPr lang="el-GR" sz="3600" dirty="0" smtClean="0">
                <a:solidFill>
                  <a:srgbClr val="0000FF"/>
                </a:solidFill>
                <a:latin typeface="Times New Roman" pitchFamily="18" charset="0"/>
                <a:cs typeface="Times New Roman" pitchFamily="18" charset="0"/>
              </a:rPr>
              <a:t>α</a:t>
            </a:r>
            <a:r>
              <a:rPr lang="en-US" sz="3600" dirty="0" smtClean="0">
                <a:solidFill>
                  <a:srgbClr val="0000FF"/>
                </a:solidFill>
                <a:latin typeface="Times New Roman" pitchFamily="18" charset="0"/>
                <a:cs typeface="Times New Roman" pitchFamily="18" charset="0"/>
              </a:rPr>
              <a:t>). </a:t>
            </a:r>
          </a:p>
          <a:p>
            <a:pPr algn="just">
              <a:buFont typeface="Wingdings" pitchFamily="2" charset="2"/>
              <a:buChar char="Ø"/>
            </a:pPr>
            <a:r>
              <a:rPr lang="en-US" sz="3600" dirty="0" err="1" smtClean="0">
                <a:solidFill>
                  <a:srgbClr val="0000FF"/>
                </a:solidFill>
                <a:latin typeface="Times New Roman" pitchFamily="18" charset="0"/>
                <a:cs typeface="Times New Roman" pitchFamily="18" charset="0"/>
              </a:rPr>
              <a:t>Standardless</a:t>
            </a:r>
            <a:r>
              <a:rPr lang="en-US" sz="3600" dirty="0" smtClean="0">
                <a:solidFill>
                  <a:srgbClr val="0000FF"/>
                </a:solidFill>
                <a:latin typeface="Times New Roman" pitchFamily="18" charset="0"/>
                <a:cs typeface="Times New Roman" pitchFamily="18" charset="0"/>
              </a:rPr>
              <a:t> PB/ZAF quantitative elemental analysis was performed using the Bruker ESPRIT software. </a:t>
            </a:r>
          </a:p>
          <a:p>
            <a:pPr algn="ctr">
              <a:buNone/>
            </a:pPr>
            <a:r>
              <a:rPr lang="en-US" sz="3600" b="1" u="sng" dirty="0" smtClean="0">
                <a:solidFill>
                  <a:srgbClr val="0000FF"/>
                </a:solidFill>
                <a:latin typeface="Times New Roman" pitchFamily="18" charset="0"/>
                <a:cs typeface="Times New Roman" pitchFamily="18" charset="0"/>
              </a:rPr>
              <a:t>The operating conditions for SEM-EDS analysis were as follows:</a:t>
            </a:r>
          </a:p>
          <a:p>
            <a:pPr algn="just">
              <a:buFont typeface="Wingdings" pitchFamily="2" charset="2"/>
              <a:buChar char="Ø"/>
            </a:pPr>
            <a:r>
              <a:rPr lang="en-US" sz="3600" b="1" dirty="0" smtClean="0">
                <a:solidFill>
                  <a:srgbClr val="0000FF"/>
                </a:solidFill>
                <a:latin typeface="Times New Roman" pitchFamily="18" charset="0"/>
                <a:cs typeface="Times New Roman" pitchFamily="18" charset="0"/>
              </a:rPr>
              <a:t>backscattered electron mode (BSEM), SE</a:t>
            </a:r>
          </a:p>
          <a:p>
            <a:pPr algn="just">
              <a:buFont typeface="Wingdings" pitchFamily="2" charset="2"/>
              <a:buChar char="Ø"/>
            </a:pPr>
            <a:r>
              <a:rPr lang="en-US" sz="3600" b="1" dirty="0" smtClean="0">
                <a:solidFill>
                  <a:srgbClr val="0000FF"/>
                </a:solidFill>
                <a:latin typeface="Times New Roman" pitchFamily="18" charset="0"/>
                <a:cs typeface="Times New Roman" pitchFamily="18" charset="0"/>
              </a:rPr>
              <a:t>20 KV accelerating voltage, 30KV-HV</a:t>
            </a:r>
          </a:p>
          <a:p>
            <a:pPr algn="just">
              <a:buFont typeface="Wingdings" pitchFamily="2" charset="2"/>
              <a:buChar char="Ø"/>
            </a:pPr>
            <a:r>
              <a:rPr lang="en-US" sz="3600" b="1" dirty="0" smtClean="0">
                <a:solidFill>
                  <a:srgbClr val="0000FF"/>
                </a:solidFill>
                <a:latin typeface="Times New Roman" pitchFamily="18" charset="0"/>
                <a:cs typeface="Times New Roman" pitchFamily="18" charset="0"/>
              </a:rPr>
              <a:t>7.9-14.7 mm working distance</a:t>
            </a:r>
            <a:r>
              <a:rPr lang="en-US" sz="3600" dirty="0" smtClean="0">
                <a:solidFill>
                  <a:srgbClr val="0000FF"/>
                </a:solidFill>
                <a:latin typeface="Times New Roman" pitchFamily="18" charset="0"/>
                <a:cs typeface="Times New Roman" pitchFamily="18" charset="0"/>
              </a:rPr>
              <a:t>(WD</a:t>
            </a:r>
            <a:r>
              <a:rPr lang="en-US" sz="3600" b="1" dirty="0" smtClean="0">
                <a:solidFill>
                  <a:srgbClr val="0000FF"/>
                </a:solidFill>
                <a:latin typeface="Times New Roman" pitchFamily="18" charset="0"/>
                <a:cs typeface="Times New Roman" pitchFamily="18" charset="0"/>
              </a:rPr>
              <a:t> = </a:t>
            </a:r>
            <a:r>
              <a:rPr lang="en-US" sz="3600" dirty="0" smtClean="0">
                <a:solidFill>
                  <a:srgbClr val="0000FF"/>
                </a:solidFill>
                <a:latin typeface="Times New Roman" pitchFamily="18" charset="0"/>
                <a:cs typeface="Times New Roman" pitchFamily="18" charset="0"/>
              </a:rPr>
              <a:t>the distance the sample is from the objective lens),</a:t>
            </a:r>
          </a:p>
          <a:p>
            <a:pPr algn="just">
              <a:buFont typeface="Wingdings" pitchFamily="2" charset="2"/>
              <a:buChar char="Ø"/>
            </a:pPr>
            <a:r>
              <a:rPr lang="en-US" sz="3600" dirty="0" smtClean="0">
                <a:solidFill>
                  <a:srgbClr val="0000FF"/>
                </a:solidFill>
                <a:latin typeface="Times New Roman" pitchFamily="18" charset="0"/>
                <a:cs typeface="Times New Roman" pitchFamily="18" charset="0"/>
              </a:rPr>
              <a:t>Samples were coated with a thin layer of carbon in order to avoid charging effects. </a:t>
            </a:r>
          </a:p>
          <a:p>
            <a:pPr algn="just">
              <a:buFont typeface="Wingdings" pitchFamily="2" charset="2"/>
              <a:buChar char="Ø"/>
            </a:pPr>
            <a:r>
              <a:rPr lang="en-US" sz="3600" dirty="0" smtClean="0">
                <a:solidFill>
                  <a:srgbClr val="0000FF"/>
                </a:solidFill>
                <a:latin typeface="Times New Roman" pitchFamily="18" charset="0"/>
                <a:cs typeface="Times New Roman" pitchFamily="18" charset="0"/>
              </a:rPr>
              <a:t>The carbon coating was obtained using an </a:t>
            </a:r>
            <a:r>
              <a:rPr lang="en-US" sz="3600" dirty="0" err="1" smtClean="0">
                <a:solidFill>
                  <a:srgbClr val="0000FF"/>
                </a:solidFill>
                <a:latin typeface="Times New Roman" pitchFamily="18" charset="0"/>
                <a:cs typeface="Times New Roman" pitchFamily="18" charset="0"/>
              </a:rPr>
              <a:t>Emitech</a:t>
            </a:r>
            <a:r>
              <a:rPr lang="en-US" sz="3600" dirty="0" smtClean="0">
                <a:solidFill>
                  <a:srgbClr val="0000FF"/>
                </a:solidFill>
                <a:latin typeface="Times New Roman" pitchFamily="18" charset="0"/>
                <a:cs typeface="Times New Roman" pitchFamily="18" charset="0"/>
              </a:rPr>
              <a:t> sputter coater K550 unit, a K 250 carbon coating attachment and a carbon cord at a pressure of 1x10</a:t>
            </a:r>
            <a:r>
              <a:rPr lang="en-US" sz="3600" baseline="30000" dirty="0" smtClean="0">
                <a:solidFill>
                  <a:srgbClr val="0000FF"/>
                </a:solidFill>
                <a:latin typeface="Times New Roman" pitchFamily="18" charset="0"/>
                <a:cs typeface="Times New Roman" pitchFamily="18" charset="0"/>
              </a:rPr>
              <a:t>-2</a:t>
            </a:r>
            <a:r>
              <a:rPr lang="en-US" sz="3600" dirty="0" smtClean="0">
                <a:solidFill>
                  <a:srgbClr val="0000FF"/>
                </a:solidFill>
                <a:latin typeface="Times New Roman" pitchFamily="18" charset="0"/>
                <a:cs typeface="Times New Roman" pitchFamily="18" charset="0"/>
              </a:rPr>
              <a:t> mbar in order to produce a carbon film with a constant thickness of about 3.0nm. </a:t>
            </a:r>
          </a:p>
          <a:p>
            <a:pPr algn="just">
              <a:buFont typeface="Wingdings" pitchFamily="2" charset="2"/>
              <a:buChar char="Ø"/>
            </a:pPr>
            <a:r>
              <a:rPr lang="en-US" sz="3600" b="1" dirty="0" smtClean="0">
                <a:solidFill>
                  <a:srgbClr val="0000FF"/>
                </a:solidFill>
                <a:latin typeface="Times New Roman" pitchFamily="18" charset="0"/>
                <a:cs typeface="Times New Roman" pitchFamily="18" charset="0"/>
              </a:rPr>
              <a:t>These conditions have proven optimal to investigate the interface decay patinas/substrate in a variety of historic materials. </a:t>
            </a:r>
          </a:p>
          <a:p>
            <a:pPr algn="just"/>
            <a:endParaRPr lang="en-US" dirty="0">
              <a:solidFill>
                <a:srgbClr val="0000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a:solidFill>
            <a:schemeClr val="bg1"/>
          </a:solidFill>
        </p:spPr>
        <p:txBody>
          <a:bodyPr>
            <a:normAutofit/>
          </a:bodyPr>
          <a:lstStyle/>
          <a:p>
            <a:pPr algn="ctr"/>
            <a:r>
              <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Fourier transform infrared spectroscopy (FTIR)</a:t>
            </a:r>
          </a:p>
        </p:txBody>
      </p:sp>
      <p:sp>
        <p:nvSpPr>
          <p:cNvPr id="3" name="Content Placeholder 2"/>
          <p:cNvSpPr>
            <a:spLocks noGrp="1"/>
          </p:cNvSpPr>
          <p:nvPr>
            <p:ph idx="1"/>
          </p:nvPr>
        </p:nvSpPr>
        <p:spPr>
          <a:xfrm>
            <a:off x="0" y="1066800"/>
            <a:ext cx="9144000" cy="5791200"/>
          </a:xfrm>
          <a:noFill/>
        </p:spPr>
        <p:txBody>
          <a:bodyPr>
            <a:normAutofit fontScale="92500" lnSpcReduction="10000"/>
          </a:bodyPr>
          <a:lstStyle/>
          <a:p>
            <a:pPr>
              <a:buFont typeface="Wingdings" pitchFamily="2" charset="2"/>
              <a:buChar char="Ø"/>
            </a:pPr>
            <a:r>
              <a:rPr lang="en-US" sz="2800" dirty="0" smtClean="0">
                <a:solidFill>
                  <a:srgbClr val="0000FF"/>
                </a:solidFill>
                <a:latin typeface="Times New Roman" pitchFamily="18" charset="0"/>
                <a:cs typeface="Times New Roman" pitchFamily="18" charset="0"/>
              </a:rPr>
              <a:t>FTIR characterization was performed using </a:t>
            </a:r>
            <a:r>
              <a:rPr lang="en-US" dirty="0" smtClean="0">
                <a:solidFill>
                  <a:srgbClr val="0000FF"/>
                </a:solidFill>
                <a:latin typeface="Times New Roman" pitchFamily="18" charset="0"/>
                <a:cs typeface="Times New Roman" pitchFamily="18" charset="0"/>
              </a:rPr>
              <a:t>The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Perkin Elmer Spectrum 65 Spectrum BX FTIR </a:t>
            </a:r>
            <a:r>
              <a:rPr lang="en-US" dirty="0" smtClean="0">
                <a:solidFill>
                  <a:srgbClr val="0000FF"/>
                </a:solidFill>
                <a:latin typeface="Times New Roman" pitchFamily="18" charset="0"/>
                <a:cs typeface="Times New Roman" pitchFamily="18" charset="0"/>
              </a:rPr>
              <a:t>(at Addis Ababa University, Department of chemistry, Ethiopia) was used. </a:t>
            </a:r>
          </a:p>
          <a:p>
            <a:pPr>
              <a:buFont typeface="Wingdings" pitchFamily="2" charset="2"/>
              <a:buChar char="Ø"/>
            </a:pPr>
            <a:r>
              <a:rPr lang="en-US" dirty="0" smtClean="0">
                <a:solidFill>
                  <a:srgbClr val="0000FF"/>
                </a:solidFill>
                <a:latin typeface="Times New Roman" pitchFamily="18" charset="0"/>
                <a:cs typeface="Times New Roman" pitchFamily="18" charset="0"/>
              </a:rPr>
              <a:t>For room-temperature measurements, we used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Mercury Cadmium Telluride (MCT)</a:t>
            </a:r>
            <a:r>
              <a:rPr lang="en-US" dirty="0" smtClean="0">
                <a:solidFill>
                  <a:srgbClr val="0000FF"/>
                </a:solidFill>
                <a:latin typeface="Times New Roman" pitchFamily="18" charset="0"/>
                <a:cs typeface="Times New Roman" pitchFamily="18" charset="0"/>
              </a:rPr>
              <a:t> detector for mid-IR spectra.</a:t>
            </a:r>
          </a:p>
          <a:p>
            <a:pPr>
              <a:buFont typeface="Wingdings" pitchFamily="2" charset="2"/>
              <a:buChar char="Ø"/>
            </a:pPr>
            <a:r>
              <a:rPr lang="en-US" dirty="0" smtClean="0">
                <a:solidFill>
                  <a:srgbClr val="0000FF"/>
                </a:solidFill>
                <a:latin typeface="Times New Roman" pitchFamily="18" charset="0"/>
                <a:cs typeface="Times New Roman" pitchFamily="18" charset="0"/>
              </a:rPr>
              <a:t>The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beam splitters </a:t>
            </a:r>
            <a:r>
              <a:rPr lang="en-US" dirty="0" smtClean="0">
                <a:solidFill>
                  <a:srgbClr val="0000FF"/>
                </a:solidFill>
                <a:latin typeface="Times New Roman" pitchFamily="18" charset="0"/>
                <a:cs typeface="Times New Roman" pitchFamily="18" charset="0"/>
              </a:rPr>
              <a:t>used were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KBr</a:t>
            </a:r>
            <a:r>
              <a:rPr lang="en-US" dirty="0" smtClean="0">
                <a:solidFill>
                  <a:srgbClr val="0000FF"/>
                </a:solidFill>
                <a:latin typeface="Times New Roman" pitchFamily="18" charset="0"/>
                <a:cs typeface="Times New Roman" pitchFamily="18" charset="0"/>
              </a:rPr>
              <a:t> for the mid-IR region 4000 to 400 cm</a:t>
            </a:r>
            <a:r>
              <a:rPr lang="en-US" baseline="30000" dirty="0" smtClean="0">
                <a:solidFill>
                  <a:srgbClr val="0000FF"/>
                </a:solidFill>
                <a:latin typeface="Times New Roman" pitchFamily="18" charset="0"/>
                <a:cs typeface="Times New Roman" pitchFamily="18" charset="0"/>
              </a:rPr>
              <a:t>-1</a:t>
            </a:r>
            <a:r>
              <a:rPr lang="en-US" dirty="0" smtClean="0">
                <a:solidFill>
                  <a:srgbClr val="0000FF"/>
                </a:solidFill>
                <a:latin typeface="Times New Roman" pitchFamily="18" charset="0"/>
                <a:cs typeface="Times New Roman" pitchFamily="18" charset="0"/>
              </a:rPr>
              <a:t> and the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resolution was 4cm</a:t>
            </a:r>
            <a:r>
              <a:rPr lang="en-US" b="1" baseline="300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a:t>
            </a:r>
            <a:r>
              <a:rPr lang="en-US" dirty="0" smtClean="0">
                <a:solidFill>
                  <a:srgbClr val="0000FF"/>
                </a:solidFill>
                <a:latin typeface="Times New Roman" pitchFamily="18" charset="0"/>
                <a:cs typeface="Times New Roman" pitchFamily="18" charset="0"/>
              </a:rPr>
              <a:t>. </a:t>
            </a:r>
          </a:p>
          <a:p>
            <a:pPr>
              <a:buFont typeface="Wingdings" pitchFamily="2" charset="2"/>
              <a:buChar char="Ø"/>
            </a:pPr>
            <a:r>
              <a:rPr lang="en-US" dirty="0" smtClean="0">
                <a:solidFill>
                  <a:srgbClr val="0000FF"/>
                </a:solidFill>
                <a:latin typeface="Times New Roman" pitchFamily="18" charset="0"/>
                <a:cs typeface="Times New Roman" pitchFamily="18" charset="0"/>
              </a:rPr>
              <a:t>The moving mirror </a:t>
            </a:r>
            <a:r>
              <a:rPr lang="en-US" b="1" dirty="0" smtClean="0">
                <a:solidFill>
                  <a:srgbClr val="0000FF"/>
                </a:solidFill>
                <a:latin typeface="Times New Roman" pitchFamily="18" charset="0"/>
                <a:cs typeface="Times New Roman" pitchFamily="18" charset="0"/>
              </a:rPr>
              <a:t>velocity 0.6cm/s </a:t>
            </a:r>
            <a:r>
              <a:rPr lang="en-US" dirty="0" smtClean="0">
                <a:solidFill>
                  <a:srgbClr val="0000FF"/>
                </a:solidFill>
                <a:latin typeface="Times New Roman" pitchFamily="18" charset="0"/>
                <a:cs typeface="Times New Roman" pitchFamily="18" charset="0"/>
              </a:rPr>
              <a:t>and </a:t>
            </a:r>
            <a:r>
              <a:rPr lang="en-US" b="1" dirty="0" smtClean="0">
                <a:solidFill>
                  <a:srgbClr val="0000FF"/>
                </a:solidFill>
                <a:latin typeface="Times New Roman" pitchFamily="18" charset="0"/>
                <a:cs typeface="Times New Roman" pitchFamily="18" charset="0"/>
              </a:rPr>
              <a:t>bi-directional Interferogram </a:t>
            </a:r>
            <a:r>
              <a:rPr lang="en-US" dirty="0" smtClean="0">
                <a:solidFill>
                  <a:srgbClr val="0000FF"/>
                </a:solidFill>
                <a:latin typeface="Times New Roman" pitchFamily="18" charset="0"/>
                <a:cs typeface="Times New Roman" pitchFamily="18" charset="0"/>
              </a:rPr>
              <a:t>were used. </a:t>
            </a:r>
          </a:p>
          <a:p>
            <a:pPr algn="ctr">
              <a:buNone/>
            </a:pPr>
            <a:r>
              <a:rPr lang="en-US" sz="3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Samples preparation</a:t>
            </a:r>
            <a:endParaRPr lang="en-US" sz="3800" dirty="0" smtClean="0">
              <a:solidFill>
                <a:srgbClr val="0000FF"/>
              </a:solidFill>
              <a:latin typeface="Times New Roman" pitchFamily="18" charset="0"/>
              <a:cs typeface="Times New Roman" pitchFamily="18" charset="0"/>
            </a:endParaRPr>
          </a:p>
          <a:p>
            <a:pPr algn="ctr">
              <a:buNone/>
            </a:pPr>
            <a:r>
              <a:rPr lang="en-US" dirty="0" err="1" smtClean="0">
                <a:solidFill>
                  <a:srgbClr val="0000FF"/>
                </a:solidFill>
                <a:latin typeface="Times New Roman" pitchFamily="18" charset="0"/>
                <a:cs typeface="Times New Roman" pitchFamily="18" charset="0"/>
              </a:rPr>
              <a:t>Pelleting</a:t>
            </a:r>
            <a:r>
              <a:rPr lang="en-US" dirty="0" smtClean="0">
                <a:solidFill>
                  <a:srgbClr val="0000FF"/>
                </a:solidFill>
                <a:latin typeface="Times New Roman" pitchFamily="18" charset="0"/>
                <a:cs typeface="Times New Roman" pitchFamily="18" charset="0"/>
              </a:rPr>
              <a:t> </a:t>
            </a:r>
          </a:p>
          <a:p>
            <a:pPr>
              <a:buFont typeface="Wingdings" pitchFamily="2" charset="2"/>
              <a:buChar char="Ø"/>
            </a:pPr>
            <a:r>
              <a:rPr lang="en-US" dirty="0" smtClean="0">
                <a:solidFill>
                  <a:srgbClr val="0000FF"/>
                </a:solidFill>
                <a:latin typeface="Times New Roman" pitchFamily="18" charset="0"/>
                <a:cs typeface="Times New Roman" pitchFamily="18" charset="0"/>
              </a:rPr>
              <a:t>2 mg ground sample is mixed with 40 mg of dry </a:t>
            </a:r>
            <a:r>
              <a:rPr lang="en-US" dirty="0" err="1" smtClean="0">
                <a:solidFill>
                  <a:srgbClr val="0000FF"/>
                </a:solidFill>
                <a:latin typeface="Times New Roman" pitchFamily="18" charset="0"/>
                <a:cs typeface="Times New Roman" pitchFamily="18" charset="0"/>
              </a:rPr>
              <a:t>KBr</a:t>
            </a:r>
            <a:r>
              <a:rPr lang="en-US" dirty="0" smtClean="0">
                <a:solidFill>
                  <a:srgbClr val="0000FF"/>
                </a:solidFill>
                <a:latin typeface="Times New Roman" pitchFamily="18" charset="0"/>
                <a:cs typeface="Times New Roman" pitchFamily="18" charset="0"/>
              </a:rPr>
              <a:t> powder</a:t>
            </a:r>
          </a:p>
          <a:p>
            <a:pPr>
              <a:buFont typeface="Wingdings" pitchFamily="2" charset="2"/>
              <a:buChar char="Ø"/>
            </a:pPr>
            <a:r>
              <a:rPr lang="en-US" dirty="0" smtClean="0">
                <a:solidFill>
                  <a:srgbClr val="0000FF"/>
                </a:solidFill>
                <a:latin typeface="Times New Roman" pitchFamily="18" charset="0"/>
                <a:cs typeface="Times New Roman" pitchFamily="18" charset="0"/>
              </a:rPr>
              <a:t> Mixture is compressed under very high pressure</a:t>
            </a:r>
          </a:p>
          <a:p>
            <a:pPr>
              <a:buFont typeface="Wingdings" pitchFamily="2" charset="2"/>
              <a:buChar char="Ø"/>
            </a:pPr>
            <a:r>
              <a:rPr lang="en-US" dirty="0" smtClean="0">
                <a:solidFill>
                  <a:srgbClr val="0000FF"/>
                </a:solidFill>
                <a:latin typeface="Times New Roman" pitchFamily="18" charset="0"/>
                <a:cs typeface="Times New Roman" pitchFamily="18" charset="0"/>
              </a:rPr>
              <a:t> Small disk with very smooth surfaces forms (looks like glass)</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lgn="ctr"/>
            <a:r>
              <a:rPr lang="en-GB"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Micro-Raman spectroscopy</a:t>
            </a:r>
            <a:endPar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0" y="1219200"/>
            <a:ext cx="9144000" cy="5638800"/>
          </a:xfrm>
          <a:noFill/>
        </p:spPr>
        <p:txBody>
          <a:bodyPr>
            <a:normAutofit/>
          </a:bodyPr>
          <a:lstStyle/>
          <a:p>
            <a:pPr algn="just"/>
            <a:r>
              <a:rPr lang="en-US" sz="2000" dirty="0" smtClean="0">
                <a:solidFill>
                  <a:srgbClr val="0000FF"/>
                </a:solidFill>
                <a:latin typeface="Times New Roman" pitchFamily="18" charset="0"/>
                <a:cs typeface="Times New Roman" pitchFamily="18" charset="0"/>
              </a:rPr>
              <a:t>Micro-Raman characterization was performed using a </a:t>
            </a:r>
            <a:r>
              <a:rPr lang="en-US" sz="20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Renishaw</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2000</a:t>
            </a:r>
            <a:r>
              <a:rPr lang="en-US" sz="2000" dirty="0" smtClean="0">
                <a:solidFill>
                  <a:srgbClr val="0000FF"/>
                </a:solidFill>
                <a:latin typeface="Times New Roman" pitchFamily="18" charset="0"/>
                <a:cs typeface="Times New Roman" pitchFamily="18" charset="0"/>
              </a:rPr>
              <a:t> µ-Raman instrument equipped with a </a:t>
            </a:r>
            <a:r>
              <a:rPr lang="en-US" sz="20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Peltier</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refrigerator-cooled</a:t>
            </a:r>
            <a:r>
              <a:rPr lang="en-US" sz="2000" dirty="0" smtClean="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charge-coupled device (CCD)</a:t>
            </a:r>
            <a:r>
              <a:rPr lang="en-US" sz="2000" dirty="0" smtClean="0">
                <a:solidFill>
                  <a:srgbClr val="0000FF"/>
                </a:solidFill>
                <a:latin typeface="Times New Roman" pitchFamily="18" charset="0"/>
                <a:cs typeface="Times New Roman" pitchFamily="18" charset="0"/>
              </a:rPr>
              <a:t> camera in conjunction with a </a:t>
            </a:r>
            <a:r>
              <a:rPr lang="en-US" sz="20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Leica</a:t>
            </a:r>
            <a:r>
              <a:rPr lang="en-US" sz="2000" b="1" dirty="0" smtClean="0">
                <a:solidFill>
                  <a:srgbClr val="0000FF"/>
                </a:solidFill>
                <a:latin typeface="Times New Roman" pitchFamily="18" charset="0"/>
                <a:cs typeface="Times New Roman" pitchFamily="18" charset="0"/>
              </a:rPr>
              <a:t> optical microscope </a:t>
            </a:r>
            <a:r>
              <a:rPr lang="en-US" sz="1800" b="1" dirty="0" smtClean="0">
                <a:solidFill>
                  <a:srgbClr val="0000FF"/>
                </a:solidFill>
                <a:latin typeface="Times New Roman" pitchFamily="18" charset="0"/>
                <a:cs typeface="Times New Roman" pitchFamily="18" charset="0"/>
              </a:rPr>
              <a:t>system</a:t>
            </a:r>
            <a:r>
              <a:rPr lang="en-US" sz="1800" dirty="0" smtClean="0">
                <a:solidFill>
                  <a:srgbClr val="0000FF"/>
                </a:solidFill>
                <a:latin typeface="Times New Roman" pitchFamily="18" charset="0"/>
                <a:cs typeface="Times New Roman" pitchFamily="18" charset="0"/>
              </a:rPr>
              <a:t>(at </a:t>
            </a:r>
            <a:r>
              <a:rPr lang="en-US" sz="2000" dirty="0" smtClean="0">
                <a:solidFill>
                  <a:srgbClr val="FF0066"/>
                </a:solidFill>
                <a:latin typeface="Times New Roman" pitchFamily="18" charset="0"/>
                <a:cs typeface="Times New Roman" pitchFamily="18" charset="0"/>
              </a:rPr>
              <a:t>CNR, Institute for the Study of </a:t>
            </a:r>
            <a:r>
              <a:rPr lang="en-US" sz="2000" dirty="0" err="1" smtClean="0">
                <a:solidFill>
                  <a:srgbClr val="FF0066"/>
                </a:solidFill>
                <a:latin typeface="Times New Roman" pitchFamily="18" charset="0"/>
                <a:cs typeface="Times New Roman" pitchFamily="18" charset="0"/>
              </a:rPr>
              <a:t>Nanostructured</a:t>
            </a:r>
            <a:r>
              <a:rPr lang="en-US" sz="2000" dirty="0" smtClean="0">
                <a:solidFill>
                  <a:srgbClr val="FF0066"/>
                </a:solidFill>
                <a:latin typeface="Times New Roman" pitchFamily="18" charset="0"/>
                <a:cs typeface="Times New Roman" pitchFamily="18" charset="0"/>
              </a:rPr>
              <a:t> Materials Research Area of ​​Rome 1 - </a:t>
            </a:r>
            <a:r>
              <a:rPr lang="en-US" sz="2000" dirty="0" err="1" smtClean="0">
                <a:solidFill>
                  <a:srgbClr val="FF0066"/>
                </a:solidFill>
                <a:latin typeface="Times New Roman" pitchFamily="18" charset="0"/>
                <a:cs typeface="Times New Roman" pitchFamily="18" charset="0"/>
              </a:rPr>
              <a:t>Montelibretti</a:t>
            </a:r>
            <a:r>
              <a:rPr lang="en-US" sz="2000" dirty="0" smtClean="0">
                <a:solidFill>
                  <a:srgbClr val="FF0066"/>
                </a:solidFill>
                <a:latin typeface="Times New Roman" pitchFamily="18" charset="0"/>
                <a:cs typeface="Times New Roman" pitchFamily="18" charset="0"/>
              </a:rPr>
              <a:t> – Italy</a:t>
            </a:r>
            <a:r>
              <a:rPr lang="en-US" sz="2000" dirty="0" smtClean="0">
                <a:solidFill>
                  <a:srgbClr val="0000FF"/>
                </a:solidFill>
                <a:latin typeface="Times New Roman" pitchFamily="18" charset="0"/>
                <a:cs typeface="Times New Roman" pitchFamily="18" charset="0"/>
              </a:rPr>
              <a:t>). </a:t>
            </a:r>
          </a:p>
          <a:p>
            <a:pPr algn="just"/>
            <a:r>
              <a:rPr lang="en-US" sz="2000" dirty="0" smtClean="0">
                <a:solidFill>
                  <a:srgbClr val="0000FF"/>
                </a:solidFill>
                <a:latin typeface="Times New Roman" pitchFamily="18" charset="0"/>
                <a:cs typeface="Times New Roman" pitchFamily="18" charset="0"/>
              </a:rPr>
              <a:t>The laser was focused on the sample through a </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x 100 </a:t>
            </a:r>
            <a:r>
              <a:rPr lang="en-US" sz="2000" dirty="0" smtClean="0">
                <a:solidFill>
                  <a:srgbClr val="0000FF"/>
                </a:solidFill>
                <a:latin typeface="Times New Roman" pitchFamily="18" charset="0"/>
                <a:cs typeface="Times New Roman" pitchFamily="18" charset="0"/>
              </a:rPr>
              <a:t>or </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x 50 </a:t>
            </a:r>
            <a:r>
              <a:rPr lang="en-US" sz="2000" dirty="0" smtClean="0">
                <a:solidFill>
                  <a:srgbClr val="0000FF"/>
                </a:solidFill>
                <a:latin typeface="Times New Roman" pitchFamily="18" charset="0"/>
                <a:cs typeface="Times New Roman" pitchFamily="18" charset="0"/>
              </a:rPr>
              <a:t>objective lenses. </a:t>
            </a:r>
          </a:p>
          <a:p>
            <a:pPr algn="just"/>
            <a:r>
              <a:rPr lang="en-US" sz="2000" dirty="0" smtClean="0">
                <a:solidFill>
                  <a:srgbClr val="0000FF"/>
                </a:solidFill>
                <a:latin typeface="Times New Roman" pitchFamily="18" charset="0"/>
                <a:cs typeface="Times New Roman" pitchFamily="18" charset="0"/>
              </a:rPr>
              <a:t>The excitation light was the 514.5nm line of an </a:t>
            </a:r>
            <a:r>
              <a:rPr lang="en-US" sz="2000" dirty="0" err="1" smtClean="0">
                <a:solidFill>
                  <a:srgbClr val="0000FF"/>
                </a:solidFill>
                <a:latin typeface="Times New Roman" pitchFamily="18" charset="0"/>
                <a:cs typeface="Times New Roman" pitchFamily="18" charset="0"/>
              </a:rPr>
              <a:t>Ar</a:t>
            </a:r>
            <a:r>
              <a:rPr lang="en-US" sz="2000" baseline="30000" dirty="0" smtClean="0">
                <a:solidFill>
                  <a:srgbClr val="0000FF"/>
                </a:solidFill>
                <a:latin typeface="Times New Roman" pitchFamily="18" charset="0"/>
                <a:cs typeface="Times New Roman" pitchFamily="18" charset="0"/>
              </a:rPr>
              <a:t>+</a:t>
            </a:r>
            <a:r>
              <a:rPr lang="en-US" sz="2000" dirty="0" smtClean="0">
                <a:solidFill>
                  <a:srgbClr val="0000FF"/>
                </a:solidFill>
                <a:latin typeface="Times New Roman" pitchFamily="18" charset="0"/>
                <a:cs typeface="Times New Roman" pitchFamily="18" charset="0"/>
              </a:rPr>
              <a:t> laser and a </a:t>
            </a:r>
            <a:r>
              <a:rPr lang="en-US" sz="2000" b="1" dirty="0" smtClean="0">
                <a:solidFill>
                  <a:srgbClr val="0000FF"/>
                </a:solidFill>
                <a:latin typeface="Times New Roman" pitchFamily="18" charset="0"/>
                <a:cs typeface="Times New Roman" pitchFamily="18" charset="0"/>
              </a:rPr>
              <a:t>785nm </a:t>
            </a:r>
            <a:r>
              <a:rPr lang="en-US" sz="2000" dirty="0" smtClean="0">
                <a:solidFill>
                  <a:srgbClr val="0000FF"/>
                </a:solidFill>
                <a:latin typeface="Times New Roman" pitchFamily="18" charset="0"/>
                <a:cs typeface="Times New Roman" pitchFamily="18" charset="0"/>
              </a:rPr>
              <a:t>line of a diode laser with laser power in the range of </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10-60μW</a:t>
            </a:r>
            <a:r>
              <a:rPr lang="en-US" sz="2000" dirty="0" smtClean="0">
                <a:solidFill>
                  <a:srgbClr val="0000FF"/>
                </a:solidFill>
                <a:latin typeface="Times New Roman" pitchFamily="18" charset="0"/>
                <a:cs typeface="Times New Roman" pitchFamily="18" charset="0"/>
              </a:rPr>
              <a:t>. </a:t>
            </a:r>
          </a:p>
          <a:p>
            <a:pPr algn="just"/>
            <a:r>
              <a:rPr lang="en-US" sz="2000" dirty="0" smtClean="0">
                <a:solidFill>
                  <a:srgbClr val="0000FF"/>
                </a:solidFill>
                <a:latin typeface="Times New Roman" pitchFamily="18" charset="0"/>
                <a:cs typeface="Times New Roman" pitchFamily="18" charset="0"/>
              </a:rPr>
              <a:t>Care was taken to avoid sample damage and the typical spectrometer resolution was about 2 cm</a:t>
            </a:r>
            <a:r>
              <a:rPr lang="en-US" sz="2000" baseline="30000" dirty="0" smtClean="0">
                <a:solidFill>
                  <a:srgbClr val="0000FF"/>
                </a:solidFill>
                <a:latin typeface="Times New Roman" pitchFamily="18" charset="0"/>
                <a:cs typeface="Times New Roman" pitchFamily="18" charset="0"/>
              </a:rPr>
              <a:t>−1</a:t>
            </a:r>
            <a:r>
              <a:rPr lang="en-US" sz="2000" dirty="0" smtClean="0">
                <a:solidFill>
                  <a:srgbClr val="0000FF"/>
                </a:solidFill>
                <a:latin typeface="Times New Roman" pitchFamily="18" charset="0"/>
                <a:cs typeface="Times New Roman" pitchFamily="18" charset="0"/>
              </a:rPr>
              <a:t>.</a:t>
            </a:r>
          </a:p>
          <a:p>
            <a:endParaRPr lang="en-US" dirty="0"/>
          </a:p>
        </p:txBody>
      </p:sp>
      <p:pic>
        <p:nvPicPr>
          <p:cNvPr id="4" name="Content Placeholder 10" descr="Z-lalibela 5-2.jpg"/>
          <p:cNvPicPr>
            <a:picLocks noChangeAspect="1"/>
          </p:cNvPicPr>
          <p:nvPr/>
        </p:nvPicPr>
        <p:blipFill>
          <a:blip r:embed="rId3" cstate="print"/>
          <a:stretch>
            <a:fillRect/>
          </a:stretch>
        </p:blipFill>
        <p:spPr>
          <a:xfrm>
            <a:off x="1066800" y="4572000"/>
            <a:ext cx="2590800" cy="1905000"/>
          </a:xfrm>
          <a:prstGeom prst="rect">
            <a:avLst/>
          </a:prstGeom>
        </p:spPr>
      </p:pic>
      <p:pic>
        <p:nvPicPr>
          <p:cNvPr id="5" name="Content Placeholder 11" descr="Z-lalibela 5-4.jpg"/>
          <p:cNvPicPr>
            <a:picLocks noChangeAspect="1"/>
          </p:cNvPicPr>
          <p:nvPr/>
        </p:nvPicPr>
        <p:blipFill>
          <a:blip r:embed="rId4" cstate="print"/>
          <a:stretch>
            <a:fillRect/>
          </a:stretch>
        </p:blipFill>
        <p:spPr>
          <a:xfrm>
            <a:off x="5410200" y="4648200"/>
            <a:ext cx="2590800" cy="180276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or-vergata libs 036.JPG"/>
          <p:cNvPicPr>
            <a:picLocks noGrp="1" noChangeAspect="1"/>
          </p:cNvPicPr>
          <p:nvPr>
            <p:ph idx="1"/>
          </p:nvPr>
        </p:nvPicPr>
        <p:blipFill>
          <a:blip r:embed="rId3" cstate="print"/>
          <a:stretch>
            <a:fillRect/>
          </a:stretch>
        </p:blipFill>
        <p:spPr>
          <a:xfrm>
            <a:off x="0" y="1"/>
            <a:ext cx="9144000" cy="6858000"/>
          </a:xfrm>
        </p:spPr>
      </p:pic>
      <p:sp>
        <p:nvSpPr>
          <p:cNvPr id="5" name="Rectangle 4"/>
          <p:cNvSpPr>
            <a:spLocks noChangeArrowheads="1"/>
          </p:cNvSpPr>
          <p:nvPr/>
        </p:nvSpPr>
        <p:spPr bwMode="auto">
          <a:xfrm>
            <a:off x="5181600" y="2667000"/>
            <a:ext cx="1828800" cy="33855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Collecting Optics</a:t>
            </a:r>
            <a:endParaRPr kumimoji="0" lang="en-US" sz="1600" b="0" i="0" u="none" strike="noStrike" cap="none" normalizeH="0" baseline="0" dirty="0" smtClean="0">
              <a:ln>
                <a:noFill/>
              </a:ln>
              <a:solidFill>
                <a:srgbClr val="0000FF"/>
              </a:solidFill>
              <a:effectLst/>
              <a:latin typeface="Arial" pitchFamily="34" charset="0"/>
              <a:cs typeface="Arial" pitchFamily="34" charset="0"/>
            </a:endParaRPr>
          </a:p>
        </p:txBody>
      </p:sp>
      <p:sp>
        <p:nvSpPr>
          <p:cNvPr id="6" name="Rectangle 5"/>
          <p:cNvSpPr>
            <a:spLocks noChangeArrowheads="1"/>
          </p:cNvSpPr>
          <p:nvPr/>
        </p:nvSpPr>
        <p:spPr bwMode="auto">
          <a:xfrm>
            <a:off x="7010400" y="3581400"/>
            <a:ext cx="2133600" cy="40011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Spectrometer</a:t>
            </a:r>
            <a:endParaRPr kumimoji="0" lang="en-US" sz="2000" b="0" i="0" u="none" strike="noStrike" cap="none" normalizeH="0" baseline="0" dirty="0" smtClean="0">
              <a:ln>
                <a:noFill/>
              </a:ln>
              <a:solidFill>
                <a:srgbClr val="0000FF"/>
              </a:solidFill>
              <a:effectLst/>
              <a:latin typeface="Arial" pitchFamily="34" charset="0"/>
              <a:cs typeface="Arial" pitchFamily="34" charset="0"/>
            </a:endParaRPr>
          </a:p>
        </p:txBody>
      </p:sp>
      <p:sp>
        <p:nvSpPr>
          <p:cNvPr id="7" name="Rectangle 2"/>
          <p:cNvSpPr>
            <a:spLocks noChangeArrowheads="1"/>
          </p:cNvSpPr>
          <p:nvPr/>
        </p:nvSpPr>
        <p:spPr bwMode="auto">
          <a:xfrm>
            <a:off x="3581400" y="1981200"/>
            <a:ext cx="990600" cy="33855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Mirror</a:t>
            </a:r>
            <a:endParaRPr kumimoji="0" lang="en-US" sz="1600" b="0" i="0" u="none" strike="noStrike" cap="none" normalizeH="0" baseline="0" dirty="0" smtClean="0">
              <a:ln>
                <a:noFill/>
              </a:ln>
              <a:solidFill>
                <a:srgbClr val="0000FF"/>
              </a:solidFill>
              <a:effectLst/>
              <a:latin typeface="Arial" pitchFamily="34" charset="0"/>
              <a:cs typeface="Arial" pitchFamily="34" charset="0"/>
            </a:endParaRPr>
          </a:p>
        </p:txBody>
      </p:sp>
      <p:sp>
        <p:nvSpPr>
          <p:cNvPr id="8" name="Rectangle 6"/>
          <p:cNvSpPr>
            <a:spLocks noChangeArrowheads="1"/>
          </p:cNvSpPr>
          <p:nvPr/>
        </p:nvSpPr>
        <p:spPr bwMode="auto">
          <a:xfrm>
            <a:off x="4038600" y="5410200"/>
            <a:ext cx="1905000" cy="369332"/>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Focusing Lenses</a:t>
            </a:r>
            <a:endParaRPr kumimoji="0" lang="en-US" b="0" i="0" u="none" strike="noStrike" cap="none" normalizeH="0" baseline="0" dirty="0" smtClean="0">
              <a:ln>
                <a:noFill/>
              </a:ln>
              <a:solidFill>
                <a:srgbClr val="0000FF"/>
              </a:solidFill>
              <a:effectLst/>
              <a:latin typeface="Arial" pitchFamily="34" charset="0"/>
              <a:cs typeface="Arial" pitchFamily="34" charset="0"/>
            </a:endParaRPr>
          </a:p>
        </p:txBody>
      </p:sp>
      <p:sp>
        <p:nvSpPr>
          <p:cNvPr id="9" name="TextBox 8"/>
          <p:cNvSpPr txBox="1"/>
          <p:nvPr/>
        </p:nvSpPr>
        <p:spPr>
          <a:xfrm>
            <a:off x="7086600" y="6324600"/>
            <a:ext cx="1828800" cy="369332"/>
          </a:xfrm>
          <a:prstGeom prst="rect">
            <a:avLst/>
          </a:prstGeom>
          <a:solidFill>
            <a:schemeClr val="bg1"/>
          </a:solidFill>
        </p:spPr>
        <p:txBody>
          <a:bodyPr wrap="square" rtlCol="0">
            <a:spAutoFit/>
          </a:bodyPr>
          <a:lstStyle/>
          <a:p>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delay generator </a:t>
            </a:r>
            <a:endParaRPr lang="en-US" b="1" dirty="0">
              <a:solidFill>
                <a:srgbClr val="0000FF"/>
              </a:solidFill>
            </a:endParaRPr>
          </a:p>
        </p:txBody>
      </p:sp>
      <p:sp>
        <p:nvSpPr>
          <p:cNvPr id="10" name="Rectangle 3"/>
          <p:cNvSpPr>
            <a:spLocks noChangeArrowheads="1"/>
          </p:cNvSpPr>
          <p:nvPr/>
        </p:nvSpPr>
        <p:spPr bwMode="auto">
          <a:xfrm>
            <a:off x="0" y="914400"/>
            <a:ext cx="7315200" cy="33855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600" b="1" dirty="0" smtClean="0">
                <a:latin typeface="Times New Roman" pitchFamily="18" charset="0"/>
                <a:cs typeface="Times New Roman" pitchFamily="18" charset="0"/>
              </a:rPr>
              <a:t>(</a:t>
            </a:r>
            <a:r>
              <a:rPr lang="en-US" sz="1600" b="1" dirty="0" err="1" smtClean="0">
                <a:latin typeface="Times New Roman" pitchFamily="18" charset="0"/>
                <a:cs typeface="Times New Roman" pitchFamily="18" charset="0"/>
              </a:rPr>
              <a:t>Quantel</a:t>
            </a:r>
            <a:r>
              <a:rPr lang="en-US" sz="1600" b="1" dirty="0" smtClean="0">
                <a:latin typeface="Times New Roman" pitchFamily="18" charset="0"/>
                <a:cs typeface="Times New Roman" pitchFamily="18" charset="0"/>
              </a:rPr>
              <a:t>, Twins Ultra 200), emitting 6.5ns long pulses at 1064nm, </a:t>
            </a:r>
            <a:r>
              <a:rPr kumimoji="0" lang="en-US" sz="1600" b="1" i="0" u="none" strike="noStrike" cap="none" normalizeH="0" baseline="0" dirty="0" err="1" smtClean="0">
                <a:ln>
                  <a:noFill/>
                </a:ln>
                <a:effectLst/>
                <a:latin typeface="Times New Roman" pitchFamily="18" charset="0"/>
                <a:ea typeface="Times New Roman" pitchFamily="18" charset="0"/>
                <a:cs typeface="Times New Roman" pitchFamily="18" charset="0"/>
              </a:rPr>
              <a:t>Nd:YAG</a:t>
            </a:r>
            <a:r>
              <a:rPr kumimoji="0" lang="en-US" sz="1600" b="1" i="0" u="none" strike="noStrike" cap="none" normalizeH="0" baseline="0" dirty="0" smtClean="0">
                <a:ln>
                  <a:noFill/>
                </a:ln>
                <a:effectLst/>
                <a:latin typeface="Times New Roman" pitchFamily="18" charset="0"/>
                <a:ea typeface="Times New Roman" pitchFamily="18" charset="0"/>
                <a:cs typeface="Times New Roman" pitchFamily="18" charset="0"/>
              </a:rPr>
              <a:t> Laser</a:t>
            </a:r>
            <a:endParaRPr kumimoji="0" lang="en-US" sz="1600" b="1" i="0" u="none" strike="noStrike" cap="none" normalizeH="0" baseline="0" dirty="0" smtClean="0">
              <a:ln>
                <a:noFill/>
              </a:ln>
              <a:effectLst/>
              <a:latin typeface="Times New Roman" pitchFamily="18" charset="0"/>
              <a:cs typeface="Times New Roman" pitchFamily="18" charset="0"/>
            </a:endParaRPr>
          </a:p>
        </p:txBody>
      </p:sp>
      <p:sp>
        <p:nvSpPr>
          <p:cNvPr id="11" name="TextBox 10"/>
          <p:cNvSpPr txBox="1"/>
          <p:nvPr/>
        </p:nvSpPr>
        <p:spPr>
          <a:xfrm>
            <a:off x="7848600" y="4953000"/>
            <a:ext cx="990600" cy="369332"/>
          </a:xfrm>
          <a:prstGeom prst="rect">
            <a:avLst/>
          </a:prstGeom>
          <a:solidFill>
            <a:schemeClr val="bg2"/>
          </a:solidFill>
        </p:spPr>
        <p:txBody>
          <a:bodyPr wrap="square" rtlCol="0">
            <a:spAutoFit/>
          </a:bodyPr>
          <a:lstStyle/>
          <a:p>
            <a:r>
              <a:rPr lang="en-US" b="1" dirty="0" smtClean="0">
                <a:solidFill>
                  <a:srgbClr val="0000FF"/>
                </a:solidFill>
                <a:latin typeface="Times New Roman" pitchFamily="18" charset="0"/>
                <a:cs typeface="Times New Roman" pitchFamily="18" charset="0"/>
              </a:rPr>
              <a:t>PDA</a:t>
            </a:r>
            <a:endParaRPr lang="en-US" dirty="0"/>
          </a:p>
        </p:txBody>
      </p:sp>
      <p:sp>
        <p:nvSpPr>
          <p:cNvPr id="12" name="TextBox 11"/>
          <p:cNvSpPr txBox="1"/>
          <p:nvPr/>
        </p:nvSpPr>
        <p:spPr>
          <a:xfrm>
            <a:off x="0" y="5257800"/>
            <a:ext cx="2286000" cy="369332"/>
          </a:xfrm>
          <a:prstGeom prst="rect">
            <a:avLst/>
          </a:prstGeom>
          <a:solidFill>
            <a:srgbClr val="FF9900"/>
          </a:solid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beam diameter= 6 mm</a:t>
            </a:r>
            <a:endParaRPr lang="en-US" dirty="0"/>
          </a:p>
        </p:txBody>
      </p:sp>
      <p:sp>
        <p:nvSpPr>
          <p:cNvPr id="14" name="TextBox 13"/>
          <p:cNvSpPr txBox="1"/>
          <p:nvPr/>
        </p:nvSpPr>
        <p:spPr>
          <a:xfrm>
            <a:off x="0" y="6019800"/>
            <a:ext cx="1295400" cy="369332"/>
          </a:xfrm>
          <a:prstGeom prst="rect">
            <a:avLst/>
          </a:prstGeom>
          <a:solidFill>
            <a:srgbClr val="FF9900"/>
          </a:solidFill>
        </p:spPr>
        <p:txBody>
          <a:bodyPr wrap="square" rtlCol="0">
            <a:spAutoFit/>
          </a:bodyPr>
          <a:lstStyle/>
          <a:p>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f=75 mm</a:t>
            </a:r>
          </a:p>
        </p:txBody>
      </p:sp>
      <p:sp>
        <p:nvSpPr>
          <p:cNvPr id="15" name="TextBox 14"/>
          <p:cNvSpPr txBox="1"/>
          <p:nvPr/>
        </p:nvSpPr>
        <p:spPr>
          <a:xfrm>
            <a:off x="0" y="5638800"/>
            <a:ext cx="1676400" cy="369332"/>
          </a:xfrm>
          <a:prstGeom prst="rect">
            <a:avLst/>
          </a:prstGeom>
          <a:solidFill>
            <a:srgbClr val="FF9900"/>
          </a:solidFill>
        </p:spPr>
        <p:txBody>
          <a:bodyPr wrap="square" rtlCol="0">
            <a:spAutoFit/>
          </a:bodyPr>
          <a:lstStyle/>
          <a:p>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E=210mJ</a:t>
            </a:r>
          </a:p>
        </p:txBody>
      </p:sp>
      <p:sp>
        <p:nvSpPr>
          <p:cNvPr id="16" name="TextBox 15"/>
          <p:cNvSpPr txBox="1"/>
          <p:nvPr/>
        </p:nvSpPr>
        <p:spPr>
          <a:xfrm>
            <a:off x="0" y="1981200"/>
            <a:ext cx="2514600" cy="369332"/>
          </a:xfrm>
          <a:prstGeom prst="rect">
            <a:avLst/>
          </a:prstGeom>
          <a:solidFill>
            <a:srgbClr val="FF9900"/>
          </a:solidFill>
        </p:spPr>
        <p:txBody>
          <a:bodyPr wrap="square" rtlCol="0">
            <a:spAutoFit/>
          </a:bodyPr>
          <a:lstStyle/>
          <a:p>
            <a:r>
              <a:rPr lang="en-US" b="1" dirty="0" smtClean="0">
                <a:solidFill>
                  <a:srgbClr val="0000FF"/>
                </a:solidFill>
                <a:latin typeface="Times New Roman" pitchFamily="18" charset="0"/>
                <a:cs typeface="Times New Roman" pitchFamily="18" charset="0"/>
              </a:rPr>
              <a:t>integration time=30ms</a:t>
            </a:r>
            <a:endParaRPr lang="en-US" dirty="0"/>
          </a:p>
        </p:txBody>
      </p:sp>
      <p:sp>
        <p:nvSpPr>
          <p:cNvPr id="17" name="TextBox 16"/>
          <p:cNvSpPr txBox="1"/>
          <p:nvPr/>
        </p:nvSpPr>
        <p:spPr>
          <a:xfrm>
            <a:off x="4648200" y="6019800"/>
            <a:ext cx="2286000" cy="369332"/>
          </a:xfrm>
          <a:prstGeom prst="rect">
            <a:avLst/>
          </a:prstGeom>
          <a:solidFill>
            <a:srgbClr val="FF9900"/>
          </a:solidFill>
        </p:spPr>
        <p:txBody>
          <a:bodyPr wrap="square" rtlCol="0">
            <a:spAutoFit/>
          </a:bodyPr>
          <a:lstStyle/>
          <a:p>
            <a:r>
              <a:rPr lang="en-US" b="1" dirty="0" smtClean="0">
                <a:solidFill>
                  <a:srgbClr val="0000FF"/>
                </a:solidFill>
                <a:latin typeface="Times New Roman" pitchFamily="18" charset="0"/>
                <a:cs typeface="Times New Roman" pitchFamily="18" charset="0"/>
              </a:rPr>
              <a:t>Delay time= 4µs</a:t>
            </a:r>
            <a:endParaRPr lang="en-US" dirty="0"/>
          </a:p>
        </p:txBody>
      </p:sp>
      <p:cxnSp>
        <p:nvCxnSpPr>
          <p:cNvPr id="19" name="Straight Arrow Connector 18"/>
          <p:cNvCxnSpPr/>
          <p:nvPr/>
        </p:nvCxnSpPr>
        <p:spPr>
          <a:xfrm rot="16200000" flipV="1">
            <a:off x="7315200" y="6019800"/>
            <a:ext cx="5334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7467600" y="4724400"/>
            <a:ext cx="3810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2"/>
          </p:cNvCxnSpPr>
          <p:nvPr/>
        </p:nvCxnSpPr>
        <p:spPr>
          <a:xfrm rot="5400000">
            <a:off x="7820055" y="4238655"/>
            <a:ext cx="51429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4686300" y="3238500"/>
            <a:ext cx="144780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5600700" y="3467100"/>
            <a:ext cx="11430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6200000" flipH="1">
            <a:off x="3810000" y="2743200"/>
            <a:ext cx="15240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0" y="0"/>
            <a:ext cx="9144000" cy="523220"/>
          </a:xfrm>
          <a:prstGeom prst="rect">
            <a:avLst/>
          </a:prstGeom>
          <a:solidFill>
            <a:schemeClr val="bg1"/>
          </a:solidFill>
        </p:spPr>
        <p:txBody>
          <a:bodyPr wrap="square">
            <a:spAutoFit/>
          </a:bodyPr>
          <a:lstStyle/>
          <a:p>
            <a:pPr algn="ctr"/>
            <a:r>
              <a:rPr lang="en-US" sz="2800"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Laser Induced Breakdown Spectroscopy (LIBS)</a:t>
            </a:r>
            <a:r>
              <a:rPr lang="en-US"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u="sng" dirty="0">
              <a:solidFill>
                <a:srgbClr val="0000FF"/>
              </a:solidFill>
            </a:endParaRPr>
          </a:p>
        </p:txBody>
      </p:sp>
      <p:cxnSp>
        <p:nvCxnSpPr>
          <p:cNvPr id="34" name="Straight Arrow Connector 33"/>
          <p:cNvCxnSpPr/>
          <p:nvPr/>
        </p:nvCxnSpPr>
        <p:spPr>
          <a:xfrm>
            <a:off x="5410200" y="4724400"/>
            <a:ext cx="304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5257800" y="4572000"/>
            <a:ext cx="304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flipV="1">
            <a:off x="5181600" y="4724400"/>
            <a:ext cx="22860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533400"/>
            <a:ext cx="6477000" cy="369332"/>
          </a:xfrm>
          <a:prstGeom prst="rect">
            <a:avLst/>
          </a:prstGeom>
          <a:solidFill>
            <a:srgbClr val="FF9900"/>
          </a:solidFill>
        </p:spPr>
        <p:txBody>
          <a:bodyPr wrap="square" rtlCol="0">
            <a:spAutoFit/>
          </a:bodyPr>
          <a:lstStyle/>
          <a:p>
            <a:r>
              <a:rPr lang="en-US" b="1" dirty="0" smtClean="0">
                <a:latin typeface="Times New Roman" pitchFamily="18" charset="0"/>
                <a:cs typeface="Times New Roman" pitchFamily="18" charset="0"/>
              </a:rPr>
              <a:t>(ENEA, FIS-LAS, V. E. Fermi 45, Frascati (RM), Italy)</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057400"/>
            <a:ext cx="9144000" cy="1143000"/>
          </a:xfrm>
          <a:solidFill>
            <a:schemeClr val="tx1"/>
          </a:solidFill>
        </p:spPr>
        <p:txBody>
          <a:bodyPr/>
          <a:lstStyle/>
          <a:p>
            <a:pPr algn="ct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1.0 Introduction</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04800"/>
          </a:xfrm>
          <a:noFill/>
        </p:spPr>
        <p:txBody>
          <a:bodyPr>
            <a:normAutofit/>
          </a:bodyPr>
          <a:lstStyle/>
          <a:p>
            <a:pPr algn="ctr"/>
            <a:endParaRPr lang="en-US" sz="1600" dirty="0"/>
          </a:p>
        </p:txBody>
      </p:sp>
      <p:sp>
        <p:nvSpPr>
          <p:cNvPr id="3" name="Content Placeholder 2"/>
          <p:cNvSpPr>
            <a:spLocks noGrp="1"/>
          </p:cNvSpPr>
          <p:nvPr>
            <p:ph idx="1"/>
          </p:nvPr>
        </p:nvSpPr>
        <p:spPr>
          <a:xfrm>
            <a:off x="0" y="838200"/>
            <a:ext cx="9144000" cy="6019800"/>
          </a:xfrm>
        </p:spPr>
        <p:txBody>
          <a:bodyPr>
            <a:normAutofit fontScale="55000" lnSpcReduction="20000"/>
          </a:bodyPr>
          <a:lstStyle/>
          <a:p>
            <a:pPr>
              <a:defRPr/>
            </a:pP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plasma emission was collected by two optical systems:</a:t>
            </a:r>
          </a:p>
          <a:p>
            <a:pPr>
              <a:buFont typeface="Wingdings" pitchFamily="2" charset="2"/>
              <a:buChar char="Ø"/>
              <a:defRPr/>
            </a:pPr>
            <a:r>
              <a:rPr lang="en-US" sz="3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radiation reflected by the pierced mirror and focused onto one fiber bundle by quartz,</a:t>
            </a:r>
          </a:p>
          <a:p>
            <a:pPr>
              <a:buFont typeface="Wingdings" pitchFamily="2" charset="2"/>
              <a:buChar char="Ø"/>
              <a:defRPr/>
            </a:pPr>
            <a:r>
              <a:rPr lang="en-US" sz="3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two quartz lenses, was mounted at angle of about 45° with respect to the laser axis. </a:t>
            </a:r>
          </a:p>
          <a:p>
            <a:pPr algn="just">
              <a:buFont typeface="Wingdings" pitchFamily="2" charset="2"/>
              <a:buChar char="Ø"/>
            </a:pPr>
            <a:r>
              <a:rPr lang="en-US" sz="2800" dirty="0" smtClean="0">
                <a:solidFill>
                  <a:srgbClr val="0000FF"/>
                </a:solidFill>
                <a:latin typeface="Times New Roman" pitchFamily="18" charset="0"/>
                <a:cs typeface="Times New Roman" pitchFamily="18" charset="0"/>
              </a:rPr>
              <a:t>At the other end, the bundle was separated into single fibers, and each of them was connected to one of the five spectrometer channels (Stellar Net)</a:t>
            </a:r>
          </a:p>
          <a:p>
            <a:pPr algn="just">
              <a:buFont typeface="Wingdings" pitchFamily="2" charset="2"/>
              <a:buChar char="Ø"/>
            </a:pPr>
            <a:r>
              <a:rPr lang="en-US" sz="2800" dirty="0" smtClean="0">
                <a:solidFill>
                  <a:srgbClr val="0000FF"/>
                </a:solidFill>
                <a:latin typeface="Times New Roman" pitchFamily="18" charset="0"/>
                <a:cs typeface="Times New Roman" pitchFamily="18" charset="0"/>
              </a:rPr>
              <a:t>Channels 1-4 have 0.1 nm spectral resolutions and cover spectral range 200-600nm. </a:t>
            </a:r>
          </a:p>
          <a:p>
            <a:pPr algn="just">
              <a:buFont typeface="Wingdings" pitchFamily="2" charset="2"/>
              <a:buChar char="Ø"/>
            </a:pPr>
            <a:r>
              <a:rPr lang="en-US" sz="2800" dirty="0" smtClean="0">
                <a:solidFill>
                  <a:srgbClr val="0000FF"/>
                </a:solidFill>
                <a:latin typeface="Times New Roman" pitchFamily="18" charset="0"/>
                <a:cs typeface="Times New Roman" pitchFamily="18" charset="0"/>
              </a:rPr>
              <a:t>Channel 5 has lower resolution (0.2 nm) and covers the spectral interval 600-800 nm. </a:t>
            </a:r>
          </a:p>
          <a:p>
            <a:pPr algn="just">
              <a:buFont typeface="Wingdings" pitchFamily="2" charset="2"/>
              <a:buChar char="Ø"/>
            </a:pPr>
            <a:r>
              <a:rPr lang="en-US" sz="2800" dirty="0" smtClean="0">
                <a:solidFill>
                  <a:srgbClr val="0000FF"/>
                </a:solidFill>
                <a:latin typeface="Times New Roman" pitchFamily="18" charset="0"/>
                <a:cs typeface="Times New Roman" pitchFamily="18" charset="0"/>
              </a:rPr>
              <a:t>Each channel is equipped with a 2048 Photo-Diode Array, and was triggered externally by an optical trigger.</a:t>
            </a:r>
          </a:p>
          <a:p>
            <a:pPr algn="just">
              <a:buFont typeface="Wingdings" pitchFamily="2" charset="2"/>
              <a:buChar char="Ø"/>
              <a:defRPr/>
            </a:pPr>
            <a:r>
              <a:rPr lang="en-US" sz="2800" dirty="0" smtClean="0">
                <a:solidFill>
                  <a:srgbClr val="0000FF"/>
                </a:solidFill>
                <a:latin typeface="Times New Roman" pitchFamily="18" charset="0"/>
                <a:cs typeface="Times New Roman" pitchFamily="18" charset="0"/>
              </a:rPr>
              <a:t>The detectors do not allow for time resolved measurements and</a:t>
            </a:r>
          </a:p>
          <a:p>
            <a:pPr algn="just">
              <a:buFont typeface="Wingdings" pitchFamily="2" charset="2"/>
              <a:buChar char="Ø"/>
              <a:defRPr/>
            </a:pPr>
            <a:r>
              <a:rPr lang="en-US" sz="2800" dirty="0" smtClean="0">
                <a:solidFill>
                  <a:srgbClr val="0000FF"/>
                </a:solidFill>
                <a:latin typeface="Times New Roman" pitchFamily="18" charset="0"/>
                <a:cs typeface="Times New Roman" pitchFamily="18" charset="0"/>
              </a:rPr>
              <a:t> the minimum integration time, here used, was 30ms </a:t>
            </a:r>
          </a:p>
          <a:p>
            <a:pPr algn="just">
              <a:buFont typeface="Wingdings" pitchFamily="2" charset="2"/>
              <a:buChar char="Ø"/>
            </a:pPr>
            <a:r>
              <a:rPr lang="en-US" sz="2800" dirty="0" smtClean="0">
                <a:solidFill>
                  <a:srgbClr val="0000FF"/>
                </a:solidFill>
                <a:latin typeface="Times New Roman" pitchFamily="18" charset="0"/>
                <a:cs typeface="Times New Roman" pitchFamily="18" charset="0"/>
              </a:rPr>
              <a:t>The best LIBS signal from basaltic samples was obtained for the acquisition from the laser pulse corresponding to 4µs.</a:t>
            </a:r>
          </a:p>
          <a:p>
            <a:pPr algn="just">
              <a:buFont typeface="Wingdings" pitchFamily="2" charset="2"/>
              <a:buChar char="Ø"/>
              <a:defRPr/>
            </a:pPr>
            <a:r>
              <a:rPr lang="en-US" sz="2800" dirty="0" smtClean="0">
                <a:solidFill>
                  <a:srgbClr val="0000FF"/>
                </a:solidFill>
                <a:latin typeface="Times New Roman" pitchFamily="18" charset="0"/>
                <a:cs typeface="Times New Roman" pitchFamily="18" charset="0"/>
              </a:rPr>
              <a:t>This delay, produced by signal/delay generator (Quantum Composer 9600+) was used in all the measurements.  </a:t>
            </a:r>
          </a:p>
          <a:p>
            <a:pPr algn="just">
              <a:buFont typeface="Wingdings" pitchFamily="2" charset="2"/>
              <a:buChar char="Ø"/>
              <a:defRPr/>
            </a:pPr>
            <a:r>
              <a:rPr lang="en-US" sz="2800" dirty="0" smtClean="0">
                <a:solidFill>
                  <a:srgbClr val="0000FF"/>
                </a:solidFill>
                <a:latin typeface="Times New Roman" pitchFamily="18" charset="0"/>
                <a:cs typeface="Times New Roman" pitchFamily="18" charset="0"/>
              </a:rPr>
              <a:t>After one laser shot the whole spectrum was saved for further analysis by custom written programs under </a:t>
            </a:r>
            <a:r>
              <a:rPr lang="en-US" sz="2800" dirty="0" err="1" smtClean="0">
                <a:solidFill>
                  <a:srgbClr val="0000FF"/>
                </a:solidFill>
                <a:latin typeface="Times New Roman" pitchFamily="18" charset="0"/>
                <a:cs typeface="Times New Roman" pitchFamily="18" charset="0"/>
              </a:rPr>
              <a:t>Labview</a:t>
            </a:r>
            <a:endParaRPr lang="en-US" sz="2800" dirty="0" smtClean="0">
              <a:solidFill>
                <a:srgbClr val="0000FF"/>
              </a:solidFill>
              <a:latin typeface="Times New Roman" pitchFamily="18" charset="0"/>
              <a:cs typeface="Times New Roman" pitchFamily="18" charset="0"/>
            </a:endParaRPr>
          </a:p>
          <a:p>
            <a:pPr algn="just">
              <a:buFont typeface="Wingdings" pitchFamily="2" charset="2"/>
              <a:buChar char="Ø"/>
              <a:defRPr/>
            </a:pPr>
            <a:r>
              <a:rPr lang="en-US" sz="2800" dirty="0" smtClean="0">
                <a:solidFill>
                  <a:srgbClr val="0000FF"/>
                </a:solidFill>
                <a:latin typeface="Times New Roman" pitchFamily="18" charset="0"/>
                <a:cs typeface="Times New Roman" pitchFamily="18" charset="0"/>
              </a:rPr>
              <a:t>This approach allows monitoring of shot-to-shot variations in the spectral intensities and also the depth profiling.</a:t>
            </a:r>
          </a:p>
          <a:p>
            <a:pPr algn="ctr">
              <a:buNone/>
              <a:defRPr/>
            </a:pP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Samples preparation</a:t>
            </a:r>
          </a:p>
          <a:p>
            <a:pPr algn="just">
              <a:defRPr/>
            </a:pP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rock samples, cut to 1×1 cm</a:t>
            </a:r>
            <a:r>
              <a:rPr lang="en-US" sz="2800" baseline="300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large blocks, were directly interrogated by the laser both on the weathered surface and on the bulk material (lateral cut)</a:t>
            </a:r>
          </a:p>
          <a:p>
            <a:pPr algn="just">
              <a:defRPr/>
            </a:pP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weathered deposits scratched from the surfaces were first pressed pellets into pellets and then analyzed by LIBS</a:t>
            </a:r>
          </a:p>
          <a:p>
            <a:pPr algn="ctr">
              <a:buNone/>
              <a:defRPr/>
            </a:pPr>
            <a:endPar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r>
            <a:br>
              <a:rPr lang="en-US"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endParaRPr lang="en-US" dirty="0"/>
          </a:p>
        </p:txBody>
      </p:sp>
      <p:sp>
        <p:nvSpPr>
          <p:cNvPr id="4" name="Subtitle 3"/>
          <p:cNvSpPr>
            <a:spLocks noGrp="1"/>
          </p:cNvSpPr>
          <p:nvPr>
            <p:ph type="subTitle" idx="1"/>
          </p:nvPr>
        </p:nvSpPr>
        <p:spPr>
          <a:xfrm>
            <a:off x="0" y="1981200"/>
            <a:ext cx="9144000" cy="1828800"/>
          </a:xfrm>
          <a:solidFill>
            <a:schemeClr val="tx1"/>
          </a:solidFill>
        </p:spPr>
        <p:txBody>
          <a:bodyPr>
            <a:normAutofit lnSpcReduction="10000"/>
          </a:bodyPr>
          <a:lstStyle/>
          <a:p>
            <a:pPr algn="ctr"/>
            <a:r>
              <a:rPr lang="en-US" sz="4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4.0 Results and Discussion</a:t>
            </a:r>
          </a:p>
          <a:p>
            <a:pPr algn="l"/>
            <a:r>
              <a:rPr lang="en-US" sz="20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4.1 Multi-analytical Approach to Investigate Stone Biodeterioration</a:t>
            </a:r>
          </a:p>
          <a:p>
            <a:pPr algn="l"/>
            <a:r>
              <a:rPr lang="en-US" sz="20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4.2 FTIR and Raman Spectroscopic Analysis of Clay Minerals</a:t>
            </a:r>
          </a:p>
          <a:p>
            <a:pPr algn="l"/>
            <a:r>
              <a:rPr lang="en-US" sz="20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4.3 Analysis of Rock Samples Using Laser-Induced Breakdown Spectroscopy</a:t>
            </a:r>
          </a:p>
          <a:p>
            <a:pPr algn="ctr"/>
            <a:endPar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4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4800" dirty="0">
              <a:solidFill>
                <a:srgbClr val="0000FF"/>
              </a:solidFill>
            </a:endParaRPr>
          </a:p>
        </p:txBody>
      </p:sp>
    </p:spTree>
    <p:extLst>
      <p:ext uri="{BB962C8B-B14F-4D97-AF65-F5344CB8AC3E}">
        <p14:creationId xmlns:p14="http://schemas.microsoft.com/office/powerpoint/2010/main" val="451237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981200"/>
            <a:ext cx="9144000" cy="1447800"/>
          </a:xfrm>
          <a:solidFill>
            <a:schemeClr val="tx1"/>
          </a:solidFill>
        </p:spPr>
        <p:txBody>
          <a:bodyPr>
            <a:normAutofit fontScale="90000"/>
          </a:bodyPr>
          <a:lstStyle/>
          <a:p>
            <a:pPr algn="ctr"/>
            <a:r>
              <a:rPr lang="en-US" sz="4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4.1 Multi-analytical Approach to Investigate Stone Biodeterioration</a:t>
            </a:r>
            <a:endParaRPr lang="en-US" sz="4800" dirty="0">
              <a:solidFill>
                <a:srgbClr val="0000FF"/>
              </a:solidFill>
            </a:endParaRPr>
          </a:p>
        </p:txBody>
      </p:sp>
    </p:spTree>
    <p:extLst>
      <p:ext uri="{BB962C8B-B14F-4D97-AF65-F5344CB8AC3E}">
        <p14:creationId xmlns:p14="http://schemas.microsoft.com/office/powerpoint/2010/main" val="33362380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Autofit/>
          </a:bodyPr>
          <a:lstStyle/>
          <a:p>
            <a:endParaRPr lang="en-US" sz="1800" dirty="0"/>
          </a:p>
        </p:txBody>
      </p:sp>
      <p:sp>
        <p:nvSpPr>
          <p:cNvPr id="3" name="Content Placeholder 2"/>
          <p:cNvSpPr>
            <a:spLocks noGrp="1"/>
          </p:cNvSpPr>
          <p:nvPr>
            <p:ph idx="1"/>
          </p:nvPr>
        </p:nvSpPr>
        <p:spPr>
          <a:xfrm>
            <a:off x="0" y="914400"/>
            <a:ext cx="9144000" cy="5943600"/>
          </a:xfrm>
        </p:spPr>
        <p:txBody>
          <a:bodyPr>
            <a:normAutofit fontScale="92500" lnSpcReduction="20000"/>
          </a:bodyPr>
          <a:lstStyle/>
          <a:p>
            <a:pPr>
              <a:buNone/>
            </a:pPr>
            <a:r>
              <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smtClean="0">
                <a:solidFill>
                  <a:srgbClr val="0000FF"/>
                </a:solidFill>
                <a:latin typeface="Times New Roman" pitchFamily="18" charset="0"/>
                <a:cs typeface="Times New Roman" pitchFamily="18" charset="0"/>
              </a:rPr>
              <a:t>OM,BSEM(rock texture)</a:t>
            </a:r>
            <a:br>
              <a:rPr lang="en-US" sz="2800" b="1" dirty="0" smtClean="0">
                <a:solidFill>
                  <a:srgbClr val="0000FF"/>
                </a:solidFill>
                <a:latin typeface="Times New Roman" pitchFamily="18" charset="0"/>
                <a:cs typeface="Times New Roman" pitchFamily="18" charset="0"/>
              </a:rPr>
            </a:br>
            <a:r>
              <a:rPr lang="en-US" sz="2800" b="1" dirty="0" smtClean="0">
                <a:solidFill>
                  <a:srgbClr val="0000FF"/>
                </a:solidFill>
                <a:latin typeface="Times New Roman" pitchFamily="18" charset="0"/>
                <a:cs typeface="Times New Roman" pitchFamily="18" charset="0"/>
              </a:rPr>
              <a:t>-BSEM(vesicle-filling) </a:t>
            </a:r>
            <a:br>
              <a:rPr lang="en-US" sz="2800" b="1" dirty="0" smtClean="0">
                <a:solidFill>
                  <a:srgbClr val="0000FF"/>
                </a:solidFill>
                <a:latin typeface="Times New Roman" pitchFamily="18" charset="0"/>
                <a:cs typeface="Times New Roman" pitchFamily="18" charset="0"/>
              </a:rPr>
            </a:br>
            <a:r>
              <a:rPr lang="en-US" sz="2800" b="1" dirty="0" smtClean="0">
                <a:solidFill>
                  <a:srgbClr val="0000FF"/>
                </a:solidFill>
                <a:latin typeface="Times New Roman" pitchFamily="18" charset="0"/>
                <a:cs typeface="Times New Roman" pitchFamily="18" charset="0"/>
              </a:rPr>
              <a:t>-BSEM(bulk rock)</a:t>
            </a:r>
            <a:br>
              <a:rPr lang="en-US" sz="2800" b="1" dirty="0" smtClean="0">
                <a:solidFill>
                  <a:srgbClr val="0000FF"/>
                </a:solidFill>
                <a:latin typeface="Times New Roman" pitchFamily="18" charset="0"/>
                <a:cs typeface="Times New Roman" pitchFamily="18" charset="0"/>
              </a:rPr>
            </a:br>
            <a:r>
              <a:rPr lang="en-US" sz="2800" b="1" dirty="0" smtClean="0">
                <a:solidFill>
                  <a:srgbClr val="0000FF"/>
                </a:solidFill>
                <a:latin typeface="Times New Roman" pitchFamily="18" charset="0"/>
                <a:cs typeface="Times New Roman" pitchFamily="18" charset="0"/>
              </a:rPr>
              <a:t>-</a:t>
            </a:r>
            <a:r>
              <a:rPr lang="en-GB" sz="2800" b="1" dirty="0" smtClean="0">
                <a:solidFill>
                  <a:srgbClr val="0000FF"/>
                </a:solidFill>
                <a:latin typeface="Times New Roman" pitchFamily="18" charset="0"/>
                <a:cs typeface="Times New Roman" pitchFamily="18" charset="0"/>
              </a:rPr>
              <a:t>BSEM-Biodeterioration</a:t>
            </a:r>
            <a:r>
              <a:rPr lang="en-US" sz="2800" b="1" dirty="0" smtClean="0">
                <a:solidFill>
                  <a:srgbClr val="0000FF"/>
                </a:solidFill>
                <a:latin typeface="Times New Roman" pitchFamily="18" charset="0"/>
                <a:cs typeface="Times New Roman" pitchFamily="18" charset="0"/>
              </a:rPr>
              <a:t/>
            </a:r>
            <a:br>
              <a:rPr lang="en-US" sz="2800" b="1" dirty="0" smtClean="0">
                <a:solidFill>
                  <a:srgbClr val="0000FF"/>
                </a:solidFill>
                <a:latin typeface="Times New Roman" pitchFamily="18" charset="0"/>
                <a:cs typeface="Times New Roman" pitchFamily="18" charset="0"/>
              </a:rPr>
            </a:br>
            <a:r>
              <a:rPr lang="en-US" sz="2800" b="1" dirty="0" smtClean="0">
                <a:solidFill>
                  <a:srgbClr val="0000FF"/>
                </a:solidFill>
                <a:latin typeface="Times New Roman" pitchFamily="18" charset="0"/>
                <a:cs typeface="Times New Roman" pitchFamily="18" charset="0"/>
              </a:rPr>
              <a:t>- (LV-SEM image) microbiological contamination and</a:t>
            </a:r>
            <a:br>
              <a:rPr lang="en-US" sz="2800" b="1" dirty="0" smtClean="0">
                <a:solidFill>
                  <a:srgbClr val="0000FF"/>
                </a:solidFill>
                <a:latin typeface="Times New Roman" pitchFamily="18" charset="0"/>
                <a:cs typeface="Times New Roman" pitchFamily="18" charset="0"/>
              </a:rPr>
            </a:br>
            <a:r>
              <a:rPr lang="en-US" sz="2800" b="1" dirty="0" smtClean="0">
                <a:solidFill>
                  <a:srgbClr val="0000FF"/>
                </a:solidFill>
                <a:latin typeface="Times New Roman" pitchFamily="18" charset="0"/>
                <a:cs typeface="Times New Roman" pitchFamily="18" charset="0"/>
              </a:rPr>
              <a:t>-XRD analysis</a:t>
            </a:r>
            <a:r>
              <a:rPr lang="en-US" sz="2000" dirty="0" smtClean="0"/>
              <a:t/>
            </a:r>
            <a:br>
              <a:rPr lang="en-US" sz="2000" dirty="0" smtClean="0"/>
            </a:br>
            <a:endParaRPr lang="en-GB" b="1" dirty="0" smtClean="0">
              <a:solidFill>
                <a:srgbClr val="0000FF"/>
              </a:solidFill>
              <a:latin typeface="Times New Roman" pitchFamily="18" charset="0"/>
              <a:cs typeface="Times New Roman" pitchFamily="18" charset="0"/>
            </a:endParaRPr>
          </a:p>
          <a:p>
            <a:pPr>
              <a:buNone/>
            </a:pPr>
            <a:r>
              <a:rPr lang="en-GB" b="1" dirty="0" smtClean="0">
                <a:solidFill>
                  <a:srgbClr val="0000FF"/>
                </a:solidFill>
                <a:latin typeface="Times New Roman" pitchFamily="18" charset="0"/>
                <a:cs typeface="Times New Roman" pitchFamily="18" charset="0"/>
              </a:rPr>
              <a:t>The rock texture is characterised by abundant vesicles and open voids readily visible under both OM and BSEM examination</a:t>
            </a:r>
            <a:endParaRPr lang="en-US" b="1" dirty="0" smtClean="0">
              <a:solidFill>
                <a:srgbClr val="0000FF"/>
              </a:solidFill>
              <a:latin typeface="Times New Roman" pitchFamily="18" charset="0"/>
              <a:cs typeface="Times New Roman" pitchFamily="18" charset="0"/>
            </a:endParaRPr>
          </a:p>
          <a:p>
            <a:pPr lvl="0">
              <a:buFont typeface="Wingdings" pitchFamily="2" charset="2"/>
              <a:buChar char="Ø"/>
            </a:pPr>
            <a:r>
              <a:rPr lang="en-GB" dirty="0" smtClean="0">
                <a:solidFill>
                  <a:srgbClr val="0000FF"/>
                </a:solidFill>
                <a:latin typeface="Times New Roman" pitchFamily="18" charset="0"/>
                <a:cs typeface="Times New Roman" pitchFamily="18" charset="0"/>
              </a:rPr>
              <a:t>occupying about </a:t>
            </a: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40-50%</a:t>
            </a:r>
            <a:r>
              <a:rPr lang="en-GB" dirty="0" smtClean="0">
                <a:solidFill>
                  <a:srgbClr val="0000FF"/>
                </a:solidFill>
                <a:latin typeface="Times New Roman" pitchFamily="18" charset="0"/>
                <a:cs typeface="Times New Roman" pitchFamily="18" charset="0"/>
              </a:rPr>
              <a:t> of the stone volume</a:t>
            </a:r>
            <a:endParaRPr lang="en-US" dirty="0" smtClean="0">
              <a:solidFill>
                <a:srgbClr val="0000FF"/>
              </a:solidFill>
              <a:latin typeface="Times New Roman" pitchFamily="18" charset="0"/>
              <a:cs typeface="Times New Roman" pitchFamily="18" charset="0"/>
            </a:endParaRPr>
          </a:p>
          <a:p>
            <a:pPr>
              <a:buFont typeface="Wingdings" pitchFamily="2" charset="2"/>
              <a:buChar char="§"/>
            </a:pPr>
            <a:r>
              <a:rPr lang="en-GB" dirty="0" smtClean="0">
                <a:solidFill>
                  <a:srgbClr val="0000FF"/>
                </a:solidFill>
                <a:latin typeface="Times New Roman" pitchFamily="18" charset="0"/>
                <a:cs typeface="Times New Roman" pitchFamily="18" charset="0"/>
              </a:rPr>
              <a:t>This is reflected in the stone</a:t>
            </a:r>
            <a:endParaRPr lang="en-US" dirty="0" smtClean="0">
              <a:solidFill>
                <a:srgbClr val="0000FF"/>
              </a:solidFill>
              <a:latin typeface="Times New Roman" pitchFamily="18" charset="0"/>
              <a:cs typeface="Times New Roman" pitchFamily="18" charset="0"/>
            </a:endParaRPr>
          </a:p>
          <a:p>
            <a:pPr lvl="0"/>
            <a:r>
              <a:rPr lang="en-GB" dirty="0" smtClean="0">
                <a:solidFill>
                  <a:srgbClr val="0000FF"/>
                </a:solidFill>
                <a:latin typeface="Times New Roman" pitchFamily="18" charset="0"/>
                <a:cs typeface="Times New Roman" pitchFamily="18" charset="0"/>
              </a:rPr>
              <a:t>high </a:t>
            </a: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porosity</a:t>
            </a:r>
            <a:r>
              <a:rPr lang="en-GB" b="1" dirty="0" smtClean="0">
                <a:solidFill>
                  <a:srgbClr val="0000FF"/>
                </a:solidFill>
                <a:latin typeface="Times New Roman" pitchFamily="18" charset="0"/>
                <a:cs typeface="Times New Roman" pitchFamily="18" charset="0"/>
              </a:rPr>
              <a:t> </a:t>
            </a:r>
            <a:r>
              <a:rPr lang="en-GB" dirty="0" smtClean="0">
                <a:solidFill>
                  <a:srgbClr val="0000FF"/>
                </a:solidFill>
                <a:latin typeface="Times New Roman" pitchFamily="18" charset="0"/>
                <a:cs typeface="Times New Roman" pitchFamily="18" charset="0"/>
              </a:rPr>
              <a:t>(ranging from </a:t>
            </a: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13.5 to 36% </a:t>
            </a:r>
            <a:r>
              <a:rPr lang="en-GB" dirty="0" smtClean="0">
                <a:solidFill>
                  <a:srgbClr val="0000FF"/>
                </a:solidFill>
                <a:latin typeface="Times New Roman" pitchFamily="18" charset="0"/>
                <a:cs typeface="Times New Roman" pitchFamily="18" charset="0"/>
              </a:rPr>
              <a:t>-average </a:t>
            </a: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28%</a:t>
            </a:r>
            <a:r>
              <a:rPr lang="en-GB" dirty="0" smtClean="0">
                <a:solidFill>
                  <a:srgbClr val="0000FF"/>
                </a:solidFill>
                <a:latin typeface="Times New Roman" pitchFamily="18" charset="0"/>
                <a:cs typeface="Times New Roman" pitchFamily="18" charset="0"/>
              </a:rPr>
              <a:t>)</a:t>
            </a:r>
            <a:endParaRPr lang="en-US" dirty="0" smtClean="0">
              <a:solidFill>
                <a:srgbClr val="0000FF"/>
              </a:solidFill>
              <a:latin typeface="Times New Roman" pitchFamily="18" charset="0"/>
              <a:cs typeface="Times New Roman" pitchFamily="18" charset="0"/>
            </a:endParaRPr>
          </a:p>
          <a:p>
            <a:pPr lvl="0"/>
            <a:r>
              <a:rPr lang="en-GB" dirty="0" smtClean="0">
                <a:solidFill>
                  <a:srgbClr val="0000FF"/>
                </a:solidFill>
                <a:latin typeface="Times New Roman" pitchFamily="18" charset="0"/>
                <a:cs typeface="Times New Roman" pitchFamily="18" charset="0"/>
              </a:rPr>
              <a:t>low </a:t>
            </a: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apparent density </a:t>
            </a:r>
            <a:r>
              <a:rPr lang="en-GB" dirty="0" smtClean="0">
                <a:solidFill>
                  <a:srgbClr val="0000FF"/>
                </a:solidFill>
                <a:latin typeface="Times New Roman" pitchFamily="18" charset="0"/>
                <a:cs typeface="Times New Roman" pitchFamily="18" charset="0"/>
              </a:rPr>
              <a:t>(</a:t>
            </a:r>
            <a:r>
              <a:rPr lang="en-GB" dirty="0" err="1" smtClean="0">
                <a:solidFill>
                  <a:srgbClr val="0000FF"/>
                </a:solidFill>
                <a:latin typeface="Times New Roman" pitchFamily="18" charset="0"/>
                <a:cs typeface="Times New Roman" pitchFamily="18" charset="0"/>
              </a:rPr>
              <a:t>γ</a:t>
            </a:r>
            <a:r>
              <a:rPr lang="en-GB" baseline="-25000" dirty="0" err="1" smtClean="0">
                <a:solidFill>
                  <a:srgbClr val="0000FF"/>
                </a:solidFill>
                <a:latin typeface="Times New Roman" pitchFamily="18" charset="0"/>
                <a:cs typeface="Times New Roman" pitchFamily="18" charset="0"/>
              </a:rPr>
              <a:t>d</a:t>
            </a:r>
            <a:r>
              <a:rPr lang="en-GB" baseline="-25000" dirty="0" smtClean="0">
                <a:solidFill>
                  <a:srgbClr val="0000FF"/>
                </a:solidFill>
                <a:latin typeface="Times New Roman" pitchFamily="18" charset="0"/>
                <a:cs typeface="Times New Roman" pitchFamily="18" charset="0"/>
              </a:rPr>
              <a:t> </a:t>
            </a:r>
            <a:r>
              <a:rPr lang="en-GB" dirty="0" smtClean="0">
                <a:solidFill>
                  <a:srgbClr val="0000FF"/>
                </a:solidFill>
                <a:latin typeface="Times New Roman" pitchFamily="18" charset="0"/>
                <a:cs typeface="Times New Roman" pitchFamily="18" charset="0"/>
              </a:rPr>
              <a:t>ranging from </a:t>
            </a: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1.75 to 1.99g/cm</a:t>
            </a:r>
            <a:r>
              <a:rPr lang="en-GB" b="1" baseline="300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3</a:t>
            </a:r>
            <a:r>
              <a:rPr lang="en-GB" b="1" dirty="0" smtClean="0">
                <a:solidFill>
                  <a:srgbClr val="0000FF"/>
                </a:solidFill>
                <a:latin typeface="Times New Roman" pitchFamily="18" charset="0"/>
                <a:cs typeface="Times New Roman" pitchFamily="18" charset="0"/>
              </a:rPr>
              <a:t> </a:t>
            </a:r>
            <a:r>
              <a:rPr lang="en-GB" dirty="0" smtClean="0">
                <a:solidFill>
                  <a:srgbClr val="0000FF"/>
                </a:solidFill>
                <a:latin typeface="Times New Roman" pitchFamily="18" charset="0"/>
                <a:cs typeface="Times New Roman" pitchFamily="18" charset="0"/>
              </a:rPr>
              <a:t>- average </a:t>
            </a:r>
            <a:r>
              <a:rPr lang="en-GB"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1.83g/cm</a:t>
            </a:r>
            <a:r>
              <a:rPr lang="en-GB" b="1" baseline="300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3</a:t>
            </a:r>
            <a:r>
              <a:rPr lang="en-GB" dirty="0" smtClean="0">
                <a:solidFill>
                  <a:srgbClr val="0000FF"/>
                </a:solidFill>
                <a:latin typeface="Times New Roman" pitchFamily="18" charset="0"/>
                <a:cs typeface="Times New Roman" pitchFamily="18" charset="0"/>
              </a:rPr>
              <a:t>)</a:t>
            </a:r>
            <a:endParaRPr lang="en-US" dirty="0" smtClean="0">
              <a:solidFill>
                <a:srgbClr val="0000FF"/>
              </a:solidFill>
              <a:latin typeface="Times New Roman" pitchFamily="18" charset="0"/>
              <a:cs typeface="Times New Roman" pitchFamily="18" charset="0"/>
            </a:endParaRPr>
          </a:p>
          <a:p>
            <a:pPr>
              <a:buFont typeface="Wingdings" pitchFamily="2" charset="2"/>
              <a:buChar char="Ø"/>
            </a:pPr>
            <a:r>
              <a:rPr lang="en-GB" dirty="0" smtClean="0">
                <a:solidFill>
                  <a:srgbClr val="0000FF"/>
                </a:solidFill>
                <a:latin typeface="Times New Roman" pitchFamily="18" charset="0"/>
                <a:cs typeface="Times New Roman" pitchFamily="18" charset="0"/>
              </a:rPr>
              <a:t>indicative of natural stone weathering mechanisms active during the Lalibela basaltic scoria geological history.</a:t>
            </a:r>
            <a:endParaRPr lang="en-US" dirty="0" smtClean="0">
              <a:solidFill>
                <a:srgbClr val="0000FF"/>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6667120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4419600" cy="2209800"/>
          </a:xfrm>
          <a:solidFill>
            <a:schemeClr val="bg1"/>
          </a:solidFill>
        </p:spPr>
        <p:txBody>
          <a:bodyPr>
            <a:normAutofit fontScale="92500" lnSpcReduction="10000"/>
          </a:bodyPr>
          <a:lstStyle/>
          <a:p>
            <a:r>
              <a:rPr lang="en-US" b="0" dirty="0" smtClean="0">
                <a:solidFill>
                  <a:srgbClr val="0000FF"/>
                </a:solidFill>
                <a:latin typeface="Times New Roman" pitchFamily="18" charset="0"/>
                <a:cs typeface="Times New Roman" pitchFamily="18" charset="0"/>
              </a:rPr>
              <a:t>Figure4. 1 Petrography-OM. Highly </a:t>
            </a:r>
            <a:r>
              <a:rPr lang="en-US" b="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vesicular</a:t>
            </a:r>
            <a:r>
              <a:rPr lang="en-US" b="0" dirty="0" smtClean="0">
                <a:solidFill>
                  <a:srgbClr val="0000FF"/>
                </a:solidFill>
                <a:latin typeface="Times New Roman" pitchFamily="18" charset="0"/>
                <a:cs typeface="Times New Roman" pitchFamily="18" charset="0"/>
              </a:rPr>
              <a:t> basaltic scoria of low porphyritic index with vesicles filled with </a:t>
            </a:r>
            <a:r>
              <a:rPr lang="en-US" dirty="0" smtClean="0">
                <a:solidFill>
                  <a:srgbClr val="FF0066"/>
                </a:solidFill>
                <a:latin typeface="Times New Roman" pitchFamily="18" charset="0"/>
                <a:cs typeface="Times New Roman" pitchFamily="18" charset="0"/>
              </a:rPr>
              <a:t>euhedral zeolites </a:t>
            </a:r>
            <a:r>
              <a:rPr lang="en-US" b="0" dirty="0" smtClean="0">
                <a:solidFill>
                  <a:srgbClr val="0000FF"/>
                </a:solidFill>
                <a:latin typeface="Times New Roman" pitchFamily="18" charset="0"/>
                <a:cs typeface="Times New Roman" pitchFamily="18" charset="0"/>
              </a:rPr>
              <a:t>and </a:t>
            </a:r>
            <a:r>
              <a:rPr lang="en-US" dirty="0" smtClean="0">
                <a:solidFill>
                  <a:srgbClr val="FF9900"/>
                </a:solidFill>
                <a:latin typeface="Times New Roman" pitchFamily="18" charset="0"/>
                <a:cs typeface="Times New Roman" pitchFamily="18" charset="0"/>
              </a:rPr>
              <a:t>microphenocrysts of </a:t>
            </a:r>
            <a:r>
              <a:rPr lang="en-US" sz="2600" dirty="0" smtClean="0">
                <a:solidFill>
                  <a:srgbClr val="FF9900"/>
                </a:solidFill>
                <a:latin typeface="Times New Roman" pitchFamily="18" charset="0"/>
                <a:cs typeface="Times New Roman" pitchFamily="18" charset="0"/>
              </a:rPr>
              <a:t>clinopyroxenes</a:t>
            </a:r>
            <a:r>
              <a:rPr lang="en-US" dirty="0" smtClean="0">
                <a:solidFill>
                  <a:srgbClr val="FF9900"/>
                </a:solidFill>
                <a:latin typeface="Times New Roman" pitchFamily="18" charset="0"/>
                <a:cs typeface="Times New Roman" pitchFamily="18" charset="0"/>
              </a:rPr>
              <a:t> </a:t>
            </a:r>
            <a:r>
              <a:rPr lang="en-US" b="0" dirty="0" smtClean="0">
                <a:solidFill>
                  <a:srgbClr val="0000FF"/>
                </a:solidFill>
                <a:latin typeface="Times New Roman" pitchFamily="18" charset="0"/>
                <a:cs typeface="Times New Roman" pitchFamily="18" charset="0"/>
              </a:rPr>
              <a:t>in a </a:t>
            </a:r>
            <a:r>
              <a:rPr lang="en-US" dirty="0" smtClean="0">
                <a:solidFill>
                  <a:srgbClr val="0000FF"/>
                </a:solidFill>
                <a:latin typeface="Times New Roman" pitchFamily="18" charset="0"/>
                <a:cs typeface="Times New Roman" pitchFamily="18" charset="0"/>
              </a:rPr>
              <a:t>microlitic groundmass</a:t>
            </a:r>
            <a:endParaRPr lang="en-US" dirty="0">
              <a:solidFill>
                <a:srgbClr val="0000FF"/>
              </a:solidFill>
            </a:endParaRPr>
          </a:p>
        </p:txBody>
      </p:sp>
      <p:sp>
        <p:nvSpPr>
          <p:cNvPr id="5" name="Text Placeholder 4"/>
          <p:cNvSpPr>
            <a:spLocks noGrp="1"/>
          </p:cNvSpPr>
          <p:nvPr>
            <p:ph type="body" sz="half" idx="3"/>
          </p:nvPr>
        </p:nvSpPr>
        <p:spPr>
          <a:xfrm>
            <a:off x="4495800" y="0"/>
            <a:ext cx="4648200" cy="2209800"/>
          </a:xfrm>
          <a:solidFill>
            <a:schemeClr val="bg1"/>
          </a:solidFill>
        </p:spPr>
        <p:txBody>
          <a:bodyPr>
            <a:normAutofit fontScale="70000" lnSpcReduction="20000"/>
          </a:bodyPr>
          <a:lstStyle/>
          <a:p>
            <a:endParaRPr lang="en-US" sz="2900" dirty="0" smtClean="0">
              <a:solidFill>
                <a:srgbClr val="0000FF"/>
              </a:solidFill>
              <a:latin typeface="Times New Roman" pitchFamily="18" charset="0"/>
              <a:cs typeface="Times New Roman" pitchFamily="18" charset="0"/>
            </a:endParaRPr>
          </a:p>
          <a:p>
            <a:r>
              <a:rPr lang="en-US" sz="2900" b="0" dirty="0" smtClean="0">
                <a:solidFill>
                  <a:srgbClr val="0000FF"/>
                </a:solidFill>
                <a:latin typeface="Times New Roman" pitchFamily="18" charset="0"/>
                <a:cs typeface="Times New Roman" pitchFamily="18" charset="0"/>
              </a:rPr>
              <a:t>Fig.4.2a) general view of the volcanic basaltic scoria underneath a </a:t>
            </a:r>
            <a:r>
              <a:rPr lang="en-US" sz="2900" dirty="0" err="1" smtClean="0">
                <a:solidFill>
                  <a:srgbClr val="FF3300"/>
                </a:solidFill>
                <a:latin typeface="Times New Roman" pitchFamily="18" charset="0"/>
                <a:cs typeface="Times New Roman" pitchFamily="18" charset="0"/>
              </a:rPr>
              <a:t>lichenous</a:t>
            </a:r>
            <a:r>
              <a:rPr lang="en-US" sz="2900" dirty="0" smtClean="0">
                <a:solidFill>
                  <a:srgbClr val="FF3300"/>
                </a:solidFill>
                <a:latin typeface="Times New Roman" pitchFamily="18" charset="0"/>
                <a:cs typeface="Times New Roman" pitchFamily="18" charset="0"/>
              </a:rPr>
              <a:t> patina </a:t>
            </a:r>
            <a:r>
              <a:rPr lang="en-US" sz="2900" b="0" dirty="0" smtClean="0">
                <a:solidFill>
                  <a:srgbClr val="0000FF"/>
                </a:solidFill>
                <a:latin typeface="Times New Roman" pitchFamily="18" charset="0"/>
                <a:cs typeface="Times New Roman" pitchFamily="18" charset="0"/>
              </a:rPr>
              <a:t>(bottom right) highlighting the presence of </a:t>
            </a:r>
            <a:r>
              <a:rPr lang="en-US" sz="2900" dirty="0" smtClean="0">
                <a:solidFill>
                  <a:srgbClr val="FF00FF"/>
                </a:solidFill>
                <a:latin typeface="Times New Roman" pitchFamily="18" charset="0"/>
                <a:cs typeface="Times New Roman" pitchFamily="18" charset="0"/>
              </a:rPr>
              <a:t>microphenocrysts of  clinopyroxenes and Fe-Ti rich oxides</a:t>
            </a:r>
            <a:r>
              <a:rPr lang="en-US" sz="2900" dirty="0" smtClean="0">
                <a:solidFill>
                  <a:srgbClr val="0000FF"/>
                </a:solidFill>
                <a:latin typeface="Times New Roman" pitchFamily="18" charset="0"/>
                <a:cs typeface="Times New Roman" pitchFamily="18" charset="0"/>
              </a:rPr>
              <a:t> </a:t>
            </a:r>
            <a:r>
              <a:rPr lang="en-US" sz="2900" b="0" dirty="0" smtClean="0">
                <a:solidFill>
                  <a:srgbClr val="0000FF"/>
                </a:solidFill>
                <a:latin typeface="Times New Roman" pitchFamily="18" charset="0"/>
                <a:cs typeface="Times New Roman" pitchFamily="18" charset="0"/>
              </a:rPr>
              <a:t>in a plagioclase/clinopyroxene/Fe-rich groundmass and of </a:t>
            </a:r>
            <a:r>
              <a:rPr lang="en-US" sz="2900" dirty="0" smtClean="0">
                <a:solidFill>
                  <a:srgbClr val="FFC000"/>
                </a:solidFill>
                <a:latin typeface="Times New Roman" pitchFamily="18" charset="0"/>
                <a:cs typeface="Times New Roman" pitchFamily="18" charset="0"/>
              </a:rPr>
              <a:t>zeolite </a:t>
            </a:r>
            <a:r>
              <a:rPr lang="en-US" sz="2900" dirty="0" smtClean="0">
                <a:solidFill>
                  <a:srgbClr val="0000FF"/>
                </a:solidFill>
                <a:latin typeface="Times New Roman" pitchFamily="18" charset="0"/>
                <a:cs typeface="Times New Roman" pitchFamily="18" charset="0"/>
              </a:rPr>
              <a:t>filled vesicles</a:t>
            </a:r>
          </a:p>
          <a:p>
            <a:endParaRPr lang="en-US" dirty="0"/>
          </a:p>
        </p:txBody>
      </p:sp>
      <p:pic>
        <p:nvPicPr>
          <p:cNvPr id="7" name="Content Placeholder 6" descr="fig   4.jpg"/>
          <p:cNvPicPr>
            <a:picLocks noGrp="1" noChangeAspect="1"/>
          </p:cNvPicPr>
          <p:nvPr>
            <p:ph sz="quarter" idx="2"/>
          </p:nvPr>
        </p:nvPicPr>
        <p:blipFill>
          <a:blip r:embed="rId3" cstate="print"/>
          <a:stretch>
            <a:fillRect/>
          </a:stretch>
        </p:blipFill>
        <p:spPr>
          <a:xfrm>
            <a:off x="0" y="2209800"/>
            <a:ext cx="4419600" cy="4648200"/>
          </a:xfrm>
        </p:spPr>
      </p:pic>
      <p:pic>
        <p:nvPicPr>
          <p:cNvPr id="8" name="Content Placeholder 7" descr="fig.  5a.tif"/>
          <p:cNvPicPr>
            <a:picLocks noGrp="1" noChangeAspect="1"/>
          </p:cNvPicPr>
          <p:nvPr>
            <p:ph sz="quarter" idx="4"/>
          </p:nvPr>
        </p:nvPicPr>
        <p:blipFill>
          <a:blip r:embed="rId4"/>
          <a:stretch>
            <a:fillRect/>
          </a:stretch>
        </p:blipFill>
        <p:spPr>
          <a:xfrm>
            <a:off x="4572000" y="2209800"/>
            <a:ext cx="4572000" cy="4648200"/>
          </a:xfrm>
        </p:spPr>
      </p:pic>
      <p:sp>
        <p:nvSpPr>
          <p:cNvPr id="6" name="TextBox 5"/>
          <p:cNvSpPr txBox="1"/>
          <p:nvPr/>
        </p:nvSpPr>
        <p:spPr>
          <a:xfrm>
            <a:off x="1295400" y="2362200"/>
            <a:ext cx="1828800" cy="369332"/>
          </a:xfrm>
          <a:prstGeom prst="rect">
            <a:avLst/>
          </a:prstGeom>
          <a:noFill/>
        </p:spPr>
        <p:txBody>
          <a:bodyPr wrap="square" rtlCol="0">
            <a:spAutoFit/>
          </a:bodyPr>
          <a:lstStyle/>
          <a:p>
            <a:r>
              <a:rPr lang="en-US" b="1" dirty="0" err="1" smtClean="0">
                <a:solidFill>
                  <a:srgbClr val="FF9900"/>
                </a:solidFill>
                <a:latin typeface="Times New Roman" pitchFamily="18" charset="0"/>
                <a:cs typeface="Times New Roman" pitchFamily="18" charset="0"/>
              </a:rPr>
              <a:t>Gdm</a:t>
            </a:r>
            <a:r>
              <a:rPr lang="en-US" b="1" dirty="0" smtClean="0">
                <a:solidFill>
                  <a:srgbClr val="FF9900"/>
                </a:solidFill>
                <a:latin typeface="Times New Roman" pitchFamily="18" charset="0"/>
                <a:cs typeface="Times New Roman" pitchFamily="18" charset="0"/>
              </a:rPr>
              <a:t>-microlitic</a:t>
            </a:r>
            <a:endParaRPr lang="en-US" b="1" dirty="0">
              <a:solidFill>
                <a:srgbClr val="FF9900"/>
              </a:solidFill>
            </a:endParaRPr>
          </a:p>
        </p:txBody>
      </p:sp>
      <p:sp>
        <p:nvSpPr>
          <p:cNvPr id="9" name="TextBox 8"/>
          <p:cNvSpPr txBox="1"/>
          <p:nvPr/>
        </p:nvSpPr>
        <p:spPr>
          <a:xfrm>
            <a:off x="6019800" y="4419600"/>
            <a:ext cx="1828800" cy="369332"/>
          </a:xfrm>
          <a:prstGeom prst="rect">
            <a:avLst/>
          </a:prstGeom>
          <a:noFill/>
        </p:spPr>
        <p:txBody>
          <a:bodyPr wrap="square" rtlCol="0">
            <a:spAutoFit/>
          </a:bodyPr>
          <a:lstStyle/>
          <a:p>
            <a:r>
              <a:rPr lang="en-US" b="1" dirty="0" err="1" smtClean="0">
                <a:solidFill>
                  <a:srgbClr val="66FFFF"/>
                </a:solidFill>
                <a:latin typeface="Times New Roman" pitchFamily="18" charset="0"/>
                <a:cs typeface="Times New Roman" pitchFamily="18" charset="0"/>
              </a:rPr>
              <a:t>Gdm-Pl,Cpx,Fe</a:t>
            </a:r>
            <a:endParaRPr lang="en-US" b="1" dirty="0">
              <a:solidFill>
                <a:srgbClr val="66FFFF"/>
              </a:solidFill>
              <a:latin typeface="Times New Roman" pitchFamily="18" charset="0"/>
              <a:cs typeface="Times New Roman" pitchFamily="18" charset="0"/>
            </a:endParaRPr>
          </a:p>
        </p:txBody>
      </p:sp>
      <p:sp>
        <p:nvSpPr>
          <p:cNvPr id="10" name="TextBox 9"/>
          <p:cNvSpPr txBox="1"/>
          <p:nvPr/>
        </p:nvSpPr>
        <p:spPr>
          <a:xfrm>
            <a:off x="3352800" y="3352800"/>
            <a:ext cx="762000" cy="369332"/>
          </a:xfrm>
          <a:prstGeom prst="rect">
            <a:avLst/>
          </a:prstGeom>
          <a:noFill/>
        </p:spPr>
        <p:txBody>
          <a:bodyPr wrap="square" rtlCol="0">
            <a:spAutoFit/>
          </a:bodyPr>
          <a:lstStyle/>
          <a:p>
            <a:r>
              <a:rPr lang="en-US" b="1" dirty="0" err="1" smtClean="0">
                <a:solidFill>
                  <a:srgbClr val="66FFFF"/>
                </a:solidFill>
                <a:latin typeface="Times New Roman" pitchFamily="18" charset="0"/>
                <a:cs typeface="Times New Roman" pitchFamily="18" charset="0"/>
              </a:rPr>
              <a:t>Ves</a:t>
            </a:r>
            <a:endParaRPr lang="en-US" b="1" dirty="0">
              <a:solidFill>
                <a:srgbClr val="66FFFF"/>
              </a:solidFill>
              <a:latin typeface="Times New Roman" pitchFamily="18" charset="0"/>
              <a:cs typeface="Times New Roman" pitchFamily="18" charset="0"/>
            </a:endParaRPr>
          </a:p>
        </p:txBody>
      </p:sp>
      <p:sp>
        <p:nvSpPr>
          <p:cNvPr id="11" name="Rectangle 10"/>
          <p:cNvSpPr/>
          <p:nvPr/>
        </p:nvSpPr>
        <p:spPr>
          <a:xfrm>
            <a:off x="1066800" y="6096000"/>
            <a:ext cx="549253" cy="369332"/>
          </a:xfrm>
          <a:prstGeom prst="rect">
            <a:avLst/>
          </a:prstGeom>
        </p:spPr>
        <p:txBody>
          <a:bodyPr wrap="none">
            <a:spAutoFit/>
          </a:bodyPr>
          <a:lstStyle/>
          <a:p>
            <a:r>
              <a:rPr lang="en-US" b="1" dirty="0" err="1" smtClean="0">
                <a:solidFill>
                  <a:srgbClr val="66FFFF"/>
                </a:solidFill>
              </a:rPr>
              <a:t>Ves</a:t>
            </a:r>
            <a:endParaRPr lang="en-US" b="1" dirty="0">
              <a:solidFill>
                <a:srgbClr val="66FFFF"/>
              </a:solidFill>
            </a:endParaRPr>
          </a:p>
        </p:txBody>
      </p:sp>
      <p:sp>
        <p:nvSpPr>
          <p:cNvPr id="12" name="Rectangle 11"/>
          <p:cNvSpPr/>
          <p:nvPr/>
        </p:nvSpPr>
        <p:spPr>
          <a:xfrm>
            <a:off x="762000" y="3200400"/>
            <a:ext cx="522579" cy="369332"/>
          </a:xfrm>
          <a:prstGeom prst="rect">
            <a:avLst/>
          </a:prstGeom>
        </p:spPr>
        <p:txBody>
          <a:bodyPr wrap="none">
            <a:spAutoFit/>
          </a:bodyPr>
          <a:lstStyle/>
          <a:p>
            <a:r>
              <a:rPr lang="en-US" b="1" dirty="0" err="1" smtClean="0">
                <a:solidFill>
                  <a:srgbClr val="66FFFF"/>
                </a:solidFill>
                <a:latin typeface="Times New Roman" pitchFamily="18" charset="0"/>
                <a:cs typeface="Times New Roman" pitchFamily="18" charset="0"/>
              </a:rPr>
              <a:t>Ves</a:t>
            </a:r>
            <a:endParaRPr lang="en-US" b="1" dirty="0">
              <a:solidFill>
                <a:srgbClr val="66FFFF"/>
              </a:solidFill>
              <a:latin typeface="Times New Roman" pitchFamily="18" charset="0"/>
              <a:cs typeface="Times New Roman" pitchFamily="18" charset="0"/>
            </a:endParaRPr>
          </a:p>
        </p:txBody>
      </p:sp>
      <p:sp>
        <p:nvSpPr>
          <p:cNvPr id="13" name="TextBox 12"/>
          <p:cNvSpPr txBox="1"/>
          <p:nvPr/>
        </p:nvSpPr>
        <p:spPr>
          <a:xfrm>
            <a:off x="7239000" y="5867400"/>
            <a:ext cx="1905000" cy="369332"/>
          </a:xfrm>
          <a:prstGeom prst="rect">
            <a:avLst/>
          </a:prstGeom>
          <a:noFill/>
        </p:spPr>
        <p:txBody>
          <a:bodyPr wrap="square" rtlCol="0">
            <a:spAutoFit/>
          </a:bodyPr>
          <a:lstStyle/>
          <a:p>
            <a:r>
              <a:rPr lang="en-US" b="1" dirty="0" err="1" smtClean="0">
                <a:solidFill>
                  <a:srgbClr val="66FFFF"/>
                </a:solidFill>
                <a:latin typeface="Times New Roman" pitchFamily="18" charset="0"/>
                <a:cs typeface="Times New Roman" pitchFamily="18" charset="0"/>
              </a:rPr>
              <a:t>lichenous</a:t>
            </a:r>
            <a:r>
              <a:rPr lang="en-US" b="1" dirty="0" smtClean="0">
                <a:solidFill>
                  <a:srgbClr val="66FFFF"/>
                </a:solidFill>
                <a:latin typeface="Times New Roman" pitchFamily="18" charset="0"/>
                <a:cs typeface="Times New Roman" pitchFamily="18" charset="0"/>
              </a:rPr>
              <a:t> patina</a:t>
            </a:r>
            <a:endParaRPr lang="en-US" b="1" dirty="0">
              <a:solidFill>
                <a:srgbClr val="66FFFF"/>
              </a:solidFill>
            </a:endParaRPr>
          </a:p>
        </p:txBody>
      </p:sp>
      <p:sp>
        <p:nvSpPr>
          <p:cNvPr id="14" name="Rectangle 13"/>
          <p:cNvSpPr/>
          <p:nvPr/>
        </p:nvSpPr>
        <p:spPr>
          <a:xfrm>
            <a:off x="5257800" y="3810000"/>
            <a:ext cx="522579" cy="369332"/>
          </a:xfrm>
          <a:prstGeom prst="rect">
            <a:avLst/>
          </a:prstGeom>
        </p:spPr>
        <p:txBody>
          <a:bodyPr wrap="none">
            <a:spAutoFit/>
          </a:bodyPr>
          <a:lstStyle/>
          <a:p>
            <a:r>
              <a:rPr lang="en-US" b="1" dirty="0" err="1" smtClean="0">
                <a:solidFill>
                  <a:srgbClr val="66FFFF"/>
                </a:solidFill>
                <a:latin typeface="Times New Roman" pitchFamily="18" charset="0"/>
                <a:cs typeface="Times New Roman" pitchFamily="18" charset="0"/>
              </a:rPr>
              <a:t>Ves</a:t>
            </a:r>
            <a:endParaRPr lang="en-US" b="1" dirty="0">
              <a:solidFill>
                <a:srgbClr val="66FFFF"/>
              </a:solidFill>
              <a:latin typeface="Times New Roman" pitchFamily="18" charset="0"/>
              <a:cs typeface="Times New Roman" pitchFamily="18" charset="0"/>
            </a:endParaRPr>
          </a:p>
        </p:txBody>
      </p:sp>
    </p:spTree>
    <p:extLst>
      <p:ext uri="{BB962C8B-B14F-4D97-AF65-F5344CB8AC3E}">
        <p14:creationId xmlns:p14="http://schemas.microsoft.com/office/powerpoint/2010/main" val="3545137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rgbClr val="66FFFF"/>
          </a:solidFill>
        </p:spPr>
        <p:txBody>
          <a:bodyPr>
            <a:normAutofit/>
          </a:bodyPr>
          <a:lstStyle/>
          <a:p>
            <a:r>
              <a:rPr lang="en-US" sz="2000" dirty="0" smtClean="0">
                <a:latin typeface="Times New Roman" pitchFamily="18" charset="0"/>
                <a:cs typeface="Times New Roman" pitchFamily="18" charset="0"/>
              </a:rPr>
              <a:t>Figure4. 2b </a:t>
            </a:r>
            <a:r>
              <a:rPr lang="en-US" sz="2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vesicle-filling</a:t>
            </a:r>
            <a:r>
              <a:rPr lang="en-US" sz="2000" dirty="0" smtClean="0">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anhedral</a:t>
            </a:r>
            <a:r>
              <a:rPr lang="en-US" sz="2000" dirty="0" smtClean="0">
                <a:latin typeface="Times New Roman" pitchFamily="18" charset="0"/>
                <a:cs typeface="Times New Roman" pitchFamily="18" charset="0"/>
              </a:rPr>
              <a:t> </a:t>
            </a:r>
            <a:r>
              <a:rPr lang="en-US" sz="2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analcime</a:t>
            </a:r>
            <a:r>
              <a:rPr lang="en-GB" sz="2000" dirty="0" smtClean="0">
                <a:latin typeface="Times New Roman" pitchFamily="18" charset="0"/>
                <a:cs typeface="Times New Roman" pitchFamily="18" charset="0"/>
              </a:rPr>
              <a:t> (</a:t>
            </a:r>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a:t>
            </a:r>
            <a:r>
              <a:rPr lang="en-US" sz="2000"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[Al</a:t>
            </a:r>
            <a:r>
              <a:rPr lang="en-US" sz="2000"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a:t>
            </a:r>
            <a:r>
              <a:rPr lang="en-US" sz="2000"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32</a:t>
            </a:r>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O</a:t>
            </a:r>
            <a:r>
              <a:rPr lang="en-US" sz="2000"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96</a:t>
            </a:r>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16H</a:t>
            </a:r>
            <a:r>
              <a:rPr lang="en-US" sz="2000"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O</a:t>
            </a:r>
            <a:r>
              <a:rPr lang="en-US" sz="2000" dirty="0" smtClean="0">
                <a:latin typeface="Times New Roman" pitchFamily="18" charset="0"/>
                <a:cs typeface="Times New Roman" pitchFamily="18" charset="0"/>
              </a:rPr>
              <a:t>) </a:t>
            </a:r>
            <a:r>
              <a:rPr lang="en-GB" sz="1600" dirty="0" smtClean="0">
                <a:latin typeface="Times New Roman" pitchFamily="18" charset="0"/>
                <a:cs typeface="Times New Roman" pitchFamily="18" charset="0"/>
              </a:rPr>
              <a:t/>
            </a:r>
            <a:br>
              <a:rPr lang="en-GB" sz="1600" dirty="0" smtClean="0">
                <a:latin typeface="Times New Roman" pitchFamily="18" charset="0"/>
                <a:cs typeface="Times New Roman" pitchFamily="18" charset="0"/>
              </a:rPr>
            </a:br>
            <a:endParaRPr lang="en-GB" sz="1600" dirty="0"/>
          </a:p>
        </p:txBody>
      </p:sp>
      <p:pic>
        <p:nvPicPr>
          <p:cNvPr id="4" name="Content Placeholder 6" descr="fig.  5b.tif"/>
          <p:cNvPicPr>
            <a:picLocks noGrp="1" noChangeAspect="1"/>
          </p:cNvPicPr>
          <p:nvPr>
            <p:ph idx="1"/>
          </p:nvPr>
        </p:nvPicPr>
        <p:blipFill>
          <a:blip r:embed="rId3"/>
          <a:stretch>
            <a:fillRect/>
          </a:stretch>
        </p:blipFill>
        <p:spPr>
          <a:xfrm>
            <a:off x="0" y="685800"/>
            <a:ext cx="9144000" cy="6172199"/>
          </a:xfrm>
        </p:spPr>
      </p:pic>
      <p:sp>
        <p:nvSpPr>
          <p:cNvPr id="5" name="Rectangle 4"/>
          <p:cNvSpPr/>
          <p:nvPr/>
        </p:nvSpPr>
        <p:spPr>
          <a:xfrm>
            <a:off x="4037238" y="3244334"/>
            <a:ext cx="2151551" cy="707886"/>
          </a:xfrm>
          <a:prstGeom prst="rect">
            <a:avLst/>
          </a:prstGeom>
        </p:spPr>
        <p:txBody>
          <a:bodyPr wrap="none">
            <a:spAutoFit/>
          </a:bodyPr>
          <a:lstStyle/>
          <a:p>
            <a:r>
              <a:rPr lang="en-US" sz="4000" b="1" dirty="0" err="1"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analcime</a:t>
            </a:r>
            <a:endParaRPr lang="en-US" sz="4000" b="1" dirty="0">
              <a:solidFill>
                <a:srgbClr val="66FFFF"/>
              </a:solidFill>
            </a:endParaRPr>
          </a:p>
        </p:txBody>
      </p:sp>
    </p:spTree>
    <p:extLst>
      <p:ext uri="{BB962C8B-B14F-4D97-AF65-F5344CB8AC3E}">
        <p14:creationId xmlns:p14="http://schemas.microsoft.com/office/powerpoint/2010/main" val="42449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noFill/>
        </p:spPr>
        <p:txBody>
          <a:bodyPr>
            <a:normAutofit fontScale="90000"/>
          </a:bodyPr>
          <a:lstStyle/>
          <a:p>
            <a:pPr algn="ct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t/>
            </a:r>
            <a:br>
              <a:rPr lang="en-US" dirty="0" smtClean="0"/>
            </a:b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smtClean="0">
                <a:solidFill>
                  <a:srgbClr val="FF0000"/>
                </a:solidFill>
                <a:latin typeface="Times New Roman" pitchFamily="18" charset="0"/>
                <a:cs typeface="Times New Roman" pitchFamily="18" charset="0"/>
              </a:rPr>
              <a:t/>
            </a:r>
            <a:br>
              <a:rPr lang="en-US" sz="4400" dirty="0" smtClean="0">
                <a:solidFill>
                  <a:srgbClr val="FF0000"/>
                </a:solidFill>
                <a:latin typeface="Times New Roman" pitchFamily="18" charset="0"/>
                <a:cs typeface="Times New Roman" pitchFamily="18" charset="0"/>
              </a:rPr>
            </a:br>
            <a:endParaRPr lang="en-US" sz="4400" dirty="0">
              <a:solidFill>
                <a:srgbClr val="0000FF"/>
              </a:solidFill>
            </a:endParaRPr>
          </a:p>
        </p:txBody>
      </p:sp>
      <p:sp>
        <p:nvSpPr>
          <p:cNvPr id="5" name="Text Placeholder 4"/>
          <p:cNvSpPr>
            <a:spLocks noGrp="1"/>
          </p:cNvSpPr>
          <p:nvPr>
            <p:ph type="body" sz="half" idx="4294967295"/>
          </p:nvPr>
        </p:nvSpPr>
        <p:spPr>
          <a:xfrm>
            <a:off x="5102225" y="1860550"/>
            <a:ext cx="4041775" cy="654050"/>
          </a:xfrm>
        </p:spPr>
        <p:txBody>
          <a:bodyPr>
            <a:normAutofit/>
          </a:bodyPr>
          <a:lstStyle/>
          <a:p>
            <a:endParaRPr lang="en-US" dirty="0" smtClean="0">
              <a:latin typeface="Times New Roman" pitchFamily="18" charset="0"/>
              <a:cs typeface="Times New Roman" pitchFamily="18" charset="0"/>
            </a:endParaRPr>
          </a:p>
          <a:p>
            <a:endParaRPr lang="en-US" dirty="0"/>
          </a:p>
        </p:txBody>
      </p:sp>
      <p:cxnSp>
        <p:nvCxnSpPr>
          <p:cNvPr id="10" name="Straight Arrow Connector 9"/>
          <p:cNvCxnSpPr/>
          <p:nvPr/>
        </p:nvCxnSpPr>
        <p:spPr>
          <a:xfrm>
            <a:off x="5181600" y="2133600"/>
            <a:ext cx="7620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Content Placeholder 6" descr="fig.  5c.tif"/>
          <p:cNvPicPr>
            <a:picLocks noGrp="1" noChangeAspect="1"/>
          </p:cNvPicPr>
          <p:nvPr>
            <p:ph idx="1"/>
          </p:nvPr>
        </p:nvPicPr>
        <p:blipFill>
          <a:blip r:embed="rId3"/>
          <a:stretch>
            <a:fillRect/>
          </a:stretch>
        </p:blipFill>
        <p:spPr>
          <a:xfrm>
            <a:off x="0" y="457200"/>
            <a:ext cx="9144000" cy="6400800"/>
          </a:xfrm>
        </p:spPr>
      </p:pic>
      <p:sp>
        <p:nvSpPr>
          <p:cNvPr id="12" name="Rectangle 11"/>
          <p:cNvSpPr/>
          <p:nvPr/>
        </p:nvSpPr>
        <p:spPr>
          <a:xfrm>
            <a:off x="0" y="0"/>
            <a:ext cx="9144000" cy="461665"/>
          </a:xfrm>
          <a:prstGeom prst="rect">
            <a:avLst/>
          </a:prstGeom>
          <a:solidFill>
            <a:schemeClr val="bg1"/>
          </a:solidFill>
        </p:spPr>
        <p:txBody>
          <a:bodyPr wrap="square">
            <a:spAutoFit/>
          </a:bodyPr>
          <a:lstStyle/>
          <a:p>
            <a:r>
              <a:rPr lang="en-US" sz="2400" dirty="0" smtClean="0">
                <a:solidFill>
                  <a:srgbClr val="0000FF"/>
                </a:solidFill>
                <a:latin typeface="Times New Roman" pitchFamily="18" charset="0"/>
                <a:cs typeface="Times New Roman" pitchFamily="18" charset="0"/>
              </a:rPr>
              <a:t>Fig.4.2c) vesicle filling acicular </a:t>
            </a:r>
            <a:r>
              <a:rPr lang="en-US" sz="2400" dirty="0" smtClean="0">
                <a:solidFill>
                  <a:srgbClr val="FF0000"/>
                </a:solidFill>
                <a:latin typeface="Times New Roman" pitchFamily="18" charset="0"/>
                <a:cs typeface="Times New Roman" pitchFamily="18" charset="0"/>
              </a:rPr>
              <a:t>natrolite</a:t>
            </a:r>
            <a:r>
              <a:rPr lang="en-GB" sz="2400" dirty="0" smtClean="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Na</a:t>
            </a:r>
            <a:r>
              <a:rPr lang="en-US" sz="2400" baseline="-25000" dirty="0" smtClean="0">
                <a:solidFill>
                  <a:srgbClr val="FF0000"/>
                </a:solidFill>
                <a:latin typeface="Times New Roman" pitchFamily="18" charset="0"/>
                <a:cs typeface="Times New Roman" pitchFamily="18" charset="0"/>
              </a:rPr>
              <a:t>16</a:t>
            </a:r>
            <a:r>
              <a:rPr lang="en-US" sz="2400" dirty="0" smtClean="0">
                <a:solidFill>
                  <a:srgbClr val="FF0000"/>
                </a:solidFill>
                <a:latin typeface="Times New Roman" pitchFamily="18" charset="0"/>
                <a:cs typeface="Times New Roman" pitchFamily="18" charset="0"/>
              </a:rPr>
              <a:t>[Al</a:t>
            </a:r>
            <a:r>
              <a:rPr lang="en-US" sz="2400" baseline="-25000" dirty="0" smtClean="0">
                <a:solidFill>
                  <a:srgbClr val="FF0000"/>
                </a:solidFill>
                <a:latin typeface="Times New Roman" pitchFamily="18" charset="0"/>
                <a:cs typeface="Times New Roman" pitchFamily="18" charset="0"/>
              </a:rPr>
              <a:t>16</a:t>
            </a:r>
            <a:r>
              <a:rPr lang="en-US" sz="2400" dirty="0" smtClean="0">
                <a:solidFill>
                  <a:srgbClr val="FF0000"/>
                </a:solidFill>
                <a:latin typeface="Times New Roman" pitchFamily="18" charset="0"/>
                <a:cs typeface="Times New Roman" pitchFamily="18" charset="0"/>
              </a:rPr>
              <a:t>Si</a:t>
            </a:r>
            <a:r>
              <a:rPr lang="en-US" sz="2400" baseline="-25000" dirty="0" smtClean="0">
                <a:solidFill>
                  <a:srgbClr val="FF0000"/>
                </a:solidFill>
                <a:latin typeface="Times New Roman" pitchFamily="18" charset="0"/>
                <a:cs typeface="Times New Roman" pitchFamily="18" charset="0"/>
              </a:rPr>
              <a:t>24</a:t>
            </a:r>
            <a:r>
              <a:rPr lang="en-US" sz="2400" dirty="0" smtClean="0">
                <a:solidFill>
                  <a:srgbClr val="FF0000"/>
                </a:solidFill>
                <a:latin typeface="Times New Roman" pitchFamily="18" charset="0"/>
                <a:cs typeface="Times New Roman" pitchFamily="18" charset="0"/>
              </a:rPr>
              <a:t>O</a:t>
            </a:r>
            <a:r>
              <a:rPr lang="en-US" sz="2400" baseline="-25000" dirty="0" smtClean="0">
                <a:solidFill>
                  <a:srgbClr val="FF0000"/>
                </a:solidFill>
                <a:latin typeface="Times New Roman" pitchFamily="18" charset="0"/>
                <a:cs typeface="Times New Roman" pitchFamily="18" charset="0"/>
              </a:rPr>
              <a:t>80</a:t>
            </a:r>
            <a:r>
              <a:rPr lang="en-US" sz="2400" dirty="0" smtClean="0">
                <a:solidFill>
                  <a:srgbClr val="FF0000"/>
                </a:solidFill>
                <a:latin typeface="Times New Roman" pitchFamily="18" charset="0"/>
                <a:cs typeface="Times New Roman" pitchFamily="18" charset="0"/>
              </a:rPr>
              <a:t>] 16H</a:t>
            </a:r>
            <a:r>
              <a:rPr lang="en-US" sz="2400" baseline="-25000" dirty="0" smtClean="0">
                <a:solidFill>
                  <a:srgbClr val="FF0000"/>
                </a:solidFill>
                <a:latin typeface="Times New Roman" pitchFamily="18" charset="0"/>
                <a:cs typeface="Times New Roman" pitchFamily="18" charset="0"/>
              </a:rPr>
              <a:t>2</a:t>
            </a:r>
            <a:r>
              <a:rPr lang="en-US" sz="2400" dirty="0" smtClean="0">
                <a:solidFill>
                  <a:srgbClr val="FF0000"/>
                </a:solidFill>
                <a:latin typeface="Times New Roman" pitchFamily="18" charset="0"/>
                <a:cs typeface="Times New Roman" pitchFamily="18" charset="0"/>
              </a:rPr>
              <a:t>O)</a:t>
            </a:r>
            <a:endParaRPr lang="en-US" sz="2400" dirty="0"/>
          </a:p>
        </p:txBody>
      </p:sp>
      <p:sp>
        <p:nvSpPr>
          <p:cNvPr id="7" name="TextBox 6"/>
          <p:cNvSpPr txBox="1"/>
          <p:nvPr/>
        </p:nvSpPr>
        <p:spPr>
          <a:xfrm>
            <a:off x="4876800" y="4267200"/>
            <a:ext cx="1524000" cy="523220"/>
          </a:xfrm>
          <a:prstGeom prst="rect">
            <a:avLst/>
          </a:prstGeom>
          <a:noFill/>
        </p:spPr>
        <p:txBody>
          <a:bodyPr wrap="square" rtlCol="0">
            <a:spAutoFit/>
          </a:bodyPr>
          <a:lstStyle/>
          <a:p>
            <a:r>
              <a:rPr lang="en-US" sz="2800" b="1" dirty="0"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natrolite</a:t>
            </a:r>
            <a:endParaRPr lang="en-US" sz="2800" b="1" dirty="0">
              <a:solidFill>
                <a:srgbClr val="66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3718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rgbClr val="66FFFF"/>
          </a:solidFill>
        </p:spPr>
        <p:txBody>
          <a:bodyPr>
            <a:normAutofit/>
          </a:bodyPr>
          <a:lstStyle/>
          <a:p>
            <a:r>
              <a:rPr lang="en-US" sz="2800" dirty="0" smtClean="0">
                <a:latin typeface="Times New Roman" pitchFamily="18" charset="0"/>
                <a:cs typeface="Times New Roman" pitchFamily="18" charset="0"/>
              </a:rPr>
              <a:t>Fig.4.2f) vesicle filling </a:t>
            </a:r>
            <a:r>
              <a:rPr lang="en-US" sz="2800" dirty="0" err="1" smtClean="0">
                <a:solidFill>
                  <a:srgbClr val="FF0066"/>
                </a:solidFill>
                <a:latin typeface="Times New Roman" pitchFamily="18" charset="0"/>
                <a:cs typeface="Times New Roman" pitchFamily="18" charset="0"/>
              </a:rPr>
              <a:t>smectitic</a:t>
            </a:r>
            <a:r>
              <a:rPr lang="en-US" sz="2800" dirty="0" smtClean="0">
                <a:latin typeface="Times New Roman" pitchFamily="18" charset="0"/>
                <a:cs typeface="Times New Roman" pitchFamily="18" charset="0"/>
              </a:rPr>
              <a:t> clay</a:t>
            </a:r>
            <a:r>
              <a:rPr lang="en-US" sz="1600" dirty="0" smtClean="0">
                <a:latin typeface="Times New Roman" pitchFamily="18" charset="0"/>
                <a:cs typeface="Times New Roman" pitchFamily="18" charset="0"/>
              </a:rPr>
              <a:t/>
            </a:r>
            <a:br>
              <a:rPr lang="en-US" sz="1600" dirty="0" smtClean="0">
                <a:latin typeface="Times New Roman" pitchFamily="18" charset="0"/>
                <a:cs typeface="Times New Roman" pitchFamily="18" charset="0"/>
              </a:rPr>
            </a:br>
            <a:endParaRPr lang="en-GB" sz="1600" dirty="0"/>
          </a:p>
        </p:txBody>
      </p:sp>
      <p:pic>
        <p:nvPicPr>
          <p:cNvPr id="4" name="Content Placeholder 7" descr="fig.  5f.tif"/>
          <p:cNvPicPr>
            <a:picLocks noGrp="1" noChangeAspect="1"/>
          </p:cNvPicPr>
          <p:nvPr>
            <p:ph idx="1"/>
          </p:nvPr>
        </p:nvPicPr>
        <p:blipFill>
          <a:blip r:embed="rId3"/>
          <a:stretch>
            <a:fillRect/>
          </a:stretch>
        </p:blipFill>
        <p:spPr>
          <a:xfrm>
            <a:off x="0" y="838200"/>
            <a:ext cx="9144000" cy="6019800"/>
          </a:xfrm>
        </p:spPr>
      </p:pic>
      <p:sp>
        <p:nvSpPr>
          <p:cNvPr id="5" name="Rectangle 4"/>
          <p:cNvSpPr/>
          <p:nvPr/>
        </p:nvSpPr>
        <p:spPr>
          <a:xfrm>
            <a:off x="4043650" y="3244334"/>
            <a:ext cx="2005677" cy="646331"/>
          </a:xfrm>
          <a:prstGeom prst="rect">
            <a:avLst/>
          </a:prstGeom>
        </p:spPr>
        <p:txBody>
          <a:bodyPr wrap="none">
            <a:spAutoFit/>
          </a:bodyPr>
          <a:lstStyle/>
          <a:p>
            <a:r>
              <a:rPr lang="en-US" sz="3600" b="1" dirty="0" err="1"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Smectitic</a:t>
            </a:r>
            <a:endParaRPr lang="en-US" sz="3600" b="1" dirty="0">
              <a:solidFill>
                <a:srgbClr val="66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88179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5486400"/>
            <a:ext cx="9144000" cy="1371600"/>
          </a:xfrm>
          <a:solidFill>
            <a:srgbClr val="0000FF"/>
          </a:solidFill>
        </p:spPr>
        <p:txBody>
          <a:bodyPr>
            <a:normAutofit fontScale="92500"/>
          </a:bodyPr>
          <a:lstStyle/>
          <a:p>
            <a:pPr algn="just"/>
            <a:r>
              <a:rPr lang="en-GB"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Fig.4.4g) </a:t>
            </a:r>
            <a:r>
              <a:rPr lang="en-GB" sz="20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biofilm</a:t>
            </a:r>
            <a:r>
              <a:rPr lang="en-GB"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extracellular polymeric substances </a:t>
            </a:r>
            <a:r>
              <a:rPr lang="en-GB"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(EPS) coating crystalline Fe/Ti oxides</a:t>
            </a:r>
            <a:r>
              <a:rPr lang="en-US"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r>
            <a:br>
              <a:rPr lang="en-US"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endParaRPr lang="en-US" sz="2000" b="1" dirty="0" smtClean="0">
              <a:solidFill>
                <a:schemeClr val="bg1"/>
              </a:solidFill>
              <a:latin typeface="Times New Roman" pitchFamily="18" charset="0"/>
              <a:cs typeface="Times New Roman" pitchFamily="18" charset="0"/>
            </a:endParaRPr>
          </a:p>
          <a:p>
            <a:pPr algn="just">
              <a:buFont typeface="Wingdings" pitchFamily="2" charset="2"/>
              <a:buChar char="Ø"/>
            </a:pPr>
            <a:r>
              <a:rPr lang="en-US" sz="2000" b="1" dirty="0" smtClean="0">
                <a:solidFill>
                  <a:schemeClr val="bg1"/>
                </a:solidFill>
                <a:latin typeface="Times New Roman" pitchFamily="18" charset="0"/>
                <a:cs typeface="Times New Roman" pitchFamily="18" charset="0"/>
              </a:rPr>
              <a:t> biofilms (which more than often act as signs to the subsequent development of stone surface covering </a:t>
            </a:r>
            <a:r>
              <a:rPr lang="en-US" sz="2000" b="1" dirty="0" err="1" smtClean="0">
                <a:solidFill>
                  <a:schemeClr val="bg1"/>
                </a:solidFill>
                <a:latin typeface="Times New Roman" pitchFamily="18" charset="0"/>
                <a:cs typeface="Times New Roman" pitchFamily="18" charset="0"/>
              </a:rPr>
              <a:t>lichenous</a:t>
            </a:r>
            <a:r>
              <a:rPr lang="en-US" sz="2000" b="1" dirty="0" smtClean="0">
                <a:solidFill>
                  <a:schemeClr val="bg1"/>
                </a:solidFill>
                <a:latin typeface="Times New Roman" pitchFamily="18" charset="0"/>
                <a:cs typeface="Times New Roman" pitchFamily="18" charset="0"/>
              </a:rPr>
              <a:t> mats and are widespread in Lalibela, (fig.4.4g)</a:t>
            </a:r>
            <a:endParaRPr lang="en-US" sz="2000" b="1" dirty="0"/>
          </a:p>
        </p:txBody>
      </p:sp>
      <p:pic>
        <p:nvPicPr>
          <p:cNvPr id="5" name="Picture Placeholder 4" descr="Fig. 8g.tif"/>
          <p:cNvPicPr>
            <a:picLocks noGrp="1" noChangeAspect="1"/>
          </p:cNvPicPr>
          <p:nvPr>
            <p:ph type="pic" idx="1"/>
          </p:nvPr>
        </p:nvPicPr>
        <p:blipFill>
          <a:blip r:embed="rId3"/>
          <a:srcRect/>
          <a:stretch>
            <a:fillRect/>
          </a:stretch>
        </p:blipFill>
        <p:spPr>
          <a:xfrm>
            <a:off x="0" y="0"/>
            <a:ext cx="9144000" cy="5486400"/>
          </a:xfrm>
        </p:spPr>
      </p:pic>
    </p:spTree>
    <p:extLst>
      <p:ext uri="{BB962C8B-B14F-4D97-AF65-F5344CB8AC3E}">
        <p14:creationId xmlns:p14="http://schemas.microsoft.com/office/powerpoint/2010/main" val="3443783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XRD analysis</a:t>
            </a:r>
            <a:endParaRPr lang="en-US" dirty="0"/>
          </a:p>
        </p:txBody>
      </p:sp>
      <p:sp>
        <p:nvSpPr>
          <p:cNvPr id="6" name="Content Placeholder 5"/>
          <p:cNvSpPr>
            <a:spLocks noGrp="1"/>
          </p:cNvSpPr>
          <p:nvPr>
            <p:ph idx="1"/>
          </p:nvPr>
        </p:nvSpPr>
        <p:spPr/>
        <p:txBody>
          <a:bodyPr>
            <a:normAutofit lnSpcReduction="10000"/>
          </a:bodyPr>
          <a:lstStyle/>
          <a:p>
            <a:pPr algn="ctr">
              <a:buNone/>
            </a:pPr>
            <a:r>
              <a:rPr lang="en-GB" b="1" u="sng" dirty="0" smtClean="0">
                <a:effectLst>
                  <a:outerShdw blurRad="38100" dist="38100" dir="2700000" algn="tl">
                    <a:srgbClr val="000000">
                      <a:alpha val="43137"/>
                    </a:srgbClr>
                  </a:outerShdw>
                </a:effectLst>
                <a:latin typeface="Times New Roman" pitchFamily="18" charset="0"/>
                <a:cs typeface="Times New Roman" pitchFamily="18" charset="0"/>
              </a:rPr>
              <a:t>XRD</a:t>
            </a:r>
            <a:endParaRPr lang="en-US"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n-GB" b="1" dirty="0" err="1" smtClean="0">
                <a:effectLst>
                  <a:outerShdw blurRad="38100" dist="38100" dir="2700000" algn="tl">
                    <a:srgbClr val="000000">
                      <a:alpha val="43137"/>
                    </a:srgbClr>
                  </a:outerShdw>
                </a:effectLst>
                <a:latin typeface="Times New Roman" pitchFamily="18" charset="0"/>
                <a:cs typeface="Times New Roman" pitchFamily="18" charset="0"/>
              </a:rPr>
              <a:t>zeolites</a:t>
            </a:r>
            <a:r>
              <a:rPr lang="en-GB" b="1" dirty="0" smtClean="0">
                <a:effectLst>
                  <a:outerShdw blurRad="38100" dist="38100" dir="2700000" algn="tl">
                    <a:srgbClr val="000000">
                      <a:alpha val="43137"/>
                    </a:srgbClr>
                  </a:outerShdw>
                </a:effectLst>
                <a:latin typeface="Times New Roman" pitchFamily="18" charset="0"/>
                <a:cs typeface="Times New Roman" pitchFamily="18" charset="0"/>
              </a:rPr>
              <a:t> (in order of peak strength: </a:t>
            </a:r>
            <a:r>
              <a:rPr lang="en-GB"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analcime</a:t>
            </a:r>
            <a:r>
              <a:rPr lang="en-GB"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b="1" dirty="0" err="1"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heulandite</a:t>
            </a:r>
            <a:r>
              <a:rPr lang="en-GB"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n-GB"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Clinopyroxene</a:t>
            </a:r>
            <a:endParaRPr lang="en-US"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GB"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Pyroxene</a:t>
            </a:r>
            <a:endParaRPr lang="en-US"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GB"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Hematite</a:t>
            </a:r>
            <a:endParaRPr lang="en-US"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a:p>
            <a:r>
              <a:rPr lang="en-GB"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b="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Calcite</a:t>
            </a:r>
          </a:p>
          <a:p>
            <a:r>
              <a:rPr lang="en-GB" b="1" dirty="0" err="1" smtClean="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Sanidine</a:t>
            </a:r>
            <a:endParaRPr lang="en-GB" b="1" dirty="0" smtClean="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a:p>
            <a:r>
              <a:rPr lang="en-GB" b="1" dirty="0" smtClean="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Plagioclase</a:t>
            </a:r>
            <a:endParaRPr lang="en-US" dirty="0" smtClean="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a:p>
            <a:r>
              <a:rPr lang="en-GB" b="1" dirty="0" smtClean="0">
                <a:effectLst>
                  <a:outerShdw blurRad="38100" dist="38100" dir="2700000" algn="tl">
                    <a:srgbClr val="000000">
                      <a:alpha val="43137"/>
                    </a:srgbClr>
                  </a:outerShdw>
                </a:effectLst>
                <a:latin typeface="Times New Roman" pitchFamily="18" charset="0"/>
                <a:cs typeface="Times New Roman" pitchFamily="18" charset="0"/>
              </a:rPr>
              <a:t>and minor </a:t>
            </a:r>
            <a:r>
              <a:rPr lang="en-GB" b="1" dirty="0" err="1" smtClean="0">
                <a:effectLst>
                  <a:outerShdw blurRad="38100" dist="38100" dir="2700000" algn="tl">
                    <a:srgbClr val="000000">
                      <a:alpha val="43137"/>
                    </a:srgbClr>
                  </a:outerShdw>
                </a:effectLst>
                <a:latin typeface="Times New Roman" pitchFamily="18" charset="0"/>
                <a:cs typeface="Times New Roman" pitchFamily="18" charset="0"/>
              </a:rPr>
              <a:t>smectites</a:t>
            </a:r>
            <a:endParaRPr lang="en-US" dirty="0"/>
          </a:p>
        </p:txBody>
      </p:sp>
    </p:spTree>
    <p:extLst>
      <p:ext uri="{BB962C8B-B14F-4D97-AF65-F5344CB8AC3E}">
        <p14:creationId xmlns:p14="http://schemas.microsoft.com/office/powerpoint/2010/main" val="3893665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a:noFill/>
        </p:spPr>
        <p:txBody>
          <a:bodyPr/>
          <a:lstStyle/>
          <a:p>
            <a:pPr algn="ct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1.0 Introduction</a:t>
            </a:r>
            <a:endParaRPr lang="en-US" dirty="0">
              <a:solidFill>
                <a:srgbClr val="0000FF"/>
              </a:solidFill>
            </a:endParaRPr>
          </a:p>
        </p:txBody>
      </p:sp>
      <p:sp>
        <p:nvSpPr>
          <p:cNvPr id="3" name="Content Placeholder 2"/>
          <p:cNvSpPr>
            <a:spLocks noGrp="1"/>
          </p:cNvSpPr>
          <p:nvPr>
            <p:ph idx="1"/>
          </p:nvPr>
        </p:nvSpPr>
        <p:spPr>
          <a:noFill/>
        </p:spPr>
        <p:txBody>
          <a:bodyPr>
            <a:normAutofit fontScale="92500" lnSpcReduction="10000"/>
          </a:bodyPr>
          <a:lstStyle/>
          <a:p>
            <a:pPr algn="just">
              <a:buFont typeface="Wingdings" pitchFamily="2" charset="2"/>
              <a:buChar char="Ø"/>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Cultural heritage conservation is an important issue that has a great impact on several aspects of our life, from cultural to economical ones</a:t>
            </a:r>
          </a:p>
          <a:p>
            <a:pPr algn="just">
              <a:buFont typeface="Wingdings" pitchFamily="2" charset="2"/>
              <a:buChar char="Ø"/>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Nowadays, the conservation of our cultural heritage is one of the main world concerns, like the rock- hewn churches of Lalibela</a:t>
            </a:r>
          </a:p>
          <a:p>
            <a:pPr>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We are proud of these treasures, but they are affected by:</a:t>
            </a:r>
          </a:p>
          <a:p>
            <a:pPr>
              <a:buFont typeface="Wingdings" pitchFamily="2" charset="2"/>
              <a:buChar char="Ø"/>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environment physical (temperature and humidity),</a:t>
            </a:r>
          </a:p>
          <a:p>
            <a:pPr>
              <a:buFont typeface="Wingdings" pitchFamily="2" charset="2"/>
              <a:buChar char="Ø"/>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human (pollutant releases,</a:t>
            </a:r>
            <a:r>
              <a:rPr lang="en-US" dirty="0" smtClean="0"/>
              <a:t> </a:t>
            </a:r>
            <a:r>
              <a:rPr lang="en-US" dirty="0" smtClean="0">
                <a:solidFill>
                  <a:srgbClr val="0000FF"/>
                </a:solidFill>
              </a:rPr>
              <a:t>wood burning and/or solid waste</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impact, </a:t>
            </a:r>
          </a:p>
          <a:p>
            <a:pPr>
              <a:buFont typeface="Wingdings" pitchFamily="2" charset="2"/>
              <a:buChar char="Ø"/>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biological factors </a:t>
            </a:r>
            <a:endParaRPr lang="en-US"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38400"/>
            <a:ext cx="9144000" cy="1162051"/>
          </a:xfrm>
          <a:solidFill>
            <a:schemeClr val="tx1"/>
          </a:solidFill>
        </p:spPr>
        <p:txBody>
          <a:bodyPr>
            <a:normAutofit/>
          </a:bodyPr>
          <a:lstStyle/>
          <a:p>
            <a:pPr algn="ct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4.2 Fourier Transform Infrared and Raman Spectroscopic Analysis of Clay Minerals</a:t>
            </a:r>
            <a:endParaRPr lang="en-US" sz="3600" dirty="0">
              <a:solidFill>
                <a:srgbClr val="0000FF"/>
              </a:solidFill>
            </a:endParaRPr>
          </a:p>
        </p:txBody>
      </p:sp>
    </p:spTree>
    <p:extLst>
      <p:ext uri="{BB962C8B-B14F-4D97-AF65-F5344CB8AC3E}">
        <p14:creationId xmlns:p14="http://schemas.microsoft.com/office/powerpoint/2010/main" val="13464311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a:noFill/>
        </p:spPr>
        <p:txBody>
          <a:bodyPr/>
          <a:lstStyle/>
          <a:p>
            <a:pPr algn="ctr"/>
            <a:endParaRPr lang="en-US" dirty="0">
              <a:solidFill>
                <a:srgbClr val="0000FF"/>
              </a:solidFill>
            </a:endParaRPr>
          </a:p>
        </p:txBody>
      </p:sp>
      <p:sp>
        <p:nvSpPr>
          <p:cNvPr id="3" name="Content Placeholder 2"/>
          <p:cNvSpPr>
            <a:spLocks noGrp="1"/>
          </p:cNvSpPr>
          <p:nvPr>
            <p:ph idx="1"/>
          </p:nvPr>
        </p:nvSpPr>
        <p:spPr>
          <a:xfrm>
            <a:off x="457200" y="1524000"/>
            <a:ext cx="8229600" cy="4800600"/>
          </a:xfrm>
          <a:noFill/>
        </p:spPr>
        <p:txBody>
          <a:bodyPr>
            <a:normAutofit fontScale="92500" lnSpcReduction="20000"/>
          </a:bodyPr>
          <a:lstStyle/>
          <a:p>
            <a:pPr algn="ctr">
              <a:buNone/>
            </a:pPr>
            <a:r>
              <a:rPr lang="en-US" b="1" dirty="0" smtClean="0">
                <a:solidFill>
                  <a:srgbClr val="0000FF"/>
                </a:solidFill>
                <a:latin typeface="Times New Roman" pitchFamily="18" charset="0"/>
                <a:cs typeface="Times New Roman" pitchFamily="18" charset="0"/>
              </a:rPr>
              <a:t>4.2.1 FTIR  analysis</a:t>
            </a:r>
          </a:p>
          <a:p>
            <a:pPr>
              <a:buNone/>
            </a:pPr>
            <a:r>
              <a:rPr lang="en-US" dirty="0" smtClean="0">
                <a:solidFill>
                  <a:srgbClr val="0000FF"/>
                </a:solidFill>
                <a:latin typeface="Times New Roman" pitchFamily="18" charset="0"/>
                <a:cs typeface="Times New Roman" pitchFamily="18" charset="0"/>
              </a:rPr>
              <a:t>FTIR analysis comparing the observed frequencies with the available literature, secondary minerals such as </a:t>
            </a: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Calcite-</a:t>
            </a:r>
            <a:r>
              <a:rPr lang="en-US" dirty="0" smtClean="0">
                <a:solidFill>
                  <a:srgbClr val="0000FF"/>
                </a:solidFill>
                <a:latin typeface="Times New Roman" pitchFamily="18" charset="0"/>
                <a:cs typeface="Times New Roman" pitchFamily="18" charset="0"/>
              </a:rPr>
              <a:t>CaCO</a:t>
            </a:r>
            <a:r>
              <a:rPr lang="en-US" baseline="-25000" dirty="0" smtClean="0">
                <a:solidFill>
                  <a:srgbClr val="0000FF"/>
                </a:solidFill>
                <a:latin typeface="Times New Roman" pitchFamily="18" charset="0"/>
                <a:cs typeface="Times New Roman" pitchFamily="18" charset="0"/>
              </a:rPr>
              <a:t>3</a:t>
            </a: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Montmorillonite-</a:t>
            </a:r>
            <a:r>
              <a:rPr lang="en-US" sz="1600" dirty="0" smtClean="0">
                <a:solidFill>
                  <a:srgbClr val="0000FF"/>
                </a:solidFill>
                <a:latin typeface="Times New Roman" pitchFamily="18" charset="0"/>
                <a:cs typeface="Times New Roman" pitchFamily="18" charset="0"/>
              </a:rPr>
              <a:t>(Na, Ca)x(Al, Mg)2(Si4O10)(OH)2+nH2O</a:t>
            </a:r>
            <a:endParaRPr lang="en-US" sz="1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Gypsum-</a:t>
            </a:r>
            <a:r>
              <a:rPr lang="en-US" dirty="0" smtClean="0">
                <a:solidFill>
                  <a:srgbClr val="0000FF"/>
                </a:solidFill>
                <a:latin typeface="Times New Roman" pitchFamily="18" charset="0"/>
                <a:cs typeface="Times New Roman" pitchFamily="18" charset="0"/>
              </a:rPr>
              <a:t>CaSO</a:t>
            </a:r>
            <a:r>
              <a:rPr lang="en-US" baseline="-25000" dirty="0" smtClean="0">
                <a:solidFill>
                  <a:srgbClr val="0000FF"/>
                </a:solidFill>
                <a:latin typeface="Times New Roman" pitchFamily="18" charset="0"/>
                <a:cs typeface="Times New Roman" pitchFamily="18" charset="0"/>
              </a:rPr>
              <a:t>4</a:t>
            </a:r>
            <a:r>
              <a:rPr lang="en-US" dirty="0" smtClean="0">
                <a:solidFill>
                  <a:srgbClr val="0000FF"/>
                </a:solidFill>
                <a:latin typeface="Times New Roman" pitchFamily="18" charset="0"/>
                <a:cs typeface="Times New Roman" pitchFamily="18" charset="0"/>
              </a:rPr>
              <a:t> +2H</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O</a:t>
            </a: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Magnetite- </a:t>
            </a:r>
            <a:r>
              <a:rPr lang="en-US" dirty="0" smtClean="0">
                <a:solidFill>
                  <a:srgbClr val="0000FF"/>
                </a:solidFill>
                <a:latin typeface="Times New Roman" pitchFamily="18" charset="0"/>
                <a:cs typeface="Times New Roman" pitchFamily="18" charset="0"/>
              </a:rPr>
              <a:t>Fe</a:t>
            </a:r>
            <a:r>
              <a:rPr lang="en-US" baseline="-25000" dirty="0" smtClean="0">
                <a:solidFill>
                  <a:srgbClr val="0000FF"/>
                </a:solidFill>
                <a:latin typeface="Times New Roman" pitchFamily="18" charset="0"/>
                <a:cs typeface="Times New Roman" pitchFamily="18" charset="0"/>
              </a:rPr>
              <a:t>3</a:t>
            </a:r>
            <a:r>
              <a:rPr lang="en-US" dirty="0" smtClean="0">
                <a:solidFill>
                  <a:srgbClr val="0000FF"/>
                </a:solidFill>
                <a:latin typeface="Times New Roman" pitchFamily="18" charset="0"/>
                <a:cs typeface="Times New Roman" pitchFamily="18" charset="0"/>
              </a:rPr>
              <a:t> O</a:t>
            </a:r>
            <a:r>
              <a:rPr lang="en-US" baseline="-25000" dirty="0" smtClean="0">
                <a:solidFill>
                  <a:srgbClr val="0000FF"/>
                </a:solidFill>
                <a:latin typeface="Times New Roman" pitchFamily="18" charset="0"/>
                <a:cs typeface="Times New Roman" pitchFamily="18" charset="0"/>
              </a:rPr>
              <a:t>4</a:t>
            </a:r>
            <a:r>
              <a:rPr lang="en-US" dirty="0" smtClean="0">
                <a:solidFill>
                  <a:srgbClr val="0000FF"/>
                </a:solidFill>
                <a:latin typeface="Times New Roman" pitchFamily="18" charset="0"/>
                <a:cs typeface="Times New Roman" pitchFamily="18" charset="0"/>
              </a:rPr>
              <a:t> </a:t>
            </a: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Hematite-</a:t>
            </a:r>
            <a:r>
              <a:rPr lang="en-US" dirty="0" smtClean="0">
                <a:solidFill>
                  <a:srgbClr val="0000FF"/>
                </a:solidFill>
                <a:latin typeface="Times New Roman" pitchFamily="18" charset="0"/>
                <a:cs typeface="Times New Roman" pitchFamily="18" charset="0"/>
              </a:rPr>
              <a:t>Fe</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O</a:t>
            </a:r>
            <a:r>
              <a:rPr lang="en-US" baseline="-25000" dirty="0" smtClean="0">
                <a:solidFill>
                  <a:srgbClr val="0000FF"/>
                </a:solidFill>
                <a:latin typeface="Times New Roman" pitchFamily="18" charset="0"/>
                <a:cs typeface="Times New Roman" pitchFamily="18" charset="0"/>
              </a:rPr>
              <a:t>3</a:t>
            </a:r>
          </a:p>
          <a:p>
            <a:pPr>
              <a:buFont typeface="Wingdings" pitchFamily="2" charset="2"/>
              <a:buChar char="Ø"/>
            </a:pP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Kaolinite-</a:t>
            </a:r>
            <a:r>
              <a:rPr lang="en-US" dirty="0" smtClean="0">
                <a:solidFill>
                  <a:srgbClr val="0000FF"/>
                </a:solidFill>
                <a:latin typeface="Times New Roman" pitchFamily="18" charset="0"/>
                <a:cs typeface="Times New Roman" pitchFamily="18" charset="0"/>
              </a:rPr>
              <a:t>Al</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Si</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O</a:t>
            </a:r>
            <a:r>
              <a:rPr lang="en-US" baseline="-25000" dirty="0" smtClean="0">
                <a:solidFill>
                  <a:srgbClr val="0000FF"/>
                </a:solidFill>
                <a:latin typeface="Times New Roman" pitchFamily="18" charset="0"/>
                <a:cs typeface="Times New Roman" pitchFamily="18" charset="0"/>
              </a:rPr>
              <a:t>5</a:t>
            </a:r>
            <a:r>
              <a:rPr lang="en-US" dirty="0" smtClean="0">
                <a:solidFill>
                  <a:srgbClr val="0000FF"/>
                </a:solidFill>
                <a:latin typeface="Times New Roman" pitchFamily="18" charset="0"/>
                <a:cs typeface="Times New Roman" pitchFamily="18" charset="0"/>
              </a:rPr>
              <a:t> (OH)</a:t>
            </a:r>
            <a:r>
              <a:rPr lang="en-US" baseline="-25000" dirty="0" smtClean="0">
                <a:solidFill>
                  <a:srgbClr val="0000FF"/>
                </a:solidFill>
                <a:latin typeface="Times New Roman" pitchFamily="18" charset="0"/>
                <a:cs typeface="Times New Roman" pitchFamily="18" charset="0"/>
              </a:rPr>
              <a:t>4</a:t>
            </a:r>
            <a:r>
              <a:rPr lang="en-US" dirty="0" smtClean="0">
                <a:solidFill>
                  <a:srgbClr val="0000FF"/>
                </a:solidFill>
                <a:latin typeface="Times New Roman" pitchFamily="18" charset="0"/>
                <a:cs typeface="Times New Roman" pitchFamily="18" charset="0"/>
              </a:rPr>
              <a:t> </a:t>
            </a: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Whewellite-</a:t>
            </a:r>
            <a:r>
              <a:rPr lang="en-US" dirty="0" smtClean="0">
                <a:solidFill>
                  <a:srgbClr val="0000FF"/>
                </a:solidFill>
                <a:latin typeface="Times New Roman" pitchFamily="18" charset="0"/>
                <a:cs typeface="Times New Roman" pitchFamily="18" charset="0"/>
              </a:rPr>
              <a:t>CaC</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O</a:t>
            </a:r>
            <a:r>
              <a:rPr lang="en-US" baseline="-25000" dirty="0" smtClean="0">
                <a:solidFill>
                  <a:srgbClr val="0000FF"/>
                </a:solidFill>
                <a:latin typeface="Times New Roman" pitchFamily="18" charset="0"/>
                <a:cs typeface="Times New Roman" pitchFamily="18" charset="0"/>
              </a:rPr>
              <a:t>4</a:t>
            </a:r>
            <a:r>
              <a:rPr lang="en-US" dirty="0" smtClean="0">
                <a:solidFill>
                  <a:srgbClr val="0000FF"/>
                </a:solidFill>
                <a:latin typeface="Times New Roman" pitchFamily="18" charset="0"/>
                <a:cs typeface="Times New Roman" pitchFamily="18" charset="0"/>
              </a:rPr>
              <a:t> + H</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O </a:t>
            </a:r>
          </a:p>
          <a:p>
            <a:pPr>
              <a:buFont typeface="Wingdings" pitchFamily="2" charset="2"/>
              <a:buChar char="Ø"/>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Weddellite- </a:t>
            </a:r>
            <a:r>
              <a:rPr lang="en-US" dirty="0" smtClean="0">
                <a:solidFill>
                  <a:srgbClr val="0000FF"/>
                </a:solidFill>
                <a:latin typeface="Times New Roman" pitchFamily="18" charset="0"/>
                <a:cs typeface="Times New Roman" pitchFamily="18" charset="0"/>
              </a:rPr>
              <a:t>CaC</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O</a:t>
            </a:r>
            <a:r>
              <a:rPr lang="en-US" baseline="-25000" dirty="0" smtClean="0">
                <a:solidFill>
                  <a:srgbClr val="0000FF"/>
                </a:solidFill>
                <a:latin typeface="Times New Roman" pitchFamily="18" charset="0"/>
                <a:cs typeface="Times New Roman" pitchFamily="18" charset="0"/>
              </a:rPr>
              <a:t>4</a:t>
            </a:r>
            <a:r>
              <a:rPr lang="en-US" dirty="0" smtClean="0">
                <a:solidFill>
                  <a:srgbClr val="0000FF"/>
                </a:solidFill>
                <a:latin typeface="Times New Roman" pitchFamily="18" charset="0"/>
                <a:cs typeface="Times New Roman" pitchFamily="18" charset="0"/>
              </a:rPr>
              <a:t> + 2H</a:t>
            </a:r>
            <a:r>
              <a:rPr lang="en-US" baseline="-25000" dirty="0" smtClean="0">
                <a:solidFill>
                  <a:srgbClr val="0000FF"/>
                </a:solidFill>
                <a:latin typeface="Times New Roman" pitchFamily="18" charset="0"/>
                <a:cs typeface="Times New Roman" pitchFamily="18" charset="0"/>
              </a:rPr>
              <a:t>2</a:t>
            </a:r>
            <a:r>
              <a:rPr lang="en-US" dirty="0" smtClean="0">
                <a:solidFill>
                  <a:srgbClr val="0000FF"/>
                </a:solidFill>
                <a:latin typeface="Times New Roman" pitchFamily="18" charset="0"/>
                <a:cs typeface="Times New Roman" pitchFamily="18" charset="0"/>
              </a:rPr>
              <a:t> O </a:t>
            </a:r>
            <a:endPar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buNone/>
            </a:pPr>
            <a:r>
              <a:rPr lang="en-US" dirty="0" smtClean="0">
                <a:solidFill>
                  <a:srgbClr val="0000FF"/>
                </a:solidFill>
                <a:latin typeface="Times New Roman" pitchFamily="18" charset="0"/>
                <a:cs typeface="Times New Roman" pitchFamily="18" charset="0"/>
              </a:rPr>
              <a:t> was identified.</a:t>
            </a:r>
            <a:endParaRPr lang="en-US"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0530730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fontScale="90000"/>
          </a:bodyPr>
          <a:lstStyle/>
          <a:p>
            <a:r>
              <a:rPr lang="en-US" sz="40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r>
            <a:br>
              <a:rPr lang="en-US" sz="40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r>
              <a:rPr lang="en-US" b="1" dirty="0" smtClean="0"/>
              <a:t/>
            </a:r>
            <a:br>
              <a:rPr lang="en-US" b="1" dirty="0" smtClean="0"/>
            </a:br>
            <a:endParaRPr lang="en-US" dirty="0"/>
          </a:p>
        </p:txBody>
      </p:sp>
      <p:graphicFrame>
        <p:nvGraphicFramePr>
          <p:cNvPr id="4" name="Content Placeholder 3"/>
          <p:cNvGraphicFramePr>
            <a:graphicFrameLocks noGrp="1"/>
          </p:cNvGraphicFramePr>
          <p:nvPr>
            <p:ph idx="1"/>
          </p:nvPr>
        </p:nvGraphicFramePr>
        <p:xfrm>
          <a:off x="152393" y="1600201"/>
          <a:ext cx="8839206" cy="3688501"/>
        </p:xfrm>
        <a:graphic>
          <a:graphicData uri="http://schemas.openxmlformats.org/drawingml/2006/table">
            <a:tbl>
              <a:tblPr firstRow="1" bandRow="1">
                <a:tableStyleId>{5C22544A-7EE6-4342-B048-85BDC9FD1C3A}</a:tableStyleId>
              </a:tblPr>
              <a:tblGrid>
                <a:gridCol w="982134"/>
                <a:gridCol w="982134"/>
                <a:gridCol w="982134"/>
                <a:gridCol w="982134"/>
                <a:gridCol w="982134"/>
                <a:gridCol w="982134"/>
                <a:gridCol w="982134"/>
                <a:gridCol w="982134"/>
                <a:gridCol w="982134"/>
              </a:tblGrid>
              <a:tr h="215197">
                <a:tc>
                  <a:txBody>
                    <a:bodyPr/>
                    <a:lstStyle/>
                    <a:p>
                      <a:pPr marL="0" marR="0" algn="just">
                        <a:lnSpc>
                          <a:spcPct val="115000"/>
                        </a:lnSpc>
                        <a:spcBef>
                          <a:spcPts val="0"/>
                        </a:spcBef>
                        <a:spcAft>
                          <a:spcPts val="0"/>
                        </a:spcAft>
                      </a:pPr>
                      <a:r>
                        <a:rPr lang="en-US" sz="2000" dirty="0">
                          <a:latin typeface="Times New Roman" pitchFamily="18" charset="0"/>
                          <a:ea typeface="Calibri"/>
                          <a:cs typeface="Times New Roman" pitchFamily="18" charset="0"/>
                        </a:rPr>
                        <a:t>Sample</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a:latin typeface="Times New Roman" pitchFamily="18" charset="0"/>
                          <a:ea typeface="Calibri"/>
                          <a:cs typeface="Times New Roman" pitchFamily="18" charset="0"/>
                        </a:rPr>
                        <a:t>Kao.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dirty="0">
                          <a:latin typeface="Times New Roman" pitchFamily="18" charset="0"/>
                          <a:ea typeface="Calibri"/>
                          <a:cs typeface="Times New Roman" pitchFamily="18" charset="0"/>
                        </a:rPr>
                        <a:t>Mont.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a:latin typeface="Times New Roman" pitchFamily="18" charset="0"/>
                          <a:ea typeface="Calibri"/>
                          <a:cs typeface="Times New Roman" pitchFamily="18" charset="0"/>
                        </a:rPr>
                        <a:t>Cal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a:latin typeface="Times New Roman" pitchFamily="18" charset="0"/>
                          <a:ea typeface="Calibri"/>
                          <a:cs typeface="Times New Roman" pitchFamily="18" charset="0"/>
                        </a:rPr>
                        <a:t>Gy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a:latin typeface="Times New Roman" pitchFamily="18" charset="0"/>
                          <a:ea typeface="Calibri"/>
                          <a:cs typeface="Times New Roman" pitchFamily="18" charset="0"/>
                        </a:rPr>
                        <a:t>Hm.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a:latin typeface="Times New Roman" pitchFamily="18" charset="0"/>
                          <a:ea typeface="Calibri"/>
                          <a:cs typeface="Times New Roman" pitchFamily="18" charset="0"/>
                        </a:rPr>
                        <a:t>Mgt.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a:latin typeface="Times New Roman" pitchFamily="18" charset="0"/>
                          <a:ea typeface="TimesNewRoman"/>
                          <a:cs typeface="Times New Roman" pitchFamily="18" charset="0"/>
                        </a:rPr>
                        <a:t>Ww.</a:t>
                      </a:r>
                      <a:endParaRPr lang="en-US" sz="200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2000" dirty="0">
                          <a:latin typeface="Times New Roman" pitchFamily="18" charset="0"/>
                          <a:ea typeface="Calibri"/>
                          <a:cs typeface="Times New Roman" pitchFamily="18" charset="0"/>
                        </a:rPr>
                        <a:t>Wd.</a:t>
                      </a:r>
                    </a:p>
                  </a:txBody>
                  <a:tcPr marL="68580" marR="68580" marT="0" marB="0">
                    <a:lnL w="12700" cap="flat" cmpd="sng" algn="ctr">
                      <a:solidFill>
                        <a:schemeClr val="tx1"/>
                      </a:solidFill>
                      <a:prstDash val="solid"/>
                      <a:round/>
                      <a:headEnd type="none" w="med" len="med"/>
                      <a:tailEnd type="none" w="med" len="med"/>
                    </a:lnL>
                  </a:tcPr>
                </a:tc>
              </a:tr>
              <a:tr h="920891">
                <a:tc>
                  <a:txBody>
                    <a:bodyPr/>
                    <a:lstStyle/>
                    <a:p>
                      <a:pPr marL="0" marR="0">
                        <a:lnSpc>
                          <a:spcPct val="115000"/>
                        </a:lnSpc>
                        <a:spcBef>
                          <a:spcPts val="0"/>
                        </a:spcBef>
                        <a:spcAft>
                          <a:spcPts val="0"/>
                        </a:spcAft>
                      </a:pPr>
                      <a:r>
                        <a:rPr lang="en-US" sz="1600" dirty="0">
                          <a:latin typeface="Times New Roman" pitchFamily="18" charset="0"/>
                          <a:ea typeface="Calibri"/>
                          <a:cs typeface="Times New Roman" pitchFamily="18" charset="0"/>
                        </a:rPr>
                        <a:t>Bs</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dirty="0">
                          <a:latin typeface="Times New Roman" pitchFamily="18" charset="0"/>
                          <a:ea typeface="Calibri"/>
                          <a:cs typeface="Times New Roman" pitchFamily="18" charset="0"/>
                        </a:rPr>
                        <a:t>3694</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3619</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1031</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  444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dirty="0">
                          <a:latin typeface="Times New Roman" pitchFamily="18" charset="0"/>
                          <a:ea typeface="Calibri"/>
                          <a:cs typeface="Times New Roman" pitchFamily="18" charset="0"/>
                        </a:rPr>
                        <a:t>3427</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1642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dirty="0">
                          <a:latin typeface="Times New Roman" pitchFamily="18" charset="0"/>
                          <a:ea typeface="Calibri"/>
                          <a:cs typeface="Times New Roman" pitchFamily="18" charset="0"/>
                        </a:rPr>
                        <a:t>2514</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1799</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1421</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 876</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 712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Calibri"/>
                          <a:cs typeface="Times New Roman" pitchFamily="18" charset="0"/>
                        </a:rPr>
                        <a:t>̶</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Calibri"/>
                          <a:cs typeface="Times New Roman" pitchFamily="18" charset="0"/>
                        </a:rPr>
                        <a:t>̶</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a:latin typeface="Times New Roman" pitchFamily="18" charset="0"/>
                          <a:ea typeface="Calibri"/>
                          <a:cs typeface="Times New Roman" pitchFamily="18" charset="0"/>
                        </a:rPr>
                        <a:t>̶</a:t>
                      </a:r>
                      <a:endParaRPr lang="en-US" sz="160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a:latin typeface="Times New Roman" pitchFamily="18" charset="0"/>
                          <a:ea typeface="Calibri"/>
                          <a:cs typeface="Times New Roman" pitchFamily="18" charset="0"/>
                        </a:rPr>
                        <a:t>1320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a:latin typeface="Times New Roman" pitchFamily="18" charset="0"/>
                          <a:ea typeface="Calibri"/>
                          <a:cs typeface="Times New Roman" pitchFamily="18" charset="0"/>
                        </a:rPr>
                        <a:t>̶</a:t>
                      </a:r>
                      <a:endParaRPr lang="en-US" sz="160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r h="533821">
                <a:tc>
                  <a:txBody>
                    <a:bodyPr/>
                    <a:lstStyle/>
                    <a:p>
                      <a:pPr marL="0" marR="0" algn="just">
                        <a:lnSpc>
                          <a:spcPct val="115000"/>
                        </a:lnSpc>
                        <a:spcBef>
                          <a:spcPts val="0"/>
                        </a:spcBef>
                        <a:spcAft>
                          <a:spcPts val="0"/>
                        </a:spcAft>
                      </a:pPr>
                      <a:endParaRPr lang="en-US" sz="1600" dirty="0">
                        <a:latin typeface="Times New Roman" pitchFamily="18" charset="0"/>
                        <a:ea typeface="Calibri"/>
                        <a:cs typeface="Times New Roman"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endParaRPr lang="en-US" sz="160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r h="920891">
                <a:tc>
                  <a:txBody>
                    <a:bodyPr/>
                    <a:lstStyle/>
                    <a:p>
                      <a:pPr marL="0" marR="0" algn="just">
                        <a:lnSpc>
                          <a:spcPct val="115000"/>
                        </a:lnSpc>
                        <a:spcBef>
                          <a:spcPts val="0"/>
                        </a:spcBef>
                        <a:spcAft>
                          <a:spcPts val="0"/>
                        </a:spcAft>
                      </a:pPr>
                      <a:r>
                        <a:rPr lang="en-US" sz="1600">
                          <a:latin typeface="Times New Roman" pitchFamily="18" charset="0"/>
                          <a:ea typeface="Calibri"/>
                          <a:cs typeface="Times New Roman" pitchFamily="18" charset="0"/>
                        </a:rPr>
                        <a:t>B4</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1032</a:t>
                      </a:r>
                    </a:p>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438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3435</a:t>
                      </a:r>
                    </a:p>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1628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dirty="0">
                          <a:latin typeface="Times New Roman" pitchFamily="18" charset="0"/>
                          <a:ea typeface="Calibri"/>
                          <a:cs typeface="Times New Roman" pitchFamily="18" charset="0"/>
                        </a:rPr>
                        <a:t>2513</a:t>
                      </a:r>
                    </a:p>
                    <a:p>
                      <a:pPr marL="0" marR="0">
                        <a:lnSpc>
                          <a:spcPct val="115000"/>
                        </a:lnSpc>
                        <a:spcBef>
                          <a:spcPts val="0"/>
                        </a:spcBef>
                        <a:spcAft>
                          <a:spcPts val="0"/>
                        </a:spcAft>
                      </a:pPr>
                      <a:r>
                        <a:rPr lang="en-US" sz="1600" dirty="0">
                          <a:latin typeface="Times New Roman" pitchFamily="18" charset="0"/>
                          <a:ea typeface="Calibri"/>
                          <a:cs typeface="Times New Roman" pitchFamily="18" charset="0"/>
                        </a:rPr>
                        <a:t>1799</a:t>
                      </a:r>
                    </a:p>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1421</a:t>
                      </a:r>
                    </a:p>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 876</a:t>
                      </a:r>
                    </a:p>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 711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Calibri"/>
                          <a:cs typeface="Times New Roman" pitchFamily="18" charset="0"/>
                        </a:rPr>
                        <a:t>̶</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Calibri"/>
                          <a:cs typeface="Times New Roman" pitchFamily="18" charset="0"/>
                        </a:rPr>
                        <a:t>̶</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Calibri"/>
                          <a:cs typeface="Times New Roman" pitchFamily="18" charset="0"/>
                        </a:rPr>
                        <a:t>̶</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Calibri"/>
                          <a:cs typeface="Times New Roman" pitchFamily="18" charset="0"/>
                        </a:rPr>
                        <a:t>̶</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Calibri"/>
                          <a:cs typeface="Times New Roman" pitchFamily="18" charset="0"/>
                        </a:rPr>
                        <a:t>̶</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sp>
        <p:nvSpPr>
          <p:cNvPr id="10241" name="Rectangle 1"/>
          <p:cNvSpPr>
            <a:spLocks noChangeArrowheads="1"/>
          </p:cNvSpPr>
          <p:nvPr/>
        </p:nvSpPr>
        <p:spPr bwMode="auto">
          <a:xfrm>
            <a:off x="0" y="60960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T</a:t>
            </a:r>
            <a:r>
              <a:rPr kumimoji="0" lang="en-US" sz="1600" b="1" i="0" u="none" strike="noStrike" cap="none" normalizeH="0" baseline="0" dirty="0" smtClean="0" bmk="">
                <a:ln>
                  <a:noFill/>
                </a:ln>
                <a:solidFill>
                  <a:srgbClr val="0000FF"/>
                </a:solidFill>
                <a:effectLst/>
                <a:latin typeface="Times New Roman" pitchFamily="18" charset="0"/>
                <a:ea typeface="Times New Roman" pitchFamily="18" charset="0"/>
                <a:cs typeface="Times New Roman" pitchFamily="18" charset="0"/>
              </a:rPr>
              <a:t>able4. </a:t>
            </a:r>
            <a:r>
              <a:rPr kumimoji="0" lang="en-US" sz="1600" b="1" i="0" u="none" strike="noStrike" cap="none" normalizeH="0" baseline="0" dirty="0" smtClean="0" bmk="_Toc353744547">
                <a:ln>
                  <a:noFill/>
                </a:ln>
                <a:solidFill>
                  <a:srgbClr val="0000FF"/>
                </a:solidFill>
                <a:effectLst/>
                <a:latin typeface="Times New Roman" pitchFamily="18" charset="0"/>
                <a:ea typeface="Times New Roman" pitchFamily="18" charset="0"/>
                <a:cs typeface="Times New Roman" pitchFamily="18" charset="0"/>
              </a:rPr>
              <a:t>1 Absorption Frequency in the region of 4000 – 400 cm</a:t>
            </a:r>
            <a:r>
              <a:rPr kumimoji="0" lang="en-US" sz="1600" b="1" i="0" u="none" strike="noStrike" cap="none" normalizeH="0" baseline="30000" dirty="0" smtClean="0" bmk="_Toc353744547">
                <a:ln>
                  <a:noFill/>
                </a:ln>
                <a:solidFill>
                  <a:srgbClr val="0000FF"/>
                </a:solidFill>
                <a:effectLst/>
                <a:latin typeface="Times New Roman" pitchFamily="18" charset="0"/>
                <a:ea typeface="Times New Roman" pitchFamily="18" charset="0"/>
                <a:cs typeface="Times New Roman" pitchFamily="18" charset="0"/>
              </a:rPr>
              <a:t>-1</a:t>
            </a:r>
            <a:r>
              <a:rPr kumimoji="0" lang="en-US" sz="1600" b="1" i="0" u="none" strike="noStrike" cap="none" normalizeH="0" baseline="0" dirty="0" smtClean="0" bmk="_Toc353744547">
                <a:ln>
                  <a:noFill/>
                </a:ln>
                <a:solidFill>
                  <a:srgbClr val="0000FF"/>
                </a:solidFill>
                <a:effectLst/>
                <a:latin typeface="Times New Roman" pitchFamily="18" charset="0"/>
                <a:ea typeface="Times New Roman" pitchFamily="18" charset="0"/>
                <a:cs typeface="Times New Roman" pitchFamily="18" charset="0"/>
              </a:rPr>
              <a:t> of the bulk basalt of Lalibela, together with minerals identification. (Kao= Kaolinite, Mont= Montmorillonite, Cal= calcite, </a:t>
            </a:r>
            <a:r>
              <a:rPr kumimoji="0" lang="en-US" sz="1600" b="1" i="0" u="none" strike="noStrike" cap="none" normalizeH="0" baseline="0" dirty="0" err="1" smtClean="0" bmk="_Toc353744547">
                <a:ln>
                  <a:noFill/>
                </a:ln>
                <a:solidFill>
                  <a:srgbClr val="0000FF"/>
                </a:solidFill>
                <a:effectLst/>
                <a:latin typeface="Times New Roman" pitchFamily="18" charset="0"/>
                <a:ea typeface="Times New Roman" pitchFamily="18" charset="0"/>
                <a:cs typeface="Times New Roman" pitchFamily="18" charset="0"/>
              </a:rPr>
              <a:t>Gy</a:t>
            </a:r>
            <a:r>
              <a:rPr kumimoji="0" lang="en-US" sz="1600" b="1" i="0" u="none" strike="noStrike" cap="none" normalizeH="0" baseline="0" dirty="0" smtClean="0" bmk="_Toc353744547">
                <a:ln>
                  <a:noFill/>
                </a:ln>
                <a:solidFill>
                  <a:srgbClr val="0000FF"/>
                </a:solidFill>
                <a:effectLst/>
                <a:latin typeface="Times New Roman" pitchFamily="18" charset="0"/>
                <a:ea typeface="Times New Roman" pitchFamily="18" charset="0"/>
                <a:cs typeface="Times New Roman" pitchFamily="18" charset="0"/>
              </a:rPr>
              <a:t>= gypsum, </a:t>
            </a:r>
            <a:r>
              <a:rPr kumimoji="0" lang="en-US" sz="1600" b="1" i="0" u="none" strike="noStrike" cap="none" normalizeH="0" baseline="0" dirty="0" err="1" smtClean="0" bmk="_Toc353744547">
                <a:ln>
                  <a:noFill/>
                </a:ln>
                <a:solidFill>
                  <a:srgbClr val="0000FF"/>
                </a:solidFill>
                <a:effectLst/>
                <a:latin typeface="Times New Roman" pitchFamily="18" charset="0"/>
                <a:ea typeface="Times New Roman" pitchFamily="18" charset="0"/>
                <a:cs typeface="Times New Roman" pitchFamily="18" charset="0"/>
              </a:rPr>
              <a:t>Hm</a:t>
            </a:r>
            <a:r>
              <a:rPr kumimoji="0" lang="en-US" sz="1600" b="1" i="0" u="none" strike="noStrike" cap="none" normalizeH="0" baseline="0" dirty="0" smtClean="0" bmk="_Toc353744547">
                <a:ln>
                  <a:noFill/>
                </a:ln>
                <a:solidFill>
                  <a:srgbClr val="0000FF"/>
                </a:solidFill>
                <a:effectLst/>
                <a:latin typeface="Times New Roman" pitchFamily="18" charset="0"/>
                <a:ea typeface="Times New Roman" pitchFamily="18" charset="0"/>
                <a:cs typeface="Times New Roman" pitchFamily="18" charset="0"/>
              </a:rPr>
              <a:t>= hematite, Mgt= Magnetite, </a:t>
            </a:r>
            <a:r>
              <a:rPr kumimoji="0" lang="en-US" sz="1600" b="1" i="0" u="none" strike="noStrike" cap="none" normalizeH="0" baseline="0" dirty="0" err="1" smtClean="0" bmk="_Toc353744547">
                <a:ln>
                  <a:noFill/>
                </a:ln>
                <a:solidFill>
                  <a:srgbClr val="0000FF"/>
                </a:solidFill>
                <a:effectLst/>
                <a:latin typeface="Times New Roman" pitchFamily="18" charset="0"/>
                <a:ea typeface="TimesNewRoman"/>
                <a:cs typeface="Times New Roman" pitchFamily="18" charset="0"/>
              </a:rPr>
              <a:t>Ww</a:t>
            </a:r>
            <a:r>
              <a:rPr kumimoji="0" lang="en-US" sz="1600" b="1" i="0" u="none" strike="noStrike" cap="none" normalizeH="0" baseline="0" dirty="0" smtClean="0" bmk="_Toc353744547">
                <a:ln>
                  <a:noFill/>
                </a:ln>
                <a:solidFill>
                  <a:srgbClr val="0000FF"/>
                </a:solidFill>
                <a:effectLst/>
                <a:latin typeface="Times New Roman" pitchFamily="18" charset="0"/>
                <a:ea typeface="TimesNewRoman"/>
                <a:cs typeface="Times New Roman" pitchFamily="18" charset="0"/>
              </a:rPr>
              <a:t>= whewellite, Wd=</a:t>
            </a:r>
            <a:r>
              <a:rPr kumimoji="0" lang="en-US" sz="1600" b="1" i="0" u="none" strike="noStrike" cap="none" normalizeH="0" baseline="0" dirty="0" smtClean="0" bmk="_Toc353744547">
                <a:ln>
                  <a:noFill/>
                </a:ln>
                <a:solidFill>
                  <a:srgbClr val="0000FF"/>
                </a:solidFill>
                <a:effectLst/>
                <a:latin typeface="Times New Roman" pitchFamily="18" charset="0"/>
                <a:ea typeface="Times New Roman" pitchFamily="18" charset="0"/>
                <a:cs typeface="Times New Roman" pitchFamily="18" charset="0"/>
              </a:rPr>
              <a:t> Weddellite)</a:t>
            </a:r>
            <a:endParaRPr kumimoji="0" lang="en-US" sz="1600" b="1" i="0" u="none" strike="noStrike" cap="none" normalizeH="0" baseline="0" dirty="0" smtClean="0">
              <a:ln>
                <a:noFill/>
              </a:ln>
              <a:solidFill>
                <a:srgbClr val="0000FF"/>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7952543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752600"/>
          </a:xfrm>
        </p:spPr>
        <p:txBody>
          <a:bodyPr>
            <a:normAutofit fontScale="90000"/>
          </a:bodyPr>
          <a:lstStyle/>
          <a:p>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800" b="1" dirty="0" smtClean="0">
                <a:solidFill>
                  <a:srgbClr val="0000FF"/>
                </a:solidFill>
                <a:latin typeface="Times New Roman" pitchFamily="18" charset="0"/>
                <a:cs typeface="Times New Roman" pitchFamily="18" charset="0"/>
              </a:rPr>
              <a:t>Table4. 2 Absorption Frequency in the region of 4000 – 400 cm</a:t>
            </a:r>
            <a:r>
              <a:rPr lang="en-US" sz="1800" b="1" baseline="30000" dirty="0" smtClean="0">
                <a:solidFill>
                  <a:srgbClr val="0000FF"/>
                </a:solidFill>
                <a:latin typeface="Times New Roman" pitchFamily="18" charset="0"/>
                <a:cs typeface="Times New Roman" pitchFamily="18" charset="0"/>
              </a:rPr>
              <a:t>-1</a:t>
            </a:r>
            <a:r>
              <a:rPr lang="en-US" sz="1800" b="1" dirty="0" smtClean="0">
                <a:solidFill>
                  <a:srgbClr val="0000FF"/>
                </a:solidFill>
                <a:latin typeface="Times New Roman" pitchFamily="18" charset="0"/>
                <a:cs typeface="Times New Roman" pitchFamily="18" charset="0"/>
              </a:rPr>
              <a:t> of the bulk tuff of Lalibela, together with minerals identification. (Kao= Kaolinite, Mont= Montmorillonite, Cal= calcite, </a:t>
            </a:r>
            <a:r>
              <a:rPr lang="en-US" sz="1800" b="1" dirty="0" err="1" smtClean="0">
                <a:solidFill>
                  <a:srgbClr val="0000FF"/>
                </a:solidFill>
                <a:latin typeface="Times New Roman" pitchFamily="18" charset="0"/>
                <a:cs typeface="Times New Roman" pitchFamily="18" charset="0"/>
              </a:rPr>
              <a:t>Gy</a:t>
            </a:r>
            <a:r>
              <a:rPr lang="en-US" sz="1800" b="1" dirty="0" smtClean="0">
                <a:solidFill>
                  <a:srgbClr val="0000FF"/>
                </a:solidFill>
                <a:latin typeface="Times New Roman" pitchFamily="18" charset="0"/>
                <a:cs typeface="Times New Roman" pitchFamily="18" charset="0"/>
              </a:rPr>
              <a:t>= gypsum, </a:t>
            </a:r>
            <a:r>
              <a:rPr lang="en-US" sz="1800" b="1" dirty="0" err="1" smtClean="0">
                <a:solidFill>
                  <a:srgbClr val="0000FF"/>
                </a:solidFill>
                <a:latin typeface="Times New Roman" pitchFamily="18" charset="0"/>
                <a:cs typeface="Times New Roman" pitchFamily="18" charset="0"/>
              </a:rPr>
              <a:t>Hm</a:t>
            </a:r>
            <a:r>
              <a:rPr lang="en-US" sz="1800" b="1" dirty="0" smtClean="0">
                <a:solidFill>
                  <a:srgbClr val="0000FF"/>
                </a:solidFill>
                <a:latin typeface="Times New Roman" pitchFamily="18" charset="0"/>
                <a:cs typeface="Times New Roman" pitchFamily="18" charset="0"/>
              </a:rPr>
              <a:t>= hematite, Mgt= Magnetite, </a:t>
            </a:r>
            <a:r>
              <a:rPr lang="en-US" sz="1800" b="1" dirty="0" err="1" smtClean="0">
                <a:solidFill>
                  <a:srgbClr val="0000FF"/>
                </a:solidFill>
                <a:latin typeface="Times New Roman" pitchFamily="18" charset="0"/>
                <a:cs typeface="Times New Roman" pitchFamily="18" charset="0"/>
              </a:rPr>
              <a:t>Ww</a:t>
            </a:r>
            <a:r>
              <a:rPr lang="en-US" sz="1800" b="1" dirty="0" smtClean="0">
                <a:solidFill>
                  <a:srgbClr val="0000FF"/>
                </a:solidFill>
                <a:latin typeface="Times New Roman" pitchFamily="18" charset="0"/>
                <a:cs typeface="Times New Roman" pitchFamily="18" charset="0"/>
              </a:rPr>
              <a:t>= whewellite, Wd= Weddellite)</a:t>
            </a:r>
            <a:r>
              <a:rPr lang="en-US" b="1" dirty="0" smtClean="0"/>
              <a:t/>
            </a:r>
            <a:br>
              <a:rPr lang="en-US" b="1" dirty="0" smtClean="0"/>
            </a:br>
            <a:endParaRPr lang="en-US" dirty="0"/>
          </a:p>
        </p:txBody>
      </p:sp>
      <p:graphicFrame>
        <p:nvGraphicFramePr>
          <p:cNvPr id="4" name="Content Placeholder 3"/>
          <p:cNvGraphicFramePr>
            <a:graphicFrameLocks noGrp="1"/>
          </p:cNvGraphicFramePr>
          <p:nvPr>
            <p:ph idx="1"/>
          </p:nvPr>
        </p:nvGraphicFramePr>
        <p:xfrm>
          <a:off x="304800" y="1752601"/>
          <a:ext cx="8534403" cy="3563996"/>
        </p:xfrm>
        <a:graphic>
          <a:graphicData uri="http://schemas.openxmlformats.org/drawingml/2006/table">
            <a:tbl>
              <a:tblPr firstRow="1" bandRow="1">
                <a:tableStyleId>{5C22544A-7EE6-4342-B048-85BDC9FD1C3A}</a:tableStyleId>
              </a:tblPr>
              <a:tblGrid>
                <a:gridCol w="948267"/>
                <a:gridCol w="948267"/>
                <a:gridCol w="948267"/>
                <a:gridCol w="948267"/>
                <a:gridCol w="948267"/>
                <a:gridCol w="948267"/>
                <a:gridCol w="948267"/>
                <a:gridCol w="948267"/>
                <a:gridCol w="948267"/>
              </a:tblGrid>
              <a:tr h="660334">
                <a:tc>
                  <a:txBody>
                    <a:bodyPr/>
                    <a:lstStyle/>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Sample</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Kao.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Mont.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Cal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err="1">
                          <a:latin typeface="Times New Roman" pitchFamily="18" charset="0"/>
                          <a:ea typeface="Calibri"/>
                          <a:cs typeface="Times New Roman" pitchFamily="18" charset="0"/>
                        </a:rPr>
                        <a:t>Gy</a:t>
                      </a:r>
                      <a:endParaRPr lang="en-US" sz="16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a:latin typeface="Times New Roman" pitchFamily="18" charset="0"/>
                          <a:ea typeface="Calibri"/>
                          <a:cs typeface="Times New Roman" pitchFamily="18" charset="0"/>
                        </a:rPr>
                        <a:t>Hm.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a:latin typeface="Times New Roman" pitchFamily="18" charset="0"/>
                          <a:ea typeface="Calibri"/>
                          <a:cs typeface="Times New Roman" pitchFamily="18" charset="0"/>
                        </a:rPr>
                        <a:t>Mgt.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a:latin typeface="Times New Roman" pitchFamily="18" charset="0"/>
                          <a:ea typeface="TimesNewRoman"/>
                          <a:cs typeface="Times New Roman" pitchFamily="18" charset="0"/>
                        </a:rPr>
                        <a:t>Ww.</a:t>
                      </a:r>
                      <a:endParaRPr lang="en-US" sz="160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Calibri"/>
                          <a:cs typeface="Times New Roman" pitchFamily="18" charset="0"/>
                        </a:rPr>
                        <a:t>Wd.</a:t>
                      </a:r>
                    </a:p>
                  </a:txBody>
                  <a:tcPr marL="68580" marR="68580" marT="0" marB="0">
                    <a:lnL w="12700" cap="flat" cmpd="sng" algn="ctr">
                      <a:solidFill>
                        <a:schemeClr val="tx1"/>
                      </a:solidFill>
                      <a:prstDash val="solid"/>
                      <a:round/>
                      <a:headEnd type="none" w="med" len="med"/>
                      <a:tailEnd type="none" w="med" len="med"/>
                    </a:lnL>
                  </a:tcPr>
                </a:tc>
              </a:tr>
              <a:tr h="2184531">
                <a:tc>
                  <a:txBody>
                    <a:bodyPr/>
                    <a:lstStyle/>
                    <a:p>
                      <a:pPr marL="0" marR="0">
                        <a:lnSpc>
                          <a:spcPct val="115000"/>
                        </a:lnSpc>
                        <a:spcBef>
                          <a:spcPts val="0"/>
                        </a:spcBef>
                        <a:spcAft>
                          <a:spcPts val="0"/>
                        </a:spcAft>
                      </a:pPr>
                      <a:r>
                        <a:rPr lang="en-US" sz="1600" dirty="0">
                          <a:latin typeface="Times New Roman" pitchFamily="18" charset="0"/>
                          <a:ea typeface="Times New Roman"/>
                          <a:cs typeface="Times New Roman" pitchFamily="18" charset="0"/>
                        </a:rPr>
                        <a:t>Ts</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dirty="0">
                          <a:latin typeface="Times New Roman" pitchFamily="18" charset="0"/>
                          <a:ea typeface="Times New Roman"/>
                          <a:cs typeface="Times New Roman" pitchFamily="18" charset="0"/>
                        </a:rPr>
                        <a:t>3677</a:t>
                      </a:r>
                    </a:p>
                    <a:p>
                      <a:pPr marL="0" marR="0">
                        <a:lnSpc>
                          <a:spcPct val="115000"/>
                        </a:lnSpc>
                        <a:spcBef>
                          <a:spcPts val="0"/>
                        </a:spcBef>
                        <a:spcAft>
                          <a:spcPts val="0"/>
                        </a:spcAft>
                      </a:pPr>
                      <a:r>
                        <a:rPr lang="en-US" sz="1600" dirty="0">
                          <a:latin typeface="Times New Roman" pitchFamily="18" charset="0"/>
                          <a:ea typeface="Times New Roman"/>
                          <a:cs typeface="Times New Roman" pitchFamily="18" charset="0"/>
                        </a:rPr>
                        <a:t>1034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dirty="0">
                          <a:latin typeface="Times New Roman" pitchFamily="18" charset="0"/>
                          <a:ea typeface="Times New Roman"/>
                          <a:cs typeface="Times New Roman" pitchFamily="18" charset="0"/>
                        </a:rPr>
                        <a:t>1637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Times New Roman"/>
                          <a:cs typeface="Times New Roman" pitchFamily="18" charset="0"/>
                        </a:rPr>
                        <a:t>̶ </a:t>
                      </a:r>
                      <a:endParaRPr lang="en-US" sz="16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3541 3406 1671</a:t>
                      </a:r>
                    </a:p>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1622</a:t>
                      </a:r>
                    </a:p>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1140</a:t>
                      </a:r>
                    </a:p>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1116</a:t>
                      </a:r>
                    </a:p>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 670</a:t>
                      </a:r>
                    </a:p>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 603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a:latin typeface="Times New Roman" pitchFamily="18" charset="0"/>
                          <a:ea typeface="Times New Roman"/>
                          <a:cs typeface="Times New Roman" pitchFamily="18" charset="0"/>
                        </a:rPr>
                        <a:t>540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582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1311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600">
                          <a:latin typeface="Times New Roman" pitchFamily="18" charset="0"/>
                          <a:ea typeface="Times New Roman"/>
                          <a:cs typeface="Times New Roman" pitchFamily="18" charset="0"/>
                        </a:rPr>
                        <a:t>1355</a:t>
                      </a:r>
                    </a:p>
                  </a:txBody>
                  <a:tcPr marL="68580" marR="68580" marT="0" marB="0">
                    <a:lnL w="12700" cap="flat" cmpd="sng" algn="ctr">
                      <a:solidFill>
                        <a:schemeClr val="tx1"/>
                      </a:solidFill>
                      <a:prstDash val="solid"/>
                      <a:round/>
                      <a:headEnd type="none" w="med" len="med"/>
                      <a:tailEnd type="none" w="med" len="med"/>
                    </a:lnL>
                  </a:tcPr>
                </a:tc>
              </a:tr>
              <a:tr h="660334">
                <a:tc>
                  <a:txBody>
                    <a:bodyPr/>
                    <a:lstStyle/>
                    <a:p>
                      <a:pPr marL="0" marR="0" algn="just">
                        <a:lnSpc>
                          <a:spcPct val="115000"/>
                        </a:lnSpc>
                        <a:spcBef>
                          <a:spcPts val="0"/>
                        </a:spcBef>
                        <a:spcAft>
                          <a:spcPts val="0"/>
                        </a:spcAft>
                      </a:pPr>
                      <a:r>
                        <a:rPr lang="en-US" sz="1600" dirty="0">
                          <a:latin typeface="Times New Roman" pitchFamily="18" charset="0"/>
                          <a:ea typeface="Times New Roman"/>
                          <a:cs typeface="Times New Roman" pitchFamily="18" charset="0"/>
                        </a:rPr>
                        <a:t>T4</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a:latin typeface="Times New Roman" pitchFamily="18" charset="0"/>
                          <a:ea typeface="Times New Roman"/>
                          <a:cs typeface="Times New Roman" pitchFamily="18" charset="0"/>
                        </a:rPr>
                        <a:t>1043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Times New Roman"/>
                          <a:cs typeface="Times New Roman" pitchFamily="18" charset="0"/>
                        </a:rPr>
                        <a:t>3434</a:t>
                      </a:r>
                    </a:p>
                    <a:p>
                      <a:pPr marL="0" marR="0" algn="just">
                        <a:lnSpc>
                          <a:spcPct val="115000"/>
                        </a:lnSpc>
                        <a:spcBef>
                          <a:spcPts val="0"/>
                        </a:spcBef>
                        <a:spcAft>
                          <a:spcPts val="0"/>
                        </a:spcAft>
                      </a:pPr>
                      <a:r>
                        <a:rPr lang="en-US" sz="1600" dirty="0">
                          <a:latin typeface="Times New Roman" pitchFamily="18" charset="0"/>
                          <a:ea typeface="Times New Roman"/>
                          <a:cs typeface="Times New Roman" pitchFamily="18" charset="0"/>
                        </a:rPr>
                        <a:t>1638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Times New Roman"/>
                          <a:cs typeface="Times New Roman" pitchFamily="18" charset="0"/>
                        </a:rPr>
                        <a:t>̶</a:t>
                      </a:r>
                      <a:endParaRPr lang="en-US" sz="16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Times New Roman"/>
                          <a:cs typeface="Times New Roman" pitchFamily="18" charset="0"/>
                        </a:rPr>
                        <a:t>̶</a:t>
                      </a:r>
                      <a:endParaRPr lang="en-US" sz="16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Times New Roman"/>
                          <a:cs typeface="Times New Roman" pitchFamily="18" charset="0"/>
                        </a:rPr>
                        <a:t>539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dirty="0">
                          <a:latin typeface="Times New Roman" pitchFamily="18" charset="0"/>
                          <a:ea typeface="Times New Roman"/>
                          <a:cs typeface="Times New Roman" pitchFamily="18" charset="0"/>
                        </a:rPr>
                        <a:t>578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Times New Roman"/>
                          <a:cs typeface="Times New Roman" pitchFamily="18" charset="0"/>
                        </a:rPr>
                        <a:t>̶</a:t>
                      </a:r>
                      <a:endParaRPr lang="en-US" sz="16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600" b="1" dirty="0">
                          <a:latin typeface="Times New Roman" pitchFamily="18" charset="0"/>
                          <a:ea typeface="Times New Roman"/>
                          <a:cs typeface="Times New Roman" pitchFamily="18" charset="0"/>
                        </a:rPr>
                        <a:t>̶</a:t>
                      </a:r>
                      <a:endParaRPr lang="en-US" sz="16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892808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pPr algn="just"/>
            <a:r>
              <a:rPr lang="en-US" sz="1800" b="1" dirty="0" smtClean="0">
                <a:solidFill>
                  <a:srgbClr val="0000FF"/>
                </a:solidFill>
                <a:latin typeface="Times New Roman" pitchFamily="18" charset="0"/>
                <a:cs typeface="Times New Roman" pitchFamily="18" charset="0"/>
              </a:rPr>
              <a:t>Table4. 3 Absorption Frequency in the region of 4000 – 400 cm</a:t>
            </a:r>
            <a:r>
              <a:rPr lang="en-US" sz="1800" b="1" baseline="30000" dirty="0" smtClean="0">
                <a:solidFill>
                  <a:srgbClr val="0000FF"/>
                </a:solidFill>
                <a:latin typeface="Times New Roman" pitchFamily="18" charset="0"/>
                <a:cs typeface="Times New Roman" pitchFamily="18" charset="0"/>
              </a:rPr>
              <a:t>-1</a:t>
            </a:r>
            <a:r>
              <a:rPr lang="en-US" sz="1800" b="1" dirty="0" smtClean="0">
                <a:solidFill>
                  <a:srgbClr val="0000FF"/>
                </a:solidFill>
                <a:latin typeface="Times New Roman" pitchFamily="18" charset="0"/>
                <a:cs typeface="Times New Roman" pitchFamily="18" charset="0"/>
              </a:rPr>
              <a:t> of the samples collected from internal and external walls of rock hewn churches of Lalibela, together with minerals identification. (Kao= Kaolinite, Mont= Montmorillonite, Cal= calcite, </a:t>
            </a:r>
            <a:r>
              <a:rPr lang="en-US" sz="1800" b="1" dirty="0" err="1" smtClean="0">
                <a:solidFill>
                  <a:srgbClr val="0000FF"/>
                </a:solidFill>
                <a:latin typeface="Times New Roman" pitchFamily="18" charset="0"/>
                <a:cs typeface="Times New Roman" pitchFamily="18" charset="0"/>
              </a:rPr>
              <a:t>Gy</a:t>
            </a:r>
            <a:r>
              <a:rPr lang="en-US" sz="1800" b="1" dirty="0" smtClean="0">
                <a:solidFill>
                  <a:srgbClr val="0000FF"/>
                </a:solidFill>
                <a:latin typeface="Times New Roman" pitchFamily="18" charset="0"/>
                <a:cs typeface="Times New Roman" pitchFamily="18" charset="0"/>
              </a:rPr>
              <a:t>= gypsum, </a:t>
            </a:r>
            <a:r>
              <a:rPr lang="en-US" sz="1800" b="1" dirty="0" err="1" smtClean="0">
                <a:solidFill>
                  <a:srgbClr val="0000FF"/>
                </a:solidFill>
                <a:latin typeface="Times New Roman" pitchFamily="18" charset="0"/>
                <a:cs typeface="Times New Roman" pitchFamily="18" charset="0"/>
              </a:rPr>
              <a:t>Hm</a:t>
            </a:r>
            <a:r>
              <a:rPr lang="en-US" sz="1800" b="1" dirty="0" smtClean="0">
                <a:solidFill>
                  <a:srgbClr val="0000FF"/>
                </a:solidFill>
                <a:latin typeface="Times New Roman" pitchFamily="18" charset="0"/>
                <a:cs typeface="Times New Roman" pitchFamily="18" charset="0"/>
              </a:rPr>
              <a:t>= hematite, Mgt= Magnetite, </a:t>
            </a:r>
            <a:r>
              <a:rPr lang="en-US" sz="1800" b="1" dirty="0" err="1" smtClean="0">
                <a:solidFill>
                  <a:srgbClr val="0000FF"/>
                </a:solidFill>
                <a:latin typeface="Times New Roman" pitchFamily="18" charset="0"/>
                <a:cs typeface="Times New Roman" pitchFamily="18" charset="0"/>
              </a:rPr>
              <a:t>Ww</a:t>
            </a:r>
            <a:r>
              <a:rPr lang="en-US" sz="1800" b="1" dirty="0" smtClean="0">
                <a:solidFill>
                  <a:srgbClr val="0000FF"/>
                </a:solidFill>
                <a:latin typeface="Times New Roman" pitchFamily="18" charset="0"/>
                <a:cs typeface="Times New Roman" pitchFamily="18" charset="0"/>
              </a:rPr>
              <a:t>= whewellite, Wd= Weddellite).</a:t>
            </a:r>
            <a:r>
              <a:rPr lang="en-US" sz="1400" b="1" dirty="0" smtClean="0"/>
              <a:t/>
            </a:r>
            <a:br>
              <a:rPr lang="en-US" sz="1400" b="1" dirty="0" smtClean="0"/>
            </a:br>
            <a:endParaRPr lang="en-US" sz="1400" dirty="0"/>
          </a:p>
        </p:txBody>
      </p:sp>
      <p:graphicFrame>
        <p:nvGraphicFramePr>
          <p:cNvPr id="5" name="Content Placeholder 4"/>
          <p:cNvGraphicFramePr>
            <a:graphicFrameLocks noGrp="1"/>
          </p:cNvGraphicFramePr>
          <p:nvPr>
            <p:ph idx="1"/>
          </p:nvPr>
        </p:nvGraphicFramePr>
        <p:xfrm>
          <a:off x="304800" y="1447801"/>
          <a:ext cx="8610600" cy="4907280"/>
        </p:xfrm>
        <a:graphic>
          <a:graphicData uri="http://schemas.openxmlformats.org/drawingml/2006/table">
            <a:tbl>
              <a:tblPr firstRow="1" bandRow="1">
                <a:tableStyleId>{5C22544A-7EE6-4342-B048-85BDC9FD1C3A}</a:tableStyleId>
              </a:tblPr>
              <a:tblGrid>
                <a:gridCol w="1076325"/>
                <a:gridCol w="1076325"/>
                <a:gridCol w="1076325"/>
                <a:gridCol w="1076325"/>
                <a:gridCol w="1076325"/>
                <a:gridCol w="1076325"/>
                <a:gridCol w="1076325"/>
                <a:gridCol w="1076325"/>
              </a:tblGrid>
              <a:tr h="215366">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Sample</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Kao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Mont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Gy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Hm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Mgt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NewRoman"/>
                          <a:cs typeface="Times New Roman" pitchFamily="18" charset="0"/>
                        </a:rPr>
                        <a:t>Ww</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Wd</a:t>
                      </a:r>
                    </a:p>
                  </a:txBody>
                  <a:tcPr marL="68580" marR="68580" marT="0" marB="0">
                    <a:lnL w="12700" cap="flat" cmpd="sng" algn="ctr">
                      <a:solidFill>
                        <a:schemeClr val="tx1"/>
                      </a:solidFill>
                      <a:prstDash val="solid"/>
                      <a:round/>
                      <a:headEnd type="none" w="med" len="med"/>
                      <a:tailEnd type="none" w="med" len="med"/>
                    </a:lnL>
                  </a:tcPr>
                </a:tc>
              </a:tr>
              <a:tr h="662871">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TG-M</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1035</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1016</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  448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1638</a:t>
                      </a:r>
                    </a:p>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  520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3410</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  674</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  603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579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r h="1570903">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BGR-I</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3676</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1031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3538</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3406</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1622</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1685</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1115</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  671</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  602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579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1326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1354</a:t>
                      </a:r>
                    </a:p>
                  </a:txBody>
                  <a:tcPr marL="68580" marR="68580" marT="0" marB="0">
                    <a:lnL w="12700" cap="flat" cmpd="sng" algn="ctr">
                      <a:solidFill>
                        <a:schemeClr val="tx1"/>
                      </a:solidFill>
                      <a:prstDash val="solid"/>
                      <a:round/>
                      <a:headEnd type="none" w="med" len="med"/>
                      <a:tailEnd type="none" w="med" len="med"/>
                    </a:lnL>
                  </a:tcPr>
                </a:tc>
              </a:tr>
              <a:tr h="435863">
                <a:tc>
                  <a:txBody>
                    <a:bodyPr/>
                    <a:lstStyle/>
                    <a:p>
                      <a:pPr marL="0" marR="0">
                        <a:lnSpc>
                          <a:spcPct val="115000"/>
                        </a:lnSpc>
                        <a:spcBef>
                          <a:spcPts val="0"/>
                        </a:spcBef>
                        <a:spcAft>
                          <a:spcPts val="0"/>
                        </a:spcAft>
                      </a:pPr>
                      <a:r>
                        <a:rPr lang="en-US" sz="1400" dirty="0" smtClean="0">
                          <a:latin typeface="Times New Roman" pitchFamily="18" charset="0"/>
                          <a:ea typeface="Times New Roman"/>
                          <a:cs typeface="Times New Roman" pitchFamily="18" charset="0"/>
                        </a:rPr>
                        <a:t>BGS-E</a:t>
                      </a:r>
                      <a:endParaRPr lang="en-US" sz="1400" dirty="0">
                        <a:latin typeface="Times New Roman" pitchFamily="18" charset="0"/>
                        <a:ea typeface="Times New Roman"/>
                        <a:cs typeface="Times New Roman"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1032</a:t>
                      </a:r>
                    </a:p>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  444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3427</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1632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3415</a:t>
                      </a:r>
                    </a:p>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  670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536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583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1324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r h="435863">
                <a:tc>
                  <a:txBody>
                    <a:bodyPr/>
                    <a:lstStyle/>
                    <a:p>
                      <a:pPr marL="0" marR="0">
                        <a:lnSpc>
                          <a:spcPct val="115000"/>
                        </a:lnSpc>
                        <a:spcBef>
                          <a:spcPts val="0"/>
                        </a:spcBef>
                        <a:spcAft>
                          <a:spcPts val="0"/>
                        </a:spcAft>
                      </a:pPr>
                      <a:r>
                        <a:rPr lang="en-US" sz="1400" dirty="0" smtClean="0">
                          <a:latin typeface="Times New Roman" pitchFamily="18" charset="0"/>
                          <a:ea typeface="Times New Roman"/>
                          <a:cs typeface="Times New Roman" pitchFamily="18" charset="0"/>
                        </a:rPr>
                        <a:t>BMG-E</a:t>
                      </a:r>
                      <a:endParaRPr lang="en-US" sz="1400" dirty="0">
                        <a:latin typeface="Times New Roman" pitchFamily="18" charset="0"/>
                        <a:ea typeface="Times New Roman"/>
                        <a:cs typeface="Times New Roman"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1035</a:t>
                      </a:r>
                    </a:p>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  445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3434</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1639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580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1315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1356</a:t>
                      </a:r>
                    </a:p>
                  </a:txBody>
                  <a:tcPr marL="68580" marR="68580" marT="0" marB="0">
                    <a:lnL w="12700" cap="flat" cmpd="sng" algn="ctr">
                      <a:solidFill>
                        <a:schemeClr val="tx1"/>
                      </a:solidFill>
                      <a:prstDash val="solid"/>
                      <a:round/>
                      <a:headEnd type="none" w="med" len="med"/>
                      <a:tailEnd type="none" w="med" len="med"/>
                    </a:lnL>
                  </a:tcPr>
                </a:tc>
              </a:tr>
              <a:tr h="662871">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BGM-B</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3681</a:t>
                      </a:r>
                    </a:p>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1039</a:t>
                      </a:r>
                    </a:p>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  444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1643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3533</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3401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533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1322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r h="435863">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BGM-R</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1040</a:t>
                      </a:r>
                    </a:p>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  444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a:latin typeface="Times New Roman" pitchFamily="18" charset="0"/>
                          <a:ea typeface="Times New Roman"/>
                          <a:cs typeface="Times New Roman" pitchFamily="18" charset="0"/>
                        </a:rPr>
                        <a:t>1639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3534</a:t>
                      </a: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3408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540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1323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8842163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GM-B-FTIR-B.eps"/>
          <p:cNvPicPr>
            <a:picLocks noGrp="1" noChangeAspect="1"/>
          </p:cNvPicPr>
          <p:nvPr>
            <p:ph idx="1"/>
          </p:nvPr>
        </p:nvPicPr>
        <p:blipFill>
          <a:blip r:embed="rId3"/>
          <a:stretch>
            <a:fillRect/>
          </a:stretch>
        </p:blipFill>
        <p:spPr>
          <a:xfrm>
            <a:off x="0" y="0"/>
            <a:ext cx="4622265" cy="3563353"/>
          </a:xfrm>
        </p:spPr>
      </p:pic>
      <p:pic>
        <p:nvPicPr>
          <p:cNvPr id="10" name="Content Placeholder 9" descr="BGM-R-ftir.eps"/>
          <p:cNvPicPr>
            <a:picLocks noGrp="1" noChangeAspect="1"/>
          </p:cNvPicPr>
          <p:nvPr>
            <p:ph sz="quarter" idx="4294967295"/>
          </p:nvPr>
        </p:nvPicPr>
        <p:blipFill>
          <a:blip r:embed="rId4"/>
          <a:stretch>
            <a:fillRect/>
          </a:stretch>
        </p:blipFill>
        <p:spPr>
          <a:xfrm>
            <a:off x="4521200" y="0"/>
            <a:ext cx="4622800" cy="3563938"/>
          </a:xfrm>
        </p:spPr>
      </p:pic>
      <p:pic>
        <p:nvPicPr>
          <p:cNvPr id="8" name="Content Placeholder 6" descr="BGS-E-FTIR.eps"/>
          <p:cNvPicPr>
            <a:picLocks noChangeAspect="1"/>
          </p:cNvPicPr>
          <p:nvPr/>
        </p:nvPicPr>
        <p:blipFill>
          <a:blip r:embed="rId5"/>
          <a:stretch>
            <a:fillRect/>
          </a:stretch>
        </p:blipFill>
        <p:spPr>
          <a:xfrm>
            <a:off x="0" y="3505200"/>
            <a:ext cx="4622265" cy="3352800"/>
          </a:xfrm>
          <a:prstGeom prst="rect">
            <a:avLst/>
          </a:prstGeom>
        </p:spPr>
      </p:pic>
      <p:pic>
        <p:nvPicPr>
          <p:cNvPr id="11" name="Content Placeholder 6" descr="BGR-I-FTIR-I.eps"/>
          <p:cNvPicPr>
            <a:picLocks noChangeAspect="1"/>
          </p:cNvPicPr>
          <p:nvPr/>
        </p:nvPicPr>
        <p:blipFill>
          <a:blip r:embed="rId6"/>
          <a:stretch>
            <a:fillRect/>
          </a:stretch>
        </p:blipFill>
        <p:spPr>
          <a:xfrm>
            <a:off x="4521735" y="3505200"/>
            <a:ext cx="4622265" cy="3352800"/>
          </a:xfrm>
          <a:prstGeom prst="rect">
            <a:avLst/>
          </a:prstGeom>
        </p:spPr>
      </p:pic>
    </p:spTree>
    <p:extLst>
      <p:ext uri="{BB962C8B-B14F-4D97-AF65-F5344CB8AC3E}">
        <p14:creationId xmlns:p14="http://schemas.microsoft.com/office/powerpoint/2010/main" val="305406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asalt-FTIR-s.eps"/>
          <p:cNvPicPr>
            <a:picLocks noGrp="1" noChangeAspect="1"/>
          </p:cNvPicPr>
          <p:nvPr>
            <p:ph idx="1"/>
          </p:nvPr>
        </p:nvPicPr>
        <p:blipFill>
          <a:blip r:embed="rId3"/>
          <a:stretch>
            <a:fillRect/>
          </a:stretch>
        </p:blipFill>
        <p:spPr>
          <a:xfrm>
            <a:off x="0" y="0"/>
            <a:ext cx="4622265" cy="3563353"/>
          </a:xfrm>
        </p:spPr>
      </p:pic>
      <p:pic>
        <p:nvPicPr>
          <p:cNvPr id="8" name="Content Placeholder 7" descr="basalt-20mm.eps"/>
          <p:cNvPicPr>
            <a:picLocks noGrp="1" noChangeAspect="1"/>
          </p:cNvPicPr>
          <p:nvPr>
            <p:ph sz="quarter" idx="4294967295"/>
          </p:nvPr>
        </p:nvPicPr>
        <p:blipFill>
          <a:blip r:embed="rId4"/>
          <a:stretch>
            <a:fillRect/>
          </a:stretch>
        </p:blipFill>
        <p:spPr>
          <a:xfrm>
            <a:off x="4521200" y="0"/>
            <a:ext cx="4622800" cy="3563938"/>
          </a:xfrm>
        </p:spPr>
      </p:pic>
      <p:pic>
        <p:nvPicPr>
          <p:cNvPr id="10" name="Content Placeholder 6" descr="Tuff-FTIR-S.eps"/>
          <p:cNvPicPr>
            <a:picLocks noChangeAspect="1"/>
          </p:cNvPicPr>
          <p:nvPr/>
        </p:nvPicPr>
        <p:blipFill>
          <a:blip r:embed="rId5"/>
          <a:stretch>
            <a:fillRect/>
          </a:stretch>
        </p:blipFill>
        <p:spPr>
          <a:xfrm>
            <a:off x="0" y="3429000"/>
            <a:ext cx="4622265" cy="3429000"/>
          </a:xfrm>
          <a:prstGeom prst="rect">
            <a:avLst/>
          </a:prstGeom>
        </p:spPr>
      </p:pic>
      <p:pic>
        <p:nvPicPr>
          <p:cNvPr id="11" name="Content Placeholder 7" descr="tuff-20mm.eps"/>
          <p:cNvPicPr>
            <a:picLocks noChangeAspect="1"/>
          </p:cNvPicPr>
          <p:nvPr/>
        </p:nvPicPr>
        <p:blipFill>
          <a:blip r:embed="rId6"/>
          <a:stretch>
            <a:fillRect/>
          </a:stretch>
        </p:blipFill>
        <p:spPr>
          <a:xfrm>
            <a:off x="4521735" y="3429000"/>
            <a:ext cx="4622265" cy="3429000"/>
          </a:xfrm>
          <a:prstGeom prst="rect">
            <a:avLst/>
          </a:prstGeom>
        </p:spPr>
      </p:pic>
    </p:spTree>
    <p:extLst>
      <p:ext uri="{BB962C8B-B14F-4D97-AF65-F5344CB8AC3E}">
        <p14:creationId xmlns:p14="http://schemas.microsoft.com/office/powerpoint/2010/main" val="1732455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Autofit/>
          </a:bodyPr>
          <a:lstStyle/>
          <a:p>
            <a:pPr algn="ctr"/>
            <a:r>
              <a:rPr lang="en-US" sz="2000" b="1" dirty="0" smtClean="0">
                <a:solidFill>
                  <a:srgbClr val="0000FF"/>
                </a:solidFill>
                <a:latin typeface="Times New Roman" pitchFamily="18" charset="0"/>
                <a:cs typeface="Times New Roman" pitchFamily="18" charset="0"/>
              </a:rPr>
              <a:t>Infrared absorption frequencies and Probable assignment of rock samples of Lalibela rock hewn churches </a:t>
            </a:r>
            <a:endParaRPr lang="en-US" sz="2000" dirty="0">
              <a:solidFill>
                <a:srgbClr val="0000FF"/>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457200" y="1447801"/>
          <a:ext cx="8229600" cy="3931807"/>
        </p:xfrm>
        <a:graphic>
          <a:graphicData uri="http://schemas.openxmlformats.org/drawingml/2006/table">
            <a:tbl>
              <a:tblPr firstRow="1" bandRow="1">
                <a:tableStyleId>{5C22544A-7EE6-4342-B048-85BDC9FD1C3A}</a:tableStyleId>
              </a:tblPr>
              <a:tblGrid>
                <a:gridCol w="990600"/>
                <a:gridCol w="1600200"/>
                <a:gridCol w="4724400"/>
                <a:gridCol w="914400"/>
              </a:tblGrid>
              <a:tr h="476100">
                <a:tc>
                  <a:txBody>
                    <a:bodyPr/>
                    <a:lstStyle/>
                    <a:p>
                      <a:pPr marL="0" marR="0">
                        <a:lnSpc>
                          <a:spcPct val="115000"/>
                        </a:lnSpc>
                        <a:spcBef>
                          <a:spcPts val="0"/>
                        </a:spcBef>
                        <a:spcAft>
                          <a:spcPts val="600"/>
                        </a:spcAft>
                      </a:pPr>
                      <a:r>
                        <a:rPr lang="en-US" sz="1600" b="1" dirty="0" smtClean="0">
                          <a:latin typeface="Times New Roman"/>
                          <a:ea typeface="Times New Roman"/>
                          <a:cs typeface="Times New Roman"/>
                        </a:rPr>
                        <a:t> </a:t>
                      </a:r>
                      <a:r>
                        <a:rPr lang="en-US" sz="1600" b="1" dirty="0">
                          <a:latin typeface="Times New Roman"/>
                          <a:ea typeface="Times New Roman"/>
                          <a:cs typeface="Times New Roman"/>
                        </a:rPr>
                        <a:t>(cm-1)</a:t>
                      </a:r>
                      <a:endParaRPr lang="en-US" sz="16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600"/>
                        </a:spcAft>
                      </a:pPr>
                      <a:r>
                        <a:rPr lang="en-US" sz="1600" b="1" dirty="0">
                          <a:latin typeface="Times New Roman"/>
                          <a:ea typeface="Times New Roman"/>
                          <a:cs typeface="Times New Roman"/>
                        </a:rPr>
                        <a:t>Mineral Name</a:t>
                      </a:r>
                      <a:endParaRPr lang="en-US" sz="16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600"/>
                        </a:spcAft>
                      </a:pPr>
                      <a:r>
                        <a:rPr lang="en-US" sz="1600" dirty="0">
                          <a:latin typeface="Times New Roman"/>
                          <a:ea typeface="Times New Roman"/>
                          <a:cs typeface="Times New Roman"/>
                        </a:rPr>
                        <a:t>Tentative Assignment</a:t>
                      </a:r>
                      <a:endParaRPr lang="en-US" sz="16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600"/>
                        </a:spcAft>
                      </a:pPr>
                      <a:r>
                        <a:rPr lang="en-US" sz="1600" b="1" dirty="0">
                          <a:latin typeface="Times New Roman"/>
                          <a:ea typeface="Times New Roman"/>
                          <a:cs typeface="Times New Roman"/>
                        </a:rPr>
                        <a:t>Reference</a:t>
                      </a:r>
                      <a:endParaRPr lang="en-US" sz="1600" dirty="0">
                        <a:latin typeface="Calibri"/>
                        <a:ea typeface="Times New Roman"/>
                        <a:cs typeface="Times New Roman"/>
                      </a:endParaRPr>
                    </a:p>
                  </a:txBody>
                  <a:tcPr marL="68580" marR="68580" marT="0" marB="0"/>
                </a:tc>
              </a:tr>
              <a:tr h="409739">
                <a:tc>
                  <a:txBody>
                    <a:bodyPr/>
                    <a:lstStyle/>
                    <a:p>
                      <a:pPr marL="0" marR="0">
                        <a:lnSpc>
                          <a:spcPct val="115000"/>
                        </a:lnSpc>
                        <a:spcBef>
                          <a:spcPts val="0"/>
                        </a:spcBef>
                        <a:spcAft>
                          <a:spcPts val="600"/>
                        </a:spcAft>
                      </a:pPr>
                      <a:r>
                        <a:rPr lang="en-US" sz="1600" b="1" dirty="0">
                          <a:solidFill>
                            <a:srgbClr val="0000FF"/>
                          </a:solidFill>
                          <a:latin typeface="Times New Roman" pitchFamily="18" charset="0"/>
                          <a:ea typeface="Times New Roman"/>
                          <a:cs typeface="Times New Roman" pitchFamily="18" charset="0"/>
                        </a:rPr>
                        <a:t>3690</a:t>
                      </a:r>
                    </a:p>
                  </a:txBody>
                  <a:tcPr marL="68580" marR="68580" marT="0" marB="0"/>
                </a:tc>
                <a:tc>
                  <a:txBody>
                    <a:bodyPr/>
                    <a:lstStyle/>
                    <a:p>
                      <a:pPr marL="0" marR="0">
                        <a:lnSpc>
                          <a:spcPct val="115000"/>
                        </a:lnSpc>
                        <a:spcBef>
                          <a:spcPts val="0"/>
                        </a:spcBef>
                        <a:spcAft>
                          <a:spcPts val="600"/>
                        </a:spcAft>
                      </a:pPr>
                      <a:r>
                        <a:rPr lang="en-US" sz="1600" b="1" dirty="0">
                          <a:solidFill>
                            <a:srgbClr val="0000FF"/>
                          </a:solidFill>
                          <a:latin typeface="Times New Roman" pitchFamily="18" charset="0"/>
                          <a:ea typeface="Times New Roman"/>
                          <a:cs typeface="Times New Roman" pitchFamily="18" charset="0"/>
                        </a:rPr>
                        <a:t>Kaolinite</a:t>
                      </a:r>
                    </a:p>
                  </a:txBody>
                  <a:tcPr marL="68580" marR="68580" marT="0" marB="0"/>
                </a:tc>
                <a:tc>
                  <a:txBody>
                    <a:bodyPr/>
                    <a:lstStyle/>
                    <a:p>
                      <a:pPr marL="0" marR="0">
                        <a:lnSpc>
                          <a:spcPct val="115000"/>
                        </a:lnSpc>
                        <a:spcBef>
                          <a:spcPts val="0"/>
                        </a:spcBef>
                        <a:spcAft>
                          <a:spcPts val="600"/>
                        </a:spcAft>
                      </a:pPr>
                      <a:r>
                        <a:rPr lang="en-US" sz="1600" b="1" dirty="0">
                          <a:solidFill>
                            <a:srgbClr val="0000FF"/>
                          </a:solidFill>
                          <a:latin typeface="Times New Roman" pitchFamily="18" charset="0"/>
                          <a:ea typeface="Times New Roman"/>
                          <a:cs typeface="Times New Roman" pitchFamily="18" charset="0"/>
                        </a:rPr>
                        <a:t>Inner surface OH Stretching vibration</a:t>
                      </a: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 ]</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r>
              <a:tr h="544019">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3620</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en-US" sz="1600" b="1" dirty="0" smtClean="0">
                          <a:solidFill>
                            <a:srgbClr val="0000FF"/>
                          </a:solidFill>
                          <a:latin typeface="Times New Roman" pitchFamily="18" charset="0"/>
                          <a:ea typeface="Times New Roman"/>
                          <a:cs typeface="Times New Roman" pitchFamily="18" charset="0"/>
                        </a:rPr>
                        <a:t>Kaolinite</a:t>
                      </a:r>
                    </a:p>
                    <a:p>
                      <a:pPr marL="0" marR="0">
                        <a:lnSpc>
                          <a:spcPct val="115000"/>
                        </a:lnSpc>
                        <a:spcBef>
                          <a:spcPts val="0"/>
                        </a:spcBef>
                        <a:spcAft>
                          <a:spcPts val="600"/>
                        </a:spcAft>
                      </a:pP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kumimoji="0" lang="en-US" sz="1600" b="1" kern="1200" baseline="0" dirty="0" smtClean="0">
                          <a:solidFill>
                            <a:srgbClr val="0000FF"/>
                          </a:solidFill>
                          <a:latin typeface="Times New Roman" pitchFamily="18" charset="0"/>
                          <a:ea typeface="+mn-ea"/>
                          <a:cs typeface="Times New Roman" pitchFamily="18" charset="0"/>
                        </a:rPr>
                        <a:t>O-H- Stretching of inner hydroxyl</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 ]</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r>
              <a:tr h="544019">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1034</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en-US" sz="1600" b="1" dirty="0" smtClean="0">
                          <a:solidFill>
                            <a:srgbClr val="0000FF"/>
                          </a:solidFill>
                          <a:latin typeface="Times New Roman" pitchFamily="18" charset="0"/>
                          <a:ea typeface="Times New Roman"/>
                          <a:cs typeface="Times New Roman" pitchFamily="18" charset="0"/>
                        </a:rPr>
                        <a:t>Kaolinite</a:t>
                      </a:r>
                    </a:p>
                    <a:p>
                      <a:pPr marL="0" marR="0">
                        <a:lnSpc>
                          <a:spcPct val="115000"/>
                        </a:lnSpc>
                        <a:spcBef>
                          <a:spcPts val="0"/>
                        </a:spcBef>
                        <a:spcAft>
                          <a:spcPts val="600"/>
                        </a:spcAft>
                      </a:pP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kumimoji="0" lang="en-US" sz="1600" b="1" kern="1200" baseline="0" dirty="0" smtClean="0">
                          <a:solidFill>
                            <a:srgbClr val="0000FF"/>
                          </a:solidFill>
                          <a:latin typeface="Times New Roman" pitchFamily="18" charset="0"/>
                          <a:ea typeface="+mn-ea"/>
                          <a:cs typeface="Times New Roman" pitchFamily="18" charset="0"/>
                        </a:rPr>
                        <a:t>Si-O-Stretching of clay mineral</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 ]</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r>
              <a:tr h="476100">
                <a:tc>
                  <a:txBody>
                    <a:bodyPr/>
                    <a:lstStyle/>
                    <a:p>
                      <a:pPr marL="0" marR="0">
                        <a:lnSpc>
                          <a:spcPct val="115000"/>
                        </a:lnSpc>
                        <a:spcBef>
                          <a:spcPts val="0"/>
                        </a:spcBef>
                        <a:spcAft>
                          <a:spcPts val="600"/>
                        </a:spcAft>
                      </a:pPr>
                      <a:r>
                        <a:rPr lang="en-US" sz="1600" b="1">
                          <a:solidFill>
                            <a:srgbClr val="0000FF"/>
                          </a:solidFill>
                          <a:latin typeface="Times New Roman" pitchFamily="18" charset="0"/>
                          <a:ea typeface="Times New Roman"/>
                          <a:cs typeface="Times New Roman" pitchFamily="18" charset="0"/>
                        </a:rPr>
                        <a:t>3434</a:t>
                      </a:r>
                    </a:p>
                  </a:txBody>
                  <a:tcPr marL="68580" marR="68580" marT="0" marB="0"/>
                </a:tc>
                <a:tc>
                  <a:txBody>
                    <a:bodyPr/>
                    <a:lstStyle/>
                    <a:p>
                      <a:pPr marL="0" marR="0">
                        <a:lnSpc>
                          <a:spcPct val="115000"/>
                        </a:lnSpc>
                        <a:spcBef>
                          <a:spcPts val="0"/>
                        </a:spcBef>
                        <a:spcAft>
                          <a:spcPts val="600"/>
                        </a:spcAft>
                      </a:pPr>
                      <a:r>
                        <a:rPr lang="en-US" sz="1600" b="1" dirty="0">
                          <a:solidFill>
                            <a:srgbClr val="0000FF"/>
                          </a:solidFill>
                          <a:latin typeface="Times New Roman" pitchFamily="18" charset="0"/>
                          <a:ea typeface="Times New Roman"/>
                          <a:cs typeface="Times New Roman" pitchFamily="18" charset="0"/>
                        </a:rPr>
                        <a:t>montmorillonite</a:t>
                      </a:r>
                    </a:p>
                  </a:txBody>
                  <a:tcPr marL="68580" marR="68580" marT="0" marB="0"/>
                </a:tc>
                <a:tc>
                  <a:txBody>
                    <a:bodyPr/>
                    <a:lstStyle/>
                    <a:p>
                      <a:pPr marL="0" marR="0">
                        <a:lnSpc>
                          <a:spcPct val="115000"/>
                        </a:lnSpc>
                        <a:spcBef>
                          <a:spcPts val="0"/>
                        </a:spcBef>
                        <a:spcAft>
                          <a:spcPts val="600"/>
                        </a:spcAft>
                      </a:pPr>
                      <a:r>
                        <a:rPr kumimoji="0" lang="en-US" sz="1600" b="1" kern="1200" baseline="0" dirty="0" smtClean="0">
                          <a:solidFill>
                            <a:srgbClr val="0000FF"/>
                          </a:solidFill>
                          <a:latin typeface="Times New Roman" pitchFamily="18" charset="0"/>
                          <a:ea typeface="+mn-ea"/>
                          <a:cs typeface="Times New Roman" pitchFamily="18" charset="0"/>
                        </a:rPr>
                        <a:t>O-H- Stretching of absorbed water molecule</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 ]</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r>
              <a:tr h="476100">
                <a:tc>
                  <a:txBody>
                    <a:bodyPr/>
                    <a:lstStyle/>
                    <a:p>
                      <a:pPr marL="0" marR="0">
                        <a:lnSpc>
                          <a:spcPct val="115000"/>
                        </a:lnSpc>
                        <a:spcBef>
                          <a:spcPts val="0"/>
                        </a:spcBef>
                        <a:spcAft>
                          <a:spcPts val="600"/>
                        </a:spcAft>
                      </a:pPr>
                      <a:r>
                        <a:rPr lang="en-US" sz="1600" b="1">
                          <a:solidFill>
                            <a:srgbClr val="0000FF"/>
                          </a:solidFill>
                          <a:latin typeface="Times New Roman" pitchFamily="18" charset="0"/>
                          <a:ea typeface="Times New Roman"/>
                          <a:cs typeface="Times New Roman" pitchFamily="18" charset="0"/>
                        </a:rPr>
                        <a:t>1642</a:t>
                      </a:r>
                    </a:p>
                  </a:txBody>
                  <a:tcPr marL="68580" marR="68580" marT="0" marB="0"/>
                </a:tc>
                <a:tc>
                  <a:txBody>
                    <a:bodyPr/>
                    <a:lstStyle/>
                    <a:p>
                      <a:pPr marL="0" marR="0">
                        <a:lnSpc>
                          <a:spcPct val="115000"/>
                        </a:lnSpc>
                        <a:spcBef>
                          <a:spcPts val="0"/>
                        </a:spcBef>
                        <a:spcAft>
                          <a:spcPts val="600"/>
                        </a:spcAft>
                      </a:pPr>
                      <a:r>
                        <a:rPr lang="en-US" sz="1600" b="1" dirty="0">
                          <a:solidFill>
                            <a:srgbClr val="0000FF"/>
                          </a:solidFill>
                          <a:latin typeface="Times New Roman" pitchFamily="18" charset="0"/>
                          <a:ea typeface="Times New Roman"/>
                          <a:cs typeface="Times New Roman" pitchFamily="18" charset="0"/>
                        </a:rPr>
                        <a:t>montmorillonite</a:t>
                      </a:r>
                    </a:p>
                  </a:txBody>
                  <a:tcPr marL="68580" marR="68580" marT="0" marB="0"/>
                </a:tc>
                <a:tc>
                  <a:txBody>
                    <a:bodyPr/>
                    <a:lstStyle/>
                    <a:p>
                      <a:pPr marL="0" marR="0">
                        <a:lnSpc>
                          <a:spcPct val="115000"/>
                        </a:lnSpc>
                        <a:spcBef>
                          <a:spcPts val="0"/>
                        </a:spcBef>
                        <a:spcAft>
                          <a:spcPts val="600"/>
                        </a:spcAft>
                      </a:pPr>
                      <a:r>
                        <a:rPr lang="en-US" sz="1600" b="1" dirty="0">
                          <a:solidFill>
                            <a:srgbClr val="0000FF"/>
                          </a:solidFill>
                          <a:latin typeface="Times New Roman" pitchFamily="18" charset="0"/>
                          <a:ea typeface="Times New Roman"/>
                          <a:cs typeface="Times New Roman" pitchFamily="18" charset="0"/>
                        </a:rPr>
                        <a:t>H-O-H- bending vibration of absorbed water molecule</a:t>
                      </a: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 ]</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r>
              <a:tr h="325120">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cs typeface="Times New Roman" pitchFamily="18" charset="0"/>
                        </a:rPr>
                        <a:t>1322</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cs typeface="Times New Roman" pitchFamily="18" charset="0"/>
                        </a:rPr>
                        <a:t>whewellite</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cs typeface="Times New Roman" pitchFamily="18" charset="0"/>
                        </a:rPr>
                        <a:t>metal-</a:t>
                      </a:r>
                      <a:r>
                        <a:rPr lang="en-US" sz="1600" b="1" dirty="0" err="1" smtClean="0">
                          <a:solidFill>
                            <a:srgbClr val="0000FF"/>
                          </a:solidFill>
                          <a:latin typeface="Times New Roman" pitchFamily="18" charset="0"/>
                          <a:cs typeface="Times New Roman" pitchFamily="18" charset="0"/>
                        </a:rPr>
                        <a:t>carboxylate</a:t>
                      </a:r>
                      <a:r>
                        <a:rPr lang="en-US" sz="1600" b="1" dirty="0" smtClean="0">
                          <a:solidFill>
                            <a:srgbClr val="0000FF"/>
                          </a:solidFill>
                          <a:latin typeface="Times New Roman" pitchFamily="18" charset="0"/>
                          <a:cs typeface="Times New Roman" pitchFamily="18" charset="0"/>
                        </a:rPr>
                        <a:t> stretch, </a:t>
                      </a:r>
                      <a:r>
                        <a:rPr lang="en-US" sz="1600" b="1" dirty="0" err="1" smtClean="0">
                          <a:solidFill>
                            <a:srgbClr val="0000FF"/>
                          </a:solidFill>
                          <a:latin typeface="Times New Roman" pitchFamily="18" charset="0"/>
                          <a:cs typeface="Times New Roman" pitchFamily="18" charset="0"/>
                        </a:rPr>
                        <a:t>ν</a:t>
                      </a:r>
                      <a:r>
                        <a:rPr lang="en-US" sz="1600" b="1" baseline="-25000" dirty="0" err="1" smtClean="0">
                          <a:solidFill>
                            <a:srgbClr val="0000FF"/>
                          </a:solidFill>
                          <a:latin typeface="Times New Roman" pitchFamily="18" charset="0"/>
                          <a:cs typeface="Times New Roman" pitchFamily="18" charset="0"/>
                        </a:rPr>
                        <a:t>s</a:t>
                      </a:r>
                      <a:r>
                        <a:rPr lang="en-US" sz="1600" b="1" dirty="0" smtClean="0">
                          <a:solidFill>
                            <a:srgbClr val="0000FF"/>
                          </a:solidFill>
                          <a:latin typeface="Times New Roman" pitchFamily="18" charset="0"/>
                          <a:cs typeface="Times New Roman" pitchFamily="18" charset="0"/>
                        </a:rPr>
                        <a:t> (COO–)</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 ]</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r>
              <a:tr h="325120">
                <a:tc>
                  <a:txBody>
                    <a:bodyPr/>
                    <a:lstStyle/>
                    <a:p>
                      <a:r>
                        <a:rPr lang="en-US" sz="1600" b="1" dirty="0" smtClean="0">
                          <a:solidFill>
                            <a:srgbClr val="0000FF"/>
                          </a:solidFill>
                          <a:latin typeface="Times New Roman" pitchFamily="18" charset="0"/>
                          <a:cs typeface="Times New Roman" pitchFamily="18" charset="0"/>
                        </a:rPr>
                        <a:t>1355</a:t>
                      </a:r>
                      <a:endParaRPr lang="en-US" sz="1600" b="1" dirty="0">
                        <a:solidFill>
                          <a:srgbClr val="0000FF"/>
                        </a:solidFill>
                        <a:latin typeface="Times New Roman" pitchFamily="18" charset="0"/>
                        <a:cs typeface="Times New Roman" pitchFamily="18" charset="0"/>
                      </a:endParaRPr>
                    </a:p>
                  </a:txBody>
                  <a:tcPr marL="68580" marR="68580" marT="0" marB="0"/>
                </a:tc>
                <a:tc>
                  <a:txBody>
                    <a:bodyPr/>
                    <a:lstStyle/>
                    <a:p>
                      <a:r>
                        <a:rPr lang="en-US" sz="1600" b="1" dirty="0" smtClean="0">
                          <a:solidFill>
                            <a:srgbClr val="0000FF"/>
                          </a:solidFill>
                          <a:latin typeface="Times New Roman" pitchFamily="18" charset="0"/>
                          <a:cs typeface="Times New Roman" pitchFamily="18" charset="0"/>
                        </a:rPr>
                        <a:t>weddellite</a:t>
                      </a:r>
                      <a:endParaRPr lang="en-US" sz="1600" b="1" dirty="0">
                        <a:solidFill>
                          <a:srgbClr val="0000FF"/>
                        </a:solidFill>
                        <a:latin typeface="Times New Roman" pitchFamily="18" charset="0"/>
                        <a:cs typeface="Times New Roman" pitchFamily="18" charset="0"/>
                      </a:endParaRPr>
                    </a:p>
                  </a:txBody>
                  <a:tcPr marL="68580" marR="68580" marT="0" marB="0"/>
                </a:tc>
                <a:tc>
                  <a:txBody>
                    <a:bodyPr/>
                    <a:lstStyle/>
                    <a:p>
                      <a:r>
                        <a:rPr lang="en-US" sz="1600" b="1" dirty="0" smtClean="0">
                          <a:solidFill>
                            <a:srgbClr val="0000FF"/>
                          </a:solidFill>
                          <a:latin typeface="Times New Roman" pitchFamily="18" charset="0"/>
                          <a:cs typeface="Times New Roman" pitchFamily="18" charset="0"/>
                        </a:rPr>
                        <a:t>metal-</a:t>
                      </a:r>
                      <a:r>
                        <a:rPr lang="en-US" sz="1600" b="1" dirty="0" err="1" smtClean="0">
                          <a:solidFill>
                            <a:srgbClr val="0000FF"/>
                          </a:solidFill>
                          <a:latin typeface="Times New Roman" pitchFamily="18" charset="0"/>
                          <a:cs typeface="Times New Roman" pitchFamily="18" charset="0"/>
                        </a:rPr>
                        <a:t>carboxylate</a:t>
                      </a:r>
                      <a:r>
                        <a:rPr lang="en-US" sz="1600" b="1" dirty="0" smtClean="0">
                          <a:solidFill>
                            <a:srgbClr val="0000FF"/>
                          </a:solidFill>
                          <a:latin typeface="Times New Roman" pitchFamily="18" charset="0"/>
                          <a:cs typeface="Times New Roman" pitchFamily="18" charset="0"/>
                        </a:rPr>
                        <a:t> stretch, </a:t>
                      </a:r>
                      <a:r>
                        <a:rPr lang="en-US" sz="1600" b="1" dirty="0" err="1" smtClean="0">
                          <a:solidFill>
                            <a:srgbClr val="0000FF"/>
                          </a:solidFill>
                          <a:latin typeface="Times New Roman" pitchFamily="18" charset="0"/>
                          <a:cs typeface="Times New Roman" pitchFamily="18" charset="0"/>
                        </a:rPr>
                        <a:t>ν</a:t>
                      </a:r>
                      <a:r>
                        <a:rPr lang="en-US" sz="1600" b="1" baseline="-25000" dirty="0" err="1" smtClean="0">
                          <a:solidFill>
                            <a:srgbClr val="0000FF"/>
                          </a:solidFill>
                          <a:latin typeface="Times New Roman" pitchFamily="18" charset="0"/>
                          <a:cs typeface="Times New Roman" pitchFamily="18" charset="0"/>
                        </a:rPr>
                        <a:t>s</a:t>
                      </a:r>
                      <a:r>
                        <a:rPr lang="en-US" sz="1600" b="1" dirty="0" smtClean="0">
                          <a:solidFill>
                            <a:srgbClr val="0000FF"/>
                          </a:solidFill>
                          <a:latin typeface="Times New Roman" pitchFamily="18" charset="0"/>
                          <a:cs typeface="Times New Roman" pitchFamily="18" charset="0"/>
                        </a:rPr>
                        <a:t> (COO–)</a:t>
                      </a:r>
                      <a:endParaRPr lang="en-US" sz="1600" b="1" dirty="0">
                        <a:solidFill>
                          <a:srgbClr val="0000FF"/>
                        </a:solidFill>
                        <a:latin typeface="Times New Roman" pitchFamily="18" charset="0"/>
                        <a:cs typeface="Times New Roman" pitchFamily="18" charset="0"/>
                      </a:endParaRPr>
                    </a:p>
                  </a:txBody>
                  <a:tcPr marL="68580" marR="68580" marT="0" marB="0"/>
                </a:tc>
                <a:tc>
                  <a:txBody>
                    <a:bodyPr/>
                    <a:lstStyle/>
                    <a:p>
                      <a:pPr marL="0" marR="0">
                        <a:lnSpc>
                          <a:spcPct val="115000"/>
                        </a:lnSpc>
                        <a:spcBef>
                          <a:spcPts val="0"/>
                        </a:spcBef>
                        <a:spcAft>
                          <a:spcPts val="600"/>
                        </a:spcAft>
                      </a:pPr>
                      <a:r>
                        <a:rPr lang="en-US" sz="1600" b="1" dirty="0" smtClean="0">
                          <a:solidFill>
                            <a:srgbClr val="0000FF"/>
                          </a:solidFill>
                          <a:latin typeface="Times New Roman" pitchFamily="18" charset="0"/>
                          <a:ea typeface="Times New Roman"/>
                          <a:cs typeface="Times New Roman" pitchFamily="18" charset="0"/>
                        </a:rPr>
                        <a:t>[ ]</a:t>
                      </a:r>
                      <a:endParaRPr lang="en-US" sz="1600" b="1" dirty="0">
                        <a:solidFill>
                          <a:srgbClr val="0000FF"/>
                        </a:solidFill>
                        <a:latin typeface="Times New Roman" pitchFamily="18" charset="0"/>
                        <a:ea typeface="Times New Roman"/>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30323883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172200" cy="762000"/>
          </a:xfrm>
          <a:solidFill>
            <a:schemeClr val="bg1"/>
          </a:solidFill>
        </p:spPr>
        <p:txBody>
          <a:bodyPr>
            <a:normAutofit fontScale="90000"/>
          </a:bodyPr>
          <a:lstStyle/>
          <a:p>
            <a:pPr algn="ctr"/>
            <a:r>
              <a:rPr lang="en-GB" sz="5400"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Raman </a:t>
            </a:r>
            <a:r>
              <a:rPr lang="en-US" sz="4800" b="1" u="sng" dirty="0" smtClean="0">
                <a:solidFill>
                  <a:srgbClr val="0000FF"/>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analysis</a:t>
            </a:r>
            <a:endParaRPr lang="en-US" b="1" u="sng" dirty="0">
              <a:solidFill>
                <a:srgbClr val="0000FF"/>
              </a:solidFill>
              <a:effectLst>
                <a:outerShdw blurRad="38100" dist="38100" dir="2700000" algn="tl">
                  <a:srgbClr val="000000">
                    <a:alpha val="43137"/>
                  </a:srgbClr>
                </a:outerShdw>
              </a:effectLst>
            </a:endParaRPr>
          </a:p>
        </p:txBody>
      </p:sp>
      <p:pic>
        <p:nvPicPr>
          <p:cNvPr id="6" name="Content Placeholder 9" descr="Raman-Calcite.eps"/>
          <p:cNvPicPr>
            <a:picLocks noGrp="1" noChangeAspect="1"/>
          </p:cNvPicPr>
          <p:nvPr>
            <p:ph sz="half" idx="1"/>
          </p:nvPr>
        </p:nvPicPr>
        <p:blipFill>
          <a:blip r:embed="rId3"/>
          <a:stretch>
            <a:fillRect/>
          </a:stretch>
        </p:blipFill>
        <p:spPr>
          <a:xfrm>
            <a:off x="0" y="1447800"/>
            <a:ext cx="4267200" cy="4114800"/>
          </a:xfrm>
        </p:spPr>
      </p:pic>
      <p:pic>
        <p:nvPicPr>
          <p:cNvPr id="7" name="Picture 2"/>
          <p:cNvPicPr>
            <a:picLocks noGrp="1" noChangeAspect="1" noChangeArrowheads="1"/>
          </p:cNvPicPr>
          <p:nvPr>
            <p:ph sz="half" idx="2"/>
          </p:nvPr>
        </p:nvPicPr>
        <p:blipFill>
          <a:blip r:embed="rId4"/>
          <a:srcRect/>
          <a:stretch>
            <a:fillRect/>
          </a:stretch>
        </p:blipFill>
        <p:spPr bwMode="auto">
          <a:xfrm>
            <a:off x="4572000" y="1066800"/>
            <a:ext cx="4114800" cy="2057400"/>
          </a:xfrm>
          <a:prstGeom prst="rect">
            <a:avLst/>
          </a:prstGeom>
          <a:noFill/>
          <a:ln w="9525">
            <a:noFill/>
            <a:miter lim="800000"/>
            <a:headEnd/>
            <a:tailEnd/>
          </a:ln>
          <a:effectLst/>
        </p:spPr>
      </p:pic>
      <p:sp>
        <p:nvSpPr>
          <p:cNvPr id="8" name="Rectangle 7"/>
          <p:cNvSpPr/>
          <p:nvPr/>
        </p:nvSpPr>
        <p:spPr>
          <a:xfrm>
            <a:off x="4495800" y="3200400"/>
            <a:ext cx="4648200" cy="3323987"/>
          </a:xfrm>
          <a:prstGeom prst="rect">
            <a:avLst/>
          </a:prstGeom>
        </p:spPr>
        <p:txBody>
          <a:bodyPr wrap="square">
            <a:spAutoFit/>
          </a:bodyPr>
          <a:lstStyle/>
          <a:p>
            <a:pPr algn="just">
              <a:buFont typeface="Wingdings" pitchFamily="2" charset="2"/>
              <a:buChar char="Ø"/>
            </a:pPr>
            <a:endParaRPr lang="en-US" dirty="0" smtClean="0">
              <a:solidFill>
                <a:srgbClr val="0000FF"/>
              </a:solidFill>
              <a:latin typeface="Times New Roman" pitchFamily="18" charset="0"/>
              <a:cs typeface="Times New Roman" pitchFamily="18" charset="0"/>
            </a:endParaRPr>
          </a:p>
          <a:p>
            <a:r>
              <a:rPr lang="en-US" sz="1600" dirty="0" smtClean="0">
                <a:solidFill>
                  <a:srgbClr val="0000FF"/>
                </a:solidFill>
                <a:latin typeface="Times New Roman" pitchFamily="18" charset="0"/>
                <a:cs typeface="Times New Roman" pitchFamily="18" charset="0"/>
              </a:rPr>
              <a:t>absorption intensity of the samples are compared with the reference samples, marble and quartz. The peak intensities of the samples are highly associated with the marble reference</a:t>
            </a:r>
          </a:p>
          <a:p>
            <a:pPr>
              <a:buFont typeface="Wingdings" pitchFamily="2" charset="2"/>
              <a:buChar char="Ø"/>
            </a:pPr>
            <a:r>
              <a:rPr lang="en-US" sz="1600" dirty="0" smtClean="0">
                <a:solidFill>
                  <a:srgbClr val="0000FF"/>
                </a:solidFill>
                <a:latin typeface="Times New Roman" pitchFamily="18" charset="0"/>
                <a:cs typeface="Times New Roman" pitchFamily="18" charset="0"/>
              </a:rPr>
              <a:t>The intense band (ν</a:t>
            </a:r>
            <a:r>
              <a:rPr lang="en-US" sz="1600" baseline="-25000" dirty="0" smtClean="0">
                <a:solidFill>
                  <a:srgbClr val="0000FF"/>
                </a:solidFill>
                <a:latin typeface="Times New Roman" pitchFamily="18" charset="0"/>
                <a:cs typeface="Times New Roman" pitchFamily="18" charset="0"/>
              </a:rPr>
              <a:t>1</a:t>
            </a:r>
            <a:r>
              <a:rPr lang="en-US" sz="1600" dirty="0" smtClean="0">
                <a:solidFill>
                  <a:srgbClr val="0000FF"/>
                </a:solidFill>
                <a:latin typeface="Times New Roman" pitchFamily="18" charset="0"/>
                <a:cs typeface="Times New Roman" pitchFamily="18" charset="0"/>
              </a:rPr>
              <a:t>) of calcite spectrum corresponds to the </a:t>
            </a:r>
            <a:r>
              <a:rPr lang="en-US" sz="1600" b="1" dirty="0" smtClean="0">
                <a:solidFill>
                  <a:srgbClr val="0000FF"/>
                </a:solidFill>
                <a:latin typeface="Times New Roman" pitchFamily="18" charset="0"/>
                <a:cs typeface="Times New Roman" pitchFamily="18" charset="0"/>
              </a:rPr>
              <a:t>symmetric stretching of CO</a:t>
            </a:r>
            <a:r>
              <a:rPr lang="en-US" sz="1600" b="1" baseline="-25000" dirty="0" smtClean="0">
                <a:solidFill>
                  <a:srgbClr val="0000FF"/>
                </a:solidFill>
                <a:latin typeface="Times New Roman" pitchFamily="18" charset="0"/>
                <a:cs typeface="Times New Roman" pitchFamily="18" charset="0"/>
              </a:rPr>
              <a:t>3</a:t>
            </a:r>
            <a:r>
              <a:rPr lang="en-US" sz="1600" b="1" dirty="0" smtClean="0">
                <a:solidFill>
                  <a:srgbClr val="0000FF"/>
                </a:solidFill>
                <a:latin typeface="Times New Roman" pitchFamily="18" charset="0"/>
                <a:cs typeface="Times New Roman" pitchFamily="18" charset="0"/>
              </a:rPr>
              <a:t> group at 1077 cm</a:t>
            </a:r>
            <a:r>
              <a:rPr lang="en-US" sz="1600" b="1" baseline="30000" dirty="0" smtClean="0">
                <a:solidFill>
                  <a:srgbClr val="0000FF"/>
                </a:solidFill>
                <a:latin typeface="Times New Roman" pitchFamily="18" charset="0"/>
                <a:cs typeface="Times New Roman" pitchFamily="18" charset="0"/>
              </a:rPr>
              <a:t>-1</a:t>
            </a:r>
            <a:r>
              <a:rPr lang="en-US" sz="1600" b="1" dirty="0" smtClean="0">
                <a:solidFill>
                  <a:srgbClr val="0000FF"/>
                </a:solidFill>
                <a:latin typeface="Times New Roman" pitchFamily="18" charset="0"/>
                <a:cs typeface="Times New Roman" pitchFamily="18" charset="0"/>
              </a:rPr>
              <a:t>. </a:t>
            </a:r>
            <a:r>
              <a:rPr lang="en-US" sz="1600" dirty="0" smtClean="0">
                <a:solidFill>
                  <a:srgbClr val="0000FF"/>
                </a:solidFill>
                <a:latin typeface="Times New Roman" pitchFamily="18" charset="0"/>
                <a:cs typeface="Times New Roman" pitchFamily="18" charset="0"/>
              </a:rPr>
              <a:t/>
            </a:r>
            <a:br>
              <a:rPr lang="en-US" sz="1600" dirty="0" smtClean="0">
                <a:solidFill>
                  <a:srgbClr val="0000FF"/>
                </a:solidFill>
                <a:latin typeface="Times New Roman" pitchFamily="18" charset="0"/>
                <a:cs typeface="Times New Roman" pitchFamily="18" charset="0"/>
              </a:rPr>
            </a:br>
            <a:r>
              <a:rPr lang="en-US" sz="1600" dirty="0" smtClean="0">
                <a:solidFill>
                  <a:srgbClr val="0000FF"/>
                </a:solidFill>
                <a:latin typeface="Times New Roman" pitchFamily="18" charset="0"/>
                <a:cs typeface="Times New Roman" pitchFamily="18" charset="0"/>
              </a:rPr>
              <a:t>The ν</a:t>
            </a:r>
            <a:r>
              <a:rPr lang="en-US" sz="1600" baseline="-25000" dirty="0" smtClean="0">
                <a:solidFill>
                  <a:srgbClr val="0000FF"/>
                </a:solidFill>
                <a:latin typeface="Times New Roman" pitchFamily="18" charset="0"/>
                <a:cs typeface="Times New Roman" pitchFamily="18" charset="0"/>
              </a:rPr>
              <a:t>2</a:t>
            </a:r>
            <a:r>
              <a:rPr lang="en-US" sz="1600" dirty="0" smtClean="0">
                <a:solidFill>
                  <a:srgbClr val="0000FF"/>
                </a:solidFill>
                <a:latin typeface="Times New Roman" pitchFamily="18" charset="0"/>
                <a:cs typeface="Times New Roman" pitchFamily="18" charset="0"/>
              </a:rPr>
              <a:t> (asymmetric deformation) vibration mode is not active in Raman. </a:t>
            </a:r>
            <a:br>
              <a:rPr lang="en-US" sz="1600" dirty="0" smtClean="0">
                <a:solidFill>
                  <a:srgbClr val="0000FF"/>
                </a:solidFill>
                <a:latin typeface="Times New Roman" pitchFamily="18" charset="0"/>
                <a:cs typeface="Times New Roman" pitchFamily="18" charset="0"/>
              </a:rPr>
            </a:br>
            <a:r>
              <a:rPr lang="en-US" sz="1600" dirty="0" smtClean="0">
                <a:solidFill>
                  <a:srgbClr val="0000FF"/>
                </a:solidFill>
                <a:latin typeface="Times New Roman" pitchFamily="18" charset="0"/>
                <a:cs typeface="Times New Roman" pitchFamily="18" charset="0"/>
              </a:rPr>
              <a:t>The values attributed to ν</a:t>
            </a:r>
            <a:r>
              <a:rPr lang="en-US" sz="1600" baseline="-25000" dirty="0" smtClean="0">
                <a:solidFill>
                  <a:srgbClr val="0000FF"/>
                </a:solidFill>
                <a:latin typeface="Times New Roman" pitchFamily="18" charset="0"/>
                <a:cs typeface="Times New Roman" pitchFamily="18" charset="0"/>
              </a:rPr>
              <a:t>3</a:t>
            </a:r>
            <a:r>
              <a:rPr lang="en-US" sz="1600" dirty="0" smtClean="0">
                <a:solidFill>
                  <a:srgbClr val="0000FF"/>
                </a:solidFill>
                <a:latin typeface="Times New Roman" pitchFamily="18" charset="0"/>
                <a:cs typeface="Times New Roman" pitchFamily="18" charset="0"/>
              </a:rPr>
              <a:t> </a:t>
            </a:r>
            <a:r>
              <a:rPr lang="en-US" sz="1600" b="1" dirty="0" smtClean="0">
                <a:solidFill>
                  <a:srgbClr val="0000FF"/>
                </a:solidFill>
                <a:latin typeface="Times New Roman" pitchFamily="18" charset="0"/>
                <a:cs typeface="Times New Roman" pitchFamily="18" charset="0"/>
              </a:rPr>
              <a:t>(asymmetric stretching) mode are 1428 cm</a:t>
            </a:r>
            <a:r>
              <a:rPr lang="en-US" sz="1600" b="1" baseline="30000" dirty="0" smtClean="0">
                <a:solidFill>
                  <a:srgbClr val="0000FF"/>
                </a:solidFill>
                <a:latin typeface="Times New Roman" pitchFamily="18" charset="0"/>
                <a:cs typeface="Times New Roman" pitchFamily="18" charset="0"/>
              </a:rPr>
              <a:t>-1</a:t>
            </a:r>
            <a:r>
              <a:rPr lang="en-US" sz="1600" b="1" dirty="0" smtClean="0">
                <a:solidFill>
                  <a:srgbClr val="0000FF"/>
                </a:solidFill>
                <a:latin typeface="Times New Roman" pitchFamily="18" charset="0"/>
                <a:cs typeface="Times New Roman" pitchFamily="18" charset="0"/>
              </a:rPr>
              <a:t> </a:t>
            </a:r>
            <a:r>
              <a:rPr lang="en-US" sz="1600" dirty="0" smtClean="0">
                <a:solidFill>
                  <a:srgbClr val="0000FF"/>
                </a:solidFill>
                <a:latin typeface="Times New Roman" pitchFamily="18" charset="0"/>
                <a:cs typeface="Times New Roman" pitchFamily="18" charset="0"/>
              </a:rPr>
              <a:t>and </a:t>
            </a:r>
            <a:br>
              <a:rPr lang="en-US" sz="1600" dirty="0" smtClean="0">
                <a:solidFill>
                  <a:srgbClr val="0000FF"/>
                </a:solidFill>
                <a:latin typeface="Times New Roman" pitchFamily="18" charset="0"/>
                <a:cs typeface="Times New Roman" pitchFamily="18" charset="0"/>
              </a:rPr>
            </a:br>
            <a:r>
              <a:rPr lang="en-US" sz="1600" b="1" dirty="0" smtClean="0">
                <a:solidFill>
                  <a:srgbClr val="0000FF"/>
                </a:solidFill>
                <a:latin typeface="Times New Roman" pitchFamily="18" charset="0"/>
                <a:cs typeface="Times New Roman" pitchFamily="18" charset="0"/>
              </a:rPr>
              <a:t>ν</a:t>
            </a:r>
            <a:r>
              <a:rPr lang="en-US" sz="1600" b="1" baseline="-25000" dirty="0" smtClean="0">
                <a:solidFill>
                  <a:srgbClr val="0000FF"/>
                </a:solidFill>
                <a:latin typeface="Times New Roman" pitchFamily="18" charset="0"/>
                <a:cs typeface="Times New Roman" pitchFamily="18" charset="0"/>
              </a:rPr>
              <a:t>4</a:t>
            </a:r>
            <a:r>
              <a:rPr lang="en-US" sz="1600" b="1" dirty="0" smtClean="0">
                <a:solidFill>
                  <a:srgbClr val="0000FF"/>
                </a:solidFill>
                <a:latin typeface="Times New Roman" pitchFamily="18" charset="0"/>
                <a:cs typeface="Times New Roman" pitchFamily="18" charset="0"/>
              </a:rPr>
              <a:t> (symmetric deformation) mode at 706 cm</a:t>
            </a:r>
            <a:r>
              <a:rPr lang="en-US" sz="1600" b="1" baseline="30000" dirty="0" smtClean="0">
                <a:solidFill>
                  <a:srgbClr val="0000FF"/>
                </a:solidFill>
                <a:latin typeface="Times New Roman" pitchFamily="18" charset="0"/>
                <a:cs typeface="Times New Roman" pitchFamily="18" charset="0"/>
              </a:rPr>
              <a:t>-1</a:t>
            </a:r>
            <a:endParaRPr lang="en-US" sz="1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830798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5410200" y="1295400"/>
            <a:ext cx="3733800" cy="5562600"/>
          </a:xfrm>
          <a:solidFill>
            <a:srgbClr val="0000FF"/>
          </a:solidFill>
        </p:spPr>
        <p:txBody>
          <a:bodyPr>
            <a:normAutofit fontScale="70000" lnSpcReduction="20000"/>
          </a:bodyPr>
          <a:lstStyle/>
          <a:p>
            <a:pPr algn="just"/>
            <a:r>
              <a:rPr lang="en-GB" sz="2900" dirty="0" smtClean="0">
                <a:solidFill>
                  <a:schemeClr val="bg1"/>
                </a:solidFill>
                <a:latin typeface="Times New Roman" pitchFamily="18" charset="0"/>
                <a:cs typeface="Times New Roman" pitchFamily="18" charset="0"/>
              </a:rPr>
              <a:t>Micro Raman on the tuff sample confirmed the extensive laterization experienced by the basaltic pyroclastic scoria deposit with the identification (beside peaks attributable to </a:t>
            </a:r>
            <a:r>
              <a:rPr lang="en-GB" sz="29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zeolitic (analcime)</a:t>
            </a:r>
            <a:r>
              <a:rPr lang="en-GB" sz="29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900" dirty="0" smtClean="0">
                <a:solidFill>
                  <a:schemeClr val="bg1"/>
                </a:solidFill>
                <a:latin typeface="Times New Roman" pitchFamily="18" charset="0"/>
                <a:cs typeface="Times New Roman" pitchFamily="18" charset="0"/>
              </a:rPr>
              <a:t>minerals) of well-defined peaks of</a:t>
            </a:r>
          </a:p>
          <a:p>
            <a:pPr algn="just"/>
            <a:r>
              <a:rPr lang="en-GB" sz="2900" dirty="0" smtClean="0">
                <a:solidFill>
                  <a:schemeClr val="bg1"/>
                </a:solidFill>
                <a:latin typeface="Times New Roman" pitchFamily="18" charset="0"/>
                <a:cs typeface="Times New Roman" pitchFamily="18" charset="0"/>
              </a:rPr>
              <a:t> </a:t>
            </a:r>
            <a:r>
              <a:rPr lang="en-GB" sz="29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hematite, </a:t>
            </a:r>
          </a:p>
          <a:p>
            <a:pPr algn="just"/>
            <a:r>
              <a:rPr lang="en-GB" sz="3400" b="1" dirty="0" smtClean="0">
                <a:solidFill>
                  <a:srgbClr val="FF9900"/>
                </a:solidFill>
                <a:effectLst>
                  <a:outerShdw blurRad="38100" dist="38100" dir="2700000" algn="tl">
                    <a:srgbClr val="000000">
                      <a:alpha val="43137"/>
                    </a:srgbClr>
                  </a:outerShdw>
                </a:effectLst>
                <a:latin typeface="Times New Roman" pitchFamily="18" charset="0"/>
                <a:cs typeface="Times New Roman" pitchFamily="18" charset="0"/>
              </a:rPr>
              <a:t>lepidocrocite</a:t>
            </a:r>
            <a:r>
              <a:rPr lang="en-GB" sz="29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900" dirty="0" smtClean="0">
                <a:solidFill>
                  <a:schemeClr val="bg1"/>
                </a:solidFill>
                <a:latin typeface="Times New Roman" pitchFamily="18" charset="0"/>
                <a:cs typeface="Times New Roman" pitchFamily="18" charset="0"/>
              </a:rPr>
              <a:t>and</a:t>
            </a:r>
          </a:p>
          <a:p>
            <a:pPr algn="just"/>
            <a:r>
              <a:rPr lang="en-GB" sz="2900" dirty="0" smtClean="0">
                <a:solidFill>
                  <a:schemeClr val="bg1"/>
                </a:solidFill>
                <a:latin typeface="Times New Roman" pitchFamily="18" charset="0"/>
                <a:cs typeface="Times New Roman" pitchFamily="18" charset="0"/>
              </a:rPr>
              <a:t> combined </a:t>
            </a:r>
            <a:r>
              <a:rPr lang="en-GB" sz="2900" b="1" dirty="0" smtClean="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hematite/lepidocrocite</a:t>
            </a:r>
            <a:r>
              <a:rPr lang="en-GB" sz="29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algn="just"/>
            <a:r>
              <a:rPr lang="en-US" sz="2900" dirty="0" smtClean="0">
                <a:solidFill>
                  <a:schemeClr val="bg1"/>
                </a:solidFill>
                <a:latin typeface="Times New Roman" pitchFamily="18" charset="0"/>
                <a:cs typeface="Times New Roman" pitchFamily="18" charset="0"/>
              </a:rPr>
              <a:t>The positions of the hematite spectral peaks are shown at 227, 293, 409, 499, 609cm</a:t>
            </a:r>
            <a:r>
              <a:rPr lang="en-US" sz="2900" baseline="30000" dirty="0" smtClean="0">
                <a:solidFill>
                  <a:schemeClr val="bg1"/>
                </a:solidFill>
                <a:latin typeface="Times New Roman" pitchFamily="18" charset="0"/>
                <a:cs typeface="Times New Roman" pitchFamily="18" charset="0"/>
              </a:rPr>
              <a:t>-1</a:t>
            </a:r>
            <a:r>
              <a:rPr lang="en-US" sz="2900" dirty="0" smtClean="0">
                <a:solidFill>
                  <a:schemeClr val="bg1"/>
                </a:solidFill>
                <a:latin typeface="Times New Roman" pitchFamily="18" charset="0"/>
                <a:cs typeface="Times New Roman" pitchFamily="18" charset="0"/>
              </a:rPr>
              <a:t> </a:t>
            </a:r>
          </a:p>
          <a:p>
            <a:pPr algn="just"/>
            <a:r>
              <a:rPr lang="en-US" sz="2900" dirty="0" smtClean="0">
                <a:solidFill>
                  <a:schemeClr val="bg1"/>
                </a:solidFill>
                <a:latin typeface="Times New Roman" pitchFamily="18" charset="0"/>
                <a:cs typeface="Times New Roman" pitchFamily="18" charset="0"/>
              </a:rPr>
              <a:t>the Raman spectrum of lepidocrocite </a:t>
            </a:r>
            <a:r>
              <a:rPr lang="en-US" sz="2900" b="1" dirty="0"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900" b="1" i="1" dirty="0"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γ</a:t>
            </a:r>
            <a:r>
              <a:rPr lang="en-US" sz="2900" b="1" dirty="0"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900" b="1" dirty="0" err="1"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FeOOH</a:t>
            </a:r>
            <a:r>
              <a:rPr lang="en-US" sz="2900" b="1" dirty="0" smtClean="0">
                <a:solidFill>
                  <a:srgbClr val="66FF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00" dirty="0" smtClean="0">
                <a:solidFill>
                  <a:schemeClr val="bg1"/>
                </a:solidFill>
                <a:latin typeface="Times New Roman" pitchFamily="18" charset="0"/>
                <a:cs typeface="Times New Roman" pitchFamily="18" charset="0"/>
              </a:rPr>
              <a:t>exhibits a broad band about 1312cm</a:t>
            </a:r>
            <a:r>
              <a:rPr lang="en-US" sz="2900" baseline="30000" dirty="0" smtClean="0">
                <a:solidFill>
                  <a:schemeClr val="bg1"/>
                </a:solidFill>
                <a:latin typeface="Times New Roman" pitchFamily="18" charset="0"/>
                <a:cs typeface="Times New Roman" pitchFamily="18" charset="0"/>
              </a:rPr>
              <a:t>-1</a:t>
            </a:r>
            <a:r>
              <a:rPr lang="en-US" sz="2900" dirty="0" smtClean="0">
                <a:solidFill>
                  <a:schemeClr val="bg1"/>
                </a:solidFill>
                <a:latin typeface="Times New Roman" pitchFamily="18" charset="0"/>
                <a:cs typeface="Times New Roman" pitchFamily="18" charset="0"/>
              </a:rPr>
              <a:t>.</a:t>
            </a:r>
          </a:p>
          <a:p>
            <a:endParaRPr lang="en-US" dirty="0"/>
          </a:p>
        </p:txBody>
      </p:sp>
      <p:pic>
        <p:nvPicPr>
          <p:cNvPr id="5" name="Content Placeholder 4" descr="Mic-Raman-1.eps"/>
          <p:cNvPicPr>
            <a:picLocks noChangeAspect="1"/>
          </p:cNvPicPr>
          <p:nvPr/>
        </p:nvPicPr>
        <p:blipFill>
          <a:blip r:embed="rId3"/>
          <a:stretch>
            <a:fillRect/>
          </a:stretch>
        </p:blipFill>
        <p:spPr>
          <a:xfrm>
            <a:off x="0" y="1371600"/>
            <a:ext cx="5410200" cy="5029200"/>
          </a:xfrm>
          <a:prstGeom prst="rect">
            <a:avLst/>
          </a:prstGeom>
        </p:spPr>
      </p:pic>
      <p:sp>
        <p:nvSpPr>
          <p:cNvPr id="11" name="Title 10"/>
          <p:cNvSpPr>
            <a:spLocks noGrp="1"/>
          </p:cNvSpPr>
          <p:nvPr>
            <p:ph type="title"/>
          </p:nvPr>
        </p:nvSpPr>
        <p:spPr>
          <a:xfrm>
            <a:off x="381000" y="0"/>
            <a:ext cx="8229600" cy="990600"/>
          </a:xfrm>
        </p:spPr>
        <p:txBody>
          <a:bodyPr>
            <a:normAutofit/>
          </a:bodyPr>
          <a:lstStyle/>
          <a:p>
            <a:pPr algn="ctr"/>
            <a:r>
              <a:rPr lang="en-GB" sz="4000"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µ-Raman </a:t>
            </a:r>
            <a:r>
              <a:rPr lang="en-US" sz="3600" b="1" u="sng" dirty="0" smtClean="0">
                <a:solidFill>
                  <a:srgbClr val="0000FF"/>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analysis</a:t>
            </a:r>
            <a:endParaRPr lang="en-US" sz="36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2729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33400"/>
          </a:xfrm>
        </p:spPr>
        <p:txBody>
          <a:bodyPr>
            <a:normAutofit fontScale="90000"/>
          </a:bodyPr>
          <a:lstStyle/>
          <a:p>
            <a:endParaRPr lang="en-US" dirty="0"/>
          </a:p>
        </p:txBody>
      </p:sp>
      <p:pic>
        <p:nvPicPr>
          <p:cNvPr id="13" name="Content Placeholder 4" descr="rock sample 030.JPG"/>
          <p:cNvPicPr>
            <a:picLocks noGrp="1" noChangeAspect="1"/>
          </p:cNvPicPr>
          <p:nvPr>
            <p:ph sz="half" idx="1"/>
          </p:nvPr>
        </p:nvPicPr>
        <p:blipFill>
          <a:blip r:embed="rId3" cstate="print"/>
          <a:stretch>
            <a:fillRect/>
          </a:stretch>
        </p:blipFill>
        <p:spPr>
          <a:xfrm>
            <a:off x="0" y="3886200"/>
            <a:ext cx="4370807" cy="2971800"/>
          </a:xfrm>
        </p:spPr>
      </p:pic>
      <p:pic>
        <p:nvPicPr>
          <p:cNvPr id="8" name="Content Placeholder 7" descr="rock sample 040.JPG"/>
          <p:cNvPicPr>
            <a:picLocks noGrp="1" noChangeAspect="1"/>
          </p:cNvPicPr>
          <p:nvPr>
            <p:ph sz="half" idx="2"/>
          </p:nvPr>
        </p:nvPicPr>
        <p:blipFill>
          <a:blip r:embed="rId4" cstate="print"/>
          <a:stretch>
            <a:fillRect/>
          </a:stretch>
        </p:blipFill>
        <p:spPr>
          <a:xfrm>
            <a:off x="4343400" y="3657600"/>
            <a:ext cx="4800600" cy="3200400"/>
          </a:xfrm>
        </p:spPr>
      </p:pic>
      <p:sp>
        <p:nvSpPr>
          <p:cNvPr id="221185" name="Rectangle 1"/>
          <p:cNvSpPr>
            <a:spLocks noChangeArrowheads="1"/>
          </p:cNvSpPr>
          <p:nvPr/>
        </p:nvSpPr>
        <p:spPr bwMode="auto">
          <a:xfrm>
            <a:off x="5029200" y="6248400"/>
            <a:ext cx="41148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External view of</a:t>
            </a:r>
            <a:r>
              <a:rPr kumimoji="0" lang="en-US"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Bete Gebriel-Rufael</a:t>
            </a:r>
            <a:endParaRPr kumimoji="0" lang="en-US"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21186" name="Rectangle 2"/>
          <p:cNvSpPr>
            <a:spLocks noChangeArrowheads="1"/>
          </p:cNvSpPr>
          <p:nvPr/>
        </p:nvSpPr>
        <p:spPr bwMode="auto">
          <a:xfrm>
            <a:off x="381000" y="4267200"/>
            <a:ext cx="3429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Internal view of</a:t>
            </a:r>
            <a:r>
              <a:rPr kumimoji="0" lang="en-US" sz="16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Bete Gebriel-Rufael</a:t>
            </a:r>
            <a:endParaRPr kumimoji="0" lang="en-US" sz="16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10" name="TextBox 9"/>
          <p:cNvSpPr txBox="1"/>
          <p:nvPr/>
        </p:nvSpPr>
        <p:spPr>
          <a:xfrm>
            <a:off x="6172200" y="4191000"/>
            <a:ext cx="1371600" cy="369332"/>
          </a:xfrm>
          <a:prstGeom prst="rect">
            <a:avLst/>
          </a:prstGeom>
          <a:noFill/>
        </p:spPr>
        <p:txBody>
          <a:bodyPr wrap="square" rtlCol="0">
            <a:spAutoFit/>
          </a:bodyPr>
          <a:lstStyle/>
          <a:p>
            <a:r>
              <a:rPr lang="en-US" dirty="0" smtClean="0"/>
              <a:t>Top view</a:t>
            </a:r>
            <a:endParaRPr lang="en-US" dirty="0"/>
          </a:p>
        </p:txBody>
      </p:sp>
      <p:pic>
        <p:nvPicPr>
          <p:cNvPr id="11" name="Content Placeholder 6" descr="rock sample 005.JPG"/>
          <p:cNvPicPr>
            <a:picLocks noChangeAspect="1"/>
          </p:cNvPicPr>
          <p:nvPr/>
        </p:nvPicPr>
        <p:blipFill>
          <a:blip r:embed="rId5" cstate="print"/>
          <a:stretch>
            <a:fillRect/>
          </a:stretch>
        </p:blipFill>
        <p:spPr>
          <a:xfrm>
            <a:off x="0" y="0"/>
            <a:ext cx="4343400" cy="3886200"/>
          </a:xfrm>
          <a:prstGeom prst="rect">
            <a:avLst/>
          </a:prstGeom>
        </p:spPr>
      </p:pic>
      <p:pic>
        <p:nvPicPr>
          <p:cNvPr id="12" name="Content Placeholder 7" descr="rock sample 011.JPG"/>
          <p:cNvPicPr>
            <a:picLocks noChangeAspect="1"/>
          </p:cNvPicPr>
          <p:nvPr/>
        </p:nvPicPr>
        <p:blipFill>
          <a:blip r:embed="rId6" cstate="print"/>
          <a:stretch>
            <a:fillRect/>
          </a:stretch>
        </p:blipFill>
        <p:spPr>
          <a:xfrm>
            <a:off x="4343400" y="0"/>
            <a:ext cx="4800600" cy="3733799"/>
          </a:xfrm>
          <a:prstGeom prst="rect">
            <a:avLst/>
          </a:prstGeom>
        </p:spPr>
      </p:pic>
      <p:sp>
        <p:nvSpPr>
          <p:cNvPr id="14" name="Rectangle 5"/>
          <p:cNvSpPr>
            <a:spLocks noChangeArrowheads="1"/>
          </p:cNvSpPr>
          <p:nvPr/>
        </p:nvSpPr>
        <p:spPr bwMode="auto">
          <a:xfrm>
            <a:off x="4724400" y="228600"/>
            <a:ext cx="38862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External view of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Bete Giyorgis</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 name="Rectangle 4"/>
          <p:cNvSpPr>
            <a:spLocks noChangeArrowheads="1"/>
          </p:cNvSpPr>
          <p:nvPr/>
        </p:nvSpPr>
        <p:spPr bwMode="auto">
          <a:xfrm>
            <a:off x="0" y="0"/>
            <a:ext cx="4343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latin typeface="Times New Roman" pitchFamily="18" charset="0"/>
                <a:ea typeface="Times New Roman" pitchFamily="18" charset="0"/>
                <a:cs typeface="Times New Roman" pitchFamily="18" charset="0"/>
              </a:rPr>
              <a:t>External view of </a:t>
            </a:r>
            <a:r>
              <a:rPr kumimoji="0" lang="en-US" b="1" i="0" u="none" strike="noStrike" cap="none" normalizeH="0" baseline="0" dirty="0" smtClean="0">
                <a:ln>
                  <a:noFill/>
                </a:ln>
                <a:solidFill>
                  <a:schemeClr val="bg1"/>
                </a:solidFill>
                <a:latin typeface="Times New Roman" pitchFamily="18" charset="0"/>
                <a:ea typeface="Calibri" pitchFamily="34" charset="0"/>
                <a:cs typeface="Times New Roman" pitchFamily="18" charset="0"/>
              </a:rPr>
              <a:t>Bete Michael Golgotha</a:t>
            </a:r>
            <a:endParaRPr kumimoji="0" lang="en-US" b="1" i="0" u="none" strike="noStrike" cap="none" normalizeH="0" baseline="0" dirty="0" smtClean="0">
              <a:ln>
                <a:noFill/>
              </a:ln>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2400"/>
            <a:ext cx="9144000" cy="914400"/>
          </a:xfrm>
        </p:spPr>
        <p:txBody>
          <a:bodyPr>
            <a:normAutofit fontScale="90000"/>
          </a:bodyPr>
          <a:lstStyle/>
          <a:p>
            <a:r>
              <a:rPr lang="en-US" sz="2200" b="1" dirty="0" smtClean="0">
                <a:latin typeface="Times New Roman" pitchFamily="18" charset="0"/>
                <a:cs typeface="Times New Roman" pitchFamily="18" charset="0"/>
              </a:rPr>
              <a:t/>
            </a:r>
            <a:br>
              <a:rPr lang="en-US" sz="22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
            </a:r>
            <a:br>
              <a:rPr lang="en-US" sz="2200" b="1" dirty="0" smtClean="0">
                <a:latin typeface="Times New Roman" pitchFamily="18" charset="0"/>
                <a:cs typeface="Times New Roman" pitchFamily="18" charset="0"/>
              </a:rPr>
            </a:br>
            <a:r>
              <a:rPr lang="en-US" b="1" dirty="0" smtClean="0"/>
              <a:t/>
            </a:r>
            <a:br>
              <a:rPr lang="en-US" b="1" dirty="0" smtClean="0"/>
            </a:br>
            <a:r>
              <a:rPr lang="en-US" sz="5400" b="1" dirty="0" smtClean="0">
                <a:latin typeface="Times New Roman" pitchFamily="18" charset="0"/>
                <a:cs typeface="Times New Roman" pitchFamily="18" charset="0"/>
              </a:rPr>
              <a:t> </a:t>
            </a:r>
            <a:r>
              <a:rPr lang="en-US" sz="1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Table4. 4 Elemental composition of rock samples of Rock hewn churches of Lalibela (Mean % weight)</a:t>
            </a:r>
            <a:endParaRPr lang="en-US" sz="1600" b="1" dirty="0">
              <a:solidFill>
                <a:srgbClr val="0000FF"/>
              </a:solidFill>
              <a:effectLst>
                <a:outerShdw blurRad="38100" dist="38100" dir="2700000" algn="tl">
                  <a:srgbClr val="000000">
                    <a:alpha val="43137"/>
                  </a:srgbClr>
                </a:outerShdw>
              </a:effectLst>
            </a:endParaRPr>
          </a:p>
        </p:txBody>
      </p:sp>
      <p:graphicFrame>
        <p:nvGraphicFramePr>
          <p:cNvPr id="7" name="Content Placeholder 6"/>
          <p:cNvGraphicFramePr>
            <a:graphicFrameLocks noGrp="1"/>
          </p:cNvGraphicFramePr>
          <p:nvPr>
            <p:ph idx="1"/>
          </p:nvPr>
        </p:nvGraphicFramePr>
        <p:xfrm>
          <a:off x="457200" y="1163320"/>
          <a:ext cx="8229599" cy="420624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254799">
                <a:tc>
                  <a:txBody>
                    <a:bodyPr/>
                    <a:lstStyle/>
                    <a:p>
                      <a:pPr marL="0" marR="0">
                        <a:lnSpc>
                          <a:spcPct val="115000"/>
                        </a:lnSpc>
                        <a:spcBef>
                          <a:spcPts val="0"/>
                        </a:spcBef>
                        <a:spcAft>
                          <a:spcPts val="0"/>
                        </a:spcAft>
                      </a:pPr>
                      <a:endParaRPr lang="en-US" sz="1600" dirty="0">
                        <a:latin typeface="Times New Roman"/>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600" dirty="0">
                          <a:latin typeface="Times New Roman"/>
                          <a:ea typeface="Times New Roman"/>
                          <a:cs typeface="Times New Roman"/>
                        </a:rPr>
                        <a:t>BGM</a:t>
                      </a:r>
                      <a:endParaRPr lang="en-US" sz="16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endParaRPr lang="en-US" sz="1600" dirty="0">
                        <a:solidFill>
                          <a:srgbClr val="000000"/>
                        </a:solidFill>
                        <a:latin typeface="Times New Roman"/>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600" dirty="0">
                          <a:latin typeface="Times New Roman"/>
                          <a:ea typeface="Times New Roman"/>
                          <a:cs typeface="Times New Roman"/>
                        </a:rPr>
                        <a:t>Basalt</a:t>
                      </a:r>
                      <a:endParaRPr lang="en-US" sz="16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endParaRPr lang="en-US" sz="1600" dirty="0">
                        <a:solidFill>
                          <a:srgbClr val="000000"/>
                        </a:solidFill>
                        <a:latin typeface="Times New Roman"/>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600" dirty="0">
                          <a:latin typeface="Times New Roman"/>
                          <a:ea typeface="Times New Roman"/>
                          <a:cs typeface="Times New Roman"/>
                        </a:rPr>
                        <a:t>Tuff</a:t>
                      </a:r>
                      <a:endParaRPr lang="en-US" sz="16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endParaRPr lang="en-US" sz="1600" dirty="0">
                        <a:solidFill>
                          <a:srgbClr val="000000"/>
                        </a:solidFill>
                        <a:latin typeface="Times New Roman"/>
                        <a:ea typeface="Times New Roman"/>
                        <a:cs typeface="Times New Roman"/>
                      </a:endParaRPr>
                    </a:p>
                  </a:txBody>
                  <a:tcPr marL="68580" marR="68580" marT="0" marB="0"/>
                </a:tc>
              </a:tr>
              <a:tr h="493443">
                <a:tc>
                  <a:txBody>
                    <a:bodyPr/>
                    <a:lstStyle/>
                    <a:p>
                      <a:pPr marL="0" marR="0">
                        <a:lnSpc>
                          <a:spcPct val="115000"/>
                        </a:lnSpc>
                        <a:spcBef>
                          <a:spcPts val="0"/>
                        </a:spcBef>
                        <a:spcAft>
                          <a:spcPts val="0"/>
                        </a:spcAft>
                      </a:pPr>
                      <a:r>
                        <a:rPr lang="en-US" sz="1600">
                          <a:latin typeface="Times New Roman"/>
                          <a:ea typeface="Times New Roman"/>
                          <a:cs typeface="Times New Roman"/>
                        </a:rPr>
                        <a:t>Element</a:t>
                      </a:r>
                      <a:endParaRPr lang="en-US" sz="16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600" dirty="0">
                          <a:solidFill>
                            <a:srgbClr val="000000"/>
                          </a:solidFill>
                          <a:latin typeface="Times New Roman"/>
                          <a:ea typeface="Times New Roman"/>
                          <a:cs typeface="Times New Roman"/>
                        </a:rPr>
                        <a:t>Mean % weight </a:t>
                      </a:r>
                      <a:endParaRPr lang="en-US" sz="1600" dirty="0">
                        <a:latin typeface="Calibri"/>
                        <a:ea typeface="Times New Roman"/>
                        <a:cs typeface="Times New Roman"/>
                      </a:endParaRPr>
                    </a:p>
                  </a:txBody>
                  <a:tcPr marL="68580" marR="68580" marT="0" marB="0"/>
                </a:tc>
                <a:tc>
                  <a:txBody>
                    <a:bodyPr/>
                    <a:lstStyle/>
                    <a:p>
                      <a:endParaRPr lang="en-US"/>
                    </a:p>
                  </a:txBody>
                  <a:tcPr marL="68580" marR="68580" marT="0" marB="0"/>
                </a:tc>
                <a:tc>
                  <a:txBody>
                    <a:bodyPr/>
                    <a:lstStyle/>
                    <a:p>
                      <a:pPr marL="0" marR="0">
                        <a:lnSpc>
                          <a:spcPct val="115000"/>
                        </a:lnSpc>
                        <a:spcBef>
                          <a:spcPts val="0"/>
                        </a:spcBef>
                        <a:spcAft>
                          <a:spcPts val="0"/>
                        </a:spcAft>
                      </a:pPr>
                      <a:r>
                        <a:rPr lang="en-US" sz="1600">
                          <a:solidFill>
                            <a:srgbClr val="000000"/>
                          </a:solidFill>
                          <a:latin typeface="Times New Roman"/>
                          <a:ea typeface="Times New Roman"/>
                          <a:cs typeface="Times New Roman"/>
                        </a:rPr>
                        <a:t>Mean % weight </a:t>
                      </a:r>
                      <a:endParaRPr lang="en-US" sz="1600">
                        <a:latin typeface="Calibri"/>
                        <a:ea typeface="Times New Roman"/>
                        <a:cs typeface="Times New Roman"/>
                      </a:endParaRPr>
                    </a:p>
                  </a:txBody>
                  <a:tcPr marL="68580" marR="68580" marT="0" marB="0"/>
                </a:tc>
                <a:tc>
                  <a:txBody>
                    <a:bodyPr/>
                    <a:lstStyle/>
                    <a:p>
                      <a:endParaRPr lang="en-US"/>
                    </a:p>
                  </a:txBody>
                  <a:tcPr marL="68580" marR="68580" marT="0" marB="0"/>
                </a:tc>
                <a:tc>
                  <a:txBody>
                    <a:bodyPr/>
                    <a:lstStyle/>
                    <a:p>
                      <a:pPr marL="0" marR="0">
                        <a:lnSpc>
                          <a:spcPct val="115000"/>
                        </a:lnSpc>
                        <a:spcBef>
                          <a:spcPts val="0"/>
                        </a:spcBef>
                        <a:spcAft>
                          <a:spcPts val="0"/>
                        </a:spcAft>
                      </a:pPr>
                      <a:r>
                        <a:rPr lang="en-US" sz="1600">
                          <a:solidFill>
                            <a:srgbClr val="000000"/>
                          </a:solidFill>
                          <a:latin typeface="Times New Roman"/>
                          <a:ea typeface="Times New Roman"/>
                          <a:cs typeface="Times New Roman"/>
                        </a:rPr>
                        <a:t>Mean % weight </a:t>
                      </a:r>
                      <a:endParaRPr lang="en-US" sz="16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endParaRPr lang="en-US" sz="1600" dirty="0">
                        <a:latin typeface="Calibri"/>
                        <a:ea typeface="Times New Roman"/>
                        <a:cs typeface="Times New Roman"/>
                      </a:endParaRPr>
                    </a:p>
                  </a:txBody>
                  <a:tcPr marL="68580" marR="68580" marT="0" marB="0"/>
                </a:tc>
              </a:tr>
              <a:tr h="3041437">
                <a:tc>
                  <a:txBody>
                    <a:bodyPr/>
                    <a:lstStyle/>
                    <a:p>
                      <a:pPr marL="0" marR="0">
                        <a:lnSpc>
                          <a:spcPct val="115000"/>
                        </a:lnSpc>
                        <a:spcBef>
                          <a:spcPts val="0"/>
                        </a:spcBef>
                        <a:spcAft>
                          <a:spcPts val="0"/>
                        </a:spcAft>
                      </a:pPr>
                      <a:r>
                        <a:rPr lang="en-US" sz="1600" dirty="0">
                          <a:latin typeface="Times New Roman"/>
                          <a:ea typeface="Times New Roman"/>
                          <a:cs typeface="Times New Roman"/>
                        </a:rPr>
                        <a:t>C</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O</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Na</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rgbClr val="FF0066"/>
                          </a:solidFill>
                          <a:latin typeface="Times New Roman"/>
                          <a:ea typeface="Times New Roman"/>
                          <a:cs typeface="Times New Roman"/>
                        </a:rPr>
                        <a:t>Mg</a:t>
                      </a:r>
                      <a:endParaRPr lang="en-US" sz="1600" b="1" dirty="0">
                        <a:solidFill>
                          <a:srgbClr val="FF0066"/>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Al</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Si</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P</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S</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K</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Ca</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Ti</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rgbClr val="FF0066"/>
                          </a:solidFill>
                          <a:latin typeface="Times New Roman"/>
                          <a:ea typeface="Times New Roman"/>
                          <a:cs typeface="Times New Roman"/>
                        </a:rPr>
                        <a:t>Fe</a:t>
                      </a:r>
                      <a:endParaRPr lang="en-US" sz="1600" b="1" dirty="0">
                        <a:solidFill>
                          <a:srgbClr val="FF0066"/>
                        </a:solidFill>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600" b="1" dirty="0">
                          <a:solidFill>
                            <a:srgbClr val="00B050"/>
                          </a:solidFill>
                          <a:latin typeface="Times New Roman"/>
                          <a:ea typeface="Times New Roman"/>
                          <a:cs typeface="Times New Roman"/>
                        </a:rPr>
                        <a:t>9.71</a:t>
                      </a:r>
                      <a:endParaRPr lang="en-US" sz="1600" b="1" dirty="0">
                        <a:solidFill>
                          <a:srgbClr val="00B050"/>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43.77</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1.70</a:t>
                      </a:r>
                      <a:endParaRPr lang="en-US" sz="1600" dirty="0">
                        <a:latin typeface="Calibri"/>
                        <a:ea typeface="Times New Roman"/>
                        <a:cs typeface="Times New Roman"/>
                      </a:endParaRPr>
                    </a:p>
                    <a:p>
                      <a:pPr marL="0" marR="0">
                        <a:lnSpc>
                          <a:spcPct val="115000"/>
                        </a:lnSpc>
                        <a:spcBef>
                          <a:spcPts val="0"/>
                        </a:spcBef>
                        <a:spcAft>
                          <a:spcPts val="0"/>
                        </a:spcAft>
                      </a:pPr>
                      <a:r>
                        <a:rPr lang="en-US" sz="1600" b="0" dirty="0">
                          <a:solidFill>
                            <a:schemeClr val="tx1"/>
                          </a:solidFill>
                          <a:latin typeface="Times New Roman"/>
                          <a:ea typeface="Times New Roman"/>
                          <a:cs typeface="Times New Roman"/>
                        </a:rPr>
                        <a:t>3.06</a:t>
                      </a:r>
                      <a:endParaRPr lang="en-US" sz="1600" b="0" dirty="0">
                        <a:solidFill>
                          <a:schemeClr val="tx1"/>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3.90</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12.33</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0.78</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1.17</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rgbClr val="0070C0"/>
                          </a:solidFill>
                          <a:latin typeface="Times New Roman"/>
                          <a:ea typeface="Times New Roman"/>
                          <a:cs typeface="Times New Roman"/>
                        </a:rPr>
                        <a:t>2.50</a:t>
                      </a:r>
                      <a:endParaRPr lang="en-US" sz="1600" b="1" dirty="0">
                        <a:solidFill>
                          <a:srgbClr val="0070C0"/>
                        </a:solidFill>
                        <a:latin typeface="Calibri"/>
                        <a:ea typeface="Times New Roman"/>
                        <a:cs typeface="Times New Roman"/>
                      </a:endParaRPr>
                    </a:p>
                    <a:p>
                      <a:pPr marL="0" marR="0">
                        <a:lnSpc>
                          <a:spcPct val="115000"/>
                        </a:lnSpc>
                        <a:spcBef>
                          <a:spcPts val="0"/>
                        </a:spcBef>
                        <a:spcAft>
                          <a:spcPts val="0"/>
                        </a:spcAft>
                      </a:pPr>
                      <a:r>
                        <a:rPr lang="en-US" sz="1600" b="1" dirty="0">
                          <a:solidFill>
                            <a:schemeClr val="tx1"/>
                          </a:solidFill>
                          <a:latin typeface="Times New Roman"/>
                          <a:ea typeface="Times New Roman"/>
                          <a:cs typeface="Times New Roman"/>
                        </a:rPr>
                        <a:t>6.33</a:t>
                      </a:r>
                      <a:endParaRPr lang="en-US" sz="1600" b="1" dirty="0">
                        <a:solidFill>
                          <a:schemeClr val="tx1"/>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2.65</a:t>
                      </a:r>
                      <a:endParaRPr lang="en-US" sz="1600" dirty="0">
                        <a:latin typeface="Calibri"/>
                        <a:ea typeface="Times New Roman"/>
                        <a:cs typeface="Times New Roman"/>
                      </a:endParaRPr>
                    </a:p>
                    <a:p>
                      <a:pPr marL="0" marR="0">
                        <a:lnSpc>
                          <a:spcPct val="115000"/>
                        </a:lnSpc>
                        <a:spcBef>
                          <a:spcPts val="0"/>
                        </a:spcBef>
                        <a:spcAft>
                          <a:spcPts val="0"/>
                        </a:spcAft>
                      </a:pPr>
                      <a:r>
                        <a:rPr lang="en-US" sz="1600" b="0" dirty="0">
                          <a:solidFill>
                            <a:schemeClr val="tx1"/>
                          </a:solidFill>
                          <a:latin typeface="Times New Roman"/>
                          <a:ea typeface="Times New Roman"/>
                          <a:cs typeface="Times New Roman"/>
                        </a:rPr>
                        <a:t>15.32</a:t>
                      </a:r>
                      <a:endParaRPr lang="en-US" sz="1600" b="0" dirty="0">
                        <a:solidFill>
                          <a:schemeClr val="tx1"/>
                        </a:solidFill>
                        <a:latin typeface="Calibri"/>
                        <a:ea typeface="Times New Roman"/>
                        <a:cs typeface="Times New Roman"/>
                      </a:endParaRPr>
                    </a:p>
                  </a:txBody>
                  <a:tcPr marL="68580" marR="68580" marT="0" marB="0"/>
                </a:tc>
                <a:tc>
                  <a:txBody>
                    <a:bodyPr/>
                    <a:lstStyle/>
                    <a:p>
                      <a:endParaRPr lang="en-US" dirty="0"/>
                    </a:p>
                  </a:txBody>
                  <a:tcPr marL="68580" marR="68580" marT="0" marB="0"/>
                </a:tc>
                <a:tc>
                  <a:txBody>
                    <a:bodyPr/>
                    <a:lstStyle/>
                    <a:p>
                      <a:pPr marL="0" marR="0">
                        <a:lnSpc>
                          <a:spcPct val="115000"/>
                        </a:lnSpc>
                        <a:spcBef>
                          <a:spcPts val="0"/>
                        </a:spcBef>
                        <a:spcAft>
                          <a:spcPts val="0"/>
                        </a:spcAft>
                      </a:pPr>
                      <a:r>
                        <a:rPr lang="en-US" sz="1600" b="1" dirty="0">
                          <a:solidFill>
                            <a:srgbClr val="FF3300"/>
                          </a:solidFill>
                          <a:latin typeface="Times New Roman"/>
                          <a:ea typeface="Times New Roman"/>
                          <a:cs typeface="Times New Roman"/>
                        </a:rPr>
                        <a:t>13.35</a:t>
                      </a:r>
                      <a:endParaRPr lang="en-US" sz="1600" b="1" dirty="0">
                        <a:solidFill>
                          <a:srgbClr val="FF3300"/>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45.62</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latin typeface="Times New Roman"/>
                          <a:ea typeface="Times New Roman"/>
                          <a:cs typeface="Times New Roman"/>
                        </a:rPr>
                        <a:t>1.98</a:t>
                      </a:r>
                      <a:endParaRPr lang="en-US" sz="1600" b="1"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3.01</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10.99</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rgbClr val="FF3300"/>
                          </a:solidFill>
                          <a:latin typeface="Times New Roman"/>
                          <a:ea typeface="Times New Roman"/>
                          <a:cs typeface="Times New Roman"/>
                        </a:rPr>
                        <a:t>3.45</a:t>
                      </a:r>
                      <a:endParaRPr lang="en-US" sz="1600" b="1" dirty="0">
                        <a:solidFill>
                          <a:srgbClr val="FF3300"/>
                        </a:solidFill>
                        <a:latin typeface="Calibri"/>
                        <a:ea typeface="Times New Roman"/>
                        <a:cs typeface="Times New Roman"/>
                      </a:endParaRPr>
                    </a:p>
                    <a:p>
                      <a:pPr marL="0" marR="0">
                        <a:lnSpc>
                          <a:spcPct val="115000"/>
                        </a:lnSpc>
                        <a:spcBef>
                          <a:spcPts val="0"/>
                        </a:spcBef>
                        <a:spcAft>
                          <a:spcPts val="0"/>
                        </a:spcAft>
                      </a:pPr>
                      <a:r>
                        <a:rPr lang="en-US" sz="1600" b="1" dirty="0">
                          <a:solidFill>
                            <a:srgbClr val="C00000"/>
                          </a:solidFill>
                          <a:latin typeface="Times New Roman"/>
                          <a:ea typeface="Times New Roman"/>
                          <a:cs typeface="Times New Roman"/>
                        </a:rPr>
                        <a:t>14.2</a:t>
                      </a:r>
                      <a:endParaRPr lang="en-US" sz="1600" b="1" dirty="0">
                        <a:solidFill>
                          <a:srgbClr val="C00000"/>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1.79</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chemeClr val="tx1"/>
                          </a:solidFill>
                          <a:latin typeface="Times New Roman"/>
                          <a:ea typeface="Times New Roman"/>
                          <a:cs typeface="Times New Roman"/>
                        </a:rPr>
                        <a:t>6.21</a:t>
                      </a:r>
                      <a:endParaRPr lang="en-US" sz="1600" b="1" dirty="0">
                        <a:solidFill>
                          <a:schemeClr val="tx1"/>
                        </a:solidFill>
                        <a:latin typeface="Calibri"/>
                        <a:ea typeface="Times New Roman"/>
                        <a:cs typeface="Times New Roman"/>
                      </a:endParaRPr>
                    </a:p>
                  </a:txBody>
                  <a:tcPr marL="68580" marR="68580" marT="0" marB="0"/>
                </a:tc>
                <a:tc>
                  <a:txBody>
                    <a:bodyPr/>
                    <a:lstStyle/>
                    <a:p>
                      <a:endParaRPr lang="en-US" dirty="0"/>
                    </a:p>
                  </a:txBody>
                  <a:tcPr marL="68580" marR="68580" marT="0" marB="0"/>
                </a:tc>
                <a:tc>
                  <a:txBody>
                    <a:bodyPr/>
                    <a:lstStyle/>
                    <a:p>
                      <a:pPr marL="0" marR="0">
                        <a:lnSpc>
                          <a:spcPct val="115000"/>
                        </a:lnSpc>
                        <a:spcBef>
                          <a:spcPts val="0"/>
                        </a:spcBef>
                        <a:spcAft>
                          <a:spcPts val="0"/>
                        </a:spcAft>
                      </a:pPr>
                      <a:r>
                        <a:rPr lang="en-US" sz="1600" b="1" dirty="0">
                          <a:solidFill>
                            <a:srgbClr val="00B050"/>
                          </a:solidFill>
                          <a:latin typeface="Times New Roman"/>
                          <a:ea typeface="Times New Roman"/>
                          <a:cs typeface="Times New Roman"/>
                        </a:rPr>
                        <a:t>11.02</a:t>
                      </a:r>
                      <a:endParaRPr lang="en-US" sz="1600" b="1" dirty="0">
                        <a:solidFill>
                          <a:srgbClr val="00B050"/>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45.27</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rgbClr val="FF3300"/>
                          </a:solidFill>
                          <a:latin typeface="Times New Roman"/>
                          <a:ea typeface="Times New Roman"/>
                          <a:cs typeface="Times New Roman"/>
                        </a:rPr>
                        <a:t>2.79</a:t>
                      </a:r>
                      <a:endParaRPr lang="en-US" sz="1600" b="1" dirty="0">
                        <a:solidFill>
                          <a:srgbClr val="FF3300"/>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2.23</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rgbClr val="FF3300"/>
                          </a:solidFill>
                          <a:latin typeface="Times New Roman"/>
                          <a:ea typeface="Times New Roman"/>
                          <a:cs typeface="Times New Roman"/>
                        </a:rPr>
                        <a:t>4.86</a:t>
                      </a:r>
                      <a:endParaRPr lang="en-US" sz="1600" b="1" dirty="0">
                        <a:solidFill>
                          <a:srgbClr val="FF3300"/>
                        </a:solidFill>
                        <a:latin typeface="Calibri"/>
                        <a:ea typeface="Times New Roman"/>
                        <a:cs typeface="Times New Roman"/>
                      </a:endParaRPr>
                    </a:p>
                    <a:p>
                      <a:pPr marL="0" marR="0">
                        <a:lnSpc>
                          <a:spcPct val="115000"/>
                        </a:lnSpc>
                        <a:spcBef>
                          <a:spcPts val="0"/>
                        </a:spcBef>
                        <a:spcAft>
                          <a:spcPts val="0"/>
                        </a:spcAft>
                      </a:pPr>
                      <a:r>
                        <a:rPr lang="en-US" sz="1600" b="1" dirty="0">
                          <a:solidFill>
                            <a:srgbClr val="FF3300"/>
                          </a:solidFill>
                          <a:latin typeface="Times New Roman"/>
                          <a:ea typeface="Times New Roman"/>
                          <a:cs typeface="Times New Roman"/>
                        </a:rPr>
                        <a:t>13.43</a:t>
                      </a:r>
                      <a:endParaRPr lang="en-US" sz="1600" b="1" dirty="0">
                        <a:solidFill>
                          <a:srgbClr val="FF3300"/>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0.78</a:t>
                      </a:r>
                      <a:endParaRPr lang="en-US" sz="1600" dirty="0">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a:t>
                      </a:r>
                      <a:endParaRPr lang="en-US" sz="1600" dirty="0">
                        <a:latin typeface="Calibri"/>
                        <a:ea typeface="Times New Roman"/>
                        <a:cs typeface="Times New Roman"/>
                      </a:endParaRPr>
                    </a:p>
                    <a:p>
                      <a:pPr marL="0" marR="0">
                        <a:lnSpc>
                          <a:spcPct val="115000"/>
                        </a:lnSpc>
                        <a:spcBef>
                          <a:spcPts val="0"/>
                        </a:spcBef>
                        <a:spcAft>
                          <a:spcPts val="0"/>
                        </a:spcAft>
                      </a:pPr>
                      <a:r>
                        <a:rPr lang="en-US" sz="1600" b="1" dirty="0">
                          <a:solidFill>
                            <a:srgbClr val="0070C0"/>
                          </a:solidFill>
                          <a:latin typeface="Times New Roman"/>
                          <a:ea typeface="Times New Roman"/>
                          <a:cs typeface="Times New Roman"/>
                        </a:rPr>
                        <a:t>0.56</a:t>
                      </a:r>
                      <a:endParaRPr lang="en-US" sz="1600" b="1" dirty="0">
                        <a:solidFill>
                          <a:srgbClr val="0070C0"/>
                        </a:solidFill>
                        <a:latin typeface="Calibri"/>
                        <a:ea typeface="Times New Roman"/>
                        <a:cs typeface="Times New Roman"/>
                      </a:endParaRPr>
                    </a:p>
                    <a:p>
                      <a:pPr marL="0" marR="0">
                        <a:lnSpc>
                          <a:spcPct val="115000"/>
                        </a:lnSpc>
                        <a:spcBef>
                          <a:spcPts val="0"/>
                        </a:spcBef>
                        <a:spcAft>
                          <a:spcPts val="0"/>
                        </a:spcAft>
                      </a:pPr>
                      <a:r>
                        <a:rPr lang="en-US" sz="1600" b="1" dirty="0">
                          <a:solidFill>
                            <a:schemeClr val="tx1"/>
                          </a:solidFill>
                          <a:latin typeface="Times New Roman"/>
                          <a:ea typeface="Times New Roman"/>
                          <a:cs typeface="Times New Roman"/>
                        </a:rPr>
                        <a:t>5.11</a:t>
                      </a:r>
                      <a:endParaRPr lang="en-US" sz="1600" b="1" dirty="0">
                        <a:solidFill>
                          <a:schemeClr val="tx1"/>
                        </a:solidFill>
                        <a:latin typeface="Calibri"/>
                        <a:ea typeface="Times New Roman"/>
                        <a:cs typeface="Times New Roman"/>
                      </a:endParaRPr>
                    </a:p>
                    <a:p>
                      <a:pPr marL="0" marR="0">
                        <a:lnSpc>
                          <a:spcPct val="115000"/>
                        </a:lnSpc>
                        <a:spcBef>
                          <a:spcPts val="0"/>
                        </a:spcBef>
                        <a:spcAft>
                          <a:spcPts val="0"/>
                        </a:spcAft>
                      </a:pPr>
                      <a:r>
                        <a:rPr lang="en-US" sz="1600" dirty="0">
                          <a:latin typeface="Times New Roman"/>
                          <a:ea typeface="Times New Roman"/>
                          <a:cs typeface="Times New Roman"/>
                        </a:rPr>
                        <a:t>2.1</a:t>
                      </a:r>
                      <a:endParaRPr lang="en-US" sz="1600" dirty="0">
                        <a:latin typeface="Calibri"/>
                        <a:ea typeface="Times New Roman"/>
                        <a:cs typeface="Times New Roman"/>
                      </a:endParaRPr>
                    </a:p>
                    <a:p>
                      <a:pPr marL="0" marR="0">
                        <a:lnSpc>
                          <a:spcPct val="115000"/>
                        </a:lnSpc>
                        <a:spcBef>
                          <a:spcPts val="0"/>
                        </a:spcBef>
                        <a:spcAft>
                          <a:spcPts val="0"/>
                        </a:spcAft>
                      </a:pPr>
                      <a:r>
                        <a:rPr lang="en-US" sz="1600" b="0" dirty="0">
                          <a:solidFill>
                            <a:schemeClr val="tx1"/>
                          </a:solidFill>
                          <a:latin typeface="Times New Roman"/>
                          <a:ea typeface="Times New Roman"/>
                          <a:cs typeface="Times New Roman"/>
                        </a:rPr>
                        <a:t>11.84</a:t>
                      </a:r>
                      <a:endParaRPr lang="en-US" sz="1600" b="0" dirty="0">
                        <a:solidFill>
                          <a:schemeClr val="tx1"/>
                        </a:solidFill>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endParaRPr lang="en-US" sz="1600" dirty="0">
                        <a:latin typeface="Calibri"/>
                        <a:ea typeface="Times New Roman"/>
                        <a:cs typeface="Times New Roman"/>
                      </a:endParaRPr>
                    </a:p>
                  </a:txBody>
                  <a:tcPr marL="68580" marR="68580" marT="0" marB="0"/>
                </a:tc>
              </a:tr>
            </a:tbl>
          </a:graphicData>
        </a:graphic>
      </p:graphicFrame>
      <p:sp>
        <p:nvSpPr>
          <p:cNvPr id="143361" name="Rectangle 1"/>
          <p:cNvSpPr>
            <a:spLocks noChangeArrowheads="1"/>
          </p:cNvSpPr>
          <p:nvPr/>
        </p:nvSpPr>
        <p:spPr bwMode="auto">
          <a:xfrm>
            <a:off x="0" y="5562600"/>
            <a:ext cx="9144000" cy="1323439"/>
          </a:xfrm>
          <a:prstGeom prst="rect">
            <a:avLst/>
          </a:prstGeom>
          <a:solidFill>
            <a:srgbClr val="0000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Sample basalt appears to be particularly C and Ca rich, sample tuff contain high quantity of Na, sample BGM contains more Fe and S than the other samples.</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From the EDS analysis, the abundant amount of Si, Al, Ca, Mg, Fe, K and Ti was founded and it supports the vibrational spectroscopic findings; the presence of </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aluminosilicates (Si, O, Al, K, Na, Mg), </a:t>
            </a:r>
            <a:r>
              <a:rPr kumimoji="0" lang="en-GB" sz="16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Fe-rich oxide</a:t>
            </a:r>
            <a:r>
              <a:rPr kumimoji="0" lang="en-US" sz="16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(Fe–O) and gypsum (Ca–S–O)</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6" name="Rectangle 5"/>
          <p:cNvSpPr/>
          <p:nvPr/>
        </p:nvSpPr>
        <p:spPr>
          <a:xfrm>
            <a:off x="2819400" y="228600"/>
            <a:ext cx="2743200" cy="369332"/>
          </a:xfrm>
          <a:prstGeom prst="rect">
            <a:avLst/>
          </a:prstGeom>
          <a:solidFill>
            <a:schemeClr val="bg1"/>
          </a:solidFill>
        </p:spPr>
        <p:txBody>
          <a:bodyPr wrap="square">
            <a:spAutoFit/>
          </a:bodyPr>
          <a:lstStyle/>
          <a:p>
            <a:r>
              <a:rPr lang="en-US" b="1" u="sng" dirty="0" smtClean="0">
                <a:solidFill>
                  <a:srgbClr val="FF33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SEM-EDS analysis</a:t>
            </a:r>
            <a:endParaRPr lang="en-US" b="1" u="sng" dirty="0">
              <a:solidFill>
                <a:srgbClr val="FF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5546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libela3-b.tif"/>
          <p:cNvPicPr>
            <a:picLocks noGrp="1" noChangeAspect="1"/>
          </p:cNvPicPr>
          <p:nvPr>
            <p:ph idx="1"/>
          </p:nvPr>
        </p:nvPicPr>
        <p:blipFill>
          <a:blip r:embed="rId3"/>
          <a:stretch>
            <a:fillRect/>
          </a:stretch>
        </p:blipFill>
        <p:spPr>
          <a:xfrm>
            <a:off x="0" y="0"/>
            <a:ext cx="4876800" cy="3657600"/>
          </a:xfrm>
        </p:spPr>
      </p:pic>
      <p:pic>
        <p:nvPicPr>
          <p:cNvPr id="5" name="Picture 4" descr="fasette bianche.jpg"/>
          <p:cNvPicPr>
            <a:picLocks noChangeAspect="1"/>
          </p:cNvPicPr>
          <p:nvPr/>
        </p:nvPicPr>
        <p:blipFill>
          <a:blip r:embed="rId4"/>
          <a:stretch>
            <a:fillRect/>
          </a:stretch>
        </p:blipFill>
        <p:spPr>
          <a:xfrm>
            <a:off x="4953000" y="0"/>
            <a:ext cx="4191000" cy="3657600"/>
          </a:xfrm>
          <a:prstGeom prst="rect">
            <a:avLst/>
          </a:prstGeom>
        </p:spPr>
      </p:pic>
      <p:pic>
        <p:nvPicPr>
          <p:cNvPr id="6" name="Picture 5" descr="grano chiaro.jpg"/>
          <p:cNvPicPr>
            <a:picLocks noChangeAspect="1"/>
          </p:cNvPicPr>
          <p:nvPr/>
        </p:nvPicPr>
        <p:blipFill>
          <a:blip r:embed="rId5"/>
          <a:stretch>
            <a:fillRect/>
          </a:stretch>
        </p:blipFill>
        <p:spPr>
          <a:xfrm>
            <a:off x="0" y="3657600"/>
            <a:ext cx="4876800" cy="3200400"/>
          </a:xfrm>
          <a:prstGeom prst="rect">
            <a:avLst/>
          </a:prstGeom>
        </p:spPr>
      </p:pic>
      <p:pic>
        <p:nvPicPr>
          <p:cNvPr id="7" name="Picture 6" descr="zone scure.jpg"/>
          <p:cNvPicPr>
            <a:picLocks noChangeAspect="1"/>
          </p:cNvPicPr>
          <p:nvPr/>
        </p:nvPicPr>
        <p:blipFill>
          <a:blip r:embed="rId6"/>
          <a:stretch>
            <a:fillRect/>
          </a:stretch>
        </p:blipFill>
        <p:spPr>
          <a:xfrm>
            <a:off x="4876800" y="3657600"/>
            <a:ext cx="4267200" cy="3200400"/>
          </a:xfrm>
          <a:prstGeom prst="rect">
            <a:avLst/>
          </a:prstGeom>
        </p:spPr>
      </p:pic>
      <p:sp>
        <p:nvSpPr>
          <p:cNvPr id="10" name="TextBox 9"/>
          <p:cNvSpPr txBox="1"/>
          <p:nvPr/>
        </p:nvSpPr>
        <p:spPr>
          <a:xfrm>
            <a:off x="6019800" y="0"/>
            <a:ext cx="12192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White tie </a:t>
            </a:r>
            <a:endParaRPr lang="en-US" b="1" dirty="0">
              <a:latin typeface="Times New Roman" pitchFamily="18" charset="0"/>
              <a:cs typeface="Times New Roman" pitchFamily="18" charset="0"/>
            </a:endParaRPr>
          </a:p>
        </p:txBody>
      </p:sp>
      <p:sp>
        <p:nvSpPr>
          <p:cNvPr id="15" name="TextBox 14"/>
          <p:cNvSpPr txBox="1"/>
          <p:nvPr/>
        </p:nvSpPr>
        <p:spPr>
          <a:xfrm>
            <a:off x="5943600" y="3810000"/>
            <a:ext cx="16764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Dark area</a:t>
            </a:r>
            <a:endParaRPr lang="en-US" b="1" dirty="0">
              <a:latin typeface="Times New Roman" pitchFamily="18" charset="0"/>
              <a:cs typeface="Times New Roman" pitchFamily="18" charset="0"/>
            </a:endParaRPr>
          </a:p>
        </p:txBody>
      </p:sp>
      <p:sp>
        <p:nvSpPr>
          <p:cNvPr id="16" name="TextBox 15"/>
          <p:cNvSpPr txBox="1"/>
          <p:nvPr/>
        </p:nvSpPr>
        <p:spPr>
          <a:xfrm>
            <a:off x="2133600" y="3810000"/>
            <a:ext cx="17526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Clear grains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6705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hilet1-b.tif"/>
          <p:cNvPicPr>
            <a:picLocks noGrp="1" noChangeAspect="1"/>
          </p:cNvPicPr>
          <p:nvPr>
            <p:ph idx="1"/>
          </p:nvPr>
        </p:nvPicPr>
        <p:blipFill>
          <a:blip r:embed="rId3"/>
          <a:stretch>
            <a:fillRect/>
          </a:stretch>
        </p:blipFill>
        <p:spPr>
          <a:xfrm>
            <a:off x="0" y="0"/>
            <a:ext cx="4876800" cy="3657600"/>
          </a:xfrm>
        </p:spPr>
      </p:pic>
      <p:pic>
        <p:nvPicPr>
          <p:cNvPr id="5" name="Picture 4" descr="fasi bianche 1.jpg"/>
          <p:cNvPicPr>
            <a:picLocks noChangeAspect="1"/>
          </p:cNvPicPr>
          <p:nvPr/>
        </p:nvPicPr>
        <p:blipFill>
          <a:blip r:embed="rId4"/>
          <a:stretch>
            <a:fillRect/>
          </a:stretch>
        </p:blipFill>
        <p:spPr>
          <a:xfrm>
            <a:off x="4953000" y="0"/>
            <a:ext cx="4191000" cy="3657600"/>
          </a:xfrm>
          <a:prstGeom prst="rect">
            <a:avLst/>
          </a:prstGeom>
        </p:spPr>
      </p:pic>
      <p:pic>
        <p:nvPicPr>
          <p:cNvPr id="6" name="Picture 5" descr="fasi bianche 2.jpg"/>
          <p:cNvPicPr>
            <a:picLocks noChangeAspect="1"/>
          </p:cNvPicPr>
          <p:nvPr/>
        </p:nvPicPr>
        <p:blipFill>
          <a:blip r:embed="rId5"/>
          <a:stretch>
            <a:fillRect/>
          </a:stretch>
        </p:blipFill>
        <p:spPr>
          <a:xfrm>
            <a:off x="0" y="3733800"/>
            <a:ext cx="4800600" cy="3124200"/>
          </a:xfrm>
          <a:prstGeom prst="rect">
            <a:avLst/>
          </a:prstGeom>
        </p:spPr>
      </p:pic>
      <p:pic>
        <p:nvPicPr>
          <p:cNvPr id="7" name="Picture 6" descr="matrice scura.jpg"/>
          <p:cNvPicPr>
            <a:picLocks noChangeAspect="1"/>
          </p:cNvPicPr>
          <p:nvPr/>
        </p:nvPicPr>
        <p:blipFill>
          <a:blip r:embed="rId6"/>
          <a:stretch>
            <a:fillRect/>
          </a:stretch>
        </p:blipFill>
        <p:spPr>
          <a:xfrm>
            <a:off x="4953000" y="3733800"/>
            <a:ext cx="4191000" cy="3124200"/>
          </a:xfrm>
          <a:prstGeom prst="rect">
            <a:avLst/>
          </a:prstGeom>
        </p:spPr>
      </p:pic>
      <p:sp>
        <p:nvSpPr>
          <p:cNvPr id="8" name="TextBox 7"/>
          <p:cNvSpPr txBox="1"/>
          <p:nvPr/>
        </p:nvSpPr>
        <p:spPr>
          <a:xfrm>
            <a:off x="6019800" y="0"/>
            <a:ext cx="19050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White phases-1 </a:t>
            </a:r>
            <a:endParaRPr lang="en-US" b="1" dirty="0">
              <a:latin typeface="Times New Roman" pitchFamily="18" charset="0"/>
              <a:cs typeface="Times New Roman" pitchFamily="18" charset="0"/>
            </a:endParaRPr>
          </a:p>
        </p:txBody>
      </p:sp>
      <p:sp>
        <p:nvSpPr>
          <p:cNvPr id="9" name="TextBox 8"/>
          <p:cNvSpPr txBox="1"/>
          <p:nvPr/>
        </p:nvSpPr>
        <p:spPr>
          <a:xfrm>
            <a:off x="1752600" y="3733800"/>
            <a:ext cx="19050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White phases-2</a:t>
            </a:r>
            <a:endParaRPr lang="en-US" b="1" dirty="0">
              <a:latin typeface="Times New Roman" pitchFamily="18" charset="0"/>
              <a:cs typeface="Times New Roman" pitchFamily="18" charset="0"/>
            </a:endParaRPr>
          </a:p>
        </p:txBody>
      </p:sp>
      <p:sp>
        <p:nvSpPr>
          <p:cNvPr id="13" name="TextBox 12"/>
          <p:cNvSpPr txBox="1"/>
          <p:nvPr/>
        </p:nvSpPr>
        <p:spPr>
          <a:xfrm>
            <a:off x="6019800" y="3733800"/>
            <a:ext cx="142218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Dark matrix</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1912364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38400"/>
            <a:ext cx="9144000" cy="1162051"/>
          </a:xfrm>
          <a:solidFill>
            <a:schemeClr val="tx1"/>
          </a:solidFill>
        </p:spPr>
        <p:txBody>
          <a:bodyPr>
            <a:normAutofit fontScale="90000"/>
          </a:bodyPr>
          <a:lstStyle/>
          <a:p>
            <a:pPr algn="ctr"/>
            <a:r>
              <a:rPr lang="en-US" sz="4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4.3 Analysis of Rock Samples Using Laser-Induced Breakdown Spectroscopy</a:t>
            </a:r>
            <a:endParaRPr lang="en-US" sz="4000" dirty="0">
              <a:solidFill>
                <a:srgbClr val="0000FF"/>
              </a:solidFill>
            </a:endParaRPr>
          </a:p>
        </p:txBody>
      </p:sp>
    </p:spTree>
    <p:extLst>
      <p:ext uri="{BB962C8B-B14F-4D97-AF65-F5344CB8AC3E}">
        <p14:creationId xmlns:p14="http://schemas.microsoft.com/office/powerpoint/2010/main" val="33484012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r>
            <a:br>
              <a:rPr lang="en-US"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r>
              <a:rPr lang="en-US"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r>
            <a:br>
              <a:rPr lang="en-US"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endParaRPr lang="en-US" sz="44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5105400"/>
          </a:xfrm>
          <a:noFill/>
        </p:spPr>
        <p:txBody>
          <a:bodyPr>
            <a:normAutofit fontScale="92500"/>
          </a:bodyPr>
          <a:lstStyle/>
          <a:p>
            <a:pPr algn="ctr">
              <a:buNone/>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Analysis of Samples</a:t>
            </a:r>
          </a:p>
          <a:p>
            <a:pPr algn="ctr">
              <a:buNone/>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LIBS signal from</a:t>
            </a:r>
          </a:p>
          <a:p>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bulk (clean) stones was</a:t>
            </a:r>
          </a:p>
          <a:p>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five consecutive laser shots -in two different sites (total ten spectra).</a:t>
            </a:r>
          </a:p>
          <a:p>
            <a:pPr>
              <a:defRPr/>
            </a:pPr>
            <a:r>
              <a:rPr lang="en-US"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powder pellets</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p>
          <a:p>
            <a:pPr>
              <a:buFont typeface="Wingdings" pitchFamily="2" charset="2"/>
              <a:buChar char="Ø"/>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ten consecutive shots applied at four different sites (total forty spectra)</a:t>
            </a:r>
          </a:p>
          <a:p>
            <a:pPr algn="just">
              <a:buFont typeface="Wingdings" pitchFamily="2" charset="2"/>
              <a:buChar char="Ø"/>
              <a:defRPr/>
            </a:pPr>
            <a:r>
              <a:rPr lang="en-US" dirty="0" smtClean="0">
                <a:solidFill>
                  <a:srgbClr val="0000FF"/>
                </a:solidFill>
                <a:latin typeface="Times New Roman" pitchFamily="18" charset="0"/>
                <a:cs typeface="Times New Roman" pitchFamily="18" charset="0"/>
              </a:rPr>
              <a:t>The spectral lines considered are listed in Table 4.5</a:t>
            </a:r>
            <a:r>
              <a:rPr lang="en-US" b="1" dirty="0" smtClean="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rPr>
              <a:t>and </a:t>
            </a:r>
          </a:p>
          <a:p>
            <a:pPr algn="just">
              <a:buFont typeface="Wingdings" pitchFamily="2" charset="2"/>
              <a:buChar char="Ø"/>
              <a:defRPr/>
            </a:pPr>
            <a:r>
              <a:rPr lang="en-US" dirty="0" smtClean="0">
                <a:solidFill>
                  <a:srgbClr val="0000FF"/>
                </a:solidFill>
                <a:latin typeface="Times New Roman" pitchFamily="18" charset="0"/>
                <a:cs typeface="Times New Roman" pitchFamily="18" charset="0"/>
              </a:rPr>
              <a:t>typical examples of the spectra measured from encrustation (powder) and bulk (clean) rock samples, with the most intense lines identified, are shown in Fig.4.21-Fig.4.23</a:t>
            </a:r>
          </a:p>
          <a:p>
            <a:pPr>
              <a:buFont typeface="Wingdings" pitchFamily="2" charset="2"/>
              <a:buChar char="Ø"/>
              <a:defRPr/>
            </a:pPr>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dirty="0"/>
          </a:p>
        </p:txBody>
      </p:sp>
    </p:spTree>
    <p:extLst>
      <p:ext uri="{BB962C8B-B14F-4D97-AF65-F5344CB8AC3E}">
        <p14:creationId xmlns:p14="http://schemas.microsoft.com/office/powerpoint/2010/main" val="2381726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2000" b="1" dirty="0" smtClean="0">
                <a:solidFill>
                  <a:srgbClr val="0000FF"/>
                </a:solidFill>
                <a:latin typeface="Times New Roman" pitchFamily="18" charset="0"/>
                <a:cs typeface="Times New Roman" pitchFamily="18" charset="0"/>
              </a:rPr>
              <a:t>Table4. 5 elements detected from the encrustation and the bulk rocks</a:t>
            </a:r>
            <a:endParaRPr lang="en-US" sz="2000" b="1" dirty="0">
              <a:solidFill>
                <a:srgbClr val="0000FF"/>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457200" y="1935163"/>
          <a:ext cx="8229600" cy="4675250"/>
        </p:xfrm>
        <a:graphic>
          <a:graphicData uri="http://schemas.openxmlformats.org/drawingml/2006/table">
            <a:tbl>
              <a:tblPr firstRow="1" bandRow="1">
                <a:tableStyleId>{5C22544A-7EE6-4342-B048-85BDC9FD1C3A}</a:tableStyleId>
              </a:tblPr>
              <a:tblGrid>
                <a:gridCol w="2057400"/>
                <a:gridCol w="2057400"/>
                <a:gridCol w="2057400"/>
                <a:gridCol w="2057400"/>
              </a:tblGrid>
              <a:tr h="373037">
                <a:tc>
                  <a:txBody>
                    <a:bodyPr/>
                    <a:lstStyle/>
                    <a:p>
                      <a:pPr marL="0" marR="0" algn="just">
                        <a:lnSpc>
                          <a:spcPct val="115000"/>
                        </a:lnSpc>
                        <a:spcBef>
                          <a:spcPts val="0"/>
                        </a:spcBef>
                        <a:spcAft>
                          <a:spcPts val="0"/>
                        </a:spcAft>
                      </a:pPr>
                      <a:r>
                        <a:rPr lang="en-US" sz="1400" dirty="0">
                          <a:latin typeface="Times New Roman" pitchFamily="18" charset="0"/>
                          <a:ea typeface="Times New Roman"/>
                          <a:cs typeface="Times New Roman" pitchFamily="18" charset="0"/>
                        </a:rPr>
                        <a:t>Wavelength(nm)</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400" dirty="0">
                          <a:latin typeface="Times New Roman" pitchFamily="18" charset="0"/>
                          <a:ea typeface="Times New Roman"/>
                          <a:cs typeface="Times New Roman" pitchFamily="18" charset="0"/>
                        </a:rPr>
                        <a:t>Element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400" dirty="0">
                          <a:latin typeface="Times New Roman" pitchFamily="18" charset="0"/>
                          <a:ea typeface="Times New Roman"/>
                          <a:cs typeface="Times New Roman" pitchFamily="18" charset="0"/>
                        </a:rPr>
                        <a:t>Wavelength(nm)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just">
                        <a:lnSpc>
                          <a:spcPct val="115000"/>
                        </a:lnSpc>
                        <a:spcBef>
                          <a:spcPts val="0"/>
                        </a:spcBef>
                        <a:spcAft>
                          <a:spcPts val="0"/>
                        </a:spcAft>
                      </a:pPr>
                      <a:r>
                        <a:rPr lang="en-US" sz="1400" dirty="0">
                          <a:latin typeface="Times New Roman" pitchFamily="18" charset="0"/>
                          <a:ea typeface="Times New Roman"/>
                          <a:cs typeface="Times New Roman" pitchFamily="18" charset="0"/>
                        </a:rPr>
                        <a:t>Element</a:t>
                      </a:r>
                    </a:p>
                  </a:txBody>
                  <a:tcPr marL="68580" marR="68580" marT="0" marB="0">
                    <a:lnL w="12700" cap="flat" cmpd="sng" algn="ctr">
                      <a:solidFill>
                        <a:schemeClr val="tx1"/>
                      </a:solidFill>
                      <a:prstDash val="solid"/>
                      <a:round/>
                      <a:headEnd type="none" w="med" len="med"/>
                      <a:tailEnd type="none" w="med" len="med"/>
                    </a:lnL>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274.63</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Fe(II)</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422.81</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Ca(I)</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279.27</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Mg(II)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643.8</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Ca(I)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284.95</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Mg(I)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656.4</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H(I)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287.88</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Si(I)</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670.7</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Li(I)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315.96</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Ca(II)</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766.4</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K(I)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318</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Ca(II)</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777.26</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O(I)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323.5</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Ti(II)</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396.18</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Al(I)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037">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407.31</a:t>
                      </a: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000000"/>
                          </a:solidFill>
                          <a:latin typeface="Times New Roman" pitchFamily="18" charset="0"/>
                          <a:ea typeface="Times New Roman"/>
                          <a:cs typeface="Times New Roman" pitchFamily="18" charset="0"/>
                        </a:rPr>
                        <a:t>Fe(I)</a:t>
                      </a:r>
                      <a:endParaRPr lang="en-US" sz="14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589.01</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latin typeface="Times New Roman" pitchFamily="18" charset="0"/>
                          <a:ea typeface="Times New Roman"/>
                          <a:cs typeface="Times New Roman" pitchFamily="18" charset="0"/>
                        </a:rPr>
                        <a:t>Na(I)</a:t>
                      </a: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87670">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400" dirty="0" smtClean="0">
                          <a:solidFill>
                            <a:srgbClr val="000000"/>
                          </a:solidFill>
                          <a:latin typeface="Times New Roman" pitchFamily="18" charset="0"/>
                          <a:ea typeface="Times New Roman"/>
                          <a:cs typeface="Times New Roman" pitchFamily="18" charset="0"/>
                        </a:rPr>
                        <a:t>407.88</a:t>
                      </a:r>
                      <a:endParaRPr lang="en-US" sz="1400" dirty="0" smtClean="0">
                        <a:latin typeface="Times New Roman" pitchFamily="18" charset="0"/>
                        <a:ea typeface="Calibri"/>
                        <a:cs typeface="Times New Roman" pitchFamily="18" charset="0"/>
                      </a:endParaRPr>
                    </a:p>
                    <a:p>
                      <a:pPr marL="0" marR="0" algn="r">
                        <a:lnSpc>
                          <a:spcPct val="115000"/>
                        </a:lnSpc>
                        <a:spcBef>
                          <a:spcPts val="0"/>
                        </a:spcBef>
                        <a:spcAft>
                          <a:spcPts val="0"/>
                        </a:spcAft>
                      </a:pPr>
                      <a:endParaRPr lang="en-US" sz="1400" dirty="0">
                        <a:latin typeface="Times New Roman" pitchFamily="18" charset="0"/>
                        <a:ea typeface="Calibri"/>
                        <a:cs typeface="Times New Roman" pitchFamily="18"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solidFill>
                            <a:srgbClr val="000000"/>
                          </a:solidFill>
                          <a:latin typeface="Times New Roman" pitchFamily="18" charset="0"/>
                          <a:ea typeface="Times New Roman"/>
                          <a:cs typeface="Times New Roman" pitchFamily="18" charset="0"/>
                        </a:rPr>
                        <a:t>Sr(II)</a:t>
                      </a:r>
                      <a:endParaRPr lang="en-US" sz="1400" dirty="0" smtClean="0">
                        <a:latin typeface="Times New Roman" pitchFamily="18" charset="0"/>
                        <a:ea typeface="Calibri"/>
                        <a:cs typeface="Times New Roman" pitchFamily="18" charset="0"/>
                      </a:endParaRPr>
                    </a:p>
                    <a:p>
                      <a:pPr marL="0" marR="0">
                        <a:lnSpc>
                          <a:spcPct val="115000"/>
                        </a:lnSpc>
                        <a:spcBef>
                          <a:spcPts val="0"/>
                        </a:spcBef>
                        <a:spcAft>
                          <a:spcPts val="0"/>
                        </a:spcAft>
                      </a:pPr>
                      <a:endParaRPr lang="en-US" sz="14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kern="1200" dirty="0" smtClean="0">
                        <a:solidFill>
                          <a:schemeClr val="dk1"/>
                        </a:solidFill>
                        <a:latin typeface="Times New Roman" pitchFamily="18" charset="0"/>
                        <a:ea typeface="+mn-ea"/>
                        <a:cs typeface="Times New Roman" pitchFamily="18" charset="0"/>
                      </a:endParaRPr>
                    </a:p>
                    <a:p>
                      <a:endParaRPr lang="en-US" sz="1400" kern="1200" dirty="0" smtClean="0">
                        <a:solidFill>
                          <a:schemeClr val="dk1"/>
                        </a:solidFill>
                        <a:latin typeface="Times New Roman" pitchFamily="18" charset="0"/>
                        <a:ea typeface="+mn-ea"/>
                        <a:cs typeface="Times New Roman" pitchFamily="18" charset="0"/>
                      </a:endParaRPr>
                    </a:p>
                    <a:p>
                      <a:r>
                        <a:rPr lang="en-US" sz="1400" kern="1200" dirty="0" smtClean="0">
                          <a:solidFill>
                            <a:schemeClr val="dk1"/>
                          </a:solidFill>
                          <a:latin typeface="Times New Roman" pitchFamily="18" charset="0"/>
                          <a:ea typeface="+mn-ea"/>
                          <a:cs typeface="Times New Roman" pitchFamily="18" charset="0"/>
                        </a:rPr>
                        <a:t>                               249.62</a:t>
                      </a:r>
                      <a:endParaRPr lang="en-US" sz="1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dk1"/>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dk1"/>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Times New Roman" pitchFamily="18" charset="0"/>
                          <a:ea typeface="+mn-ea"/>
                          <a:cs typeface="Times New Roman" pitchFamily="18" charset="0"/>
                        </a:rPr>
                        <a:t>B(I)</a:t>
                      </a:r>
                    </a:p>
                    <a:p>
                      <a:endParaRPr lang="en-US" sz="1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037">
                <a:tc>
                  <a:txBody>
                    <a:bodyPr/>
                    <a:lstStyle/>
                    <a:p>
                      <a:r>
                        <a:rPr lang="en-US" sz="1400" dirty="0" smtClean="0">
                          <a:latin typeface="Times New Roman" pitchFamily="18" charset="0"/>
                          <a:cs typeface="Times New Roman" pitchFamily="18" charset="0"/>
                        </a:rPr>
                        <a:t>                             455.47</a:t>
                      </a:r>
                      <a:endParaRPr lang="en-US" sz="1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err="1" smtClean="0">
                          <a:latin typeface="Times New Roman" pitchFamily="18" charset="0"/>
                          <a:cs typeface="Times New Roman" pitchFamily="18" charset="0"/>
                        </a:rPr>
                        <a:t>Ba</a:t>
                      </a:r>
                      <a:r>
                        <a:rPr lang="en-US" sz="1400" dirty="0" smtClean="0">
                          <a:latin typeface="Times New Roman" pitchFamily="18" charset="0"/>
                          <a:cs typeface="Times New Roman" pitchFamily="18" charset="0"/>
                        </a:rPr>
                        <a:t>(II)</a:t>
                      </a:r>
                      <a:endParaRPr lang="en-US" sz="1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kern="1200" dirty="0" smtClean="0">
                          <a:solidFill>
                            <a:schemeClr val="dk1"/>
                          </a:solidFill>
                          <a:latin typeface="Times New Roman" pitchFamily="18" charset="0"/>
                          <a:ea typeface="+mn-ea"/>
                          <a:cs typeface="Times New Roman" pitchFamily="18" charset="0"/>
                        </a:rPr>
                        <a:t>                               403.08</a:t>
                      </a:r>
                      <a:endParaRPr lang="en-US" sz="1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kern="1200" dirty="0" err="1" smtClean="0">
                          <a:solidFill>
                            <a:schemeClr val="dk1"/>
                          </a:solidFill>
                          <a:latin typeface="Times New Roman" pitchFamily="18" charset="0"/>
                          <a:ea typeface="+mn-ea"/>
                          <a:cs typeface="Times New Roman" pitchFamily="18" charset="0"/>
                        </a:rPr>
                        <a:t>Mn</a:t>
                      </a:r>
                      <a:r>
                        <a:rPr lang="en-US" sz="1400" kern="1200" dirty="0" smtClean="0">
                          <a:solidFill>
                            <a:schemeClr val="dk1"/>
                          </a:solidFill>
                          <a:latin typeface="Times New Roman" pitchFamily="18" charset="0"/>
                          <a:ea typeface="+mn-ea"/>
                          <a:cs typeface="Times New Roman" pitchFamily="18" charset="0"/>
                        </a:rPr>
                        <a:t>(I)</a:t>
                      </a:r>
                      <a:endParaRPr lang="en-US" sz="1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7972179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asalt-LIBS-M.eps"/>
          <p:cNvPicPr>
            <a:picLocks noGrp="1" noChangeAspect="1"/>
          </p:cNvPicPr>
          <p:nvPr>
            <p:ph idx="1"/>
          </p:nvPr>
        </p:nvPicPr>
        <p:blipFill>
          <a:blip r:embed="rId3"/>
          <a:stretch>
            <a:fillRect/>
          </a:stretch>
        </p:blipFill>
        <p:spPr>
          <a:xfrm>
            <a:off x="0" y="0"/>
            <a:ext cx="4724400" cy="3200400"/>
          </a:xfrm>
        </p:spPr>
        <p:style>
          <a:lnRef idx="2">
            <a:schemeClr val="accent1"/>
          </a:lnRef>
          <a:fillRef idx="1">
            <a:schemeClr val="lt1"/>
          </a:fillRef>
          <a:effectRef idx="0">
            <a:schemeClr val="accent1"/>
          </a:effectRef>
          <a:fontRef idx="minor">
            <a:schemeClr val="dk1"/>
          </a:fontRef>
        </p:style>
      </p:pic>
      <p:pic>
        <p:nvPicPr>
          <p:cNvPr id="5" name="Picture 4" descr="BGR-I-LIBS-M.eps"/>
          <p:cNvPicPr>
            <a:picLocks noChangeAspect="1"/>
          </p:cNvPicPr>
          <p:nvPr/>
        </p:nvPicPr>
        <p:blipFill>
          <a:blip r:embed="rId4"/>
          <a:stretch>
            <a:fillRect/>
          </a:stretch>
        </p:blipFill>
        <p:spPr>
          <a:xfrm>
            <a:off x="4724400" y="0"/>
            <a:ext cx="4419601" cy="3200400"/>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5" descr="BGS-E-LIBS.eps"/>
          <p:cNvPicPr>
            <a:picLocks noChangeAspect="1"/>
          </p:cNvPicPr>
          <p:nvPr/>
        </p:nvPicPr>
        <p:blipFill>
          <a:blip r:embed="rId5"/>
          <a:stretch>
            <a:fillRect/>
          </a:stretch>
        </p:blipFill>
        <p:spPr>
          <a:xfrm>
            <a:off x="0" y="3276600"/>
            <a:ext cx="4648200" cy="3581400"/>
          </a:xfrm>
          <a:prstGeom prst="rect">
            <a:avLst/>
          </a:prstGeom>
        </p:spPr>
        <p:style>
          <a:lnRef idx="2">
            <a:schemeClr val="accent1"/>
          </a:lnRef>
          <a:fillRef idx="1">
            <a:schemeClr val="lt1"/>
          </a:fillRef>
          <a:effectRef idx="0">
            <a:schemeClr val="accent1"/>
          </a:effectRef>
          <a:fontRef idx="minor">
            <a:schemeClr val="dk1"/>
          </a:fontRef>
        </p:style>
      </p:pic>
      <p:pic>
        <p:nvPicPr>
          <p:cNvPr id="7" name="Picture 6" descr="BGR-E-LIBS-M.eps"/>
          <p:cNvPicPr>
            <a:picLocks noChangeAspect="1"/>
          </p:cNvPicPr>
          <p:nvPr/>
        </p:nvPicPr>
        <p:blipFill>
          <a:blip r:embed="rId6"/>
          <a:stretch>
            <a:fillRect/>
          </a:stretch>
        </p:blipFill>
        <p:spPr>
          <a:xfrm>
            <a:off x="4724400" y="3276600"/>
            <a:ext cx="4419600" cy="358140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5560336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Composition differences of the powder samples and the bulk rock</a:t>
            </a:r>
            <a:endParaRPr lang="en-US" sz="28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Content Placeholder 6"/>
          <p:cNvSpPr>
            <a:spLocks noGrp="1"/>
          </p:cNvSpPr>
          <p:nvPr>
            <p:ph idx="1"/>
          </p:nvPr>
        </p:nvSpPr>
        <p:spPr>
          <a:xfrm>
            <a:off x="457200" y="1935480"/>
            <a:ext cx="8229600" cy="4922520"/>
          </a:xfrm>
          <a:noFill/>
        </p:spPr>
        <p:txBody>
          <a:bodyPr>
            <a:normAutofit/>
          </a:bodyPr>
          <a:lstStyle/>
          <a:p>
            <a:pPr algn="just">
              <a:buNone/>
            </a:pPr>
            <a:r>
              <a:rPr lang="en-US" sz="2800" b="1" dirty="0" smtClean="0">
                <a:solidFill>
                  <a:srgbClr val="0000FF"/>
                </a:solidFill>
                <a:latin typeface="Times New Roman" pitchFamily="18" charset="0"/>
                <a:cs typeface="Times New Roman" pitchFamily="18" charset="0"/>
              </a:rPr>
              <a:t>To compare the composition of bulk and powder samples, we have normalized all line intensity on N line at 744.2nm</a:t>
            </a:r>
          </a:p>
          <a:p>
            <a:pPr algn="just"/>
            <a:r>
              <a:rPr lang="en-US" sz="2400" dirty="0" smtClean="0">
                <a:solidFill>
                  <a:srgbClr val="0000FF"/>
                </a:solidFill>
                <a:latin typeface="Times New Roman" pitchFamily="18" charset="0"/>
                <a:cs typeface="Times New Roman" pitchFamily="18" charset="0"/>
              </a:rPr>
              <a:t>The major rock-forming elements include </a:t>
            </a:r>
            <a:r>
              <a:rPr lang="en-US" sz="2400" dirty="0" smtClean="0">
                <a:solidFill>
                  <a:srgbClr val="FF0066"/>
                </a:solidFill>
                <a:latin typeface="Times New Roman" pitchFamily="18" charset="0"/>
                <a:cs typeface="Times New Roman" pitchFamily="18" charset="0"/>
              </a:rPr>
              <a:t>Si, Al, Fe, Mg, Ca, Na, K, and Ti</a:t>
            </a:r>
            <a:r>
              <a:rPr lang="en-US" sz="2400" dirty="0" smtClean="0">
                <a:solidFill>
                  <a:srgbClr val="0000FF"/>
                </a:solidFill>
                <a:latin typeface="Times New Roman" pitchFamily="18" charset="0"/>
                <a:cs typeface="Times New Roman" pitchFamily="18" charset="0"/>
              </a:rPr>
              <a:t>. The </a:t>
            </a:r>
            <a:r>
              <a:rPr lang="en-US" sz="2400" dirty="0" smtClean="0">
                <a:solidFill>
                  <a:srgbClr val="FF0066"/>
                </a:solidFill>
                <a:latin typeface="Times New Roman" pitchFamily="18" charset="0"/>
                <a:cs typeface="Times New Roman" pitchFamily="18" charset="0"/>
              </a:rPr>
              <a:t>relative abundances </a:t>
            </a:r>
            <a:r>
              <a:rPr lang="en-US" sz="2400" dirty="0" smtClean="0">
                <a:solidFill>
                  <a:srgbClr val="0000FF"/>
                </a:solidFill>
                <a:latin typeface="Times New Roman" pitchFamily="18" charset="0"/>
                <a:cs typeface="Times New Roman" pitchFamily="18" charset="0"/>
              </a:rPr>
              <a:t>of these elements can be used to assess the conditions and extent of </a:t>
            </a:r>
            <a:r>
              <a:rPr lang="en-US" sz="2400" dirty="0" smtClean="0">
                <a:solidFill>
                  <a:srgbClr val="FF0066"/>
                </a:solidFill>
                <a:latin typeface="Times New Roman" pitchFamily="18" charset="0"/>
                <a:cs typeface="Times New Roman" pitchFamily="18" charset="0"/>
              </a:rPr>
              <a:t>weathering </a:t>
            </a:r>
            <a:r>
              <a:rPr lang="en-US" sz="2400" dirty="0" smtClean="0">
                <a:solidFill>
                  <a:srgbClr val="0000FF"/>
                </a:solidFill>
                <a:latin typeface="Times New Roman" pitchFamily="18" charset="0"/>
                <a:cs typeface="Times New Roman" pitchFamily="18" charset="0"/>
              </a:rPr>
              <a:t>that a surface has experienced. </a:t>
            </a:r>
          </a:p>
          <a:p>
            <a:pPr algn="just">
              <a:buNone/>
            </a:pPr>
            <a:r>
              <a:rPr lang="en-US" sz="2400" dirty="0" smtClean="0">
                <a:solidFill>
                  <a:srgbClr val="0000FF"/>
                </a:solidFill>
                <a:latin typeface="Times New Roman" pitchFamily="18" charset="0"/>
                <a:cs typeface="Times New Roman" pitchFamily="18" charset="0"/>
              </a:rPr>
              <a:t> </a:t>
            </a:r>
          </a:p>
          <a:p>
            <a:pPr algn="just"/>
            <a:r>
              <a:rPr lang="en-US" sz="2400" dirty="0" smtClean="0">
                <a:solidFill>
                  <a:srgbClr val="0000FF"/>
                </a:solidFill>
                <a:latin typeface="Times New Roman" pitchFamily="18" charset="0"/>
                <a:cs typeface="Times New Roman" pitchFamily="18" charset="0"/>
              </a:rPr>
              <a:t>Their </a:t>
            </a:r>
            <a:r>
              <a:rPr lang="en-US" sz="2400" b="1" dirty="0" smtClean="0">
                <a:solidFill>
                  <a:srgbClr val="FF0066"/>
                </a:solidFill>
                <a:latin typeface="Times New Roman" pitchFamily="18" charset="0"/>
                <a:cs typeface="Times New Roman" pitchFamily="18" charset="0"/>
              </a:rPr>
              <a:t>mobility </a:t>
            </a:r>
            <a:r>
              <a:rPr lang="en-US" sz="2400" dirty="0" smtClean="0">
                <a:solidFill>
                  <a:srgbClr val="0000FF"/>
                </a:solidFill>
                <a:latin typeface="Times New Roman" pitchFamily="18" charset="0"/>
                <a:cs typeface="Times New Roman" pitchFamily="18" charset="0"/>
              </a:rPr>
              <a:t>relative to one another are dependent on the primary phases from which they are released and the secondary phases in which they are present.</a:t>
            </a:r>
          </a:p>
          <a:p>
            <a:pPr algn="just">
              <a:buNone/>
            </a:pPr>
            <a:endParaRPr lang="en-US" sz="2800" b="1" dirty="0" smtClean="0">
              <a:solidFill>
                <a:srgbClr val="0000FF"/>
              </a:solidFill>
              <a:latin typeface="Times New Roman" pitchFamily="18" charset="0"/>
              <a:cs typeface="Times New Roman" pitchFamily="18" charset="0"/>
            </a:endParaRPr>
          </a:p>
          <a:p>
            <a:pPr algn="just"/>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071122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R-Ca.eps"/>
          <p:cNvPicPr>
            <a:picLocks noGrp="1" noChangeAspect="1"/>
          </p:cNvPicPr>
          <p:nvPr>
            <p:ph idx="1"/>
          </p:nvPr>
        </p:nvPicPr>
        <p:blipFill>
          <a:blip r:embed="rId3"/>
          <a:stretch>
            <a:fillRect/>
          </a:stretch>
        </p:blipFill>
        <p:spPr>
          <a:xfrm>
            <a:off x="0" y="0"/>
            <a:ext cx="4622265" cy="3563353"/>
          </a:xfrm>
          <a:solidFill>
            <a:schemeClr val="bg1"/>
          </a:solidFill>
        </p:spPr>
      </p:pic>
      <p:pic>
        <p:nvPicPr>
          <p:cNvPr id="8" name="Content Placeholder 7" descr="R-Fe.eps"/>
          <p:cNvPicPr>
            <a:picLocks noGrp="1" noChangeAspect="1"/>
          </p:cNvPicPr>
          <p:nvPr>
            <p:ph sz="quarter" idx="4294967295"/>
          </p:nvPr>
        </p:nvPicPr>
        <p:blipFill>
          <a:blip r:embed="rId4"/>
          <a:stretch>
            <a:fillRect/>
          </a:stretch>
        </p:blipFill>
        <p:spPr>
          <a:xfrm>
            <a:off x="4648200" y="0"/>
            <a:ext cx="4495800" cy="3563938"/>
          </a:xfrm>
          <a:solidFill>
            <a:schemeClr val="bg1"/>
          </a:solidFill>
        </p:spPr>
      </p:pic>
      <p:pic>
        <p:nvPicPr>
          <p:cNvPr id="10" name="Content Placeholder 6" descr="R-K.eps"/>
          <p:cNvPicPr>
            <a:picLocks noChangeAspect="1"/>
          </p:cNvPicPr>
          <p:nvPr/>
        </p:nvPicPr>
        <p:blipFill>
          <a:blip r:embed="rId5"/>
          <a:stretch>
            <a:fillRect/>
          </a:stretch>
        </p:blipFill>
        <p:spPr>
          <a:xfrm>
            <a:off x="0" y="3505200"/>
            <a:ext cx="4572000" cy="3352800"/>
          </a:xfrm>
          <a:prstGeom prst="rect">
            <a:avLst/>
          </a:prstGeom>
          <a:solidFill>
            <a:schemeClr val="bg1"/>
          </a:solidFill>
        </p:spPr>
      </p:pic>
      <p:pic>
        <p:nvPicPr>
          <p:cNvPr id="6" name="Content Placeholder 8" descr="R-Mg.eps"/>
          <p:cNvPicPr>
            <a:picLocks noChangeAspect="1"/>
          </p:cNvPicPr>
          <p:nvPr/>
        </p:nvPicPr>
        <p:blipFill>
          <a:blip r:embed="rId6"/>
          <a:stretch>
            <a:fillRect/>
          </a:stretch>
        </p:blipFill>
        <p:spPr>
          <a:xfrm>
            <a:off x="4646612" y="3352801"/>
            <a:ext cx="4497388" cy="3505199"/>
          </a:xfrm>
          <a:prstGeom prst="rect">
            <a:avLst/>
          </a:prstGeom>
          <a:solidFill>
            <a:schemeClr val="bg1"/>
          </a:solidFill>
        </p:spPr>
      </p:pic>
    </p:spTree>
    <p:extLst>
      <p:ext uri="{BB962C8B-B14F-4D97-AF65-F5344CB8AC3E}">
        <p14:creationId xmlns:p14="http://schemas.microsoft.com/office/powerpoint/2010/main" val="23535755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b="1" dirty="0" smtClean="0"/>
              <a:t/>
            </a:r>
            <a:br>
              <a:rPr lang="en-US" b="1" dirty="0" smtClean="0"/>
            </a:br>
            <a:endParaRPr lang="en-US" sz="2200" dirty="0"/>
          </a:p>
        </p:txBody>
      </p:sp>
      <p:pic>
        <p:nvPicPr>
          <p:cNvPr id="7" name="Content Placeholder 6" descr="wb-depth.eps"/>
          <p:cNvPicPr>
            <a:picLocks noGrp="1" noChangeAspect="1"/>
          </p:cNvPicPr>
          <p:nvPr>
            <p:ph sz="half" idx="1"/>
          </p:nvPr>
        </p:nvPicPr>
        <p:blipFill>
          <a:blip r:embed="rId3"/>
          <a:stretch>
            <a:fillRect/>
          </a:stretch>
        </p:blipFill>
        <p:spPr>
          <a:xfrm>
            <a:off x="0" y="1066800"/>
            <a:ext cx="4648200" cy="5791200"/>
          </a:xfrm>
        </p:spPr>
      </p:pic>
      <p:sp>
        <p:nvSpPr>
          <p:cNvPr id="6" name="Content Placeholder 5"/>
          <p:cNvSpPr>
            <a:spLocks noGrp="1"/>
          </p:cNvSpPr>
          <p:nvPr>
            <p:ph sz="half" idx="2"/>
          </p:nvPr>
        </p:nvSpPr>
        <p:spPr>
          <a:xfrm>
            <a:off x="5334000" y="1066800"/>
            <a:ext cx="3810000" cy="5791199"/>
          </a:xfrm>
        </p:spPr>
        <p:txBody>
          <a:bodyPr>
            <a:normAutofit fontScale="70000" lnSpcReduction="20000"/>
          </a:bodyPr>
          <a:lstStyle/>
          <a:p>
            <a:pPr algn="just">
              <a:defRPr/>
            </a:pP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Selected LIBS spectra obtained within the encrustation at different laser shot corresponding to the different depths from the surface of basalt altered is presented.</a:t>
            </a:r>
          </a:p>
          <a:p>
            <a:pPr algn="just">
              <a:defRPr/>
            </a:pP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For a better presentation of the spectra -normalized, with respect to the intensity of the N line at 744.2nm.</a:t>
            </a:r>
            <a:r>
              <a:rPr lang="en-US" sz="2800" dirty="0" smtClean="0">
                <a:latin typeface="Times New Roman" pitchFamily="18" charset="0"/>
                <a:cs typeface="Times New Roman" pitchFamily="18" charset="0"/>
              </a:rPr>
              <a:t> </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Nitrogen comes mainly from air and is suitable for the normalization of the elements, and helps to see the differences clearly</a:t>
            </a:r>
          </a:p>
          <a:p>
            <a:pPr algn="just">
              <a:defRPr/>
            </a:pPr>
            <a:endParaRPr lang="en-US" sz="2800" dirty="0" smtClean="0">
              <a:solidFill>
                <a:srgbClr val="0000FF"/>
              </a:solidFill>
              <a:latin typeface="Times New Roman" pitchFamily="18" charset="0"/>
              <a:cs typeface="Times New Roman" pitchFamily="18" charset="0"/>
            </a:endParaRPr>
          </a:p>
          <a:p>
            <a:pPr algn="just">
              <a:defRPr/>
            </a:pPr>
            <a:r>
              <a:rPr lang="en-US" sz="28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In this way it was possible to observe surface impurities and find out their disappearance in depth</a:t>
            </a:r>
          </a:p>
          <a:p>
            <a:endParaRPr lang="en-US" dirty="0"/>
          </a:p>
        </p:txBody>
      </p:sp>
      <p:sp>
        <p:nvSpPr>
          <p:cNvPr id="4" name="Rectangle 3"/>
          <p:cNvSpPr/>
          <p:nvPr/>
        </p:nvSpPr>
        <p:spPr>
          <a:xfrm>
            <a:off x="0" y="6172200"/>
            <a:ext cx="9144000" cy="461665"/>
          </a:xfrm>
          <a:prstGeom prst="rect">
            <a:avLst/>
          </a:prstGeom>
        </p:spPr>
        <p:txBody>
          <a:bodyPr wrap="square">
            <a:spAutoFit/>
          </a:bodyPr>
          <a:lstStyle/>
          <a:p>
            <a:pPr algn="just"/>
            <a:r>
              <a:rPr lang="en-US" sz="2400" dirty="0" smtClean="0">
                <a:solidFill>
                  <a:srgbClr val="0000FF"/>
                </a:solidFill>
                <a:latin typeface="Times New Roman" pitchFamily="18" charset="0"/>
                <a:cs typeface="Times New Roman" pitchFamily="18" charset="0"/>
              </a:rPr>
              <a:t>.</a:t>
            </a:r>
          </a:p>
        </p:txBody>
      </p:sp>
      <p:sp>
        <p:nvSpPr>
          <p:cNvPr id="5" name="Rectangle 4"/>
          <p:cNvSpPr/>
          <p:nvPr/>
        </p:nvSpPr>
        <p:spPr>
          <a:xfrm>
            <a:off x="0" y="0"/>
            <a:ext cx="9144000" cy="1077218"/>
          </a:xfrm>
          <a:prstGeom prst="rect">
            <a:avLst/>
          </a:prstGeom>
        </p:spPr>
        <p:txBody>
          <a:bodyPr wrap="square">
            <a:spAutoFit/>
          </a:bodyPr>
          <a:lstStyle/>
          <a:p>
            <a:pPr algn="ctr"/>
            <a:endParaRPr lang="en-US" sz="32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3200" dirty="0"/>
          </a:p>
        </p:txBody>
      </p:sp>
      <p:sp>
        <p:nvSpPr>
          <p:cNvPr id="8" name="Rectangle 7"/>
          <p:cNvSpPr/>
          <p:nvPr/>
        </p:nvSpPr>
        <p:spPr>
          <a:xfrm>
            <a:off x="2209800" y="381000"/>
            <a:ext cx="3581400" cy="523220"/>
          </a:xfrm>
          <a:prstGeom prst="rect">
            <a:avLst/>
          </a:prstGeom>
        </p:spPr>
        <p:txBody>
          <a:bodyPr wrap="square">
            <a:spAutoFit/>
          </a:bodyPr>
          <a:lstStyle/>
          <a:p>
            <a:pPr algn="ctr"/>
            <a:r>
              <a:rPr lang="en-US" sz="28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Depth profiling</a:t>
            </a:r>
          </a:p>
        </p:txBody>
      </p:sp>
    </p:spTree>
    <p:extLst>
      <p:ext uri="{BB962C8B-B14F-4D97-AF65-F5344CB8AC3E}">
        <p14:creationId xmlns:p14="http://schemas.microsoft.com/office/powerpoint/2010/main" val="2550412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33400"/>
          </a:xfrm>
        </p:spPr>
        <p:txBody>
          <a:bodyPr>
            <a:normAutofit fontScale="90000"/>
          </a:bodyPr>
          <a:lstStyle/>
          <a:p>
            <a:endParaRPr lang="en-US" dirty="0"/>
          </a:p>
        </p:txBody>
      </p:sp>
      <p:sp>
        <p:nvSpPr>
          <p:cNvPr id="3" name="Content Placeholder 2"/>
          <p:cNvSpPr>
            <a:spLocks noGrp="1"/>
          </p:cNvSpPr>
          <p:nvPr>
            <p:ph idx="1"/>
          </p:nvPr>
        </p:nvSpPr>
        <p:spPr>
          <a:xfrm>
            <a:off x="0" y="762000"/>
            <a:ext cx="9144000" cy="6096000"/>
          </a:xfrm>
          <a:noFill/>
        </p:spPr>
        <p:txBody>
          <a:bodyPr>
            <a:normAutofit fontScale="92500" lnSpcReduction="20000"/>
          </a:bodyPr>
          <a:lstStyle/>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This exposure has resulted in the severe degradation of the churches, most of which are now considered to be in a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critical condition</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damage assessment and, in general, the control of the conservation status of a monument is a complex issue that involves the investigation and measurement of many parameters.</a:t>
            </a:r>
          </a:p>
          <a:p>
            <a:pPr algn="ctr">
              <a:buNone/>
            </a:pPr>
            <a:r>
              <a:rPr lang="en-US" sz="3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1.1 Objective</a:t>
            </a:r>
          </a:p>
          <a:p>
            <a:pPr>
              <a:buNone/>
            </a:pPr>
            <a:r>
              <a:rPr lang="en-US" dirty="0" smtClean="0">
                <a:solidFill>
                  <a:srgbClr val="0000FF"/>
                </a:solidFill>
                <a:latin typeface="Times New Roman" pitchFamily="18" charset="0"/>
                <a:cs typeface="Times New Roman" pitchFamily="18" charset="0"/>
              </a:rPr>
              <a:t>The aim of this work was, </a:t>
            </a:r>
          </a:p>
          <a:p>
            <a:pPr algn="just"/>
            <a:r>
              <a:rPr lang="en-GB" dirty="0" smtClean="0">
                <a:solidFill>
                  <a:srgbClr val="0000FF"/>
                </a:solidFill>
                <a:latin typeface="Times New Roman" pitchFamily="18" charset="0"/>
                <a:cs typeface="Times New Roman" pitchFamily="18" charset="0"/>
              </a:rPr>
              <a:t>to study in detail for the first time, using a multi-analytical approach combining Optical Microscopy (OM), Backscattered Variable Pressure Scanning Electron Microscopy + Energy Dispersive X-ray Spectroscopy (VP-BSEM + EDS), Powder X-ray </a:t>
            </a:r>
            <a:r>
              <a:rPr lang="en-GB" dirty="0" err="1" smtClean="0">
                <a:solidFill>
                  <a:srgbClr val="0000FF"/>
                </a:solidFill>
                <a:latin typeface="Times New Roman" pitchFamily="18" charset="0"/>
                <a:cs typeface="Times New Roman" pitchFamily="18" charset="0"/>
              </a:rPr>
              <a:t>Diffractometry</a:t>
            </a:r>
            <a:r>
              <a:rPr lang="en-GB" dirty="0" smtClean="0">
                <a:solidFill>
                  <a:srgbClr val="0000FF"/>
                </a:solidFill>
                <a:latin typeface="Times New Roman" pitchFamily="18" charset="0"/>
                <a:cs typeface="Times New Roman" pitchFamily="18" charset="0"/>
              </a:rPr>
              <a:t> (PXRD),  </a:t>
            </a:r>
            <a:r>
              <a:rPr lang="en-US" dirty="0" smtClean="0">
                <a:solidFill>
                  <a:srgbClr val="0000FF"/>
                </a:solidFill>
                <a:latin typeface="Times New Roman" pitchFamily="18" charset="0"/>
                <a:cs typeface="Times New Roman" pitchFamily="18" charset="0"/>
              </a:rPr>
              <a:t>LIBS, FTIR, Raman spectroscopy </a:t>
            </a:r>
            <a:r>
              <a:rPr lang="en-GB" dirty="0" smtClean="0">
                <a:solidFill>
                  <a:srgbClr val="0000FF"/>
                </a:solidFill>
                <a:latin typeface="Times New Roman" pitchFamily="18" charset="0"/>
                <a:cs typeface="Times New Roman" pitchFamily="18" charset="0"/>
              </a:rPr>
              <a:t>and standard Microbiological techniques, the </a:t>
            </a:r>
            <a:r>
              <a:rPr lang="en-GB" b="1" dirty="0" smtClean="0">
                <a:solidFill>
                  <a:srgbClr val="FF0066"/>
                </a:solidFill>
                <a:latin typeface="Times New Roman" pitchFamily="18" charset="0"/>
                <a:cs typeface="Times New Roman" pitchFamily="18" charset="0"/>
              </a:rPr>
              <a:t>bio-deterioration</a:t>
            </a:r>
            <a:r>
              <a:rPr lang="en-GB" dirty="0" smtClean="0">
                <a:solidFill>
                  <a:srgbClr val="FF0066"/>
                </a:solidFill>
                <a:latin typeface="Times New Roman" pitchFamily="18" charset="0"/>
                <a:cs typeface="Times New Roman" pitchFamily="18" charset="0"/>
              </a:rPr>
              <a:t> </a:t>
            </a:r>
            <a:r>
              <a:rPr lang="en-GB" b="1" dirty="0" smtClean="0">
                <a:solidFill>
                  <a:srgbClr val="FF0066"/>
                </a:solidFill>
                <a:latin typeface="Times New Roman" pitchFamily="18" charset="0"/>
                <a:cs typeface="Times New Roman" pitchFamily="18" charset="0"/>
              </a:rPr>
              <a:t>processes</a:t>
            </a:r>
            <a:r>
              <a:rPr lang="en-GB" dirty="0" smtClean="0">
                <a:solidFill>
                  <a:srgbClr val="FF0066"/>
                </a:solidFill>
                <a:latin typeface="Times New Roman" pitchFamily="18" charset="0"/>
                <a:cs typeface="Times New Roman" pitchFamily="18" charset="0"/>
              </a:rPr>
              <a:t> </a:t>
            </a:r>
            <a:r>
              <a:rPr lang="en-GB" dirty="0" smtClean="0">
                <a:solidFill>
                  <a:srgbClr val="0000FF"/>
                </a:solidFill>
                <a:latin typeface="Times New Roman" pitchFamily="18" charset="0"/>
                <a:cs typeface="Times New Roman" pitchFamily="18" charset="0"/>
              </a:rPr>
              <a:t>and </a:t>
            </a:r>
            <a:r>
              <a:rPr lang="en-GB" b="1" dirty="0" smtClean="0">
                <a:solidFill>
                  <a:srgbClr val="FF0066"/>
                </a:solidFill>
                <a:latin typeface="Times New Roman" pitchFamily="18" charset="0"/>
                <a:cs typeface="Times New Roman" pitchFamily="18" charset="0"/>
              </a:rPr>
              <a:t>products</a:t>
            </a:r>
            <a:r>
              <a:rPr lang="en-GB" dirty="0" smtClean="0">
                <a:solidFill>
                  <a:srgbClr val="0000FF"/>
                </a:solidFill>
                <a:latin typeface="Times New Roman" pitchFamily="18" charset="0"/>
                <a:cs typeface="Times New Roman" pitchFamily="18" charset="0"/>
              </a:rPr>
              <a:t> associated with </a:t>
            </a:r>
            <a:r>
              <a:rPr lang="en-GB" b="1" dirty="0" err="1" smtClean="0">
                <a:solidFill>
                  <a:srgbClr val="FF0066"/>
                </a:solidFill>
                <a:latin typeface="Times New Roman" pitchFamily="18" charset="0"/>
                <a:cs typeface="Times New Roman" pitchFamily="18" charset="0"/>
              </a:rPr>
              <a:t>lichenous</a:t>
            </a:r>
            <a:r>
              <a:rPr lang="en-GB" b="1" dirty="0" smtClean="0">
                <a:solidFill>
                  <a:srgbClr val="FF0066"/>
                </a:solidFill>
                <a:latin typeface="Times New Roman" pitchFamily="18" charset="0"/>
                <a:cs typeface="Times New Roman" pitchFamily="18" charset="0"/>
              </a:rPr>
              <a:t> coatings </a:t>
            </a:r>
            <a:r>
              <a:rPr lang="en-GB" dirty="0" smtClean="0">
                <a:solidFill>
                  <a:srgbClr val="0000FF"/>
                </a:solidFill>
                <a:latin typeface="Times New Roman" pitchFamily="18" charset="0"/>
                <a:cs typeface="Times New Roman" pitchFamily="18" charset="0"/>
              </a:rPr>
              <a:t>on a “unusual” building stone such as the Lalibela volcanic scoria with a view to </a:t>
            </a:r>
            <a:r>
              <a:rPr lang="en-GB" sz="32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contributing to a better conservation </a:t>
            </a:r>
            <a:r>
              <a:rPr lang="en-GB" dirty="0" smtClean="0">
                <a:solidFill>
                  <a:srgbClr val="0000FF"/>
                </a:solidFill>
                <a:latin typeface="Times New Roman" pitchFamily="18" charset="0"/>
                <a:cs typeface="Times New Roman" pitchFamily="18" charset="0"/>
              </a:rPr>
              <a:t>strategy for this World Heritage site.</a:t>
            </a:r>
            <a:endParaRPr lang="en-US" dirty="0" smtClean="0">
              <a:solidFill>
                <a:srgbClr val="0000FF"/>
              </a:solidFill>
              <a:latin typeface="Times New Roman" pitchFamily="18" charset="0"/>
              <a:cs typeface="Times New Roman" pitchFamily="18" charset="0"/>
            </a:endParaRPr>
          </a:p>
          <a:p>
            <a:pPr>
              <a:buNone/>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0"/>
            <a:ext cx="8229600" cy="685800"/>
          </a:xfrm>
        </p:spPr>
        <p:txBody>
          <a:bodyPr>
            <a:normAutofit fontScale="90000"/>
          </a:bodyPr>
          <a:lstStyle/>
          <a:p>
            <a:endParaRPr lang="en-US" dirty="0"/>
          </a:p>
        </p:txBody>
      </p:sp>
      <p:sp>
        <p:nvSpPr>
          <p:cNvPr id="6" name="Content Placeholder 5"/>
          <p:cNvSpPr>
            <a:spLocks noGrp="1"/>
          </p:cNvSpPr>
          <p:nvPr>
            <p:ph idx="1"/>
          </p:nvPr>
        </p:nvSpPr>
        <p:spPr>
          <a:xfrm>
            <a:off x="0" y="838200"/>
            <a:ext cx="9144000" cy="6019800"/>
          </a:xfrm>
          <a:noFill/>
        </p:spPr>
        <p:txBody>
          <a:bodyPr>
            <a:normAutofit fontScale="62500" lnSpcReduction="20000"/>
          </a:bodyPr>
          <a:lstStyle/>
          <a:p>
            <a:pPr algn="just">
              <a:buNone/>
            </a:pPr>
            <a:r>
              <a:rPr lang="en-US" sz="3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We compared the intensity ratio of hydrogen on the powder, bulk rocks and during the depth profiling of the weathered basalt samples. </a:t>
            </a:r>
          </a:p>
          <a:p>
            <a:pPr algn="just"/>
            <a:r>
              <a:rPr lang="en-US" sz="34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Hydrogen emission peak (656.4nm) was first normalized on the nearby line intensity of Ca (643.8nm), belonging to the same spectrometer channel. </a:t>
            </a:r>
          </a:p>
          <a:p>
            <a:pPr algn="just"/>
            <a:r>
              <a:rPr lang="en-US" sz="34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H/Ca intensity ratio is higher in the samples collected from external wall of the churches i.e. exposed to the wetting. </a:t>
            </a:r>
          </a:p>
          <a:p>
            <a:pPr algn="just"/>
            <a:r>
              <a:rPr lang="en-US" sz="34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emission from H in weathered basalt was detected for all laser shots, with the maximum corresponding to the seventh shot. </a:t>
            </a:r>
          </a:p>
          <a:p>
            <a:pPr algn="just"/>
            <a:r>
              <a:rPr lang="en-US" sz="34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presence of hydrogen is the indicator of humidity in dirty layer.</a:t>
            </a:r>
          </a:p>
          <a:p>
            <a:pPr algn="just"/>
            <a:r>
              <a:rPr lang="en-US" sz="34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high detected presence in the powder samples, is an indicator of dissolving feldspars into secondary minerals, (as for example kaolinite and montmorillonite caused by hydration of inorganic cations.</a:t>
            </a:r>
          </a:p>
          <a:p>
            <a:pPr algn="just"/>
            <a:r>
              <a:rPr lang="en-US" sz="3600" dirty="0" smtClean="0">
                <a:solidFill>
                  <a:srgbClr val="0000FF"/>
                </a:solidFill>
                <a:latin typeface="Times New Roman" pitchFamily="18" charset="0"/>
                <a:cs typeface="Times New Roman" pitchFamily="18" charset="0"/>
              </a:rPr>
              <a:t>It is suggested that replacement of </a:t>
            </a:r>
            <a:r>
              <a:rPr lang="en-US" sz="3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cations </a:t>
            </a:r>
            <a:r>
              <a:rPr lang="en-US" sz="3600" dirty="0" smtClean="0">
                <a:solidFill>
                  <a:srgbClr val="0000FF"/>
                </a:solidFill>
                <a:latin typeface="Times New Roman" pitchFamily="18" charset="0"/>
                <a:cs typeface="Times New Roman" pitchFamily="18" charset="0"/>
              </a:rPr>
              <a:t>with H</a:t>
            </a:r>
            <a:r>
              <a:rPr lang="en-US" sz="3600" baseline="30000" dirty="0" smtClean="0">
                <a:solidFill>
                  <a:srgbClr val="0000FF"/>
                </a:solidFill>
                <a:latin typeface="Times New Roman" pitchFamily="18" charset="0"/>
                <a:cs typeface="Times New Roman" pitchFamily="18" charset="0"/>
              </a:rPr>
              <a:t>+</a:t>
            </a:r>
            <a:r>
              <a:rPr lang="en-US" sz="3600" dirty="0" smtClean="0">
                <a:solidFill>
                  <a:srgbClr val="0000FF"/>
                </a:solidFill>
                <a:latin typeface="Times New Roman" pitchFamily="18" charset="0"/>
                <a:cs typeface="Times New Roman" pitchFamily="18" charset="0"/>
              </a:rPr>
              <a:t>,   involves a weakening of the crystal structure and hence a loss of strength of the crystals because:</a:t>
            </a:r>
          </a:p>
          <a:p>
            <a:pPr algn="just"/>
            <a:r>
              <a:rPr lang="en-US" sz="3600" dirty="0" smtClean="0">
                <a:solidFill>
                  <a:srgbClr val="0000FF"/>
                </a:solidFill>
                <a:latin typeface="Times New Roman" pitchFamily="18" charset="0"/>
                <a:cs typeface="Times New Roman" pitchFamily="18" charset="0"/>
              </a:rPr>
              <a:t>(1) the replacement cations have different valences from the original cations, creating a charge imbalance; and</a:t>
            </a:r>
          </a:p>
          <a:p>
            <a:pPr algn="just"/>
            <a:r>
              <a:rPr lang="en-US" sz="3600" dirty="0" smtClean="0">
                <a:solidFill>
                  <a:srgbClr val="0000FF"/>
                </a:solidFill>
                <a:latin typeface="Times New Roman" pitchFamily="18" charset="0"/>
                <a:cs typeface="Times New Roman" pitchFamily="18" charset="0"/>
              </a:rPr>
              <a:t>(2) the ionic radii of the replacement </a:t>
            </a:r>
            <a:r>
              <a:rPr lang="en-US" sz="3600" dirty="0" err="1" smtClean="0">
                <a:solidFill>
                  <a:srgbClr val="0000FF"/>
                </a:solidFill>
                <a:latin typeface="Times New Roman" pitchFamily="18" charset="0"/>
                <a:cs typeface="Times New Roman" pitchFamily="18" charset="0"/>
              </a:rPr>
              <a:t>cation</a:t>
            </a:r>
            <a:r>
              <a:rPr lang="en-US" sz="3600" dirty="0" smtClean="0">
                <a:solidFill>
                  <a:srgbClr val="0000FF"/>
                </a:solidFill>
                <a:latin typeface="Times New Roman" pitchFamily="18" charset="0"/>
                <a:cs typeface="Times New Roman" pitchFamily="18" charset="0"/>
              </a:rPr>
              <a:t> (H</a:t>
            </a:r>
            <a:r>
              <a:rPr lang="en-US" sz="3600" baseline="30000" dirty="0" smtClean="0">
                <a:solidFill>
                  <a:srgbClr val="0000FF"/>
                </a:solidFill>
                <a:latin typeface="Times New Roman" pitchFamily="18" charset="0"/>
                <a:cs typeface="Times New Roman" pitchFamily="18" charset="0"/>
              </a:rPr>
              <a:t>+</a:t>
            </a:r>
            <a:r>
              <a:rPr lang="en-US" sz="3600" dirty="0" smtClean="0">
                <a:solidFill>
                  <a:srgbClr val="0000FF"/>
                </a:solidFill>
                <a:latin typeface="Times New Roman" pitchFamily="18" charset="0"/>
                <a:cs typeface="Times New Roman" pitchFamily="18" charset="0"/>
              </a:rPr>
              <a:t> = negligible) is smaller than those of the original cations</a:t>
            </a:r>
            <a:endParaRPr lang="en-US" sz="34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buNone/>
            </a:pPr>
            <a:endParaRPr lang="en-US" dirty="0">
              <a:solidFill>
                <a:srgbClr val="0000FF"/>
              </a:solidFill>
            </a:endParaRPr>
          </a:p>
        </p:txBody>
      </p:sp>
    </p:spTree>
    <p:extLst>
      <p:ext uri="{BB962C8B-B14F-4D97-AF65-F5344CB8AC3E}">
        <p14:creationId xmlns:p14="http://schemas.microsoft.com/office/powerpoint/2010/main" val="28086521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pPr algn="ctr"/>
            <a:r>
              <a:rPr lang="en-US" b="1"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Sample classification</a:t>
            </a:r>
            <a:endParaRPr lang="en-US" u="sng" dirty="0">
              <a:solidFill>
                <a:srgbClr val="0000FF"/>
              </a:solidFill>
            </a:endParaRPr>
          </a:p>
        </p:txBody>
      </p:sp>
      <p:sp>
        <p:nvSpPr>
          <p:cNvPr id="3" name="Content Placeholder 2"/>
          <p:cNvSpPr>
            <a:spLocks noGrp="1"/>
          </p:cNvSpPr>
          <p:nvPr>
            <p:ph idx="1"/>
          </p:nvPr>
        </p:nvSpPr>
        <p:spPr>
          <a:xfrm>
            <a:off x="0" y="1371600"/>
            <a:ext cx="9144000" cy="5486400"/>
          </a:xfrm>
          <a:noFill/>
        </p:spPr>
        <p:txBody>
          <a:bodyPr>
            <a:normAutofit fontScale="92500"/>
          </a:bodyPr>
          <a:lstStyle/>
          <a:p>
            <a:pPr algn="just"/>
            <a:r>
              <a:rPr lang="en-US" b="1" dirty="0" smtClean="0">
                <a:solidFill>
                  <a:srgbClr val="0000FF"/>
                </a:solidFill>
                <a:latin typeface="Times New Roman" pitchFamily="18" charset="0"/>
                <a:cs typeface="Times New Roman" pitchFamily="18" charset="0"/>
              </a:rPr>
              <a:t>Comparison between the line intensities of the elements forming samples allows classification of the mineral type</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This is demonstrated in Table, where the names and correlation coefficients for the rock samples with the most related LIBS spectra are listed for the 7 analyzed samples (rock and powder).</a:t>
            </a:r>
          </a:p>
          <a:p>
            <a:pPr algn="ctr">
              <a:buNone/>
              <a:defRPr/>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correlation coefficient line intensity</a:t>
            </a:r>
          </a:p>
          <a:p>
            <a:pPr>
              <a:buFont typeface="Wingdings" pitchFamily="2" charset="2"/>
              <a:buChar char="Ø"/>
              <a:defRPr/>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Bete Gebriel Rufael-external- Bete </a:t>
            </a:r>
            <a:r>
              <a:rPr lang="en-US"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Mikeal</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Golgotha-external</a:t>
            </a:r>
          </a:p>
          <a:p>
            <a:pPr>
              <a:buFont typeface="Wingdings" pitchFamily="2" charset="2"/>
              <a:buChar char="Ø"/>
              <a:defRPr/>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r=0.99443</a:t>
            </a:r>
          </a:p>
          <a:p>
            <a:pPr>
              <a:buFont typeface="Wingdings" pitchFamily="2" charset="2"/>
              <a:buChar char="Ø"/>
              <a:defRPr/>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Bete Gebriel Rufael-internal</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Bete Gebriel Rufael-external</a:t>
            </a:r>
          </a:p>
          <a:p>
            <a:pPr>
              <a:buFont typeface="Wingdings" pitchFamily="2" charset="2"/>
              <a:buChar char="Ø"/>
              <a:defRPr/>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 = 0.88465</a:t>
            </a:r>
          </a:p>
          <a:p>
            <a:pPr algn="just">
              <a:buFont typeface="Wingdings" pitchFamily="2" charset="2"/>
              <a:buChar char="Ø"/>
              <a:defRPr/>
            </a:pPr>
            <a:r>
              <a:rPr lang="en-US" sz="2200" b="1" dirty="0" smtClean="0">
                <a:solidFill>
                  <a:srgbClr val="0000FF"/>
                </a:solidFill>
                <a:latin typeface="Times New Roman" pitchFamily="18" charset="0"/>
                <a:cs typeface="Times New Roman" pitchFamily="18" charset="0"/>
              </a:rPr>
              <a:t>suggesting that it would have been, samples colonized by similar deposits (lichens, green algae, and various fungi), the rock-forming minerals of these samples are transformed into secondary minerals, plus the difference in substrate composition of the rock exterior and interior of the churches</a:t>
            </a:r>
          </a:p>
          <a:p>
            <a:endParaRPr lang="en-US" dirty="0"/>
          </a:p>
        </p:txBody>
      </p:sp>
      <p:sp>
        <p:nvSpPr>
          <p:cNvPr id="274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4435" name="Rectangle 3"/>
          <p:cNvSpPr>
            <a:spLocks noChangeArrowheads="1"/>
          </p:cNvSpPr>
          <p:nvPr/>
        </p:nvSpPr>
        <p:spPr bwMode="auto">
          <a:xfrm>
            <a:off x="0" y="1085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993295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19200"/>
            <a:ext cx="8229600" cy="5105400"/>
          </a:xfrm>
        </p:spPr>
        <p:style>
          <a:lnRef idx="3">
            <a:schemeClr val="lt1"/>
          </a:lnRef>
          <a:fillRef idx="1">
            <a:schemeClr val="accent3"/>
          </a:fillRef>
          <a:effectRef idx="1">
            <a:schemeClr val="accent3"/>
          </a:effectRef>
          <a:fontRef idx="minor">
            <a:schemeClr val="lt1"/>
          </a:fontRef>
        </p:style>
        <p:txBody>
          <a:bodyPr>
            <a:noAutofit/>
          </a:bodyPr>
          <a:lstStyle/>
          <a:p>
            <a:pPr fontAlgn="t">
              <a:buNone/>
            </a:pPr>
            <a:r>
              <a:rPr lang="en-US" sz="1600" b="1" dirty="0" smtClean="0">
                <a:solidFill>
                  <a:srgbClr val="0000FF"/>
                </a:solidFill>
                <a:latin typeface="Times New Roman" pitchFamily="18" charset="0"/>
                <a:cs typeface="Times New Roman" pitchFamily="18" charset="0"/>
              </a:rPr>
              <a:t>Sample</a:t>
            </a:r>
          </a:p>
          <a:p>
            <a:pPr fontAlgn="t">
              <a:buNone/>
            </a:pPr>
            <a:r>
              <a:rPr lang="en-US" sz="1600" b="1" dirty="0" smtClean="0">
                <a:solidFill>
                  <a:srgbClr val="0000FF"/>
                </a:solidFill>
                <a:latin typeface="Times New Roman" pitchFamily="18" charset="0"/>
                <a:cs typeface="Times New Roman" pitchFamily="18" charset="0"/>
              </a:rPr>
              <a:t>Tuff	1</a:t>
            </a:r>
          </a:p>
          <a:p>
            <a:pPr fontAlgn="t">
              <a:buNone/>
            </a:pPr>
            <a:r>
              <a:rPr lang="en-US" sz="1600" b="1" dirty="0" smtClean="0">
                <a:solidFill>
                  <a:srgbClr val="0000FF"/>
                </a:solidFill>
                <a:latin typeface="Times New Roman" pitchFamily="18" charset="0"/>
                <a:cs typeface="Times New Roman" pitchFamily="18" charset="0"/>
              </a:rPr>
              <a:t>	</a:t>
            </a:r>
          </a:p>
          <a:p>
            <a:pPr fontAlgn="t">
              <a:buNone/>
            </a:pPr>
            <a:r>
              <a:rPr lang="en-US" sz="1600" b="1" dirty="0" smtClean="0">
                <a:solidFill>
                  <a:srgbClr val="0000FF"/>
                </a:solidFill>
                <a:latin typeface="Times New Roman" pitchFamily="18" charset="0"/>
                <a:cs typeface="Times New Roman" pitchFamily="18" charset="0"/>
              </a:rPr>
              <a:t>Basalt	0.89328	1</a:t>
            </a:r>
          </a:p>
          <a:p>
            <a:pPr fontAlgn="t">
              <a:buNone/>
            </a:pPr>
            <a:r>
              <a:rPr lang="en-US" sz="1600" b="1" dirty="0" smtClean="0">
                <a:solidFill>
                  <a:srgbClr val="0000FF"/>
                </a:solidFill>
                <a:latin typeface="Times New Roman" pitchFamily="18" charset="0"/>
                <a:cs typeface="Times New Roman" pitchFamily="18" charset="0"/>
              </a:rPr>
              <a:t>	</a:t>
            </a:r>
          </a:p>
          <a:p>
            <a:pPr fontAlgn="t">
              <a:buNone/>
            </a:pPr>
            <a:r>
              <a:rPr lang="en-US" sz="1600" b="1" dirty="0" smtClean="0">
                <a:solidFill>
                  <a:srgbClr val="0000FF"/>
                </a:solidFill>
                <a:latin typeface="Times New Roman" pitchFamily="18" charset="0"/>
                <a:cs typeface="Times New Roman" pitchFamily="18" charset="0"/>
              </a:rPr>
              <a:t>BGR-E	0.72649	0.84112	1</a:t>
            </a:r>
          </a:p>
          <a:p>
            <a:pPr fontAlgn="t">
              <a:buNone/>
            </a:pPr>
            <a:r>
              <a:rPr lang="en-US" sz="1600" b="1" dirty="0" smtClean="0">
                <a:solidFill>
                  <a:srgbClr val="0000FF"/>
                </a:solidFill>
                <a:latin typeface="Times New Roman" pitchFamily="18" charset="0"/>
                <a:cs typeface="Times New Roman" pitchFamily="18" charset="0"/>
              </a:rPr>
              <a:t>	</a:t>
            </a:r>
          </a:p>
          <a:p>
            <a:pPr fontAlgn="t">
              <a:buNone/>
            </a:pPr>
            <a:r>
              <a:rPr lang="en-US" sz="16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BGR-I</a:t>
            </a:r>
            <a:r>
              <a:rPr lang="en-US" sz="1600" b="1" dirty="0" smtClean="0">
                <a:solidFill>
                  <a:srgbClr val="0000FF"/>
                </a:solidFill>
                <a:latin typeface="Times New Roman" pitchFamily="18" charset="0"/>
                <a:cs typeface="Times New Roman" pitchFamily="18" charset="0"/>
              </a:rPr>
              <a:t>	0.87257	0.85304	</a:t>
            </a:r>
            <a:r>
              <a:rPr lang="en-US" sz="16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0.88465</a:t>
            </a:r>
            <a:r>
              <a:rPr lang="en-US" sz="1600" b="1" dirty="0" smtClean="0">
                <a:solidFill>
                  <a:srgbClr val="0000FF"/>
                </a:solidFill>
                <a:latin typeface="Times New Roman" pitchFamily="18" charset="0"/>
                <a:cs typeface="Times New Roman" pitchFamily="18" charset="0"/>
              </a:rPr>
              <a:t>	1</a:t>
            </a:r>
          </a:p>
          <a:p>
            <a:pPr fontAlgn="t">
              <a:buNone/>
            </a:pPr>
            <a:r>
              <a:rPr lang="en-US" sz="1600" b="1" dirty="0" smtClean="0">
                <a:solidFill>
                  <a:srgbClr val="0000FF"/>
                </a:solidFill>
                <a:latin typeface="Times New Roman" pitchFamily="18" charset="0"/>
                <a:cs typeface="Times New Roman" pitchFamily="18" charset="0"/>
              </a:rPr>
              <a:t>	</a:t>
            </a:r>
          </a:p>
          <a:p>
            <a:pPr fontAlgn="t">
              <a:buNone/>
            </a:pPr>
            <a:r>
              <a:rPr lang="en-US" sz="1600" b="1" dirty="0" smtClean="0">
                <a:solidFill>
                  <a:srgbClr val="0000FF"/>
                </a:solidFill>
                <a:latin typeface="Times New Roman" pitchFamily="18" charset="0"/>
                <a:cs typeface="Times New Roman" pitchFamily="18" charset="0"/>
              </a:rPr>
              <a:t>BG-E	0.80562	0.9335	0.96874	0.90548	1</a:t>
            </a:r>
          </a:p>
          <a:p>
            <a:pPr fontAlgn="t">
              <a:buNone/>
            </a:pPr>
            <a:r>
              <a:rPr lang="en-US" sz="1600" b="1" dirty="0" smtClean="0">
                <a:solidFill>
                  <a:srgbClr val="0000FF"/>
                </a:solidFill>
                <a:latin typeface="Times New Roman" pitchFamily="18" charset="0"/>
                <a:cs typeface="Times New Roman" pitchFamily="18" charset="0"/>
              </a:rPr>
              <a:t>	</a:t>
            </a:r>
          </a:p>
          <a:p>
            <a:pPr fontAlgn="t">
              <a:buNone/>
            </a:pPr>
            <a:r>
              <a:rPr lang="en-US" sz="1600" b="1" dirty="0" smtClean="0">
                <a:solidFill>
                  <a:srgbClr val="0000FF"/>
                </a:solidFill>
                <a:latin typeface="Times New Roman" pitchFamily="18" charset="0"/>
                <a:cs typeface="Times New Roman" pitchFamily="18" charset="0"/>
              </a:rPr>
              <a:t>BG-I</a:t>
            </a:r>
            <a:r>
              <a:rPr lang="en-US" sz="1600" b="1" dirty="0">
                <a:solidFill>
                  <a:srgbClr val="0000FF"/>
                </a:solidFill>
                <a:latin typeface="Times New Roman" pitchFamily="18" charset="0"/>
                <a:cs typeface="Times New Roman" pitchFamily="18" charset="0"/>
              </a:rPr>
              <a:t> </a:t>
            </a:r>
            <a:r>
              <a:rPr lang="en-US" sz="1600" b="1" dirty="0" smtClean="0">
                <a:solidFill>
                  <a:srgbClr val="0000FF"/>
                </a:solidFill>
                <a:latin typeface="Times New Roman" pitchFamily="18" charset="0"/>
                <a:cs typeface="Times New Roman" pitchFamily="18" charset="0"/>
              </a:rPr>
              <a:t>      0.86781	0.90659	0.89451	0.96577	0.9351	1</a:t>
            </a:r>
          </a:p>
          <a:p>
            <a:pPr fontAlgn="t">
              <a:buNone/>
            </a:pPr>
            <a:r>
              <a:rPr lang="en-US" sz="1600" b="1" dirty="0" smtClean="0">
                <a:solidFill>
                  <a:srgbClr val="0000FF"/>
                </a:solidFill>
                <a:latin typeface="Times New Roman" pitchFamily="18" charset="0"/>
                <a:cs typeface="Times New Roman" pitchFamily="18" charset="0"/>
              </a:rPr>
              <a:t>	</a:t>
            </a:r>
          </a:p>
          <a:p>
            <a:pPr fontAlgn="t">
              <a:buNone/>
            </a:pPr>
            <a:r>
              <a:rPr lang="en-US" sz="1600" b="1" dirty="0" smtClean="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BMG-E</a:t>
            </a:r>
            <a:r>
              <a:rPr lang="en-US" sz="1600" b="1" dirty="0" smtClean="0">
                <a:solidFill>
                  <a:srgbClr val="0000FF"/>
                </a:solidFill>
                <a:latin typeface="Times New Roman" pitchFamily="18" charset="0"/>
                <a:cs typeface="Times New Roman" pitchFamily="18" charset="0"/>
              </a:rPr>
              <a:t>	0.74997	0.87319	</a:t>
            </a:r>
            <a:r>
              <a:rPr lang="en-US" sz="1600" b="1" dirty="0" smtClean="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0.99443</a:t>
            </a:r>
            <a:r>
              <a:rPr lang="en-US" sz="1600" b="1" dirty="0" smtClean="0">
                <a:solidFill>
                  <a:srgbClr val="0000FF"/>
                </a:solidFill>
                <a:latin typeface="Times New Roman" pitchFamily="18" charset="0"/>
                <a:cs typeface="Times New Roman" pitchFamily="18" charset="0"/>
              </a:rPr>
              <a:t>	0.89688	0.98573	0.91065	 1</a:t>
            </a:r>
          </a:p>
          <a:p>
            <a:pPr fontAlgn="t">
              <a:buNone/>
            </a:pPr>
            <a:r>
              <a:rPr lang="en-US" sz="1600" b="1" dirty="0" smtClean="0">
                <a:solidFill>
                  <a:srgbClr val="0000FF"/>
                </a:solidFill>
                <a:latin typeface="Times New Roman" pitchFamily="18" charset="0"/>
                <a:cs typeface="Times New Roman" pitchFamily="18" charset="0"/>
              </a:rPr>
              <a:t> </a:t>
            </a:r>
          </a:p>
          <a:p>
            <a:pPr fontAlgn="t">
              <a:buNone/>
            </a:pPr>
            <a:r>
              <a:rPr lang="en-US" sz="1600" b="1" dirty="0" smtClean="0">
                <a:solidFill>
                  <a:srgbClr val="0000FF"/>
                </a:solidFill>
                <a:latin typeface="Times New Roman" pitchFamily="18" charset="0"/>
                <a:cs typeface="Times New Roman" pitchFamily="18" charset="0"/>
              </a:rPr>
              <a:t>         	Tuff	Basalt	</a:t>
            </a:r>
            <a:r>
              <a:rPr lang="en-US" sz="16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BGR-E</a:t>
            </a:r>
            <a:r>
              <a:rPr lang="en-US" sz="1600" b="1" dirty="0" smtClean="0">
                <a:solidFill>
                  <a:srgbClr val="0000FF"/>
                </a:solidFill>
                <a:latin typeface="Times New Roman" pitchFamily="18" charset="0"/>
                <a:cs typeface="Times New Roman" pitchFamily="18" charset="0"/>
              </a:rPr>
              <a:t>	BGR-I	BG-E	BG-I	 BMG-E</a:t>
            </a:r>
          </a:p>
        </p:txBody>
      </p:sp>
    </p:spTree>
    <p:extLst>
      <p:ext uri="{BB962C8B-B14F-4D97-AF65-F5344CB8AC3E}">
        <p14:creationId xmlns:p14="http://schemas.microsoft.com/office/powerpoint/2010/main" val="30477334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8200"/>
          </a:xfrm>
          <a:solidFill>
            <a:schemeClr val="bg1"/>
          </a:solidFill>
        </p:spPr>
        <p:txBody>
          <a:bodyPr>
            <a:normAutofit fontScale="90000"/>
          </a:bodyPr>
          <a:lstStyle/>
          <a:p>
            <a:r>
              <a:rPr lang="en-US" sz="1800" b="1" dirty="0" smtClean="0">
                <a:solidFill>
                  <a:srgbClr val="0000FF"/>
                </a:solidFill>
                <a:latin typeface="Times New Roman" pitchFamily="18" charset="0"/>
                <a:cs typeface="Times New Roman" pitchFamily="18" charset="0"/>
              </a:rPr>
              <a:t>Figure4. 38 </a:t>
            </a:r>
            <a:r>
              <a:rPr lang="en-US" sz="1800" dirty="0" smtClean="0">
                <a:solidFill>
                  <a:srgbClr val="0000FF"/>
                </a:solidFill>
                <a:latin typeface="Times New Roman" pitchFamily="18" charset="0"/>
                <a:cs typeface="Times New Roman" pitchFamily="18" charset="0"/>
              </a:rPr>
              <a:t>Correlation between selected peak line intensities from the spectra of samples from a) external and internal wall of Bete Gebriel Rufael b) basalt (bulk) and Bete Giyorgis-external (BG-E). The linear correlation coefficient r is given on the plot.</a:t>
            </a:r>
            <a:endParaRPr lang="en-US" sz="1800" dirty="0">
              <a:solidFill>
                <a:srgbClr val="0000FF"/>
              </a:solidFill>
            </a:endParaRPr>
          </a:p>
        </p:txBody>
      </p:sp>
      <p:sp>
        <p:nvSpPr>
          <p:cNvPr id="272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23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2387" name="Object 3"/>
          <p:cNvGraphicFramePr>
            <a:graphicFrameLocks noChangeAspect="1"/>
          </p:cNvGraphicFramePr>
          <p:nvPr/>
        </p:nvGraphicFramePr>
        <p:xfrm>
          <a:off x="0" y="990600"/>
          <a:ext cx="4810125" cy="3200400"/>
        </p:xfrm>
        <a:graphic>
          <a:graphicData uri="http://schemas.openxmlformats.org/presentationml/2006/ole">
            <mc:AlternateContent xmlns:mc="http://schemas.openxmlformats.org/markup-compatibility/2006">
              <mc:Choice xmlns:v="urn:schemas-microsoft-com:vml" Requires="v">
                <p:oleObj spid="_x0000_s1026" name="Acrobat Document" r:id="rId4" imgW="8656920" imgH="6674760" progId="AcroExch.Document.7">
                  <p:embed/>
                </p:oleObj>
              </mc:Choice>
              <mc:Fallback>
                <p:oleObj name="Acrobat Document" r:id="rId4" imgW="8656920" imgH="667476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4810125"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239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2389" name="Object 5"/>
          <p:cNvGraphicFramePr>
            <a:graphicFrameLocks noChangeAspect="1"/>
          </p:cNvGraphicFramePr>
          <p:nvPr/>
        </p:nvGraphicFramePr>
        <p:xfrm>
          <a:off x="4562475" y="914400"/>
          <a:ext cx="4581525" cy="3276600"/>
        </p:xfrm>
        <a:graphic>
          <a:graphicData uri="http://schemas.openxmlformats.org/presentationml/2006/ole">
            <mc:AlternateContent xmlns:mc="http://schemas.openxmlformats.org/markup-compatibility/2006">
              <mc:Choice xmlns:v="urn:schemas-microsoft-com:vml" Requires="v">
                <p:oleObj spid="_x0000_s1027" name="Acrobat Document" r:id="rId6" imgW="8656920" imgH="6674760" progId="AcroExch.Document.7">
                  <p:embed/>
                </p:oleObj>
              </mc:Choice>
              <mc:Fallback>
                <p:oleObj name="Acrobat Document" r:id="rId6" imgW="8656920" imgH="667476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914400"/>
                        <a:ext cx="4581525"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0" y="4343400"/>
            <a:ext cx="9144000" cy="1754326"/>
          </a:xfrm>
          <a:prstGeom prst="rect">
            <a:avLst/>
          </a:prstGeom>
        </p:spPr>
        <p:txBody>
          <a:bodyPr wrap="square">
            <a:spAutoFit/>
          </a:bodyPr>
          <a:lstStyle/>
          <a:p>
            <a:pPr algn="just">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peak intensity of the network below the regression line shows relatively uniform distribution between the two samples</a:t>
            </a:r>
          </a:p>
          <a:p>
            <a:pPr algn="just">
              <a:defRPr/>
            </a:pP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data above the regression line records a peak intensity of the network that has highest in the sample Bete Gebriel Rufael internal (BGR-I)</a:t>
            </a:r>
          </a:p>
          <a:p>
            <a:pPr algn="just">
              <a:defRPr/>
            </a:pPr>
            <a:r>
              <a:rPr lang="en-US"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In this comparative study LIBS line intensity among the elements that constitute the samples allows to classify the type of mineral.</a:t>
            </a:r>
          </a:p>
        </p:txBody>
      </p:sp>
    </p:spTree>
    <p:extLst>
      <p:ext uri="{BB962C8B-B14F-4D97-AF65-F5344CB8AC3E}">
        <p14:creationId xmlns:p14="http://schemas.microsoft.com/office/powerpoint/2010/main" val="10174469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286000"/>
            <a:ext cx="9144000" cy="914400"/>
          </a:xfrm>
          <a:solidFill>
            <a:schemeClr val="tx1"/>
          </a:solidFill>
        </p:spPr>
        <p:txBody>
          <a:bodyPr>
            <a:normAutofit/>
          </a:bodyPr>
          <a:lstStyle/>
          <a:p>
            <a:pPr algn="ctr"/>
            <a:r>
              <a:rPr lang="en-US" sz="4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Conclusion</a:t>
            </a:r>
            <a:endParaRPr lang="en-US" sz="4800" dirty="0">
              <a:solidFill>
                <a:srgbClr val="0000FF"/>
              </a:solidFill>
            </a:endParaRPr>
          </a:p>
        </p:txBody>
      </p:sp>
    </p:spTree>
    <p:extLst>
      <p:ext uri="{BB962C8B-B14F-4D97-AF65-F5344CB8AC3E}">
        <p14:creationId xmlns:p14="http://schemas.microsoft.com/office/powerpoint/2010/main" val="41704385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609600"/>
          </a:xfrm>
          <a:noFill/>
        </p:spPr>
        <p:txBody>
          <a:bodyPr>
            <a:normAutofit fontScale="90000"/>
          </a:bodyPr>
          <a:lstStyle/>
          <a:p>
            <a:pPr lvl="0" algn="ctr"/>
            <a:r>
              <a:rPr lang="en-US" sz="53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r>
            <a:br>
              <a:rPr lang="en-US" sz="53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endParaRPr lang="en-US" sz="4400" dirty="0">
              <a:solidFill>
                <a:srgbClr val="FF0066"/>
              </a:solidFill>
            </a:endParaRPr>
          </a:p>
        </p:txBody>
      </p:sp>
      <p:sp>
        <p:nvSpPr>
          <p:cNvPr id="3" name="Content Placeholder 2"/>
          <p:cNvSpPr>
            <a:spLocks noGrp="1"/>
          </p:cNvSpPr>
          <p:nvPr>
            <p:ph idx="1"/>
          </p:nvPr>
        </p:nvSpPr>
        <p:spPr>
          <a:xfrm>
            <a:off x="0" y="838200"/>
            <a:ext cx="9144000" cy="6019800"/>
          </a:xfrm>
          <a:noFill/>
        </p:spPr>
        <p:txBody>
          <a:bodyPr>
            <a:normAutofit fontScale="85000" lnSpcReduction="20000"/>
          </a:bodyPr>
          <a:lstStyle/>
          <a:p>
            <a:pPr algn="just">
              <a:buFont typeface="Wingdings" pitchFamily="2" charset="2"/>
              <a:buChar char="Ø"/>
            </a:pP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combined </a:t>
            </a:r>
            <a:r>
              <a:rPr lang="en-GB"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microscopical</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/chemical study highlights for the first time the major role played by </a:t>
            </a:r>
            <a:r>
              <a:rPr lang="en-GB" sz="28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epilithic</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and </a:t>
            </a:r>
            <a:r>
              <a:rPr lang="en-GB" sz="28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endolithic</a:t>
            </a:r>
            <a:r>
              <a:rPr lang="en-GB"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lichen </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colonization in the surface weathering of the Lalibela stones.</a:t>
            </a:r>
            <a:endPar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pP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Lichen induced biodeterioration operates both via </a:t>
            </a:r>
            <a:r>
              <a:rPr lang="en-GB" sz="2800" u="sng"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biogeophysical</a:t>
            </a:r>
            <a:r>
              <a:rPr lang="en-GB" sz="2800"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GB"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hyphae</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contraction/swelling) and </a:t>
            </a:r>
            <a:r>
              <a:rPr lang="en-GB" sz="2800" u="sng"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biogeochemical </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GB"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acidolysis</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/dissolution and metal </a:t>
            </a:r>
            <a:r>
              <a:rPr lang="en-GB"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complexation</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processes. </a:t>
            </a:r>
            <a:endPar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buFont typeface="Wingdings" pitchFamily="2" charset="2"/>
              <a:buChar char="Ø"/>
            </a:pP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Metal extraction (Fe, Mg, Al) as a source of energy and as a nutrient supply seems to particularly active on clinopyroxene minerals. These decay processes act </a:t>
            </a:r>
            <a:r>
              <a:rPr lang="en-US" sz="2800" dirty="0" smtClean="0">
                <a:solidFill>
                  <a:srgbClr val="0000FF"/>
                </a:solidFill>
                <a:latin typeface="Times New Roman" pitchFamily="18" charset="0"/>
                <a:cs typeface="Times New Roman" pitchFamily="18" charset="0"/>
              </a:rPr>
              <a:t>more active </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 causing severe desegregation of the stone fabric with the </a:t>
            </a:r>
            <a:r>
              <a:rPr lang="en-GB"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inglobation</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of mineral fragments from the stone substrate into the growing biological patina.</a:t>
            </a:r>
          </a:p>
          <a:p>
            <a:pPr algn="just">
              <a:buFont typeface="Wingdings" pitchFamily="2" charset="2"/>
              <a:buChar char="Ø"/>
            </a:pP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high porosity of the volcanic scoria deposits in Lalibela coupled with their mineralogical heterogeneity (which </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may produce bacterial communities with unprecedented richness of species)</a:t>
            </a:r>
            <a:r>
              <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provides the most favourable conditions for lichen and bacterial colonisation and associated bio-induced decay. Once established, these patinas may act as preferential sites for water absorption/retention further accelerating both bio and/or salt weathering mechanisms.</a:t>
            </a:r>
            <a:endPar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buFont typeface="Wingdings" pitchFamily="2" charset="2"/>
              <a:buChar char="Ø"/>
            </a:pPr>
            <a:endParaRPr lang="en-GB"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buNone/>
            </a:pPr>
            <a:endParaRPr lang="en-US" dirty="0" smtClean="0">
              <a:solidFill>
                <a:srgbClr val="0000FF"/>
              </a:solidFill>
              <a:latin typeface="Times New Roman" pitchFamily="18" charset="0"/>
              <a:cs typeface="Times New Roman" pitchFamily="18" charset="0"/>
            </a:endParaRPr>
          </a:p>
          <a:p>
            <a:pPr algn="just"/>
            <a:endParaRPr lang="en-US" dirty="0" smtClean="0">
              <a:solidFill>
                <a:srgbClr val="0000FF"/>
              </a:solidFill>
              <a:latin typeface="Times New Roman" pitchFamily="18" charset="0"/>
              <a:cs typeface="Times New Roman" pitchFamily="18" charset="0"/>
            </a:endParaRPr>
          </a:p>
          <a:p>
            <a:endParaRPr lang="en-US" dirty="0">
              <a:solidFill>
                <a:srgbClr val="0000FF"/>
              </a:solidFill>
            </a:endParaRPr>
          </a:p>
        </p:txBody>
      </p:sp>
    </p:spTree>
    <p:extLst>
      <p:ext uri="{BB962C8B-B14F-4D97-AF65-F5344CB8AC3E}">
        <p14:creationId xmlns:p14="http://schemas.microsoft.com/office/powerpoint/2010/main" val="342506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endParaRPr lang="en-US" dirty="0"/>
          </a:p>
        </p:txBody>
      </p:sp>
      <p:sp>
        <p:nvSpPr>
          <p:cNvPr id="3" name="Content Placeholder 2"/>
          <p:cNvSpPr>
            <a:spLocks noGrp="1"/>
          </p:cNvSpPr>
          <p:nvPr>
            <p:ph idx="1"/>
          </p:nvPr>
        </p:nvSpPr>
        <p:spPr>
          <a:xfrm>
            <a:off x="0" y="1219200"/>
            <a:ext cx="9144000" cy="5638800"/>
          </a:xfrm>
          <a:noFill/>
        </p:spPr>
        <p:txBody>
          <a:bodyPr>
            <a:normAutofit fontScale="92500" lnSpcReduction="20000"/>
          </a:bodyPr>
          <a:lstStyle/>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IR spectroscopic analyses of rock samples from the rock hewn churches of Lalibela indicate the presence of secondary minerals zeolite-group, calcite, kaolinite, whewellite/weddellite, montmorillonite, gypsum, magnetite, lepidocrocite and hematite. Among the different secondary minerals, montmorillonite is present more or less in all samples, however, gypsum and calcite, were the most abundant minerals in samples tuff (Ts), BGR-I and bulk basalt, respectively. </a:t>
            </a:r>
          </a:p>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presence of zeolite, smectite (montmorillonite) are reported by other workers as the sources of the progressive deterioration of the </a:t>
            </a:r>
            <a:r>
              <a:rPr lang="en-US"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geomechanical</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properties of the rocks in Lalibela.</a:t>
            </a:r>
          </a:p>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In the present study we bring attention to the presence of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kaolinite, gypsum, lepidocrocite and whewellite/weddellite not identified before </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on the rock hewn churches of Lalibela, besides the presence of </a:t>
            </a: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montmorillonite in depth </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of bulk samples.</a:t>
            </a:r>
          </a:p>
          <a:p>
            <a:pPr algn="just"/>
            <a:endParaRPr lang="en-US" dirty="0" smtClean="0">
              <a:solidFill>
                <a:srgbClr val="0000FF"/>
              </a:solidFill>
              <a:latin typeface="Times New Roman" pitchFamily="18" charset="0"/>
              <a:cs typeface="Times New Roman" pitchFamily="18" charset="0"/>
            </a:endParaRPr>
          </a:p>
          <a:p>
            <a:pPr algn="just">
              <a:buNone/>
            </a:pPr>
            <a:r>
              <a:rPr lang="en-US" dirty="0" smtClean="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42844339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0"/>
            <a:ext cx="8229600" cy="762000"/>
          </a:xfrm>
        </p:spPr>
        <p:txBody>
          <a:bodyPr>
            <a:normAutofit fontScale="90000"/>
          </a:bodyPr>
          <a:lstStyle/>
          <a:p>
            <a:endParaRPr lang="en-US" dirty="0"/>
          </a:p>
        </p:txBody>
      </p:sp>
      <p:sp>
        <p:nvSpPr>
          <p:cNvPr id="3" name="Content Placeholder 2"/>
          <p:cNvSpPr>
            <a:spLocks noGrp="1"/>
          </p:cNvSpPr>
          <p:nvPr>
            <p:ph idx="1"/>
          </p:nvPr>
        </p:nvSpPr>
        <p:spPr>
          <a:xfrm>
            <a:off x="0" y="838200"/>
            <a:ext cx="9144000" cy="6019800"/>
          </a:xfrm>
          <a:noFill/>
        </p:spPr>
        <p:txBody>
          <a:bodyPr>
            <a:normAutofit fontScale="92500" lnSpcReduction="10000"/>
          </a:bodyPr>
          <a:lstStyle/>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This study also demonstrates that LIBS spectra can be used to match rock samples collected from the inner and outer walls of rock-hewn churches of Lalibela. Comparing mediated LIBS spectra against each other and with tuff and basalt samples. The samples collected from the outer wall of the churches are well correlated. </a:t>
            </a:r>
          </a:p>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Selected LIBS spectra obtained within the encrustation at different laser shots corresponding to different depth from the surface of weathered basalt is presented.</a:t>
            </a:r>
          </a:p>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 causal relationship between the relative loss of cations and higher presence of hydrogen in the samples collected from external wall of the churches and in-depth profile of weathered basalt is suggested. Cations are lost from the constituent primary minerals and replaced by H</a:t>
            </a:r>
            <a:r>
              <a:rPr lang="en-US" baseline="300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this process disrupts the lattice structure and causes a marked loss of strength. </a:t>
            </a:r>
          </a:p>
          <a:p>
            <a:pPr algn="just"/>
            <a:r>
              <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This study suggests that LIBS is also the promise of identifying impurities characteristics of the rocks and their deposits.</a:t>
            </a:r>
          </a:p>
          <a:p>
            <a:pPr algn="just"/>
            <a:endParaRPr lang="en-US"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6487635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209800"/>
            <a:ext cx="9144000" cy="990600"/>
          </a:xfrm>
          <a:solidFill>
            <a:schemeClr val="tx1"/>
          </a:solidFill>
        </p:spPr>
        <p:txBody>
          <a:bodyPr/>
          <a:lstStyle/>
          <a:p>
            <a:pPr algn="ct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Recommendations</a:t>
            </a:r>
            <a:endParaRPr lang="en-US" dirty="0">
              <a:solidFill>
                <a:srgbClr val="0000FF"/>
              </a:solidFill>
            </a:endParaRPr>
          </a:p>
        </p:txBody>
      </p:sp>
    </p:spTree>
    <p:extLst>
      <p:ext uri="{BB962C8B-B14F-4D97-AF65-F5344CB8AC3E}">
        <p14:creationId xmlns:p14="http://schemas.microsoft.com/office/powerpoint/2010/main" val="35203927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237488"/>
          </a:xfrm>
          <a:noFill/>
        </p:spPr>
        <p:txBody>
          <a:bodyPr>
            <a:normAutofit fontScale="90000"/>
          </a:bodyPr>
          <a:lstStyle/>
          <a:p>
            <a:pPr algn="ctr"/>
            <a:r>
              <a:rPr lang="en-US"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
            </a:r>
            <a:br>
              <a:rPr lang="en-US"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br>
            <a:endParaRPr lang="en-US" sz="4400" dirty="0">
              <a:solidFill>
                <a:srgbClr val="0000FF"/>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066800"/>
            <a:ext cx="8229600" cy="5257800"/>
          </a:xfrm>
          <a:noFill/>
        </p:spPr>
        <p:txBody>
          <a:bodyPr>
            <a:normAutofit/>
          </a:bodyPr>
          <a:lstStyle/>
          <a:p>
            <a:pPr>
              <a:buNone/>
            </a:pPr>
            <a:endParaRPr lang="en-US" dirty="0" smtClean="0"/>
          </a:p>
          <a:p>
            <a:pPr algn="just"/>
            <a:r>
              <a:rPr lang="en-US" dirty="0" smtClean="0">
                <a:solidFill>
                  <a:srgbClr val="0000FF"/>
                </a:solidFill>
                <a:latin typeface="Times New Roman" pitchFamily="18" charset="0"/>
                <a:cs typeface="Times New Roman" pitchFamily="18" charset="0"/>
              </a:rPr>
              <a:t>Results indicate that biological attack by green algae and lichens is currently responsible for severe stone surface, physical and chemical weathering leading to considerable weakening of the churches walls. A prompt and careful removal of the biological and other deposits with the non-destructive method (laser cleaning) treatment is available therefore further investigation on laser cleaning of the deposits is recommended, </a:t>
            </a:r>
          </a:p>
          <a:p>
            <a:pPr algn="just"/>
            <a:r>
              <a:rPr lang="en-US" dirty="0" smtClean="0">
                <a:solidFill>
                  <a:srgbClr val="0000FF"/>
                </a:solidFill>
                <a:latin typeface="Times New Roman" pitchFamily="18" charset="0"/>
                <a:cs typeface="Times New Roman" pitchFamily="18" charset="0"/>
              </a:rPr>
              <a:t> investigation on the influence aspect, exposure and nature of bioinfestation(</a:t>
            </a:r>
            <a:r>
              <a:rPr lang="en-US" dirty="0" err="1" smtClean="0">
                <a:solidFill>
                  <a:srgbClr val="0000FF"/>
                </a:solidFill>
                <a:latin typeface="Times New Roman" pitchFamily="18" charset="0"/>
                <a:cs typeface="Times New Roman" pitchFamily="18" charset="0"/>
              </a:rPr>
              <a:t>eg</a:t>
            </a:r>
            <a:r>
              <a:rPr lang="en-US" dirty="0" smtClean="0">
                <a:solidFill>
                  <a:srgbClr val="0000FF"/>
                </a:solidFill>
                <a:latin typeface="Times New Roman" pitchFamily="18" charset="0"/>
                <a:cs typeface="Times New Roman" pitchFamily="18" charset="0"/>
              </a:rPr>
              <a:t>. pest organisms) on the rock hewn churches of Lalibela.</a:t>
            </a:r>
          </a:p>
          <a:p>
            <a:pPr algn="just">
              <a:buNone/>
            </a:pPr>
            <a:endParaRPr lang="en-US" dirty="0" smtClean="0">
              <a:solidFill>
                <a:srgbClr val="0000FF"/>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876762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pPr algn="ct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1.2 Literature review</a:t>
            </a:r>
            <a:endParaRPr lang="en-US" sz="3200" dirty="0"/>
          </a:p>
        </p:txBody>
      </p:sp>
      <p:sp>
        <p:nvSpPr>
          <p:cNvPr id="3" name="Content Placeholder 2"/>
          <p:cNvSpPr>
            <a:spLocks noGrp="1"/>
          </p:cNvSpPr>
          <p:nvPr>
            <p:ph idx="1"/>
          </p:nvPr>
        </p:nvSpPr>
        <p:spPr>
          <a:xfrm>
            <a:off x="0" y="1371600"/>
            <a:ext cx="9144000" cy="5486400"/>
          </a:xfrm>
        </p:spPr>
        <p:txBody>
          <a:bodyPr>
            <a:normAutofit/>
          </a:bodyPr>
          <a:lstStyle/>
          <a:p>
            <a:pPr algn="just"/>
            <a:r>
              <a:rPr lang="en-US" dirty="0" smtClean="0">
                <a:solidFill>
                  <a:srgbClr val="0000FF"/>
                </a:solidFill>
                <a:latin typeface="Times New Roman" pitchFamily="18" charset="0"/>
                <a:cs typeface="Times New Roman" pitchFamily="18" charset="0"/>
              </a:rPr>
              <a:t>Rock samples from the Lalibela have been analyses using </a:t>
            </a:r>
            <a:r>
              <a:rPr lang="en-US" b="1" dirty="0" smtClean="0">
                <a:solidFill>
                  <a:srgbClr val="0000FF"/>
                </a:solidFill>
                <a:latin typeface="Times New Roman" pitchFamily="18" charset="0"/>
                <a:cs typeface="Times New Roman" pitchFamily="18" charset="0"/>
              </a:rPr>
              <a:t>SEM-EDS</a:t>
            </a:r>
            <a:r>
              <a:rPr lang="en-US" dirty="0" smtClean="0">
                <a:solidFill>
                  <a:srgbClr val="0000FF"/>
                </a:solidFill>
                <a:latin typeface="Times New Roman" pitchFamily="18" charset="0"/>
                <a:cs typeface="Times New Roman" pitchFamily="18" charset="0"/>
              </a:rPr>
              <a:t> (</a:t>
            </a:r>
            <a:r>
              <a:rPr lang="en-US" dirty="0" err="1" smtClean="0">
                <a:solidFill>
                  <a:srgbClr val="0000FF"/>
                </a:solidFill>
                <a:latin typeface="Times New Roman" pitchFamily="18" charset="0"/>
                <a:cs typeface="Times New Roman" pitchFamily="18" charset="0"/>
              </a:rPr>
              <a:t>Delmonaco</a:t>
            </a:r>
            <a:r>
              <a:rPr lang="en-US" dirty="0" smtClean="0">
                <a:solidFill>
                  <a:srgbClr val="0000FF"/>
                </a:solidFill>
                <a:latin typeface="Times New Roman" pitchFamily="18" charset="0"/>
                <a:cs typeface="Times New Roman" pitchFamily="18" charset="0"/>
              </a:rPr>
              <a:t> et al., 2009; </a:t>
            </a:r>
            <a:r>
              <a:rPr lang="en-US" dirty="0" err="1" smtClean="0">
                <a:solidFill>
                  <a:srgbClr val="0000FF"/>
                </a:solidFill>
                <a:latin typeface="Times New Roman" pitchFamily="18" charset="0"/>
                <a:cs typeface="Times New Roman" pitchFamily="18" charset="0"/>
              </a:rPr>
              <a:t>Renzulli</a:t>
            </a:r>
            <a:r>
              <a:rPr lang="en-US" dirty="0" smtClean="0">
                <a:solidFill>
                  <a:srgbClr val="0000FF"/>
                </a:solidFill>
                <a:latin typeface="Times New Roman" pitchFamily="18" charset="0"/>
                <a:cs typeface="Times New Roman" pitchFamily="18" charset="0"/>
              </a:rPr>
              <a:t> et al., 2005). The analyses showed that most of them are filled by late-stage and post-magmatic hydrothermal </a:t>
            </a:r>
            <a:r>
              <a:rPr lang="en-US" dirty="0" err="1" smtClean="0">
                <a:solidFill>
                  <a:srgbClr val="0000FF"/>
                </a:solidFill>
                <a:latin typeface="Times New Roman" pitchFamily="18" charset="0"/>
                <a:cs typeface="Times New Roman" pitchFamily="18" charset="0"/>
              </a:rPr>
              <a:t>zeolites</a:t>
            </a:r>
            <a:r>
              <a:rPr lang="en-US" dirty="0" smtClean="0">
                <a:solidFill>
                  <a:srgbClr val="0000FF"/>
                </a:solidFill>
                <a:latin typeface="Times New Roman" pitchFamily="18" charset="0"/>
                <a:cs typeface="Times New Roman" pitchFamily="18" charset="0"/>
              </a:rPr>
              <a:t> such as </a:t>
            </a:r>
            <a:r>
              <a:rPr lang="en-US" dirty="0" err="1" smtClean="0">
                <a:solidFill>
                  <a:srgbClr val="0000FF"/>
                </a:solidFill>
                <a:latin typeface="Times New Roman" pitchFamily="18" charset="0"/>
                <a:cs typeface="Times New Roman" pitchFamily="18" charset="0"/>
              </a:rPr>
              <a:t>analcite</a:t>
            </a:r>
            <a:r>
              <a:rPr lang="en-US" dirty="0" smtClean="0">
                <a:solidFill>
                  <a:srgbClr val="0000FF"/>
                </a:solidFill>
                <a:latin typeface="Times New Roman" pitchFamily="18" charset="0"/>
                <a:cs typeface="Times New Roman" pitchFamily="18" charset="0"/>
              </a:rPr>
              <a:t>, heulandite, </a:t>
            </a:r>
            <a:r>
              <a:rPr lang="en-US" dirty="0" err="1" smtClean="0">
                <a:solidFill>
                  <a:srgbClr val="0000FF"/>
                </a:solidFill>
                <a:latin typeface="Times New Roman" pitchFamily="18" charset="0"/>
                <a:cs typeface="Times New Roman" pitchFamily="18" charset="0"/>
              </a:rPr>
              <a:t>natrolite±thomsonite</a:t>
            </a:r>
            <a:r>
              <a:rPr lang="en-US" dirty="0" smtClean="0">
                <a:solidFill>
                  <a:srgbClr val="0000FF"/>
                </a:solidFill>
                <a:latin typeface="Times New Roman" pitchFamily="18" charset="0"/>
                <a:cs typeface="Times New Roman" pitchFamily="18" charset="0"/>
              </a:rPr>
              <a:t> and calcite.</a:t>
            </a:r>
          </a:p>
          <a:p>
            <a:pPr algn="just">
              <a:buNone/>
            </a:pPr>
            <a:r>
              <a:rPr lang="en-US" dirty="0" smtClean="0">
                <a:solidFill>
                  <a:srgbClr val="0000FF"/>
                </a:solidFill>
                <a:latin typeface="Times New Roman" pitchFamily="18" charset="0"/>
                <a:cs typeface="Times New Roman" pitchFamily="18" charset="0"/>
              </a:rPr>
              <a:t> </a:t>
            </a:r>
          </a:p>
          <a:p>
            <a:pPr algn="just"/>
            <a:r>
              <a:rPr lang="en-US" dirty="0" smtClean="0">
                <a:solidFill>
                  <a:srgbClr val="0000FF"/>
                </a:solidFill>
                <a:latin typeface="Times New Roman" pitchFamily="18" charset="0"/>
                <a:cs typeface="Times New Roman" pitchFamily="18" charset="0"/>
              </a:rPr>
              <a:t>Rock samples from the Lalibela have been characterized using </a:t>
            </a:r>
            <a:r>
              <a:rPr lang="en-US" b="1" dirty="0" smtClean="0">
                <a:solidFill>
                  <a:srgbClr val="0000FF"/>
                </a:solidFill>
                <a:latin typeface="Times New Roman" pitchFamily="18" charset="0"/>
                <a:cs typeface="Times New Roman" pitchFamily="18" charset="0"/>
              </a:rPr>
              <a:t>XRD </a:t>
            </a:r>
            <a:r>
              <a:rPr lang="en-US" dirty="0" smtClean="0">
                <a:solidFill>
                  <a:srgbClr val="0000FF"/>
                </a:solidFill>
                <a:latin typeface="Times New Roman" pitchFamily="18" charset="0"/>
                <a:cs typeface="Times New Roman" pitchFamily="18" charset="0"/>
              </a:rPr>
              <a:t>(</a:t>
            </a:r>
            <a:r>
              <a:rPr lang="en-US" dirty="0" err="1" smtClean="0">
                <a:solidFill>
                  <a:srgbClr val="0000FF"/>
                </a:solidFill>
                <a:latin typeface="Times New Roman" pitchFamily="18" charset="0"/>
                <a:cs typeface="Times New Roman" pitchFamily="18" charset="0"/>
              </a:rPr>
              <a:t>Delmonaco</a:t>
            </a:r>
            <a:r>
              <a:rPr lang="en-US" dirty="0" smtClean="0">
                <a:solidFill>
                  <a:srgbClr val="0000FF"/>
                </a:solidFill>
                <a:latin typeface="Times New Roman" pitchFamily="18" charset="0"/>
                <a:cs typeface="Times New Roman" pitchFamily="18" charset="0"/>
              </a:rPr>
              <a:t> et al., 2009; </a:t>
            </a:r>
            <a:r>
              <a:rPr lang="en-US" dirty="0" err="1" smtClean="0">
                <a:solidFill>
                  <a:srgbClr val="0000FF"/>
                </a:solidFill>
                <a:latin typeface="Times New Roman" pitchFamily="18" charset="0"/>
                <a:cs typeface="Times New Roman" pitchFamily="18" charset="0"/>
              </a:rPr>
              <a:t>Renzulli</a:t>
            </a:r>
            <a:r>
              <a:rPr lang="en-US" dirty="0" smtClean="0">
                <a:solidFill>
                  <a:srgbClr val="0000FF"/>
                </a:solidFill>
                <a:latin typeface="Times New Roman" pitchFamily="18" charset="0"/>
                <a:cs typeface="Times New Roman" pitchFamily="18" charset="0"/>
              </a:rPr>
              <a:t> et al., 2005). The study was carried out determine the presence of smectite group minerals in the whole rocks, which also identified hematite, </a:t>
            </a:r>
            <a:r>
              <a:rPr lang="en-US" dirty="0" err="1" smtClean="0">
                <a:solidFill>
                  <a:srgbClr val="0000FF"/>
                </a:solidFill>
                <a:latin typeface="Times New Roman" pitchFamily="18" charset="0"/>
                <a:cs typeface="Times New Roman" pitchFamily="18" charset="0"/>
              </a:rPr>
              <a:t>zeolites</a:t>
            </a:r>
            <a:r>
              <a:rPr lang="en-US" dirty="0" smtClean="0">
                <a:solidFill>
                  <a:srgbClr val="0000FF"/>
                </a:solidFill>
                <a:latin typeface="Times New Roman" pitchFamily="18" charset="0"/>
                <a:cs typeface="Times New Roman" pitchFamily="18" charset="0"/>
              </a:rPr>
              <a:t> and calcite as the main secondary minerals.</a:t>
            </a:r>
          </a:p>
          <a:p>
            <a:pPr algn="just">
              <a:buNone/>
            </a:pPr>
            <a:r>
              <a:rPr lang="en-US"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 distribution of weathering products on the surface is generally characterized by spectroscopic measurements.</a:t>
            </a:r>
          </a:p>
          <a:p>
            <a:pPr algn="just"/>
            <a:endParaRPr lang="en-US" dirty="0" smtClean="0">
              <a:solidFill>
                <a:srgbClr val="0000FF"/>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152400" y="1447800"/>
            <a:ext cx="8534400" cy="5059363"/>
          </a:xfrm>
          <a:solidFill>
            <a:srgbClr val="00B05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lstStyle/>
          <a:p>
            <a:pPr>
              <a:buNone/>
            </a:pPr>
            <a:endParaRPr lang="en-US" b="1" kern="10" dirty="0" smtClean="0">
              <a:ln w="9525">
                <a:round/>
                <a:headEnd/>
                <a:tailEnd/>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b="1" kern="10" dirty="0" smtClean="0">
              <a:ln w="9525">
                <a:round/>
                <a:headEnd/>
                <a:tailEnd/>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b="1" kern="10" dirty="0" smtClean="0">
              <a:ln w="9525">
                <a:round/>
                <a:headEnd/>
                <a:tailEnd/>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algn="ctr">
              <a:buNone/>
            </a:pPr>
            <a:r>
              <a:rPr lang="en-US" sz="4000" b="1" kern="10" dirty="0" smtClean="0">
                <a:ln w="9525">
                  <a:round/>
                  <a:headEnd/>
                  <a:tailEnd/>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THANK YOU for Your Patience</a:t>
            </a:r>
          </a:p>
          <a:p>
            <a:pPr>
              <a:buNone/>
            </a:pPr>
            <a:endParaRPr lang="en-US" dirty="0"/>
          </a:p>
        </p:txBody>
      </p:sp>
    </p:spTree>
    <p:extLst>
      <p:ext uri="{BB962C8B-B14F-4D97-AF65-F5344CB8AC3E}">
        <p14:creationId xmlns:p14="http://schemas.microsoft.com/office/powerpoint/2010/main" val="2341224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57400"/>
            <a:ext cx="9144000" cy="1143000"/>
          </a:xfrm>
          <a:solidFill>
            <a:schemeClr val="tx1"/>
          </a:solidFill>
        </p:spPr>
        <p:txBody>
          <a:bodyPr>
            <a:normAutofit/>
          </a:bodyPr>
          <a:lstStyle/>
          <a:p>
            <a:pPr algn="ctr"/>
            <a:r>
              <a:rPr lang="en-US" sz="4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2.0 Theoretical Background</a:t>
            </a:r>
            <a:endPar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72312"/>
          </a:xfrm>
        </p:spPr>
        <p:txBody>
          <a:bodyPr>
            <a:normAutofit fontScale="90000"/>
          </a:bodyPr>
          <a:lstStyle/>
          <a:p>
            <a:pPr algn="ct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Scanning electron microscopy with energy dispersive spectrometry (SEM-EDS)</a:t>
            </a:r>
            <a:endParaRPr lang="en-US" sz="3200" dirty="0"/>
          </a:p>
        </p:txBody>
      </p:sp>
      <p:sp>
        <p:nvSpPr>
          <p:cNvPr id="3" name="Content Placeholder 2"/>
          <p:cNvSpPr>
            <a:spLocks noGrp="1"/>
          </p:cNvSpPr>
          <p:nvPr>
            <p:ph idx="1"/>
          </p:nvPr>
        </p:nvSpPr>
        <p:spPr/>
        <p:txBody>
          <a:bodyPr>
            <a:normAutofit/>
          </a:bodyPr>
          <a:lstStyle/>
          <a:p>
            <a:pPr algn="just">
              <a:buNone/>
            </a:pPr>
            <a:r>
              <a:rPr lang="en-US" dirty="0" smtClean="0">
                <a:solidFill>
                  <a:srgbClr val="0000FF"/>
                </a:solidFill>
                <a:latin typeface="Times New Roman" pitchFamily="18" charset="0"/>
                <a:cs typeface="Times New Roman" pitchFamily="18" charset="0"/>
              </a:rPr>
              <a:t>The SEM has a </a:t>
            </a:r>
          </a:p>
          <a:p>
            <a:pPr algn="just">
              <a:buFont typeface="Wingdings" pitchFamily="2" charset="2"/>
              <a:buChar char="Ø"/>
            </a:pPr>
            <a:r>
              <a:rPr lang="en-US" b="1" dirty="0" smtClean="0">
                <a:solidFill>
                  <a:srgbClr val="0000FF"/>
                </a:solidFill>
                <a:latin typeface="Times New Roman" pitchFamily="18" charset="0"/>
                <a:cs typeface="Times New Roman" pitchFamily="18" charset="0"/>
              </a:rPr>
              <a:t> large depth of field</a:t>
            </a:r>
            <a:r>
              <a:rPr lang="en-US" dirty="0" smtClean="0">
                <a:solidFill>
                  <a:srgbClr val="0000FF"/>
                </a:solidFill>
                <a:latin typeface="Times New Roman" pitchFamily="18" charset="0"/>
                <a:cs typeface="Times New Roman" pitchFamily="18" charset="0"/>
              </a:rPr>
              <a:t>, which allows a large amount of the sample to be in focus at one time and produces an image that is a good representation of the three-dimensional sample.  </a:t>
            </a:r>
          </a:p>
          <a:p>
            <a:pPr algn="just">
              <a:buFont typeface="Wingdings" pitchFamily="2" charset="2"/>
              <a:buChar char="Ø"/>
            </a:pPr>
            <a:r>
              <a:rPr lang="en-US" b="1" dirty="0" smtClean="0">
                <a:solidFill>
                  <a:srgbClr val="0000FF"/>
                </a:solidFill>
                <a:latin typeface="Times New Roman" pitchFamily="18" charset="0"/>
                <a:cs typeface="Times New Roman" pitchFamily="18" charset="0"/>
              </a:rPr>
              <a:t>high resolution</a:t>
            </a:r>
            <a:r>
              <a:rPr lang="en-US" dirty="0" smtClean="0">
                <a:solidFill>
                  <a:srgbClr val="0000FF"/>
                </a:solidFill>
                <a:latin typeface="Times New Roman" pitchFamily="18" charset="0"/>
                <a:cs typeface="Times New Roman" pitchFamily="18" charset="0"/>
              </a:rPr>
              <a:t>, which means that closely features can be examined at a </a:t>
            </a:r>
            <a:r>
              <a:rPr lang="en-US" b="1" dirty="0" smtClean="0">
                <a:solidFill>
                  <a:srgbClr val="0000FF"/>
                </a:solidFill>
                <a:latin typeface="Times New Roman" pitchFamily="18" charset="0"/>
                <a:cs typeface="Times New Roman" pitchFamily="18" charset="0"/>
              </a:rPr>
              <a:t>high magnification</a:t>
            </a:r>
            <a:r>
              <a:rPr lang="en-US" dirty="0" smtClean="0">
                <a:solidFill>
                  <a:srgbClr val="0000FF"/>
                </a:solidFill>
                <a:latin typeface="Times New Roman" pitchFamily="18" charset="0"/>
                <a:cs typeface="Times New Roman" pitchFamily="18" charset="0"/>
              </a:rPr>
              <a:t>. </a:t>
            </a:r>
          </a:p>
          <a:p>
            <a:pPr>
              <a:buNone/>
            </a:pPr>
            <a:r>
              <a:rPr lang="en-US" sz="2200" b="1" dirty="0" smtClean="0">
                <a:solidFill>
                  <a:srgbClr val="0000FF"/>
                </a:solidFill>
                <a:latin typeface="Times New Roman" pitchFamily="18" charset="0"/>
                <a:cs typeface="Times New Roman" pitchFamily="18" charset="0"/>
              </a:rPr>
              <a:t>             Magnification       Depth of Field                Resolution</a:t>
            </a:r>
          </a:p>
          <a:p>
            <a:pPr algn="just">
              <a:buNone/>
            </a:pPr>
            <a:r>
              <a:rPr lang="en-US" sz="2200" b="1" dirty="0" smtClean="0">
                <a:solidFill>
                  <a:srgbClr val="0000FF"/>
                </a:solidFill>
                <a:latin typeface="Times New Roman" pitchFamily="18" charset="0"/>
                <a:cs typeface="Times New Roman" pitchFamily="18" charset="0"/>
              </a:rPr>
              <a:t>SEM	10x – 3000000x	     4mm – 0.4mm	      1-10nm</a:t>
            </a:r>
          </a:p>
          <a:p>
            <a:pPr algn="just">
              <a:buNone/>
            </a:pPr>
            <a:endParaRPr lang="en-US" dirty="0" smtClean="0">
              <a:solidFill>
                <a:srgbClr val="0000FF"/>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19208</TotalTime>
  <Words>4690</Words>
  <Application>Microsoft Office PowerPoint</Application>
  <PresentationFormat>Presentazione su schermo (4:3)</PresentationFormat>
  <Paragraphs>796</Paragraphs>
  <Slides>70</Slides>
  <Notes>70</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70</vt:i4>
      </vt:variant>
    </vt:vector>
  </HeadingPairs>
  <TitlesOfParts>
    <vt:vector size="82" baseType="lpstr">
      <vt:lpstr>SimSun-ExtB</vt:lpstr>
      <vt:lpstr>Arial</vt:lpstr>
      <vt:lpstr>Calibri</vt:lpstr>
      <vt:lpstr>Constantia</vt:lpstr>
      <vt:lpstr>Symbol</vt:lpstr>
      <vt:lpstr>Times New Roman</vt:lpstr>
      <vt:lpstr>TimesNewRoman</vt:lpstr>
      <vt:lpstr>TimesNewRomanSF</vt:lpstr>
      <vt:lpstr>Wingdings</vt:lpstr>
      <vt:lpstr>Wingdings 2</vt:lpstr>
      <vt:lpstr>Flow</vt:lpstr>
      <vt:lpstr>Acrobat Document</vt:lpstr>
      <vt:lpstr>Presentazione standard di PowerPoint</vt:lpstr>
      <vt:lpstr>A multi-analytical study of the stone biodeterioration at a UNESCO world heritage site: the rock-hewn churches of Lalibela, Ethiopia</vt:lpstr>
      <vt:lpstr>1.0 Introduction</vt:lpstr>
      <vt:lpstr>1.0 Introduction</vt:lpstr>
      <vt:lpstr>Presentazione standard di PowerPoint</vt:lpstr>
      <vt:lpstr>Presentazione standard di PowerPoint</vt:lpstr>
      <vt:lpstr>1.2 Literature review</vt:lpstr>
      <vt:lpstr>2.0 Theoretical Background</vt:lpstr>
      <vt:lpstr>Scanning electron microscopy with energy dispersive spectrometry (SEM-EDS)</vt:lpstr>
      <vt:lpstr> Basic principles  Electron Beam and rock sample Interactions</vt:lpstr>
      <vt:lpstr>Presentazione standard di PowerPoint</vt:lpstr>
      <vt:lpstr>Infrared Spectroscopy</vt:lpstr>
      <vt:lpstr>Presentazione standard di PowerPoint</vt:lpstr>
      <vt:lpstr>Presentazione standard di PowerPoint</vt:lpstr>
      <vt:lpstr>Presentazione standard di PowerPoint</vt:lpstr>
      <vt:lpstr>Raman Spectroscopy</vt:lpstr>
      <vt:lpstr>Classical Raman Physics</vt:lpstr>
      <vt:lpstr>Presentazione standard di PowerPoint</vt:lpstr>
      <vt:lpstr>Laser Induced Breakdown Spectroscopy (LIBS)</vt:lpstr>
      <vt:lpstr>The process: Plasma formation</vt:lpstr>
      <vt:lpstr>Presentazione standard di PowerPoint</vt:lpstr>
      <vt:lpstr>The process: Local Thermal Equilibrium (LTE)</vt:lpstr>
      <vt:lpstr>Presentazione standard di PowerPoint</vt:lpstr>
      <vt:lpstr>3.0 Materials and Methods</vt:lpstr>
      <vt:lpstr>  Table 3. 1 Sample Analyzed and their locations</vt:lpstr>
      <vt:lpstr>SEM-EDS</vt:lpstr>
      <vt:lpstr>Fourier transform infrared spectroscopy (FTIR)</vt:lpstr>
      <vt:lpstr> Micro-Raman spectroscopy</vt:lpstr>
      <vt:lpstr>Presentazione standard di PowerPoint</vt:lpstr>
      <vt:lpstr>Presentazione standard di PowerPoint</vt:lpstr>
      <vt:lpstr> </vt:lpstr>
      <vt:lpstr>4.1 Multi-analytical Approach to Investigate Stone Biodeterioration</vt:lpstr>
      <vt:lpstr>Presentazione standard di PowerPoint</vt:lpstr>
      <vt:lpstr>Presentazione standard di PowerPoint</vt:lpstr>
      <vt:lpstr>Figure4. 2b vesicle-filling anhedral analcime (Na16[Al16Si32O96] 16H2O)  </vt:lpstr>
      <vt:lpstr>    </vt:lpstr>
      <vt:lpstr>Fig.4.2f) vesicle filling smectitic clay </vt:lpstr>
      <vt:lpstr>Presentazione standard di PowerPoint</vt:lpstr>
      <vt:lpstr>XRD analysis</vt:lpstr>
      <vt:lpstr>4.2 Fourier Transform Infrared and Raman Spectroscopic Analysis of Clay Minerals</vt:lpstr>
      <vt:lpstr>Presentazione standard di PowerPoint</vt:lpstr>
      <vt:lpstr>  </vt:lpstr>
      <vt:lpstr>   Table4. 2 Absorption Frequency in the region of 4000 – 400 cm-1 of the bulk tuff of Lalibela, together with minerals identification. (Kao= Kaolinite, Mont= Montmorillonite, Cal= calcite, Gy= gypsum, Hm= hematite, Mgt= Magnetite, Ww= whewellite, Wd= Weddellite) </vt:lpstr>
      <vt:lpstr>Table4. 3 Absorption Frequency in the region of 4000 – 400 cm-1 of the samples collected from internal and external walls of rock hewn churches of Lalibela, together with minerals identification. (Kao= Kaolinite, Mont= Montmorillonite, Cal= calcite, Gy= gypsum, Hm= hematite, Mgt= Magnetite, Ww= whewellite, Wd= Weddellite). </vt:lpstr>
      <vt:lpstr>Presentazione standard di PowerPoint</vt:lpstr>
      <vt:lpstr>Presentazione standard di PowerPoint</vt:lpstr>
      <vt:lpstr>Infrared absorption frequencies and Probable assignment of rock samples of Lalibela rock hewn churches </vt:lpstr>
      <vt:lpstr>Raman analysis</vt:lpstr>
      <vt:lpstr>µ-Raman analysis</vt:lpstr>
      <vt:lpstr>    Table4. 4 Elemental composition of rock samples of Rock hewn churches of Lalibela (Mean % weight)</vt:lpstr>
      <vt:lpstr>Presentazione standard di PowerPoint</vt:lpstr>
      <vt:lpstr>Presentazione standard di PowerPoint</vt:lpstr>
      <vt:lpstr>4.3 Analysis of Rock Samples Using Laser-Induced Breakdown Spectroscopy</vt:lpstr>
      <vt:lpstr>  </vt:lpstr>
      <vt:lpstr>Table4. 5 elements detected from the encrustation and the bulk rocks</vt:lpstr>
      <vt:lpstr>Presentazione standard di PowerPoint</vt:lpstr>
      <vt:lpstr>Composition differences of the powder samples and the bulk rock</vt:lpstr>
      <vt:lpstr>Presentazione standard di PowerPoint</vt:lpstr>
      <vt:lpstr> </vt:lpstr>
      <vt:lpstr>Presentazione standard di PowerPoint</vt:lpstr>
      <vt:lpstr>Sample classification</vt:lpstr>
      <vt:lpstr>Presentazione standard di PowerPoint</vt:lpstr>
      <vt:lpstr>Figure4. 38 Correlation between selected peak line intensities from the spectra of samples from a) external and internal wall of Bete Gebriel Rufael b) basalt (bulk) and Bete Giyorgis-external (BG-E). The linear correlation coefficient r is given on the plot.</vt:lpstr>
      <vt:lpstr>Conclusion</vt:lpstr>
      <vt:lpstr> </vt:lpstr>
      <vt:lpstr>Presentazione standard di PowerPoint</vt:lpstr>
      <vt:lpstr>Presentazione standard di PowerPoint</vt:lpstr>
      <vt:lpstr>Recommendations</vt:lpstr>
      <vt:lpstr> </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Giovanni E. Gigante</cp:lastModifiedBy>
  <cp:revision>1387</cp:revision>
  <dcterms:created xsi:type="dcterms:W3CDTF">2013-04-23T19:33:13Z</dcterms:created>
  <dcterms:modified xsi:type="dcterms:W3CDTF">2015-11-07T10:59:37Z</dcterms:modified>
</cp:coreProperties>
</file>