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48" y="-3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DB94-AFB2-459C-828D-51255ECEE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0BC96-30D0-4ECA-9E5F-D167E36C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DB64C-6D1C-4A35-9A9D-2C79B1648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0E266-86C6-45C4-8814-AC82AFFDE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2CD9A-63F5-4AE9-8970-866B09086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05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3A39-8DFC-4B8C-92A8-0D5D8FD8A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7FA31-8DD1-4ADE-87FF-EEE8D303F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81A7C-A72A-42AA-8A86-C5A41F26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F35CC-E1A9-4DD0-B3B9-5B66ADBD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7399E-E611-4808-A6D3-8670F66A1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20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BB0264-CC20-4E79-94C0-8A511356CD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60651-D4C2-4B33-9360-0D9B55BAA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9F43-1C7E-4E77-B6DF-D595D320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1E30-EB84-456F-AD80-DE6F039FE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600FD-C9A1-469D-8131-B450BFA4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23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CF930-958C-46A4-AB0B-F1A7DCB9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E0714-47A2-41B7-896B-1ABF85A91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52065-7E43-4908-9792-77A3127A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D4D42-1D58-481E-9FDC-928F00C13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99B1-5DC3-46F3-8EDC-07334A07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20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1C498-9F90-4741-A7F3-48AED795A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FD02A-A53E-41A9-B148-4F8C03E7E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C4033-D530-41FB-A839-FF40948A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D34F4-0B14-4C97-8166-F67FDA4AC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6BD13-700E-4299-88B2-C88C0B658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97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3EE05-768D-4688-925C-876F25A4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36752-815B-4E16-A1EC-EA72A3925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FF65B6-8860-4652-895F-3C8162451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F2A3D-3A26-428C-BB1C-6E4453EA7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996A6-7F67-481B-AD32-BEF3B24D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028AE-70BE-41F1-BF49-881101D7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35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788A8-1A69-4827-AF74-2186B737E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A8FAD-9608-4A67-A434-C95BBACEA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1D9B1-481F-4105-82BC-B1E0739D3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B26F0-DCD8-4218-A9F0-639E27ABC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B5CF5A-0E07-42EE-8227-7C15F8E34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F5ADF-A0AF-4252-B8DD-477DA64A8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99AE6-FC55-4542-BC83-9C1FC992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69A323-0EAB-4467-9D77-1952D0EC5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152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515D5-4823-42F6-B7D7-D90C5E895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FEA4D-9C81-467E-AB8E-24D05D25F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2938B-1775-4BD4-8D43-595A7E0C8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191B7-155B-414A-9F54-4A56B37B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3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9D37A-9386-49C9-BAA8-852C1D243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25B5E6-6F91-451D-8A7F-D0C6FCA2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B4514-4469-47E5-8ACD-20E5A1164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132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FD5B-E9DA-4387-BED8-CAA99F9F1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13282-F666-4C0C-B4B3-F16926D29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C0A77-910B-4481-8CB9-E96EA6335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7AF55-4394-40D8-9A42-73372885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18B7C-DB1D-4180-9AA8-1B8DF33C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DEAA2-D04E-4752-BE1D-860BBDB5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19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EA8A-050E-4E7E-90A7-03D70E1F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721EC-A258-4CA5-A81E-2C7CCB34A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FAC4C6-6A9D-4CD4-AA85-E3BE5B371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6CEBB-4856-4196-BFF7-0ED66BA2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EC8FF-B381-4F3C-BE68-73410978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78653-BF5B-4819-8B52-6741204A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39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14DA44-1C39-4F64-882A-EC709B90C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B7A81-7F3B-411A-82CB-310E1DE8C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D98DB-6914-4D52-A2A2-8EC8E99B8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0159B-1595-47BF-8169-0124F2F539F2}" type="datetimeFigureOut">
              <a:rPr lang="it-IT" smtClean="0"/>
              <a:t>14/05/2021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D6A7F-26AB-4A33-BB8A-73E0D41F9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A50CA-67F7-4EA7-8DF7-36120E7EE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153E9-122F-449B-8D02-A919EB4E50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00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885BBC-3C07-494E-8DC3-3311A4372267}"/>
              </a:ext>
            </a:extLst>
          </p:cNvPr>
          <p:cNvSpPr txBox="1"/>
          <p:nvPr/>
        </p:nvSpPr>
        <p:spPr>
          <a:xfrm>
            <a:off x="0" y="8916"/>
            <a:ext cx="124968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Un campione di 0,3042 g di glucosio (che contiene solo H, C, O), è stato bruciato formando 0,4458 g  di CO</a:t>
            </a:r>
            <a:r>
              <a:rPr lang="it-IT" baseline="-25000" dirty="0"/>
              <a:t>2</a:t>
            </a:r>
            <a:r>
              <a:rPr lang="it-IT" dirty="0"/>
              <a:t> e 0,1827 g di H</a:t>
            </a:r>
            <a:r>
              <a:rPr lang="it-IT" baseline="-25000" dirty="0"/>
              <a:t>2</a:t>
            </a:r>
            <a:r>
              <a:rPr lang="it-IT" dirty="0"/>
              <a:t>O. Calcolare le masse di C, H e O e le  percentuali in massa di questi elementi nel glucosio.  Determinare la formula elementare e quella molecolare sapendo che il PM =  180.</a:t>
            </a:r>
          </a:p>
          <a:p>
            <a:endParaRPr lang="it-IT" sz="800" dirty="0"/>
          </a:p>
          <a:p>
            <a:pPr algn="ctr"/>
            <a:r>
              <a:rPr lang="it-IT" sz="1400" dirty="0">
                <a:solidFill>
                  <a:srgbClr val="0062AC"/>
                </a:solidFill>
              </a:rPr>
              <a:t>°°°°°°°°°°°°°°°°°°°°°°°°°°°°°°°°°°°°°°°°°°°°°°°°°°°°°°°°</a:t>
            </a:r>
            <a:r>
              <a:rPr lang="it-IT" sz="1400" dirty="0">
                <a:solidFill>
                  <a:srgbClr val="0070C0"/>
                </a:solidFill>
              </a:rPr>
              <a:t>SVOLGIMENTO°°°°°°°°°°°°°°°°°°°°°°°°°°°°°°°°°°°°°°°°°°°°°°°°°°°°°°°°°°°°°°°°</a:t>
            </a:r>
          </a:p>
          <a:p>
            <a:endParaRPr lang="it-IT" sz="1400" dirty="0"/>
          </a:p>
          <a:p>
            <a:r>
              <a:rPr lang="it-IT" sz="1400" dirty="0"/>
              <a:t>	 = 0,01013 moli CO</a:t>
            </a:r>
            <a:r>
              <a:rPr lang="it-IT" sz="1400" baseline="-25000" dirty="0"/>
              <a:t>2</a:t>
            </a:r>
            <a:r>
              <a:rPr lang="it-IT" sz="1400" dirty="0"/>
              <a:t> =  moli C	            </a:t>
            </a:r>
            <a:r>
              <a:rPr lang="it-IT" sz="1400" b="1" dirty="0"/>
              <a:t>0,1216 g C</a:t>
            </a:r>
          </a:p>
          <a:p>
            <a:endParaRPr lang="it-IT" sz="1400" u="sng" dirty="0"/>
          </a:p>
          <a:p>
            <a:endParaRPr lang="it-IT" sz="1400" u="sng" dirty="0"/>
          </a:p>
          <a:p>
            <a:r>
              <a:rPr lang="it-IT" sz="1400" dirty="0"/>
              <a:t>	  = 0,01014 moli H</a:t>
            </a:r>
            <a:r>
              <a:rPr lang="it-IT" sz="1400" baseline="-25000" dirty="0"/>
              <a:t>2</a:t>
            </a:r>
            <a:r>
              <a:rPr lang="it-IT" sz="1400" dirty="0"/>
              <a:t>O x 2                moli H 0,02028                        </a:t>
            </a:r>
            <a:r>
              <a:rPr lang="it-IT" sz="1400" b="1" dirty="0"/>
              <a:t>0,0205 g H</a:t>
            </a:r>
            <a:r>
              <a:rPr lang="it-IT" sz="1400" b="1" baseline="30000" dirty="0"/>
              <a:t> </a:t>
            </a:r>
            <a:r>
              <a:rPr lang="it-IT" sz="1400" dirty="0"/>
              <a:t>	</a:t>
            </a:r>
          </a:p>
          <a:p>
            <a:endParaRPr lang="it-IT" sz="1400" dirty="0"/>
          </a:p>
          <a:p>
            <a:r>
              <a:rPr lang="it-IT" sz="1400" dirty="0"/>
              <a:t>                                   0,3042 g glucosio – 0,1216 g C – 0,0205 g H =   </a:t>
            </a:r>
            <a:r>
              <a:rPr lang="it-IT" sz="1400" b="1" dirty="0"/>
              <a:t>0,1620 g O</a:t>
            </a:r>
          </a:p>
          <a:p>
            <a:endParaRPr lang="it-IT" sz="1400" dirty="0"/>
          </a:p>
          <a:p>
            <a:endParaRPr lang="it-IT" sz="1400" u="sng" dirty="0"/>
          </a:p>
          <a:p>
            <a:r>
              <a:rPr lang="it-IT" sz="1400" dirty="0"/>
              <a:t>	% C = 	           x 100 = 39,99 % C                   % H = </a:t>
            </a:r>
            <a:r>
              <a:rPr lang="it-IT" sz="1400" u="sng" dirty="0"/>
              <a:t>0,0205  g</a:t>
            </a:r>
            <a:r>
              <a:rPr lang="it-IT" sz="1400" dirty="0"/>
              <a:t> 	  x 100 = 6,72 % H</a:t>
            </a:r>
          </a:p>
          <a:p>
            <a:endParaRPr lang="it-IT" sz="1400" dirty="0"/>
          </a:p>
          <a:p>
            <a:endParaRPr lang="it-IT" sz="1400" dirty="0"/>
          </a:p>
          <a:p>
            <a:r>
              <a:rPr lang="it-IT" sz="1400" dirty="0"/>
              <a:t>	% O =  </a:t>
            </a:r>
            <a:r>
              <a:rPr lang="it-IT" sz="1400" u="sng" dirty="0"/>
              <a:t>0,1620</a:t>
            </a:r>
            <a:r>
              <a:rPr lang="it-IT" sz="1400" dirty="0"/>
              <a:t> g    x 100 = 53,2 % O</a:t>
            </a:r>
          </a:p>
          <a:p>
            <a:r>
              <a:rPr lang="it-IT" sz="1400" dirty="0"/>
              <a:t>                                   0,3042 g</a:t>
            </a:r>
          </a:p>
          <a:p>
            <a:endParaRPr lang="it-IT" sz="1400" dirty="0"/>
          </a:p>
          <a:p>
            <a:r>
              <a:rPr lang="it-IT" sz="1400" dirty="0"/>
              <a:t>   C    </a:t>
            </a:r>
            <a:r>
              <a:rPr lang="it-IT" sz="1400" u="sng" dirty="0"/>
              <a:t>0,1216</a:t>
            </a:r>
            <a:r>
              <a:rPr lang="it-IT" sz="1400" dirty="0"/>
              <a:t> g             = 0,01012 moli		C      H      </a:t>
            </a:r>
            <a:r>
              <a:rPr lang="it-IT" sz="1400"/>
              <a:t>O           </a:t>
            </a:r>
            <a:r>
              <a:rPr lang="it-IT" sz="1600" b="1" dirty="0"/>
              <a:t>CH</a:t>
            </a:r>
            <a:r>
              <a:rPr lang="it-IT" sz="1600" b="1" baseline="-25000" dirty="0"/>
              <a:t>2</a:t>
            </a:r>
            <a:r>
              <a:rPr lang="it-IT" sz="1600" b="1" dirty="0"/>
              <a:t>O formula minima</a:t>
            </a:r>
          </a:p>
          <a:p>
            <a:r>
              <a:rPr lang="it-IT" sz="1400" dirty="0"/>
              <a:t>          12,01 g/mole			1       2       1</a:t>
            </a:r>
          </a:p>
          <a:p>
            <a:endParaRPr lang="it-IT" sz="1400" dirty="0"/>
          </a:p>
          <a:p>
            <a:r>
              <a:rPr lang="it-IT" sz="1400" dirty="0"/>
              <a:t>				</a:t>
            </a:r>
            <a:r>
              <a:rPr lang="it-IT" sz="1400" dirty="0" err="1"/>
              <a:t>PM</a:t>
            </a:r>
            <a:r>
              <a:rPr lang="it-IT" sz="1400" baseline="-25000" dirty="0" err="1"/>
              <a:t>minimo</a:t>
            </a:r>
            <a:r>
              <a:rPr lang="it-IT" sz="1400" dirty="0"/>
              <a:t> = 12 + 2 + 16 = 30</a:t>
            </a:r>
          </a:p>
          <a:p>
            <a:r>
              <a:rPr lang="it-IT" sz="1400" dirty="0"/>
              <a:t>   H    </a:t>
            </a:r>
            <a:r>
              <a:rPr lang="it-IT" sz="1400" u="sng" dirty="0"/>
              <a:t>0,0205 g</a:t>
            </a:r>
            <a:r>
              <a:rPr lang="it-IT" sz="1400" dirty="0"/>
              <a:t>         = 0,02030 moli</a:t>
            </a:r>
          </a:p>
          <a:p>
            <a:r>
              <a:rPr lang="it-IT" sz="1400" dirty="0"/>
              <a:t>        1,01 g/mole			PM</a:t>
            </a:r>
            <a:r>
              <a:rPr lang="it-IT" sz="1400" baseline="-25000" dirty="0"/>
              <a:t>molecolare</a:t>
            </a:r>
            <a:r>
              <a:rPr lang="it-IT" sz="1400" dirty="0"/>
              <a:t> = 180	      </a:t>
            </a:r>
            <a:r>
              <a:rPr lang="it-IT" sz="1400" u="sng" dirty="0"/>
              <a:t>180 </a:t>
            </a:r>
            <a:r>
              <a:rPr lang="it-IT" sz="1400" dirty="0"/>
              <a:t>    = 6</a:t>
            </a:r>
          </a:p>
          <a:p>
            <a:r>
              <a:rPr lang="it-IT" sz="1400" dirty="0"/>
              <a:t>				                                                     30</a:t>
            </a:r>
          </a:p>
          <a:p>
            <a:r>
              <a:rPr lang="it-IT" sz="1400" dirty="0"/>
              <a:t>				         x 6</a:t>
            </a:r>
          </a:p>
          <a:p>
            <a:r>
              <a:rPr lang="it-IT" sz="1400" dirty="0"/>
              <a:t>    O   </a:t>
            </a:r>
            <a:r>
              <a:rPr lang="it-IT" sz="1400" u="sng" dirty="0"/>
              <a:t>0,1620	  g</a:t>
            </a:r>
            <a:r>
              <a:rPr lang="it-IT" sz="1400" dirty="0"/>
              <a:t>         = 0,01012 moli	           C</a:t>
            </a:r>
            <a:r>
              <a:rPr lang="it-IT" sz="1400" baseline="-25000" dirty="0"/>
              <a:t>1</a:t>
            </a:r>
            <a:r>
              <a:rPr lang="it-IT" sz="1400" dirty="0"/>
              <a:t>H</a:t>
            </a:r>
            <a:r>
              <a:rPr lang="it-IT" sz="1400" baseline="-25000" dirty="0"/>
              <a:t>2</a:t>
            </a:r>
            <a:r>
              <a:rPr lang="it-IT" sz="1400" dirty="0"/>
              <a:t>O</a:t>
            </a:r>
            <a:r>
              <a:rPr lang="it-IT" sz="1400" baseline="-25000" dirty="0"/>
              <a:t>1                            </a:t>
            </a:r>
            <a:r>
              <a:rPr lang="it-IT" sz="1600" b="1" dirty="0"/>
              <a:t>C</a:t>
            </a:r>
            <a:r>
              <a:rPr lang="it-IT" sz="1600" b="1" baseline="-25000" dirty="0"/>
              <a:t>6</a:t>
            </a:r>
            <a:r>
              <a:rPr lang="it-IT" sz="1600" b="1" dirty="0"/>
              <a:t>H</a:t>
            </a:r>
            <a:r>
              <a:rPr lang="it-IT" sz="1600" b="1" baseline="-25000" dirty="0"/>
              <a:t>12</a:t>
            </a:r>
            <a:r>
              <a:rPr lang="it-IT" sz="1600" b="1" dirty="0"/>
              <a:t>O</a:t>
            </a:r>
            <a:r>
              <a:rPr lang="it-IT" sz="1600" b="1" baseline="-25000" dirty="0"/>
              <a:t>6</a:t>
            </a:r>
            <a:r>
              <a:rPr lang="it-IT" sz="1600" b="1" dirty="0"/>
              <a:t>  formula molecolare</a:t>
            </a:r>
            <a:endParaRPr lang="it-IT" sz="1600" baseline="-25000" dirty="0"/>
          </a:p>
          <a:p>
            <a:r>
              <a:rPr lang="it-IT" sz="1400" dirty="0"/>
              <a:t>          16,00 g/mole</a:t>
            </a:r>
          </a:p>
        </p:txBody>
      </p:sp>
      <p:sp>
        <p:nvSpPr>
          <p:cNvPr id="5" name="CasellaDiTesto 104">
            <a:extLst>
              <a:ext uri="{FF2B5EF4-FFF2-40B4-BE49-F238E27FC236}">
                <a16:creationId xmlns:a16="http://schemas.microsoft.com/office/drawing/2014/main" id="{8B1BFC04-F8E7-419E-87A9-3C261DFFF86D}"/>
              </a:ext>
            </a:extLst>
          </p:cNvPr>
          <p:cNvSpPr txBox="1"/>
          <p:nvPr/>
        </p:nvSpPr>
        <p:spPr>
          <a:xfrm>
            <a:off x="150380" y="1286318"/>
            <a:ext cx="82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u="sng" dirty="0"/>
              <a:t>0,4458 g</a:t>
            </a:r>
          </a:p>
        </p:txBody>
      </p:sp>
      <p:sp>
        <p:nvSpPr>
          <p:cNvPr id="6" name="CasellaDiTesto 105">
            <a:extLst>
              <a:ext uri="{FF2B5EF4-FFF2-40B4-BE49-F238E27FC236}">
                <a16:creationId xmlns:a16="http://schemas.microsoft.com/office/drawing/2014/main" id="{8D5C6F6E-BDC6-4479-913A-E3C9F17BFA04}"/>
              </a:ext>
            </a:extLst>
          </p:cNvPr>
          <p:cNvSpPr txBox="1"/>
          <p:nvPr/>
        </p:nvSpPr>
        <p:spPr>
          <a:xfrm>
            <a:off x="258380" y="1594095"/>
            <a:ext cx="612000" cy="288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44,01 </a:t>
            </a:r>
          </a:p>
        </p:txBody>
      </p:sp>
      <p:cxnSp>
        <p:nvCxnSpPr>
          <p:cNvPr id="7" name="Connettore 2 11">
            <a:extLst>
              <a:ext uri="{FF2B5EF4-FFF2-40B4-BE49-F238E27FC236}">
                <a16:creationId xmlns:a16="http://schemas.microsoft.com/office/drawing/2014/main" id="{A5327D8F-A6F5-4D8C-85D5-E62EC60801C0}"/>
              </a:ext>
            </a:extLst>
          </p:cNvPr>
          <p:cNvCxnSpPr/>
          <p:nvPr/>
        </p:nvCxnSpPr>
        <p:spPr>
          <a:xfrm>
            <a:off x="3380438" y="1594095"/>
            <a:ext cx="540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12">
            <a:extLst>
              <a:ext uri="{FF2B5EF4-FFF2-40B4-BE49-F238E27FC236}">
                <a16:creationId xmlns:a16="http://schemas.microsoft.com/office/drawing/2014/main" id="{22964885-D680-4E4F-82A7-C3FFE04649EB}"/>
              </a:ext>
            </a:extLst>
          </p:cNvPr>
          <p:cNvSpPr txBox="1"/>
          <p:nvPr/>
        </p:nvSpPr>
        <p:spPr>
          <a:xfrm>
            <a:off x="3290438" y="1286318"/>
            <a:ext cx="7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x 12,01</a:t>
            </a:r>
            <a:endParaRPr lang="it-IT" sz="1400" baseline="-25000" dirty="0"/>
          </a:p>
        </p:txBody>
      </p:sp>
      <p:sp>
        <p:nvSpPr>
          <p:cNvPr id="9" name="CasellaDiTesto 180">
            <a:extLst>
              <a:ext uri="{FF2B5EF4-FFF2-40B4-BE49-F238E27FC236}">
                <a16:creationId xmlns:a16="http://schemas.microsoft.com/office/drawing/2014/main" id="{A09E6AF6-D4E8-4AE9-AB90-02D044E45FD7}"/>
              </a:ext>
            </a:extLst>
          </p:cNvPr>
          <p:cNvSpPr txBox="1"/>
          <p:nvPr/>
        </p:nvSpPr>
        <p:spPr>
          <a:xfrm>
            <a:off x="190914" y="1942514"/>
            <a:ext cx="82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u="sng" dirty="0"/>
              <a:t>0,1827 g</a:t>
            </a:r>
          </a:p>
        </p:txBody>
      </p:sp>
      <p:sp>
        <p:nvSpPr>
          <p:cNvPr id="10" name="CasellaDiTesto 181">
            <a:extLst>
              <a:ext uri="{FF2B5EF4-FFF2-40B4-BE49-F238E27FC236}">
                <a16:creationId xmlns:a16="http://schemas.microsoft.com/office/drawing/2014/main" id="{13D6978A-CD24-4EBA-B881-BBA4FCCEE32A}"/>
              </a:ext>
            </a:extLst>
          </p:cNvPr>
          <p:cNvSpPr txBox="1"/>
          <p:nvPr/>
        </p:nvSpPr>
        <p:spPr>
          <a:xfrm>
            <a:off x="258380" y="2189873"/>
            <a:ext cx="612000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18,02 </a:t>
            </a:r>
          </a:p>
        </p:txBody>
      </p:sp>
      <p:cxnSp>
        <p:nvCxnSpPr>
          <p:cNvPr id="11" name="Connettore 2 11">
            <a:extLst>
              <a:ext uri="{FF2B5EF4-FFF2-40B4-BE49-F238E27FC236}">
                <a16:creationId xmlns:a16="http://schemas.microsoft.com/office/drawing/2014/main" id="{6FF9C1B6-5CCE-447B-9346-45097B978C7F}"/>
              </a:ext>
            </a:extLst>
          </p:cNvPr>
          <p:cNvCxnSpPr/>
          <p:nvPr/>
        </p:nvCxnSpPr>
        <p:spPr>
          <a:xfrm>
            <a:off x="2797298" y="2177906"/>
            <a:ext cx="4462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9BFEDFF6-216F-4132-BCF3-550CC733381A}"/>
              </a:ext>
            </a:extLst>
          </p:cNvPr>
          <p:cNvCxnSpPr>
            <a:cxnSpLocks/>
          </p:cNvCxnSpPr>
          <p:nvPr/>
        </p:nvCxnSpPr>
        <p:spPr>
          <a:xfrm>
            <a:off x="4612411" y="2177906"/>
            <a:ext cx="653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84">
            <a:extLst>
              <a:ext uri="{FF2B5EF4-FFF2-40B4-BE49-F238E27FC236}">
                <a16:creationId xmlns:a16="http://schemas.microsoft.com/office/drawing/2014/main" id="{5BED0E7F-7EB8-4274-AD29-A30C57D96888}"/>
              </a:ext>
            </a:extLst>
          </p:cNvPr>
          <p:cNvSpPr txBox="1"/>
          <p:nvPr/>
        </p:nvSpPr>
        <p:spPr>
          <a:xfrm>
            <a:off x="4587207" y="1788625"/>
            <a:ext cx="7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x 1,01  </a:t>
            </a:r>
            <a:endParaRPr lang="it-IT" sz="1400" baseline="-25000" dirty="0"/>
          </a:p>
        </p:txBody>
      </p:sp>
      <p:sp>
        <p:nvSpPr>
          <p:cNvPr id="15" name="CasellaDiTesto 175">
            <a:extLst>
              <a:ext uri="{FF2B5EF4-FFF2-40B4-BE49-F238E27FC236}">
                <a16:creationId xmlns:a16="http://schemas.microsoft.com/office/drawing/2014/main" id="{D3BCF205-4039-400C-A535-990FF81FA67F}"/>
              </a:ext>
            </a:extLst>
          </p:cNvPr>
          <p:cNvSpPr txBox="1"/>
          <p:nvPr/>
        </p:nvSpPr>
        <p:spPr>
          <a:xfrm>
            <a:off x="1412882" y="2967931"/>
            <a:ext cx="900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u="sng" dirty="0"/>
              <a:t>0,1216 g</a:t>
            </a:r>
          </a:p>
        </p:txBody>
      </p:sp>
      <p:sp>
        <p:nvSpPr>
          <p:cNvPr id="16" name="CasellaDiTesto 176">
            <a:extLst>
              <a:ext uri="{FF2B5EF4-FFF2-40B4-BE49-F238E27FC236}">
                <a16:creationId xmlns:a16="http://schemas.microsoft.com/office/drawing/2014/main" id="{0CAB8A5E-6F5E-4708-9620-4FAEE5DD92AB}"/>
              </a:ext>
            </a:extLst>
          </p:cNvPr>
          <p:cNvSpPr txBox="1"/>
          <p:nvPr/>
        </p:nvSpPr>
        <p:spPr>
          <a:xfrm>
            <a:off x="1397252" y="3243255"/>
            <a:ext cx="82800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0,3042 g</a:t>
            </a:r>
          </a:p>
        </p:txBody>
      </p:sp>
      <p:sp>
        <p:nvSpPr>
          <p:cNvPr id="19" name="CasellaDiTesto 194">
            <a:extLst>
              <a:ext uri="{FF2B5EF4-FFF2-40B4-BE49-F238E27FC236}">
                <a16:creationId xmlns:a16="http://schemas.microsoft.com/office/drawing/2014/main" id="{DB3DF6BC-E05A-4864-B1A9-F3204A6D0918}"/>
              </a:ext>
            </a:extLst>
          </p:cNvPr>
          <p:cNvSpPr txBox="1"/>
          <p:nvPr/>
        </p:nvSpPr>
        <p:spPr>
          <a:xfrm>
            <a:off x="1524982" y="4697749"/>
            <a:ext cx="900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u="sng" dirty="0"/>
              <a:t>0,1620 g</a:t>
            </a:r>
          </a:p>
        </p:txBody>
      </p:sp>
      <p:sp>
        <p:nvSpPr>
          <p:cNvPr id="20" name="CasellaDiTesto 195">
            <a:extLst>
              <a:ext uri="{FF2B5EF4-FFF2-40B4-BE49-F238E27FC236}">
                <a16:creationId xmlns:a16="http://schemas.microsoft.com/office/drawing/2014/main" id="{D1BEE03F-F222-4830-8148-47799AB21A17}"/>
              </a:ext>
            </a:extLst>
          </p:cNvPr>
          <p:cNvSpPr txBox="1"/>
          <p:nvPr/>
        </p:nvSpPr>
        <p:spPr>
          <a:xfrm>
            <a:off x="1484882" y="4965258"/>
            <a:ext cx="82800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0,3042 g</a:t>
            </a:r>
          </a:p>
        </p:txBody>
      </p:sp>
      <p:sp>
        <p:nvSpPr>
          <p:cNvPr id="21" name="CasellaDiTesto 176">
            <a:extLst>
              <a:ext uri="{FF2B5EF4-FFF2-40B4-BE49-F238E27FC236}">
                <a16:creationId xmlns:a16="http://schemas.microsoft.com/office/drawing/2014/main" id="{EEFBBF47-644E-45EC-A741-E515A885D068}"/>
              </a:ext>
            </a:extLst>
          </p:cNvPr>
          <p:cNvSpPr txBox="1"/>
          <p:nvPr/>
        </p:nvSpPr>
        <p:spPr>
          <a:xfrm>
            <a:off x="4722699" y="3322598"/>
            <a:ext cx="82800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0,3042 g</a:t>
            </a:r>
          </a:p>
        </p:txBody>
      </p:sp>
      <p:cxnSp>
        <p:nvCxnSpPr>
          <p:cNvPr id="22" name="Connettore 2 11">
            <a:extLst>
              <a:ext uri="{FF2B5EF4-FFF2-40B4-BE49-F238E27FC236}">
                <a16:creationId xmlns:a16="http://schemas.microsoft.com/office/drawing/2014/main" id="{6E14794F-6FF2-4E88-8130-CE806C353A9B}"/>
              </a:ext>
            </a:extLst>
          </p:cNvPr>
          <p:cNvCxnSpPr/>
          <p:nvPr/>
        </p:nvCxnSpPr>
        <p:spPr>
          <a:xfrm>
            <a:off x="3920438" y="6269259"/>
            <a:ext cx="4462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71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268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Elisa Crestoni</dc:creator>
  <cp:lastModifiedBy>Maria Elisa Crestoni</cp:lastModifiedBy>
  <cp:revision>2</cp:revision>
  <dcterms:created xsi:type="dcterms:W3CDTF">2021-05-14T15:39:37Z</dcterms:created>
  <dcterms:modified xsi:type="dcterms:W3CDTF">2021-05-14T15:51:27Z</dcterms:modified>
</cp:coreProperties>
</file>