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9" r:id="rId4"/>
    <p:sldId id="270" r:id="rId5"/>
    <p:sldId id="267" r:id="rId6"/>
    <p:sldId id="268" r:id="rId7"/>
    <p:sldId id="257" r:id="rId8"/>
    <p:sldId id="258" r:id="rId9"/>
    <p:sldId id="259" r:id="rId10"/>
    <p:sldId id="260" r:id="rId11"/>
    <p:sldId id="261" r:id="rId12"/>
    <p:sldId id="262" r:id="rId13"/>
    <p:sldId id="271" r:id="rId14"/>
    <p:sldId id="263" r:id="rId15"/>
    <p:sldId id="264" r:id="rId16"/>
    <p:sldId id="266" r:id="rId1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00F273E8-89D0-4CF3-8594-4F888BD4AD80}" type="datetimeFigureOut">
              <a:rPr lang="it-IT" smtClean="0"/>
              <a:t>15/11/2021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BD3E089-D620-406C-8572-54B087C3C3EA}" type="slidenum">
              <a:rPr lang="it-IT" smtClean="0"/>
              <a:t>‹N›</a:t>
            </a:fld>
            <a:endParaRPr lang="it-IT"/>
          </a:p>
        </p:txBody>
      </p:sp>
    </p:spTree>
    <p:extLst>
      <p:ext uri="{BB962C8B-B14F-4D97-AF65-F5344CB8AC3E}">
        <p14:creationId xmlns:p14="http://schemas.microsoft.com/office/powerpoint/2010/main" val="95142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0F273E8-89D0-4CF3-8594-4F888BD4AD80}" type="datetimeFigureOut">
              <a:rPr lang="it-IT" smtClean="0"/>
              <a:t>15/11/2021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BD3E089-D620-406C-8572-54B087C3C3EA}" type="slidenum">
              <a:rPr lang="it-IT" smtClean="0"/>
              <a:t>‹N›</a:t>
            </a:fld>
            <a:endParaRPr lang="it-IT"/>
          </a:p>
        </p:txBody>
      </p:sp>
    </p:spTree>
    <p:extLst>
      <p:ext uri="{BB962C8B-B14F-4D97-AF65-F5344CB8AC3E}">
        <p14:creationId xmlns:p14="http://schemas.microsoft.com/office/powerpoint/2010/main" val="1737589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0F273E8-89D0-4CF3-8594-4F888BD4AD80}" type="datetimeFigureOut">
              <a:rPr lang="it-IT" smtClean="0"/>
              <a:t>15/11/2021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BD3E089-D620-406C-8572-54B087C3C3EA}" type="slidenum">
              <a:rPr lang="it-IT" smtClean="0"/>
              <a:t>‹N›</a:t>
            </a:fld>
            <a:endParaRPr lang="it-IT"/>
          </a:p>
        </p:txBody>
      </p:sp>
    </p:spTree>
    <p:extLst>
      <p:ext uri="{BB962C8B-B14F-4D97-AF65-F5344CB8AC3E}">
        <p14:creationId xmlns:p14="http://schemas.microsoft.com/office/powerpoint/2010/main" val="431895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0F273E8-89D0-4CF3-8594-4F888BD4AD80}" type="datetimeFigureOut">
              <a:rPr lang="it-IT" smtClean="0"/>
              <a:t>15/11/2021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BD3E089-D620-406C-8572-54B087C3C3EA}" type="slidenum">
              <a:rPr lang="it-IT" smtClean="0"/>
              <a:t>‹N›</a:t>
            </a:fld>
            <a:endParaRPr lang="it-IT"/>
          </a:p>
        </p:txBody>
      </p:sp>
    </p:spTree>
    <p:extLst>
      <p:ext uri="{BB962C8B-B14F-4D97-AF65-F5344CB8AC3E}">
        <p14:creationId xmlns:p14="http://schemas.microsoft.com/office/powerpoint/2010/main" val="2904594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00F273E8-89D0-4CF3-8594-4F888BD4AD80}" type="datetimeFigureOut">
              <a:rPr lang="it-IT" smtClean="0"/>
              <a:t>15/11/2021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BD3E089-D620-406C-8572-54B087C3C3EA}" type="slidenum">
              <a:rPr lang="it-IT" smtClean="0"/>
              <a:t>‹N›</a:t>
            </a:fld>
            <a:endParaRPr lang="it-IT"/>
          </a:p>
        </p:txBody>
      </p:sp>
    </p:spTree>
    <p:extLst>
      <p:ext uri="{BB962C8B-B14F-4D97-AF65-F5344CB8AC3E}">
        <p14:creationId xmlns:p14="http://schemas.microsoft.com/office/powerpoint/2010/main" val="37651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00F273E8-89D0-4CF3-8594-4F888BD4AD80}" type="datetimeFigureOut">
              <a:rPr lang="it-IT" smtClean="0"/>
              <a:t>15/11/2021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BD3E089-D620-406C-8572-54B087C3C3EA}" type="slidenum">
              <a:rPr lang="it-IT" smtClean="0"/>
              <a:t>‹N›</a:t>
            </a:fld>
            <a:endParaRPr lang="it-IT"/>
          </a:p>
        </p:txBody>
      </p:sp>
    </p:spTree>
    <p:extLst>
      <p:ext uri="{BB962C8B-B14F-4D97-AF65-F5344CB8AC3E}">
        <p14:creationId xmlns:p14="http://schemas.microsoft.com/office/powerpoint/2010/main" val="2484816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00F273E8-89D0-4CF3-8594-4F888BD4AD80}" type="datetimeFigureOut">
              <a:rPr lang="it-IT" smtClean="0"/>
              <a:t>15/11/2021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BD3E089-D620-406C-8572-54B087C3C3EA}" type="slidenum">
              <a:rPr lang="it-IT" smtClean="0"/>
              <a:t>‹N›</a:t>
            </a:fld>
            <a:endParaRPr lang="it-IT"/>
          </a:p>
        </p:txBody>
      </p:sp>
    </p:spTree>
    <p:extLst>
      <p:ext uri="{BB962C8B-B14F-4D97-AF65-F5344CB8AC3E}">
        <p14:creationId xmlns:p14="http://schemas.microsoft.com/office/powerpoint/2010/main" val="3194716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00F273E8-89D0-4CF3-8594-4F888BD4AD80}" type="datetimeFigureOut">
              <a:rPr lang="it-IT" smtClean="0"/>
              <a:t>15/11/2021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BD3E089-D620-406C-8572-54B087C3C3EA}" type="slidenum">
              <a:rPr lang="it-IT" smtClean="0"/>
              <a:t>‹N›</a:t>
            </a:fld>
            <a:endParaRPr lang="it-IT"/>
          </a:p>
        </p:txBody>
      </p:sp>
    </p:spTree>
    <p:extLst>
      <p:ext uri="{BB962C8B-B14F-4D97-AF65-F5344CB8AC3E}">
        <p14:creationId xmlns:p14="http://schemas.microsoft.com/office/powerpoint/2010/main" val="3522659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0F273E8-89D0-4CF3-8594-4F888BD4AD80}" type="datetimeFigureOut">
              <a:rPr lang="it-IT" smtClean="0"/>
              <a:t>15/11/2021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BD3E089-D620-406C-8572-54B087C3C3EA}" type="slidenum">
              <a:rPr lang="it-IT" smtClean="0"/>
              <a:t>‹N›</a:t>
            </a:fld>
            <a:endParaRPr lang="it-IT"/>
          </a:p>
        </p:txBody>
      </p:sp>
    </p:spTree>
    <p:extLst>
      <p:ext uri="{BB962C8B-B14F-4D97-AF65-F5344CB8AC3E}">
        <p14:creationId xmlns:p14="http://schemas.microsoft.com/office/powerpoint/2010/main" val="2606538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00F273E8-89D0-4CF3-8594-4F888BD4AD80}" type="datetimeFigureOut">
              <a:rPr lang="it-IT" smtClean="0"/>
              <a:t>15/11/2021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BD3E089-D620-406C-8572-54B087C3C3EA}" type="slidenum">
              <a:rPr lang="it-IT" smtClean="0"/>
              <a:t>‹N›</a:t>
            </a:fld>
            <a:endParaRPr lang="it-IT"/>
          </a:p>
        </p:txBody>
      </p:sp>
    </p:spTree>
    <p:extLst>
      <p:ext uri="{BB962C8B-B14F-4D97-AF65-F5344CB8AC3E}">
        <p14:creationId xmlns:p14="http://schemas.microsoft.com/office/powerpoint/2010/main" val="826601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00F273E8-89D0-4CF3-8594-4F888BD4AD80}" type="datetimeFigureOut">
              <a:rPr lang="it-IT" smtClean="0"/>
              <a:t>15/11/2021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BD3E089-D620-406C-8572-54B087C3C3EA}" type="slidenum">
              <a:rPr lang="it-IT" smtClean="0"/>
              <a:t>‹N›</a:t>
            </a:fld>
            <a:endParaRPr lang="it-IT"/>
          </a:p>
        </p:txBody>
      </p:sp>
    </p:spTree>
    <p:extLst>
      <p:ext uri="{BB962C8B-B14F-4D97-AF65-F5344CB8AC3E}">
        <p14:creationId xmlns:p14="http://schemas.microsoft.com/office/powerpoint/2010/main" val="1912059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F273E8-89D0-4CF3-8594-4F888BD4AD80}" type="datetimeFigureOut">
              <a:rPr lang="it-IT" smtClean="0"/>
              <a:t>15/11/2021</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D3E089-D620-406C-8572-54B087C3C3EA}" type="slidenum">
              <a:rPr lang="it-IT" smtClean="0"/>
              <a:t>‹N›</a:t>
            </a:fld>
            <a:endParaRPr lang="it-IT"/>
          </a:p>
        </p:txBody>
      </p:sp>
    </p:spTree>
    <p:extLst>
      <p:ext uri="{BB962C8B-B14F-4D97-AF65-F5344CB8AC3E}">
        <p14:creationId xmlns:p14="http://schemas.microsoft.com/office/powerpoint/2010/main" val="2860900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a:t>Fundamental</a:t>
            </a:r>
            <a:r>
              <a:rPr lang="it-IT" dirty="0"/>
              <a:t> </a:t>
            </a:r>
            <a:r>
              <a:rPr lang="it-IT" dirty="0" err="1"/>
              <a:t>rights</a:t>
            </a:r>
            <a:endParaRPr lang="it-IT" dirty="0"/>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284551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The EU Charter of </a:t>
            </a:r>
            <a:r>
              <a:rPr lang="it-IT" dirty="0" err="1"/>
              <a:t>fundamental</a:t>
            </a:r>
            <a:r>
              <a:rPr lang="it-IT" dirty="0"/>
              <a:t> </a:t>
            </a:r>
            <a:r>
              <a:rPr lang="it-IT" dirty="0" err="1"/>
              <a:t>rights</a:t>
            </a:r>
            <a:endParaRPr lang="it-IT" dirty="0"/>
          </a:p>
        </p:txBody>
      </p:sp>
      <p:sp>
        <p:nvSpPr>
          <p:cNvPr id="3" name="Segnaposto contenuto 2"/>
          <p:cNvSpPr>
            <a:spLocks noGrp="1"/>
          </p:cNvSpPr>
          <p:nvPr>
            <p:ph idx="1"/>
          </p:nvPr>
        </p:nvSpPr>
        <p:spPr/>
        <p:txBody>
          <a:bodyPr>
            <a:normAutofit/>
          </a:bodyPr>
          <a:lstStyle/>
          <a:p>
            <a:r>
              <a:rPr lang="it-IT" dirty="0" err="1"/>
              <a:t>Proclaimed</a:t>
            </a:r>
            <a:r>
              <a:rPr lang="it-IT" dirty="0"/>
              <a:t> in 2000 with no </a:t>
            </a:r>
            <a:r>
              <a:rPr lang="it-IT" dirty="0" err="1"/>
              <a:t>binding</a:t>
            </a:r>
            <a:r>
              <a:rPr lang="it-IT" dirty="0"/>
              <a:t> </a:t>
            </a:r>
            <a:r>
              <a:rPr lang="it-IT" dirty="0" err="1"/>
              <a:t>value</a:t>
            </a:r>
            <a:r>
              <a:rPr lang="it-IT" dirty="0"/>
              <a:t>. </a:t>
            </a:r>
            <a:r>
              <a:rPr lang="it-IT" dirty="0" err="1"/>
              <a:t>It</a:t>
            </a:r>
            <a:r>
              <a:rPr lang="it-IT" dirty="0"/>
              <a:t> </a:t>
            </a:r>
            <a:r>
              <a:rPr lang="it-IT" dirty="0" err="1"/>
              <a:t>became</a:t>
            </a:r>
            <a:r>
              <a:rPr lang="it-IT" dirty="0"/>
              <a:t> </a:t>
            </a:r>
            <a:r>
              <a:rPr lang="it-IT" dirty="0" err="1"/>
              <a:t>binding</a:t>
            </a:r>
            <a:r>
              <a:rPr lang="it-IT" dirty="0"/>
              <a:t> – with the </a:t>
            </a:r>
            <a:r>
              <a:rPr lang="it-IT" dirty="0" err="1"/>
              <a:t>same</a:t>
            </a:r>
            <a:r>
              <a:rPr lang="it-IT" dirty="0"/>
              <a:t> </a:t>
            </a:r>
            <a:r>
              <a:rPr lang="it-IT" dirty="0" err="1"/>
              <a:t>legal</a:t>
            </a:r>
            <a:r>
              <a:rPr lang="it-IT" dirty="0"/>
              <a:t> </a:t>
            </a:r>
            <a:r>
              <a:rPr lang="it-IT" dirty="0" err="1"/>
              <a:t>lvalue</a:t>
            </a:r>
            <a:r>
              <a:rPr lang="it-IT" dirty="0"/>
              <a:t> </a:t>
            </a:r>
            <a:r>
              <a:rPr lang="it-IT" dirty="0" err="1"/>
              <a:t>as</a:t>
            </a:r>
            <a:r>
              <a:rPr lang="it-IT" dirty="0"/>
              <a:t> the </a:t>
            </a:r>
            <a:r>
              <a:rPr lang="it-IT" dirty="0" err="1"/>
              <a:t>Treaties</a:t>
            </a:r>
            <a:r>
              <a:rPr lang="it-IT" dirty="0"/>
              <a:t> – </a:t>
            </a:r>
            <a:r>
              <a:rPr lang="it-IT" dirty="0" err="1"/>
              <a:t>only</a:t>
            </a:r>
            <a:r>
              <a:rPr lang="it-IT" dirty="0"/>
              <a:t> with the </a:t>
            </a:r>
            <a:r>
              <a:rPr lang="it-IT" dirty="0" err="1"/>
              <a:t>Lisbon</a:t>
            </a:r>
            <a:r>
              <a:rPr lang="it-IT" dirty="0"/>
              <a:t> </a:t>
            </a:r>
            <a:r>
              <a:rPr lang="it-IT" dirty="0" err="1"/>
              <a:t>Treaty</a:t>
            </a:r>
            <a:r>
              <a:rPr lang="it-IT" dirty="0"/>
              <a:t> (2007). </a:t>
            </a:r>
          </a:p>
          <a:p>
            <a:r>
              <a:rPr lang="it-IT" dirty="0"/>
              <a:t>The </a:t>
            </a:r>
            <a:r>
              <a:rPr lang="it-IT" dirty="0" err="1"/>
              <a:t>rights</a:t>
            </a:r>
            <a:r>
              <a:rPr lang="it-IT" dirty="0"/>
              <a:t> are </a:t>
            </a:r>
            <a:r>
              <a:rPr lang="it-IT" dirty="0" err="1"/>
              <a:t>divided</a:t>
            </a:r>
            <a:r>
              <a:rPr lang="it-IT" dirty="0"/>
              <a:t> in 6 </a:t>
            </a:r>
            <a:r>
              <a:rPr lang="it-IT" dirty="0" err="1"/>
              <a:t>chapters</a:t>
            </a:r>
            <a:r>
              <a:rPr lang="it-IT" dirty="0"/>
              <a:t>: I. </a:t>
            </a:r>
            <a:r>
              <a:rPr lang="it-IT" dirty="0" err="1"/>
              <a:t>Dignity</a:t>
            </a:r>
            <a:r>
              <a:rPr lang="it-IT" dirty="0"/>
              <a:t>; II. </a:t>
            </a:r>
            <a:r>
              <a:rPr lang="it-IT" dirty="0" err="1"/>
              <a:t>Freedoms</a:t>
            </a:r>
            <a:r>
              <a:rPr lang="it-IT" dirty="0"/>
              <a:t>; III. </a:t>
            </a:r>
            <a:r>
              <a:rPr lang="it-IT" dirty="0" err="1"/>
              <a:t>Equality</a:t>
            </a:r>
            <a:r>
              <a:rPr lang="it-IT" dirty="0"/>
              <a:t>; IV. </a:t>
            </a:r>
            <a:r>
              <a:rPr lang="it-IT" dirty="0" err="1"/>
              <a:t>Solidarity</a:t>
            </a:r>
            <a:r>
              <a:rPr lang="it-IT" dirty="0"/>
              <a:t>; V. Citizen’s </a:t>
            </a:r>
            <a:r>
              <a:rPr lang="it-IT" dirty="0" err="1"/>
              <a:t>rights</a:t>
            </a:r>
            <a:r>
              <a:rPr lang="it-IT" dirty="0"/>
              <a:t>; VI. </a:t>
            </a:r>
            <a:r>
              <a:rPr lang="it-IT" dirty="0" err="1"/>
              <a:t>Justice</a:t>
            </a:r>
            <a:r>
              <a:rPr lang="it-IT" dirty="0"/>
              <a:t>.  </a:t>
            </a:r>
          </a:p>
        </p:txBody>
      </p:sp>
    </p:spTree>
    <p:extLst>
      <p:ext uri="{BB962C8B-B14F-4D97-AF65-F5344CB8AC3E}">
        <p14:creationId xmlns:p14="http://schemas.microsoft.com/office/powerpoint/2010/main" val="68744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The EU Charter of </a:t>
            </a:r>
            <a:r>
              <a:rPr lang="it-IT" dirty="0" err="1"/>
              <a:t>fundamental</a:t>
            </a:r>
            <a:r>
              <a:rPr lang="it-IT" dirty="0"/>
              <a:t> </a:t>
            </a:r>
            <a:r>
              <a:rPr lang="it-IT" dirty="0" err="1"/>
              <a:t>rights</a:t>
            </a:r>
            <a:endParaRPr lang="it-IT" dirty="0"/>
          </a:p>
        </p:txBody>
      </p:sp>
      <p:sp>
        <p:nvSpPr>
          <p:cNvPr id="3" name="Segnaposto contenuto 2"/>
          <p:cNvSpPr>
            <a:spLocks noGrp="1"/>
          </p:cNvSpPr>
          <p:nvPr>
            <p:ph idx="1"/>
          </p:nvPr>
        </p:nvSpPr>
        <p:spPr/>
        <p:txBody>
          <a:bodyPr>
            <a:normAutofit/>
          </a:bodyPr>
          <a:lstStyle/>
          <a:p>
            <a:r>
              <a:rPr lang="it-IT" dirty="0" err="1"/>
              <a:t>Rights</a:t>
            </a:r>
            <a:r>
              <a:rPr lang="it-IT" dirty="0"/>
              <a:t> and </a:t>
            </a:r>
            <a:r>
              <a:rPr lang="it-IT" dirty="0" err="1"/>
              <a:t>principles</a:t>
            </a:r>
            <a:r>
              <a:rPr lang="it-IT" dirty="0"/>
              <a:t>. </a:t>
            </a:r>
            <a:r>
              <a:rPr lang="it-IT" dirty="0" err="1"/>
              <a:t>Rights</a:t>
            </a:r>
            <a:r>
              <a:rPr lang="it-IT" dirty="0"/>
              <a:t> </a:t>
            </a:r>
            <a:r>
              <a:rPr lang="it-IT" dirty="0" err="1"/>
              <a:t>have</a:t>
            </a:r>
            <a:r>
              <a:rPr lang="it-IT" dirty="0"/>
              <a:t> </a:t>
            </a:r>
            <a:r>
              <a:rPr lang="it-IT" dirty="0" err="1"/>
              <a:t>direct</a:t>
            </a:r>
            <a:r>
              <a:rPr lang="it-IT" dirty="0"/>
              <a:t> </a:t>
            </a:r>
            <a:r>
              <a:rPr lang="it-IT" dirty="0" err="1"/>
              <a:t>effect</a:t>
            </a:r>
            <a:r>
              <a:rPr lang="it-IT" dirty="0"/>
              <a:t> and can be </a:t>
            </a:r>
            <a:r>
              <a:rPr lang="it-IT" dirty="0" err="1"/>
              <a:t>invoked</a:t>
            </a:r>
            <a:r>
              <a:rPr lang="it-IT" dirty="0"/>
              <a:t> by </a:t>
            </a:r>
            <a:r>
              <a:rPr lang="it-IT" dirty="0" err="1"/>
              <a:t>natural</a:t>
            </a:r>
            <a:r>
              <a:rPr lang="it-IT" dirty="0"/>
              <a:t> </a:t>
            </a:r>
            <a:r>
              <a:rPr lang="it-IT" dirty="0" err="1"/>
              <a:t>persons</a:t>
            </a:r>
            <a:r>
              <a:rPr lang="it-IT" dirty="0"/>
              <a:t> </a:t>
            </a:r>
            <a:r>
              <a:rPr lang="it-IT" dirty="0" err="1"/>
              <a:t>before</a:t>
            </a:r>
            <a:r>
              <a:rPr lang="it-IT" dirty="0"/>
              <a:t> a court. </a:t>
            </a:r>
            <a:r>
              <a:rPr lang="it-IT" dirty="0" err="1"/>
              <a:t>Principles</a:t>
            </a:r>
            <a:r>
              <a:rPr lang="it-IT" dirty="0"/>
              <a:t> are </a:t>
            </a:r>
            <a:r>
              <a:rPr lang="it-IT" dirty="0" err="1"/>
              <a:t>not</a:t>
            </a:r>
            <a:r>
              <a:rPr lang="it-IT" dirty="0"/>
              <a:t> </a:t>
            </a:r>
            <a:r>
              <a:rPr lang="it-IT" dirty="0" err="1"/>
              <a:t>subjective</a:t>
            </a:r>
            <a:r>
              <a:rPr lang="it-IT" dirty="0"/>
              <a:t> </a:t>
            </a:r>
            <a:r>
              <a:rPr lang="it-IT" dirty="0" err="1"/>
              <a:t>rights</a:t>
            </a:r>
            <a:r>
              <a:rPr lang="it-IT" dirty="0"/>
              <a:t>, </a:t>
            </a:r>
            <a:r>
              <a:rPr lang="it-IT" dirty="0" err="1"/>
              <a:t>but</a:t>
            </a:r>
            <a:r>
              <a:rPr lang="it-IT" dirty="0"/>
              <a:t> </a:t>
            </a:r>
            <a:r>
              <a:rPr lang="it-IT" dirty="0" err="1"/>
              <a:t>rather</a:t>
            </a:r>
            <a:r>
              <a:rPr lang="it-IT" dirty="0"/>
              <a:t> </a:t>
            </a:r>
            <a:r>
              <a:rPr lang="it-IT" dirty="0" err="1"/>
              <a:t>objective</a:t>
            </a:r>
            <a:r>
              <a:rPr lang="it-IT" dirty="0"/>
              <a:t> </a:t>
            </a:r>
            <a:r>
              <a:rPr lang="it-IT" dirty="0" err="1"/>
              <a:t>guidelines</a:t>
            </a:r>
            <a:r>
              <a:rPr lang="it-IT" dirty="0"/>
              <a:t>, and </a:t>
            </a:r>
            <a:r>
              <a:rPr lang="it-IT" dirty="0" err="1"/>
              <a:t>they</a:t>
            </a:r>
            <a:r>
              <a:rPr lang="it-IT" dirty="0"/>
              <a:t> are </a:t>
            </a:r>
            <a:r>
              <a:rPr lang="it-IT" dirty="0" err="1"/>
              <a:t>not</a:t>
            </a:r>
            <a:r>
              <a:rPr lang="it-IT" dirty="0"/>
              <a:t> </a:t>
            </a:r>
            <a:r>
              <a:rPr lang="it-IT" dirty="0" err="1"/>
              <a:t>enforceable</a:t>
            </a:r>
            <a:r>
              <a:rPr lang="it-IT" dirty="0"/>
              <a:t> in court.</a:t>
            </a:r>
          </a:p>
          <a:p>
            <a:r>
              <a:rPr lang="it-IT" dirty="0" err="1"/>
              <a:t>Environmental</a:t>
            </a:r>
            <a:r>
              <a:rPr lang="it-IT" dirty="0"/>
              <a:t> </a:t>
            </a:r>
            <a:r>
              <a:rPr lang="it-IT" dirty="0" err="1"/>
              <a:t>protection</a:t>
            </a:r>
            <a:r>
              <a:rPr lang="it-IT" dirty="0"/>
              <a:t> </a:t>
            </a:r>
            <a:r>
              <a:rPr lang="it-IT" dirty="0" err="1"/>
              <a:t>is</a:t>
            </a:r>
            <a:r>
              <a:rPr lang="it-IT" dirty="0"/>
              <a:t> an </a:t>
            </a:r>
            <a:r>
              <a:rPr lang="it-IT" dirty="0" err="1"/>
              <a:t>example</a:t>
            </a:r>
            <a:r>
              <a:rPr lang="it-IT" dirty="0"/>
              <a:t> of </a:t>
            </a:r>
            <a:r>
              <a:rPr lang="it-IT" dirty="0" err="1"/>
              <a:t>principles</a:t>
            </a:r>
            <a:r>
              <a:rPr lang="it-IT" dirty="0"/>
              <a:t>.</a:t>
            </a:r>
          </a:p>
          <a:p>
            <a:r>
              <a:rPr lang="it-IT" dirty="0" err="1"/>
              <a:t>Article</a:t>
            </a:r>
            <a:r>
              <a:rPr lang="it-IT" dirty="0"/>
              <a:t> 37 EU Charter: «A high </a:t>
            </a:r>
            <a:r>
              <a:rPr lang="it-IT" dirty="0" err="1"/>
              <a:t>level</a:t>
            </a:r>
            <a:r>
              <a:rPr lang="it-IT" dirty="0"/>
              <a:t> of </a:t>
            </a:r>
            <a:r>
              <a:rPr lang="it-IT" dirty="0" err="1"/>
              <a:t>environmental</a:t>
            </a:r>
            <a:r>
              <a:rPr lang="it-IT" dirty="0"/>
              <a:t> </a:t>
            </a:r>
            <a:r>
              <a:rPr lang="it-IT" dirty="0" err="1"/>
              <a:t>protection</a:t>
            </a:r>
            <a:r>
              <a:rPr lang="it-IT" dirty="0"/>
              <a:t> and the </a:t>
            </a:r>
            <a:r>
              <a:rPr lang="it-IT" dirty="0" err="1"/>
              <a:t>improvement</a:t>
            </a:r>
            <a:r>
              <a:rPr lang="it-IT" dirty="0"/>
              <a:t> of the </a:t>
            </a:r>
            <a:r>
              <a:rPr lang="it-IT" dirty="0" err="1"/>
              <a:t>quality</a:t>
            </a:r>
            <a:r>
              <a:rPr lang="it-IT" dirty="0"/>
              <a:t> of the </a:t>
            </a:r>
            <a:r>
              <a:rPr lang="it-IT" dirty="0" err="1"/>
              <a:t>environment</a:t>
            </a:r>
            <a:r>
              <a:rPr lang="it-IT" dirty="0"/>
              <a:t> must be </a:t>
            </a:r>
            <a:r>
              <a:rPr lang="it-IT" dirty="0" err="1"/>
              <a:t>integrated</a:t>
            </a:r>
            <a:r>
              <a:rPr lang="it-IT" dirty="0"/>
              <a:t> </a:t>
            </a:r>
            <a:r>
              <a:rPr lang="it-IT" dirty="0" err="1"/>
              <a:t>into</a:t>
            </a:r>
            <a:r>
              <a:rPr lang="it-IT" dirty="0"/>
              <a:t> the </a:t>
            </a:r>
            <a:r>
              <a:rPr lang="it-IT" dirty="0" err="1"/>
              <a:t>policies</a:t>
            </a:r>
            <a:r>
              <a:rPr lang="it-IT" dirty="0"/>
              <a:t> of the Union and </a:t>
            </a:r>
            <a:r>
              <a:rPr lang="it-IT" dirty="0" err="1"/>
              <a:t>ensured</a:t>
            </a:r>
            <a:r>
              <a:rPr lang="it-IT" dirty="0"/>
              <a:t> in </a:t>
            </a:r>
            <a:r>
              <a:rPr lang="it-IT" dirty="0" err="1"/>
              <a:t>accordance</a:t>
            </a:r>
            <a:r>
              <a:rPr lang="it-IT" dirty="0"/>
              <a:t> with the </a:t>
            </a:r>
            <a:r>
              <a:rPr lang="it-IT" dirty="0" err="1"/>
              <a:t>principle</a:t>
            </a:r>
            <a:r>
              <a:rPr lang="it-IT" dirty="0"/>
              <a:t> of </a:t>
            </a:r>
            <a:r>
              <a:rPr lang="it-IT" dirty="0" err="1"/>
              <a:t>sustainable</a:t>
            </a:r>
            <a:r>
              <a:rPr lang="it-IT" dirty="0"/>
              <a:t> </a:t>
            </a:r>
            <a:r>
              <a:rPr lang="it-IT" dirty="0" err="1"/>
              <a:t>development</a:t>
            </a:r>
            <a:r>
              <a:rPr lang="it-IT" dirty="0"/>
              <a:t>»,</a:t>
            </a:r>
          </a:p>
        </p:txBody>
      </p:sp>
    </p:spTree>
    <p:extLst>
      <p:ext uri="{BB962C8B-B14F-4D97-AF65-F5344CB8AC3E}">
        <p14:creationId xmlns:p14="http://schemas.microsoft.com/office/powerpoint/2010/main" val="68744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a:t>
            </a:r>
            <a:r>
              <a:rPr lang="it-IT" dirty="0" err="1"/>
              <a:t>Limitations</a:t>
            </a:r>
            <a:endParaRPr lang="it-IT" dirty="0"/>
          </a:p>
        </p:txBody>
      </p:sp>
      <p:sp>
        <p:nvSpPr>
          <p:cNvPr id="3" name="Segnaposto contenuto 2"/>
          <p:cNvSpPr>
            <a:spLocks noGrp="1"/>
          </p:cNvSpPr>
          <p:nvPr>
            <p:ph idx="1"/>
          </p:nvPr>
        </p:nvSpPr>
        <p:spPr/>
        <p:txBody>
          <a:bodyPr/>
          <a:lstStyle/>
          <a:p>
            <a:r>
              <a:rPr lang="it-IT" dirty="0"/>
              <a:t>Some </a:t>
            </a:r>
            <a:r>
              <a:rPr lang="it-IT" dirty="0" err="1"/>
              <a:t>rights</a:t>
            </a:r>
            <a:r>
              <a:rPr lang="it-IT" dirty="0"/>
              <a:t> can be </a:t>
            </a:r>
            <a:r>
              <a:rPr lang="it-IT" dirty="0" err="1"/>
              <a:t>limited</a:t>
            </a:r>
            <a:r>
              <a:rPr lang="it-IT" dirty="0"/>
              <a:t> to </a:t>
            </a:r>
            <a:r>
              <a:rPr lang="it-IT" dirty="0" err="1"/>
              <a:t>safeguard</a:t>
            </a:r>
            <a:r>
              <a:rPr lang="it-IT" dirty="0"/>
              <a:t> general </a:t>
            </a:r>
            <a:r>
              <a:rPr lang="it-IT" dirty="0" err="1"/>
              <a:t>interest</a:t>
            </a:r>
            <a:r>
              <a:rPr lang="it-IT" dirty="0"/>
              <a:t> (</a:t>
            </a:r>
            <a:r>
              <a:rPr lang="it-IT" dirty="0" err="1"/>
              <a:t>example</a:t>
            </a:r>
            <a:r>
              <a:rPr lang="it-IT" dirty="0"/>
              <a:t>: </a:t>
            </a:r>
            <a:r>
              <a:rPr lang="it-IT" dirty="0" err="1"/>
              <a:t>property</a:t>
            </a:r>
            <a:r>
              <a:rPr lang="it-IT" dirty="0"/>
              <a:t>). Some </a:t>
            </a:r>
            <a:r>
              <a:rPr lang="it-IT" dirty="0" err="1"/>
              <a:t>other</a:t>
            </a:r>
            <a:r>
              <a:rPr lang="it-IT" dirty="0"/>
              <a:t> </a:t>
            </a:r>
            <a:r>
              <a:rPr lang="it-IT" dirty="0" err="1"/>
              <a:t>rights</a:t>
            </a:r>
            <a:r>
              <a:rPr lang="it-IT" dirty="0"/>
              <a:t>, on the </a:t>
            </a:r>
            <a:r>
              <a:rPr lang="it-IT" dirty="0" err="1"/>
              <a:t>contrary</a:t>
            </a:r>
            <a:r>
              <a:rPr lang="it-IT" dirty="0"/>
              <a:t>, are </a:t>
            </a:r>
            <a:r>
              <a:rPr lang="it-IT" dirty="0" err="1"/>
              <a:t>absolute</a:t>
            </a:r>
            <a:r>
              <a:rPr lang="it-IT" dirty="0"/>
              <a:t> </a:t>
            </a:r>
            <a:r>
              <a:rPr lang="it-IT" dirty="0" err="1"/>
              <a:t>rights</a:t>
            </a:r>
            <a:r>
              <a:rPr lang="it-IT" dirty="0"/>
              <a:t> (</a:t>
            </a:r>
            <a:r>
              <a:rPr lang="it-IT" dirty="0" err="1"/>
              <a:t>prohibition</a:t>
            </a:r>
            <a:r>
              <a:rPr lang="it-IT" dirty="0"/>
              <a:t> of torture and </a:t>
            </a:r>
            <a:r>
              <a:rPr lang="it-IT" dirty="0" err="1"/>
              <a:t>inhuman</a:t>
            </a:r>
            <a:r>
              <a:rPr lang="it-IT" dirty="0"/>
              <a:t> or </a:t>
            </a:r>
            <a:r>
              <a:rPr lang="it-IT" dirty="0" err="1"/>
              <a:t>degrading</a:t>
            </a:r>
            <a:r>
              <a:rPr lang="it-IT" dirty="0"/>
              <a:t> treatment or </a:t>
            </a:r>
            <a:r>
              <a:rPr lang="it-IT" dirty="0" err="1"/>
              <a:t>punishment</a:t>
            </a:r>
            <a:r>
              <a:rPr lang="it-IT" dirty="0"/>
              <a:t>).</a:t>
            </a:r>
          </a:p>
          <a:p>
            <a:endParaRPr lang="it-IT" dirty="0"/>
          </a:p>
          <a:p>
            <a:r>
              <a:rPr lang="it-IT" dirty="0" err="1"/>
              <a:t>Limitations</a:t>
            </a:r>
            <a:r>
              <a:rPr lang="it-IT" dirty="0"/>
              <a:t> on </a:t>
            </a:r>
            <a:r>
              <a:rPr lang="it-IT" dirty="0" err="1"/>
              <a:t>limitations</a:t>
            </a:r>
            <a:r>
              <a:rPr lang="it-IT" dirty="0"/>
              <a:t>: 1. </a:t>
            </a:r>
            <a:r>
              <a:rPr lang="it-IT" dirty="0" err="1"/>
              <a:t>they</a:t>
            </a:r>
            <a:r>
              <a:rPr lang="it-IT" dirty="0"/>
              <a:t> </a:t>
            </a:r>
            <a:r>
              <a:rPr lang="it-IT" dirty="0" err="1"/>
              <a:t>have</a:t>
            </a:r>
            <a:r>
              <a:rPr lang="it-IT" dirty="0"/>
              <a:t> to be </a:t>
            </a:r>
            <a:r>
              <a:rPr lang="it-IT" dirty="0" err="1"/>
              <a:t>provided</a:t>
            </a:r>
            <a:r>
              <a:rPr lang="it-IT" dirty="0"/>
              <a:t> by law: 2. </a:t>
            </a:r>
            <a:r>
              <a:rPr lang="it-IT" dirty="0" err="1"/>
              <a:t>they</a:t>
            </a:r>
            <a:r>
              <a:rPr lang="it-IT" dirty="0"/>
              <a:t> </a:t>
            </a:r>
            <a:r>
              <a:rPr lang="it-IT" dirty="0" err="1"/>
              <a:t>have</a:t>
            </a:r>
            <a:r>
              <a:rPr lang="it-IT" dirty="0"/>
              <a:t> to be </a:t>
            </a:r>
            <a:r>
              <a:rPr lang="it-IT" dirty="0" err="1"/>
              <a:t>proportional</a:t>
            </a:r>
            <a:r>
              <a:rPr lang="it-IT" dirty="0"/>
              <a:t>; 3 </a:t>
            </a:r>
            <a:r>
              <a:rPr lang="it-IT" dirty="0" err="1"/>
              <a:t>they</a:t>
            </a:r>
            <a:r>
              <a:rPr lang="it-IT" dirty="0"/>
              <a:t> must </a:t>
            </a:r>
            <a:r>
              <a:rPr lang="it-IT" dirty="0" err="1"/>
              <a:t>respect</a:t>
            </a:r>
            <a:r>
              <a:rPr lang="it-IT" dirty="0"/>
              <a:t> the </a:t>
            </a:r>
            <a:r>
              <a:rPr lang="it-IT" dirty="0" err="1"/>
              <a:t>essence</a:t>
            </a:r>
            <a:r>
              <a:rPr lang="it-IT" dirty="0"/>
              <a:t> of the </a:t>
            </a:r>
            <a:r>
              <a:rPr lang="it-IT" dirty="0" err="1"/>
              <a:t>rights</a:t>
            </a:r>
            <a:r>
              <a:rPr lang="it-IT" dirty="0"/>
              <a:t>.</a:t>
            </a:r>
          </a:p>
        </p:txBody>
      </p:sp>
    </p:spTree>
    <p:extLst>
      <p:ext uri="{BB962C8B-B14F-4D97-AF65-F5344CB8AC3E}">
        <p14:creationId xmlns:p14="http://schemas.microsoft.com/office/powerpoint/2010/main" val="1412163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F09A0C-AE94-4983-A865-AB5148F49E2B}"/>
              </a:ext>
            </a:extLst>
          </p:cNvPr>
          <p:cNvSpPr>
            <a:spLocks noGrp="1"/>
          </p:cNvSpPr>
          <p:nvPr>
            <p:ph type="title"/>
          </p:nvPr>
        </p:nvSpPr>
        <p:spPr/>
        <p:txBody>
          <a:bodyPr/>
          <a:lstStyle/>
          <a:p>
            <a:r>
              <a:rPr lang="it-IT" dirty="0"/>
              <a:t>Rights of the </a:t>
            </a:r>
            <a:r>
              <a:rPr lang="it-IT" dirty="0" err="1"/>
              <a:t>European</a:t>
            </a:r>
            <a:r>
              <a:rPr lang="it-IT" dirty="0"/>
              <a:t> citizens</a:t>
            </a:r>
          </a:p>
        </p:txBody>
      </p:sp>
      <p:sp>
        <p:nvSpPr>
          <p:cNvPr id="3" name="Segnaposto contenuto 2">
            <a:extLst>
              <a:ext uri="{FF2B5EF4-FFF2-40B4-BE49-F238E27FC236}">
                <a16:creationId xmlns:a16="http://schemas.microsoft.com/office/drawing/2014/main" id="{B146F128-9AD6-4DAF-B23B-A71C544425CE}"/>
              </a:ext>
            </a:extLst>
          </p:cNvPr>
          <p:cNvSpPr>
            <a:spLocks noGrp="1"/>
          </p:cNvSpPr>
          <p:nvPr>
            <p:ph idx="1"/>
          </p:nvPr>
        </p:nvSpPr>
        <p:spPr/>
        <p:txBody>
          <a:bodyPr/>
          <a:lstStyle/>
          <a:p>
            <a:endParaRPr lang="it-IT" dirty="0"/>
          </a:p>
          <a:p>
            <a:r>
              <a:rPr lang="it-IT" dirty="0"/>
              <a:t>Articles 18-25 TFEU</a:t>
            </a:r>
          </a:p>
          <a:p>
            <a:endParaRPr lang="it-IT" dirty="0"/>
          </a:p>
          <a:p>
            <a:r>
              <a:rPr lang="it-IT" dirty="0"/>
              <a:t>Articles 39-46 Charter of </a:t>
            </a:r>
            <a:r>
              <a:rPr lang="it-IT" dirty="0" err="1"/>
              <a:t>Fundamental</a:t>
            </a:r>
            <a:r>
              <a:rPr lang="it-IT" dirty="0"/>
              <a:t> Rights</a:t>
            </a:r>
          </a:p>
        </p:txBody>
      </p:sp>
    </p:spTree>
    <p:extLst>
      <p:ext uri="{BB962C8B-B14F-4D97-AF65-F5344CB8AC3E}">
        <p14:creationId xmlns:p14="http://schemas.microsoft.com/office/powerpoint/2010/main" val="328808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The EU and the ECHR</a:t>
            </a:r>
          </a:p>
        </p:txBody>
      </p:sp>
      <p:sp>
        <p:nvSpPr>
          <p:cNvPr id="3" name="Segnaposto contenuto 2"/>
          <p:cNvSpPr>
            <a:spLocks noGrp="1"/>
          </p:cNvSpPr>
          <p:nvPr>
            <p:ph idx="1"/>
          </p:nvPr>
        </p:nvSpPr>
        <p:spPr/>
        <p:txBody>
          <a:bodyPr/>
          <a:lstStyle/>
          <a:p>
            <a:endParaRPr lang="it-IT" dirty="0"/>
          </a:p>
          <a:p>
            <a:r>
              <a:rPr lang="it-IT" dirty="0"/>
              <a:t>Opinion 2/94: </a:t>
            </a:r>
            <a:r>
              <a:rPr lang="it-IT" dirty="0" err="1"/>
              <a:t>there</a:t>
            </a:r>
            <a:r>
              <a:rPr lang="it-IT" dirty="0"/>
              <a:t> </a:t>
            </a:r>
            <a:r>
              <a:rPr lang="it-IT" dirty="0" err="1"/>
              <a:t>is</a:t>
            </a:r>
            <a:r>
              <a:rPr lang="it-IT" dirty="0"/>
              <a:t> no </a:t>
            </a:r>
            <a:r>
              <a:rPr lang="it-IT" dirty="0" err="1"/>
              <a:t>competence</a:t>
            </a:r>
            <a:r>
              <a:rPr lang="it-IT" dirty="0"/>
              <a:t> for the EU for </a:t>
            </a:r>
            <a:r>
              <a:rPr lang="it-IT" dirty="0" err="1"/>
              <a:t>accession</a:t>
            </a:r>
            <a:r>
              <a:rPr lang="it-IT" dirty="0"/>
              <a:t> to the ECHR. </a:t>
            </a:r>
            <a:r>
              <a:rPr lang="it-IT" dirty="0" err="1"/>
              <a:t>It</a:t>
            </a:r>
            <a:r>
              <a:rPr lang="it-IT" dirty="0"/>
              <a:t> </a:t>
            </a:r>
            <a:r>
              <a:rPr lang="it-IT" dirty="0" err="1"/>
              <a:t>requires</a:t>
            </a:r>
            <a:r>
              <a:rPr lang="it-IT" dirty="0"/>
              <a:t> </a:t>
            </a:r>
            <a:r>
              <a:rPr lang="it-IT" dirty="0" err="1"/>
              <a:t>Treaty</a:t>
            </a:r>
            <a:r>
              <a:rPr lang="it-IT" dirty="0"/>
              <a:t> </a:t>
            </a:r>
            <a:r>
              <a:rPr lang="it-IT" dirty="0" err="1"/>
              <a:t>revision</a:t>
            </a:r>
            <a:r>
              <a:rPr lang="it-IT" dirty="0"/>
              <a:t>.</a:t>
            </a:r>
          </a:p>
          <a:p>
            <a:r>
              <a:rPr lang="it-IT" dirty="0" err="1"/>
              <a:t>Article</a:t>
            </a:r>
            <a:r>
              <a:rPr lang="it-IT" dirty="0"/>
              <a:t> 6, 2: </a:t>
            </a:r>
            <a:r>
              <a:rPr lang="it-IT" dirty="0" err="1"/>
              <a:t>obligation</a:t>
            </a:r>
            <a:r>
              <a:rPr lang="it-IT" dirty="0"/>
              <a:t> for the Union to accede to the ECHR. </a:t>
            </a:r>
            <a:r>
              <a:rPr lang="it-IT" dirty="0" err="1"/>
              <a:t>Dratf</a:t>
            </a:r>
            <a:r>
              <a:rPr lang="it-IT" dirty="0"/>
              <a:t> </a:t>
            </a:r>
            <a:r>
              <a:rPr lang="it-IT" dirty="0" err="1"/>
              <a:t>accession</a:t>
            </a:r>
            <a:r>
              <a:rPr lang="it-IT" dirty="0"/>
              <a:t> agreement </a:t>
            </a:r>
            <a:r>
              <a:rPr lang="it-IT" dirty="0" err="1"/>
              <a:t>finalized</a:t>
            </a:r>
            <a:r>
              <a:rPr lang="it-IT" dirty="0"/>
              <a:t> on April 5, 2013.</a:t>
            </a:r>
          </a:p>
          <a:p>
            <a:r>
              <a:rPr lang="it-IT" dirty="0"/>
              <a:t>Opinion 2/13: the Court </a:t>
            </a:r>
            <a:r>
              <a:rPr lang="it-IT" dirty="0" err="1"/>
              <a:t>again</a:t>
            </a:r>
            <a:r>
              <a:rPr lang="it-IT" dirty="0"/>
              <a:t> </a:t>
            </a:r>
            <a:r>
              <a:rPr lang="it-IT" dirty="0" err="1"/>
              <a:t>declared</a:t>
            </a:r>
            <a:r>
              <a:rPr lang="it-IT" dirty="0"/>
              <a:t> the </a:t>
            </a:r>
            <a:r>
              <a:rPr lang="it-IT" dirty="0" err="1"/>
              <a:t>accession</a:t>
            </a:r>
            <a:r>
              <a:rPr lang="it-IT" dirty="0"/>
              <a:t> </a:t>
            </a:r>
            <a:r>
              <a:rPr lang="it-IT" dirty="0" err="1"/>
              <a:t>agreement</a:t>
            </a:r>
            <a:r>
              <a:rPr lang="it-IT" dirty="0"/>
              <a:t> </a:t>
            </a:r>
            <a:r>
              <a:rPr lang="it-IT" dirty="0" err="1"/>
              <a:t>not</a:t>
            </a:r>
            <a:r>
              <a:rPr lang="it-IT" dirty="0"/>
              <a:t> </a:t>
            </a:r>
            <a:r>
              <a:rPr lang="it-IT" dirty="0" err="1"/>
              <a:t>compatible</a:t>
            </a:r>
            <a:r>
              <a:rPr lang="it-IT" dirty="0"/>
              <a:t> with the </a:t>
            </a:r>
            <a:r>
              <a:rPr lang="it-IT" dirty="0" err="1"/>
              <a:t>Treaties</a:t>
            </a:r>
            <a:r>
              <a:rPr lang="it-IT" dirty="0"/>
              <a:t>.</a:t>
            </a:r>
          </a:p>
        </p:txBody>
      </p:sp>
    </p:spTree>
    <p:extLst>
      <p:ext uri="{BB962C8B-B14F-4D97-AF65-F5344CB8AC3E}">
        <p14:creationId xmlns:p14="http://schemas.microsoft.com/office/powerpoint/2010/main" val="3393295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Human </a:t>
            </a:r>
            <a:r>
              <a:rPr lang="it-IT" dirty="0" err="1"/>
              <a:t>rights</a:t>
            </a:r>
            <a:r>
              <a:rPr lang="it-IT" dirty="0"/>
              <a:t> </a:t>
            </a:r>
            <a:r>
              <a:rPr lang="it-IT" dirty="0" err="1"/>
              <a:t>protection</a:t>
            </a:r>
            <a:r>
              <a:rPr lang="it-IT" dirty="0"/>
              <a:t> and </a:t>
            </a:r>
            <a:r>
              <a:rPr lang="it-IT" dirty="0" err="1"/>
              <a:t>international</a:t>
            </a:r>
            <a:r>
              <a:rPr lang="it-IT" dirty="0"/>
              <a:t> law – the </a:t>
            </a:r>
            <a:r>
              <a:rPr lang="it-IT" dirty="0" err="1"/>
              <a:t>Kadi</a:t>
            </a:r>
            <a:r>
              <a:rPr lang="it-IT" dirty="0"/>
              <a:t> case, 2005-2008</a:t>
            </a:r>
          </a:p>
        </p:txBody>
      </p:sp>
      <p:sp>
        <p:nvSpPr>
          <p:cNvPr id="3" name="Segnaposto contenuto 2"/>
          <p:cNvSpPr>
            <a:spLocks noGrp="1"/>
          </p:cNvSpPr>
          <p:nvPr>
            <p:ph idx="1"/>
          </p:nvPr>
        </p:nvSpPr>
        <p:spPr/>
        <p:txBody>
          <a:bodyPr>
            <a:normAutofit fontScale="92500"/>
          </a:bodyPr>
          <a:lstStyle/>
          <a:p>
            <a:endParaRPr lang="it-IT" dirty="0"/>
          </a:p>
          <a:p>
            <a:endParaRPr lang="it-IT" dirty="0"/>
          </a:p>
          <a:p>
            <a:r>
              <a:rPr lang="it-IT" dirty="0"/>
              <a:t>System of </a:t>
            </a:r>
            <a:r>
              <a:rPr lang="it-IT" dirty="0" err="1"/>
              <a:t>individual</a:t>
            </a:r>
            <a:r>
              <a:rPr lang="it-IT" dirty="0"/>
              <a:t> </a:t>
            </a:r>
            <a:r>
              <a:rPr lang="it-IT" dirty="0" err="1"/>
              <a:t>restrictive</a:t>
            </a:r>
            <a:r>
              <a:rPr lang="it-IT" dirty="0"/>
              <a:t> </a:t>
            </a:r>
            <a:r>
              <a:rPr lang="it-IT" dirty="0" err="1"/>
              <a:t>measures</a:t>
            </a:r>
            <a:r>
              <a:rPr lang="it-IT" dirty="0"/>
              <a:t> in the </a:t>
            </a:r>
            <a:r>
              <a:rPr lang="it-IT" dirty="0" err="1"/>
              <a:t>fight</a:t>
            </a:r>
            <a:r>
              <a:rPr lang="it-IT" dirty="0"/>
              <a:t> </a:t>
            </a:r>
            <a:r>
              <a:rPr lang="it-IT" dirty="0" err="1"/>
              <a:t>against</a:t>
            </a:r>
            <a:r>
              <a:rPr lang="it-IT" dirty="0"/>
              <a:t> </a:t>
            </a:r>
            <a:r>
              <a:rPr lang="it-IT" dirty="0" err="1"/>
              <a:t>terrorism</a:t>
            </a:r>
            <a:r>
              <a:rPr lang="it-IT" dirty="0"/>
              <a:t>.</a:t>
            </a:r>
          </a:p>
          <a:p>
            <a:r>
              <a:rPr lang="it-IT" dirty="0"/>
              <a:t>UN </a:t>
            </a:r>
            <a:r>
              <a:rPr lang="it-IT" dirty="0" err="1"/>
              <a:t>resolutions</a:t>
            </a:r>
            <a:r>
              <a:rPr lang="it-IT" dirty="0"/>
              <a:t> and EU </a:t>
            </a:r>
            <a:r>
              <a:rPr lang="it-IT" dirty="0" err="1"/>
              <a:t>regulations</a:t>
            </a:r>
            <a:r>
              <a:rPr lang="it-IT" dirty="0"/>
              <a:t>. Status of UN </a:t>
            </a:r>
            <a:r>
              <a:rPr lang="it-IT" dirty="0" err="1"/>
              <a:t>resolutions</a:t>
            </a:r>
            <a:r>
              <a:rPr lang="it-IT" dirty="0"/>
              <a:t> in the EU </a:t>
            </a:r>
            <a:r>
              <a:rPr lang="it-IT" dirty="0" err="1"/>
              <a:t>legal</a:t>
            </a:r>
            <a:r>
              <a:rPr lang="it-IT" dirty="0"/>
              <a:t> </a:t>
            </a:r>
            <a:r>
              <a:rPr lang="it-IT" dirty="0" err="1"/>
              <a:t>order</a:t>
            </a:r>
            <a:r>
              <a:rPr lang="it-IT" dirty="0"/>
              <a:t>. </a:t>
            </a:r>
            <a:r>
              <a:rPr lang="it-IT" dirty="0" err="1"/>
              <a:t>According</a:t>
            </a:r>
            <a:r>
              <a:rPr lang="it-IT" dirty="0"/>
              <a:t> to the Court </a:t>
            </a:r>
            <a:r>
              <a:rPr lang="it-IT" dirty="0" err="1"/>
              <a:t>deciding</a:t>
            </a:r>
            <a:r>
              <a:rPr lang="it-IT" dirty="0"/>
              <a:t> in appeal, human </a:t>
            </a:r>
            <a:r>
              <a:rPr lang="it-IT" dirty="0" err="1"/>
              <a:t>rights</a:t>
            </a:r>
            <a:r>
              <a:rPr lang="it-IT" dirty="0"/>
              <a:t> in the EU </a:t>
            </a:r>
            <a:r>
              <a:rPr lang="it-IT" dirty="0" err="1"/>
              <a:t>system</a:t>
            </a:r>
            <a:r>
              <a:rPr lang="it-IT" dirty="0"/>
              <a:t> are non </a:t>
            </a:r>
            <a:r>
              <a:rPr lang="it-IT" dirty="0" err="1"/>
              <a:t>derogable</a:t>
            </a:r>
            <a:r>
              <a:rPr lang="it-IT" dirty="0"/>
              <a:t>, </a:t>
            </a:r>
            <a:r>
              <a:rPr lang="it-IT" dirty="0" err="1"/>
              <a:t>even</a:t>
            </a:r>
            <a:r>
              <a:rPr lang="it-IT" dirty="0"/>
              <a:t> </a:t>
            </a:r>
            <a:r>
              <a:rPr lang="it-IT" dirty="0" err="1"/>
              <a:t>when</a:t>
            </a:r>
            <a:r>
              <a:rPr lang="it-IT" dirty="0"/>
              <a:t> </a:t>
            </a:r>
            <a:r>
              <a:rPr lang="it-IT" dirty="0" err="1"/>
              <a:t>implementing</a:t>
            </a:r>
            <a:r>
              <a:rPr lang="it-IT" dirty="0"/>
              <a:t> a UN </a:t>
            </a:r>
            <a:r>
              <a:rPr lang="it-IT" dirty="0" err="1"/>
              <a:t>resolution</a:t>
            </a:r>
            <a:r>
              <a:rPr lang="it-IT" dirty="0"/>
              <a:t>.</a:t>
            </a:r>
          </a:p>
          <a:p>
            <a:r>
              <a:rPr lang="it-IT" dirty="0" err="1"/>
              <a:t>Kadi</a:t>
            </a:r>
            <a:r>
              <a:rPr lang="it-IT" dirty="0"/>
              <a:t> II: </a:t>
            </a:r>
            <a:r>
              <a:rPr lang="it-IT" dirty="0" err="1"/>
              <a:t>same</a:t>
            </a:r>
            <a:r>
              <a:rPr lang="it-IT" dirty="0"/>
              <a:t> </a:t>
            </a:r>
            <a:r>
              <a:rPr lang="it-IT" dirty="0" err="1"/>
              <a:t>approach</a:t>
            </a:r>
            <a:r>
              <a:rPr lang="it-IT" dirty="0"/>
              <a:t>. «</a:t>
            </a:r>
            <a:r>
              <a:rPr lang="it-IT" dirty="0" err="1"/>
              <a:t>European</a:t>
            </a:r>
            <a:r>
              <a:rPr lang="it-IT" dirty="0"/>
              <a:t> Union </a:t>
            </a:r>
            <a:r>
              <a:rPr lang="it-IT" dirty="0" err="1"/>
              <a:t>measures</a:t>
            </a:r>
            <a:r>
              <a:rPr lang="it-IT" dirty="0"/>
              <a:t> </a:t>
            </a:r>
            <a:r>
              <a:rPr lang="it-IT" dirty="0" err="1"/>
              <a:t>implementing</a:t>
            </a:r>
            <a:r>
              <a:rPr lang="it-IT" dirty="0"/>
              <a:t> </a:t>
            </a:r>
            <a:r>
              <a:rPr lang="it-IT" dirty="0" err="1"/>
              <a:t>restrictive</a:t>
            </a:r>
            <a:r>
              <a:rPr lang="it-IT" dirty="0"/>
              <a:t> </a:t>
            </a:r>
            <a:r>
              <a:rPr lang="it-IT" dirty="0" err="1"/>
              <a:t>measures</a:t>
            </a:r>
            <a:r>
              <a:rPr lang="it-IT" dirty="0"/>
              <a:t> </a:t>
            </a:r>
            <a:r>
              <a:rPr lang="it-IT" dirty="0" err="1"/>
              <a:t>decided</a:t>
            </a:r>
            <a:r>
              <a:rPr lang="it-IT" dirty="0"/>
              <a:t> </a:t>
            </a:r>
            <a:r>
              <a:rPr lang="it-IT" dirty="0" err="1"/>
              <a:t>at</a:t>
            </a:r>
            <a:r>
              <a:rPr lang="it-IT" dirty="0"/>
              <a:t> </a:t>
            </a:r>
            <a:r>
              <a:rPr lang="it-IT" dirty="0" err="1"/>
              <a:t>international</a:t>
            </a:r>
            <a:r>
              <a:rPr lang="it-IT" dirty="0"/>
              <a:t> </a:t>
            </a:r>
            <a:r>
              <a:rPr lang="it-IT" dirty="0" err="1"/>
              <a:t>level</a:t>
            </a:r>
            <a:r>
              <a:rPr lang="it-IT" dirty="0"/>
              <a:t> </a:t>
            </a:r>
            <a:r>
              <a:rPr lang="it-IT" dirty="0" err="1"/>
              <a:t>enjoy</a:t>
            </a:r>
            <a:r>
              <a:rPr lang="it-IT" dirty="0"/>
              <a:t> no </a:t>
            </a:r>
            <a:r>
              <a:rPr lang="it-IT" dirty="0" err="1"/>
              <a:t>immunity</a:t>
            </a:r>
            <a:r>
              <a:rPr lang="it-IT" dirty="0"/>
              <a:t> from </a:t>
            </a:r>
            <a:r>
              <a:rPr lang="it-IT" dirty="0" err="1"/>
              <a:t>jurisdiction</a:t>
            </a:r>
            <a:r>
              <a:rPr lang="it-IT" dirty="0"/>
              <a:t>…». </a:t>
            </a:r>
          </a:p>
        </p:txBody>
      </p:sp>
    </p:spTree>
    <p:extLst>
      <p:ext uri="{BB962C8B-B14F-4D97-AF65-F5344CB8AC3E}">
        <p14:creationId xmlns:p14="http://schemas.microsoft.com/office/powerpoint/2010/main" val="381620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Fundamental</a:t>
            </a:r>
            <a:r>
              <a:rPr lang="it-IT" dirty="0"/>
              <a:t> </a:t>
            </a:r>
            <a:r>
              <a:rPr lang="it-IT" dirty="0" err="1"/>
              <a:t>rights</a:t>
            </a:r>
            <a:r>
              <a:rPr lang="it-IT" dirty="0"/>
              <a:t> </a:t>
            </a:r>
            <a:r>
              <a:rPr lang="it-IT" dirty="0" err="1"/>
              <a:t>as</a:t>
            </a:r>
            <a:r>
              <a:rPr lang="it-IT" dirty="0"/>
              <a:t> an </a:t>
            </a:r>
            <a:r>
              <a:rPr lang="it-IT" dirty="0" err="1"/>
              <a:t>objective</a:t>
            </a:r>
            <a:r>
              <a:rPr lang="it-IT" dirty="0"/>
              <a:t> of the </a:t>
            </a:r>
            <a:r>
              <a:rPr lang="it-IT" dirty="0" err="1"/>
              <a:t>EU’s</a:t>
            </a:r>
            <a:r>
              <a:rPr lang="it-IT" dirty="0"/>
              <a:t> </a:t>
            </a:r>
            <a:r>
              <a:rPr lang="it-IT" dirty="0" err="1"/>
              <a:t>external</a:t>
            </a:r>
            <a:r>
              <a:rPr lang="it-IT" dirty="0"/>
              <a:t> </a:t>
            </a:r>
            <a:r>
              <a:rPr lang="it-IT" dirty="0" err="1"/>
              <a:t>action</a:t>
            </a:r>
            <a:r>
              <a:rPr lang="it-IT" dirty="0"/>
              <a:t> </a:t>
            </a:r>
          </a:p>
        </p:txBody>
      </p:sp>
      <p:sp>
        <p:nvSpPr>
          <p:cNvPr id="3" name="Segnaposto contenuto 2"/>
          <p:cNvSpPr>
            <a:spLocks noGrp="1"/>
          </p:cNvSpPr>
          <p:nvPr>
            <p:ph idx="1"/>
          </p:nvPr>
        </p:nvSpPr>
        <p:spPr/>
        <p:txBody>
          <a:bodyPr/>
          <a:lstStyle/>
          <a:p>
            <a:endParaRPr lang="it-IT" dirty="0"/>
          </a:p>
          <a:p>
            <a:endParaRPr lang="it-IT" dirty="0"/>
          </a:p>
          <a:p>
            <a:endParaRPr lang="it-IT" dirty="0"/>
          </a:p>
          <a:p>
            <a:r>
              <a:rPr lang="it-IT" dirty="0" err="1"/>
              <a:t>Article</a:t>
            </a:r>
            <a:r>
              <a:rPr lang="it-IT" dirty="0"/>
              <a:t> 21 TEU, </a:t>
            </a:r>
            <a:r>
              <a:rPr lang="it-IT" dirty="0" err="1"/>
              <a:t>objectives</a:t>
            </a:r>
            <a:r>
              <a:rPr lang="it-IT" dirty="0"/>
              <a:t> of the </a:t>
            </a:r>
            <a:r>
              <a:rPr lang="it-IT" dirty="0" err="1"/>
              <a:t>EU’s</a:t>
            </a:r>
            <a:r>
              <a:rPr lang="it-IT" dirty="0"/>
              <a:t> </a:t>
            </a:r>
            <a:r>
              <a:rPr lang="it-IT" dirty="0" err="1"/>
              <a:t>external</a:t>
            </a:r>
            <a:r>
              <a:rPr lang="it-IT" dirty="0"/>
              <a:t> </a:t>
            </a:r>
            <a:r>
              <a:rPr lang="it-IT" dirty="0" err="1"/>
              <a:t>action</a:t>
            </a:r>
            <a:r>
              <a:rPr lang="it-IT" dirty="0"/>
              <a:t>: «b) consolidate and </a:t>
            </a:r>
            <a:r>
              <a:rPr lang="it-IT" dirty="0" err="1"/>
              <a:t>support</a:t>
            </a:r>
            <a:r>
              <a:rPr lang="it-IT" dirty="0"/>
              <a:t> </a:t>
            </a:r>
            <a:r>
              <a:rPr lang="it-IT" dirty="0" err="1"/>
              <a:t>democracy</a:t>
            </a:r>
            <a:r>
              <a:rPr lang="it-IT" dirty="0"/>
              <a:t>, the </a:t>
            </a:r>
            <a:r>
              <a:rPr lang="it-IT" dirty="0" err="1"/>
              <a:t>rule</a:t>
            </a:r>
            <a:r>
              <a:rPr lang="it-IT" dirty="0"/>
              <a:t> of law, human </a:t>
            </a:r>
            <a:r>
              <a:rPr lang="it-IT" dirty="0" err="1"/>
              <a:t>rights</a:t>
            </a:r>
            <a:r>
              <a:rPr lang="it-IT" dirty="0"/>
              <a:t> and the </a:t>
            </a:r>
            <a:r>
              <a:rPr lang="it-IT" dirty="0" err="1"/>
              <a:t>principles</a:t>
            </a:r>
            <a:r>
              <a:rPr lang="it-IT" dirty="0"/>
              <a:t> of </a:t>
            </a:r>
            <a:r>
              <a:rPr lang="it-IT" dirty="0" err="1"/>
              <a:t>international</a:t>
            </a:r>
            <a:r>
              <a:rPr lang="it-IT" dirty="0"/>
              <a:t> law». </a:t>
            </a:r>
          </a:p>
          <a:p>
            <a:endParaRPr lang="it-IT" dirty="0"/>
          </a:p>
          <a:p>
            <a:endParaRPr lang="it-IT" dirty="0"/>
          </a:p>
        </p:txBody>
      </p:sp>
    </p:spTree>
    <p:extLst>
      <p:ext uri="{BB962C8B-B14F-4D97-AF65-F5344CB8AC3E}">
        <p14:creationId xmlns:p14="http://schemas.microsoft.com/office/powerpoint/2010/main" val="2712948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Human </a:t>
            </a:r>
            <a:r>
              <a:rPr lang="it-IT" dirty="0" err="1"/>
              <a:t>rights</a:t>
            </a:r>
            <a:r>
              <a:rPr lang="it-IT" dirty="0"/>
              <a:t> </a:t>
            </a:r>
            <a:r>
              <a:rPr lang="it-IT" dirty="0" err="1"/>
              <a:t>as</a:t>
            </a:r>
            <a:r>
              <a:rPr lang="it-IT" dirty="0"/>
              <a:t> </a:t>
            </a:r>
            <a:r>
              <a:rPr lang="it-IT" dirty="0" err="1"/>
              <a:t>fundamental</a:t>
            </a:r>
            <a:r>
              <a:rPr lang="it-IT" dirty="0"/>
              <a:t> </a:t>
            </a:r>
            <a:r>
              <a:rPr lang="it-IT" dirty="0" err="1"/>
              <a:t>values</a:t>
            </a:r>
            <a:r>
              <a:rPr lang="it-IT" dirty="0"/>
              <a:t> of the EU</a:t>
            </a:r>
          </a:p>
        </p:txBody>
      </p:sp>
      <p:sp>
        <p:nvSpPr>
          <p:cNvPr id="3" name="Segnaposto contenuto 2"/>
          <p:cNvSpPr>
            <a:spLocks noGrp="1"/>
          </p:cNvSpPr>
          <p:nvPr>
            <p:ph idx="1"/>
          </p:nvPr>
        </p:nvSpPr>
        <p:spPr/>
        <p:txBody>
          <a:bodyPr/>
          <a:lstStyle/>
          <a:p>
            <a:endParaRPr lang="it-IT" dirty="0"/>
          </a:p>
          <a:p>
            <a:r>
              <a:rPr lang="it-IT" dirty="0" err="1"/>
              <a:t>Article</a:t>
            </a:r>
            <a:r>
              <a:rPr lang="it-IT" dirty="0"/>
              <a:t> 2 TEU: the EU </a:t>
            </a:r>
            <a:r>
              <a:rPr lang="it-IT" dirty="0" err="1"/>
              <a:t>is</a:t>
            </a:r>
            <a:r>
              <a:rPr lang="it-IT" dirty="0"/>
              <a:t> «</a:t>
            </a:r>
            <a:r>
              <a:rPr lang="it-IT" dirty="0" err="1"/>
              <a:t>founded</a:t>
            </a:r>
            <a:r>
              <a:rPr lang="it-IT" dirty="0"/>
              <a:t> on the </a:t>
            </a:r>
            <a:r>
              <a:rPr lang="it-IT" dirty="0" err="1"/>
              <a:t>values</a:t>
            </a:r>
            <a:r>
              <a:rPr lang="it-IT" dirty="0"/>
              <a:t> of </a:t>
            </a:r>
            <a:r>
              <a:rPr lang="it-IT" dirty="0" err="1"/>
              <a:t>respect</a:t>
            </a:r>
            <a:r>
              <a:rPr lang="it-IT" dirty="0"/>
              <a:t> for human </a:t>
            </a:r>
            <a:r>
              <a:rPr lang="it-IT" dirty="0" err="1"/>
              <a:t>dignity</a:t>
            </a:r>
            <a:r>
              <a:rPr lang="it-IT" dirty="0"/>
              <a:t>, </a:t>
            </a:r>
            <a:r>
              <a:rPr lang="it-IT" dirty="0" err="1"/>
              <a:t>freedom</a:t>
            </a:r>
            <a:r>
              <a:rPr lang="it-IT" dirty="0"/>
              <a:t>, </a:t>
            </a:r>
            <a:r>
              <a:rPr lang="it-IT" dirty="0" err="1"/>
              <a:t>democracy</a:t>
            </a:r>
            <a:r>
              <a:rPr lang="it-IT" dirty="0"/>
              <a:t>, </a:t>
            </a:r>
            <a:r>
              <a:rPr lang="it-IT" dirty="0" err="1"/>
              <a:t>equality</a:t>
            </a:r>
            <a:r>
              <a:rPr lang="it-IT" dirty="0"/>
              <a:t>, the </a:t>
            </a:r>
            <a:r>
              <a:rPr lang="it-IT" dirty="0" err="1"/>
              <a:t>rule</a:t>
            </a:r>
            <a:r>
              <a:rPr lang="it-IT" dirty="0"/>
              <a:t> of law and </a:t>
            </a:r>
            <a:r>
              <a:rPr lang="it-IT" dirty="0" err="1"/>
              <a:t>respect</a:t>
            </a:r>
            <a:r>
              <a:rPr lang="it-IT" dirty="0"/>
              <a:t> for human </a:t>
            </a:r>
            <a:r>
              <a:rPr lang="it-IT" dirty="0" err="1"/>
              <a:t>rights</a:t>
            </a:r>
            <a:r>
              <a:rPr lang="it-IT" dirty="0"/>
              <a:t>».</a:t>
            </a:r>
          </a:p>
          <a:p>
            <a:r>
              <a:rPr lang="it-IT" dirty="0" err="1"/>
              <a:t>Article</a:t>
            </a:r>
            <a:r>
              <a:rPr lang="it-IT" dirty="0"/>
              <a:t> 7 TEU: </a:t>
            </a:r>
            <a:r>
              <a:rPr lang="it-IT" dirty="0" err="1"/>
              <a:t>consequences</a:t>
            </a:r>
            <a:r>
              <a:rPr lang="it-IT" dirty="0"/>
              <a:t> of </a:t>
            </a:r>
            <a:r>
              <a:rPr lang="it-IT" dirty="0" err="1"/>
              <a:t>breaches</a:t>
            </a:r>
            <a:r>
              <a:rPr lang="it-IT" dirty="0"/>
              <a:t> of </a:t>
            </a:r>
            <a:r>
              <a:rPr lang="it-IT" dirty="0" err="1"/>
              <a:t>fundamental</a:t>
            </a:r>
            <a:r>
              <a:rPr lang="it-IT" dirty="0"/>
              <a:t> </a:t>
            </a:r>
            <a:r>
              <a:rPr lang="it-IT" dirty="0" err="1"/>
              <a:t>values</a:t>
            </a:r>
            <a:r>
              <a:rPr lang="it-IT" dirty="0"/>
              <a:t> by a </a:t>
            </a:r>
            <a:r>
              <a:rPr lang="it-IT" dirty="0" err="1"/>
              <a:t>Member</a:t>
            </a:r>
            <a:r>
              <a:rPr lang="it-IT" dirty="0"/>
              <a:t> State. </a:t>
            </a:r>
            <a:r>
              <a:rPr lang="it-IT" dirty="0" err="1"/>
              <a:t>Suspension</a:t>
            </a:r>
            <a:r>
              <a:rPr lang="it-IT" dirty="0"/>
              <a:t> of </a:t>
            </a:r>
            <a:r>
              <a:rPr lang="it-IT" dirty="0" err="1"/>
              <a:t>rights</a:t>
            </a:r>
            <a:r>
              <a:rPr lang="it-IT" dirty="0"/>
              <a:t> </a:t>
            </a:r>
            <a:r>
              <a:rPr lang="it-IT" dirty="0" err="1"/>
              <a:t>deriving</a:t>
            </a:r>
            <a:r>
              <a:rPr lang="it-IT" dirty="0"/>
              <a:t> from the </a:t>
            </a:r>
            <a:r>
              <a:rPr lang="it-IT" dirty="0" err="1"/>
              <a:t>Treaties</a:t>
            </a:r>
            <a:r>
              <a:rPr lang="it-IT" dirty="0"/>
              <a:t> to the State in </a:t>
            </a:r>
            <a:r>
              <a:rPr lang="it-IT" dirty="0" err="1"/>
              <a:t>question</a:t>
            </a:r>
            <a:r>
              <a:rPr lang="it-IT" dirty="0"/>
              <a:t>.</a:t>
            </a:r>
          </a:p>
          <a:p>
            <a:endParaRPr lang="it-IT" dirty="0"/>
          </a:p>
        </p:txBody>
      </p:sp>
    </p:spTree>
    <p:extLst>
      <p:ext uri="{BB962C8B-B14F-4D97-AF65-F5344CB8AC3E}">
        <p14:creationId xmlns:p14="http://schemas.microsoft.com/office/powerpoint/2010/main" val="4027038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0DBFD4-7865-4382-AB1F-EB2FFA7E32EC}"/>
              </a:ext>
            </a:extLst>
          </p:cNvPr>
          <p:cNvSpPr>
            <a:spLocks noGrp="1"/>
          </p:cNvSpPr>
          <p:nvPr>
            <p:ph type="title"/>
          </p:nvPr>
        </p:nvSpPr>
        <p:spPr/>
        <p:txBody>
          <a:bodyPr/>
          <a:lstStyle/>
          <a:p>
            <a:r>
              <a:rPr lang="it-IT" dirty="0"/>
              <a:t>Article 3 TEU: </a:t>
            </a:r>
            <a:r>
              <a:rPr lang="it-IT" dirty="0" err="1"/>
              <a:t>objectives</a:t>
            </a:r>
            <a:r>
              <a:rPr lang="it-IT" dirty="0"/>
              <a:t> of the EU</a:t>
            </a:r>
          </a:p>
        </p:txBody>
      </p:sp>
      <p:sp>
        <p:nvSpPr>
          <p:cNvPr id="3" name="Segnaposto contenuto 2">
            <a:extLst>
              <a:ext uri="{FF2B5EF4-FFF2-40B4-BE49-F238E27FC236}">
                <a16:creationId xmlns:a16="http://schemas.microsoft.com/office/drawing/2014/main" id="{05DD54C1-5C8C-4CAD-ADA3-E79DD001C80B}"/>
              </a:ext>
            </a:extLst>
          </p:cNvPr>
          <p:cNvSpPr>
            <a:spLocks noGrp="1"/>
          </p:cNvSpPr>
          <p:nvPr>
            <p:ph idx="1"/>
          </p:nvPr>
        </p:nvSpPr>
        <p:spPr/>
        <p:txBody>
          <a:bodyPr>
            <a:normAutofit fontScale="77500" lnSpcReduction="20000"/>
          </a:bodyPr>
          <a:lstStyle/>
          <a:p>
            <a:r>
              <a:rPr lang="en-US" dirty="0"/>
              <a:t>Article 3</a:t>
            </a:r>
          </a:p>
          <a:p>
            <a:r>
              <a:rPr lang="en-US" dirty="0"/>
              <a:t>(ex Article 2 TEU)</a:t>
            </a:r>
          </a:p>
          <a:p>
            <a:r>
              <a:rPr lang="en-US" dirty="0"/>
              <a:t>1. The Union's aim is to promote peace, its values and the well-being of its peoples.</a:t>
            </a:r>
          </a:p>
          <a:p>
            <a:r>
              <a:rPr lang="en-US" dirty="0"/>
              <a:t>2. The Union shall offer its citizens an area of freedom, security and justice without internal frontiers, in which the free movement of persons is ensured in conjunction with appropriate measures with respect to external border controls, asylum, immigration and the prevention and combating of crime.</a:t>
            </a:r>
          </a:p>
          <a:p>
            <a:r>
              <a:rPr lang="en-US" dirty="0"/>
              <a:t>3. The Union shall establish an internal market. It shall work for the sustainable development of Europe based on balanced economic growth and price stability, a highly competitive social market economy, aiming at full employment and social progress, and a high level of protection and improvement of the quality of the environment. It shall promote scientific and technological advance.</a:t>
            </a:r>
          </a:p>
          <a:p>
            <a:r>
              <a:rPr lang="en-US" dirty="0"/>
              <a:t>It shall combat social exclusion and discrimination, and shall promote social justice and protection, equality between women and men, solidarity between generations and protection of the rights of the child.</a:t>
            </a:r>
          </a:p>
        </p:txBody>
      </p:sp>
    </p:spTree>
    <p:extLst>
      <p:ext uri="{BB962C8B-B14F-4D97-AF65-F5344CB8AC3E}">
        <p14:creationId xmlns:p14="http://schemas.microsoft.com/office/powerpoint/2010/main" val="3523342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0DBFD4-7865-4382-AB1F-EB2FFA7E32EC}"/>
              </a:ext>
            </a:extLst>
          </p:cNvPr>
          <p:cNvSpPr>
            <a:spLocks noGrp="1"/>
          </p:cNvSpPr>
          <p:nvPr>
            <p:ph type="title"/>
          </p:nvPr>
        </p:nvSpPr>
        <p:spPr/>
        <p:txBody>
          <a:bodyPr/>
          <a:lstStyle/>
          <a:p>
            <a:r>
              <a:rPr lang="it-IT" dirty="0"/>
              <a:t>Article 3 TEU: </a:t>
            </a:r>
            <a:r>
              <a:rPr lang="it-IT" dirty="0" err="1"/>
              <a:t>objectives</a:t>
            </a:r>
            <a:r>
              <a:rPr lang="it-IT" dirty="0"/>
              <a:t> of the EU</a:t>
            </a:r>
          </a:p>
        </p:txBody>
      </p:sp>
      <p:sp>
        <p:nvSpPr>
          <p:cNvPr id="3" name="Segnaposto contenuto 2">
            <a:extLst>
              <a:ext uri="{FF2B5EF4-FFF2-40B4-BE49-F238E27FC236}">
                <a16:creationId xmlns:a16="http://schemas.microsoft.com/office/drawing/2014/main" id="{05DD54C1-5C8C-4CAD-ADA3-E79DD001C80B}"/>
              </a:ext>
            </a:extLst>
          </p:cNvPr>
          <p:cNvSpPr>
            <a:spLocks noGrp="1"/>
          </p:cNvSpPr>
          <p:nvPr>
            <p:ph idx="1"/>
          </p:nvPr>
        </p:nvSpPr>
        <p:spPr/>
        <p:txBody>
          <a:bodyPr>
            <a:normAutofit fontScale="77500" lnSpcReduction="20000"/>
          </a:bodyPr>
          <a:lstStyle/>
          <a:p>
            <a:r>
              <a:rPr lang="en-US"/>
              <a:t>It </a:t>
            </a:r>
            <a:r>
              <a:rPr lang="en-US" dirty="0"/>
              <a:t>shall promote economic, social and territorial cohesion, and solidarity among Member States.</a:t>
            </a:r>
          </a:p>
          <a:p>
            <a:r>
              <a:rPr lang="en-US" dirty="0"/>
              <a:t>It shall respect its rich cultural and linguistic diversity, and shall ensure that Europe's cultural heritage is safeguarded and enhanced.</a:t>
            </a:r>
          </a:p>
          <a:p>
            <a:r>
              <a:rPr lang="en-US" dirty="0"/>
              <a:t>4. The Union shall establish an economic and monetary union whose currency is the euro.</a:t>
            </a:r>
          </a:p>
          <a:p>
            <a:r>
              <a:rPr lang="en-US" dirty="0"/>
              <a:t>5. In its relations with the wider world, the Union shall uphold and promote its values and interests and contribute to the protection of its citizens. It shall contribute to peace, security, the sustainable development of the Earth, solidarity and mutual respect among peoples, free and fair trade, eradication of poverty and the protection of human rights, in particular the rights of the child, as well as to the strict observance and the development of international law, including respect for the principles of the United Nations Charter.</a:t>
            </a:r>
          </a:p>
          <a:p>
            <a:r>
              <a:rPr lang="en-US" dirty="0"/>
              <a:t>6. </a:t>
            </a:r>
            <a:r>
              <a:rPr lang="en-US"/>
              <a:t>The Union shall pursue its objectives by appropriate means commensurate with the competences which are conferred upon it in the Treaties.</a:t>
            </a:r>
          </a:p>
          <a:p>
            <a:endParaRPr lang="it-IT"/>
          </a:p>
        </p:txBody>
      </p:sp>
    </p:spTree>
    <p:extLst>
      <p:ext uri="{BB962C8B-B14F-4D97-AF65-F5344CB8AC3E}">
        <p14:creationId xmlns:p14="http://schemas.microsoft.com/office/powerpoint/2010/main" val="3369928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DA5F8C-795E-41DD-A3AB-CBF16A306AA6}"/>
              </a:ext>
            </a:extLst>
          </p:cNvPr>
          <p:cNvSpPr>
            <a:spLocks noGrp="1"/>
          </p:cNvSpPr>
          <p:nvPr>
            <p:ph type="title"/>
          </p:nvPr>
        </p:nvSpPr>
        <p:spPr/>
        <p:txBody>
          <a:bodyPr/>
          <a:lstStyle/>
          <a:p>
            <a:r>
              <a:rPr lang="it-IT" dirty="0" err="1"/>
              <a:t>Fundamental</a:t>
            </a:r>
            <a:r>
              <a:rPr lang="it-IT" dirty="0"/>
              <a:t> </a:t>
            </a:r>
            <a:r>
              <a:rPr lang="it-IT" dirty="0" err="1"/>
              <a:t>values</a:t>
            </a:r>
            <a:r>
              <a:rPr lang="it-IT" dirty="0"/>
              <a:t> – Article 4 TEU</a:t>
            </a:r>
          </a:p>
        </p:txBody>
      </p:sp>
      <p:sp>
        <p:nvSpPr>
          <p:cNvPr id="3" name="Segnaposto contenuto 2">
            <a:extLst>
              <a:ext uri="{FF2B5EF4-FFF2-40B4-BE49-F238E27FC236}">
                <a16:creationId xmlns:a16="http://schemas.microsoft.com/office/drawing/2014/main" id="{C97BBE1B-C68E-4E41-A3B3-9216558A2554}"/>
              </a:ext>
            </a:extLst>
          </p:cNvPr>
          <p:cNvSpPr>
            <a:spLocks noGrp="1"/>
          </p:cNvSpPr>
          <p:nvPr>
            <p:ph idx="1"/>
          </p:nvPr>
        </p:nvSpPr>
        <p:spPr/>
        <p:txBody>
          <a:bodyPr/>
          <a:lstStyle/>
          <a:p>
            <a:endParaRPr lang="it-IT" dirty="0"/>
          </a:p>
          <a:p>
            <a:endParaRPr lang="it-IT" dirty="0"/>
          </a:p>
          <a:p>
            <a:r>
              <a:rPr lang="it-IT" dirty="0" err="1"/>
              <a:t>Unity</a:t>
            </a:r>
            <a:r>
              <a:rPr lang="it-IT" dirty="0"/>
              <a:t> and </a:t>
            </a:r>
            <a:r>
              <a:rPr lang="it-IT" dirty="0" err="1"/>
              <a:t>equality</a:t>
            </a:r>
            <a:endParaRPr lang="it-IT" dirty="0"/>
          </a:p>
          <a:p>
            <a:r>
              <a:rPr lang="it-IT" dirty="0" err="1"/>
              <a:t>Solidarity</a:t>
            </a:r>
            <a:endParaRPr lang="it-IT" dirty="0"/>
          </a:p>
          <a:p>
            <a:r>
              <a:rPr lang="it-IT" dirty="0"/>
              <a:t>Respect for </a:t>
            </a:r>
            <a:r>
              <a:rPr lang="it-IT" dirty="0" err="1"/>
              <a:t>national</a:t>
            </a:r>
            <a:r>
              <a:rPr lang="it-IT" dirty="0"/>
              <a:t> </a:t>
            </a:r>
            <a:r>
              <a:rPr lang="it-IT" dirty="0" err="1"/>
              <a:t>identities</a:t>
            </a:r>
            <a:endParaRPr lang="it-IT" dirty="0"/>
          </a:p>
          <a:p>
            <a:r>
              <a:rPr lang="it-IT" dirty="0"/>
              <a:t>Sincere cooperation</a:t>
            </a:r>
          </a:p>
        </p:txBody>
      </p:sp>
    </p:spTree>
    <p:extLst>
      <p:ext uri="{BB962C8B-B14F-4D97-AF65-F5344CB8AC3E}">
        <p14:creationId xmlns:p14="http://schemas.microsoft.com/office/powerpoint/2010/main" val="312995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97AE59-A668-4F84-A688-0D41FC48CCD6}"/>
              </a:ext>
            </a:extLst>
          </p:cNvPr>
          <p:cNvSpPr>
            <a:spLocks noGrp="1"/>
          </p:cNvSpPr>
          <p:nvPr>
            <p:ph type="title"/>
          </p:nvPr>
        </p:nvSpPr>
        <p:spPr/>
        <p:txBody>
          <a:bodyPr/>
          <a:lstStyle/>
          <a:p>
            <a:r>
              <a:rPr lang="it-IT" dirty="0"/>
              <a:t>Article 4 TEU</a:t>
            </a:r>
          </a:p>
        </p:txBody>
      </p:sp>
      <p:sp>
        <p:nvSpPr>
          <p:cNvPr id="3" name="Segnaposto contenuto 2">
            <a:extLst>
              <a:ext uri="{FF2B5EF4-FFF2-40B4-BE49-F238E27FC236}">
                <a16:creationId xmlns:a16="http://schemas.microsoft.com/office/drawing/2014/main" id="{83E899F0-38D9-4FE1-B507-89BEAA0718F7}"/>
              </a:ext>
            </a:extLst>
          </p:cNvPr>
          <p:cNvSpPr>
            <a:spLocks noGrp="1"/>
          </p:cNvSpPr>
          <p:nvPr>
            <p:ph idx="1"/>
          </p:nvPr>
        </p:nvSpPr>
        <p:spPr/>
        <p:txBody>
          <a:bodyPr>
            <a:normAutofit fontScale="70000" lnSpcReduction="20000"/>
          </a:bodyPr>
          <a:lstStyle/>
          <a:p>
            <a:r>
              <a:rPr lang="en-US" i="1" dirty="0"/>
              <a:t>Article 4</a:t>
            </a:r>
          </a:p>
          <a:p>
            <a:r>
              <a:rPr lang="en-US" dirty="0"/>
              <a:t>1.   In accordance with Article 5, competences not conferred upon the Union in the Treaties remain with the Member States.</a:t>
            </a:r>
          </a:p>
          <a:p>
            <a:r>
              <a:rPr lang="en-US" dirty="0"/>
              <a:t>2.   The Union shall respect the equality of Member States before the Treaties as well as their national identities, inherent in their fundamental structures, political and constitutional, inclusive of regional and local self-government. It shall respect their essential State functions, including ensuring the territorial integrity of the State, maintaining law and order and safeguarding national security. In particular, national security remains the sole responsibility of each Member State.</a:t>
            </a:r>
          </a:p>
          <a:p>
            <a:r>
              <a:rPr lang="en-US" dirty="0"/>
              <a:t>3.   Pursuant to the principle of sincere cooperation, the Union and the Member States shall, in full mutual respect, assist each other in carrying out tasks which flow from the Treaties.</a:t>
            </a:r>
          </a:p>
          <a:p>
            <a:r>
              <a:rPr lang="en-US" dirty="0"/>
              <a:t>The Member States shall take any appropriate measure, general or particular, to ensure fulfilment of the obligations arising out of the Treaties or resulting from the acts of the institutions of the Union.</a:t>
            </a:r>
          </a:p>
          <a:p>
            <a:r>
              <a:rPr lang="en-US" dirty="0"/>
              <a:t>The Member States shall facilitate the achievement of the Union's tasks and refrain from any measure which could </a:t>
            </a:r>
            <a:r>
              <a:rPr lang="en-US" dirty="0" err="1"/>
              <a:t>jeopardise</a:t>
            </a:r>
            <a:r>
              <a:rPr lang="en-US" dirty="0"/>
              <a:t> the attainment of the Union's objectives.</a:t>
            </a:r>
          </a:p>
          <a:p>
            <a:endParaRPr lang="it-IT" dirty="0"/>
          </a:p>
        </p:txBody>
      </p:sp>
    </p:spTree>
    <p:extLst>
      <p:ext uri="{BB962C8B-B14F-4D97-AF65-F5344CB8AC3E}">
        <p14:creationId xmlns:p14="http://schemas.microsoft.com/office/powerpoint/2010/main" val="2081779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 </a:t>
            </a:r>
            <a:r>
              <a:rPr lang="it-IT" dirty="0" err="1"/>
              <a:t>difficult</a:t>
            </a:r>
            <a:r>
              <a:rPr lang="it-IT" dirty="0"/>
              <a:t> start…</a:t>
            </a:r>
          </a:p>
        </p:txBody>
      </p:sp>
      <p:sp>
        <p:nvSpPr>
          <p:cNvPr id="3" name="Segnaposto contenuto 2"/>
          <p:cNvSpPr>
            <a:spLocks noGrp="1"/>
          </p:cNvSpPr>
          <p:nvPr>
            <p:ph idx="1"/>
          </p:nvPr>
        </p:nvSpPr>
        <p:spPr/>
        <p:txBody>
          <a:bodyPr>
            <a:normAutofit/>
          </a:bodyPr>
          <a:lstStyle/>
          <a:p>
            <a:r>
              <a:rPr lang="it-IT" dirty="0" err="1"/>
              <a:t>Stork</a:t>
            </a:r>
            <a:r>
              <a:rPr lang="it-IT" dirty="0"/>
              <a:t> case, 1958. the </a:t>
            </a:r>
            <a:r>
              <a:rPr lang="it-IT" dirty="0" err="1"/>
              <a:t>applicant</a:t>
            </a:r>
            <a:r>
              <a:rPr lang="it-IT" dirty="0"/>
              <a:t> </a:t>
            </a:r>
            <a:r>
              <a:rPr lang="it-IT" dirty="0" err="1"/>
              <a:t>challenged</a:t>
            </a:r>
            <a:r>
              <a:rPr lang="it-IT" dirty="0"/>
              <a:t> a ECSC </a:t>
            </a:r>
            <a:r>
              <a:rPr lang="it-IT" dirty="0" err="1"/>
              <a:t>decision</a:t>
            </a:r>
            <a:r>
              <a:rPr lang="it-IT" dirty="0"/>
              <a:t> on the </a:t>
            </a:r>
            <a:r>
              <a:rPr lang="it-IT" dirty="0" err="1"/>
              <a:t>ground</a:t>
            </a:r>
            <a:r>
              <a:rPr lang="it-IT" dirty="0"/>
              <a:t> </a:t>
            </a:r>
            <a:r>
              <a:rPr lang="it-IT" dirty="0" err="1"/>
              <a:t>that</a:t>
            </a:r>
            <a:r>
              <a:rPr lang="it-IT" dirty="0"/>
              <a:t> </a:t>
            </a:r>
            <a:r>
              <a:rPr lang="it-IT" dirty="0" err="1"/>
              <a:t>it</a:t>
            </a:r>
            <a:r>
              <a:rPr lang="it-IT" dirty="0"/>
              <a:t> </a:t>
            </a:r>
            <a:r>
              <a:rPr lang="it-IT" dirty="0" err="1"/>
              <a:t>infringed</a:t>
            </a:r>
            <a:r>
              <a:rPr lang="it-IT" dirty="0"/>
              <a:t> </a:t>
            </a:r>
            <a:r>
              <a:rPr lang="it-IT" dirty="0" err="1"/>
              <a:t>fundamental</a:t>
            </a:r>
            <a:r>
              <a:rPr lang="it-IT" dirty="0"/>
              <a:t> </a:t>
            </a:r>
            <a:r>
              <a:rPr lang="it-IT" dirty="0" err="1"/>
              <a:t>rights</a:t>
            </a:r>
            <a:r>
              <a:rPr lang="it-IT" dirty="0"/>
              <a:t> from the </a:t>
            </a:r>
            <a:r>
              <a:rPr lang="it-IT" dirty="0" err="1"/>
              <a:t>German</a:t>
            </a:r>
            <a:r>
              <a:rPr lang="it-IT" dirty="0"/>
              <a:t> </a:t>
            </a:r>
            <a:r>
              <a:rPr lang="it-IT" dirty="0" err="1"/>
              <a:t>Constitution</a:t>
            </a:r>
            <a:r>
              <a:rPr lang="it-IT" dirty="0"/>
              <a:t>. </a:t>
            </a:r>
            <a:r>
              <a:rPr lang="it-IT" dirty="0" err="1"/>
              <a:t>According</a:t>
            </a:r>
            <a:r>
              <a:rPr lang="it-IT" dirty="0"/>
              <a:t> to the Court, the task of </a:t>
            </a:r>
            <a:r>
              <a:rPr lang="it-IT" dirty="0" err="1"/>
              <a:t>European</a:t>
            </a:r>
            <a:r>
              <a:rPr lang="it-IT" dirty="0"/>
              <a:t> </a:t>
            </a:r>
            <a:r>
              <a:rPr lang="it-IT" dirty="0" err="1"/>
              <a:t>institutions</a:t>
            </a:r>
            <a:r>
              <a:rPr lang="it-IT" dirty="0"/>
              <a:t> </a:t>
            </a:r>
            <a:r>
              <a:rPr lang="it-IT" dirty="0" err="1"/>
              <a:t>is</a:t>
            </a:r>
            <a:r>
              <a:rPr lang="it-IT" dirty="0"/>
              <a:t> to </a:t>
            </a:r>
            <a:r>
              <a:rPr lang="it-IT" dirty="0" err="1"/>
              <a:t>apply</a:t>
            </a:r>
            <a:r>
              <a:rPr lang="it-IT" dirty="0"/>
              <a:t> </a:t>
            </a:r>
            <a:r>
              <a:rPr lang="it-IT" dirty="0" err="1"/>
              <a:t>European</a:t>
            </a:r>
            <a:r>
              <a:rPr lang="it-IT" dirty="0"/>
              <a:t> </a:t>
            </a:r>
            <a:r>
              <a:rPr lang="it-IT" dirty="0" err="1"/>
              <a:t>rules</a:t>
            </a:r>
            <a:r>
              <a:rPr lang="it-IT" dirty="0"/>
              <a:t> </a:t>
            </a:r>
            <a:r>
              <a:rPr lang="it-IT" dirty="0" err="1"/>
              <a:t>without</a:t>
            </a:r>
            <a:r>
              <a:rPr lang="it-IT" dirty="0"/>
              <a:t> </a:t>
            </a:r>
            <a:r>
              <a:rPr lang="it-IT" dirty="0" err="1"/>
              <a:t>regard</a:t>
            </a:r>
            <a:r>
              <a:rPr lang="it-IT" dirty="0"/>
              <a:t> for </a:t>
            </a:r>
            <a:r>
              <a:rPr lang="it-IT" dirty="0" err="1"/>
              <a:t>their</a:t>
            </a:r>
            <a:r>
              <a:rPr lang="it-IT" dirty="0"/>
              <a:t> </a:t>
            </a:r>
            <a:r>
              <a:rPr lang="it-IT" dirty="0" err="1"/>
              <a:t>validity</a:t>
            </a:r>
            <a:r>
              <a:rPr lang="it-IT" dirty="0"/>
              <a:t> under </a:t>
            </a:r>
            <a:r>
              <a:rPr lang="it-IT" dirty="0" err="1"/>
              <a:t>national</a:t>
            </a:r>
            <a:r>
              <a:rPr lang="it-IT" dirty="0"/>
              <a:t> law.</a:t>
            </a:r>
          </a:p>
          <a:p>
            <a:r>
              <a:rPr lang="it-IT" dirty="0" err="1"/>
              <a:t>Stauder</a:t>
            </a:r>
            <a:r>
              <a:rPr lang="it-IT" dirty="0"/>
              <a:t> case, 1969; </a:t>
            </a:r>
            <a:r>
              <a:rPr lang="it-IT" dirty="0" err="1"/>
              <a:t>Nold</a:t>
            </a:r>
            <a:r>
              <a:rPr lang="it-IT" dirty="0"/>
              <a:t> case, 1974; </a:t>
            </a:r>
            <a:r>
              <a:rPr lang="it-IT" dirty="0" err="1"/>
              <a:t>Internationale</a:t>
            </a:r>
            <a:r>
              <a:rPr lang="it-IT" dirty="0"/>
              <a:t> </a:t>
            </a:r>
            <a:r>
              <a:rPr lang="it-IT" dirty="0" err="1"/>
              <a:t>Handelgesellschaft</a:t>
            </a:r>
            <a:r>
              <a:rPr lang="it-IT" dirty="0"/>
              <a:t> case, 1979. The Court </a:t>
            </a:r>
            <a:r>
              <a:rPr lang="it-IT" dirty="0" err="1"/>
              <a:t>changed</a:t>
            </a:r>
            <a:r>
              <a:rPr lang="it-IT" dirty="0"/>
              <a:t> </a:t>
            </a:r>
            <a:r>
              <a:rPr lang="it-IT" dirty="0" err="1"/>
              <a:t>its</a:t>
            </a:r>
            <a:r>
              <a:rPr lang="it-IT" dirty="0"/>
              <a:t> position, </a:t>
            </a:r>
            <a:r>
              <a:rPr lang="it-IT" dirty="0" err="1"/>
              <a:t>after</a:t>
            </a:r>
            <a:r>
              <a:rPr lang="it-IT" dirty="0"/>
              <a:t> </a:t>
            </a:r>
            <a:r>
              <a:rPr lang="it-IT" dirty="0" err="1"/>
              <a:t>challenges</a:t>
            </a:r>
            <a:r>
              <a:rPr lang="it-IT" dirty="0"/>
              <a:t> from </a:t>
            </a:r>
            <a:r>
              <a:rPr lang="it-IT" dirty="0" err="1"/>
              <a:t>national</a:t>
            </a:r>
            <a:r>
              <a:rPr lang="it-IT" dirty="0"/>
              <a:t> </a:t>
            </a:r>
            <a:r>
              <a:rPr lang="it-IT" dirty="0" err="1"/>
              <a:t>constitutional</a:t>
            </a:r>
            <a:r>
              <a:rPr lang="it-IT" dirty="0"/>
              <a:t> </a:t>
            </a:r>
            <a:r>
              <a:rPr lang="it-IT" dirty="0" err="1"/>
              <a:t>Courts</a:t>
            </a:r>
            <a:r>
              <a:rPr lang="it-IT" dirty="0"/>
              <a:t> (</a:t>
            </a:r>
            <a:r>
              <a:rPr lang="it-IT" dirty="0" err="1"/>
              <a:t>Italian</a:t>
            </a:r>
            <a:r>
              <a:rPr lang="it-IT" dirty="0"/>
              <a:t> – Frontini case, 1973 and </a:t>
            </a:r>
            <a:r>
              <a:rPr lang="it-IT" dirty="0" err="1"/>
              <a:t>German</a:t>
            </a:r>
            <a:r>
              <a:rPr lang="it-IT" dirty="0"/>
              <a:t> – Solange I case, 1974). </a:t>
            </a:r>
          </a:p>
        </p:txBody>
      </p:sp>
    </p:spTree>
    <p:extLst>
      <p:ext uri="{BB962C8B-B14F-4D97-AF65-F5344CB8AC3E}">
        <p14:creationId xmlns:p14="http://schemas.microsoft.com/office/powerpoint/2010/main" val="3863427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Fundamental</a:t>
            </a:r>
            <a:r>
              <a:rPr lang="it-IT" dirty="0"/>
              <a:t> </a:t>
            </a:r>
            <a:r>
              <a:rPr lang="it-IT" dirty="0" err="1"/>
              <a:t>rights</a:t>
            </a:r>
            <a:r>
              <a:rPr lang="it-IT" dirty="0"/>
              <a:t> </a:t>
            </a:r>
            <a:r>
              <a:rPr lang="it-IT" dirty="0" err="1"/>
              <a:t>as</a:t>
            </a:r>
            <a:r>
              <a:rPr lang="it-IT" dirty="0"/>
              <a:t> general </a:t>
            </a:r>
            <a:r>
              <a:rPr lang="it-IT" dirty="0" err="1"/>
              <a:t>principles</a:t>
            </a:r>
            <a:r>
              <a:rPr lang="it-IT" dirty="0"/>
              <a:t> </a:t>
            </a:r>
            <a:r>
              <a:rPr lang="it-IT"/>
              <a:t>of Community law</a:t>
            </a:r>
            <a:endParaRPr lang="it-IT" dirty="0"/>
          </a:p>
        </p:txBody>
      </p:sp>
      <p:sp>
        <p:nvSpPr>
          <p:cNvPr id="3" name="Segnaposto contenuto 2"/>
          <p:cNvSpPr>
            <a:spLocks noGrp="1"/>
          </p:cNvSpPr>
          <p:nvPr>
            <p:ph idx="1"/>
          </p:nvPr>
        </p:nvSpPr>
        <p:spPr/>
        <p:txBody>
          <a:bodyPr>
            <a:normAutofit/>
          </a:bodyPr>
          <a:lstStyle/>
          <a:p>
            <a:pPr marL="0" indent="0">
              <a:buNone/>
            </a:pPr>
            <a:r>
              <a:rPr lang="it-IT" dirty="0"/>
              <a:t>«</a:t>
            </a:r>
            <a:r>
              <a:rPr lang="it-IT" dirty="0" err="1"/>
              <a:t>Fundamental</a:t>
            </a:r>
            <a:r>
              <a:rPr lang="it-IT" dirty="0"/>
              <a:t> </a:t>
            </a:r>
            <a:r>
              <a:rPr lang="it-IT" dirty="0" err="1"/>
              <a:t>rights</a:t>
            </a:r>
            <a:r>
              <a:rPr lang="it-IT" dirty="0"/>
              <a:t> </a:t>
            </a:r>
            <a:r>
              <a:rPr lang="it-IT" dirty="0" err="1"/>
              <a:t>form</a:t>
            </a:r>
            <a:r>
              <a:rPr lang="it-IT" dirty="0"/>
              <a:t> an </a:t>
            </a:r>
            <a:r>
              <a:rPr lang="it-IT" dirty="0" err="1"/>
              <a:t>integral</a:t>
            </a:r>
            <a:r>
              <a:rPr lang="it-IT" dirty="0"/>
              <a:t> part of the general </a:t>
            </a:r>
            <a:r>
              <a:rPr lang="it-IT" dirty="0" err="1"/>
              <a:t>principles</a:t>
            </a:r>
            <a:r>
              <a:rPr lang="it-IT" dirty="0"/>
              <a:t> of law, the </a:t>
            </a:r>
            <a:r>
              <a:rPr lang="it-IT" dirty="0" err="1"/>
              <a:t>observance</a:t>
            </a:r>
            <a:r>
              <a:rPr lang="it-IT" dirty="0"/>
              <a:t> of </a:t>
            </a:r>
            <a:r>
              <a:rPr lang="it-IT" dirty="0" err="1"/>
              <a:t>which</a:t>
            </a:r>
            <a:r>
              <a:rPr lang="it-IT" dirty="0"/>
              <a:t> </a:t>
            </a:r>
            <a:r>
              <a:rPr lang="it-IT" dirty="0" err="1"/>
              <a:t>it</a:t>
            </a:r>
            <a:r>
              <a:rPr lang="it-IT" dirty="0"/>
              <a:t> </a:t>
            </a:r>
            <a:r>
              <a:rPr lang="it-IT" dirty="0" err="1"/>
              <a:t>ensures</a:t>
            </a:r>
            <a:r>
              <a:rPr lang="it-IT" dirty="0"/>
              <a:t>. In </a:t>
            </a:r>
            <a:r>
              <a:rPr lang="it-IT" dirty="0" err="1"/>
              <a:t>safeguarding</a:t>
            </a:r>
            <a:r>
              <a:rPr lang="it-IT" dirty="0"/>
              <a:t> </a:t>
            </a:r>
            <a:r>
              <a:rPr lang="it-IT" dirty="0" err="1"/>
              <a:t>these</a:t>
            </a:r>
            <a:r>
              <a:rPr lang="it-IT" dirty="0"/>
              <a:t> </a:t>
            </a:r>
            <a:r>
              <a:rPr lang="it-IT" dirty="0" err="1"/>
              <a:t>rights</a:t>
            </a:r>
            <a:r>
              <a:rPr lang="it-IT" dirty="0"/>
              <a:t>, the Court </a:t>
            </a:r>
            <a:r>
              <a:rPr lang="it-IT" dirty="0" err="1"/>
              <a:t>is</a:t>
            </a:r>
            <a:r>
              <a:rPr lang="it-IT" dirty="0"/>
              <a:t> </a:t>
            </a:r>
            <a:r>
              <a:rPr lang="it-IT" dirty="0" err="1"/>
              <a:t>bound</a:t>
            </a:r>
            <a:r>
              <a:rPr lang="it-IT" dirty="0"/>
              <a:t> to </a:t>
            </a:r>
            <a:r>
              <a:rPr lang="it-IT" dirty="0" err="1"/>
              <a:t>draw</a:t>
            </a:r>
            <a:r>
              <a:rPr lang="it-IT" dirty="0"/>
              <a:t> </a:t>
            </a:r>
            <a:r>
              <a:rPr lang="it-IT" dirty="0" err="1"/>
              <a:t>inspiration</a:t>
            </a:r>
            <a:r>
              <a:rPr lang="it-IT" dirty="0"/>
              <a:t> from </a:t>
            </a:r>
            <a:r>
              <a:rPr lang="it-IT" dirty="0" err="1"/>
              <a:t>constitutional</a:t>
            </a:r>
            <a:r>
              <a:rPr lang="it-IT" dirty="0"/>
              <a:t> </a:t>
            </a:r>
            <a:r>
              <a:rPr lang="it-IT" dirty="0" err="1"/>
              <a:t>traditions</a:t>
            </a:r>
            <a:r>
              <a:rPr lang="it-IT" dirty="0"/>
              <a:t> common to the </a:t>
            </a:r>
            <a:r>
              <a:rPr lang="it-IT" dirty="0" err="1"/>
              <a:t>Member</a:t>
            </a:r>
            <a:r>
              <a:rPr lang="it-IT" dirty="0"/>
              <a:t> </a:t>
            </a:r>
            <a:r>
              <a:rPr lang="it-IT" dirty="0" err="1"/>
              <a:t>States</a:t>
            </a:r>
            <a:r>
              <a:rPr lang="it-IT" dirty="0"/>
              <a:t>, and </a:t>
            </a:r>
            <a:r>
              <a:rPr lang="it-IT" dirty="0" err="1"/>
              <a:t>it</a:t>
            </a:r>
            <a:r>
              <a:rPr lang="it-IT" dirty="0"/>
              <a:t> </a:t>
            </a:r>
            <a:r>
              <a:rPr lang="it-IT" dirty="0" err="1"/>
              <a:t>cannot</a:t>
            </a:r>
            <a:r>
              <a:rPr lang="it-IT" dirty="0"/>
              <a:t> </a:t>
            </a:r>
            <a:r>
              <a:rPr lang="it-IT" dirty="0" err="1"/>
              <a:t>therefore</a:t>
            </a:r>
            <a:r>
              <a:rPr lang="it-IT" dirty="0"/>
              <a:t> </a:t>
            </a:r>
            <a:r>
              <a:rPr lang="it-IT" dirty="0" err="1"/>
              <a:t>uphold</a:t>
            </a:r>
            <a:r>
              <a:rPr lang="it-IT" dirty="0"/>
              <a:t> </a:t>
            </a:r>
            <a:r>
              <a:rPr lang="it-IT" dirty="0" err="1"/>
              <a:t>measures</a:t>
            </a:r>
            <a:r>
              <a:rPr lang="it-IT" dirty="0"/>
              <a:t> </a:t>
            </a:r>
            <a:r>
              <a:rPr lang="it-IT" dirty="0" err="1"/>
              <a:t>which</a:t>
            </a:r>
            <a:r>
              <a:rPr lang="it-IT" dirty="0"/>
              <a:t> are </a:t>
            </a:r>
            <a:r>
              <a:rPr lang="it-IT" dirty="0" err="1"/>
              <a:t>incompatible</a:t>
            </a:r>
            <a:r>
              <a:rPr lang="it-IT" dirty="0"/>
              <a:t> with </a:t>
            </a:r>
            <a:r>
              <a:rPr lang="it-IT" dirty="0" err="1"/>
              <a:t>fundamental</a:t>
            </a:r>
            <a:r>
              <a:rPr lang="it-IT" dirty="0"/>
              <a:t> </a:t>
            </a:r>
            <a:r>
              <a:rPr lang="it-IT" dirty="0" err="1"/>
              <a:t>rights</a:t>
            </a:r>
            <a:r>
              <a:rPr lang="it-IT" dirty="0"/>
              <a:t> </a:t>
            </a:r>
            <a:r>
              <a:rPr lang="it-IT" dirty="0" err="1"/>
              <a:t>recognized</a:t>
            </a:r>
            <a:r>
              <a:rPr lang="it-IT" dirty="0"/>
              <a:t> and </a:t>
            </a:r>
            <a:r>
              <a:rPr lang="it-IT" dirty="0" err="1"/>
              <a:t>protected</a:t>
            </a:r>
            <a:r>
              <a:rPr lang="it-IT" dirty="0"/>
              <a:t> by the </a:t>
            </a:r>
            <a:r>
              <a:rPr lang="it-IT" dirty="0" err="1"/>
              <a:t>constitutions</a:t>
            </a:r>
            <a:r>
              <a:rPr lang="it-IT" dirty="0"/>
              <a:t> of </a:t>
            </a:r>
            <a:r>
              <a:rPr lang="it-IT" dirty="0" err="1"/>
              <a:t>those</a:t>
            </a:r>
            <a:r>
              <a:rPr lang="it-IT" dirty="0"/>
              <a:t> </a:t>
            </a:r>
            <a:r>
              <a:rPr lang="it-IT" dirty="0" err="1"/>
              <a:t>States</a:t>
            </a:r>
            <a:r>
              <a:rPr lang="it-IT" dirty="0"/>
              <a:t>. </a:t>
            </a:r>
            <a:r>
              <a:rPr lang="it-IT" dirty="0" err="1"/>
              <a:t>Similarly</a:t>
            </a:r>
            <a:r>
              <a:rPr lang="it-IT" dirty="0"/>
              <a:t>, </a:t>
            </a:r>
            <a:r>
              <a:rPr lang="it-IT" dirty="0" err="1"/>
              <a:t>international</a:t>
            </a:r>
            <a:r>
              <a:rPr lang="it-IT" dirty="0"/>
              <a:t> </a:t>
            </a:r>
            <a:r>
              <a:rPr lang="it-IT" dirty="0" err="1"/>
              <a:t>treaties</a:t>
            </a:r>
            <a:r>
              <a:rPr lang="it-IT" dirty="0"/>
              <a:t> for the </a:t>
            </a:r>
            <a:r>
              <a:rPr lang="it-IT" dirty="0" err="1"/>
              <a:t>protection</a:t>
            </a:r>
            <a:r>
              <a:rPr lang="it-IT" dirty="0"/>
              <a:t> of human </a:t>
            </a:r>
            <a:r>
              <a:rPr lang="it-IT" dirty="0" err="1"/>
              <a:t>rights</a:t>
            </a:r>
            <a:r>
              <a:rPr lang="it-IT" dirty="0"/>
              <a:t> on </a:t>
            </a:r>
            <a:r>
              <a:rPr lang="it-IT" dirty="0" err="1"/>
              <a:t>which</a:t>
            </a:r>
            <a:r>
              <a:rPr lang="it-IT" dirty="0"/>
              <a:t> the </a:t>
            </a:r>
            <a:r>
              <a:rPr lang="it-IT" dirty="0" err="1"/>
              <a:t>Member</a:t>
            </a:r>
            <a:r>
              <a:rPr lang="it-IT" dirty="0"/>
              <a:t> </a:t>
            </a:r>
            <a:r>
              <a:rPr lang="it-IT" dirty="0" err="1"/>
              <a:t>States</a:t>
            </a:r>
            <a:r>
              <a:rPr lang="it-IT" dirty="0"/>
              <a:t> </a:t>
            </a:r>
            <a:r>
              <a:rPr lang="it-IT" dirty="0" err="1"/>
              <a:t>have</a:t>
            </a:r>
            <a:r>
              <a:rPr lang="it-IT" dirty="0"/>
              <a:t> </a:t>
            </a:r>
            <a:r>
              <a:rPr lang="it-IT" dirty="0" err="1"/>
              <a:t>collaborated</a:t>
            </a:r>
            <a:r>
              <a:rPr lang="it-IT" dirty="0"/>
              <a:t>  or of </a:t>
            </a:r>
            <a:r>
              <a:rPr lang="it-IT" dirty="0" err="1"/>
              <a:t>which</a:t>
            </a:r>
            <a:r>
              <a:rPr lang="it-IT" dirty="0"/>
              <a:t> </a:t>
            </a:r>
            <a:r>
              <a:rPr lang="it-IT" dirty="0" err="1"/>
              <a:t>they</a:t>
            </a:r>
            <a:r>
              <a:rPr lang="it-IT" dirty="0"/>
              <a:t> are </a:t>
            </a:r>
            <a:r>
              <a:rPr lang="it-IT" dirty="0" err="1"/>
              <a:t>signatories</a:t>
            </a:r>
            <a:r>
              <a:rPr lang="it-IT" dirty="0"/>
              <a:t>, (</a:t>
            </a:r>
            <a:r>
              <a:rPr lang="it-IT" dirty="0" err="1"/>
              <a:t>European</a:t>
            </a:r>
            <a:r>
              <a:rPr lang="it-IT" dirty="0"/>
              <a:t> Convention on Human </a:t>
            </a:r>
            <a:r>
              <a:rPr lang="it-IT" dirty="0" err="1"/>
              <a:t>Rights</a:t>
            </a:r>
            <a:r>
              <a:rPr lang="it-IT" dirty="0"/>
              <a:t>) can </a:t>
            </a:r>
            <a:r>
              <a:rPr lang="it-IT" dirty="0" err="1"/>
              <a:t>supply</a:t>
            </a:r>
            <a:r>
              <a:rPr lang="it-IT" dirty="0"/>
              <a:t> </a:t>
            </a:r>
            <a:r>
              <a:rPr lang="it-IT" dirty="0" err="1"/>
              <a:t>guidelines</a:t>
            </a:r>
            <a:r>
              <a:rPr lang="it-IT" dirty="0"/>
              <a:t> </a:t>
            </a:r>
            <a:r>
              <a:rPr lang="it-IT" dirty="0" err="1"/>
              <a:t>which</a:t>
            </a:r>
            <a:r>
              <a:rPr lang="it-IT" dirty="0"/>
              <a:t> </a:t>
            </a:r>
            <a:r>
              <a:rPr lang="it-IT" dirty="0" err="1"/>
              <a:t>should</a:t>
            </a:r>
            <a:r>
              <a:rPr lang="it-IT" dirty="0"/>
              <a:t> be </a:t>
            </a:r>
            <a:r>
              <a:rPr lang="it-IT" dirty="0" err="1"/>
              <a:t>followed</a:t>
            </a:r>
            <a:r>
              <a:rPr lang="it-IT" dirty="0"/>
              <a:t> </a:t>
            </a:r>
            <a:r>
              <a:rPr lang="it-IT" dirty="0" err="1"/>
              <a:t>within</a:t>
            </a:r>
            <a:r>
              <a:rPr lang="it-IT" dirty="0"/>
              <a:t> the </a:t>
            </a:r>
            <a:r>
              <a:rPr lang="it-IT" dirty="0" err="1"/>
              <a:t>framework</a:t>
            </a:r>
            <a:r>
              <a:rPr lang="it-IT" dirty="0"/>
              <a:t> of </a:t>
            </a:r>
            <a:r>
              <a:rPr lang="it-IT" dirty="0" err="1"/>
              <a:t>European</a:t>
            </a:r>
            <a:r>
              <a:rPr lang="it-IT" dirty="0"/>
              <a:t> law».</a:t>
            </a:r>
          </a:p>
          <a:p>
            <a:pPr marL="0" indent="0">
              <a:buNone/>
            </a:pPr>
            <a:endParaRPr lang="it-IT" dirty="0"/>
          </a:p>
        </p:txBody>
      </p:sp>
    </p:spTree>
    <p:extLst>
      <p:ext uri="{BB962C8B-B14F-4D97-AF65-F5344CB8AC3E}">
        <p14:creationId xmlns:p14="http://schemas.microsoft.com/office/powerpoint/2010/main" val="3863427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Lisbon</a:t>
            </a:r>
            <a:r>
              <a:rPr lang="it-IT" dirty="0"/>
              <a:t> </a:t>
            </a:r>
            <a:r>
              <a:rPr lang="it-IT" dirty="0" err="1"/>
              <a:t>Treaty</a:t>
            </a:r>
            <a:r>
              <a:rPr lang="it-IT" dirty="0"/>
              <a:t> and </a:t>
            </a:r>
            <a:r>
              <a:rPr lang="it-IT" dirty="0" err="1"/>
              <a:t>fundamental</a:t>
            </a:r>
            <a:r>
              <a:rPr lang="it-IT" dirty="0"/>
              <a:t> </a:t>
            </a:r>
            <a:r>
              <a:rPr lang="it-IT" dirty="0" err="1"/>
              <a:t>rights</a:t>
            </a:r>
            <a:r>
              <a:rPr lang="it-IT" dirty="0"/>
              <a:t> – </a:t>
            </a:r>
            <a:r>
              <a:rPr lang="it-IT" dirty="0" err="1"/>
              <a:t>article</a:t>
            </a:r>
            <a:r>
              <a:rPr lang="it-IT" dirty="0"/>
              <a:t> 6 TEU</a:t>
            </a:r>
          </a:p>
        </p:txBody>
      </p:sp>
      <p:sp>
        <p:nvSpPr>
          <p:cNvPr id="3" name="Segnaposto contenuto 2"/>
          <p:cNvSpPr>
            <a:spLocks noGrp="1"/>
          </p:cNvSpPr>
          <p:nvPr>
            <p:ph idx="1"/>
          </p:nvPr>
        </p:nvSpPr>
        <p:spPr/>
        <p:txBody>
          <a:bodyPr/>
          <a:lstStyle/>
          <a:p>
            <a:pPr marL="0" indent="0">
              <a:buNone/>
            </a:pPr>
            <a:r>
              <a:rPr lang="it-IT" dirty="0"/>
              <a:t>«1. The Union </a:t>
            </a:r>
            <a:r>
              <a:rPr lang="it-IT" dirty="0" err="1"/>
              <a:t>recognizes</a:t>
            </a:r>
            <a:r>
              <a:rPr lang="it-IT" dirty="0"/>
              <a:t> the </a:t>
            </a:r>
            <a:r>
              <a:rPr lang="it-IT" dirty="0" err="1"/>
              <a:t>rights</a:t>
            </a:r>
            <a:r>
              <a:rPr lang="it-IT" dirty="0"/>
              <a:t>, </a:t>
            </a:r>
            <a:r>
              <a:rPr lang="it-IT" dirty="0" err="1"/>
              <a:t>freedoms</a:t>
            </a:r>
            <a:r>
              <a:rPr lang="it-IT" dirty="0"/>
              <a:t> and </a:t>
            </a:r>
            <a:r>
              <a:rPr lang="it-IT" dirty="0" err="1"/>
              <a:t>principles</a:t>
            </a:r>
            <a:r>
              <a:rPr lang="it-IT" dirty="0"/>
              <a:t> set out in the Charter of </a:t>
            </a:r>
            <a:r>
              <a:rPr lang="it-IT" dirty="0" err="1"/>
              <a:t>fundamental</a:t>
            </a:r>
            <a:r>
              <a:rPr lang="it-IT" dirty="0"/>
              <a:t> </a:t>
            </a:r>
            <a:r>
              <a:rPr lang="it-IT" dirty="0" err="1"/>
              <a:t>rights</a:t>
            </a:r>
            <a:r>
              <a:rPr lang="it-IT" dirty="0"/>
              <a:t> of the </a:t>
            </a:r>
            <a:r>
              <a:rPr lang="it-IT" dirty="0" err="1"/>
              <a:t>European</a:t>
            </a:r>
            <a:r>
              <a:rPr lang="it-IT" dirty="0"/>
              <a:t> Union of 7 </a:t>
            </a:r>
            <a:r>
              <a:rPr lang="it-IT" dirty="0" err="1"/>
              <a:t>December</a:t>
            </a:r>
            <a:r>
              <a:rPr lang="it-IT" dirty="0"/>
              <a:t> 2000,… </a:t>
            </a:r>
            <a:r>
              <a:rPr lang="it-IT" dirty="0" err="1"/>
              <a:t>which</a:t>
            </a:r>
            <a:r>
              <a:rPr lang="it-IT" dirty="0"/>
              <a:t> </a:t>
            </a:r>
            <a:r>
              <a:rPr lang="it-IT" dirty="0" err="1"/>
              <a:t>shall</a:t>
            </a:r>
            <a:r>
              <a:rPr lang="it-IT" dirty="0"/>
              <a:t> </a:t>
            </a:r>
            <a:r>
              <a:rPr lang="it-IT" dirty="0" err="1"/>
              <a:t>have</a:t>
            </a:r>
            <a:r>
              <a:rPr lang="it-IT" dirty="0"/>
              <a:t> the </a:t>
            </a:r>
            <a:r>
              <a:rPr lang="it-IT" dirty="0" err="1"/>
              <a:t>same</a:t>
            </a:r>
            <a:r>
              <a:rPr lang="it-IT" dirty="0"/>
              <a:t> </a:t>
            </a:r>
            <a:r>
              <a:rPr lang="it-IT" dirty="0" err="1"/>
              <a:t>legal</a:t>
            </a:r>
            <a:r>
              <a:rPr lang="it-IT" dirty="0"/>
              <a:t> </a:t>
            </a:r>
            <a:r>
              <a:rPr lang="it-IT" dirty="0" err="1"/>
              <a:t>value</a:t>
            </a:r>
            <a:r>
              <a:rPr lang="it-IT" dirty="0"/>
              <a:t> </a:t>
            </a:r>
            <a:r>
              <a:rPr lang="it-IT" dirty="0" err="1"/>
              <a:t>as</a:t>
            </a:r>
            <a:r>
              <a:rPr lang="it-IT" dirty="0"/>
              <a:t> the </a:t>
            </a:r>
            <a:r>
              <a:rPr lang="it-IT" dirty="0" err="1"/>
              <a:t>Treaties</a:t>
            </a:r>
            <a:r>
              <a:rPr lang="it-IT" dirty="0"/>
              <a:t>… 2. The Union </a:t>
            </a:r>
            <a:r>
              <a:rPr lang="it-IT" dirty="0" err="1"/>
              <a:t>shall</a:t>
            </a:r>
            <a:r>
              <a:rPr lang="it-IT" dirty="0"/>
              <a:t> accede to the </a:t>
            </a:r>
            <a:r>
              <a:rPr lang="it-IT" dirty="0" err="1"/>
              <a:t>European</a:t>
            </a:r>
            <a:r>
              <a:rPr lang="it-IT" dirty="0"/>
              <a:t> Convention for the </a:t>
            </a:r>
            <a:r>
              <a:rPr lang="it-IT" dirty="0" err="1"/>
              <a:t>protection</a:t>
            </a:r>
            <a:r>
              <a:rPr lang="it-IT" dirty="0"/>
              <a:t> of Human </a:t>
            </a:r>
            <a:r>
              <a:rPr lang="it-IT" dirty="0" err="1"/>
              <a:t>Rights</a:t>
            </a:r>
            <a:r>
              <a:rPr lang="it-IT" dirty="0"/>
              <a:t> and </a:t>
            </a:r>
            <a:r>
              <a:rPr lang="it-IT" dirty="0" err="1"/>
              <a:t>Fundamental</a:t>
            </a:r>
            <a:r>
              <a:rPr lang="it-IT" dirty="0"/>
              <a:t> </a:t>
            </a:r>
            <a:r>
              <a:rPr lang="it-IT" dirty="0" err="1"/>
              <a:t>Freedoms</a:t>
            </a:r>
            <a:r>
              <a:rPr lang="it-IT" dirty="0"/>
              <a:t>. </a:t>
            </a:r>
            <a:r>
              <a:rPr lang="it-IT" dirty="0" err="1"/>
              <a:t>Such</a:t>
            </a:r>
            <a:r>
              <a:rPr lang="it-IT" dirty="0"/>
              <a:t> </a:t>
            </a:r>
            <a:r>
              <a:rPr lang="it-IT" dirty="0" err="1"/>
              <a:t>accession</a:t>
            </a:r>
            <a:r>
              <a:rPr lang="it-IT" dirty="0"/>
              <a:t> </a:t>
            </a:r>
            <a:r>
              <a:rPr lang="it-IT" dirty="0" err="1"/>
              <a:t>shall</a:t>
            </a:r>
            <a:r>
              <a:rPr lang="it-IT" dirty="0"/>
              <a:t> </a:t>
            </a:r>
            <a:r>
              <a:rPr lang="it-IT" dirty="0" err="1"/>
              <a:t>not</a:t>
            </a:r>
            <a:r>
              <a:rPr lang="it-IT" dirty="0"/>
              <a:t> </a:t>
            </a:r>
            <a:r>
              <a:rPr lang="it-IT" dirty="0" err="1"/>
              <a:t>affest</a:t>
            </a:r>
            <a:r>
              <a:rPr lang="it-IT" dirty="0"/>
              <a:t> the </a:t>
            </a:r>
            <a:r>
              <a:rPr lang="it-IT" dirty="0" err="1"/>
              <a:t>Union’s</a:t>
            </a:r>
            <a:r>
              <a:rPr lang="it-IT" dirty="0"/>
              <a:t> </a:t>
            </a:r>
            <a:r>
              <a:rPr lang="it-IT" dirty="0" err="1"/>
              <a:t>competences</a:t>
            </a:r>
            <a:r>
              <a:rPr lang="it-IT" dirty="0"/>
              <a:t> </a:t>
            </a:r>
            <a:r>
              <a:rPr lang="it-IT" dirty="0" err="1"/>
              <a:t>as</a:t>
            </a:r>
            <a:r>
              <a:rPr lang="it-IT" dirty="0"/>
              <a:t> </a:t>
            </a:r>
            <a:r>
              <a:rPr lang="it-IT" dirty="0" err="1"/>
              <a:t>defined</a:t>
            </a:r>
            <a:r>
              <a:rPr lang="it-IT" dirty="0"/>
              <a:t> in the </a:t>
            </a:r>
            <a:r>
              <a:rPr lang="it-IT" dirty="0" err="1"/>
              <a:t>Treaties</a:t>
            </a:r>
            <a:r>
              <a:rPr lang="it-IT" dirty="0"/>
              <a:t>. 3. </a:t>
            </a:r>
            <a:r>
              <a:rPr lang="it-IT" dirty="0" err="1"/>
              <a:t>Fundamental</a:t>
            </a:r>
            <a:r>
              <a:rPr lang="it-IT" dirty="0"/>
              <a:t>  </a:t>
            </a:r>
            <a:r>
              <a:rPr lang="it-IT" dirty="0" err="1"/>
              <a:t>rights</a:t>
            </a:r>
            <a:r>
              <a:rPr lang="it-IT" dirty="0"/>
              <a:t>, </a:t>
            </a:r>
            <a:r>
              <a:rPr lang="it-IT" dirty="0" err="1"/>
              <a:t>as</a:t>
            </a:r>
            <a:r>
              <a:rPr lang="it-IT" dirty="0"/>
              <a:t> </a:t>
            </a:r>
            <a:r>
              <a:rPr lang="it-IT" dirty="0" err="1"/>
              <a:t>guaranteed</a:t>
            </a:r>
            <a:r>
              <a:rPr lang="it-IT" dirty="0"/>
              <a:t> by the </a:t>
            </a:r>
            <a:r>
              <a:rPr lang="it-IT" dirty="0" err="1"/>
              <a:t>European</a:t>
            </a:r>
            <a:r>
              <a:rPr lang="it-IT" dirty="0"/>
              <a:t> Convention for the </a:t>
            </a:r>
            <a:r>
              <a:rPr lang="it-IT" dirty="0" err="1"/>
              <a:t>Protection</a:t>
            </a:r>
            <a:r>
              <a:rPr lang="it-IT" dirty="0"/>
              <a:t> of Human </a:t>
            </a:r>
            <a:r>
              <a:rPr lang="it-IT" dirty="0" err="1"/>
              <a:t>Rights</a:t>
            </a:r>
            <a:r>
              <a:rPr lang="it-IT" dirty="0"/>
              <a:t> and </a:t>
            </a:r>
            <a:r>
              <a:rPr lang="it-IT" dirty="0" err="1"/>
              <a:t>Fundamental</a:t>
            </a:r>
            <a:r>
              <a:rPr lang="it-IT" dirty="0"/>
              <a:t> </a:t>
            </a:r>
            <a:r>
              <a:rPr lang="it-IT" dirty="0" err="1"/>
              <a:t>Freedoms</a:t>
            </a:r>
            <a:r>
              <a:rPr lang="it-IT" dirty="0"/>
              <a:t> and </a:t>
            </a:r>
            <a:r>
              <a:rPr lang="it-IT" dirty="0" err="1"/>
              <a:t>as</a:t>
            </a:r>
            <a:r>
              <a:rPr lang="it-IT" dirty="0"/>
              <a:t> </a:t>
            </a:r>
            <a:r>
              <a:rPr lang="it-IT" dirty="0" err="1"/>
              <a:t>they</a:t>
            </a:r>
            <a:r>
              <a:rPr lang="it-IT" dirty="0"/>
              <a:t> </a:t>
            </a:r>
            <a:r>
              <a:rPr lang="it-IT" dirty="0" err="1"/>
              <a:t>result</a:t>
            </a:r>
            <a:r>
              <a:rPr lang="it-IT" dirty="0"/>
              <a:t> from the </a:t>
            </a:r>
            <a:r>
              <a:rPr lang="it-IT" dirty="0" err="1"/>
              <a:t>constitutional</a:t>
            </a:r>
            <a:r>
              <a:rPr lang="it-IT" dirty="0"/>
              <a:t> </a:t>
            </a:r>
            <a:r>
              <a:rPr lang="it-IT" dirty="0" err="1"/>
              <a:t>traditions</a:t>
            </a:r>
            <a:r>
              <a:rPr lang="it-IT" dirty="0"/>
              <a:t> common to the </a:t>
            </a:r>
            <a:r>
              <a:rPr lang="it-IT" dirty="0" err="1"/>
              <a:t>Member</a:t>
            </a:r>
            <a:r>
              <a:rPr lang="it-IT" dirty="0"/>
              <a:t> </a:t>
            </a:r>
            <a:r>
              <a:rPr lang="it-IT" dirty="0" err="1"/>
              <a:t>States</a:t>
            </a:r>
            <a:r>
              <a:rPr lang="it-IT" dirty="0"/>
              <a:t>, </a:t>
            </a:r>
            <a:r>
              <a:rPr lang="it-IT" dirty="0" err="1"/>
              <a:t>shall</a:t>
            </a:r>
            <a:r>
              <a:rPr lang="it-IT" dirty="0"/>
              <a:t> </a:t>
            </a:r>
            <a:r>
              <a:rPr lang="it-IT" dirty="0" err="1"/>
              <a:t>constitute</a:t>
            </a:r>
            <a:r>
              <a:rPr lang="it-IT" dirty="0"/>
              <a:t> general </a:t>
            </a:r>
            <a:r>
              <a:rPr lang="it-IT" dirty="0" err="1"/>
              <a:t>principles</a:t>
            </a:r>
            <a:r>
              <a:rPr lang="it-IT" dirty="0"/>
              <a:t> of the </a:t>
            </a:r>
            <a:r>
              <a:rPr lang="it-IT" dirty="0" err="1"/>
              <a:t>Union’s</a:t>
            </a:r>
            <a:r>
              <a:rPr lang="it-IT" dirty="0"/>
              <a:t> law».</a:t>
            </a:r>
          </a:p>
        </p:txBody>
      </p:sp>
    </p:spTree>
    <p:extLst>
      <p:ext uri="{BB962C8B-B14F-4D97-AF65-F5344CB8AC3E}">
        <p14:creationId xmlns:p14="http://schemas.microsoft.com/office/powerpoint/2010/main" val="176610931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446</TotalTime>
  <Words>1456</Words>
  <Application>Microsoft Office PowerPoint</Application>
  <PresentationFormat>Widescreen</PresentationFormat>
  <Paragraphs>71</Paragraphs>
  <Slides>16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16</vt:i4>
      </vt:variant>
    </vt:vector>
  </HeadingPairs>
  <TitlesOfParts>
    <vt:vector size="20" baseType="lpstr">
      <vt:lpstr>Arial</vt:lpstr>
      <vt:lpstr>Calibri</vt:lpstr>
      <vt:lpstr>Calibri Light</vt:lpstr>
      <vt:lpstr>Tema di Office</vt:lpstr>
      <vt:lpstr>Fundamental rights</vt:lpstr>
      <vt:lpstr>Human rights as fundamental values of the EU</vt:lpstr>
      <vt:lpstr>Article 3 TEU: objectives of the EU</vt:lpstr>
      <vt:lpstr>Article 3 TEU: objectives of the EU</vt:lpstr>
      <vt:lpstr>Fundamental values – Article 4 TEU</vt:lpstr>
      <vt:lpstr>Article 4 TEU</vt:lpstr>
      <vt:lpstr>A difficult start…</vt:lpstr>
      <vt:lpstr>Fundamental rights as general principles of Community law</vt:lpstr>
      <vt:lpstr>Lisbon Treaty and fundamental rights – article 6 TEU</vt:lpstr>
      <vt:lpstr>The EU Charter of fundamental rights</vt:lpstr>
      <vt:lpstr>The EU Charter of fundamental rights</vt:lpstr>
      <vt:lpstr>… Limitations</vt:lpstr>
      <vt:lpstr>Rights of the European citizens</vt:lpstr>
      <vt:lpstr>The EU and the ECHR</vt:lpstr>
      <vt:lpstr>Human rights protection and international law – the Kadi case, 2005-2008</vt:lpstr>
      <vt:lpstr>Fundamental rights as an objective of the EU’s external action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 rights</dc:title>
  <dc:creator>Alessandra Mignolli</dc:creator>
  <cp:lastModifiedBy>Alessandra</cp:lastModifiedBy>
  <cp:revision>24</cp:revision>
  <dcterms:created xsi:type="dcterms:W3CDTF">2016-11-04T17:08:41Z</dcterms:created>
  <dcterms:modified xsi:type="dcterms:W3CDTF">2021-11-15T09:06:22Z</dcterms:modified>
</cp:coreProperties>
</file>