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9" r:id="rId2"/>
    <p:sldId id="354" r:id="rId3"/>
    <p:sldId id="336" r:id="rId4"/>
    <p:sldId id="351" r:id="rId5"/>
    <p:sldId id="304" r:id="rId6"/>
    <p:sldId id="348" r:id="rId7"/>
    <p:sldId id="346" r:id="rId8"/>
    <p:sldId id="347" r:id="rId9"/>
    <p:sldId id="345" r:id="rId10"/>
    <p:sldId id="341" r:id="rId11"/>
    <p:sldId id="331" r:id="rId12"/>
    <p:sldId id="342" r:id="rId13"/>
    <p:sldId id="353" r:id="rId14"/>
    <p:sldId id="343" r:id="rId15"/>
    <p:sldId id="344" r:id="rId16"/>
    <p:sldId id="352" r:id="rId17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3" d="100"/>
          <a:sy n="83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8F88C59-319B-4332-9A1D-2A62CFCB00D8}" type="datetimeFigureOut">
              <a:rPr lang="it-IT" smtClean="0"/>
              <a:pPr/>
              <a:t>23/11/15</a:t>
            </a:fld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16A41B8-7DC3-4DB6-84E4-E105629EAA36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2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968B300D-05F0-4B43-940D-46DED5A791AD}" type="datetimeFigureOut">
              <a:rPr lang="it-IT"/>
              <a:pPr/>
              <a:t>23/11/15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9B26CD33-4337-4529-948A-94F6960B2374}" type="slidenum">
              <a:rPr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9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kumimoji="0" lang="x-none" smtClean="0"/>
              <a:t>Fare clic per modificare stile</a:t>
            </a:r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x-none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x-none" smtClean="0"/>
              <a:t>Secondo livello</a:t>
            </a:r>
          </a:p>
          <a:p>
            <a:pPr lvl="2" eaLnBrk="1" latinLnBrk="0" hangingPunct="1"/>
            <a:r>
              <a:rPr kumimoji="0" lang="x-none" smtClean="0"/>
              <a:t>Terzo livello</a:t>
            </a:r>
          </a:p>
          <a:p>
            <a:pPr lvl="3" eaLnBrk="1" latinLnBrk="0" hangingPunct="1"/>
            <a:r>
              <a:rPr kumimoji="0" lang="x-none" smtClean="0"/>
              <a:t>Quarto livello</a:t>
            </a:r>
          </a:p>
          <a:p>
            <a:pPr lvl="4" eaLnBrk="1" latinLnBrk="0" hangingPunct="1"/>
            <a:r>
              <a:rPr kumimoji="0" lang="x-none" smtClean="0"/>
              <a:t>Quinto livello</a:t>
            </a:r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/>
              <a:pPr/>
              <a:t>‹n.›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x-none" smtClean="0"/>
              <a:t>Fare clic per modificare stile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x-none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x-none" smtClean="0"/>
              <a:t>Secondo livello</a:t>
            </a:r>
          </a:p>
          <a:p>
            <a:pPr lvl="2" eaLnBrk="1" latinLnBrk="0" hangingPunct="1"/>
            <a:r>
              <a:rPr kumimoji="0" lang="x-none" smtClean="0"/>
              <a:t>Terzo livello</a:t>
            </a:r>
          </a:p>
          <a:p>
            <a:pPr lvl="3" eaLnBrk="1" latinLnBrk="0" hangingPunct="1"/>
            <a:r>
              <a:rPr kumimoji="0" lang="x-none" smtClean="0"/>
              <a:t>Quarto livello</a:t>
            </a:r>
          </a:p>
          <a:p>
            <a:pPr lvl="4" eaLnBrk="1" latinLnBrk="0" hangingPunct="1"/>
            <a:r>
              <a:rPr kumimoji="0" lang="x-none" smtClean="0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458200" cy="24384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/>
            </a:r>
            <a:br>
              <a:rPr lang="it-IT" dirty="0" smtClean="0">
                <a:solidFill>
                  <a:srgbClr val="0000FF"/>
                </a:solidFill>
              </a:rPr>
            </a:br>
            <a:r>
              <a:rPr lang="it-IT" dirty="0" smtClean="0">
                <a:solidFill>
                  <a:srgbClr val="0000FF"/>
                </a:solidFill>
              </a:rPr>
              <a:t/>
            </a:r>
            <a:br>
              <a:rPr lang="it-IT" dirty="0" smtClean="0">
                <a:solidFill>
                  <a:srgbClr val="0000FF"/>
                </a:solidFill>
              </a:rPr>
            </a:br>
            <a:r>
              <a:rPr lang="it-IT" dirty="0" smtClean="0">
                <a:solidFill>
                  <a:srgbClr val="0000FF"/>
                </a:solidFill>
              </a:rPr>
              <a:t>LE Immagini antiche e moderne della </a:t>
            </a:r>
            <a:r>
              <a:rPr lang="it-IT" i="1" dirty="0" err="1" smtClean="0">
                <a:solidFill>
                  <a:srgbClr val="0000FF"/>
                </a:solidFill>
              </a:rPr>
              <a:t>malinche</a:t>
            </a:r>
            <a:endParaRPr lang="it-IT" i="1" dirty="0">
              <a:solidFill>
                <a:srgbClr val="0000FF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</a:t>
            </a:fld>
            <a:endParaRPr kumimoji="0"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14400" y="46482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Una donna intelligente, </a:t>
            </a:r>
          </a:p>
          <a:p>
            <a:r>
              <a:rPr lang="it-IT" sz="2400" dirty="0" smtClean="0">
                <a:solidFill>
                  <a:srgbClr val="000000"/>
                </a:solidFill>
              </a:rPr>
              <a:t>interprete indigena tra </a:t>
            </a:r>
            <a:r>
              <a:rPr lang="it-IT" sz="2400" dirty="0" smtClean="0">
                <a:solidFill>
                  <a:srgbClr val="000000"/>
                </a:solidFill>
              </a:rPr>
              <a:t>culture-lingue </a:t>
            </a:r>
          </a:p>
          <a:p>
            <a:r>
              <a:rPr lang="it-IT" sz="2400" dirty="0" smtClean="0">
                <a:solidFill>
                  <a:srgbClr val="000000"/>
                </a:solidFill>
              </a:rPr>
              <a:t>e giovane madre.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99176" y="5766707"/>
            <a:ext cx="354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000000"/>
                </a:solidFill>
              </a:rPr>
              <a:t>Roma, 23 novembre 2015</a:t>
            </a:r>
            <a:endParaRPr lang="it-IT" dirty="0"/>
          </a:p>
        </p:txBody>
      </p:sp>
      <p:pic>
        <p:nvPicPr>
          <p:cNvPr id="8" name="Immagine 7" descr="Malinch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9600"/>
            <a:ext cx="5380191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pic>
        <p:nvPicPr>
          <p:cNvPr id="4" name="Immagine 3" descr="Macintosh HD:private:var:folders:34:hkmfkrzs1v5_yzmvjqd0dqk40000gp:T:TemporaryItems:1521ago13-cuauhtemo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579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rcRect l="12936" r="12936"/>
          <a:stretch>
            <a:fillRect/>
          </a:stretch>
        </p:blipFill>
        <p:spPr>
          <a:xfrm>
            <a:off x="304800" y="304800"/>
            <a:ext cx="4186257" cy="55626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7" name="Immagine 6" descr="Macintosh HD:Users:pruba:Desktop:1-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191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11</a:t>
            </a:fld>
            <a:endParaRPr kumimoji="0" lang="it-IT"/>
          </a:p>
        </p:txBody>
      </p:sp>
      <p:pic>
        <p:nvPicPr>
          <p:cNvPr id="5" name="Segnaposto immagine 5" descr="tlaxcala_malinch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114800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Macintosh HD:private:var:folders:34:hkmfkrzs1v5_yzmvjqd0dqk40000gp:T:TemporaryItems:4DPict-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12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6724630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LA MALINCHE - PASAJES DE LA HISTORIA CON JUAN ANTONIO CEBRIAN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4" b="-16714"/>
          <a:stretch>
            <a:fillRect/>
          </a:stretch>
        </p:blipFill>
        <p:spPr>
          <a:xfrm>
            <a:off x="1447800" y="457200"/>
            <a:ext cx="6629400" cy="6634113"/>
          </a:xfrm>
        </p:spPr>
      </p:pic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971800" y="5943600"/>
            <a:ext cx="3276600" cy="457200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13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607189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Macintosh HD:private:var:folders:34:hkmfkrzs1v5_yzmvjqd0dqk40000gp:T:TemporaryItems:Cortés y la Malinch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953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14</a:t>
            </a:fld>
            <a:endParaRPr kumimoji="0" lang="it-IT"/>
          </a:p>
        </p:txBody>
      </p:sp>
      <p:pic>
        <p:nvPicPr>
          <p:cNvPr id="6" name="Segnaposto immagine 6" descr="s_Guadelupe_wThree_sisters_we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" b="1155"/>
          <a:stretch>
            <a:fillRect/>
          </a:stretch>
        </p:blipFill>
        <p:spPr>
          <a:xfrm>
            <a:off x="5295900" y="1143000"/>
            <a:ext cx="3886198" cy="518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1777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marq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1251"/>
          <a:stretch>
            <a:fillRect/>
          </a:stretch>
        </p:blipFill>
        <p:spPr/>
      </p:pic>
      <p:pic>
        <p:nvPicPr>
          <p:cNvPr id="9" name="Segnaposto immagine 8" descr="image.jpg"/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9031"/>
          <a:stretch/>
        </p:blipFill>
        <p:spPr>
          <a:xfrm>
            <a:off x="4567238" y="1770063"/>
            <a:ext cx="1997075" cy="2282825"/>
          </a:xfrm>
        </p:spPr>
      </p:pic>
      <p:pic>
        <p:nvPicPr>
          <p:cNvPr id="8" name="Segnaposto immagine 7" descr="malinches.jpg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r="4717"/>
          <a:stretch>
            <a:fillRect/>
          </a:stretch>
        </p:blipFill>
        <p:spPr/>
      </p:pic>
      <p:pic>
        <p:nvPicPr>
          <p:cNvPr id="10" name="Segnaposto immagine 9" descr="la-malinche-tenia-sus-rasones.gif"/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r="1081"/>
          <a:stretch>
            <a:fillRect/>
          </a:stretch>
        </p:blipFill>
        <p:spPr/>
      </p:pic>
      <p:sp>
        <p:nvSpPr>
          <p:cNvPr id="2" name="Segnaposto numero diapositiva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15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98087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228600" y="304800"/>
            <a:ext cx="8915400" cy="6248400"/>
          </a:xfrm>
        </p:spPr>
        <p:txBody>
          <a:bodyPr>
            <a:normAutofit/>
          </a:bodyPr>
          <a:lstStyle/>
          <a:p>
            <a:r>
              <a:rPr lang="it-IT" sz="3500" i="1" dirty="0">
                <a:solidFill>
                  <a:schemeClr val="bg1"/>
                </a:solidFill>
                <a:latin typeface="American Typewriter"/>
                <a:cs typeface="American Typewriter"/>
              </a:rPr>
              <a:t> </a:t>
            </a:r>
            <a:endParaRPr lang="it-IT" sz="35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Come si è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visto nell’iconografia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indigena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e meticcia del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Cinquecento, la </a:t>
            </a:r>
            <a:r>
              <a:rPr lang="it-IT" sz="3500" dirty="0" err="1" smtClean="0">
                <a:solidFill>
                  <a:schemeClr val="bg1"/>
                </a:solidFill>
                <a:latin typeface="American Typewriter"/>
                <a:cs typeface="American Typewriter"/>
              </a:rPr>
              <a:t>Malin</a:t>
            </a:r>
            <a:r>
              <a:rPr lang="it-IT" sz="3500" smtClean="0">
                <a:solidFill>
                  <a:schemeClr val="bg1"/>
                </a:solidFill>
                <a:latin typeface="American Typewriter"/>
                <a:cs typeface="American Typewriter"/>
              </a:rPr>
              <a:t> che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diventa protagonista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d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egli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scenari che narrano episodi di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mediazione a volte non secondaria nel ruolo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di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traduttrice del conquistatore Cortés.</a:t>
            </a:r>
          </a:p>
          <a:p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Nelle ultime immagini la sua raffigurazione si trasforma verso un’icona popolare e leggendaria.</a:t>
            </a:r>
            <a:r>
              <a:rPr lang="it-IT" i="1" dirty="0" smtClean="0"/>
              <a:t> 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16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233030722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228600" y="304800"/>
            <a:ext cx="8915400" cy="6248400"/>
          </a:xfrm>
        </p:spPr>
        <p:txBody>
          <a:bodyPr>
            <a:normAutofit fontScale="92500"/>
          </a:bodyPr>
          <a:lstStyle/>
          <a:p>
            <a:r>
              <a:rPr lang="it-IT" sz="3500" i="1" dirty="0">
                <a:solidFill>
                  <a:schemeClr val="bg1"/>
                </a:solidFill>
                <a:latin typeface="American Typewriter"/>
                <a:cs typeface="American Typewriter"/>
              </a:rPr>
              <a:t> </a:t>
            </a:r>
            <a:endParaRPr lang="it-IT" sz="35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571500" indent="-571500">
              <a:buFont typeface="Wingdings" charset="2"/>
              <a:buChar char="ü"/>
            </a:pPr>
            <a:r>
              <a:rPr lang="it-IT" sz="3700" dirty="0">
                <a:solidFill>
                  <a:schemeClr val="bg1"/>
                </a:solidFill>
                <a:latin typeface="American Typewriter"/>
                <a:cs typeface="American Typewriter"/>
              </a:rPr>
              <a:t>Come 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possiamo vedere nell’iconografia </a:t>
            </a:r>
            <a:r>
              <a:rPr lang="it-IT" sz="3700" dirty="0">
                <a:solidFill>
                  <a:schemeClr val="bg1"/>
                </a:solidFill>
                <a:latin typeface="American Typewriter"/>
                <a:cs typeface="American Typewriter"/>
              </a:rPr>
              <a:t>indigena 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e meticcia del </a:t>
            </a:r>
            <a:r>
              <a:rPr lang="it-IT" sz="3700" dirty="0">
                <a:solidFill>
                  <a:schemeClr val="bg1"/>
                </a:solidFill>
                <a:latin typeface="American Typewriter"/>
                <a:cs typeface="American Typewriter"/>
              </a:rPr>
              <a:t>Cinquecento, la </a:t>
            </a:r>
            <a:r>
              <a:rPr lang="it-IT" sz="3700" dirty="0" err="1" smtClean="0">
                <a:solidFill>
                  <a:schemeClr val="bg1"/>
                </a:solidFill>
                <a:latin typeface="American Typewriter"/>
                <a:cs typeface="American Typewriter"/>
              </a:rPr>
              <a:t>Malinche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 diventa protagonista di complessi episodi </a:t>
            </a:r>
            <a:r>
              <a:rPr lang="it-IT" sz="3700" dirty="0">
                <a:solidFill>
                  <a:schemeClr val="bg1"/>
                </a:solidFill>
                <a:latin typeface="American Typewriter"/>
                <a:cs typeface="American Typewriter"/>
              </a:rPr>
              <a:t>di 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mediazione. 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Proietta fatti non secondari nel ruolo </a:t>
            </a:r>
            <a:r>
              <a:rPr lang="it-IT" sz="3700" dirty="0">
                <a:solidFill>
                  <a:schemeClr val="bg1"/>
                </a:solidFill>
                <a:latin typeface="American Typewriter"/>
                <a:cs typeface="American Typewriter"/>
              </a:rPr>
              <a:t>di 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traduttrice e </a:t>
            </a:r>
            <a:r>
              <a:rPr lang="it-IT" sz="3700" i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consigliera </a:t>
            </a: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del conquistatore Cortés.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7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Nelle ultime immagini il suo sapere la trasforma in un’icona culturale anche se carica </a:t>
            </a:r>
            <a:r>
              <a:rPr lang="it-IT" sz="35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di </a:t>
            </a:r>
            <a:r>
              <a:rPr lang="it-IT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leggenda popolare.</a:t>
            </a:r>
            <a:r>
              <a:rPr lang="it-IT" i="1" dirty="0" smtClean="0"/>
              <a:t> 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2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426670627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974" r="12974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" name="Immagine 2" descr="la-malinche-between-cortes-and-the-india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" y="-1"/>
            <a:ext cx="5263897" cy="6705601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3</a:t>
            </a:fld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7" name="Immagine 6" descr="Macintosh HD:private:var:folders:34:hkmfkrzs1v5_yzmvjqd0dqk40000gp:T:TemporaryItems:malinche-cort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6482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4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38320191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cintosh HD:private:var:folders:34:hkmfkrzs1v5_yzmvjqd0dqk40000gp:T:TemporaryItems:a_heranca_de_cortes_2__2013-07-251717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" y="1"/>
            <a:ext cx="8753925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pic>
        <p:nvPicPr>
          <p:cNvPr id="4" name="Immagine 3" descr="350px-Malinche_Tlaxcal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308" cy="9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33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malinchess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 b="933"/>
          <a:stretch>
            <a:fillRect/>
          </a:stretch>
        </p:blipFill>
        <p:spPr>
          <a:xfrm>
            <a:off x="438150" y="609600"/>
            <a:ext cx="4057650" cy="5410200"/>
          </a:xfrm>
        </p:spPr>
      </p:pic>
      <p:pic>
        <p:nvPicPr>
          <p:cNvPr id="10" name="Segnaposto immagine 9" descr="malinch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>
            <a:fillRect/>
          </a:stretch>
        </p:blipFill>
        <p:spPr>
          <a:xfrm>
            <a:off x="4722047" y="609600"/>
            <a:ext cx="4057647" cy="5410200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7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8453372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cortez-marin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r="10932"/>
          <a:stretch>
            <a:fillRect/>
          </a:stretch>
        </p:blipFill>
        <p:spPr/>
      </p:pic>
      <p:pic>
        <p:nvPicPr>
          <p:cNvPr id="6" name="Segnaposto immagine 5" descr="malinchess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 b="933"/>
          <a:stretch>
            <a:fillRect/>
          </a:stretch>
        </p:blipFill>
        <p:spPr/>
      </p:pic>
      <p:sp>
        <p:nvSpPr>
          <p:cNvPr id="2" name="Segnaposto numero diapositiva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8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25559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pic>
        <p:nvPicPr>
          <p:cNvPr id="2" name="Immagine 1" descr="La-Malinche-image-from-latinamericanstudies-or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61497"/>
            <a:ext cx="9525000" cy="80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91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foto classico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foto classico.potx</Template>
  <TotalTime>0</TotalTime>
  <Words>39</Words>
  <Application>Microsoft Macintosh PowerPoint</Application>
  <PresentationFormat>Presentazione su schermo (4:3)</PresentationFormat>
  <Paragraphs>32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Album foto classico</vt:lpstr>
      <vt:lpstr>  LE Immagini antiche e moderne della malinche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2015-11-23T04:59:39Z</dcterms:modified>
</cp:coreProperties>
</file>