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8"/>
  </p:notesMasterIdLst>
  <p:sldIdLst>
    <p:sldId id="256" r:id="rId3"/>
    <p:sldId id="257" r:id="rId4"/>
    <p:sldId id="258" r:id="rId5"/>
    <p:sldId id="259" r:id="rId6"/>
    <p:sldId id="260" r:id="rId7"/>
    <p:sldId id="261" r:id="rId8"/>
    <p:sldId id="263" r:id="rId9"/>
    <p:sldId id="262"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FFB547-D891-4141-9845-5C6E293142C2}" type="datetimeFigureOut">
              <a:rPr lang="it-IT" smtClean="0"/>
              <a:t>20/04/20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EAA30F-3FC2-4912-84F2-C45004DE6D62}" type="slidenum">
              <a:rPr lang="it-IT" smtClean="0"/>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7E9F448-4975-47B4-9F8E-585280B2D943}" type="slidenum">
              <a:rPr lang="it-IT" smtClean="0"/>
              <a:pPr/>
              <a:t>10</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20/04/20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20/04/20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20/04/20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solidFill>
                  <a:prstClr val="black">
                    <a:tint val="75000"/>
                  </a:prstClr>
                </a:solidFill>
              </a:rPr>
              <a:pPr/>
              <a:t>20/04/20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E7A41E1B-4F70-4964-A407-84C68BE8251C}"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solidFill>
                  <a:prstClr val="black">
                    <a:tint val="75000"/>
                  </a:prstClr>
                </a:solidFill>
              </a:rPr>
              <a:pPr/>
              <a:t>20/04/20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E7A41E1B-4F70-4964-A407-84C68BE8251C}"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solidFill>
                  <a:prstClr val="black">
                    <a:tint val="75000"/>
                  </a:prstClr>
                </a:solidFill>
              </a:rPr>
              <a:pPr/>
              <a:t>20/04/20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E7A41E1B-4F70-4964-A407-84C68BE8251C}"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F49D355-16BD-4E45-BD9A-5EA878CF7CBD}" type="datetimeFigureOut">
              <a:rPr lang="it-IT" smtClean="0">
                <a:solidFill>
                  <a:prstClr val="black">
                    <a:tint val="75000"/>
                  </a:prstClr>
                </a:solidFill>
              </a:rPr>
              <a:pPr/>
              <a:t>20/04/20</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E7A41E1B-4F70-4964-A407-84C68BE8251C}"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F49D355-16BD-4E45-BD9A-5EA878CF7CBD}" type="datetimeFigureOut">
              <a:rPr lang="it-IT" smtClean="0">
                <a:solidFill>
                  <a:prstClr val="black">
                    <a:tint val="75000"/>
                  </a:prstClr>
                </a:solidFill>
              </a:rPr>
              <a:pPr/>
              <a:t>20/04/20</a:t>
            </a:fld>
            <a:endParaRPr lang="it-IT">
              <a:solidFill>
                <a:prstClr val="black">
                  <a:tint val="75000"/>
                </a:prstClr>
              </a:solidFill>
            </a:endParaRPr>
          </a:p>
        </p:txBody>
      </p:sp>
      <p:sp>
        <p:nvSpPr>
          <p:cNvPr id="8" name="Segnaposto piè di pagina 7"/>
          <p:cNvSpPr>
            <a:spLocks noGrp="1"/>
          </p:cNvSpPr>
          <p:nvPr>
            <p:ph type="ftr" sz="quarter" idx="11"/>
          </p:nvPr>
        </p:nvSpPr>
        <p:spPr/>
        <p:txBody>
          <a:bodyPr/>
          <a:lstStyle/>
          <a:p>
            <a:endParaRPr lang="it-IT">
              <a:solidFill>
                <a:prstClr val="black">
                  <a:tint val="75000"/>
                </a:prstClr>
              </a:solidFill>
            </a:endParaRPr>
          </a:p>
        </p:txBody>
      </p:sp>
      <p:sp>
        <p:nvSpPr>
          <p:cNvPr id="9" name="Segnaposto numero diapositiva 8"/>
          <p:cNvSpPr>
            <a:spLocks noGrp="1"/>
          </p:cNvSpPr>
          <p:nvPr>
            <p:ph type="sldNum" sz="quarter" idx="12"/>
          </p:nvPr>
        </p:nvSpPr>
        <p:spPr/>
        <p:txBody>
          <a:bodyPr/>
          <a:lstStyle/>
          <a:p>
            <a:fld id="{E7A41E1B-4F70-4964-A407-84C68BE8251C}"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F49D355-16BD-4E45-BD9A-5EA878CF7CBD}" type="datetimeFigureOut">
              <a:rPr lang="it-IT" smtClean="0">
                <a:solidFill>
                  <a:prstClr val="black">
                    <a:tint val="75000"/>
                  </a:prstClr>
                </a:solidFill>
              </a:rPr>
              <a:pPr/>
              <a:t>20/04/20</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p:cNvSpPr>
            <a:spLocks noGrp="1"/>
          </p:cNvSpPr>
          <p:nvPr>
            <p:ph type="sldNum" sz="quarter" idx="12"/>
          </p:nvPr>
        </p:nvSpPr>
        <p:spPr/>
        <p:txBody>
          <a:bodyPr/>
          <a:lstStyle/>
          <a:p>
            <a:fld id="{E7A41E1B-4F70-4964-A407-84C68BE8251C}"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solidFill>
                  <a:prstClr val="black">
                    <a:tint val="75000"/>
                  </a:prstClr>
                </a:solidFill>
              </a:rPr>
              <a:pPr/>
              <a:t>20/04/20</a:t>
            </a:fld>
            <a:endParaRPr lang="it-IT">
              <a:solidFill>
                <a:prstClr val="black">
                  <a:tint val="75000"/>
                </a:prstClr>
              </a:solidFill>
            </a:endParaRPr>
          </a:p>
        </p:txBody>
      </p:sp>
      <p:sp>
        <p:nvSpPr>
          <p:cNvPr id="3" name="Segnaposto piè di pagina 2"/>
          <p:cNvSpPr>
            <a:spLocks noGrp="1"/>
          </p:cNvSpPr>
          <p:nvPr>
            <p:ph type="ftr" sz="quarter" idx="11"/>
          </p:nvPr>
        </p:nvSpPr>
        <p:spPr/>
        <p:txBody>
          <a:bodyPr/>
          <a:lstStyle/>
          <a:p>
            <a:endParaRPr lang="it-IT">
              <a:solidFill>
                <a:prstClr val="black">
                  <a:tint val="75000"/>
                </a:prstClr>
              </a:solidFill>
            </a:endParaRPr>
          </a:p>
        </p:txBody>
      </p:sp>
      <p:sp>
        <p:nvSpPr>
          <p:cNvPr id="4" name="Segnaposto numero diapositiva 3"/>
          <p:cNvSpPr>
            <a:spLocks noGrp="1"/>
          </p:cNvSpPr>
          <p:nvPr>
            <p:ph type="sldNum" sz="quarter" idx="12"/>
          </p:nvPr>
        </p:nvSpPr>
        <p:spPr/>
        <p:txBody>
          <a:bodyPr/>
          <a:lstStyle/>
          <a:p>
            <a:fld id="{E7A41E1B-4F70-4964-A407-84C68BE8251C}"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solidFill>
                  <a:prstClr val="black">
                    <a:tint val="75000"/>
                  </a:prstClr>
                </a:solidFill>
              </a:rPr>
              <a:pPr/>
              <a:t>20/04/20</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E7A41E1B-4F70-4964-A407-84C68BE8251C}"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20/04/20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solidFill>
                  <a:prstClr val="black">
                    <a:tint val="75000"/>
                  </a:prstClr>
                </a:solidFill>
              </a:rPr>
              <a:pPr/>
              <a:t>20/04/20</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E7A41E1B-4F70-4964-A407-84C68BE8251C}"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solidFill>
                  <a:prstClr val="black">
                    <a:tint val="75000"/>
                  </a:prstClr>
                </a:solidFill>
              </a:rPr>
              <a:pPr/>
              <a:t>20/04/20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E7A41E1B-4F70-4964-A407-84C68BE8251C}"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solidFill>
                  <a:prstClr val="black">
                    <a:tint val="75000"/>
                  </a:prstClr>
                </a:solidFill>
              </a:rPr>
              <a:pPr/>
              <a:t>20/04/20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E7A41E1B-4F70-4964-A407-84C68BE8251C}" type="slidenum">
              <a:rPr lang="it-IT" smtClean="0">
                <a:solidFill>
                  <a:prstClr val="black">
                    <a:tint val="75000"/>
                  </a:prstClr>
                </a:solidFill>
              </a:rPr>
              <a:pPr/>
              <a:t>‹N›</a:t>
            </a:fld>
            <a:endParaRPr lang="it-IT">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20/04/20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20/04/20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20/04/20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20/04/20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20/04/20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20/04/20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20/04/20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20/04/20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9D355-16BD-4E45-BD9A-5EA878CF7CBD}" type="datetimeFigureOut">
              <a:rPr lang="it-IT" smtClean="0">
                <a:solidFill>
                  <a:prstClr val="black">
                    <a:tint val="75000"/>
                  </a:prstClr>
                </a:solidFill>
              </a:rPr>
              <a:pPr/>
              <a:t>20/04/20</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solidFill>
                <a:prstClr val="black">
                  <a:tint val="75000"/>
                </a:prstClr>
              </a:solidFill>
            </a:endParaRP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solidFill>
                  <a:prstClr val="black">
                    <a:tint val="75000"/>
                  </a:prstClr>
                </a:solidFill>
              </a:rPr>
              <a:pPr/>
              <a:t>‹N›</a:t>
            </a:fld>
            <a:endParaRPr lang="it-IT">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b="1" dirty="0" smtClean="0">
                <a:solidFill>
                  <a:schemeClr val="bg1"/>
                </a:solidFill>
              </a:rPr>
              <a:t> IL SEGRETO PROFESSIONALE</a:t>
            </a:r>
            <a:endParaRPr lang="it-IT" b="1" dirty="0">
              <a:solidFill>
                <a:schemeClr val="bg1"/>
              </a:solidFill>
            </a:endParaRPr>
          </a:p>
        </p:txBody>
      </p:sp>
      <p:sp>
        <p:nvSpPr>
          <p:cNvPr id="3" name="Sottotitolo 2"/>
          <p:cNvSpPr>
            <a:spLocks noGrp="1"/>
          </p:cNvSpPr>
          <p:nvPr>
            <p:ph type="subTitle" idx="1"/>
          </p:nvPr>
        </p:nvSpPr>
        <p:spPr/>
        <p:txBody>
          <a:bodyPr/>
          <a:lstStyle/>
          <a:p>
            <a:endParaRPr lang="it-IT" dirty="0"/>
          </a:p>
        </p:txBody>
      </p:sp>
      <p:pic>
        <p:nvPicPr>
          <p:cNvPr id="1026" name="Picture 2"/>
          <p:cNvPicPr>
            <a:picLocks noChangeAspect="1" noChangeArrowheads="1"/>
          </p:cNvPicPr>
          <p:nvPr/>
        </p:nvPicPr>
        <p:blipFill>
          <a:blip r:embed="rId2" cstate="print"/>
          <a:srcRect/>
          <a:stretch>
            <a:fillRect/>
          </a:stretch>
        </p:blipFill>
        <p:spPr bwMode="auto">
          <a:xfrm>
            <a:off x="1847850" y="3614514"/>
            <a:ext cx="5448300" cy="2190750"/>
          </a:xfrm>
          <a:prstGeom prst="rect">
            <a:avLst/>
          </a:prstGeom>
          <a:noFill/>
          <a:ln w="9525">
            <a:noFill/>
            <a:miter lim="800000"/>
            <a:headEnd/>
            <a:tailEnd/>
          </a:ln>
        </p:spPr>
      </p:pic>
    </p:spTree>
    <p:extLst>
      <p:ext uri="{BB962C8B-B14F-4D97-AF65-F5344CB8AC3E}">
        <p14:creationId xmlns:p14="http://schemas.microsoft.com/office/powerpoint/2010/main" xmlns="" val="463092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2313" y="1124744"/>
            <a:ext cx="7772400" cy="1362075"/>
          </a:xfrm>
        </p:spPr>
        <p:txBody>
          <a:bodyPr>
            <a:normAutofit fontScale="90000"/>
          </a:bodyPr>
          <a:lstStyle/>
          <a:p>
            <a:r>
              <a:rPr lang="it-IT" cap="none" dirty="0" smtClean="0">
                <a:solidFill>
                  <a:schemeClr val="bg1"/>
                </a:solidFill>
              </a:rPr>
              <a:t>Come si concilia l’obbligo di segreto e violazione privacy con l’obbligo </a:t>
            </a:r>
            <a:r>
              <a:rPr lang="it-IT" cap="none" dirty="0" err="1" smtClean="0">
                <a:solidFill>
                  <a:schemeClr val="bg1"/>
                </a:solidFill>
              </a:rPr>
              <a:t>certificativo</a:t>
            </a:r>
            <a:r>
              <a:rPr lang="it-IT" cap="none" dirty="0" smtClean="0">
                <a:solidFill>
                  <a:schemeClr val="bg1"/>
                </a:solidFill>
              </a:rPr>
              <a:t> o di denuncia o di referto </a:t>
            </a:r>
            <a:r>
              <a:rPr lang="it-IT" cap="none" dirty="0" err="1" smtClean="0">
                <a:solidFill>
                  <a:schemeClr val="bg1"/>
                </a:solidFill>
              </a:rPr>
              <a:t>etc</a:t>
            </a:r>
            <a:r>
              <a:rPr lang="it-IT" cap="none" dirty="0" smtClean="0">
                <a:solidFill>
                  <a:schemeClr val="bg1"/>
                </a:solidFill>
              </a:rPr>
              <a:t>.. che i medici devono produrre?</a:t>
            </a:r>
            <a:endParaRPr lang="it-IT" cap="none" dirty="0">
              <a:solidFill>
                <a:schemeClr val="bg1"/>
              </a:solidFill>
            </a:endParaRPr>
          </a:p>
        </p:txBody>
      </p:sp>
      <p:sp>
        <p:nvSpPr>
          <p:cNvPr id="3" name="Segnaposto testo 2"/>
          <p:cNvSpPr>
            <a:spLocks noGrp="1"/>
          </p:cNvSpPr>
          <p:nvPr>
            <p:ph type="body" idx="1"/>
          </p:nvPr>
        </p:nvSpPr>
        <p:spPr>
          <a:xfrm>
            <a:off x="722313" y="4089053"/>
            <a:ext cx="7772400" cy="1500187"/>
          </a:xfrm>
        </p:spPr>
        <p:txBody>
          <a:bodyPr/>
          <a:lstStyle/>
          <a:p>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chemeClr val="bg1"/>
                </a:solidFill>
              </a:rPr>
              <a:t>GIUSTA CAUSA DI RIVELAZIONE DI SEGRETO</a:t>
            </a:r>
            <a:endParaRPr lang="it-IT" b="1" dirty="0">
              <a:solidFill>
                <a:schemeClr val="bg1"/>
              </a:solidFill>
            </a:endParaRPr>
          </a:p>
        </p:txBody>
      </p:sp>
      <p:sp>
        <p:nvSpPr>
          <p:cNvPr id="3" name="Segnaposto contenuto 2"/>
          <p:cNvSpPr>
            <a:spLocks noGrp="1"/>
          </p:cNvSpPr>
          <p:nvPr>
            <p:ph idx="1"/>
          </p:nvPr>
        </p:nvSpPr>
        <p:spPr/>
        <p:txBody>
          <a:bodyPr>
            <a:normAutofit/>
          </a:bodyPr>
          <a:lstStyle/>
          <a:p>
            <a:r>
              <a:rPr lang="it-IT" b="1" dirty="0" smtClean="0">
                <a:solidFill>
                  <a:schemeClr val="bg1"/>
                </a:solidFill>
              </a:rPr>
              <a:t>IMPERATIVE</a:t>
            </a:r>
            <a:r>
              <a:rPr lang="it-IT" dirty="0" smtClean="0">
                <a:solidFill>
                  <a:schemeClr val="bg1"/>
                </a:solidFill>
              </a:rPr>
              <a:t>: obbligano </a:t>
            </a:r>
            <a:r>
              <a:rPr lang="it-IT" dirty="0">
                <a:solidFill>
                  <a:schemeClr val="bg1"/>
                </a:solidFill>
              </a:rPr>
              <a:t>a rendere noto il segreto in forza di una disposizione di legge che impone al medico il dovere di informativa mediante le denunce, i referti, i rapporti, le relazioni e le certificazioni; oppure richiedono al medico di riferire su fatti riscontrati in occasione di perizie, consulenze tecniche, arbitrati o visite fiscali</a:t>
            </a:r>
            <a:endParaRPr lang="it-IT" dirty="0" smtClean="0">
              <a:solidFill>
                <a:schemeClr val="bg1"/>
              </a:solidFill>
            </a:endParaRPr>
          </a:p>
          <a:p>
            <a:pPr>
              <a:buNone/>
            </a:pPr>
            <a:endParaRPr lang="it-IT" dirty="0" smtClean="0">
              <a:solidFill>
                <a:schemeClr val="bg1"/>
              </a:solidFill>
            </a:endParaRPr>
          </a:p>
          <a:p>
            <a:endParaRPr lang="it-IT" dirty="0">
              <a:solidFill>
                <a:schemeClr val="bg1"/>
              </a:solidFill>
            </a:endParaRPr>
          </a:p>
        </p:txBody>
      </p:sp>
    </p:spTree>
    <p:extLst>
      <p:ext uri="{BB962C8B-B14F-4D97-AF65-F5344CB8AC3E}">
        <p14:creationId xmlns:p14="http://schemas.microsoft.com/office/powerpoint/2010/main" xmlns="" val="3237308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179512" y="1412776"/>
            <a:ext cx="8712968" cy="5112568"/>
          </a:xfrm>
        </p:spPr>
        <p:txBody>
          <a:bodyPr>
            <a:normAutofit fontScale="85000" lnSpcReduction="10000"/>
          </a:bodyPr>
          <a:lstStyle/>
          <a:p>
            <a:r>
              <a:rPr lang="it-IT" b="1" dirty="0" smtClean="0">
                <a:solidFill>
                  <a:schemeClr val="bg1"/>
                </a:solidFill>
              </a:rPr>
              <a:t>SCRIMINATIVE</a:t>
            </a:r>
            <a:r>
              <a:rPr lang="it-IT" dirty="0" smtClean="0">
                <a:solidFill>
                  <a:schemeClr val="bg1"/>
                </a:solidFill>
              </a:rPr>
              <a:t>: escludono la punibilità » Non è perseguibile penalmente il medico che:</a:t>
            </a:r>
          </a:p>
          <a:p>
            <a:r>
              <a:rPr lang="it-IT" dirty="0" smtClean="0">
                <a:solidFill>
                  <a:schemeClr val="bg1"/>
                </a:solidFill>
              </a:rPr>
              <a:t> ha reso noto il segreto col consenso del titolare (art. 50 c.p.);</a:t>
            </a:r>
          </a:p>
          <a:p>
            <a:r>
              <a:rPr lang="it-IT" dirty="0" smtClean="0">
                <a:solidFill>
                  <a:schemeClr val="bg1"/>
                </a:solidFill>
              </a:rPr>
              <a:t> quando ricorre il caso fortuito o la forza maggiore (art. 45 c.p.); </a:t>
            </a:r>
          </a:p>
          <a:p>
            <a:r>
              <a:rPr lang="it-IT" dirty="0" smtClean="0">
                <a:solidFill>
                  <a:schemeClr val="bg1"/>
                </a:solidFill>
              </a:rPr>
              <a:t>quando il medico è stato costretto con la violenza (art. 46 c.p.),</a:t>
            </a:r>
          </a:p>
          <a:p>
            <a:r>
              <a:rPr lang="it-IT" dirty="0" smtClean="0">
                <a:solidFill>
                  <a:schemeClr val="bg1"/>
                </a:solidFill>
              </a:rPr>
              <a:t> cadendo in errore (art. 47 c.p.), tratto in inganno (art. 48 c.p.),</a:t>
            </a:r>
          </a:p>
          <a:p>
            <a:r>
              <a:rPr lang="it-IT" dirty="0" smtClean="0">
                <a:solidFill>
                  <a:schemeClr val="bg1"/>
                </a:solidFill>
              </a:rPr>
              <a:t> per uno stato di necessità (art. 54 c.p.) o per difendere la propria reputazione professionale (art. 52 c.p.).»</a:t>
            </a:r>
          </a:p>
          <a:p>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r>
              <a:rPr lang="it-IT" b="1" dirty="0" smtClean="0">
                <a:solidFill>
                  <a:schemeClr val="bg1"/>
                </a:solidFill>
              </a:rPr>
              <a:t>PERMISSIVE :</a:t>
            </a:r>
            <a:r>
              <a:rPr lang="it-IT" dirty="0" smtClean="0">
                <a:solidFill>
                  <a:schemeClr val="bg1"/>
                </a:solidFill>
              </a:rPr>
              <a:t>si </a:t>
            </a:r>
            <a:r>
              <a:rPr lang="it-IT" dirty="0">
                <a:solidFill>
                  <a:schemeClr val="bg1"/>
                </a:solidFill>
              </a:rPr>
              <a:t>riferiscono alla facoltà riconosciuta al medico di astenersi dal testimoniare su fatti coperti dal segreto professionale (art. 351 c.p.p.), tanto nei processi penali quanto nelle cause civili. L'astenersi dalla testimonianza costituisce un diritto non un obbligo del sanitario, il quale è pertanto libero di decidere se rendere o non rendere la deposizione, valutandone l'opportunità secondo le circostanze e assumendone la responsabilità. L'Autorità può a sua volta imporre con ordinanza la deposizione del medico, ma a parte ciò, la regola deontologica espressamente richiamata nell'art. 13 è quella di non deporre mai su argomenti coperti dal segreto professionale.</a:t>
            </a:r>
          </a:p>
        </p:txBody>
      </p:sp>
    </p:spTree>
    <p:extLst>
      <p:ext uri="{BB962C8B-B14F-4D97-AF65-F5344CB8AC3E}">
        <p14:creationId xmlns:p14="http://schemas.microsoft.com/office/powerpoint/2010/main" xmlns="" val="4242304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bg1"/>
                </a:solidFill>
              </a:rPr>
              <a:t>CODICE DEONTOLOGICO</a:t>
            </a:r>
            <a:endParaRPr lang="it-IT" b="1" dirty="0">
              <a:solidFill>
                <a:schemeClr val="bg1"/>
              </a:solidFill>
            </a:endParaRPr>
          </a:p>
        </p:txBody>
      </p:sp>
      <p:sp>
        <p:nvSpPr>
          <p:cNvPr id="3" name="Segnaposto contenuto 2"/>
          <p:cNvSpPr>
            <a:spLocks noGrp="1"/>
          </p:cNvSpPr>
          <p:nvPr>
            <p:ph idx="1"/>
          </p:nvPr>
        </p:nvSpPr>
        <p:spPr>
          <a:xfrm>
            <a:off x="457200" y="2431429"/>
            <a:ext cx="8229600" cy="4525963"/>
          </a:xfrm>
        </p:spPr>
        <p:txBody>
          <a:bodyPr/>
          <a:lstStyle/>
          <a:p>
            <a:r>
              <a:rPr lang="it-IT" dirty="0">
                <a:solidFill>
                  <a:schemeClr val="bg1"/>
                </a:solidFill>
              </a:rPr>
              <a:t>Il Codice Deontologico, all'art.10, stabilisce che la rivelazione del segreto è consentita, senza autorizzazione del malato, solo se imposta dalla Legge o </a:t>
            </a:r>
            <a:r>
              <a:rPr lang="it-IT" i="1" dirty="0">
                <a:solidFill>
                  <a:schemeClr val="bg1"/>
                </a:solidFill>
              </a:rPr>
              <a:t>per giusta causa</a:t>
            </a:r>
            <a:r>
              <a:rPr lang="it-IT" dirty="0">
                <a:solidFill>
                  <a:schemeClr val="bg1"/>
                </a:solidFill>
              </a:rPr>
              <a:t>. </a:t>
            </a:r>
          </a:p>
          <a:p>
            <a:endParaRPr lang="it-IT" dirty="0">
              <a:solidFill>
                <a:schemeClr val="bg1"/>
              </a:solidFill>
            </a:endParaRPr>
          </a:p>
        </p:txBody>
      </p:sp>
    </p:spTree>
    <p:extLst>
      <p:ext uri="{BB962C8B-B14F-4D97-AF65-F5344CB8AC3E}">
        <p14:creationId xmlns:p14="http://schemas.microsoft.com/office/powerpoint/2010/main" xmlns="" val="29582111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bg1"/>
                </a:solidFill>
              </a:rPr>
              <a:t>Codice deontologico</a:t>
            </a:r>
            <a:endParaRPr lang="it-IT" b="1" dirty="0">
              <a:solidFill>
                <a:schemeClr val="bg1"/>
              </a:solidFill>
            </a:endParaRPr>
          </a:p>
        </p:txBody>
      </p:sp>
      <p:sp>
        <p:nvSpPr>
          <p:cNvPr id="3" name="Segnaposto contenuto 2"/>
          <p:cNvSpPr>
            <a:spLocks noGrp="1"/>
          </p:cNvSpPr>
          <p:nvPr>
            <p:ph idx="1"/>
          </p:nvPr>
        </p:nvSpPr>
        <p:spPr/>
        <p:txBody>
          <a:bodyPr>
            <a:normAutofit fontScale="70000" lnSpcReduction="20000"/>
          </a:bodyPr>
          <a:lstStyle/>
          <a:p>
            <a:r>
              <a:rPr lang="it-IT" b="1" dirty="0">
                <a:solidFill>
                  <a:schemeClr val="bg1"/>
                </a:solidFill>
              </a:rPr>
              <a:t>art. 13 </a:t>
            </a:r>
            <a:r>
              <a:rPr lang="it-IT" dirty="0">
                <a:solidFill>
                  <a:schemeClr val="bg1"/>
                </a:solidFill>
              </a:rPr>
              <a:t>- </a:t>
            </a:r>
            <a:r>
              <a:rPr lang="it-IT" b="1" dirty="0">
                <a:solidFill>
                  <a:schemeClr val="bg1"/>
                </a:solidFill>
              </a:rPr>
              <a:t>Il medico deve serbare il segreto su tutto ciò che gli è stato confidato o che avrà potuto conoscere per ragioni del proprio </a:t>
            </a:r>
            <a:r>
              <a:rPr lang="it-IT" b="1" dirty="0" smtClean="0">
                <a:solidFill>
                  <a:schemeClr val="bg1"/>
                </a:solidFill>
              </a:rPr>
              <a:t>stato. …La </a:t>
            </a:r>
            <a:r>
              <a:rPr lang="it-IT" b="1" dirty="0">
                <a:solidFill>
                  <a:schemeClr val="bg1"/>
                </a:solidFill>
              </a:rPr>
              <a:t>rivelazione del segreto è consentita:</a:t>
            </a:r>
          </a:p>
          <a:p>
            <a:r>
              <a:rPr lang="it-IT" b="1" dirty="0">
                <a:solidFill>
                  <a:schemeClr val="bg1"/>
                </a:solidFill>
              </a:rPr>
              <a:t>a) se imposta dalla legge (referti, denunce e certificazioni obbligatorie);</a:t>
            </a:r>
          </a:p>
          <a:p>
            <a:r>
              <a:rPr lang="it-IT" b="1" dirty="0">
                <a:solidFill>
                  <a:schemeClr val="bg1"/>
                </a:solidFill>
              </a:rPr>
              <a:t>b) se autorizzata dall'interessato una volta edotto sulla opportunità o meno della rivelazione stessa;</a:t>
            </a:r>
          </a:p>
          <a:p>
            <a:r>
              <a:rPr lang="it-IT" b="1" dirty="0">
                <a:solidFill>
                  <a:schemeClr val="bg1"/>
                </a:solidFill>
              </a:rPr>
              <a:t>c) se richiesta dai legali rappresentanti del minore o dell'incapace nell'interesse degli stessi.</a:t>
            </a:r>
          </a:p>
          <a:p>
            <a:r>
              <a:rPr lang="it-IT" b="1" dirty="0">
                <a:solidFill>
                  <a:schemeClr val="bg1"/>
                </a:solidFill>
              </a:rPr>
              <a:t>Salvo che per i casi previsti dal punto a) spetta comunque al medico la valutazione sull'opportunità della deroga.</a:t>
            </a:r>
          </a:p>
          <a:p>
            <a:r>
              <a:rPr lang="it-IT" b="1" dirty="0">
                <a:solidFill>
                  <a:schemeClr val="bg1"/>
                </a:solidFill>
              </a:rPr>
              <a:t>La morte del paziente non esime il medico dal dovere del segreto.</a:t>
            </a:r>
          </a:p>
          <a:p>
            <a:r>
              <a:rPr lang="it-IT" b="1" dirty="0">
                <a:solidFill>
                  <a:schemeClr val="bg1"/>
                </a:solidFill>
              </a:rPr>
              <a:t>Il medico non renderà al Giudice testimonianza su ciò che a lui è stato confidato o è pervenuto a sua conoscenza per ragioni dipendenti dalla sua professione.</a:t>
            </a:r>
          </a:p>
          <a:p>
            <a:endParaRPr lang="it-IT" b="1" dirty="0">
              <a:solidFill>
                <a:schemeClr val="bg1"/>
              </a:solidFill>
            </a:endParaRPr>
          </a:p>
        </p:txBody>
      </p:sp>
    </p:spTree>
    <p:extLst>
      <p:ext uri="{BB962C8B-B14F-4D97-AF65-F5344CB8AC3E}">
        <p14:creationId xmlns:p14="http://schemas.microsoft.com/office/powerpoint/2010/main" xmlns="" val="39374380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title"/>
          </p:nvPr>
        </p:nvSpPr>
        <p:spPr/>
        <p:txBody>
          <a:bodyPr/>
          <a:lstStyle/>
          <a:p>
            <a:r>
              <a:rPr lang="it-IT" b="1" smtClean="0">
                <a:solidFill>
                  <a:schemeClr val="bg1"/>
                </a:solidFill>
              </a:rPr>
              <a:t>Codice deontologico</a:t>
            </a:r>
          </a:p>
        </p:txBody>
      </p:sp>
      <p:sp>
        <p:nvSpPr>
          <p:cNvPr id="3" name="Segnaposto contenuto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it-IT" b="1" dirty="0">
                <a:solidFill>
                  <a:schemeClr val="bg1"/>
                </a:solidFill>
              </a:rPr>
              <a:t>art. 14</a:t>
            </a:r>
            <a:r>
              <a:rPr lang="it-IT" dirty="0">
                <a:solidFill>
                  <a:schemeClr val="bg1"/>
                </a:solidFill>
              </a:rPr>
              <a:t> - Il medico deve informare i suoi collaboratori dell'obbligo del segreto professionale e deve vigilare che vi si conformino.</a:t>
            </a:r>
          </a:p>
          <a:p>
            <a:pPr fontAlgn="auto">
              <a:spcAft>
                <a:spcPts val="0"/>
              </a:spcAft>
              <a:buFont typeface="Arial" pitchFamily="34" charset="0"/>
              <a:buChar char="•"/>
              <a:defRPr/>
            </a:pPr>
            <a:r>
              <a:rPr lang="it-IT" b="1" dirty="0">
                <a:solidFill>
                  <a:schemeClr val="bg1"/>
                </a:solidFill>
              </a:rPr>
              <a:t>art. 15</a:t>
            </a:r>
            <a:r>
              <a:rPr lang="it-IT" dirty="0">
                <a:solidFill>
                  <a:schemeClr val="bg1"/>
                </a:solidFill>
              </a:rPr>
              <a:t> - Nella certificazione, nella redazione delle denunce obbligatorie, nella compilazione delle cartelle cliniche e di ogni altra documentazione sanitaria, il medico è tenuto alla massima diligenza, alla più responsabile cura, alla più attenta e scientificamente corretta registrazione dei dati ed alla più responsabile formulazione dei giudizi.</a:t>
            </a:r>
          </a:p>
          <a:p>
            <a:pPr fontAlgn="auto">
              <a:spcAft>
                <a:spcPts val="0"/>
              </a:spcAft>
              <a:buFont typeface="Arial" pitchFamily="34" charset="0"/>
              <a:buChar char="•"/>
              <a:defRPr/>
            </a:pPr>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p:txBody>
          <a:bodyPr/>
          <a:lstStyle/>
          <a:p>
            <a:r>
              <a:rPr lang="it-IT" b="1" smtClean="0">
                <a:solidFill>
                  <a:schemeClr val="bg1"/>
                </a:solidFill>
              </a:rPr>
              <a:t>Codice deontologico</a:t>
            </a:r>
          </a:p>
        </p:txBody>
      </p:sp>
      <p:sp>
        <p:nvSpPr>
          <p:cNvPr id="4" name="Segnaposto contenuto 3"/>
          <p:cNvSpPr>
            <a:spLocks noGrp="1"/>
          </p:cNvSpPr>
          <p:nvPr>
            <p:ph idx="1"/>
          </p:nvPr>
        </p:nvSpPr>
        <p:spPr/>
        <p:txBody>
          <a:bodyPr rtlCol="0">
            <a:normAutofit lnSpcReduction="10000"/>
          </a:bodyPr>
          <a:lstStyle/>
          <a:p>
            <a:pPr fontAlgn="auto">
              <a:spcAft>
                <a:spcPts val="0"/>
              </a:spcAft>
              <a:buFont typeface="Arial" pitchFamily="34" charset="0"/>
              <a:buChar char="•"/>
              <a:defRPr/>
            </a:pPr>
            <a:r>
              <a:rPr lang="it-IT" b="1" dirty="0">
                <a:solidFill>
                  <a:schemeClr val="bg1"/>
                </a:solidFill>
              </a:rPr>
              <a:t>art. 16</a:t>
            </a:r>
            <a:r>
              <a:rPr lang="it-IT" dirty="0">
                <a:solidFill>
                  <a:schemeClr val="bg1"/>
                </a:solidFill>
              </a:rPr>
              <a:t> - Il medico deve vigilare sulla conservazione, contro ogni indiscrezione, delle cartelle personali e dei documenti riguardanti i pazienti. </a:t>
            </a:r>
          </a:p>
          <a:p>
            <a:pPr marL="0" indent="0" fontAlgn="auto">
              <a:spcAft>
                <a:spcPts val="0"/>
              </a:spcAft>
              <a:buFont typeface="Arial" pitchFamily="34" charset="0"/>
              <a:buNone/>
              <a:defRPr/>
            </a:pPr>
            <a:r>
              <a:rPr lang="it-IT" dirty="0" smtClean="0">
                <a:solidFill>
                  <a:schemeClr val="bg1"/>
                </a:solidFill>
              </a:rPr>
              <a:t>   Quando </a:t>
            </a:r>
            <a:r>
              <a:rPr lang="it-IT" dirty="0">
                <a:solidFill>
                  <a:schemeClr val="bg1"/>
                </a:solidFill>
              </a:rPr>
              <a:t>utilizza in pubblicazioni scientifiche</a:t>
            </a:r>
            <a:r>
              <a:rPr lang="it-IT" dirty="0" smtClean="0">
                <a:solidFill>
                  <a:schemeClr val="bg1"/>
                </a:solidFill>
              </a:rPr>
              <a:t>,       dati </a:t>
            </a:r>
            <a:r>
              <a:rPr lang="it-IT" dirty="0">
                <a:solidFill>
                  <a:schemeClr val="bg1"/>
                </a:solidFill>
              </a:rPr>
              <a:t>clinici e osservazioni relativi ai singoli pazienti, deve fare in modo che non sia possibile la loro identificazione fatto salvo il consapevole consenso del </a:t>
            </a:r>
            <a:r>
              <a:rPr lang="it-IT" dirty="0" smtClean="0">
                <a:solidFill>
                  <a:schemeClr val="bg1"/>
                </a:solidFill>
              </a:rPr>
              <a:t>paziente.. </a:t>
            </a:r>
            <a:r>
              <a:rPr lang="it-IT" i="1" dirty="0" smtClean="0">
                <a:solidFill>
                  <a:schemeClr val="bg1"/>
                </a:solidFill>
              </a:rPr>
              <a:t>omissis</a:t>
            </a:r>
            <a:r>
              <a:rPr lang="it-IT" dirty="0" smtClean="0">
                <a:solidFill>
                  <a:schemeClr val="bg1"/>
                </a:solidFill>
              </a:rPr>
              <a:t>  </a:t>
            </a:r>
            <a:endParaRPr lang="it-IT" dirty="0">
              <a:solidFill>
                <a:schemeClr val="bg1"/>
              </a:solidFill>
            </a:endParaRPr>
          </a:p>
          <a:p>
            <a:pPr fontAlgn="auto">
              <a:spcAft>
                <a:spcPts val="0"/>
              </a:spcAft>
              <a:buFont typeface="Arial" pitchFamily="34" charset="0"/>
              <a:buChar char="•"/>
              <a:defRPr/>
            </a:pPr>
            <a:endParaRPr lang="it-IT"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p:txBody>
          <a:bodyPr/>
          <a:lstStyle/>
          <a:p>
            <a:r>
              <a:rPr lang="it-IT" b="1" smtClean="0">
                <a:solidFill>
                  <a:schemeClr val="bg1"/>
                </a:solidFill>
              </a:rPr>
              <a:t>CODICE DEONTOLOGICO</a:t>
            </a:r>
          </a:p>
        </p:txBody>
      </p:sp>
      <p:sp>
        <p:nvSpPr>
          <p:cNvPr id="21506" name="Segnaposto contenuto 2"/>
          <p:cNvSpPr>
            <a:spLocks noGrp="1"/>
          </p:cNvSpPr>
          <p:nvPr>
            <p:ph idx="1"/>
          </p:nvPr>
        </p:nvSpPr>
        <p:spPr/>
        <p:txBody>
          <a:bodyPr/>
          <a:lstStyle/>
          <a:p>
            <a:r>
              <a:rPr lang="it-IT" b="1" smtClean="0">
                <a:solidFill>
                  <a:schemeClr val="bg1"/>
                </a:solidFill>
              </a:rPr>
              <a:t>art. 17</a:t>
            </a:r>
            <a:r>
              <a:rPr lang="it-IT" smtClean="0">
                <a:solidFill>
                  <a:schemeClr val="bg1"/>
                </a:solidFill>
              </a:rPr>
              <a:t> - Nei rapporti fra Enti che svolgono attività sanitarie, la compilazione e la trasmissione di atti che contengano l'indicazione di dati relativi ai singoli pazienti, potrà avvenire solo sulla base di una trasmissione di ufficio del segreto professionale e nel rispetto dei disposti di legge che regolamentano la materia.</a:t>
            </a:r>
          </a:p>
          <a:p>
            <a:endParaRPr lang="it-IT" smtClean="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olo 1"/>
          <p:cNvSpPr>
            <a:spLocks noGrp="1"/>
          </p:cNvSpPr>
          <p:nvPr>
            <p:ph type="title"/>
          </p:nvPr>
        </p:nvSpPr>
        <p:spPr/>
        <p:txBody>
          <a:bodyPr/>
          <a:lstStyle/>
          <a:p>
            <a:r>
              <a:rPr lang="it-IT" smtClean="0">
                <a:solidFill>
                  <a:schemeClr val="bg1"/>
                </a:solidFill>
              </a:rPr>
              <a:t>COSA FA IL MMG?</a:t>
            </a:r>
          </a:p>
        </p:txBody>
      </p:sp>
      <p:sp>
        <p:nvSpPr>
          <p:cNvPr id="3" name="Segnaposto contenuto 2"/>
          <p:cNvSpPr>
            <a:spLocks noGrp="1"/>
          </p:cNvSpPr>
          <p:nvPr>
            <p:ph idx="1"/>
          </p:nvPr>
        </p:nvSpPr>
        <p:spPr>
          <a:xfrm>
            <a:off x="395288" y="1557338"/>
            <a:ext cx="8229600" cy="4525962"/>
          </a:xfrm>
        </p:spPr>
        <p:txBody>
          <a:bodyPr rtlCol="0">
            <a:normAutofit fontScale="92500" lnSpcReduction="10000"/>
          </a:bodyPr>
          <a:lstStyle/>
          <a:p>
            <a:pPr fontAlgn="auto">
              <a:spcAft>
                <a:spcPts val="0"/>
              </a:spcAft>
              <a:buFont typeface="Arial" pitchFamily="34" charset="0"/>
              <a:buChar char="•"/>
              <a:defRPr/>
            </a:pPr>
            <a:r>
              <a:rPr lang="it-IT" dirty="0" smtClean="0">
                <a:solidFill>
                  <a:schemeClr val="bg1"/>
                </a:solidFill>
              </a:rPr>
              <a:t>Chiede al pz  il consenso per se e per i suoi collaboratori al trattamento dei dati personali </a:t>
            </a:r>
          </a:p>
          <a:p>
            <a:pPr fontAlgn="auto">
              <a:spcAft>
                <a:spcPts val="0"/>
              </a:spcAft>
              <a:buFont typeface="Arial" pitchFamily="34" charset="0"/>
              <a:buChar char="•"/>
              <a:defRPr/>
            </a:pPr>
            <a:r>
              <a:rPr lang="it-IT" dirty="0" smtClean="0">
                <a:solidFill>
                  <a:schemeClr val="bg1"/>
                </a:solidFill>
              </a:rPr>
              <a:t>Utilizza  password di sicurezza per l’apertura dell’archivio informatico e database</a:t>
            </a:r>
          </a:p>
          <a:p>
            <a:pPr fontAlgn="auto">
              <a:spcAft>
                <a:spcPts val="0"/>
              </a:spcAft>
              <a:buFont typeface="Arial" pitchFamily="34" charset="0"/>
              <a:buChar char="•"/>
              <a:defRPr/>
            </a:pPr>
            <a:r>
              <a:rPr lang="it-IT" dirty="0" smtClean="0">
                <a:solidFill>
                  <a:schemeClr val="bg1"/>
                </a:solidFill>
              </a:rPr>
              <a:t>Utilizza password  di sicurezza per accedere alle certificazioni telematiche verso </a:t>
            </a:r>
            <a:r>
              <a:rPr lang="it-IT" dirty="0">
                <a:solidFill>
                  <a:schemeClr val="bg1"/>
                </a:solidFill>
              </a:rPr>
              <a:t>E</a:t>
            </a:r>
            <a:r>
              <a:rPr lang="it-IT" dirty="0" smtClean="0">
                <a:solidFill>
                  <a:schemeClr val="bg1"/>
                </a:solidFill>
              </a:rPr>
              <a:t>nti pubblici sanitari(INPS, SISTEMA TS Tessera Sanitaria)</a:t>
            </a:r>
          </a:p>
          <a:p>
            <a:pPr fontAlgn="auto">
              <a:spcAft>
                <a:spcPts val="0"/>
              </a:spcAft>
              <a:buFont typeface="Arial" pitchFamily="34" charset="0"/>
              <a:buChar char="•"/>
              <a:defRPr/>
            </a:pPr>
            <a:r>
              <a:rPr lang="it-IT" dirty="0" smtClean="0">
                <a:solidFill>
                  <a:schemeClr val="bg1"/>
                </a:solidFill>
              </a:rPr>
              <a:t>Informa il paziente e chiede il consenso se visiterà in presenza di tirocinanti in formazione o altre figure sanitarie</a:t>
            </a:r>
            <a:endParaRPr lang="it-IT"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None/>
            </a:pPr>
            <a:r>
              <a:rPr lang="it-IT" dirty="0" smtClean="0">
                <a:solidFill>
                  <a:schemeClr val="bg1"/>
                </a:solidFill>
              </a:rPr>
              <a:t>La persona che si rivolge al medico indipendentemente dal motivo, lo fa con la convinzione che il medico non solo è competente  per risolvere richieste e problemi, ma anche capace di mantenere il proprio riserbo su ciò che gli sarà confidato e  di rispettare quindi il segreto </a:t>
            </a:r>
            <a:endParaRPr lang="it-IT"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bg1"/>
                </a:solidFill>
              </a:rPr>
              <a:t>Caso pratico: </a:t>
            </a:r>
            <a:endParaRPr lang="it-IT" b="1" dirty="0">
              <a:solidFill>
                <a:schemeClr val="bg1"/>
              </a:solidFill>
            </a:endParaRPr>
          </a:p>
        </p:txBody>
      </p:sp>
      <p:sp>
        <p:nvSpPr>
          <p:cNvPr id="3" name="Segnaposto contenuto 2"/>
          <p:cNvSpPr>
            <a:spLocks noGrp="1"/>
          </p:cNvSpPr>
          <p:nvPr>
            <p:ph idx="1"/>
          </p:nvPr>
        </p:nvSpPr>
        <p:spPr/>
        <p:txBody>
          <a:bodyPr/>
          <a:lstStyle/>
          <a:p>
            <a:pPr marL="0" indent="0">
              <a:buNone/>
            </a:pPr>
            <a:r>
              <a:rPr lang="it-IT" dirty="0" smtClean="0"/>
              <a:t> </a:t>
            </a:r>
            <a:r>
              <a:rPr lang="it-IT" dirty="0" smtClean="0">
                <a:solidFill>
                  <a:schemeClr val="bg1"/>
                </a:solidFill>
              </a:rPr>
              <a:t>Un </a:t>
            </a:r>
            <a:r>
              <a:rPr lang="it-IT" dirty="0">
                <a:solidFill>
                  <a:schemeClr val="bg1"/>
                </a:solidFill>
              </a:rPr>
              <a:t>medico </a:t>
            </a:r>
            <a:r>
              <a:rPr lang="it-IT" dirty="0" smtClean="0">
                <a:solidFill>
                  <a:schemeClr val="bg1"/>
                </a:solidFill>
              </a:rPr>
              <a:t>viene  </a:t>
            </a:r>
            <a:r>
              <a:rPr lang="it-IT" dirty="0">
                <a:solidFill>
                  <a:schemeClr val="bg1"/>
                </a:solidFill>
              </a:rPr>
              <a:t>a conoscenza della condizione di potenziale contagiosità di un suo </a:t>
            </a:r>
            <a:r>
              <a:rPr lang="it-IT" dirty="0" smtClean="0">
                <a:solidFill>
                  <a:schemeClr val="bg1"/>
                </a:solidFill>
              </a:rPr>
              <a:t>paziente HIV positivo </a:t>
            </a:r>
            <a:r>
              <a:rPr lang="it-IT" dirty="0">
                <a:solidFill>
                  <a:schemeClr val="bg1"/>
                </a:solidFill>
              </a:rPr>
              <a:t>e di un comportamento, da parte di quest'ultimo idoneo invece a trasmettere la malattia </a:t>
            </a:r>
            <a:r>
              <a:rPr lang="it-IT" dirty="0" smtClean="0">
                <a:solidFill>
                  <a:schemeClr val="bg1"/>
                </a:solidFill>
              </a:rPr>
              <a:t>al convivente  inconsapevole. Si genera </a:t>
            </a:r>
            <a:r>
              <a:rPr lang="it-IT" dirty="0">
                <a:solidFill>
                  <a:schemeClr val="bg1"/>
                </a:solidFill>
              </a:rPr>
              <a:t>un conflitto tra diverse norme, alcune tese a tutelare la riservatezza del soggetto, altre a tutelare la salute </a:t>
            </a:r>
            <a:r>
              <a:rPr lang="it-IT" dirty="0" smtClean="0">
                <a:solidFill>
                  <a:schemeClr val="bg1"/>
                </a:solidFill>
              </a:rPr>
              <a:t>di terzi («vittima)</a:t>
            </a:r>
            <a:endParaRPr lang="it-IT" dirty="0">
              <a:solidFill>
                <a:schemeClr val="bg1"/>
              </a:solidFill>
            </a:endParaRPr>
          </a:p>
          <a:p>
            <a:endParaRPr lang="it-IT" dirty="0">
              <a:solidFill>
                <a:schemeClr val="bg1"/>
              </a:solidFill>
            </a:endParaRPr>
          </a:p>
        </p:txBody>
      </p:sp>
    </p:spTree>
    <p:extLst>
      <p:ext uri="{BB962C8B-B14F-4D97-AF65-F5344CB8AC3E}">
        <p14:creationId xmlns:p14="http://schemas.microsoft.com/office/powerpoint/2010/main" xmlns="" val="328306702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bg1"/>
                </a:solidFill>
              </a:rPr>
              <a:t>COSA FA IL MEDICO?</a:t>
            </a:r>
            <a:endParaRPr lang="it-IT" b="1" dirty="0">
              <a:solidFill>
                <a:schemeClr val="bg1"/>
              </a:solidFill>
            </a:endParaRPr>
          </a:p>
        </p:txBody>
      </p:sp>
      <p:sp>
        <p:nvSpPr>
          <p:cNvPr id="3" name="Segnaposto contenuto 2"/>
          <p:cNvSpPr>
            <a:spLocks noGrp="1"/>
          </p:cNvSpPr>
          <p:nvPr>
            <p:ph idx="1"/>
          </p:nvPr>
        </p:nvSpPr>
        <p:spPr/>
        <p:txBody>
          <a:bodyPr/>
          <a:lstStyle/>
          <a:p>
            <a:r>
              <a:rPr lang="it-IT" dirty="0" smtClean="0">
                <a:solidFill>
                  <a:schemeClr val="bg1"/>
                </a:solidFill>
              </a:rPr>
              <a:t>si viene a trovare nella situazione di poter  evitare un danno irrimediabile alla salute di una persona inconsapevole, provocato da una azione che ha le caratteristiche di «delitto»</a:t>
            </a:r>
            <a:endParaRPr lang="it-IT" dirty="0">
              <a:solidFill>
                <a:schemeClr val="bg1"/>
              </a:solidFill>
            </a:endParaRPr>
          </a:p>
        </p:txBody>
      </p:sp>
    </p:spTree>
    <p:extLst>
      <p:ext uri="{BB962C8B-B14F-4D97-AF65-F5344CB8AC3E}">
        <p14:creationId xmlns:p14="http://schemas.microsoft.com/office/powerpoint/2010/main" xmlns="" val="714390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bg1"/>
                </a:solidFill>
              </a:rPr>
              <a:t>TRACCIA DI DISCUSSIONE</a:t>
            </a:r>
            <a:endParaRPr lang="it-IT" b="1" dirty="0">
              <a:solidFill>
                <a:schemeClr val="bg1"/>
              </a:solidFill>
            </a:endParaRPr>
          </a:p>
        </p:txBody>
      </p:sp>
      <p:sp>
        <p:nvSpPr>
          <p:cNvPr id="3" name="Segnaposto contenuto 2"/>
          <p:cNvSpPr>
            <a:spLocks noGrp="1"/>
          </p:cNvSpPr>
          <p:nvPr>
            <p:ph idx="1"/>
          </p:nvPr>
        </p:nvSpPr>
        <p:spPr/>
        <p:txBody>
          <a:bodyPr/>
          <a:lstStyle/>
          <a:p>
            <a:r>
              <a:rPr lang="it-IT" dirty="0" smtClean="0">
                <a:solidFill>
                  <a:schemeClr val="bg1"/>
                </a:solidFill>
              </a:rPr>
              <a:t>Devono essere favorite </a:t>
            </a:r>
            <a:r>
              <a:rPr lang="it-IT" dirty="0">
                <a:solidFill>
                  <a:schemeClr val="bg1"/>
                </a:solidFill>
              </a:rPr>
              <a:t>tutte quelle azioni che possano salvare entrambi i beni tutelati dalla legge (salute </a:t>
            </a:r>
            <a:r>
              <a:rPr lang="it-IT" dirty="0" smtClean="0">
                <a:solidFill>
                  <a:schemeClr val="bg1"/>
                </a:solidFill>
              </a:rPr>
              <a:t>della vittima </a:t>
            </a:r>
            <a:r>
              <a:rPr lang="it-IT" dirty="0">
                <a:solidFill>
                  <a:schemeClr val="bg1"/>
                </a:solidFill>
              </a:rPr>
              <a:t>e privacy del malato</a:t>
            </a:r>
            <a:r>
              <a:rPr lang="it-IT" dirty="0" smtClean="0">
                <a:solidFill>
                  <a:schemeClr val="bg1"/>
                </a:solidFill>
              </a:rPr>
              <a:t>). Il medico deve  operare </a:t>
            </a:r>
            <a:r>
              <a:rPr lang="it-IT" dirty="0">
                <a:solidFill>
                  <a:schemeClr val="bg1"/>
                </a:solidFill>
              </a:rPr>
              <a:t>sull'ottenimento </a:t>
            </a:r>
            <a:r>
              <a:rPr lang="it-IT" dirty="0" smtClean="0">
                <a:solidFill>
                  <a:schemeClr val="bg1"/>
                </a:solidFill>
              </a:rPr>
              <a:t>del </a:t>
            </a:r>
            <a:r>
              <a:rPr lang="it-IT" dirty="0">
                <a:solidFill>
                  <a:schemeClr val="bg1"/>
                </a:solidFill>
              </a:rPr>
              <a:t>consenso alla rivelazione da parte </a:t>
            </a:r>
            <a:r>
              <a:rPr lang="it-IT" dirty="0" smtClean="0">
                <a:solidFill>
                  <a:schemeClr val="bg1"/>
                </a:solidFill>
              </a:rPr>
              <a:t>del paziente. </a:t>
            </a:r>
            <a:r>
              <a:rPr lang="it-IT" dirty="0">
                <a:solidFill>
                  <a:schemeClr val="bg1"/>
                </a:solidFill>
              </a:rPr>
              <a:t>Qualora però questi si opponesse, si impone un'azione indirizzata alla tutela del bene più rilevante. </a:t>
            </a:r>
          </a:p>
          <a:p>
            <a:endParaRPr lang="it-IT" dirty="0"/>
          </a:p>
        </p:txBody>
      </p:sp>
    </p:spTree>
    <p:extLst>
      <p:ext uri="{BB962C8B-B14F-4D97-AF65-F5344CB8AC3E}">
        <p14:creationId xmlns:p14="http://schemas.microsoft.com/office/powerpoint/2010/main" xmlns="" val="29823645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anim calcmode="lin" valueType="num">
                                      <p:cBhvr>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84"/>
            <a:ext cx="8229600" cy="1143000"/>
          </a:xfrm>
        </p:spPr>
        <p:txBody>
          <a:bodyPr/>
          <a:lstStyle/>
          <a:p>
            <a:r>
              <a:rPr lang="it-IT" b="1" dirty="0" smtClean="0">
                <a:solidFill>
                  <a:schemeClr val="bg1"/>
                </a:solidFill>
              </a:rPr>
              <a:t>CORNICE GIURIDICA</a:t>
            </a:r>
            <a:endParaRPr lang="it-IT" b="1" dirty="0">
              <a:solidFill>
                <a:schemeClr val="bg1"/>
              </a:solidFill>
            </a:endParaRPr>
          </a:p>
        </p:txBody>
      </p:sp>
      <p:sp>
        <p:nvSpPr>
          <p:cNvPr id="3" name="Segnaposto contenuto 2"/>
          <p:cNvSpPr>
            <a:spLocks noGrp="1"/>
          </p:cNvSpPr>
          <p:nvPr>
            <p:ph idx="1"/>
          </p:nvPr>
        </p:nvSpPr>
        <p:spPr>
          <a:xfrm>
            <a:off x="457200" y="980728"/>
            <a:ext cx="8229600" cy="4525963"/>
          </a:xfrm>
        </p:spPr>
        <p:txBody>
          <a:bodyPr>
            <a:noAutofit/>
          </a:bodyPr>
          <a:lstStyle/>
          <a:p>
            <a:r>
              <a:rPr lang="it-IT" sz="2400" dirty="0">
                <a:solidFill>
                  <a:schemeClr val="bg1"/>
                </a:solidFill>
              </a:rPr>
              <a:t>Autorevoli Giuristi sostengono invece da tempo che esiste un dovere etico da parte del medico, in questi casi, di informare (</a:t>
            </a:r>
            <a:r>
              <a:rPr lang="it-IT" sz="2400" dirty="0" err="1">
                <a:solidFill>
                  <a:schemeClr val="bg1"/>
                </a:solidFill>
              </a:rPr>
              <a:t>contact</a:t>
            </a:r>
            <a:r>
              <a:rPr lang="it-IT" sz="2400" dirty="0">
                <a:solidFill>
                  <a:schemeClr val="bg1"/>
                </a:solidFill>
              </a:rPr>
              <a:t> </a:t>
            </a:r>
            <a:r>
              <a:rPr lang="it-IT" sz="2400" dirty="0" err="1">
                <a:solidFill>
                  <a:schemeClr val="bg1"/>
                </a:solidFill>
              </a:rPr>
              <a:t>tracing</a:t>
            </a:r>
            <a:r>
              <a:rPr lang="it-IT" sz="2400" dirty="0">
                <a:solidFill>
                  <a:schemeClr val="bg1"/>
                </a:solidFill>
              </a:rPr>
              <a:t>) </a:t>
            </a:r>
            <a:r>
              <a:rPr lang="it-IT" sz="2400" dirty="0" smtClean="0">
                <a:solidFill>
                  <a:schemeClr val="bg1"/>
                </a:solidFill>
              </a:rPr>
              <a:t>i «</a:t>
            </a:r>
            <a:r>
              <a:rPr lang="it-IT" sz="2400" dirty="0" err="1" smtClean="0">
                <a:solidFill>
                  <a:schemeClr val="bg1"/>
                </a:solidFill>
              </a:rPr>
              <a:t>contatti»del</a:t>
            </a:r>
            <a:r>
              <a:rPr lang="it-IT" sz="2400" dirty="0" smtClean="0">
                <a:solidFill>
                  <a:schemeClr val="bg1"/>
                </a:solidFill>
              </a:rPr>
              <a:t> </a:t>
            </a:r>
            <a:r>
              <a:rPr lang="it-IT" sz="2400" dirty="0">
                <a:solidFill>
                  <a:schemeClr val="bg1"/>
                </a:solidFill>
              </a:rPr>
              <a:t>malato di AIDS. Altri invece hanno basato la possibilità di deroga dal segreto in base alle esimenti previste dalla legge in caso di fatti illeciti commessi in stato di necessità. Interverrebbe in tal caso il dettato dell'art. 52 C.P. che stabilisce che "</a:t>
            </a:r>
            <a:r>
              <a:rPr lang="it-IT" sz="2400" i="1" dirty="0">
                <a:solidFill>
                  <a:schemeClr val="bg1"/>
                </a:solidFill>
              </a:rPr>
              <a:t>non è punibile chi ha commesso il fatto per esservi stato costretto dalla necessità di difendere un diritto proprio o altrui contro il pericolo attuale di offesa ingiusta, sempre che la difesa sia proporzionata all'offesa</a:t>
            </a:r>
            <a:r>
              <a:rPr lang="it-IT" sz="2400" dirty="0">
                <a:solidFill>
                  <a:schemeClr val="bg1"/>
                </a:solidFill>
              </a:rPr>
              <a:t>", mentre l'art. 54 stabilisce che "</a:t>
            </a:r>
            <a:r>
              <a:rPr lang="it-IT" sz="2400" i="1" dirty="0">
                <a:solidFill>
                  <a:schemeClr val="bg1"/>
                </a:solidFill>
              </a:rPr>
              <a:t>non è punibile chi ha commesso il fatto per esservi stato costretto dalla necessità di salvare </a:t>
            </a:r>
            <a:r>
              <a:rPr lang="it-IT" sz="2400" i="1" dirty="0" err="1">
                <a:solidFill>
                  <a:schemeClr val="bg1"/>
                </a:solidFill>
              </a:rPr>
              <a:t>sè</a:t>
            </a:r>
            <a:r>
              <a:rPr lang="it-IT" sz="2400" i="1" dirty="0">
                <a:solidFill>
                  <a:schemeClr val="bg1"/>
                </a:solidFill>
              </a:rPr>
              <a:t> o altri dal pericolo attuale di un danno grave alla persona, pericolo da lui non volontariamente causato, ne altrimenti evitabile, sempre che il fatto sia proporzionale all'offesa</a:t>
            </a:r>
            <a:r>
              <a:rPr lang="it-IT" sz="2400" dirty="0">
                <a:solidFill>
                  <a:schemeClr val="bg1"/>
                </a:solidFill>
              </a:rPr>
              <a:t>".</a:t>
            </a:r>
          </a:p>
        </p:txBody>
      </p:sp>
    </p:spTree>
    <p:extLst>
      <p:ext uri="{BB962C8B-B14F-4D97-AF65-F5344CB8AC3E}">
        <p14:creationId xmlns:p14="http://schemas.microsoft.com/office/powerpoint/2010/main" xmlns="" val="128556132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solidFill>
                  <a:schemeClr val="bg1"/>
                </a:solidFill>
              </a:rPr>
              <a:t>La rivelazione del segreto </a:t>
            </a:r>
            <a:r>
              <a:rPr lang="it-IT" dirty="0" smtClean="0">
                <a:solidFill>
                  <a:schemeClr val="bg1"/>
                </a:solidFill>
              </a:rPr>
              <a:t>dovrebbe </a:t>
            </a:r>
            <a:r>
              <a:rPr lang="it-IT" dirty="0">
                <a:solidFill>
                  <a:schemeClr val="bg1"/>
                </a:solidFill>
              </a:rPr>
              <a:t>essere, </a:t>
            </a:r>
            <a:r>
              <a:rPr lang="it-IT" dirty="0" smtClean="0">
                <a:solidFill>
                  <a:schemeClr val="bg1"/>
                </a:solidFill>
              </a:rPr>
              <a:t>comunque </a:t>
            </a:r>
            <a:r>
              <a:rPr lang="it-IT" dirty="0">
                <a:solidFill>
                  <a:schemeClr val="bg1"/>
                </a:solidFill>
              </a:rPr>
              <a:t>l'ultima </a:t>
            </a:r>
            <a:r>
              <a:rPr lang="it-IT" dirty="0" smtClean="0">
                <a:solidFill>
                  <a:schemeClr val="bg1"/>
                </a:solidFill>
              </a:rPr>
              <a:t>ratio. Prima </a:t>
            </a:r>
            <a:r>
              <a:rPr lang="it-IT" dirty="0">
                <a:solidFill>
                  <a:schemeClr val="bg1"/>
                </a:solidFill>
              </a:rPr>
              <a:t>di ricorrere a ciò, il medico dovrà tentare una valida e concreta opera di persuasione sul paziente, indicandogli le precauzioni da prendere o invitandolo a rivelare egli stesso la malattia di cui è portatore, sottolineando anche la responsabilità giuridica della sua condotta. </a:t>
            </a:r>
          </a:p>
          <a:p>
            <a:endParaRPr lang="it-IT" dirty="0">
              <a:solidFill>
                <a:schemeClr val="bg1"/>
              </a:solidFill>
            </a:endParaRPr>
          </a:p>
        </p:txBody>
      </p:sp>
    </p:spTree>
    <p:extLst>
      <p:ext uri="{BB962C8B-B14F-4D97-AF65-F5344CB8AC3E}">
        <p14:creationId xmlns:p14="http://schemas.microsoft.com/office/powerpoint/2010/main" xmlns="" val="8380172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endParaRPr lang="it-IT" dirty="0"/>
          </a:p>
        </p:txBody>
      </p:sp>
      <p:sp>
        <p:nvSpPr>
          <p:cNvPr id="4" name="Segnaposto contenuto 3"/>
          <p:cNvSpPr>
            <a:spLocks noGrp="1"/>
          </p:cNvSpPr>
          <p:nvPr>
            <p:ph idx="1"/>
          </p:nvPr>
        </p:nvSpPr>
        <p:spPr/>
        <p:txBody>
          <a:bodyPr>
            <a:normAutofit fontScale="92500"/>
          </a:bodyPr>
          <a:lstStyle/>
          <a:p>
            <a:pPr>
              <a:buNone/>
            </a:pPr>
            <a:r>
              <a:rPr lang="it-IT" dirty="0" smtClean="0">
                <a:solidFill>
                  <a:schemeClr val="bg1"/>
                </a:solidFill>
              </a:rPr>
              <a:t>Ci potremmo trovare  in un caso di:</a:t>
            </a:r>
          </a:p>
          <a:p>
            <a:r>
              <a:rPr lang="it-IT" dirty="0" smtClean="0">
                <a:solidFill>
                  <a:schemeClr val="bg1"/>
                </a:solidFill>
              </a:rPr>
              <a:t> Un </a:t>
            </a:r>
            <a:r>
              <a:rPr lang="it-IT" dirty="0" err="1" smtClean="0">
                <a:solidFill>
                  <a:schemeClr val="bg1"/>
                </a:solidFill>
              </a:rPr>
              <a:t>pz</a:t>
            </a:r>
            <a:r>
              <a:rPr lang="it-IT" dirty="0" smtClean="0">
                <a:solidFill>
                  <a:schemeClr val="bg1"/>
                </a:solidFill>
              </a:rPr>
              <a:t> affetto da epilessia che deve essere assunto da un datore di lavoro o deve guidare un veicolo</a:t>
            </a:r>
          </a:p>
          <a:p>
            <a:r>
              <a:rPr lang="it-IT" dirty="0" smtClean="0">
                <a:solidFill>
                  <a:schemeClr val="bg1"/>
                </a:solidFill>
              </a:rPr>
              <a:t>Un minore  in stato di gravidanza che non vuole informare i propri genitori</a:t>
            </a:r>
          </a:p>
          <a:p>
            <a:r>
              <a:rPr lang="it-IT" dirty="0" smtClean="0">
                <a:solidFill>
                  <a:schemeClr val="bg1"/>
                </a:solidFill>
              </a:rPr>
              <a:t>Un  assistito  che deve stipulare un Assicurazione con una Compagnia e non vuole che si rivelino alcune patologie delle quali </a:t>
            </a:r>
            <a:r>
              <a:rPr lang="it-IT" dirty="0" err="1" smtClean="0">
                <a:solidFill>
                  <a:schemeClr val="bg1"/>
                </a:solidFill>
              </a:rPr>
              <a:t>soffre…</a:t>
            </a:r>
            <a:endParaRPr lang="it-IT" dirty="0" smtClean="0">
              <a:solidFill>
                <a:schemeClr val="bg1"/>
              </a:solidFill>
            </a:endParaRPr>
          </a:p>
          <a:p>
            <a:endParaRPr lang="it-IT"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92500"/>
          </a:bodyPr>
          <a:lstStyle/>
          <a:p>
            <a:r>
              <a:rPr lang="it-IT" dirty="0" smtClean="0">
                <a:solidFill>
                  <a:schemeClr val="bg1"/>
                </a:solidFill>
              </a:rPr>
              <a:t>E’ un dato di fatto che la relazione medico paziente non è solo relazione privata  ma anche per alcuni aspetti  pubblica in una cornice di Sicurezza Sociale e priorità del bene da tutelare</a:t>
            </a:r>
          </a:p>
          <a:p>
            <a:endParaRPr lang="it-IT" dirty="0" smtClean="0">
              <a:solidFill>
                <a:schemeClr val="bg1"/>
              </a:solidFill>
            </a:endParaRPr>
          </a:p>
          <a:p>
            <a:r>
              <a:rPr lang="it-IT" dirty="0" smtClean="0">
                <a:solidFill>
                  <a:schemeClr val="bg1"/>
                </a:solidFill>
              </a:rPr>
              <a:t>Il medico può avere il dovere di informare le Autorità Competenti se la malattia del suo assistito può compromettere  l’integrità fisica  di </a:t>
            </a:r>
            <a:r>
              <a:rPr lang="it-IT" smtClean="0">
                <a:solidFill>
                  <a:schemeClr val="bg1"/>
                </a:solidFill>
              </a:rPr>
              <a:t>altre persone</a:t>
            </a:r>
            <a:endParaRPr lang="it-IT"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chemeClr val="bg1"/>
                </a:solidFill>
              </a:rPr>
              <a:t>Posizione del Medico  </a:t>
            </a:r>
            <a:endParaRPr lang="it-IT" b="1" dirty="0">
              <a:solidFill>
                <a:schemeClr val="bg1"/>
              </a:solidFill>
            </a:endParaRPr>
          </a:p>
        </p:txBody>
      </p:sp>
      <p:sp>
        <p:nvSpPr>
          <p:cNvPr id="3" name="Segnaposto contenuto 2"/>
          <p:cNvSpPr>
            <a:spLocks noGrp="1"/>
          </p:cNvSpPr>
          <p:nvPr>
            <p:ph idx="1"/>
          </p:nvPr>
        </p:nvSpPr>
        <p:spPr/>
        <p:txBody>
          <a:bodyPr>
            <a:normAutofit fontScale="92500" lnSpcReduction="20000"/>
          </a:bodyPr>
          <a:lstStyle/>
          <a:p>
            <a:pPr marL="0" indent="0">
              <a:buNone/>
            </a:pPr>
            <a:r>
              <a:rPr lang="it-IT" sz="3600" b="1" dirty="0">
                <a:solidFill>
                  <a:schemeClr val="bg1"/>
                </a:solidFill>
              </a:rPr>
              <a:t>il medico soggiace all'obbligo di riservatezza sui dati riguardanti la salute dei propri pazienti (c.d. "dati sensibili") in base a ben tre diverse normative che variamente si intrecciano</a:t>
            </a:r>
            <a:r>
              <a:rPr lang="it-IT" sz="3600" b="1" dirty="0" smtClean="0">
                <a:solidFill>
                  <a:schemeClr val="bg1"/>
                </a:solidFill>
              </a:rPr>
              <a:t>:</a:t>
            </a:r>
          </a:p>
          <a:p>
            <a:r>
              <a:rPr lang="it-IT" dirty="0" smtClean="0">
                <a:solidFill>
                  <a:schemeClr val="bg1"/>
                </a:solidFill>
              </a:rPr>
              <a:t> </a:t>
            </a:r>
            <a:r>
              <a:rPr lang="it-IT" dirty="0">
                <a:solidFill>
                  <a:schemeClr val="bg1"/>
                </a:solidFill>
              </a:rPr>
              <a:t>la normativa sul segreto professionale (art. 622 C.P.), </a:t>
            </a:r>
            <a:endParaRPr lang="it-IT" dirty="0" smtClean="0">
              <a:solidFill>
                <a:schemeClr val="bg1"/>
              </a:solidFill>
            </a:endParaRPr>
          </a:p>
          <a:p>
            <a:r>
              <a:rPr lang="it-IT" dirty="0" smtClean="0">
                <a:solidFill>
                  <a:schemeClr val="bg1"/>
                </a:solidFill>
              </a:rPr>
              <a:t>codice </a:t>
            </a:r>
            <a:r>
              <a:rPr lang="it-IT" dirty="0">
                <a:solidFill>
                  <a:schemeClr val="bg1"/>
                </a:solidFill>
              </a:rPr>
              <a:t>deontologico professionale (art. </a:t>
            </a:r>
            <a:r>
              <a:rPr lang="it-IT" dirty="0" smtClean="0">
                <a:solidFill>
                  <a:schemeClr val="bg1"/>
                </a:solidFill>
              </a:rPr>
              <a:t>10-13)</a:t>
            </a:r>
          </a:p>
          <a:p>
            <a:r>
              <a:rPr lang="it-IT" dirty="0" smtClean="0">
                <a:solidFill>
                  <a:schemeClr val="bg1"/>
                </a:solidFill>
              </a:rPr>
              <a:t> la normativa sulla privacy (Legge 675 del 1996 e successive integrazioni e modificazioni)</a:t>
            </a:r>
          </a:p>
          <a:p>
            <a:endParaRPr lang="it-IT" dirty="0" smtClean="0">
              <a:solidFill>
                <a:schemeClr val="bg1"/>
              </a:solidFill>
            </a:endParaRPr>
          </a:p>
          <a:p>
            <a:endParaRPr lang="it-IT" dirty="0">
              <a:solidFill>
                <a:schemeClr val="bg1"/>
              </a:solidFill>
            </a:endParaRPr>
          </a:p>
        </p:txBody>
      </p:sp>
    </p:spTree>
    <p:extLst>
      <p:ext uri="{BB962C8B-B14F-4D97-AF65-F5344CB8AC3E}">
        <p14:creationId xmlns:p14="http://schemas.microsoft.com/office/powerpoint/2010/main" xmlns="" val="1806156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chemeClr val="bg1"/>
                </a:solidFill>
              </a:rPr>
              <a:t>NATURA GIURIDICA DELLA CERTIFICAZIONE</a:t>
            </a:r>
            <a:endParaRPr lang="it-IT" b="1" dirty="0">
              <a:solidFill>
                <a:schemeClr val="bg1"/>
              </a:solidFill>
            </a:endParaRPr>
          </a:p>
        </p:txBody>
      </p:sp>
      <p:sp>
        <p:nvSpPr>
          <p:cNvPr id="5" name="Rectangle 3"/>
          <p:cNvSpPr>
            <a:spLocks noGrp="1" noChangeArrowheads="1"/>
          </p:cNvSpPr>
          <p:nvPr>
            <p:ph sz="half" idx="1"/>
          </p:nvPr>
        </p:nvSpPr>
        <p:spPr>
          <a:xfrm>
            <a:off x="457200" y="1783357"/>
            <a:ext cx="4038600" cy="4525963"/>
          </a:xfrm>
          <a:ln/>
        </p:spPr>
        <p:txBody>
          <a:bodyPr tIns="0">
            <a:normAutofit fontScale="92500" lnSpcReduction="20000"/>
          </a:bodyPr>
          <a:lstStyle/>
          <a:p>
            <a:pPr marL="425450" indent="-320675">
              <a:lnSpc>
                <a:spcPct val="105000"/>
              </a:lnSpc>
              <a:buSzPct val="45000"/>
              <a:buFont typeface="Wingdings" charset="2"/>
              <a:buChar char=""/>
              <a:tabLst>
                <a:tab pos="425450"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it-IT" sz="2600" dirty="0">
                <a:solidFill>
                  <a:schemeClr val="bg1"/>
                </a:solidFill>
                <a:latin typeface="Franklin Gothic Book" pitchFamily="32" charset="0"/>
              </a:rPr>
              <a:t>Atto pubblico redatto attraverso la certificazione obbligatoria;</a:t>
            </a:r>
          </a:p>
          <a:p>
            <a:pPr marL="425450" indent="-320675">
              <a:lnSpc>
                <a:spcPct val="105000"/>
              </a:lnSpc>
              <a:buSzPct val="45000"/>
              <a:buFont typeface="Wingdings" charset="2"/>
              <a:buChar char=""/>
              <a:tabLst>
                <a:tab pos="425450"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it-IT" sz="2600" dirty="0">
                <a:solidFill>
                  <a:schemeClr val="bg1"/>
                </a:solidFill>
                <a:latin typeface="Franklin Gothic Book" pitchFamily="32" charset="0"/>
              </a:rPr>
              <a:t>Certificato amministrativo rilasciato nell'esercizio delle funzioni pubbliche;</a:t>
            </a:r>
          </a:p>
          <a:p>
            <a:pPr marL="425450" indent="-320675">
              <a:lnSpc>
                <a:spcPct val="105000"/>
              </a:lnSpc>
              <a:buSzPct val="45000"/>
              <a:buFont typeface="Wingdings" charset="2"/>
              <a:buChar char=""/>
              <a:tabLst>
                <a:tab pos="425450"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it-IT" sz="2600" dirty="0">
                <a:solidFill>
                  <a:schemeClr val="bg1"/>
                </a:solidFill>
                <a:latin typeface="Franklin Gothic Book" pitchFamily="32" charset="0"/>
              </a:rPr>
              <a:t>Scrittura privata rilasciata in regime libero-professionale, durante il quale il medico non svolge funzioni pubbliche</a:t>
            </a:r>
            <a:r>
              <a:rPr lang="it-IT" sz="2600" dirty="0">
                <a:latin typeface="Franklin Gothic Book" pitchFamily="32" charset="0"/>
              </a:rPr>
              <a:t>.</a:t>
            </a:r>
          </a:p>
        </p:txBody>
      </p:sp>
      <p:sp>
        <p:nvSpPr>
          <p:cNvPr id="6" name="Rectangle 4"/>
          <p:cNvSpPr>
            <a:spLocks noGrp="1" noChangeArrowheads="1"/>
          </p:cNvSpPr>
          <p:nvPr>
            <p:ph sz="half" idx="2"/>
          </p:nvPr>
        </p:nvSpPr>
        <p:spPr>
          <a:ln/>
        </p:spPr>
        <p:txBody>
          <a:bodyPr tIns="0">
            <a:normAutofit fontScale="92500" lnSpcReduction="20000"/>
          </a:bodyPr>
          <a:lstStyle/>
          <a:p>
            <a:pPr marL="425450" indent="-320675">
              <a:lnSpc>
                <a:spcPct val="105000"/>
              </a:lnSpc>
              <a:tabLst>
                <a:tab pos="425450"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it-IT" sz="3200" b="1" dirty="0">
                <a:solidFill>
                  <a:schemeClr val="bg1"/>
                </a:solidFill>
                <a:latin typeface="Franklin Gothic Book" pitchFamily="32" charset="0"/>
              </a:rPr>
              <a:t>Reati connessi con la certificazione:</a:t>
            </a:r>
          </a:p>
          <a:p>
            <a:pPr marL="425450" indent="-320675">
              <a:lnSpc>
                <a:spcPct val="105000"/>
              </a:lnSpc>
              <a:buSzPct val="45000"/>
              <a:buFont typeface="Wingdings" charset="2"/>
              <a:buNone/>
              <a:tabLst>
                <a:tab pos="425450"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it-IT" sz="3600" b="1" dirty="0">
                <a:solidFill>
                  <a:schemeClr val="bg1"/>
                </a:solidFill>
                <a:latin typeface="Franklin Gothic Book" pitchFamily="32" charset="0"/>
              </a:rPr>
              <a:t>   Falso materiale;</a:t>
            </a:r>
          </a:p>
          <a:p>
            <a:pPr marL="425450" indent="-320675">
              <a:lnSpc>
                <a:spcPct val="105000"/>
              </a:lnSpc>
              <a:buSzPct val="45000"/>
              <a:buFont typeface="Wingdings" charset="2"/>
              <a:buNone/>
              <a:tabLst>
                <a:tab pos="425450"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it-IT" sz="3600" b="1" dirty="0">
                <a:solidFill>
                  <a:schemeClr val="bg1"/>
                </a:solidFill>
                <a:latin typeface="Franklin Gothic Book" pitchFamily="32" charset="0"/>
              </a:rPr>
              <a:t>   Falso ideologico;</a:t>
            </a:r>
          </a:p>
          <a:p>
            <a:pPr marL="425450" indent="-320675">
              <a:lnSpc>
                <a:spcPct val="105000"/>
              </a:lnSpc>
              <a:buSzPct val="45000"/>
              <a:buFont typeface="Wingdings" charset="2"/>
              <a:buNone/>
              <a:tabLst>
                <a:tab pos="425450"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it-IT" sz="3600" b="1" dirty="0">
                <a:solidFill>
                  <a:schemeClr val="bg1"/>
                </a:solidFill>
                <a:latin typeface="Franklin Gothic Book" pitchFamily="32" charset="0"/>
              </a:rPr>
              <a:t>   Truffa;</a:t>
            </a:r>
          </a:p>
          <a:p>
            <a:pPr marL="425450" indent="-320675">
              <a:lnSpc>
                <a:spcPct val="105000"/>
              </a:lnSpc>
              <a:buSzPct val="45000"/>
              <a:buFont typeface="Wingdings" charset="2"/>
              <a:buNone/>
              <a:tabLst>
                <a:tab pos="425450"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it-IT" sz="3600" b="1" dirty="0">
                <a:solidFill>
                  <a:schemeClr val="bg1"/>
                </a:solidFill>
                <a:latin typeface="Franklin Gothic Book" pitchFamily="32" charset="0"/>
              </a:rPr>
              <a:t>   Violazione della privacy e del segreto professionale.</a:t>
            </a:r>
          </a:p>
        </p:txBody>
      </p:sp>
      <p:sp>
        <p:nvSpPr>
          <p:cNvPr id="3" name="Ovale 2"/>
          <p:cNvSpPr/>
          <p:nvPr/>
        </p:nvSpPr>
        <p:spPr>
          <a:xfrm>
            <a:off x="4499992" y="3861048"/>
            <a:ext cx="3960440" cy="21602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2978524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13792"/>
            <a:ext cx="8229600" cy="1143000"/>
          </a:xfrm>
        </p:spPr>
        <p:txBody>
          <a:bodyPr>
            <a:normAutofit fontScale="90000"/>
          </a:bodyPr>
          <a:lstStyle/>
          <a:p>
            <a:r>
              <a:rPr lang="it-IT" dirty="0" smtClean="0">
                <a:solidFill>
                  <a:schemeClr val="bg1"/>
                </a:solidFill>
              </a:rPr>
              <a:t>Art. 622 Codice Penale </a:t>
            </a:r>
            <a:br>
              <a:rPr lang="it-IT" dirty="0" smtClean="0">
                <a:solidFill>
                  <a:schemeClr val="bg1"/>
                </a:solidFill>
              </a:rPr>
            </a:br>
            <a:r>
              <a:rPr lang="it-IT" dirty="0" smtClean="0">
                <a:solidFill>
                  <a:schemeClr val="bg1"/>
                </a:solidFill>
              </a:rPr>
              <a:t>(</a:t>
            </a:r>
            <a:r>
              <a:rPr lang="it-IT" sz="4000" dirty="0" smtClean="0">
                <a:solidFill>
                  <a:schemeClr val="bg1"/>
                </a:solidFill>
              </a:rPr>
              <a:t>RIVELAZIONE </a:t>
            </a:r>
            <a:r>
              <a:rPr lang="it-IT" sz="4000" dirty="0" err="1" smtClean="0">
                <a:solidFill>
                  <a:schemeClr val="bg1"/>
                </a:solidFill>
              </a:rPr>
              <a:t>DI</a:t>
            </a:r>
            <a:r>
              <a:rPr lang="it-IT" sz="4000" dirty="0" smtClean="0">
                <a:solidFill>
                  <a:schemeClr val="bg1"/>
                </a:solidFill>
              </a:rPr>
              <a:t> SEGRETO)</a:t>
            </a:r>
            <a:br>
              <a:rPr lang="it-IT" sz="4000" dirty="0" smtClean="0">
                <a:solidFill>
                  <a:schemeClr val="bg1"/>
                </a:solidFill>
              </a:rPr>
            </a:br>
            <a:endParaRPr lang="it-IT" dirty="0">
              <a:solidFill>
                <a:schemeClr val="bg1"/>
              </a:solidFill>
            </a:endParaRPr>
          </a:p>
        </p:txBody>
      </p:sp>
      <p:sp>
        <p:nvSpPr>
          <p:cNvPr id="3" name="Segnaposto contenuto 2"/>
          <p:cNvSpPr>
            <a:spLocks noGrp="1"/>
          </p:cNvSpPr>
          <p:nvPr>
            <p:ph idx="1"/>
          </p:nvPr>
        </p:nvSpPr>
        <p:spPr/>
        <p:txBody>
          <a:bodyPr>
            <a:normAutofit fontScale="92500" lnSpcReduction="10000"/>
          </a:bodyPr>
          <a:lstStyle/>
          <a:p>
            <a:pPr>
              <a:buNone/>
            </a:pPr>
            <a:r>
              <a:rPr lang="it-IT" dirty="0" smtClean="0">
                <a:solidFill>
                  <a:schemeClr val="bg1"/>
                </a:solidFill>
              </a:rPr>
              <a:t>Chiunque, avendo notizia , in ragione del proprio stato o ufficio , o della propria professione o arte, di un segreto , lo rivela senza giusta causa, ovvero lo impiega per proprio o altrui profitto, è punito , se dal fatto può derivare nocumento , con la reclusione fino ad un anno o con la multa da 30 a 516 euro.</a:t>
            </a:r>
          </a:p>
          <a:p>
            <a:pPr>
              <a:buNone/>
            </a:pPr>
            <a:r>
              <a:rPr lang="it-IT" i="1" dirty="0" err="1" smtClean="0">
                <a:solidFill>
                  <a:schemeClr val="bg1"/>
                </a:solidFill>
              </a:rPr>
              <a:t>Omssis…</a:t>
            </a:r>
            <a:r>
              <a:rPr lang="it-IT" i="1" dirty="0" smtClean="0">
                <a:solidFill>
                  <a:schemeClr val="bg1"/>
                </a:solidFill>
              </a:rPr>
              <a:t>. La pena è aggravata se commessa da amministratori, direttori generali, </a:t>
            </a:r>
            <a:r>
              <a:rPr lang="it-IT" i="1" dirty="0" err="1" smtClean="0">
                <a:solidFill>
                  <a:schemeClr val="bg1"/>
                </a:solidFill>
              </a:rPr>
              <a:t>sindaci….</a:t>
            </a:r>
            <a:r>
              <a:rPr lang="it-IT" dirty="0" err="1" smtClean="0">
                <a:solidFill>
                  <a:schemeClr val="bg1"/>
                </a:solidFill>
              </a:rPr>
              <a:t>il</a:t>
            </a:r>
            <a:r>
              <a:rPr lang="it-IT" dirty="0" smtClean="0">
                <a:solidFill>
                  <a:schemeClr val="bg1"/>
                </a:solidFill>
              </a:rPr>
              <a:t> delitto è punibile a querela della persona offesa </a:t>
            </a:r>
            <a:endParaRPr lang="it-IT"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chemeClr val="bg1"/>
                </a:solidFill>
              </a:rPr>
              <a:t>OBBLIGHI </a:t>
            </a:r>
            <a:r>
              <a:rPr lang="it-IT" b="1" dirty="0" err="1" smtClean="0">
                <a:solidFill>
                  <a:schemeClr val="bg1"/>
                </a:solidFill>
              </a:rPr>
              <a:t>DI</a:t>
            </a:r>
            <a:r>
              <a:rPr lang="it-IT" b="1" dirty="0" smtClean="0">
                <a:solidFill>
                  <a:schemeClr val="bg1"/>
                </a:solidFill>
              </a:rPr>
              <a:t> COMPORTAMENTO E PUNIBILITA’ DEL MEDICO</a:t>
            </a:r>
            <a:endParaRPr lang="it-IT" dirty="0">
              <a:solidFill>
                <a:schemeClr val="bg1"/>
              </a:solidFill>
            </a:endParaRPr>
          </a:p>
        </p:txBody>
      </p:sp>
      <p:sp>
        <p:nvSpPr>
          <p:cNvPr id="3" name="Segnaposto contenuto 2"/>
          <p:cNvSpPr>
            <a:spLocks noGrp="1"/>
          </p:cNvSpPr>
          <p:nvPr>
            <p:ph idx="1"/>
          </p:nvPr>
        </p:nvSpPr>
        <p:spPr>
          <a:xfrm>
            <a:off x="457200" y="1927373"/>
            <a:ext cx="8229600" cy="4525963"/>
          </a:xfrm>
        </p:spPr>
        <p:txBody>
          <a:bodyPr>
            <a:normAutofit fontScale="92500" lnSpcReduction="20000"/>
          </a:bodyPr>
          <a:lstStyle/>
          <a:p>
            <a:pPr marL="514350" indent="-514350">
              <a:buFont typeface="+mj-lt"/>
              <a:buAutoNum type="alphaUcPeriod"/>
            </a:pPr>
            <a:r>
              <a:rPr lang="it-IT" dirty="0" smtClean="0">
                <a:solidFill>
                  <a:schemeClr val="bg1"/>
                </a:solidFill>
              </a:rPr>
              <a:t>Che si tratti di segreto </a:t>
            </a:r>
          </a:p>
          <a:p>
            <a:pPr marL="514350" indent="-514350">
              <a:buFont typeface="+mj-lt"/>
              <a:buAutoNum type="alphaUcPeriod"/>
            </a:pPr>
            <a:r>
              <a:rPr lang="it-IT" dirty="0" smtClean="0">
                <a:solidFill>
                  <a:schemeClr val="bg1"/>
                </a:solidFill>
              </a:rPr>
              <a:t>Che il soggetto ne abbia avuto notizia</a:t>
            </a:r>
          </a:p>
          <a:p>
            <a:pPr marL="514350" indent="-514350">
              <a:buFont typeface="+mj-lt"/>
              <a:buAutoNum type="alphaUcPeriod"/>
            </a:pPr>
            <a:r>
              <a:rPr lang="it-IT" dirty="0" smtClean="0">
                <a:solidFill>
                  <a:schemeClr val="bg1"/>
                </a:solidFill>
              </a:rPr>
              <a:t>Che ciò si verifichi in virtù del proprio stato, ufficio, arte, professione</a:t>
            </a:r>
          </a:p>
          <a:p>
            <a:pPr marL="514350" indent="-514350">
              <a:buFont typeface="+mj-lt"/>
              <a:buAutoNum type="alphaUcPeriod"/>
            </a:pPr>
            <a:r>
              <a:rPr lang="it-IT" dirty="0" smtClean="0">
                <a:solidFill>
                  <a:schemeClr val="bg1"/>
                </a:solidFill>
              </a:rPr>
              <a:t>Che il segreto venga rivelato o impiegato a proprio o altrui profitto</a:t>
            </a:r>
          </a:p>
          <a:p>
            <a:pPr marL="514350" indent="-514350">
              <a:buFont typeface="+mj-lt"/>
              <a:buAutoNum type="alphaUcPeriod"/>
            </a:pPr>
            <a:r>
              <a:rPr lang="it-IT" dirty="0" smtClean="0">
                <a:solidFill>
                  <a:schemeClr val="bg1"/>
                </a:solidFill>
              </a:rPr>
              <a:t>Che sia rivelato senza giusta causa</a:t>
            </a:r>
          </a:p>
          <a:p>
            <a:pPr marL="514350" indent="-514350">
              <a:buFont typeface="+mj-lt"/>
              <a:buAutoNum type="alphaUcPeriod"/>
            </a:pPr>
            <a:r>
              <a:rPr lang="it-IT" dirty="0" smtClean="0">
                <a:solidFill>
                  <a:schemeClr val="bg1"/>
                </a:solidFill>
              </a:rPr>
              <a:t>Che dalla rilevazione derivi nocumento alla persona offesa</a:t>
            </a:r>
          </a:p>
          <a:p>
            <a:pPr marL="514350" indent="-514350">
              <a:buFont typeface="+mj-lt"/>
              <a:buAutoNum type="alphaUcPeriod"/>
            </a:pPr>
            <a:r>
              <a:rPr lang="it-IT" dirty="0" smtClean="0">
                <a:solidFill>
                  <a:schemeClr val="bg1"/>
                </a:solidFill>
              </a:rPr>
              <a:t>Che  vi sia querela della persona offesa</a:t>
            </a:r>
            <a:endParaRPr lang="it-IT" dirty="0">
              <a:solidFill>
                <a:schemeClr val="bg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457200" y="476672"/>
            <a:ext cx="8686800" cy="5145088"/>
          </a:xfrm>
        </p:spPr>
        <p:txBody>
          <a:bodyPr>
            <a:normAutofit fontScale="85000" lnSpcReduction="10000"/>
          </a:bodyPr>
          <a:lstStyle/>
          <a:p>
            <a:r>
              <a:rPr lang="it-IT" dirty="0" smtClean="0">
                <a:solidFill>
                  <a:schemeClr val="bg1"/>
                </a:solidFill>
              </a:rPr>
              <a:t>Obbligo di segreto si estende anche ad altre categorie oltre a quelle dei professionisti sanitari e comprende chi sia venuto a conoscenza del segreto in ragione del proprio stato, ufficio , arte o professione..</a:t>
            </a:r>
          </a:p>
          <a:p>
            <a:pPr>
              <a:buNone/>
            </a:pPr>
            <a:r>
              <a:rPr lang="it-IT" dirty="0" smtClean="0">
                <a:solidFill>
                  <a:schemeClr val="bg1"/>
                </a:solidFill>
              </a:rPr>
              <a:t>Per </a:t>
            </a:r>
            <a:r>
              <a:rPr lang="it-IT" dirty="0" err="1" smtClean="0">
                <a:solidFill>
                  <a:schemeClr val="bg1"/>
                </a:solidFill>
              </a:rPr>
              <a:t>es</a:t>
            </a:r>
            <a:r>
              <a:rPr lang="it-IT" dirty="0" smtClean="0">
                <a:solidFill>
                  <a:schemeClr val="bg1"/>
                </a:solidFill>
              </a:rPr>
              <a:t>:</a:t>
            </a:r>
          </a:p>
          <a:p>
            <a:pPr>
              <a:buNone/>
            </a:pPr>
            <a:r>
              <a:rPr lang="it-IT" dirty="0" smtClean="0">
                <a:solidFill>
                  <a:schemeClr val="bg1"/>
                </a:solidFill>
              </a:rPr>
              <a:t>-Studenti del corso di laurea o formazione professionale</a:t>
            </a:r>
          </a:p>
          <a:p>
            <a:pPr>
              <a:buNone/>
            </a:pPr>
            <a:r>
              <a:rPr lang="it-IT" dirty="0" smtClean="0">
                <a:solidFill>
                  <a:schemeClr val="bg1"/>
                </a:solidFill>
              </a:rPr>
              <a:t>-Segretari, impiegati pubblici e privati in ambito sanitario</a:t>
            </a:r>
          </a:p>
          <a:p>
            <a:pPr>
              <a:buNone/>
            </a:pPr>
            <a:r>
              <a:rPr lang="it-IT" dirty="0" smtClean="0">
                <a:solidFill>
                  <a:schemeClr val="bg1"/>
                </a:solidFill>
              </a:rPr>
              <a:t>-Funzionari, Amministratori pubblici o privati, amministratori di sostegno, tutori, curatori</a:t>
            </a:r>
          </a:p>
          <a:p>
            <a:pPr>
              <a:buNone/>
            </a:pPr>
            <a:r>
              <a:rPr lang="it-IT" dirty="0" smtClean="0">
                <a:solidFill>
                  <a:schemeClr val="bg1"/>
                </a:solidFill>
              </a:rPr>
              <a:t>La rivelazione di segreto è reato doloso  se compiuto senza “GIUSTA CAUSA” o quando è compiuta per proprio o altrui profitto</a:t>
            </a:r>
          </a:p>
          <a:p>
            <a:pPr>
              <a:buNone/>
            </a:pPr>
            <a:endParaRPr lang="it-IT"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bg1"/>
                </a:solidFill>
              </a:rPr>
              <a:t>CONCETTO </a:t>
            </a:r>
            <a:r>
              <a:rPr lang="it-IT" dirty="0" err="1" smtClean="0">
                <a:solidFill>
                  <a:schemeClr val="bg1"/>
                </a:solidFill>
              </a:rPr>
              <a:t>DI</a:t>
            </a:r>
            <a:r>
              <a:rPr lang="it-IT" dirty="0" smtClean="0">
                <a:solidFill>
                  <a:schemeClr val="bg1"/>
                </a:solidFill>
              </a:rPr>
              <a:t> SEGRETO</a:t>
            </a:r>
            <a:endParaRPr lang="it-IT" dirty="0">
              <a:solidFill>
                <a:schemeClr val="bg1"/>
              </a:solidFill>
            </a:endParaRPr>
          </a:p>
        </p:txBody>
      </p:sp>
      <p:sp>
        <p:nvSpPr>
          <p:cNvPr id="3" name="Segnaposto contenuto 2"/>
          <p:cNvSpPr>
            <a:spLocks noGrp="1"/>
          </p:cNvSpPr>
          <p:nvPr>
            <p:ph idx="1"/>
          </p:nvPr>
        </p:nvSpPr>
        <p:spPr/>
        <p:txBody>
          <a:bodyPr/>
          <a:lstStyle/>
          <a:p>
            <a:endParaRPr lang="it-IT" dirty="0" smtClean="0">
              <a:solidFill>
                <a:schemeClr val="bg1"/>
              </a:solidFill>
            </a:endParaRPr>
          </a:p>
          <a:p>
            <a:r>
              <a:rPr lang="it-IT" dirty="0" smtClean="0">
                <a:solidFill>
                  <a:schemeClr val="bg1"/>
                </a:solidFill>
              </a:rPr>
              <a:t>Ogni notizia che riguarda qualsiasi aspetto della vita privata e della persona assistita  ( salute, famiglia, religione ,  politica, abitudini sessuali) che il medico conosce in ragione del suo ruolo professionale</a:t>
            </a:r>
            <a:endParaRPr lang="it-IT"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1750</Words>
  <Application>Microsoft Office PowerPoint</Application>
  <PresentationFormat>Presentazione su schermo (4:3)</PresentationFormat>
  <Paragraphs>86</Paragraphs>
  <Slides>25</Slides>
  <Notes>1</Notes>
  <HiddenSlides>0</HiddenSlides>
  <MMClips>0</MMClips>
  <ScaleCrop>false</ScaleCrop>
  <HeadingPairs>
    <vt:vector size="4" baseType="variant">
      <vt:variant>
        <vt:lpstr>Tema</vt:lpstr>
      </vt:variant>
      <vt:variant>
        <vt:i4>2</vt:i4>
      </vt:variant>
      <vt:variant>
        <vt:lpstr>Titoli diapositive</vt:lpstr>
      </vt:variant>
      <vt:variant>
        <vt:i4>25</vt:i4>
      </vt:variant>
    </vt:vector>
  </HeadingPairs>
  <TitlesOfParts>
    <vt:vector size="27" baseType="lpstr">
      <vt:lpstr>Tema di Office</vt:lpstr>
      <vt:lpstr>1_Tema di Office</vt:lpstr>
      <vt:lpstr> IL SEGRETO PROFESSIONALE</vt:lpstr>
      <vt:lpstr>Diapositiva 2</vt:lpstr>
      <vt:lpstr>Diapositiva 3</vt:lpstr>
      <vt:lpstr>Posizione del Medico  </vt:lpstr>
      <vt:lpstr>NATURA GIURIDICA DELLA CERTIFICAZIONE</vt:lpstr>
      <vt:lpstr>Art. 622 Codice Penale  (RIVELAZIONE DI SEGRETO) </vt:lpstr>
      <vt:lpstr>OBBLIGHI DI COMPORTAMENTO E PUNIBILITA’ DEL MEDICO</vt:lpstr>
      <vt:lpstr>Diapositiva 8</vt:lpstr>
      <vt:lpstr>CONCETTO DI SEGRETO</vt:lpstr>
      <vt:lpstr>Come si concilia l’obbligo di segreto e violazione privacy con l’obbligo certificativo o di denuncia o di referto etc.. che i medici devono produrre?</vt:lpstr>
      <vt:lpstr>GIUSTA CAUSA DI RIVELAZIONE DI SEGRETO</vt:lpstr>
      <vt:lpstr>Diapositiva 12</vt:lpstr>
      <vt:lpstr>Diapositiva 13</vt:lpstr>
      <vt:lpstr>CODICE DEONTOLOGICO</vt:lpstr>
      <vt:lpstr>Codice deontologico</vt:lpstr>
      <vt:lpstr>Codice deontologico</vt:lpstr>
      <vt:lpstr>Codice deontologico</vt:lpstr>
      <vt:lpstr>CODICE DEONTOLOGICO</vt:lpstr>
      <vt:lpstr>COSA FA IL MMG?</vt:lpstr>
      <vt:lpstr>Caso pratico: </vt:lpstr>
      <vt:lpstr>COSA FA IL MEDICO?</vt:lpstr>
      <vt:lpstr>TRACCIA DI DISCUSSIONE</vt:lpstr>
      <vt:lpstr>CORNICE GIURIDICA</vt:lpstr>
      <vt:lpstr>Diapositiva 24</vt:lpstr>
      <vt:lpstr>Diapositiva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IL SEGRETO PROFESSIONALE</dc:title>
  <dc:creator>marina moscatelli</dc:creator>
  <cp:lastModifiedBy>Marina</cp:lastModifiedBy>
  <cp:revision>1</cp:revision>
  <dcterms:created xsi:type="dcterms:W3CDTF">2020-04-20T08:58:02Z</dcterms:created>
  <dcterms:modified xsi:type="dcterms:W3CDTF">2020-04-20T09:07:28Z</dcterms:modified>
</cp:coreProperties>
</file>