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0" r:id="rId6"/>
    <p:sldId id="261" r:id="rId7"/>
    <p:sldId id="269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F416-BF66-4050-902D-EA6BE187C7F3}" type="datetimeFigureOut">
              <a:rPr lang="it-IT" smtClean="0"/>
              <a:t>04/04/2016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2E623-E862-485A-8DF5-CE24D8E731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59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F416-BF66-4050-902D-EA6BE187C7F3}" type="datetimeFigureOut">
              <a:rPr lang="it-IT" smtClean="0"/>
              <a:t>04/04/2016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2E623-E862-485A-8DF5-CE24D8E731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69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F416-BF66-4050-902D-EA6BE187C7F3}" type="datetimeFigureOut">
              <a:rPr lang="it-IT" smtClean="0"/>
              <a:t>04/04/2016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2E623-E862-485A-8DF5-CE24D8E731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7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F416-BF66-4050-902D-EA6BE187C7F3}" type="datetimeFigureOut">
              <a:rPr lang="it-IT" smtClean="0"/>
              <a:t>04/04/2016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2E623-E862-485A-8DF5-CE24D8E731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540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F416-BF66-4050-902D-EA6BE187C7F3}" type="datetimeFigureOut">
              <a:rPr lang="it-IT" smtClean="0"/>
              <a:t>04/04/2016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2E623-E862-485A-8DF5-CE24D8E731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33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F416-BF66-4050-902D-EA6BE187C7F3}" type="datetimeFigureOut">
              <a:rPr lang="it-IT" smtClean="0"/>
              <a:t>04/04/2016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2E623-E862-485A-8DF5-CE24D8E731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35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F416-BF66-4050-902D-EA6BE187C7F3}" type="datetimeFigureOut">
              <a:rPr lang="it-IT" smtClean="0"/>
              <a:t>04/04/2016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2E623-E862-485A-8DF5-CE24D8E731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4248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F416-BF66-4050-902D-EA6BE187C7F3}" type="datetimeFigureOut">
              <a:rPr lang="it-IT" smtClean="0"/>
              <a:t>04/04/2016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2E623-E862-485A-8DF5-CE24D8E731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5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F416-BF66-4050-902D-EA6BE187C7F3}" type="datetimeFigureOut">
              <a:rPr lang="it-IT" smtClean="0"/>
              <a:t>04/04/2016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2E623-E862-485A-8DF5-CE24D8E731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3059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F416-BF66-4050-902D-EA6BE187C7F3}" type="datetimeFigureOut">
              <a:rPr lang="it-IT" smtClean="0"/>
              <a:t>04/04/2016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2E623-E862-485A-8DF5-CE24D8E731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631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F416-BF66-4050-902D-EA6BE187C7F3}" type="datetimeFigureOut">
              <a:rPr lang="it-IT" smtClean="0"/>
              <a:t>04/04/2016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2E623-E862-485A-8DF5-CE24D8E731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964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5F416-BF66-4050-902D-EA6BE187C7F3}" type="datetimeFigureOut">
              <a:rPr lang="it-IT" smtClean="0"/>
              <a:t>04/04/2016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2E623-E862-485A-8DF5-CE24D8E731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43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e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049" y="449122"/>
            <a:ext cx="9687782" cy="572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5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502" y="374486"/>
            <a:ext cx="8626773" cy="224320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02" y="3141265"/>
            <a:ext cx="6377953" cy="22037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455" y="2807508"/>
            <a:ext cx="4041656" cy="253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1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3333" y="141248"/>
            <a:ext cx="6481021" cy="398380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282" y="4135223"/>
            <a:ext cx="5683007" cy="227686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466" y="4135223"/>
            <a:ext cx="1812816" cy="22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827" y="1004840"/>
            <a:ext cx="10086350" cy="111083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206" y="2809716"/>
            <a:ext cx="2318009" cy="281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9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Preparazione dei liposomi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b="1" dirty="0" smtClean="0"/>
              <a:t>Si formano quando i lipidi sono dispersi in un eccesso di acqua. </a:t>
            </a:r>
          </a:p>
          <a:p>
            <a:pPr marL="0" indent="0" algn="just">
              <a:buNone/>
            </a:pPr>
            <a:r>
              <a:rPr lang="it-IT" sz="2400" b="1" dirty="0" smtClean="0"/>
              <a:t>Le molecole si dispongono in doppi strati che, al di sopra della </a:t>
            </a:r>
            <a:r>
              <a:rPr lang="it-IT" sz="2400" b="1" dirty="0" smtClean="0">
                <a:solidFill>
                  <a:srgbClr val="FF0000"/>
                </a:solidFill>
              </a:rPr>
              <a:t>temperatura di transizione T</a:t>
            </a:r>
            <a:r>
              <a:rPr lang="it-IT" sz="2400" b="1" baseline="-25000" dirty="0" smtClean="0">
                <a:solidFill>
                  <a:srgbClr val="FF0000"/>
                </a:solidFill>
              </a:rPr>
              <a:t>m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smtClean="0"/>
              <a:t>spontaneamente formano vescicole che includono un nucleo acquoso.</a:t>
            </a:r>
          </a:p>
          <a:p>
            <a:pPr marL="0" indent="0" algn="just">
              <a:buNone/>
            </a:pPr>
            <a:r>
              <a:rPr lang="it-IT" sz="2400" b="1" dirty="0" smtClean="0"/>
              <a:t>Nello stato di gel le catene acicliche degli acidi grassi sono impacchettate saldamente; </a:t>
            </a:r>
          </a:p>
          <a:p>
            <a:pPr marL="0" indent="0" algn="just">
              <a:buNone/>
            </a:pPr>
            <a:r>
              <a:rPr lang="it-IT" sz="2400" b="1" dirty="0" smtClean="0"/>
              <a:t>al di sopra della </a:t>
            </a:r>
            <a:r>
              <a:rPr lang="it-IT" sz="2400" b="1" dirty="0"/>
              <a:t>T</a:t>
            </a:r>
            <a:r>
              <a:rPr lang="it-IT" sz="2400" b="1" baseline="-25000" dirty="0"/>
              <a:t>m</a:t>
            </a:r>
            <a:r>
              <a:rPr lang="it-IT" sz="2400" b="1" dirty="0" smtClean="0"/>
              <a:t> le catene diventano più mobili, l’area per molecola aumenta e la struttura del doppio strato diminuisce.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89356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Ciascun fosfolipide ha una </a:t>
            </a:r>
            <a:r>
              <a:rPr lang="it-IT" b="1" dirty="0" smtClean="0"/>
              <a:t>T</a:t>
            </a:r>
            <a:r>
              <a:rPr lang="it-IT" b="1" baseline="-25000" dirty="0" smtClean="0"/>
              <a:t>m </a:t>
            </a:r>
            <a:r>
              <a:rPr lang="it-IT" dirty="0" smtClean="0"/>
              <a:t>caratteristica che può variare da -20°C a 90°C. Miscele di fosfolipidi possono dar luogo a diverse </a:t>
            </a:r>
            <a:r>
              <a:rPr lang="it-IT" b="1" dirty="0" smtClean="0"/>
              <a:t>T</a:t>
            </a:r>
            <a:r>
              <a:rPr lang="it-IT" b="1" baseline="-25000" dirty="0" smtClean="0"/>
              <a:t>m</a:t>
            </a: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Quando si supera la </a:t>
            </a:r>
            <a:r>
              <a:rPr lang="it-IT" b="1" dirty="0"/>
              <a:t>T</a:t>
            </a:r>
            <a:r>
              <a:rPr lang="it-IT" b="1" baseline="-25000" dirty="0"/>
              <a:t>m</a:t>
            </a:r>
            <a:r>
              <a:rPr lang="it-IT" dirty="0" smtClean="0"/>
              <a:t> si può avere il rilascio della molecola caricata nella vescicola.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121" y="2672933"/>
            <a:ext cx="2990676" cy="14806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31" y="4153546"/>
            <a:ext cx="6156210" cy="54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2613" y="163513"/>
            <a:ext cx="6986774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0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1273" y="363538"/>
            <a:ext cx="8669453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2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100" y="201613"/>
            <a:ext cx="10243799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9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243" y="139700"/>
            <a:ext cx="9985514" cy="603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1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163" y="511175"/>
            <a:ext cx="7111674" cy="56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7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280" y="395207"/>
            <a:ext cx="7506997" cy="637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9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418" y="395288"/>
            <a:ext cx="10055164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7342" y="0"/>
            <a:ext cx="4526624" cy="68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3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03269"/>
            <a:ext cx="10515600" cy="589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8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2358" y="193675"/>
            <a:ext cx="7087283" cy="65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4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863" y="349250"/>
            <a:ext cx="10250273" cy="58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81903"/>
            <a:ext cx="10515600" cy="516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LUV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887150"/>
            <a:ext cx="10515600" cy="222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7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2425" y="53975"/>
            <a:ext cx="696715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9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8964" y="1145798"/>
            <a:ext cx="6464521" cy="563296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578" y="256798"/>
            <a:ext cx="9164889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7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24131"/>
            <a:ext cx="10515600" cy="31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6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009" y="3153467"/>
            <a:ext cx="7324455" cy="2700486"/>
          </a:xfrm>
          <a:prstGeom prst="rect">
            <a:avLst/>
          </a:prstGeom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9517"/>
            <a:ext cx="6410252" cy="293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3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Caratterizzazione dei sistemi </a:t>
            </a:r>
            <a:r>
              <a:rPr lang="it-IT" dirty="0" err="1" smtClean="0"/>
              <a:t>liposomiali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6803" y="1825625"/>
            <a:ext cx="86983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6906"/>
            <a:ext cx="10515600" cy="652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3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9193"/>
            <a:ext cx="10515600" cy="636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3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020" y="209550"/>
            <a:ext cx="7277959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1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74287"/>
            <a:ext cx="10515600" cy="361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5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900202"/>
            <a:ext cx="10515600" cy="514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6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I liposomi come </a:t>
            </a:r>
            <a:r>
              <a:rPr lang="it-IT" b="1" dirty="0" err="1" smtClean="0">
                <a:solidFill>
                  <a:srgbClr val="FF0000"/>
                </a:solidFill>
              </a:rPr>
              <a:t>drug</a:t>
            </a:r>
            <a:r>
              <a:rPr lang="it-IT" b="1" dirty="0" smtClean="0">
                <a:solidFill>
                  <a:srgbClr val="FF0000"/>
                </a:solidFill>
              </a:rPr>
              <a:t> delivery </a:t>
            </a:r>
            <a:r>
              <a:rPr lang="it-IT" b="1" dirty="0" err="1" smtClean="0">
                <a:solidFill>
                  <a:srgbClr val="FF0000"/>
                </a:solidFill>
              </a:rPr>
              <a:t>systems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45051"/>
            <a:ext cx="10515600" cy="41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7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6926" y="93663"/>
            <a:ext cx="6318147" cy="67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4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Caratterizzazione tecnologico-</a:t>
            </a:r>
            <a:r>
              <a:rPr lang="it-IT" dirty="0" err="1" smtClean="0"/>
              <a:t>formulativa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7922" y="1825624"/>
            <a:ext cx="7913975" cy="493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2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La capacità </a:t>
            </a:r>
            <a:r>
              <a:rPr lang="it-IT" b="1" dirty="0" err="1" smtClean="0">
                <a:solidFill>
                  <a:srgbClr val="FF0000"/>
                </a:solidFill>
              </a:rPr>
              <a:t>carrier</a:t>
            </a:r>
            <a:r>
              <a:rPr lang="it-IT" b="1" dirty="0" smtClean="0">
                <a:solidFill>
                  <a:srgbClr val="FF0000"/>
                </a:solidFill>
              </a:rPr>
              <a:t> dei liposomi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2563" y="1565329"/>
            <a:ext cx="8260498" cy="519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7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5076" y="320921"/>
            <a:ext cx="5134366" cy="323698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535" y="3557903"/>
            <a:ext cx="5142813" cy="26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Calcolo dell’efficienza di </a:t>
            </a:r>
            <a:r>
              <a:rPr lang="it-IT" dirty="0" err="1" smtClean="0"/>
              <a:t>incapsulazione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3297" y="1825625"/>
            <a:ext cx="89454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4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8942" y="1825625"/>
            <a:ext cx="781411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5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Fattori che influenzano la capacità di </a:t>
            </a:r>
            <a:r>
              <a:rPr lang="it-IT" sz="3600" b="1" dirty="0" err="1" smtClean="0">
                <a:solidFill>
                  <a:srgbClr val="FF0000"/>
                </a:solidFill>
              </a:rPr>
              <a:t>incapsulazione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886" y="1683714"/>
            <a:ext cx="8381277" cy="505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5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39351"/>
            <a:ext cx="10515600" cy="412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3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Citidilfosfatidilcolina</a:t>
            </a:r>
            <a:r>
              <a:rPr lang="it-IT" dirty="0" smtClean="0"/>
              <a:t>. Farmaco idrofilo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7286" y="1588576"/>
            <a:ext cx="8822431" cy="519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3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611" y="1825625"/>
            <a:ext cx="917877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Purificazione dei liposomi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4231" y="1448102"/>
            <a:ext cx="6896745" cy="539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Rilascio del principio attivo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144" y="1825624"/>
            <a:ext cx="9892610" cy="493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3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758" y="1348353"/>
            <a:ext cx="9680102" cy="540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4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10" y="999641"/>
            <a:ext cx="11147281" cy="51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2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24510"/>
            <a:ext cx="7143431" cy="3331466"/>
          </a:xfrm>
          <a:prstGeom prst="rect">
            <a:avLst/>
          </a:prstGeom>
        </p:spPr>
      </p:pic>
      <p:pic>
        <p:nvPicPr>
          <p:cNvPr id="6" name="Segnaposto contenut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930" y="3024510"/>
            <a:ext cx="5301973" cy="232741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117652"/>
            <a:ext cx="8693258" cy="2817282"/>
          </a:xfrm>
          <a:prstGeom prst="rect">
            <a:avLst/>
          </a:prstGeom>
        </p:spPr>
      </p:pic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954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8835" y="177800"/>
            <a:ext cx="6754329" cy="647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8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51" y="1549832"/>
            <a:ext cx="11974238" cy="43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258" y="449452"/>
            <a:ext cx="6390929" cy="572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0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Rilascio controllato di un principio attivo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87" y="2650210"/>
            <a:ext cx="11185913" cy="254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2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Liposomi termosensibili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1" y="2185261"/>
            <a:ext cx="12058977" cy="3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Liposomi </a:t>
            </a:r>
            <a:r>
              <a:rPr lang="it-IT" b="1" dirty="0" err="1" smtClean="0">
                <a:solidFill>
                  <a:srgbClr val="FF0000"/>
                </a:solidFill>
              </a:rPr>
              <a:t>pH</a:t>
            </a:r>
            <a:r>
              <a:rPr lang="it-IT" b="1" dirty="0" smtClean="0">
                <a:solidFill>
                  <a:srgbClr val="FF0000"/>
                </a:solidFill>
              </a:rPr>
              <a:t>-sensibili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373" y="1931377"/>
            <a:ext cx="11628366" cy="457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3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Liposomi </a:t>
            </a:r>
            <a:r>
              <a:rPr lang="it-IT" b="1" dirty="0" err="1" smtClean="0">
                <a:solidFill>
                  <a:srgbClr val="FF0000"/>
                </a:solidFill>
              </a:rPr>
              <a:t>autodestabilizzanti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41" y="2867185"/>
            <a:ext cx="11457088" cy="27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9491" y="93934"/>
            <a:ext cx="10515600" cy="1325563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La stabilità alla conservazione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297" y="1419497"/>
            <a:ext cx="8724105" cy="53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7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570" y="1071154"/>
            <a:ext cx="9562143" cy="559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683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La stabilità - stabilizzazione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69336"/>
            <a:ext cx="10515600" cy="346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5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8391" y="318860"/>
            <a:ext cx="6373381" cy="207569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498" y="3158881"/>
            <a:ext cx="6935648" cy="337428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922" y="234160"/>
            <a:ext cx="8686800" cy="292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1526" y="618309"/>
            <a:ext cx="8727623" cy="55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33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Liofilizzazione dei liposomi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843" y="1341120"/>
            <a:ext cx="10028139" cy="53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79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656" y="304800"/>
            <a:ext cx="9535081" cy="64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456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Natura del </a:t>
            </a:r>
            <a:r>
              <a:rPr lang="it-IT" b="1" dirty="0" err="1" smtClean="0">
                <a:solidFill>
                  <a:srgbClr val="FF0000"/>
                </a:solidFill>
              </a:rPr>
              <a:t>bilayer</a:t>
            </a:r>
            <a:r>
              <a:rPr lang="it-IT" b="1" dirty="0" smtClean="0">
                <a:solidFill>
                  <a:srgbClr val="FF0000"/>
                </a:solidFill>
              </a:rPr>
              <a:t> e composti incapsulati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797" y="1825625"/>
            <a:ext cx="101084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467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787" y="82027"/>
            <a:ext cx="8264362" cy="67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399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STERILIZZAZIONE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7911" y="1825625"/>
            <a:ext cx="86161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395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173" y="174171"/>
            <a:ext cx="9838586" cy="659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11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85256" y="365125"/>
            <a:ext cx="9568543" cy="827949"/>
          </a:xfrm>
        </p:spPr>
        <p:txBody>
          <a:bodyPr>
            <a:normAutofit/>
          </a:bodyPr>
          <a:lstStyle/>
          <a:p>
            <a:r>
              <a:rPr lang="it-IT" sz="3600" b="1" dirty="0" smtClean="0"/>
              <a:t>3. Perdita del principio attivo</a:t>
            </a:r>
            <a:endParaRPr lang="it-IT" sz="36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243" y="1306286"/>
            <a:ext cx="8930490" cy="539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123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Vantaggi e svantaggi del sistema </a:t>
            </a:r>
            <a:r>
              <a:rPr lang="it-IT" sz="3600" b="1" dirty="0" err="1" smtClean="0">
                <a:solidFill>
                  <a:srgbClr val="FF0000"/>
                </a:solidFill>
              </a:rPr>
              <a:t>liposomiale</a:t>
            </a:r>
            <a:r>
              <a:rPr lang="it-IT" sz="3600" b="1" dirty="0" smtClean="0">
                <a:solidFill>
                  <a:srgbClr val="FF0000"/>
                </a:solidFill>
              </a:rPr>
              <a:t> come DDS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1075" y="1877876"/>
            <a:ext cx="8029849" cy="480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393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2312" y="722811"/>
            <a:ext cx="8935689" cy="52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36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2165" y="624100"/>
            <a:ext cx="6403319" cy="52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9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Interazione liposomi-cellule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33905"/>
            <a:ext cx="10515600" cy="373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589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4546" y="330200"/>
            <a:ext cx="7842908" cy="584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66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9333" y="0"/>
            <a:ext cx="6273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171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 smtClean="0">
                <a:solidFill>
                  <a:srgbClr val="FF0000"/>
                </a:solidFill>
              </a:rPr>
              <a:t>Targeting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liposomiale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521" y="1825625"/>
            <a:ext cx="84209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474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957" y="1111522"/>
            <a:ext cx="103756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386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Superamento dell’endotelio dei capillari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855969"/>
            <a:ext cx="10515600" cy="22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875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657" y="1282929"/>
            <a:ext cx="10515600" cy="404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180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8652" y="627017"/>
            <a:ext cx="837787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51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4365" y="15557"/>
            <a:ext cx="10515600" cy="1325563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Somministrazione dei liposomi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6011" y="1149531"/>
            <a:ext cx="4472376" cy="56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835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4109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Somministrazione per via orale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4181" y="949234"/>
            <a:ext cx="7783638" cy="57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87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432" y="3081693"/>
            <a:ext cx="5156490" cy="330117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061" y="1042577"/>
            <a:ext cx="6416053" cy="203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8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254" y="461963"/>
            <a:ext cx="1010549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45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Azione delle lipasi pancreatiche e delle </a:t>
            </a:r>
            <a:r>
              <a:rPr lang="it-IT" sz="3600" b="1" dirty="0" err="1" smtClean="0">
                <a:solidFill>
                  <a:srgbClr val="FF0000"/>
                </a:solidFill>
              </a:rPr>
              <a:t>fosfolipasi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45270"/>
            <a:ext cx="10515600" cy="371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266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9651" y="60325"/>
            <a:ext cx="7332697" cy="679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890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Somministrazione per via sistemica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412" y="1384662"/>
            <a:ext cx="9995365" cy="529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352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 smtClean="0">
                <a:solidFill>
                  <a:srgbClr val="FF0000"/>
                </a:solidFill>
              </a:rPr>
              <a:t>Biodistribuzione</a:t>
            </a:r>
            <a:r>
              <a:rPr lang="it-IT" b="1" dirty="0" smtClean="0">
                <a:solidFill>
                  <a:srgbClr val="FF0000"/>
                </a:solidFill>
              </a:rPr>
              <a:t> e farmacocinetica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810" y="1506583"/>
            <a:ext cx="8767512" cy="50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530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Stabilità dopo somministrazione sistemica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8262" y="1825625"/>
            <a:ext cx="95354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27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734" y="209550"/>
            <a:ext cx="8114532" cy="64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055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Somministrazione per via topica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58720"/>
            <a:ext cx="10515600" cy="428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639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7836" y="0"/>
            <a:ext cx="8616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526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Applicazione polmonare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03569"/>
            <a:ext cx="10515600" cy="359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23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9592" y="41099"/>
            <a:ext cx="5471370" cy="345117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592" y="3515634"/>
            <a:ext cx="5471370" cy="334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0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2293" y="217488"/>
            <a:ext cx="8587413" cy="595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343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4374" y="50391"/>
            <a:ext cx="10515600" cy="1325563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Applicazioni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6751" y="1375954"/>
            <a:ext cx="8090846" cy="526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318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406" y="1899321"/>
            <a:ext cx="10515600" cy="307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848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Utilizzo terapeutico dei liposomi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15" y="1846374"/>
            <a:ext cx="10515600" cy="107025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36" y="3439885"/>
            <a:ext cx="10515599" cy="98969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77" y="4860833"/>
            <a:ext cx="10379238" cy="18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697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Terapia antitumorale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Liposomi contenenti </a:t>
            </a:r>
            <a:r>
              <a:rPr lang="it-IT" dirty="0" err="1" smtClean="0"/>
              <a:t>doxorubicina</a:t>
            </a:r>
            <a:r>
              <a:rPr lang="it-IT" dirty="0" smtClean="0"/>
              <a:t> (minore </a:t>
            </a:r>
            <a:r>
              <a:rPr lang="it-IT" dirty="0" err="1" smtClean="0"/>
              <a:t>cardiotossicità</a:t>
            </a:r>
            <a:r>
              <a:rPr lang="it-IT" dirty="0" smtClean="0"/>
              <a:t>)</a:t>
            </a:r>
          </a:p>
          <a:p>
            <a:r>
              <a:rPr lang="it-IT" dirty="0" err="1" smtClean="0"/>
              <a:t>Muramil</a:t>
            </a:r>
            <a:r>
              <a:rPr lang="it-IT" dirty="0" smtClean="0"/>
              <a:t> </a:t>
            </a:r>
            <a:r>
              <a:rPr lang="it-IT" dirty="0" err="1" smtClean="0"/>
              <a:t>tripeptide</a:t>
            </a:r>
            <a:r>
              <a:rPr lang="it-IT" dirty="0" smtClean="0"/>
              <a:t> (immunomodulante)</a:t>
            </a:r>
          </a:p>
          <a:p>
            <a:r>
              <a:rPr lang="it-IT" dirty="0" err="1" smtClean="0"/>
              <a:t>Mitoxantrone</a:t>
            </a:r>
            <a:r>
              <a:rPr lang="it-IT" dirty="0" smtClean="0"/>
              <a:t> (antitumorale)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52325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145" y="592181"/>
            <a:ext cx="11057075" cy="58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779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240" y="2234123"/>
            <a:ext cx="10515600" cy="375455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20337" y="984068"/>
            <a:ext cx="10772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Liposomi come modelli di membrana</a:t>
            </a:r>
            <a:endParaRPr lang="it-IT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6842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935" y="461554"/>
            <a:ext cx="10210242" cy="566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448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114" y="1488943"/>
            <a:ext cx="10515600" cy="401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980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270</Words>
  <Application>Microsoft Office PowerPoint</Application>
  <PresentationFormat>Widescreen</PresentationFormat>
  <Paragraphs>50</Paragraphs>
  <Slides>98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98</vt:i4>
      </vt:variant>
    </vt:vector>
  </HeadingPairs>
  <TitlesOfParts>
    <vt:vector size="10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Preparazione dei liposomi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LUV</vt:lpstr>
      <vt:lpstr>Presentazione standard di PowerPoint</vt:lpstr>
      <vt:lpstr>Presentazione standard di PowerPoint</vt:lpstr>
      <vt:lpstr>Presentazione standard di PowerPoint</vt:lpstr>
      <vt:lpstr>Caratterizzazione dei sistemi liposomiali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liposomi come drug delivery systems</vt:lpstr>
      <vt:lpstr>Presentazione standard di PowerPoint</vt:lpstr>
      <vt:lpstr>Caratterizzazione tecnologico-formulativa </vt:lpstr>
      <vt:lpstr>La capacità carrier dei liposomi</vt:lpstr>
      <vt:lpstr>Calcolo dell’efficienza di incapsulazione</vt:lpstr>
      <vt:lpstr>Presentazione standard di PowerPoint</vt:lpstr>
      <vt:lpstr>Fattori che influenzano la capacità di incapsulazione</vt:lpstr>
      <vt:lpstr>Presentazione standard di PowerPoint</vt:lpstr>
      <vt:lpstr>Citidilfosfatidilcolina. Farmaco idrofilo</vt:lpstr>
      <vt:lpstr>Presentazione standard di PowerPoint</vt:lpstr>
      <vt:lpstr>Purificazione dei liposomi</vt:lpstr>
      <vt:lpstr>Rilascio del principio attivo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Rilascio controllato di un principio attivo</vt:lpstr>
      <vt:lpstr>Liposomi termosensibili</vt:lpstr>
      <vt:lpstr>Liposomi pH-sensibili</vt:lpstr>
      <vt:lpstr>Liposomi autodestabilizzanti</vt:lpstr>
      <vt:lpstr>La stabilità alla conservazione</vt:lpstr>
      <vt:lpstr>Presentazione standard di PowerPoint</vt:lpstr>
      <vt:lpstr>La stabilità - stabilizzazione</vt:lpstr>
      <vt:lpstr>Presentazione standard di PowerPoint</vt:lpstr>
      <vt:lpstr>Liofilizzazione dei liposomi</vt:lpstr>
      <vt:lpstr>Presentazione standard di PowerPoint</vt:lpstr>
      <vt:lpstr>Natura del bilayer e composti incapsulati</vt:lpstr>
      <vt:lpstr>Presentazione standard di PowerPoint</vt:lpstr>
      <vt:lpstr>STERILIZZAZIONE</vt:lpstr>
      <vt:lpstr>Presentazione standard di PowerPoint</vt:lpstr>
      <vt:lpstr>3. Perdita del principio attivo</vt:lpstr>
      <vt:lpstr>Vantaggi e svantaggi del sistema liposomiale come DDS</vt:lpstr>
      <vt:lpstr>Presentazione standard di PowerPoint</vt:lpstr>
      <vt:lpstr>Interazione liposomi-cellule</vt:lpstr>
      <vt:lpstr>Presentazione standard di PowerPoint</vt:lpstr>
      <vt:lpstr>Presentazione standard di PowerPoint</vt:lpstr>
      <vt:lpstr>Targeting liposomiale</vt:lpstr>
      <vt:lpstr>Presentazione standard di PowerPoint</vt:lpstr>
      <vt:lpstr>Superamento dell’endotelio dei capillari</vt:lpstr>
      <vt:lpstr>Presentazione standard di PowerPoint</vt:lpstr>
      <vt:lpstr>Presentazione standard di PowerPoint</vt:lpstr>
      <vt:lpstr>Somministrazione dei liposomi</vt:lpstr>
      <vt:lpstr>Somministrazione per via orale</vt:lpstr>
      <vt:lpstr>Presentazione standard di PowerPoint</vt:lpstr>
      <vt:lpstr>Azione delle lipasi pancreatiche e delle fosfolipasi</vt:lpstr>
      <vt:lpstr>Presentazione standard di PowerPoint</vt:lpstr>
      <vt:lpstr>Somministrazione per via sistemica</vt:lpstr>
      <vt:lpstr>Biodistribuzione e farmacocinetica</vt:lpstr>
      <vt:lpstr>Stabilità dopo somministrazione sistemica</vt:lpstr>
      <vt:lpstr>Presentazione standard di PowerPoint</vt:lpstr>
      <vt:lpstr>Somministrazione per via topica</vt:lpstr>
      <vt:lpstr>Presentazione standard di PowerPoint</vt:lpstr>
      <vt:lpstr>Applicazione polmonare</vt:lpstr>
      <vt:lpstr>Presentazione standard di PowerPoint</vt:lpstr>
      <vt:lpstr>Applicazioni</vt:lpstr>
      <vt:lpstr>Presentazione standard di PowerPoint</vt:lpstr>
      <vt:lpstr>Utilizzo terapeutico dei liposomi</vt:lpstr>
      <vt:lpstr>Terapia antitumorale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Antonia</dc:creator>
  <cp:lastModifiedBy>Antonia</cp:lastModifiedBy>
  <cp:revision>45</cp:revision>
  <dcterms:created xsi:type="dcterms:W3CDTF">2015-03-24T10:41:42Z</dcterms:created>
  <dcterms:modified xsi:type="dcterms:W3CDTF">2016-04-04T11:33:23Z</dcterms:modified>
</cp:coreProperties>
</file>