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1" r:id="rId2"/>
    <p:sldId id="383" r:id="rId3"/>
    <p:sldId id="396" r:id="rId4"/>
    <p:sldId id="405" r:id="rId5"/>
    <p:sldId id="407" r:id="rId6"/>
    <p:sldId id="402" r:id="rId7"/>
    <p:sldId id="408" r:id="rId8"/>
    <p:sldId id="386" r:id="rId9"/>
    <p:sldId id="397" r:id="rId10"/>
    <p:sldId id="401" r:id="rId11"/>
    <p:sldId id="400" r:id="rId12"/>
    <p:sldId id="387" r:id="rId13"/>
    <p:sldId id="389" r:id="rId14"/>
    <p:sldId id="399" r:id="rId15"/>
    <p:sldId id="403" r:id="rId16"/>
    <p:sldId id="390" r:id="rId17"/>
    <p:sldId id="388" r:id="rId18"/>
    <p:sldId id="409" r:id="rId19"/>
    <p:sldId id="385" r:id="rId2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6" autoAdjust="0"/>
    <p:restoredTop sz="84547" autoAdjust="0"/>
  </p:normalViewPr>
  <p:slideViewPr>
    <p:cSldViewPr>
      <p:cViewPr>
        <p:scale>
          <a:sx n="67" d="100"/>
          <a:sy n="67" d="100"/>
        </p:scale>
        <p:origin x="-1000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179" y="40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E0655-21DF-445F-9B5F-823D685D9A95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81AE026-1BD9-4EAA-B39F-DE45EF37652C}">
      <dgm:prSet phldrT="[Testo]"/>
      <dgm:spPr/>
      <dgm:t>
        <a:bodyPr/>
        <a:lstStyle/>
        <a:p>
          <a:r>
            <a:rPr lang="it-IT" dirty="0" smtClean="0"/>
            <a:t>IO</a:t>
          </a:r>
          <a:endParaRPr lang="it-IT" dirty="0"/>
        </a:p>
      </dgm:t>
    </dgm:pt>
    <dgm:pt modelId="{6CA131C8-920D-464F-95DE-52348D81C81D}" type="parTrans" cxnId="{70CD68A3-9CEB-4A72-B622-34F6F8E079E6}">
      <dgm:prSet/>
      <dgm:spPr/>
      <dgm:t>
        <a:bodyPr/>
        <a:lstStyle/>
        <a:p>
          <a:endParaRPr lang="it-IT"/>
        </a:p>
      </dgm:t>
    </dgm:pt>
    <dgm:pt modelId="{06F2E12C-58E3-4704-B7B7-78D0DB504FA0}" type="sibTrans" cxnId="{70CD68A3-9CEB-4A72-B622-34F6F8E079E6}">
      <dgm:prSet/>
      <dgm:spPr/>
      <dgm:t>
        <a:bodyPr/>
        <a:lstStyle/>
        <a:p>
          <a:endParaRPr lang="it-IT"/>
        </a:p>
      </dgm:t>
    </dgm:pt>
    <dgm:pt modelId="{128E13F4-7EAB-4C7F-9B6A-D2A2A702495E}">
      <dgm:prSet phldrT="[Testo]"/>
      <dgm:spPr/>
      <dgm:t>
        <a:bodyPr/>
        <a:lstStyle/>
        <a:p>
          <a:r>
            <a:rPr lang="it-IT" dirty="0" smtClean="0"/>
            <a:t>«</a:t>
          </a:r>
          <a:r>
            <a:rPr lang="it-IT" b="1" i="1" dirty="0" smtClean="0"/>
            <a:t>Io</a:t>
          </a:r>
          <a:r>
            <a:rPr lang="it-IT" i="1" dirty="0" smtClean="0"/>
            <a:t> mi sento triste – Quando non mi ascolti – Perché mi sento ignorato/a – E </a:t>
          </a:r>
          <a:r>
            <a:rPr lang="it-IT" b="1" i="1" dirty="0" smtClean="0"/>
            <a:t>(io) </a:t>
          </a:r>
          <a:r>
            <a:rPr lang="it-IT" i="1" dirty="0" smtClean="0"/>
            <a:t>vorrei che tu mi considerassi di più»</a:t>
          </a:r>
          <a:endParaRPr lang="it-IT" dirty="0"/>
        </a:p>
      </dgm:t>
    </dgm:pt>
    <dgm:pt modelId="{20F74C1B-8F00-40F9-97E7-9F359568A73E}" type="parTrans" cxnId="{E52606E5-C423-4015-95E5-4C2D93797977}">
      <dgm:prSet/>
      <dgm:spPr/>
      <dgm:t>
        <a:bodyPr/>
        <a:lstStyle/>
        <a:p>
          <a:endParaRPr lang="it-IT"/>
        </a:p>
      </dgm:t>
    </dgm:pt>
    <dgm:pt modelId="{9EC5BBCD-E09A-4D81-9FF1-D0B608C3D758}" type="sibTrans" cxnId="{E52606E5-C423-4015-95E5-4C2D93797977}">
      <dgm:prSet/>
      <dgm:spPr/>
      <dgm:t>
        <a:bodyPr/>
        <a:lstStyle/>
        <a:p>
          <a:endParaRPr lang="it-IT"/>
        </a:p>
      </dgm:t>
    </dgm:pt>
    <dgm:pt modelId="{2C50C9D5-A8C0-4F5A-943C-BE77F253EE96}">
      <dgm:prSet phldrT="[Testo]"/>
      <dgm:spPr/>
      <dgm:t>
        <a:bodyPr/>
        <a:lstStyle/>
        <a:p>
          <a:r>
            <a:rPr lang="it-IT" dirty="0" smtClean="0"/>
            <a:t>TU</a:t>
          </a:r>
          <a:endParaRPr lang="it-IT" dirty="0"/>
        </a:p>
      </dgm:t>
    </dgm:pt>
    <dgm:pt modelId="{457A561F-073B-4324-88BA-35382C4FCCC5}" type="parTrans" cxnId="{A75ED503-C9FC-4C61-B4A2-C4CF9A8E510A}">
      <dgm:prSet/>
      <dgm:spPr/>
      <dgm:t>
        <a:bodyPr/>
        <a:lstStyle/>
        <a:p>
          <a:endParaRPr lang="it-IT"/>
        </a:p>
      </dgm:t>
    </dgm:pt>
    <dgm:pt modelId="{AB70CCD1-EE4B-4FAA-9596-5DAB22EA63EC}" type="sibTrans" cxnId="{A75ED503-C9FC-4C61-B4A2-C4CF9A8E510A}">
      <dgm:prSet/>
      <dgm:spPr/>
      <dgm:t>
        <a:bodyPr/>
        <a:lstStyle/>
        <a:p>
          <a:endParaRPr lang="it-IT"/>
        </a:p>
      </dgm:t>
    </dgm:pt>
    <dgm:pt modelId="{0EFF5595-BAB7-48BE-B89E-210239878D31}">
      <dgm:prSet phldrT="[Testo]"/>
      <dgm:spPr/>
      <dgm:t>
        <a:bodyPr/>
        <a:lstStyle/>
        <a:p>
          <a:r>
            <a:rPr lang="it-IT" dirty="0" smtClean="0"/>
            <a:t>«</a:t>
          </a:r>
          <a:r>
            <a:rPr lang="it-IT" i="1" dirty="0" smtClean="0"/>
            <a:t>E’ colpa tua – Quando tu non mi ascolti mi sento ignorato/a – Tu sei un egoista</a:t>
          </a:r>
          <a:r>
            <a:rPr lang="it-IT" dirty="0" smtClean="0"/>
            <a:t>». </a:t>
          </a:r>
          <a:endParaRPr lang="it-IT" dirty="0"/>
        </a:p>
      </dgm:t>
    </dgm:pt>
    <dgm:pt modelId="{6F51829F-702B-40F2-B7EA-E5A32CCB476D}" type="parTrans" cxnId="{E6474FA3-C813-410A-B909-4609FA5FD2E6}">
      <dgm:prSet/>
      <dgm:spPr/>
      <dgm:t>
        <a:bodyPr/>
        <a:lstStyle/>
        <a:p>
          <a:endParaRPr lang="it-IT"/>
        </a:p>
      </dgm:t>
    </dgm:pt>
    <dgm:pt modelId="{3D9EB68A-45A6-42AE-AA27-980895C97DFC}" type="sibTrans" cxnId="{E6474FA3-C813-410A-B909-4609FA5FD2E6}">
      <dgm:prSet/>
      <dgm:spPr/>
      <dgm:t>
        <a:bodyPr/>
        <a:lstStyle/>
        <a:p>
          <a:endParaRPr lang="it-IT"/>
        </a:p>
      </dgm:t>
    </dgm:pt>
    <dgm:pt modelId="{7CAB01B1-D4FB-4436-A446-DBFB1830D72E}" type="pres">
      <dgm:prSet presAssocID="{0EEE0655-21DF-445F-9B5F-823D685D9A95}" presName="Name0" presStyleCnt="0">
        <dgm:presLayoutVars>
          <dgm:dir/>
          <dgm:animLvl val="lvl"/>
          <dgm:resizeHandles/>
        </dgm:presLayoutVars>
      </dgm:prSet>
      <dgm:spPr/>
    </dgm:pt>
    <dgm:pt modelId="{14E94F21-27CF-4742-91C9-C3DEB8CF40DE}" type="pres">
      <dgm:prSet presAssocID="{F81AE026-1BD9-4EAA-B39F-DE45EF37652C}" presName="linNode" presStyleCnt="0"/>
      <dgm:spPr/>
    </dgm:pt>
    <dgm:pt modelId="{CCC803F7-D9A2-47E2-9E1F-EEE7797E7EE7}" type="pres">
      <dgm:prSet presAssocID="{F81AE026-1BD9-4EAA-B39F-DE45EF37652C}" presName="parentShp" presStyleLbl="node1" presStyleIdx="0" presStyleCnt="2">
        <dgm:presLayoutVars>
          <dgm:bulletEnabled val="1"/>
        </dgm:presLayoutVars>
      </dgm:prSet>
      <dgm:spPr/>
    </dgm:pt>
    <dgm:pt modelId="{1DA44593-E325-4B8C-972C-E0B84C34EA7D}" type="pres">
      <dgm:prSet presAssocID="{F81AE026-1BD9-4EAA-B39F-DE45EF37652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9C54C5-766A-4481-A2BA-B90F4391483F}" type="pres">
      <dgm:prSet presAssocID="{06F2E12C-58E3-4704-B7B7-78D0DB504FA0}" presName="spacing" presStyleCnt="0"/>
      <dgm:spPr/>
    </dgm:pt>
    <dgm:pt modelId="{8598065D-58C8-4DD0-85A6-85093BA673E3}" type="pres">
      <dgm:prSet presAssocID="{2C50C9D5-A8C0-4F5A-943C-BE77F253EE96}" presName="linNode" presStyleCnt="0"/>
      <dgm:spPr/>
    </dgm:pt>
    <dgm:pt modelId="{69FD9D5D-C6C9-414B-A929-E258AFFB2507}" type="pres">
      <dgm:prSet presAssocID="{2C50C9D5-A8C0-4F5A-943C-BE77F253EE96}" presName="parentShp" presStyleLbl="node1" presStyleIdx="1" presStyleCnt="2">
        <dgm:presLayoutVars>
          <dgm:bulletEnabled val="1"/>
        </dgm:presLayoutVars>
      </dgm:prSet>
      <dgm:spPr/>
    </dgm:pt>
    <dgm:pt modelId="{B455054B-3C28-4FAF-ABAB-1980D1DB2B0B}" type="pres">
      <dgm:prSet presAssocID="{2C50C9D5-A8C0-4F5A-943C-BE77F253EE9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E88CF4C-D7C5-4793-8F24-548AB6BDBE1E}" type="presOf" srcId="{0EFF5595-BAB7-48BE-B89E-210239878D31}" destId="{B455054B-3C28-4FAF-ABAB-1980D1DB2B0B}" srcOrd="0" destOrd="0" presId="urn:microsoft.com/office/officeart/2005/8/layout/vList6"/>
    <dgm:cxn modelId="{E6474FA3-C813-410A-B909-4609FA5FD2E6}" srcId="{2C50C9D5-A8C0-4F5A-943C-BE77F253EE96}" destId="{0EFF5595-BAB7-48BE-B89E-210239878D31}" srcOrd="0" destOrd="0" parTransId="{6F51829F-702B-40F2-B7EA-E5A32CCB476D}" sibTransId="{3D9EB68A-45A6-42AE-AA27-980895C97DFC}"/>
    <dgm:cxn modelId="{E425F828-FC39-47A5-9909-D7ECE8FCC5F6}" type="presOf" srcId="{F81AE026-1BD9-4EAA-B39F-DE45EF37652C}" destId="{CCC803F7-D9A2-47E2-9E1F-EEE7797E7EE7}" srcOrd="0" destOrd="0" presId="urn:microsoft.com/office/officeart/2005/8/layout/vList6"/>
    <dgm:cxn modelId="{38ECF985-DE45-4296-8D93-B3713EFD5779}" type="presOf" srcId="{0EEE0655-21DF-445F-9B5F-823D685D9A95}" destId="{7CAB01B1-D4FB-4436-A446-DBFB1830D72E}" srcOrd="0" destOrd="0" presId="urn:microsoft.com/office/officeart/2005/8/layout/vList6"/>
    <dgm:cxn modelId="{70CD68A3-9CEB-4A72-B622-34F6F8E079E6}" srcId="{0EEE0655-21DF-445F-9B5F-823D685D9A95}" destId="{F81AE026-1BD9-4EAA-B39F-DE45EF37652C}" srcOrd="0" destOrd="0" parTransId="{6CA131C8-920D-464F-95DE-52348D81C81D}" sibTransId="{06F2E12C-58E3-4704-B7B7-78D0DB504FA0}"/>
    <dgm:cxn modelId="{F06C4943-CC15-4475-B42D-57E02068ECF8}" type="presOf" srcId="{2C50C9D5-A8C0-4F5A-943C-BE77F253EE96}" destId="{69FD9D5D-C6C9-414B-A929-E258AFFB2507}" srcOrd="0" destOrd="0" presId="urn:microsoft.com/office/officeart/2005/8/layout/vList6"/>
    <dgm:cxn modelId="{E52606E5-C423-4015-95E5-4C2D93797977}" srcId="{F81AE026-1BD9-4EAA-B39F-DE45EF37652C}" destId="{128E13F4-7EAB-4C7F-9B6A-D2A2A702495E}" srcOrd="0" destOrd="0" parTransId="{20F74C1B-8F00-40F9-97E7-9F359568A73E}" sibTransId="{9EC5BBCD-E09A-4D81-9FF1-D0B608C3D758}"/>
    <dgm:cxn modelId="{825126EC-ECBC-47CA-A1BF-ABFA471F15D7}" type="presOf" srcId="{128E13F4-7EAB-4C7F-9B6A-D2A2A702495E}" destId="{1DA44593-E325-4B8C-972C-E0B84C34EA7D}" srcOrd="0" destOrd="0" presId="urn:microsoft.com/office/officeart/2005/8/layout/vList6"/>
    <dgm:cxn modelId="{A75ED503-C9FC-4C61-B4A2-C4CF9A8E510A}" srcId="{0EEE0655-21DF-445F-9B5F-823D685D9A95}" destId="{2C50C9D5-A8C0-4F5A-943C-BE77F253EE96}" srcOrd="1" destOrd="0" parTransId="{457A561F-073B-4324-88BA-35382C4FCCC5}" sibTransId="{AB70CCD1-EE4B-4FAA-9596-5DAB22EA63EC}"/>
    <dgm:cxn modelId="{A1A959EB-5491-4114-A308-5873D02CE278}" type="presParOf" srcId="{7CAB01B1-D4FB-4436-A446-DBFB1830D72E}" destId="{14E94F21-27CF-4742-91C9-C3DEB8CF40DE}" srcOrd="0" destOrd="0" presId="urn:microsoft.com/office/officeart/2005/8/layout/vList6"/>
    <dgm:cxn modelId="{BA704FBE-02A2-4423-8D4C-A8008633CA92}" type="presParOf" srcId="{14E94F21-27CF-4742-91C9-C3DEB8CF40DE}" destId="{CCC803F7-D9A2-47E2-9E1F-EEE7797E7EE7}" srcOrd="0" destOrd="0" presId="urn:microsoft.com/office/officeart/2005/8/layout/vList6"/>
    <dgm:cxn modelId="{25FDEC24-2019-44E2-96B7-E0E9E78820BA}" type="presParOf" srcId="{14E94F21-27CF-4742-91C9-C3DEB8CF40DE}" destId="{1DA44593-E325-4B8C-972C-E0B84C34EA7D}" srcOrd="1" destOrd="0" presId="urn:microsoft.com/office/officeart/2005/8/layout/vList6"/>
    <dgm:cxn modelId="{98AE623C-671A-45CB-A7C7-E95562E75611}" type="presParOf" srcId="{7CAB01B1-D4FB-4436-A446-DBFB1830D72E}" destId="{9E9C54C5-766A-4481-A2BA-B90F4391483F}" srcOrd="1" destOrd="0" presId="urn:microsoft.com/office/officeart/2005/8/layout/vList6"/>
    <dgm:cxn modelId="{F4CEA444-5F34-4AB0-A347-8627618C03FF}" type="presParOf" srcId="{7CAB01B1-D4FB-4436-A446-DBFB1830D72E}" destId="{8598065D-58C8-4DD0-85A6-85093BA673E3}" srcOrd="2" destOrd="0" presId="urn:microsoft.com/office/officeart/2005/8/layout/vList6"/>
    <dgm:cxn modelId="{A5B93F16-18B3-4173-9505-3F006F0E2555}" type="presParOf" srcId="{8598065D-58C8-4DD0-85A6-85093BA673E3}" destId="{69FD9D5D-C6C9-414B-A929-E258AFFB2507}" srcOrd="0" destOrd="0" presId="urn:microsoft.com/office/officeart/2005/8/layout/vList6"/>
    <dgm:cxn modelId="{FE025661-296D-4F6B-930F-E8AEE2A40EA3}" type="presParOf" srcId="{8598065D-58C8-4DD0-85A6-85093BA673E3}" destId="{B455054B-3C28-4FAF-ABAB-1980D1DB2B0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44593-E325-4B8C-972C-E0B84C34EA7D}">
      <dsp:nvSpPr>
        <dsp:cNvPr id="0" name=""/>
        <dsp:cNvSpPr/>
      </dsp:nvSpPr>
      <dsp:spPr>
        <a:xfrm>
          <a:off x="2649894" y="553"/>
          <a:ext cx="3974841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«</a:t>
          </a:r>
          <a:r>
            <a:rPr lang="it-IT" sz="2000" b="1" i="1" kern="1200" dirty="0" smtClean="0"/>
            <a:t>Io</a:t>
          </a:r>
          <a:r>
            <a:rPr lang="it-IT" sz="2000" i="1" kern="1200" dirty="0" smtClean="0"/>
            <a:t> mi sento triste – Quando non mi ascolti – Perché mi sento ignorato/a – E </a:t>
          </a:r>
          <a:r>
            <a:rPr lang="it-IT" sz="2000" b="1" i="1" kern="1200" dirty="0" smtClean="0"/>
            <a:t>(io) </a:t>
          </a:r>
          <a:r>
            <a:rPr lang="it-IT" sz="2000" i="1" kern="1200" dirty="0" smtClean="0"/>
            <a:t>vorrei che tu mi considerassi di più»</a:t>
          </a:r>
          <a:endParaRPr lang="it-IT" sz="2000" kern="1200" dirty="0"/>
        </a:p>
      </dsp:txBody>
      <dsp:txXfrm>
        <a:off x="2649894" y="270517"/>
        <a:ext cx="3164949" cy="1619784"/>
      </dsp:txXfrm>
    </dsp:sp>
    <dsp:sp modelId="{CCC803F7-D9A2-47E2-9E1F-EEE7797E7EE7}">
      <dsp:nvSpPr>
        <dsp:cNvPr id="0" name=""/>
        <dsp:cNvSpPr/>
      </dsp:nvSpPr>
      <dsp:spPr>
        <a:xfrm>
          <a:off x="0" y="553"/>
          <a:ext cx="2649894" cy="2159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IO</a:t>
          </a:r>
          <a:endParaRPr lang="it-IT" sz="6500" kern="1200" dirty="0"/>
        </a:p>
      </dsp:txBody>
      <dsp:txXfrm>
        <a:off x="105428" y="105981"/>
        <a:ext cx="2439038" cy="1948856"/>
      </dsp:txXfrm>
    </dsp:sp>
    <dsp:sp modelId="{B455054B-3C28-4FAF-ABAB-1980D1DB2B0B}">
      <dsp:nvSpPr>
        <dsp:cNvPr id="0" name=""/>
        <dsp:cNvSpPr/>
      </dsp:nvSpPr>
      <dsp:spPr>
        <a:xfrm>
          <a:off x="2649894" y="2376237"/>
          <a:ext cx="3974841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«</a:t>
          </a:r>
          <a:r>
            <a:rPr lang="it-IT" sz="2000" i="1" kern="1200" dirty="0" smtClean="0"/>
            <a:t>E’ colpa tua – Quando tu non mi ascolti mi sento ignorato/a – Tu sei un egoista</a:t>
          </a:r>
          <a:r>
            <a:rPr lang="it-IT" sz="2000" kern="1200" dirty="0" smtClean="0"/>
            <a:t>». </a:t>
          </a:r>
          <a:endParaRPr lang="it-IT" sz="2000" kern="1200" dirty="0"/>
        </a:p>
      </dsp:txBody>
      <dsp:txXfrm>
        <a:off x="2649894" y="2646201"/>
        <a:ext cx="3164949" cy="1619784"/>
      </dsp:txXfrm>
    </dsp:sp>
    <dsp:sp modelId="{69FD9D5D-C6C9-414B-A929-E258AFFB2507}">
      <dsp:nvSpPr>
        <dsp:cNvPr id="0" name=""/>
        <dsp:cNvSpPr/>
      </dsp:nvSpPr>
      <dsp:spPr>
        <a:xfrm>
          <a:off x="0" y="2376237"/>
          <a:ext cx="2649894" cy="215971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TU</a:t>
          </a:r>
          <a:endParaRPr lang="it-IT" sz="6500" kern="1200" dirty="0"/>
        </a:p>
      </dsp:txBody>
      <dsp:txXfrm>
        <a:off x="105428" y="2481665"/>
        <a:ext cx="2439038" cy="194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AEFC-3F16-466E-90CE-A046AF681B51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11EB-0F1A-4534-A9F7-8E2880ADE1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35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E7DFF-CFD1-40EC-BF3F-9174C15166B7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La comunicazione descrittiva si mete in pratica dopo aver usato l’osservazione fenomenologica. I passaggi sono: vedo, tra gli infiniti elementi esterni che appartengono al campo relazionale solo alcuni catturano il mio interesse e attraggono la mia attenzione. Mi focalizzo su questi i cui contorni si delineano con chiarezza mentre il resto finisce confuso sullo sfondo. Esprimo ciò che ho notato nel modo appropriato al mio ruolo e valutando il contesto.</a:t>
            </a:r>
          </a:p>
          <a:p>
            <a:pPr lvl="0"/>
            <a:r>
              <a:rPr lang="it-IT" dirty="0" smtClean="0"/>
              <a:t> per esempio “entra un paziente nel mio studio che non vedo da tempo. Lo saluto e lo faccio accomodare. Mentre parliamo comincio a osservarlo, i sensi sono vigili, in particolare lo sguardo e l’ascolto. Dopo qualche istante gli dico “ vedo che ha qualche chilo in più rispetto all’altra volta che è stato da me”.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046C-D203-4295-9B67-F35EEAA1C1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87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51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Quali </a:t>
            </a:r>
            <a:r>
              <a:rPr lang="it-IT" baseline="0" dirty="0" smtClean="0"/>
              <a:t>modalità comunicative mettono in primo piano i sentimenti</a:t>
            </a:r>
            <a:r>
              <a:rPr lang="it-IT" baseline="0" dirty="0" smtClean="0"/>
              <a:t>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179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 smtClean="0"/>
              <a:t>Cosa ne pensate delle 12 barriere della comunicazione?</a:t>
            </a:r>
            <a:br>
              <a:rPr lang="it-IT" b="0" dirty="0" smtClean="0"/>
            </a:br>
            <a:r>
              <a:rPr lang="it-IT" b="0" dirty="0" smtClean="0"/>
              <a:t>Vi capita di usarle inavvertitamente?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38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5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it-IT" dirty="0" smtClean="0"/>
              <a:t>Il nostro orecchio percepisce altro, “sente” altro, togliendo attenzione al nostro interlocutore e costringendoci a spostarla su altre fonti comunicative.</a:t>
            </a:r>
            <a:r>
              <a:rPr lang="it-IT" baseline="0" dirty="0" smtClean="0"/>
              <a:t> A</a:t>
            </a:r>
            <a:r>
              <a:rPr lang="it-IT" dirty="0" smtClean="0"/>
              <a:t>nche i pensieri fanno parte della distrazione. Quante volte capita di ascoltare più i propri pensieri che il nostro interlocutore? Una preoccupazione, un’opinione non espressa, una paura da affrontare: i pensieri sono micidiali per la nostra attenzione. Se ti accorgi di avere una distrazione inevitabile, </a:t>
            </a:r>
            <a:r>
              <a:rPr lang="it-IT" b="1" dirty="0" smtClean="0"/>
              <a:t>fallo presente</a:t>
            </a:r>
            <a:r>
              <a:rPr lang="it-IT" dirty="0" smtClean="0"/>
              <a:t>, ma assicurando la tua buona fede e tornando sull’argomento in un secondo momento</a:t>
            </a:r>
          </a:p>
          <a:p>
            <a:pPr marL="228600" indent="-228600">
              <a:buAutoNum type="arabicParenR"/>
            </a:pPr>
            <a:r>
              <a:rPr lang="it-IT" dirty="0" smtClean="0"/>
              <a:t>deriva da due azioni: non ascoltare con attenzione e non parlare con chiarezza. Quindi: non ti distrarre (v. punto1) e se hai un dubbio</a:t>
            </a:r>
            <a:r>
              <a:rPr lang="it-IT" baseline="0" dirty="0" smtClean="0"/>
              <a:t> chiedi!</a:t>
            </a:r>
          </a:p>
          <a:p>
            <a:pPr marL="228600" indent="-228600">
              <a:buAutoNum type="arabicParenR"/>
            </a:pPr>
            <a:r>
              <a:rPr lang="it-IT" dirty="0" smtClean="0"/>
              <a:t>Quando si è troppo convinti di una cosa o si ha una certa opinione su un argomento, tendiamo a trovare tutte le prove necessarie a confermare questa convinzione. Non importa che esistano anche opinioni differenti o contrarie, </a:t>
            </a:r>
            <a:r>
              <a:rPr lang="it-IT" b="1" dirty="0" smtClean="0"/>
              <a:t>tutta l’attenzione si concentra verso la conferma empirica di questa opinione</a:t>
            </a:r>
            <a:r>
              <a:rPr lang="it-IT" dirty="0" smtClean="0"/>
              <a:t>. Come ci siamo già detti,</a:t>
            </a:r>
            <a:r>
              <a:rPr lang="it-IT" baseline="0" dirty="0" smtClean="0"/>
              <a:t> </a:t>
            </a:r>
            <a:r>
              <a:rPr lang="it-IT" dirty="0" smtClean="0"/>
              <a:t>la nostra verità non è invece sempre l’unica. Il modo per aiutarci a comunicare meglio, in questi casi, è la curiosità: </a:t>
            </a:r>
            <a:r>
              <a:rPr lang="it-IT" b="1" dirty="0" smtClean="0"/>
              <a:t>sii curioso verso le convinzioni altrui</a:t>
            </a:r>
            <a:r>
              <a:rPr lang="it-IT" dirty="0" smtClean="0"/>
              <a:t>. Se sei di un’opinione diversa, </a:t>
            </a:r>
            <a:r>
              <a:rPr lang="it-IT" b="1" dirty="0" smtClean="0"/>
              <a:t>esprimila</a:t>
            </a:r>
            <a:r>
              <a:rPr lang="it-IT" dirty="0" smtClean="0"/>
              <a:t>, ma evitando toni da sminuire l’opinione altrui.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58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messaggio-Io comunica sempre un sentimento primario, contrariamente al messaggio-Tu, che esprime la collera, sentimento secondario che segue quello primario. </a:t>
            </a:r>
            <a:r>
              <a:rPr lang="it-IT" dirty="0" smtClean="0"/>
              <a:t>Si otterranno sicuramente più risultati che non utilizzando la tecnica </a:t>
            </a:r>
            <a:r>
              <a:rPr lang="it-IT" b="1" dirty="0" smtClean="0"/>
              <a:t>messaggi tu</a:t>
            </a:r>
            <a:r>
              <a:rPr lang="it-IT" dirty="0" smtClean="0"/>
              <a:t> “</a:t>
            </a:r>
            <a:r>
              <a:rPr lang="it-IT" i="1" dirty="0" smtClean="0"/>
              <a:t>E’ colpa tua – Quando tu non mi ascolti – Mi sento ignorato – Tu sei un egoista</a:t>
            </a:r>
            <a:r>
              <a:rPr lang="it-IT" dirty="0" smtClean="0"/>
              <a:t>”. Nell’ultimo caso l’interlocutore si offenderà, o si arrabbierà e probabilmente attiverà un atteggiamento di difesa che interferirà con la comunicazione.</a:t>
            </a:r>
          </a:p>
          <a:p>
            <a:r>
              <a:rPr lang="it-IT" dirty="0" smtClean="0"/>
              <a:t>Utilizzare la tecnica del </a:t>
            </a:r>
            <a:r>
              <a:rPr lang="it-IT" b="1" dirty="0" smtClean="0"/>
              <a:t>messaggio io</a:t>
            </a:r>
            <a:r>
              <a:rPr lang="it-IT" dirty="0" smtClean="0"/>
              <a:t> è indispensabile quando si attraversa una situazione di difficoltà dettata dall’altrui atteggiamento. Grazie alla tecnica del confronto si condividono quelli che si reputano atteggiamenti inaccettabili e con semplicità si comunica all’altro come ci si sente in un determinato momento. Il pregio della tecnica è quello di non valutare direttamente la persona, ma la sua azione: non “</a:t>
            </a:r>
            <a:r>
              <a:rPr lang="it-IT" i="1" dirty="0" smtClean="0"/>
              <a:t>tu sei</a:t>
            </a:r>
            <a:r>
              <a:rPr lang="it-IT" dirty="0" smtClean="0"/>
              <a:t>”, ma “</a:t>
            </a:r>
            <a:r>
              <a:rPr lang="it-IT" i="1" dirty="0" smtClean="0"/>
              <a:t>quando tu fai</a:t>
            </a:r>
            <a:r>
              <a:rPr lang="it-IT" dirty="0" smtClean="0"/>
              <a:t>, </a:t>
            </a:r>
            <a:r>
              <a:rPr lang="it-IT" i="1" dirty="0" smtClean="0"/>
              <a:t>io sento</a:t>
            </a:r>
            <a:r>
              <a:rPr lang="it-IT" dirty="0" smtClean="0"/>
              <a:t>”.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68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messaggio-Io comunica sempre un sentimento primario, contrariamente al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messaggio-Tu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esprime la collera, sentimento secondario che segue quello primario. </a:t>
            </a:r>
            <a:r>
              <a:rPr lang="it-IT" dirty="0" smtClean="0"/>
              <a:t>Si otterranno sicuramente più risultati che non utilizzando la tecnica </a:t>
            </a:r>
            <a:r>
              <a:rPr lang="it-IT" b="1" dirty="0" smtClean="0"/>
              <a:t>messaggi </a:t>
            </a:r>
            <a:r>
              <a:rPr lang="it-IT" b="1" dirty="0" smtClean="0"/>
              <a:t>tu.</a:t>
            </a:r>
            <a:r>
              <a:rPr lang="it-IT" b="1" baseline="0" dirty="0" smtClean="0"/>
              <a:t> </a:t>
            </a:r>
            <a:r>
              <a:rPr lang="it-IT" b="0" baseline="0" dirty="0" smtClean="0"/>
              <a:t>In questo</a:t>
            </a:r>
            <a:r>
              <a:rPr lang="it-IT" b="0" dirty="0" smtClean="0"/>
              <a:t> </a:t>
            </a:r>
            <a:r>
              <a:rPr lang="it-IT" dirty="0" smtClean="0"/>
              <a:t>caso l’interlocutore si offenderà, o si arrabbierà e probabilmente attiverà un atteggiamento di difesa che interferirà con la comunicazione.</a:t>
            </a:r>
          </a:p>
          <a:p>
            <a:r>
              <a:rPr lang="it-IT" dirty="0" smtClean="0"/>
              <a:t>Utilizzare la tecnica del </a:t>
            </a:r>
            <a:r>
              <a:rPr lang="it-IT" b="1" dirty="0" smtClean="0"/>
              <a:t>messaggio io</a:t>
            </a:r>
            <a:r>
              <a:rPr lang="it-IT" dirty="0" smtClean="0"/>
              <a:t> è indispensabile quando si attraversa una situazione di difficoltà dettata dall’altrui atteggiamento. Grazie alla tecnica del confronto si condividono quelli che si reputano atteggiamenti inaccettabili e con semplicità si comunica all’altro come ci si sente in un determinato momento. Il pregio della tecnica è quello di non valutare direttamente la persona, ma la sua azione: non “</a:t>
            </a:r>
            <a:r>
              <a:rPr lang="it-IT" i="1" dirty="0" smtClean="0"/>
              <a:t>tu sei</a:t>
            </a:r>
            <a:r>
              <a:rPr lang="it-IT" dirty="0" smtClean="0"/>
              <a:t>”, ma “</a:t>
            </a:r>
            <a:r>
              <a:rPr lang="it-IT" i="1" dirty="0" smtClean="0"/>
              <a:t>quando tu fai</a:t>
            </a:r>
            <a:r>
              <a:rPr lang="it-IT" dirty="0" smtClean="0"/>
              <a:t>, </a:t>
            </a:r>
            <a:r>
              <a:rPr lang="it-IT" i="1" dirty="0" smtClean="0"/>
              <a:t>io sento</a:t>
            </a:r>
            <a:r>
              <a:rPr lang="it-IT" dirty="0" smtClean="0"/>
              <a:t>”.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684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27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Abbiamo visto esempi isolati di questo tipo …, che</a:t>
            </a:r>
            <a:r>
              <a:rPr lang="it-IT" baseline="0" dirty="0" smtClean="0"/>
              <a:t> non evidenziano alcuni dati di contesto che potrebbero rendercele più chiare</a:t>
            </a:r>
            <a:r>
              <a:rPr lang="it-IT" baseline="0" dirty="0" smtClean="0"/>
              <a:t>. </a:t>
            </a:r>
            <a:r>
              <a:rPr lang="it-IT" dirty="0" smtClean="0"/>
              <a:t>Può</a:t>
            </a:r>
            <a:r>
              <a:rPr lang="it-IT" baseline="0" dirty="0" smtClean="0"/>
              <a:t> </a:t>
            </a:r>
            <a:r>
              <a:rPr lang="it-IT" baseline="0" dirty="0" smtClean="0"/>
              <a:t>essere </a:t>
            </a:r>
            <a:r>
              <a:rPr lang="it-IT" dirty="0" smtClean="0"/>
              <a:t>utile fare un piccolo approfondimento e qualche esempio</a:t>
            </a:r>
            <a:r>
              <a:rPr lang="it-IT" baseline="0" dirty="0" smtClean="0"/>
              <a:t> aggiuntivo. Ma per prima cosa facciamo una full immersion nel concetto di EMPATIA.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2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«incorniciare» la lezione</a:t>
            </a:r>
            <a:r>
              <a:rPr lang="it-IT" baseline="0" dirty="0" smtClean="0"/>
              <a:t> di oggi, vediamo un video.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98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7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realtà possiamo suddividere l’intera</a:t>
            </a:r>
            <a:r>
              <a:rPr lang="it-IT" baseline="0" dirty="0" smtClean="0"/>
              <a:t> sequenza di una comunicazione basata sull’ascolto attivo in queste quattro fasi, dove l’ascolto attivo vero e proprio è solo il punto di arrivo…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18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rispecchiamento qui non è verbale, ma è dell’emozione. Lo 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 non è stato mortificato né giudicato dal professore come sarebbe invece avvenuto se anziché ascoltare, egli avesse parlato incorrendo in una barriera della comunicazione. 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50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17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Così invece l’allievo si è sentito accettato e compreso e ha trovato da solo una soluzione a sua 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misura, 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senza riceverla dall’insegnante.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L’ascolto attivo risulta efficace proprio perché permette a chi ha bisogno di aiuto la piena gestione dei loro stessi problemi, evitando incomprensioni e fraintendimenti. Per essere certi che la comunicazione sia esatta è necessario 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feedback, che in questo frangente consiste nel dare un nome ai sentimenti e nel dare sentimento alle parole.</a:t>
            </a:r>
            <a:r>
              <a:rPr lang="it-IT" dirty="0" smtClean="0"/>
              <a:t> Non e</a:t>
            </a:r>
            <a:r>
              <a:rPr lang="it-IT" baseline="0" dirty="0" smtClean="0"/>
              <a:t>ntrano in gioco solo le parole ma le emozioni e i sentimenti. Cosa intendiamo?....</a:t>
            </a:r>
          </a:p>
          <a:p>
            <a:endParaRPr lang="it-I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2046C-D203-4295-9B67-F35EEAA1C18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37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70BB-4856-46A6-BE9D-09B41F0BB07A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1B2B-9B5D-4861-ABF1-3D51633028C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it-IT" b="1" dirty="0" smtClean="0"/>
              <a:t>Comunicazione è Relazione</a:t>
            </a:r>
            <a:br>
              <a:rPr lang="it-IT" b="1" dirty="0" smtClean="0"/>
            </a:br>
            <a:r>
              <a:rPr lang="it-IT" sz="1600" b="1" dirty="0" smtClean="0"/>
              <a:t>26/2/2014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4274" name="Picture 2" descr="http://maieutike.eu/wp-content/uploads/2013/04/the-goss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81249"/>
            <a:ext cx="7858125" cy="447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4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dirty="0" smtClean="0"/>
              <a:t>Le alternative più comuni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5400600" cy="49685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“</a:t>
            </a:r>
            <a:r>
              <a:rPr lang="it-IT" sz="2000" dirty="0"/>
              <a:t>Piantala di lamentarti. La prossima volta impegnati e studia.”</a:t>
            </a:r>
          </a:p>
          <a:p>
            <a:pPr>
              <a:spcAft>
                <a:spcPts val="600"/>
              </a:spcAft>
            </a:pPr>
            <a:r>
              <a:rPr lang="it-IT" sz="2000" dirty="0" smtClean="0"/>
              <a:t>“</a:t>
            </a:r>
            <a:r>
              <a:rPr lang="it-IT" sz="2000" dirty="0"/>
              <a:t>Sai che preparare il saggio era tuo dovere. Non puoi continuare </a:t>
            </a:r>
            <a:r>
              <a:rPr lang="it-IT" sz="2000" dirty="0" smtClean="0"/>
              <a:t>a non </a:t>
            </a:r>
            <a:r>
              <a:rPr lang="it-IT" sz="2000" dirty="0"/>
              <a:t>studiare. Se vai avanti così i tuoi genitori ne avranno un gran dispiacere.”</a:t>
            </a:r>
          </a:p>
          <a:p>
            <a:pPr>
              <a:spcAft>
                <a:spcPts val="600"/>
              </a:spcAft>
            </a:pPr>
            <a:r>
              <a:rPr lang="it-IT" sz="2000" dirty="0" smtClean="0"/>
              <a:t>“</a:t>
            </a:r>
            <a:r>
              <a:rPr lang="it-IT" sz="2000" dirty="0"/>
              <a:t>Ti comporti come i bambini dell’asilo nido. Fai lo scansafatiche </a:t>
            </a:r>
            <a:r>
              <a:rPr lang="it-IT" sz="2000" dirty="0" smtClean="0"/>
              <a:t>e poi </a:t>
            </a:r>
            <a:r>
              <a:rPr lang="it-IT" sz="2000" dirty="0"/>
              <a:t>hai anche il coraggio di lamentarti!”</a:t>
            </a:r>
          </a:p>
          <a:p>
            <a:pPr>
              <a:spcAft>
                <a:spcPts val="600"/>
              </a:spcAft>
            </a:pPr>
            <a:r>
              <a:rPr lang="it-IT" sz="2000" dirty="0" smtClean="0"/>
              <a:t>“</a:t>
            </a:r>
            <a:r>
              <a:rPr lang="it-IT" sz="2000" dirty="0"/>
              <a:t>Non ti preoccupare, non è poi la fine del mondo se non hai svolto </a:t>
            </a:r>
            <a:r>
              <a:rPr lang="it-IT" sz="2000" dirty="0" smtClean="0"/>
              <a:t>i compiti </a:t>
            </a:r>
            <a:r>
              <a:rPr lang="it-IT" sz="2000" dirty="0"/>
              <a:t>per casa</a:t>
            </a:r>
            <a:r>
              <a:rPr lang="it-IT" sz="2000" dirty="0" smtClean="0"/>
              <a:t>…”</a:t>
            </a:r>
            <a:endParaRPr lang="it-IT" sz="2000" dirty="0"/>
          </a:p>
        </p:txBody>
      </p:sp>
      <p:pic>
        <p:nvPicPr>
          <p:cNvPr id="2052" name="Picture 4" descr="http://www.cslogos.it/uploads/images/ADULTI/Diapositiva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 bwMode="auto">
          <a:xfrm>
            <a:off x="6084168" y="2839218"/>
            <a:ext cx="305983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L’accettazione favorisce il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endParaRPr lang="it-IT" dirty="0"/>
          </a:p>
        </p:txBody>
      </p:sp>
      <p:pic>
        <p:nvPicPr>
          <p:cNvPr id="1026" name="Picture 2" descr="http://www.panorama.it/images/foto/papaefiglio/2076603-1/papaefiglio_h_part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9" y="2276872"/>
            <a:ext cx="60769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7584" y="134076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L’allievo </a:t>
            </a:r>
            <a:r>
              <a:rPr lang="it-IT" dirty="0"/>
              <a:t>si è sentito accettato e compreso e ha trovato da solo una </a:t>
            </a:r>
            <a:r>
              <a:rPr lang="it-IT" dirty="0" smtClean="0"/>
              <a:t>soluzione.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2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 aspetti che coinvolgono</a:t>
            </a:r>
            <a:br>
              <a:rPr lang="it-IT" dirty="0" smtClean="0"/>
            </a:br>
            <a:r>
              <a:rPr lang="it-IT" dirty="0" smtClean="0"/>
              <a:t>le e</a:t>
            </a:r>
            <a:r>
              <a:rPr lang="it-IT" dirty="0" smtClean="0"/>
              <a:t>mozioni </a:t>
            </a:r>
            <a:r>
              <a:rPr lang="it-IT" dirty="0" smtClean="0"/>
              <a:t>e </a:t>
            </a:r>
            <a:r>
              <a:rPr lang="it-IT" dirty="0" smtClean="0"/>
              <a:t>i sentimenti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it-IT" b="1" dirty="0" smtClean="0"/>
              <a:t>L’empatia </a:t>
            </a:r>
            <a:r>
              <a:rPr lang="it-IT" dirty="0"/>
              <a:t>è forse </a:t>
            </a:r>
            <a:r>
              <a:rPr lang="it-IT" dirty="0" smtClean="0"/>
              <a:t>il </a:t>
            </a:r>
            <a:r>
              <a:rPr lang="it-IT" dirty="0"/>
              <a:t>più importante: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ci si immedesima nell’altra persona </a:t>
            </a:r>
            <a:r>
              <a:rPr lang="it-IT" dirty="0"/>
              <a:t>per coglierne i pensieri e gli stati d’animo. Questo permette di condividere emotivamente la sua esperienza pur non perdendo il senso della propria identità</a:t>
            </a:r>
            <a:r>
              <a:rPr lang="it-IT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b="1" dirty="0" smtClean="0"/>
              <a:t>La considerazione </a:t>
            </a:r>
            <a:r>
              <a:rPr lang="it-IT" b="1" dirty="0"/>
              <a:t>positiva incondizionata</a:t>
            </a:r>
            <a:r>
              <a:rPr lang="it-IT" dirty="0"/>
              <a:t> che indica una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globale accettazione </a:t>
            </a:r>
            <a:r>
              <a:rPr lang="it-IT" dirty="0"/>
              <a:t>della persona, pur nel caso in cui questa abbia valori e atteggiamenti diversi dai nostri: in questo caso l’interlocutore non verrà giudicato e quel che eventualmente si metterà in discussione non sarà tanto la persona quanto piuttosto il suo comportamento</a:t>
            </a:r>
            <a:r>
              <a:rPr lang="it-IT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b="1" dirty="0" smtClean="0"/>
              <a:t>La</a:t>
            </a:r>
            <a:r>
              <a:rPr lang="it-IT" dirty="0" smtClean="0"/>
              <a:t> </a:t>
            </a:r>
            <a:r>
              <a:rPr lang="it-IT" b="1" dirty="0"/>
              <a:t>congruenza con se stessi</a:t>
            </a:r>
            <a:r>
              <a:rPr lang="it-IT" dirty="0"/>
              <a:t>. Ciò </a:t>
            </a:r>
            <a:r>
              <a:rPr lang="it-IT" dirty="0" smtClean="0"/>
              <a:t>significa evitare </a:t>
            </a:r>
            <a:r>
              <a:rPr lang="it-IT" dirty="0"/>
              <a:t>un atteggiamento difensivo e agire piuttosto in maniera tale da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riflettere quel che si sente </a:t>
            </a:r>
            <a:r>
              <a:rPr lang="it-IT" dirty="0"/>
              <a:t>dentro.</a:t>
            </a:r>
          </a:p>
        </p:txBody>
      </p:sp>
    </p:spTree>
    <p:extLst>
      <p:ext uri="{BB962C8B-B14F-4D97-AF65-F5344CB8AC3E}">
        <p14:creationId xmlns:p14="http://schemas.microsoft.com/office/powerpoint/2010/main" val="36377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508104" cy="43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3600400" cy="5544616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Ordinare, esigere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Minacciare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Fare la morale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Dare soluzioni già pronte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Persuadere con argomentazioni logiche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Giudicare, disapprovare, criticare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Fare complimenti e approvare immeritatamente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Umiliare, </a:t>
            </a:r>
            <a:r>
              <a:rPr lang="it-IT" sz="2400" dirty="0" smtClean="0"/>
              <a:t>ridicolizzare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4380200"/>
            <a:ext cx="5040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it-IT" sz="2400" dirty="0"/>
              <a:t>Interpretare, analizzare i comportamenti </a:t>
            </a:r>
            <a:r>
              <a:rPr lang="it-IT" sz="2400" dirty="0" smtClean="0"/>
              <a:t>altrui</a:t>
            </a:r>
            <a:endParaRPr lang="it-IT" sz="22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it-IT" sz="2400" dirty="0" smtClean="0"/>
              <a:t>Consolare</a:t>
            </a:r>
            <a:r>
              <a:rPr lang="it-IT" sz="2400" dirty="0"/>
              <a:t>, minimizzare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it-IT" sz="2400" dirty="0"/>
              <a:t>Cambiare argomento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it-IT" sz="2400" dirty="0"/>
              <a:t>Indagare, interrogare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3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dirty="0" smtClean="0"/>
              <a:t>Le dodici barriere applicate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marL="447675" indent="-447675">
              <a:buFont typeface="+mj-lt"/>
              <a:buAutoNum type="arabicPeriod"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Ordinare:</a:t>
            </a:r>
            <a:r>
              <a:rPr lang="it-IT" sz="2000" dirty="0"/>
              <a:t> “Piantala di lamentarti. La prossima volta impegnati e studia.”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Avvertire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, minacciare</a:t>
            </a:r>
            <a:r>
              <a:rPr lang="it-IT" sz="2000" dirty="0"/>
              <a:t>: “È meglio che cominci ad impegnarti, altrimenti non </a:t>
            </a:r>
            <a:r>
              <a:rPr lang="it-IT" sz="2000" dirty="0" smtClean="0"/>
              <a:t>raggiungerai mai </a:t>
            </a:r>
            <a:r>
              <a:rPr lang="it-IT" sz="2000" dirty="0"/>
              <a:t>la sufficienza in questa materia.”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Esortare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, moraleggiare</a:t>
            </a:r>
            <a:r>
              <a:rPr lang="it-IT" sz="2000" dirty="0"/>
              <a:t>: “Sai che preparare il saggio era tuo dovere. Non puoi continuare </a:t>
            </a:r>
            <a:r>
              <a:rPr lang="it-IT" sz="2000" dirty="0" smtClean="0"/>
              <a:t>a non </a:t>
            </a:r>
            <a:r>
              <a:rPr lang="it-IT" sz="2000" dirty="0"/>
              <a:t>studiare. Se vai avanti così i tuoi genitori ne avranno un gran dispiacere.”</a:t>
            </a:r>
          </a:p>
          <a:p>
            <a:pPr marL="447675" indent="-447675">
              <a:buFont typeface="+mj-lt"/>
              <a:buAutoNum type="arabicPeriod"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Consigliare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, offrire soluzioni</a:t>
            </a:r>
            <a:r>
              <a:rPr lang="it-IT" sz="2000" dirty="0"/>
              <a:t>: “La migliore cosa da fare è recuperare. </a:t>
            </a:r>
            <a:r>
              <a:rPr lang="it-IT" sz="2000" dirty="0" err="1"/>
              <a:t>Và</a:t>
            </a:r>
            <a:r>
              <a:rPr lang="it-IT" sz="2000" dirty="0"/>
              <a:t> nella </a:t>
            </a:r>
            <a:r>
              <a:rPr lang="it-IT" sz="2000" dirty="0" smtClean="0"/>
              <a:t>biblioteca scolastica </a:t>
            </a:r>
            <a:r>
              <a:rPr lang="it-IT" sz="2000" dirty="0"/>
              <a:t>e comincia adesso il tuo saggio. Lo aggiungerai agli altri più tardi.”</a:t>
            </a:r>
          </a:p>
          <a:p>
            <a:pPr marL="447675" indent="-447675">
              <a:buFont typeface="+mj-lt"/>
              <a:buAutoNum type="arabicPeriod"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Persuadere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con argomentazioni logiche</a:t>
            </a:r>
            <a:r>
              <a:rPr lang="it-IT" sz="2000" dirty="0"/>
              <a:t>: “Guardiamo le cose come stanno: hai torto </a:t>
            </a:r>
            <a:r>
              <a:rPr lang="it-IT" sz="2000" dirty="0" smtClean="0"/>
              <a:t>perché non </a:t>
            </a:r>
            <a:r>
              <a:rPr lang="it-IT" sz="2000" dirty="0"/>
              <a:t>hai preparato il saggio. Per questo non ti vogliono nel gruppo.”</a:t>
            </a:r>
          </a:p>
          <a:p>
            <a:pPr marL="447675" indent="-447675">
              <a:buFont typeface="+mj-lt"/>
              <a:buAutoNum type="arabicPeriod"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Giudicare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, criticare, biasimare</a:t>
            </a:r>
            <a:r>
              <a:rPr lang="it-IT" sz="2000" dirty="0"/>
              <a:t>: “Sei un inetto e un buono a nulla. Ho assegnato il </a:t>
            </a:r>
            <a:r>
              <a:rPr lang="it-IT" sz="2000" dirty="0" smtClean="0"/>
              <a:t>saggio per </a:t>
            </a:r>
            <a:r>
              <a:rPr lang="it-IT" sz="2000" dirty="0"/>
              <a:t>casa martedì scorso, e in una settimana non hai combinato niente</a:t>
            </a:r>
            <a:r>
              <a:rPr lang="it-IT" sz="2000" dirty="0" smtClean="0"/>
              <a:t>.”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788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dodici barriere applicate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 fontScale="70000" lnSpcReduction="20000"/>
          </a:bodyPr>
          <a:lstStyle/>
          <a:p>
            <a:pPr marL="446088" indent="-446088">
              <a:spcAft>
                <a:spcPts val="600"/>
              </a:spcAft>
              <a:buFont typeface="+mj-lt"/>
              <a:buAutoNum type="arabicPeriod" startAt="7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Ridicolizzare, umiliare</a:t>
            </a:r>
            <a:r>
              <a:rPr lang="it-IT" dirty="0" smtClean="0"/>
              <a:t>: “Ti comporti come i bambini dell’asilo nido. Fai lo scansafatiche e poi hai anche il coraggio di lamentarti!”</a:t>
            </a:r>
          </a:p>
          <a:p>
            <a:pPr marL="446088" indent="-446088">
              <a:spcAft>
                <a:spcPts val="600"/>
              </a:spcAft>
              <a:buFont typeface="+mj-lt"/>
              <a:buAutoNum type="arabicPeriod" startAt="7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Interpretare, analizzare</a:t>
            </a:r>
            <a:r>
              <a:rPr lang="it-IT" dirty="0" smtClean="0"/>
              <a:t>: “Tu sei scoraggiato perché ti rendi conto che in realtà è solo colpa tua se non hai fatto il saggio a casa.”</a:t>
            </a:r>
          </a:p>
          <a:p>
            <a:pPr marL="446088" indent="-446088">
              <a:spcAft>
                <a:spcPts val="600"/>
              </a:spcAft>
              <a:buFont typeface="+mj-lt"/>
              <a:buAutoNum type="arabicPeriod" startAt="7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Fare apprezzamenti, approvare</a:t>
            </a:r>
            <a:r>
              <a:rPr lang="it-IT" dirty="0" smtClean="0"/>
              <a:t>: “Sei un bravo studente, di solito studi sempre. Dirò a Michela di accettarti nel suo gruppo.”</a:t>
            </a:r>
          </a:p>
          <a:p>
            <a:pPr marL="446088" indent="-446088">
              <a:spcAft>
                <a:spcPts val="600"/>
              </a:spcAft>
              <a:buFont typeface="+mj-lt"/>
              <a:buAutoNum type="arabicPeriod" startAt="7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Rassicurare, consolare</a:t>
            </a:r>
            <a:r>
              <a:rPr lang="it-IT" dirty="0" smtClean="0"/>
              <a:t>. “Non ti preoccupare, non è poi la fine del mondo se non hai svolto i compiti per </a:t>
            </a:r>
            <a:r>
              <a:rPr lang="it-IT" dirty="0" err="1" smtClean="0"/>
              <a:t>casa…</a:t>
            </a:r>
            <a:r>
              <a:rPr lang="it-IT" dirty="0" smtClean="0"/>
              <a:t>”</a:t>
            </a:r>
          </a:p>
          <a:p>
            <a:pPr marL="446088" indent="-446088">
              <a:spcAft>
                <a:spcPts val="600"/>
              </a:spcAft>
              <a:buFont typeface="+mj-lt"/>
              <a:buAutoNum type="arabicPeriod" startAt="7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Informarsi, indagare, interrogare</a:t>
            </a:r>
            <a:r>
              <a:rPr lang="it-IT" dirty="0" smtClean="0"/>
              <a:t>: “Perché non hai preparato il tuo saggio? Ti sei divertito tutto ieri pomeriggio al posto di studiare?”</a:t>
            </a:r>
          </a:p>
          <a:p>
            <a:pPr marL="446088" indent="-446088">
              <a:spcAft>
                <a:spcPts val="600"/>
              </a:spcAft>
              <a:buFont typeface="+mj-lt"/>
              <a:buAutoNum type="arabicPeriod" startAt="7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Cambiare argomento, minimizzare, beffarsi</a:t>
            </a:r>
            <a:r>
              <a:rPr lang="it-IT" dirty="0" smtClean="0"/>
              <a:t>: “Non mi disturbare. Ho altro da fare adesso, devo compilare il registro. Arrangiati.”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Altri nemici … e le contromosse.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 b="1" dirty="0"/>
              <a:t>La </a:t>
            </a:r>
            <a:r>
              <a:rPr lang="it-IT" b="1" dirty="0" smtClean="0"/>
              <a:t>distrazione: </a:t>
            </a:r>
            <a:r>
              <a:rPr lang="it-IT" dirty="0"/>
              <a:t>Azzera le distrazioni, sia mentali che fisiche. Concentrati su chi hai </a:t>
            </a:r>
            <a:r>
              <a:rPr lang="it-IT" dirty="0" smtClean="0"/>
              <a:t>davanti. </a:t>
            </a:r>
            <a:r>
              <a:rPr lang="it-IT" dirty="0"/>
              <a:t>Se ti accorgi di avere una distrazione inevitabile, fallo </a:t>
            </a:r>
            <a:r>
              <a:rPr lang="it-IT" dirty="0" smtClean="0"/>
              <a:t>presente scusandoti.</a:t>
            </a:r>
            <a:endParaRPr lang="it-IT" dirty="0"/>
          </a:p>
          <a:p>
            <a:pPr>
              <a:spcAft>
                <a:spcPts val="600"/>
              </a:spcAft>
            </a:pPr>
            <a:r>
              <a:rPr lang="it-IT" b="1" dirty="0"/>
              <a:t>Il fraintendimento: </a:t>
            </a:r>
            <a:r>
              <a:rPr lang="it-IT" dirty="0"/>
              <a:t>Parla chiaro </a:t>
            </a:r>
            <a:r>
              <a:rPr lang="it-IT" dirty="0" smtClean="0"/>
              <a:t>e, se </a:t>
            </a:r>
            <a:r>
              <a:rPr lang="it-IT" dirty="0"/>
              <a:t>non sei sicuro di aver sentito bene o hai una domanda che ti preme, comunicalo.</a:t>
            </a:r>
            <a:endParaRPr lang="it-IT" b="1" dirty="0"/>
          </a:p>
          <a:p>
            <a:pPr>
              <a:spcAft>
                <a:spcPts val="600"/>
              </a:spcAft>
            </a:pPr>
            <a:r>
              <a:rPr lang="it-IT" b="1" dirty="0"/>
              <a:t>Le convinzioni </a:t>
            </a:r>
            <a:r>
              <a:rPr lang="it-IT" b="1" dirty="0" smtClean="0"/>
              <a:t>personali: </a:t>
            </a:r>
            <a:r>
              <a:rPr lang="it-IT" dirty="0" smtClean="0"/>
              <a:t>Esprimi la tua opinione ma presta </a:t>
            </a:r>
            <a:r>
              <a:rPr lang="it-IT" dirty="0"/>
              <a:t>attenzione </a:t>
            </a:r>
            <a:r>
              <a:rPr lang="it-IT" dirty="0" smtClean="0"/>
              <a:t>anche alle </a:t>
            </a:r>
            <a:r>
              <a:rPr lang="it-IT" dirty="0"/>
              <a:t>opinioni </a:t>
            </a:r>
            <a:r>
              <a:rPr lang="it-IT" dirty="0" smtClean="0"/>
              <a:t>dell’ altro, </a:t>
            </a:r>
            <a:r>
              <a:rPr lang="it-IT" dirty="0"/>
              <a:t>sii curioso verso il </a:t>
            </a:r>
            <a:r>
              <a:rPr lang="it-IT" dirty="0" smtClean="0"/>
              <a:t>suo </a:t>
            </a:r>
            <a:r>
              <a:rPr lang="it-IT" dirty="0"/>
              <a:t>punto di vista. Non ragionare per </a:t>
            </a:r>
            <a:r>
              <a:rPr lang="it-IT" dirty="0" smtClean="0"/>
              <a:t>stereotipi.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Il messaggio </a:t>
            </a:r>
            <a:r>
              <a:rPr lang="it-IT" b="1" dirty="0" smtClean="0"/>
              <a:t>«io» </a:t>
            </a:r>
            <a:r>
              <a:rPr lang="it-IT" b="1" dirty="0" smtClean="0"/>
              <a:t>per gestire le interazioni problematiche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Grazie </a:t>
            </a:r>
            <a:r>
              <a:rPr lang="it-IT" dirty="0"/>
              <a:t>alla tecnica del messaggio </a:t>
            </a:r>
            <a:r>
              <a:rPr lang="it-IT" dirty="0" smtClean="0"/>
              <a:t>«io», </a:t>
            </a:r>
            <a:r>
              <a:rPr lang="it-IT" dirty="0"/>
              <a:t>gli interlocutori non si sentono né colpevolizzati, né giudicati, e in questo modo possono ascoltare i bisogni degli altri con maggiore attenzione, ragionando sulle conseguenze a cui portano le proprie azioni.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/>
              <a:t>Gli </a:t>
            </a:r>
            <a:r>
              <a:rPr lang="it-IT" dirty="0" err="1"/>
              <a:t>step</a:t>
            </a:r>
            <a:r>
              <a:rPr lang="it-IT" dirty="0"/>
              <a:t> della tecnica del </a:t>
            </a:r>
            <a:r>
              <a:rPr lang="it-IT" i="1" dirty="0"/>
              <a:t>messaggio io </a:t>
            </a:r>
            <a:r>
              <a:rPr lang="it-IT" dirty="0"/>
              <a:t>sono </a:t>
            </a:r>
            <a:r>
              <a:rPr lang="it-IT" dirty="0" smtClean="0"/>
              <a:t>4</a:t>
            </a:r>
            <a:r>
              <a:rPr lang="it-IT" dirty="0"/>
              <a:t>: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si inizia descrivendo </a:t>
            </a:r>
            <a:r>
              <a:rPr lang="it-IT" b="1" dirty="0"/>
              <a:t>quel che si prova</a:t>
            </a:r>
            <a:r>
              <a:rPr lang="it-IT" dirty="0"/>
              <a:t> con un semplice “</a:t>
            </a:r>
            <a:r>
              <a:rPr lang="it-IT" i="1" dirty="0"/>
              <a:t>Io mi sento</a:t>
            </a:r>
            <a:r>
              <a:rPr lang="it-IT" dirty="0"/>
              <a:t>”;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si prosegue </a:t>
            </a:r>
            <a:r>
              <a:rPr lang="it-IT" b="1" dirty="0"/>
              <a:t>descrivendo il comportamento dell’altro</a:t>
            </a:r>
            <a:r>
              <a:rPr lang="it-IT" dirty="0"/>
              <a:t> che crea il problema con un “</a:t>
            </a:r>
            <a:r>
              <a:rPr lang="it-IT" i="1" dirty="0"/>
              <a:t>Quando tu</a:t>
            </a:r>
            <a:r>
              <a:rPr lang="it-IT" dirty="0"/>
              <a:t>”;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si specifica in che modo il </a:t>
            </a:r>
            <a:r>
              <a:rPr lang="it-IT" b="1" dirty="0"/>
              <a:t>comportamento è legato all’emozione</a:t>
            </a:r>
            <a:r>
              <a:rPr lang="it-IT" dirty="0"/>
              <a:t> con un semplice “</a:t>
            </a:r>
            <a:r>
              <a:rPr lang="it-IT" i="1" dirty="0"/>
              <a:t>Perché</a:t>
            </a:r>
            <a:r>
              <a:rPr lang="it-IT" dirty="0"/>
              <a:t>”;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infine si esprime </a:t>
            </a:r>
            <a:r>
              <a:rPr lang="it-IT" b="1" dirty="0"/>
              <a:t>ciò che si desidera</a:t>
            </a:r>
            <a:r>
              <a:rPr lang="it-IT" dirty="0"/>
              <a:t> con un universale “</a:t>
            </a:r>
            <a:r>
              <a:rPr lang="it-IT" i="1" dirty="0"/>
              <a:t>Io voglio</a:t>
            </a:r>
            <a:r>
              <a:rPr lang="it-IT" dirty="0" smtClean="0"/>
              <a:t>”.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61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Il messaggio </a:t>
            </a:r>
            <a:r>
              <a:rPr lang="it-IT" b="1" dirty="0" smtClean="0"/>
              <a:t>«io» </a:t>
            </a:r>
            <a:r>
              <a:rPr lang="it-IT" b="1" dirty="0" smtClean="0"/>
              <a:t>per gestire le interazioni problematiche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813647468"/>
              </p:ext>
            </p:extLst>
          </p:nvPr>
        </p:nvGraphicFramePr>
        <p:xfrm>
          <a:off x="1187624" y="1484784"/>
          <a:ext cx="66247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2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6127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b="1" dirty="0" smtClean="0"/>
              <a:t>ASSIMILIAMO </a:t>
            </a:r>
            <a:r>
              <a:rPr lang="it-IT" b="1" dirty="0" smtClean="0"/>
              <a:t>IL CONCETTO </a:t>
            </a:r>
          </a:p>
          <a:p>
            <a:pPr marL="0" indent="0" algn="ctr">
              <a:buNone/>
            </a:pPr>
            <a:r>
              <a:rPr lang="it-IT" b="1" dirty="0" smtClean="0"/>
              <a:t>DI ASCOLTO ATTIVO …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 smtClean="0"/>
              <a:t>- Simulata -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509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160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it-IT" b="1" dirty="0" smtClean="0"/>
              <a:t>Nel nostro scorso incontro sono state sollevate perplessità sulla riformulazione e sul rispecchiamento dell’emozione, come tecniche della comunicazione relazionale ...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DOVE ERAVAMO RIMASTI …</a:t>
            </a:r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87624" y="465313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CONTESTUALIZZIAMO!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420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7. Dare e ricevere il feedback </a:t>
            </a:r>
            <a:br>
              <a:rPr lang="it-IT" dirty="0" smtClean="0"/>
            </a:br>
            <a:r>
              <a:rPr lang="it-IT" b="1" dirty="0" smtClean="0"/>
              <a:t>Riformulazione</a:t>
            </a:r>
            <a:endParaRPr lang="it-IT" b="1" dirty="0"/>
          </a:p>
        </p:txBody>
      </p:sp>
      <p:pic>
        <p:nvPicPr>
          <p:cNvPr id="1028" name="Picture 4" descr="http://p1.pichost.me/i/11/1337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7248525" cy="4076701"/>
          </a:xfrm>
          <a:prstGeom prst="rect">
            <a:avLst/>
          </a:prstGeom>
          <a:noFill/>
        </p:spPr>
      </p:pic>
      <p:sp>
        <p:nvSpPr>
          <p:cNvPr id="6" name="Fumetto 3 5"/>
          <p:cNvSpPr/>
          <p:nvPr/>
        </p:nvSpPr>
        <p:spPr>
          <a:xfrm>
            <a:off x="6372200" y="1484784"/>
            <a:ext cx="2016224" cy="1008112"/>
          </a:xfrm>
          <a:prstGeom prst="wedgeEllipseCallout">
            <a:avLst>
              <a:gd name="adj1" fmla="val -50312"/>
              <a:gd name="adj2" fmla="val 610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Non c’è una ragazza con cui si possa fare un discorso intelligente!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7" name="Fumetto 3 6"/>
          <p:cNvSpPr/>
          <p:nvPr/>
        </p:nvSpPr>
        <p:spPr>
          <a:xfrm>
            <a:off x="4067944" y="1844824"/>
            <a:ext cx="1584176" cy="1080120"/>
          </a:xfrm>
          <a:prstGeom prst="wedgeEllipseCallout">
            <a:avLst>
              <a:gd name="adj1" fmla="val -22998"/>
              <a:gd name="adj2" fmla="val 971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Ti senti solo perché non hai nessuno con cui fare un discorso intelligent</a:t>
            </a:r>
            <a:r>
              <a:rPr lang="it-IT" sz="1100" dirty="0" smtClean="0">
                <a:solidFill>
                  <a:schemeClr val="tx1"/>
                </a:solidFill>
              </a:rPr>
              <a:t>e?</a:t>
            </a:r>
            <a:endParaRPr lang="it-IT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Iniziamo dall’Empatia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it-IT" dirty="0" smtClean="0"/>
              <a:t>L’Empatia è l’elemento che innerva il processo dell’ascolto attivo e ne costituisce la bussola e il fine ultimo.</a:t>
            </a:r>
          </a:p>
          <a:p>
            <a:pPr>
              <a:spcAft>
                <a:spcPts val="600"/>
              </a:spcAft>
            </a:pPr>
            <a:r>
              <a:rPr lang="it-IT" dirty="0" smtClean="0"/>
              <a:t>Attraverso l’empatia comunichiamo accettazione, comprensione e questo attiva le energie della relazione e libera le potenzialità di ognuno (</a:t>
            </a:r>
            <a:r>
              <a:rPr lang="it-IT" dirty="0" err="1" smtClean="0"/>
              <a:t>empowerment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04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L’Empatia è il cuore del vivere sociale.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1600" b="1" dirty="0" smtClean="0"/>
          </a:p>
          <a:p>
            <a:pPr marL="0" indent="0">
              <a:buNone/>
            </a:pPr>
            <a:r>
              <a:rPr lang="it-IT" sz="2400" b="1" dirty="0" smtClean="0"/>
              <a:t>Video Intervento di </a:t>
            </a:r>
            <a:r>
              <a:rPr lang="it-IT" sz="2400" b="1" dirty="0"/>
              <a:t>Sam Richards</a:t>
            </a:r>
            <a:r>
              <a:rPr lang="it-IT" sz="2400" b="1" dirty="0" smtClean="0"/>
              <a:t> </a:t>
            </a:r>
            <a:r>
              <a:rPr lang="it-IT" sz="2400" b="1" dirty="0" smtClean="0"/>
              <a:t>a TED </a:t>
            </a:r>
            <a:r>
              <a:rPr lang="it-IT" sz="2400" b="1" dirty="0" smtClean="0"/>
              <a:t>2011 </a:t>
            </a:r>
            <a:r>
              <a:rPr lang="it-IT" sz="2400" b="1" dirty="0" smtClean="0"/>
              <a:t>– </a:t>
            </a:r>
            <a:r>
              <a:rPr lang="it-IT" sz="2400" b="1" dirty="0" err="1" smtClean="0"/>
              <a:t>Edimburgh</a:t>
            </a:r>
            <a:r>
              <a:rPr lang="it-IT" sz="2400" b="1" dirty="0" smtClean="0"/>
              <a:t> Scotland</a:t>
            </a:r>
          </a:p>
          <a:p>
            <a:pPr marL="0" indent="0">
              <a:buNone/>
            </a:pPr>
            <a:r>
              <a:rPr lang="it-IT" sz="2400" dirty="0" smtClean="0"/>
              <a:t>Il Sociologo Sam Richards, docente </a:t>
            </a:r>
            <a:r>
              <a:rPr lang="it-IT" sz="2400" dirty="0"/>
              <a:t>del più grande corso di relazioni razziali degli Stati </a:t>
            </a:r>
            <a:r>
              <a:rPr lang="it-IT" sz="2400" dirty="0" smtClean="0"/>
              <a:t>Uniti alla </a:t>
            </a:r>
            <a:r>
              <a:rPr lang="it-IT" sz="2400" dirty="0"/>
              <a:t>Penn State </a:t>
            </a:r>
            <a:r>
              <a:rPr lang="it-IT" sz="2400" dirty="0" err="1" smtClean="0"/>
              <a:t>University</a:t>
            </a:r>
            <a:r>
              <a:rPr lang="it-IT" sz="2400" dirty="0" smtClean="0"/>
              <a:t>, sostiene </a:t>
            </a:r>
            <a:r>
              <a:rPr lang="it-IT" sz="2400" dirty="0"/>
              <a:t>che l'empatia è il cuore della sociologia. </a:t>
            </a:r>
            <a:r>
              <a:rPr lang="it-IT" sz="2400" dirty="0" smtClean="0"/>
              <a:t>Egli propone </a:t>
            </a:r>
            <a:r>
              <a:rPr lang="it-IT" sz="2400" dirty="0"/>
              <a:t>una sfida straordinaria: potranno gli spettatori comprendere - non approvare, ma capire - le motivazioni di un insorto iracheno? E, per estensione, può </a:t>
            </a:r>
            <a:r>
              <a:rPr lang="it-IT" sz="2400" dirty="0" smtClean="0"/>
              <a:t>chiunque di noi imparare veramente a capire </a:t>
            </a:r>
            <a:r>
              <a:rPr lang="it-IT" sz="2400" dirty="0"/>
              <a:t>l'altro e </a:t>
            </a:r>
            <a:r>
              <a:rPr lang="it-IT" sz="2400" dirty="0" smtClean="0"/>
              <a:t>a immedesimarsi </a:t>
            </a:r>
            <a:r>
              <a:rPr lang="it-IT" sz="2400" dirty="0"/>
              <a:t>con </a:t>
            </a:r>
            <a:r>
              <a:rPr lang="it-IT" sz="2400" dirty="0" smtClean="0"/>
              <a:t>lui?</a:t>
            </a:r>
            <a:endParaRPr lang="it-IT" sz="1600" b="1" dirty="0" smtClean="0"/>
          </a:p>
          <a:p>
            <a:pPr marL="0" indent="0">
              <a:buNone/>
            </a:pPr>
            <a:r>
              <a:rPr lang="it-IT" sz="1600" b="1" dirty="0" smtClean="0"/>
              <a:t>Per la visione collegarsi al link:</a:t>
            </a:r>
          </a:p>
          <a:p>
            <a:pPr marL="0" indent="0">
              <a:buNone/>
            </a:pPr>
            <a:r>
              <a:rPr lang="it-IT" sz="1600" b="1" dirty="0"/>
              <a:t>http://video-subtitle.tedcdn.com/talk/podcast/2010X/None/SamRichards_2010X-low-it.mp4</a:t>
            </a:r>
            <a:endParaRPr 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val="42764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273227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“</a:t>
            </a:r>
            <a:r>
              <a:rPr lang="it-IT" dirty="0" err="1" smtClean="0"/>
              <a:t>Perchè</a:t>
            </a:r>
            <a:r>
              <a:rPr lang="it-IT" dirty="0" smtClean="0"/>
              <a:t> nulla è più facile che denunciare il malfattore, nulla è più difficile che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comprenderlo</a:t>
            </a:r>
            <a:r>
              <a:rPr lang="it-IT" dirty="0" smtClean="0"/>
              <a:t>”.</a:t>
            </a:r>
          </a:p>
          <a:p>
            <a:pPr algn="r">
              <a:buNone/>
            </a:pPr>
            <a:r>
              <a:rPr lang="it-IT" sz="1600" i="1" dirty="0" smtClean="0"/>
              <a:t>(</a:t>
            </a:r>
            <a:r>
              <a:rPr lang="it-IT" sz="1600" i="1" dirty="0" err="1" smtClean="0"/>
              <a:t>Fyodor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Dostoevsky</a:t>
            </a:r>
            <a:r>
              <a:rPr lang="it-IT" sz="1600" i="1" dirty="0" smtClean="0"/>
              <a:t>)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Torniamo a noi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it-IT" dirty="0" smtClean="0"/>
              <a:t>Contestualizziamo la sequenza della «Riformulazione» nel processo dell’Ascolto attivo, per comprenderla meglio.</a:t>
            </a:r>
            <a:endParaRPr lang="it-IT" dirty="0"/>
          </a:p>
        </p:txBody>
      </p:sp>
      <p:pic>
        <p:nvPicPr>
          <p:cNvPr id="4" name="Picture 4" descr="http://p1.pichost.me/i/11/1337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154" y="4349400"/>
            <a:ext cx="3868907" cy="2175943"/>
          </a:xfrm>
          <a:prstGeom prst="rect">
            <a:avLst/>
          </a:prstGeom>
          <a:noFill/>
        </p:spPr>
      </p:pic>
      <p:sp>
        <p:nvSpPr>
          <p:cNvPr id="5" name="Fumetto 3 4"/>
          <p:cNvSpPr/>
          <p:nvPr/>
        </p:nvSpPr>
        <p:spPr>
          <a:xfrm>
            <a:off x="6876256" y="3861048"/>
            <a:ext cx="1216565" cy="692063"/>
          </a:xfrm>
          <a:prstGeom prst="wedgeEllipseCallout">
            <a:avLst>
              <a:gd name="adj1" fmla="val -50312"/>
              <a:gd name="adj2" fmla="val 610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Non c’è una ragazza con cui si possa fare un discorso intelligente!</a:t>
            </a:r>
            <a:endParaRPr lang="it-IT" sz="800" b="1" dirty="0">
              <a:solidFill>
                <a:schemeClr val="tx1"/>
              </a:solidFill>
            </a:endParaRPr>
          </a:p>
        </p:txBody>
      </p:sp>
      <p:sp>
        <p:nvSpPr>
          <p:cNvPr id="6" name="Fumetto 3 5"/>
          <p:cNvSpPr/>
          <p:nvPr/>
        </p:nvSpPr>
        <p:spPr>
          <a:xfrm>
            <a:off x="5508104" y="3861209"/>
            <a:ext cx="1224137" cy="692063"/>
          </a:xfrm>
          <a:prstGeom prst="wedgeEllipseCallout">
            <a:avLst>
              <a:gd name="adj1" fmla="val -22998"/>
              <a:gd name="adj2" fmla="val 971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Ti senti solo perché non hai nessuno con cui fare un discorso intelligent</a:t>
            </a:r>
            <a:r>
              <a:rPr lang="it-IT" sz="800" dirty="0" smtClean="0">
                <a:solidFill>
                  <a:schemeClr val="tx1"/>
                </a:solidFill>
              </a:rPr>
              <a:t>e?</a:t>
            </a:r>
            <a:endParaRPr lang="it-IT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fasi dell’ascolto attivo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b="1" dirty="0"/>
              <a:t>ascolto passivo</a:t>
            </a:r>
            <a:r>
              <a:rPr lang="it-IT" dirty="0"/>
              <a:t> durante la fase iniziale. L’ascoltatore </a:t>
            </a:r>
            <a:r>
              <a:rPr lang="it-IT" dirty="0" smtClean="0"/>
              <a:t>sta in </a:t>
            </a:r>
            <a:r>
              <a:rPr lang="it-IT" dirty="0"/>
              <a:t>silenzio e non interrompe; in questo modo fa sapere all’interlocutore che </a:t>
            </a:r>
            <a:r>
              <a:rPr lang="it-IT" dirty="0" smtClean="0"/>
              <a:t>è interessato </a:t>
            </a:r>
            <a:r>
              <a:rPr lang="it-IT" dirty="0"/>
              <a:t>all’argomento e </a:t>
            </a:r>
            <a:r>
              <a:rPr lang="it-IT" dirty="0" smtClean="0"/>
              <a:t>predisposto </a:t>
            </a:r>
            <a:r>
              <a:rPr lang="it-IT" dirty="0"/>
              <a:t>per l’ascolto;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b="1" dirty="0"/>
              <a:t>messaggi di accoglimento verbali e non verbali</a:t>
            </a:r>
            <a:r>
              <a:rPr lang="it-IT" dirty="0"/>
              <a:t>. “</a:t>
            </a:r>
            <a:r>
              <a:rPr lang="it-IT" i="1" dirty="0"/>
              <a:t>Sto cercando di capire</a:t>
            </a:r>
            <a:r>
              <a:rPr lang="it-IT" dirty="0"/>
              <a:t>” o “</a:t>
            </a:r>
            <a:r>
              <a:rPr lang="it-IT" i="1" dirty="0"/>
              <a:t>Ti ascolto</a:t>
            </a:r>
            <a:r>
              <a:rPr lang="it-IT" dirty="0"/>
              <a:t>” sono frasi importanti da utilizzare, ma non devono mancare nemmeno cenni del capo, sorrisi e sguardi che comunicano palesemente la propria attenzione;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b="1" dirty="0"/>
              <a:t>inviti all’approfondimento</a:t>
            </a:r>
            <a:r>
              <a:rPr lang="it-IT" dirty="0"/>
              <a:t>. Si tratta </a:t>
            </a:r>
            <a:r>
              <a:rPr lang="it-IT" dirty="0" smtClean="0"/>
              <a:t>di </a:t>
            </a:r>
            <a:r>
              <a:rPr lang="it-IT" dirty="0"/>
              <a:t>messaggi verbali che incoraggiano chi parla ad approfondire l’argomento senza che l’ascoltatore giudichi o commenti quel che è stato detto. “</a:t>
            </a:r>
            <a:r>
              <a:rPr lang="it-IT" i="1" dirty="0"/>
              <a:t>Spiegami meglio</a:t>
            </a:r>
            <a:r>
              <a:rPr lang="it-IT" dirty="0"/>
              <a:t>” o “</a:t>
            </a:r>
            <a:r>
              <a:rPr lang="it-IT" i="1" dirty="0"/>
              <a:t>Dimmi</a:t>
            </a:r>
            <a:r>
              <a:rPr lang="it-IT" dirty="0"/>
              <a:t>” sono frasi che si dovrebbe utilizzare spesso;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b="1" dirty="0"/>
              <a:t>l’ascolto </a:t>
            </a:r>
            <a:r>
              <a:rPr lang="it-IT" b="1" dirty="0" smtClean="0"/>
              <a:t>attivo vero e proprio</a:t>
            </a:r>
            <a:r>
              <a:rPr lang="it-IT" dirty="0" smtClean="0"/>
              <a:t> </a:t>
            </a:r>
            <a:r>
              <a:rPr lang="it-IT" dirty="0"/>
              <a:t>è l’ultimo </a:t>
            </a:r>
            <a:r>
              <a:rPr lang="it-IT" dirty="0" err="1"/>
              <a:t>step</a:t>
            </a:r>
            <a:r>
              <a:rPr lang="it-IT" dirty="0"/>
              <a:t> durante il quale chi ascolta ripropone il contenuto del messaggio condiviso dall’altro con parole diverse. In questa fase però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non entrano in gioco solo le parole, ma anche le emozioni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i sentimenti.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556792"/>
            <a:ext cx="7643192" cy="4680519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it-IT" sz="1700" b="1" i="1" dirty="0" smtClean="0"/>
              <a:t>Giovanni </a:t>
            </a:r>
            <a:r>
              <a:rPr lang="it-IT" sz="1700" b="1" i="1" dirty="0"/>
              <a:t>si avvicina abbattuto. </a:t>
            </a:r>
            <a:endParaRPr lang="it-IT" sz="1700" b="1" i="1" dirty="0" smtClean="0"/>
          </a:p>
          <a:p>
            <a:pPr marL="400050" lvl="1" indent="0">
              <a:buNone/>
            </a:pPr>
            <a:r>
              <a:rPr lang="it-IT" sz="1700" b="1" i="1" dirty="0" smtClean="0"/>
              <a:t>L’insegnante </a:t>
            </a:r>
            <a:r>
              <a:rPr lang="it-IT" sz="1700" b="1" i="1" dirty="0"/>
              <a:t>silenziosamente aspetta che inizi a </a:t>
            </a:r>
            <a:r>
              <a:rPr lang="it-IT" sz="1700" b="1" i="1" dirty="0" smtClean="0"/>
              <a:t>parlare. </a:t>
            </a:r>
            <a:endParaRPr lang="it-IT" sz="1700" b="1" i="1" dirty="0" smtClean="0"/>
          </a:p>
          <a:p>
            <a:pPr marL="400050" lvl="1" indent="0">
              <a:buNone/>
            </a:pPr>
            <a:r>
              <a:rPr lang="it-IT" sz="1700" b="1" i="1" dirty="0" smtClean="0"/>
              <a:t>Sorride </a:t>
            </a:r>
            <a:r>
              <a:rPr lang="it-IT" sz="1700" b="1" i="1" dirty="0"/>
              <a:t>per </a:t>
            </a:r>
            <a:r>
              <a:rPr lang="it-IT" sz="1700" b="1" i="1" dirty="0" smtClean="0"/>
              <a:t>incoraggiarlo.</a:t>
            </a:r>
            <a:endParaRPr lang="it-IT" sz="1700" b="1" i="1" dirty="0"/>
          </a:p>
          <a:p>
            <a:pPr marL="400050" lvl="1" indent="0">
              <a:buNone/>
            </a:pPr>
            <a:r>
              <a:rPr lang="it-IT" sz="1700" b="1" i="1" dirty="0"/>
              <a:t>Giovanni: “Professore, i membri del mio gruppo non mi vogliono a lavorare con loro.” (</a:t>
            </a:r>
            <a:r>
              <a:rPr lang="it-IT" sz="1700" b="1" i="1" dirty="0" smtClean="0"/>
              <a:t>si interrompe</a:t>
            </a:r>
            <a:r>
              <a:rPr lang="it-IT" sz="1700" b="1" i="1" dirty="0"/>
              <a:t>, abbassa la testa e inizia a tormentarsi l’orlo della manica)</a:t>
            </a:r>
          </a:p>
          <a:p>
            <a:pPr marL="400050" lvl="1" indent="0">
              <a:buNone/>
            </a:pPr>
            <a:r>
              <a:rPr lang="it-IT" sz="1700" b="1" i="1" dirty="0"/>
              <a:t>Insegnante: “Ti sto ascoltando. Vuoi dirmi qualcos’altro?” </a:t>
            </a:r>
            <a:endParaRPr lang="it-IT" sz="1700" b="1" i="1" dirty="0" smtClean="0"/>
          </a:p>
          <a:p>
            <a:pPr marL="400050" lvl="1" indent="0">
              <a:buNone/>
            </a:pPr>
            <a:r>
              <a:rPr lang="it-IT" sz="1700" b="1" i="1" dirty="0" smtClean="0"/>
              <a:t>Giovanni</a:t>
            </a:r>
            <a:r>
              <a:rPr lang="it-IT" sz="1700" b="1" i="1" dirty="0"/>
              <a:t>: “Hanno detto che non mi vogliono perché loro hanno preparato </a:t>
            </a:r>
            <a:r>
              <a:rPr lang="it-IT" sz="1700" b="1" i="1" dirty="0" smtClean="0"/>
              <a:t>la tesina </a:t>
            </a:r>
            <a:r>
              <a:rPr lang="it-IT" sz="1700" b="1" i="1" dirty="0"/>
              <a:t>e si </a:t>
            </a:r>
            <a:r>
              <a:rPr lang="it-IT" sz="1700" b="1" i="1" dirty="0" smtClean="0"/>
              <a:t>sono impegnati</a:t>
            </a:r>
            <a:r>
              <a:rPr lang="it-IT" sz="1700" b="1" i="1" dirty="0"/>
              <a:t>, e io no.”</a:t>
            </a:r>
          </a:p>
          <a:p>
            <a:pPr marL="400050" lvl="1" indent="0">
              <a:buNone/>
            </a:pPr>
            <a:r>
              <a:rPr lang="it-IT" sz="1700" b="1" i="1" dirty="0"/>
              <a:t>Insegnante: “Ne sei dispiaciuto?”</a:t>
            </a:r>
          </a:p>
          <a:p>
            <a:pPr marL="400050" lvl="1" indent="0">
              <a:buNone/>
            </a:pPr>
            <a:r>
              <a:rPr lang="it-IT" sz="1700" b="1" i="1" dirty="0"/>
              <a:t>Giovanni: “Sì, tantissimo.” (smette di tormentare la manica e alza la testa)</a:t>
            </a:r>
          </a:p>
          <a:p>
            <a:pPr marL="400050" lvl="1" indent="0">
              <a:buNone/>
            </a:pPr>
            <a:r>
              <a:rPr lang="it-IT" sz="1700" b="1" i="1" dirty="0"/>
              <a:t>Insegnante: “Cos’hai intenzione di fare?”</a:t>
            </a:r>
          </a:p>
          <a:p>
            <a:pPr marL="400050" lvl="1" indent="0">
              <a:buNone/>
            </a:pPr>
            <a:r>
              <a:rPr lang="it-IT" sz="1700" b="1" i="1" dirty="0"/>
              <a:t>Giovanni (ci pensa qualche istante, infine risponde): “Posso offrirmi per procurare </a:t>
            </a:r>
            <a:r>
              <a:rPr lang="it-IT" sz="1700" b="1" i="1" dirty="0" smtClean="0"/>
              <a:t>le illustrazioni </a:t>
            </a:r>
            <a:r>
              <a:rPr lang="it-IT" sz="1700" b="1" i="1" dirty="0"/>
              <a:t>e qualche stralcio da opere tragiche e comiche. Alla prossima occasione </a:t>
            </a:r>
            <a:r>
              <a:rPr lang="it-IT" sz="1700" b="1" i="1" dirty="0" smtClean="0"/>
              <a:t>mi impegnerò </a:t>
            </a:r>
            <a:r>
              <a:rPr lang="it-IT" sz="1700" b="1" i="1" dirty="0"/>
              <a:t>e inserirò il mio materiale fra quello degli altri.”</a:t>
            </a:r>
          </a:p>
          <a:p>
            <a:pPr marL="400050" lvl="1" indent="0">
              <a:buNone/>
            </a:pPr>
            <a:r>
              <a:rPr lang="it-IT" sz="1700" b="1" i="1" dirty="0"/>
              <a:t>Insegnante: “Perfetto. Questa è un’ottima idea</a:t>
            </a:r>
            <a:r>
              <a:rPr lang="it-IT" sz="1700" b="1" i="1" dirty="0" smtClean="0"/>
              <a:t>.”</a:t>
            </a:r>
            <a:endParaRPr lang="it-IT" sz="1700" b="1" i="1" dirty="0"/>
          </a:p>
        </p:txBody>
      </p:sp>
      <p:sp>
        <p:nvSpPr>
          <p:cNvPr id="4" name="Freccia a destra 3"/>
          <p:cNvSpPr/>
          <p:nvPr/>
        </p:nvSpPr>
        <p:spPr>
          <a:xfrm>
            <a:off x="162843" y="1556792"/>
            <a:ext cx="1375347" cy="7920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ASCOLTO PASSIVO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3" y="989928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800" dirty="0"/>
              <a:t>Allora avremo una sequenza di questo tipo:</a:t>
            </a:r>
          </a:p>
          <a:p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162843" y="1988840"/>
            <a:ext cx="1377628" cy="7920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ACCOGLIMENTO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62844" y="3140968"/>
            <a:ext cx="1328501" cy="7200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INVITO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162844" y="3957376"/>
            <a:ext cx="1368152" cy="8159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6">
                    <a:lumMod val="50000"/>
                  </a:schemeClr>
                </a:solidFill>
              </a:rPr>
              <a:t>RISPECCHIAMENTO</a:t>
            </a:r>
            <a:endParaRPr lang="it-IT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162843" y="4653136"/>
            <a:ext cx="1290675" cy="7200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INVITO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62843" y="6021288"/>
            <a:ext cx="1390675" cy="7200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RESTITUZIONE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5281</TotalTime>
  <Words>2305</Words>
  <Application>Microsoft Office PowerPoint</Application>
  <PresentationFormat>Presentazione su schermo (4:3)</PresentationFormat>
  <Paragraphs>134</Paragraphs>
  <Slides>19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Comunicazione è Relazione 26/2/2014</vt:lpstr>
      <vt:lpstr>Presentazione standard di PowerPoint</vt:lpstr>
      <vt:lpstr>7. Dare e ricevere il feedback  Riformulazione</vt:lpstr>
      <vt:lpstr>Iniziamo dall’Empatia</vt:lpstr>
      <vt:lpstr>L’Empatia è il cuore del vivere sociale.</vt:lpstr>
      <vt:lpstr>Presentazione standard di PowerPoint</vt:lpstr>
      <vt:lpstr>Torniamo a noi …</vt:lpstr>
      <vt:lpstr>Le fasi dell’ascolto attivo</vt:lpstr>
      <vt:lpstr>ESEMPIO</vt:lpstr>
      <vt:lpstr>Le alternative più comuni …</vt:lpstr>
      <vt:lpstr>L’accettazione favorisce il problem solving</vt:lpstr>
      <vt:lpstr>3 aspetti che coinvolgono le emozioni e i sentimenti </vt:lpstr>
      <vt:lpstr>Presentazione standard di PowerPoint</vt:lpstr>
      <vt:lpstr>Le dodici barriere applicate</vt:lpstr>
      <vt:lpstr>Le dodici barriere applicate</vt:lpstr>
      <vt:lpstr>Altri nemici … e le contromosse.</vt:lpstr>
      <vt:lpstr>Il messaggio «io» per gestire le interazioni problematiche </vt:lpstr>
      <vt:lpstr>Il messaggio «io» per gestire le interazioni problematiche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Tommy</dc:creator>
  <cp:lastModifiedBy>Admin</cp:lastModifiedBy>
  <cp:revision>357</cp:revision>
  <cp:lastPrinted>2014-02-25T17:46:11Z</cp:lastPrinted>
  <dcterms:created xsi:type="dcterms:W3CDTF">2014-01-01T17:11:28Z</dcterms:created>
  <dcterms:modified xsi:type="dcterms:W3CDTF">2014-02-27T15:18:23Z</dcterms:modified>
</cp:coreProperties>
</file>