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o Del Prete" initials="R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1391" autoAdjust="0"/>
  </p:normalViewPr>
  <p:slideViewPr>
    <p:cSldViewPr snapToGrid="0">
      <p:cViewPr varScale="1">
        <p:scale>
          <a:sx n="100" d="100"/>
          <a:sy n="100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138BCE-B5E1-4378-B146-16E26837937A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E7914F-2E8C-4975-93F1-64574B72E1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1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Calore prodotto per effetto Joule=calore asportato per convezione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7914F-2E8C-4975-93F1-64574B72E1D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7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Calore prodotto per effetto Joule=calore asportato per convezione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7914F-2E8C-4975-93F1-64574B72E1D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7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4E53-4D2D-47B1-BD27-A3E8164EEA9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0DE-91E1-4185-BC27-B5313BF7F4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image" Target="../media/image14.png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jpeg"/><Relationship Id="rId4" Type="http://schemas.openxmlformats.org/officeDocument/2006/relationships/image" Target="../media/image28.wmf"/><Relationship Id="rId9" Type="http://schemas.openxmlformats.org/officeDocument/2006/relationships/hyperlink" Target="https://www.google.it/url?sa=i&amp;rct=j&amp;q=&amp;esrc=s&amp;source=images&amp;cd=&amp;cad=rja&amp;uact=8&amp;ved=0ahUKEwi9ioW-td7XAhWQqaQKHZ00A0QQjRwIBw&amp;url=https://m.gpupdate.net/en/f1-news/187456/ferrari-won-t-bring-new-nose-to-turkey/&amp;psig=AOvVaw2DiStvdvSNxaLkBTBWDOlJ&amp;ust=151186041135274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gif"/><Relationship Id="rId10" Type="http://schemas.openxmlformats.org/officeDocument/2006/relationships/image" Target="../media/image38.png"/><Relationship Id="rId4" Type="http://schemas.openxmlformats.org/officeDocument/2006/relationships/hyperlink" Target="https://www.google.it/url?sa=i&amp;rct=j&amp;q=&amp;esrc=s&amp;source=images&amp;cd=&amp;cad=rja&amp;uact=8&amp;ved=0ahUKEwij67_I2drXAhVDzqQKHZnMBtkQjRwIBw&amp;url=http://web.tiscali.it/Tesi_Filoni/capitolo4/capitolo4.htm&amp;psig=AOvVaw2I58CehObkkgcS65H5Df5N&amp;ust=1511732762674423" TargetMode="External"/><Relationship Id="rId9" Type="http://schemas.openxmlformats.org/officeDocument/2006/relationships/hyperlink" Target="https://www.google.it/url?sa=i&amp;rct=j&amp;q=&amp;esrc=s&amp;source=imgres&amp;cd=&amp;cad=rja&amp;uact=8&amp;ved=0ahUKEwjprqfpgfDXAhXDPZoKHeCWATkQjRwIBw&amp;url=http://thermared.it/index.php/strumentazione-utilizzata/anemometro-a-filo-caldo&amp;psig=AOvVaw3TxaOOLUpRPZIg9eSQ3QRy&amp;ust=15124651326779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460930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manuele\Desktop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3" y="282772"/>
            <a:ext cx="4325835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002966" y="361528"/>
            <a:ext cx="115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ym typeface="Wingdings" panose="05000000000000000000" pitchFamily="2" charset="2"/>
              </a:rPr>
              <a:t>0.001s lag</a:t>
            </a:r>
            <a:endParaRPr lang="it-IT" sz="160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/>
          <a:srcRect l="2653" t="28574" r="696" b="2759"/>
          <a:stretch/>
        </p:blipFill>
        <p:spPr>
          <a:xfrm>
            <a:off x="605791" y="271342"/>
            <a:ext cx="4008120" cy="3567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9124" y="4114800"/>
                <a:ext cx="11064214" cy="248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it-IT"/>
                  <a:t>The probe is put in a fluid with a </a:t>
                </a:r>
                <a:r>
                  <a:rPr lang="it-IT" i="1"/>
                  <a:t>known </a:t>
                </a:r>
                <a:r>
                  <a:rPr lang="it-IT"/>
                  <a:t>V</a:t>
                </a:r>
                <a:r>
                  <a:rPr lang="it-IT" baseline="-25000"/>
                  <a:t>1</a:t>
                </a:r>
                <a:r>
                  <a:rPr lang="it-IT"/>
                  <a:t>;</a:t>
                </a:r>
              </a:p>
              <a:p>
                <a:pPr marL="285750" indent="-285750">
                  <a:lnSpc>
                    <a:spcPct val="11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it-IT"/>
                  <a:t>The resistor R</a:t>
                </a:r>
                <a:r>
                  <a:rPr lang="it-IT" baseline="-25000"/>
                  <a:t>I</a:t>
                </a:r>
                <a:r>
                  <a:rPr lang="it-IT"/>
                  <a:t> is adjusted to set the hot-wire anemometer current</a:t>
                </a:r>
                <a:r>
                  <a:rPr lang="it-IT" i="1"/>
                  <a:t> I </a:t>
                </a:r>
                <a:r>
                  <a:rPr lang="it-IT"/>
                  <a:t>at a value low enough to prevent burnout, but high enough to give adequate sensitivity: R</a:t>
                </a:r>
                <a:r>
                  <a:rPr lang="it-IT" baseline="-25000"/>
                  <a:t>w</a:t>
                </a:r>
                <a:r>
                  <a:rPr lang="it-IT"/>
                  <a:t> comes to a definite T</a:t>
                </a:r>
                <a:r>
                  <a:rPr lang="it-IT" baseline="-25000"/>
                  <a:t>w</a:t>
                </a:r>
                <a:r>
                  <a:rPr lang="it-IT"/>
                  <a:t> and R</a:t>
                </a:r>
                <a:r>
                  <a:rPr lang="it-IT" baseline="-25000"/>
                  <a:t>w</a:t>
                </a:r>
                <a:r>
                  <a:rPr lang="it-IT"/>
                  <a:t>;</a:t>
                </a:r>
              </a:p>
              <a:p>
                <a:pPr marL="285750" indent="-285750">
                  <a:lnSpc>
                    <a:spcPct val="11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it-IT"/>
                  <a:t>R</a:t>
                </a:r>
                <a:r>
                  <a:rPr lang="it-IT" baseline="-25000"/>
                  <a:t>3</a:t>
                </a:r>
                <a:r>
                  <a:rPr lang="it-IT"/>
                  <a:t> is adjusted to balance the bridge;</a:t>
                </a:r>
              </a:p>
              <a:p>
                <a:pPr marL="285750" indent="-285750">
                  <a:lnSpc>
                    <a:spcPct val="11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it-IT"/>
                  <a:t>We get the first point of the calibration curve: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it-IT"/>
                  <a:t>;</a:t>
                </a:r>
              </a:p>
              <a:p>
                <a:pPr marL="285750" indent="-285750">
                  <a:lnSpc>
                    <a:spcPct val="110000"/>
                  </a:lnSpc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it-IT"/>
                  <a:t>V changes to V</a:t>
                </a:r>
                <a:r>
                  <a:rPr lang="it-IT" baseline="-25000"/>
                  <a:t>2</a:t>
                </a:r>
                <a:r>
                  <a:rPr lang="it-IT"/>
                  <a:t>: T</a:t>
                </a:r>
                <a:r>
                  <a:rPr lang="it-IT" baseline="-25000"/>
                  <a:t>w</a:t>
                </a:r>
                <a:r>
                  <a:rPr lang="it-IT"/>
                  <a:t> and R</a:t>
                </a:r>
                <a:r>
                  <a:rPr lang="it-IT" baseline="-25000"/>
                  <a:t>w</a:t>
                </a:r>
                <a:r>
                  <a:rPr lang="it-IT"/>
                  <a:t> change unbalancing the bridge. The bridge is balanced changing R</a:t>
                </a:r>
                <a:r>
                  <a:rPr lang="it-IT" baseline="-25000"/>
                  <a:t>I</a:t>
                </a:r>
                <a:r>
                  <a:rPr lang="it-IT"/>
                  <a:t> (changing </a:t>
                </a:r>
                <a:r>
                  <a:rPr lang="it-IT" i="1"/>
                  <a:t>I</a:t>
                </a:r>
                <a:r>
                  <a:rPr lang="it-IT"/>
                  <a:t>): a new point is obtained 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4" y="4114800"/>
                <a:ext cx="11064214" cy="2488566"/>
              </a:xfrm>
              <a:prstGeom prst="rect">
                <a:avLst/>
              </a:prstGeom>
              <a:blipFill rotWithShape="1">
                <a:blip r:embed="rId5"/>
                <a:stretch>
                  <a:fillRect l="-331" t="-735" b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/>
          <p:cNvSpPr/>
          <p:nvPr/>
        </p:nvSpPr>
        <p:spPr>
          <a:xfrm>
            <a:off x="7283769" y="1575144"/>
            <a:ext cx="288000" cy="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8110539" y="1310349"/>
            <a:ext cx="288000" cy="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E93F0A5-18A5-4BE5-A39A-20FB6E3E60A0}"/>
              </a:ext>
            </a:extLst>
          </p:cNvPr>
          <p:cNvCxnSpPr>
            <a:cxnSpLocks/>
          </p:cNvCxnSpPr>
          <p:nvPr/>
        </p:nvCxnSpPr>
        <p:spPr>
          <a:xfrm flipH="1">
            <a:off x="572022" y="409095"/>
            <a:ext cx="10875981" cy="58755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ED712BC-9B8D-47A6-9658-4994D6FCD556}"/>
              </a:ext>
            </a:extLst>
          </p:cNvPr>
          <p:cNvCxnSpPr/>
          <p:nvPr/>
        </p:nvCxnSpPr>
        <p:spPr>
          <a:xfrm>
            <a:off x="555812" y="496645"/>
            <a:ext cx="10875981" cy="58755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asellaDiTesto 5"/>
          <p:cNvSpPr txBox="1">
            <a:spLocks noChangeArrowheads="1"/>
          </p:cNvSpPr>
          <p:nvPr/>
        </p:nvSpPr>
        <p:spPr bwMode="auto">
          <a:xfrm>
            <a:off x="3396215" y="108980"/>
            <a:ext cx="5766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b="1" i="1" dirty="0">
                <a:solidFill>
                  <a:srgbClr val="0070C0"/>
                </a:solidFill>
                <a:latin typeface="Calibri" pitchFamily="34" charset="0"/>
              </a:rPr>
              <a:t>Some VELOCITY measurement techniques …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10" y="627797"/>
            <a:ext cx="7952764" cy="60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4"/>
          <p:cNvSpPr txBox="1">
            <a:spLocks noChangeArrowheads="1"/>
          </p:cNvSpPr>
          <p:nvPr/>
        </p:nvSpPr>
        <p:spPr bwMode="auto">
          <a:xfrm>
            <a:off x="7770562" y="5476831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b="1" i="1" u="sng" dirty="0"/>
              <a:t>linear and angular velocities</a:t>
            </a:r>
          </a:p>
          <a:p>
            <a:pPr eaLnBrk="1" hangingPunct="1"/>
            <a:r>
              <a:rPr lang="en-US" altLang="it-IT" b="1" dirty="0"/>
              <a:t>of a vehicle driving shaft 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38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5" y="709847"/>
            <a:ext cx="50768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834754" y="110897"/>
            <a:ext cx="4303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b="1" i="1" dirty="0">
                <a:solidFill>
                  <a:srgbClr val="0070C0"/>
                </a:solidFill>
                <a:latin typeface="Calibri" pitchFamily="34" charset="0"/>
              </a:rPr>
              <a:t>VELOCITY measurement in fluids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5294108" y="982990"/>
            <a:ext cx="6897892" cy="2393385"/>
            <a:chOff x="5558475" y="2158647"/>
            <a:chExt cx="6897892" cy="2393385"/>
          </a:xfrm>
        </p:grpSpPr>
        <p:sp>
          <p:nvSpPr>
            <p:cNvPr id="2" name="CasellaDiTesto 1"/>
            <p:cNvSpPr txBox="1"/>
            <p:nvPr/>
          </p:nvSpPr>
          <p:spPr>
            <a:xfrm>
              <a:off x="5558475" y="2305263"/>
              <a:ext cx="68978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Section (1)		       </a:t>
              </a:r>
              <a:r>
                <a:rPr lang="en-US" sz="2000" i="1" dirty="0"/>
                <a:t>pressure energy + kinetic energy</a:t>
              </a:r>
            </a:p>
            <a:p>
              <a:endParaRPr lang="en-US" sz="2000" dirty="0"/>
            </a:p>
            <a:p>
              <a:r>
                <a:rPr lang="en-US" sz="2000" dirty="0"/>
                <a:t>Section (2) 	           </a:t>
              </a:r>
              <a:r>
                <a:rPr lang="en-US" sz="2000" i="1" u="sng" dirty="0"/>
                <a:t>total pressure energy</a:t>
              </a:r>
              <a:r>
                <a:rPr lang="en-US" sz="2000" dirty="0"/>
                <a:t> (called </a:t>
              </a:r>
              <a:r>
                <a:rPr lang="en-US" sz="2000" i="1" dirty="0"/>
                <a:t>stagnation</a:t>
              </a:r>
              <a:r>
                <a:rPr lang="en-US" sz="2000" dirty="0"/>
                <a:t>)</a:t>
              </a:r>
            </a:p>
            <a:p>
              <a:endParaRPr lang="en-US" sz="2000" dirty="0"/>
            </a:p>
            <a:p>
              <a:r>
                <a:rPr lang="en-US" sz="2000" dirty="0"/>
                <a:t>The energy of the fluid is kept between sections (1) and (2) therefore, we can write the </a:t>
              </a:r>
              <a:r>
                <a:rPr lang="it-IT" altLang="it-IT" sz="2000" b="1" i="1" dirty="0" err="1"/>
                <a:t>Bernoulli’s</a:t>
              </a:r>
              <a:r>
                <a:rPr lang="it-IT" altLang="it-IT" sz="2000" b="1" i="1" dirty="0"/>
                <a:t> </a:t>
              </a:r>
              <a:r>
                <a:rPr lang="it-IT" altLang="it-IT" sz="2000" b="1" i="1" dirty="0" err="1"/>
                <a:t>equation</a:t>
              </a:r>
              <a:r>
                <a:rPr lang="it-IT" altLang="it-IT" sz="2000" dirty="0"/>
                <a:t>:</a:t>
              </a:r>
            </a:p>
            <a:p>
              <a:endParaRPr lang="en-US" sz="2000" dirty="0"/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862016"/>
                </p:ext>
              </p:extLst>
            </p:nvPr>
          </p:nvGraphicFramePr>
          <p:xfrm>
            <a:off x="6934044" y="2158647"/>
            <a:ext cx="1662014" cy="67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965200" imgH="393700" progId="Equation.3">
                    <p:embed/>
                  </p:oleObj>
                </mc:Choice>
                <mc:Fallback>
                  <p:oleObj name="Equazione" r:id="rId3" imgW="965200" imgH="3937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044" y="2158647"/>
                          <a:ext cx="1662014" cy="6746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608709"/>
                </p:ext>
              </p:extLst>
            </p:nvPr>
          </p:nvGraphicFramePr>
          <p:xfrm>
            <a:off x="6915382" y="2937569"/>
            <a:ext cx="940991" cy="37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71252" imgH="228501" progId="Equation.3">
                    <p:embed/>
                  </p:oleObj>
                </mc:Choice>
                <mc:Fallback>
                  <p:oleObj name="Equazione" r:id="rId5" imgW="571252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382" y="2937569"/>
                          <a:ext cx="940991" cy="3763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CasellaDiTesto 6"/>
          <p:cNvSpPr txBox="1"/>
          <p:nvPr/>
        </p:nvSpPr>
        <p:spPr>
          <a:xfrm>
            <a:off x="406413" y="4767370"/>
            <a:ext cx="9934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in equation		          we substitute the </a:t>
            </a:r>
            <a:r>
              <a:rPr lang="en-US" sz="2000" b="1" i="1" dirty="0" err="1"/>
              <a:t>Stevino’s</a:t>
            </a:r>
            <a:r>
              <a:rPr lang="en-US" sz="2000" b="1" i="1" dirty="0"/>
              <a:t> law 		</a:t>
            </a:r>
            <a:r>
              <a:rPr lang="en-US" sz="2000" dirty="0"/>
              <a:t>       we get …</a:t>
            </a:r>
          </a:p>
          <a:p>
            <a:endParaRPr lang="en-US" sz="2000" dirty="0"/>
          </a:p>
          <a:p>
            <a:r>
              <a:rPr lang="en-US" sz="2000" dirty="0"/>
              <a:t>the first </a:t>
            </a:r>
            <a:r>
              <a:rPr lang="en-US" sz="2000" i="1" dirty="0"/>
              <a:t>graduation curve</a:t>
            </a:r>
            <a:r>
              <a:rPr lang="en-US" sz="2000" dirty="0"/>
              <a:t>:  		 →		  which, however, is NOT linear !</a:t>
            </a:r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94069"/>
              </p:ext>
            </p:extLst>
          </p:nvPr>
        </p:nvGraphicFramePr>
        <p:xfrm>
          <a:off x="2027192" y="4630085"/>
          <a:ext cx="1662014" cy="67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965200" imgH="393700" progId="Equation.3">
                  <p:embed/>
                </p:oleObj>
              </mc:Choice>
              <mc:Fallback>
                <p:oleObj name="Equazione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192" y="4630085"/>
                        <a:ext cx="1662014" cy="674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42090"/>
              </p:ext>
            </p:extLst>
          </p:nvPr>
        </p:nvGraphicFramePr>
        <p:xfrm>
          <a:off x="7170302" y="3463781"/>
          <a:ext cx="2114759" cy="73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30040" imgH="393480" progId="Equation.3">
                  <p:embed/>
                </p:oleObj>
              </mc:Choice>
              <mc:Fallback>
                <p:oleObj name="Equazione" r:id="rId8" imgW="1130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302" y="3463781"/>
                        <a:ext cx="2114759" cy="7310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84024"/>
              </p:ext>
            </p:extLst>
          </p:nvPr>
        </p:nvGraphicFramePr>
        <p:xfrm>
          <a:off x="7201380" y="4796444"/>
          <a:ext cx="1783789" cy="38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054100" imgH="228600" progId="Equation.3">
                  <p:embed/>
                </p:oleObj>
              </mc:Choice>
              <mc:Fallback>
                <p:oleObj name="Equazione" r:id="rId10" imgW="1054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380" y="4796444"/>
                        <a:ext cx="1783789" cy="385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18291"/>
              </p:ext>
            </p:extLst>
          </p:nvPr>
        </p:nvGraphicFramePr>
        <p:xfrm>
          <a:off x="3498976" y="5258109"/>
          <a:ext cx="1352939" cy="66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787058" imgH="393529" progId="Equation.3">
                  <p:embed/>
                </p:oleObj>
              </mc:Choice>
              <mc:Fallback>
                <p:oleObj name="Equazione" r:id="rId12" imgW="787058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976" y="5258109"/>
                        <a:ext cx="1352939" cy="668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80212"/>
              </p:ext>
            </p:extLst>
          </p:nvPr>
        </p:nvGraphicFramePr>
        <p:xfrm>
          <a:off x="5605617" y="5272076"/>
          <a:ext cx="1064059" cy="72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622030" imgH="418918" progId="Equation.3">
                  <p:embed/>
                </p:oleObj>
              </mc:Choice>
              <mc:Fallback>
                <p:oleObj name="Equazione" r:id="rId14" imgW="622030" imgH="41891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617" y="5272076"/>
                        <a:ext cx="1064059" cy="72028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93489" y="414542"/>
            <a:ext cx="316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Incompressible fluid: </a:t>
            </a:r>
            <a:r>
              <a:rPr lang="it-IT" sz="2000" i="1"/>
              <a:t>v &lt;&lt; vs </a:t>
            </a:r>
            <a:endParaRPr lang="it-IT" sz="2000"/>
          </a:p>
        </p:txBody>
      </p:sp>
      <p:sp>
        <p:nvSpPr>
          <p:cNvPr id="19" name="Rettangolo 18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34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02" y="798967"/>
            <a:ext cx="8230118" cy="30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79919" y="261257"/>
            <a:ext cx="1104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a little improvement, this simple device can be employed also for </a:t>
            </a:r>
            <a:r>
              <a:rPr lang="en-US" sz="2000" b="1" i="1" dirty="0"/>
              <a:t>gas</a:t>
            </a:r>
            <a:r>
              <a:rPr lang="en-US" sz="2000" dirty="0"/>
              <a:t> flowing inside bigger pipes …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79919" y="4225399"/>
            <a:ext cx="11659150" cy="1323439"/>
            <a:chOff x="279919" y="4225399"/>
            <a:chExt cx="11659150" cy="1323439"/>
          </a:xfrm>
        </p:grpSpPr>
        <p:sp>
          <p:nvSpPr>
            <p:cNvPr id="3" name="CasellaDiTesto 2"/>
            <p:cNvSpPr txBox="1"/>
            <p:nvPr/>
          </p:nvSpPr>
          <p:spPr>
            <a:xfrm>
              <a:off x="279919" y="4225399"/>
              <a:ext cx="116591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There are </a:t>
              </a:r>
              <a:r>
                <a:rPr lang="en-US" sz="2000" u="sng" dirty="0"/>
                <a:t>two ports</a:t>
              </a:r>
              <a:r>
                <a:rPr lang="en-US" sz="2000" dirty="0"/>
                <a:t> that can be seen in the figure: the </a:t>
              </a:r>
              <a:r>
                <a:rPr lang="en-US" sz="2000" b="1" i="1" dirty="0"/>
                <a:t>dynamic port </a:t>
              </a:r>
              <a:r>
                <a:rPr lang="en-US" sz="2000" b="1" i="1" dirty="0" err="1"/>
                <a:t>P</a:t>
              </a:r>
              <a:r>
                <a:rPr lang="en-US" sz="2000" b="1" i="1" baseline="-25000" dirty="0" err="1"/>
                <a:t>d</a:t>
              </a:r>
              <a:r>
                <a:rPr lang="en-US" sz="2000" dirty="0"/>
                <a:t> and the </a:t>
              </a:r>
              <a:r>
                <a:rPr lang="en-US" sz="2000" b="1" i="1" dirty="0"/>
                <a:t>static port P</a:t>
              </a:r>
              <a:r>
                <a:rPr lang="en-US" sz="2000" b="1" i="1" baseline="-25000" dirty="0"/>
                <a:t>s</a:t>
              </a:r>
              <a:r>
                <a:rPr lang="en-US" sz="2000" dirty="0"/>
                <a:t>  </a:t>
              </a:r>
            </a:p>
            <a:p>
              <a:endParaRPr lang="en-US" sz="2000" dirty="0"/>
            </a:p>
            <a:p>
              <a:r>
                <a:rPr lang="en-US" sz="2000" dirty="0"/>
                <a:t>Note that here, the density of the fluid which flows in the pipe must be different (much </a:t>
              </a:r>
              <a:r>
                <a:rPr lang="en-US" sz="2000" i="1" dirty="0"/>
                <a:t>smaller</a:t>
              </a:r>
              <a:r>
                <a:rPr lang="en-US" sz="2000" dirty="0"/>
                <a:t>) than the density of the manometer fluid:  		the </a:t>
              </a:r>
              <a:r>
                <a:rPr lang="en-US" sz="2000" i="1" dirty="0"/>
                <a:t>graduation curve</a:t>
              </a:r>
              <a:r>
                <a:rPr lang="en-US" sz="2000" dirty="0"/>
                <a:t> is therefore …</a:t>
              </a:r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916506"/>
                </p:ext>
              </p:extLst>
            </p:nvPr>
          </p:nvGraphicFramePr>
          <p:xfrm>
            <a:off x="3927853" y="5186321"/>
            <a:ext cx="877077" cy="354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494870" imgH="203024" progId="Equation.3">
                    <p:embed/>
                  </p:oleObj>
                </mc:Choice>
                <mc:Fallback>
                  <p:oleObj name="Equazione" r:id="rId3" imgW="494870" imgH="203024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853" y="5186321"/>
                          <a:ext cx="877077" cy="3542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07308"/>
              </p:ext>
            </p:extLst>
          </p:nvPr>
        </p:nvGraphicFramePr>
        <p:xfrm>
          <a:off x="4644345" y="5729288"/>
          <a:ext cx="2903310" cy="86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562100" imgH="469900" progId="Equation.3">
                  <p:embed/>
                </p:oleObj>
              </mc:Choice>
              <mc:Fallback>
                <p:oleObj name="Equazione" r:id="rId5" imgW="15621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345" y="5729288"/>
                        <a:ext cx="2903310" cy="86745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47823" y="1438272"/>
            <a:ext cx="22231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i="1"/>
              <a:t>P</a:t>
            </a:r>
            <a:r>
              <a:rPr lang="it-IT" sz="2000" i="1" baseline="-25000"/>
              <a:t>s</a:t>
            </a:r>
            <a:r>
              <a:rPr lang="it-IT" sz="2000"/>
              <a:t> – presa statica</a:t>
            </a:r>
          </a:p>
          <a:p>
            <a:r>
              <a:rPr lang="it-IT" sz="2000" i="1"/>
              <a:t>P</a:t>
            </a:r>
            <a:r>
              <a:rPr lang="it-IT" sz="2000" i="1" baseline="-25000"/>
              <a:t>d</a:t>
            </a:r>
            <a:r>
              <a:rPr lang="it-IT" sz="2000"/>
              <a:t> – presa dinamica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386612" y="1181088"/>
            <a:ext cx="345282" cy="400110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r>
              <a:rPr lang="it-IT" sz="2000" i="1"/>
              <a:t>P</a:t>
            </a:r>
            <a:r>
              <a:rPr lang="it-IT" sz="2000" i="1" baseline="-25000"/>
              <a:t>d</a:t>
            </a:r>
            <a:endParaRPr lang="it-IT" sz="2000"/>
          </a:p>
        </p:txBody>
      </p:sp>
      <p:sp>
        <p:nvSpPr>
          <p:cNvPr id="11" name="CasellaDiTesto 10"/>
          <p:cNvSpPr txBox="1"/>
          <p:nvPr/>
        </p:nvSpPr>
        <p:spPr>
          <a:xfrm>
            <a:off x="8659108" y="1898466"/>
            <a:ext cx="32906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r>
              <a:rPr lang="it-IT" sz="2000" i="1"/>
              <a:t>P</a:t>
            </a:r>
            <a:r>
              <a:rPr lang="it-IT" sz="2000" i="1" baseline="-25000"/>
              <a:t>s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17914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/>
          <a:stretch/>
        </p:blipFill>
        <p:spPr bwMode="auto">
          <a:xfrm>
            <a:off x="5376103" y="684256"/>
            <a:ext cx="6588000" cy="394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2649766" y="101898"/>
            <a:ext cx="7132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b="1" i="1" dirty="0">
                <a:solidFill>
                  <a:srgbClr val="0070C0"/>
                </a:solidFill>
                <a:latin typeface="Calibri" pitchFamily="34" charset="0"/>
              </a:rPr>
              <a:t>VELOCITY measurement for fluids flowing NOT in pipes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4714" y="794235"/>
            <a:ext cx="5109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We have to understand where to </a:t>
            </a:r>
            <a:r>
              <a:rPr lang="en-US" sz="2000"/>
              <a:t>correctly place the </a:t>
            </a:r>
            <a:r>
              <a:rPr lang="en-US" sz="2000" i="1" dirty="0"/>
              <a:t>static</a:t>
            </a:r>
            <a:r>
              <a:rPr lang="en-US" sz="2000" dirty="0"/>
              <a:t> and the </a:t>
            </a:r>
            <a:r>
              <a:rPr lang="en-US" sz="2000" i="1" dirty="0"/>
              <a:t>dynamic ports </a:t>
            </a:r>
            <a:r>
              <a:rPr lang="en-US" sz="2000" dirty="0"/>
              <a:t>…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Energy equations </a:t>
            </a:r>
            <a:r>
              <a:rPr lang="en-US" sz="2000"/>
              <a:t>in sections  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and S</a:t>
            </a:r>
            <a:r>
              <a:rPr lang="en-US" sz="2000" baseline="-25000" dirty="0"/>
              <a:t>2</a:t>
            </a:r>
            <a:r>
              <a:rPr lang="en-US" sz="2000" dirty="0"/>
              <a:t> are 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9392" y="2146825"/>
            <a:ext cx="724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)  </a:t>
            </a:r>
          </a:p>
          <a:p>
            <a:endParaRPr lang="en-US" sz="2800" dirty="0"/>
          </a:p>
          <a:p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 	</a:t>
            </a:r>
            <a:r>
              <a:rPr lang="en-US" sz="2000"/>
              <a:t>	            , </a:t>
            </a:r>
          </a:p>
          <a:p>
            <a:endParaRPr lang="en-US" sz="2000"/>
          </a:p>
          <a:p>
            <a:r>
              <a:rPr lang="en-US" sz="2000"/>
              <a:t>Where                 </a:t>
            </a:r>
            <a:r>
              <a:rPr lang="en-US" sz="2000" dirty="0"/>
              <a:t>is the </a:t>
            </a:r>
            <a:r>
              <a:rPr lang="en-US" sz="2000"/>
              <a:t>generic pressure</a:t>
            </a:r>
            <a:endParaRPr lang="en-US" sz="2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01100"/>
              </p:ext>
            </p:extLst>
          </p:nvPr>
        </p:nvGraphicFramePr>
        <p:xfrm>
          <a:off x="999941" y="2041714"/>
          <a:ext cx="1945409" cy="67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129810" imgH="393529" progId="Equation.3">
                  <p:embed/>
                </p:oleObj>
              </mc:Choice>
              <mc:Fallback>
                <p:oleObj name="Equazione" r:id="rId3" imgW="1129810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41" y="2041714"/>
                        <a:ext cx="1945409" cy="670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902491"/>
              </p:ext>
            </p:extLst>
          </p:nvPr>
        </p:nvGraphicFramePr>
        <p:xfrm>
          <a:off x="965915" y="2735796"/>
          <a:ext cx="1880945" cy="68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066337" imgH="393529" progId="Equation.3">
                  <p:embed/>
                </p:oleObj>
              </mc:Choice>
              <mc:Fallback>
                <p:oleObj name="Equazione" r:id="rId5" imgW="106633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915" y="2735796"/>
                        <a:ext cx="1880945" cy="688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85149"/>
              </p:ext>
            </p:extLst>
          </p:nvPr>
        </p:nvGraphicFramePr>
        <p:xfrm>
          <a:off x="1189095" y="3481548"/>
          <a:ext cx="808303" cy="39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469900" imgH="228600" progId="Equation.3">
                  <p:embed/>
                </p:oleObj>
              </mc:Choice>
              <mc:Fallback>
                <p:oleObj name="Equazione" r:id="rId7" imgW="46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95" y="3481548"/>
                        <a:ext cx="808303" cy="395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06605"/>
              </p:ext>
            </p:extLst>
          </p:nvPr>
        </p:nvGraphicFramePr>
        <p:xfrm>
          <a:off x="440694" y="4315205"/>
          <a:ext cx="2585856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1473200" imgH="393700" progId="Equation.3">
                  <p:embed/>
                </p:oleObj>
              </mc:Choice>
              <mc:Fallback>
                <p:oleObj name="Equazione" r:id="rId9" imgW="14732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4" y="4315205"/>
                        <a:ext cx="2585856" cy="68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51048"/>
              </p:ext>
            </p:extLst>
          </p:nvPr>
        </p:nvGraphicFramePr>
        <p:xfrm>
          <a:off x="4029801" y="4290264"/>
          <a:ext cx="2385660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1358310" imgH="393529" progId="Equation.3">
                  <p:embed/>
                </p:oleObj>
              </mc:Choice>
              <mc:Fallback>
                <p:oleObj name="Equazione" r:id="rId11" imgW="1358310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801" y="4290264"/>
                        <a:ext cx="2385660" cy="68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58552"/>
              </p:ext>
            </p:extLst>
          </p:nvPr>
        </p:nvGraphicFramePr>
        <p:xfrm>
          <a:off x="440693" y="5125471"/>
          <a:ext cx="253270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1485900" imgH="482600" progId="Equation.3">
                  <p:embed/>
                </p:oleObj>
              </mc:Choice>
              <mc:Fallback>
                <p:oleObj name="Equazione" r:id="rId13" imgW="1485900" imgH="482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3" y="5125471"/>
                        <a:ext cx="2532708" cy="82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3329656" y="5290417"/>
            <a:ext cx="87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				is the </a:t>
            </a:r>
            <a:r>
              <a:rPr lang="en-US" sz="2000" b="1" i="1" dirty="0"/>
              <a:t>pressure coefficient </a:t>
            </a:r>
          </a:p>
          <a:p>
            <a:endParaRPr lang="en-US" sz="2000" b="1" i="1" dirty="0"/>
          </a:p>
        </p:txBody>
      </p:sp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4134"/>
              </p:ext>
            </p:extLst>
          </p:nvPr>
        </p:nvGraphicFramePr>
        <p:xfrm>
          <a:off x="4430465" y="5167099"/>
          <a:ext cx="2360691" cy="6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1536033" imgH="444307" progId="Equation.3">
                  <p:embed/>
                </p:oleObj>
              </mc:Choice>
              <mc:Fallback>
                <p:oleObj name="Equazione" r:id="rId15" imgW="1536033" imgH="44430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465" y="5167099"/>
                        <a:ext cx="2360691" cy="689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267075" y="4657735"/>
            <a:ext cx="431216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62141" y="6160245"/>
            <a:ext cx="8505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K</a:t>
            </a:r>
            <a:r>
              <a:rPr lang="en-US" sz="2000" b="1" baseline="-25000"/>
              <a:t>p</a:t>
            </a:r>
            <a:r>
              <a:rPr lang="en-US" sz="2000"/>
              <a:t> is a crucial coefficient used to decide “where to put the ports” on the probe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272" y="200629"/>
            <a:ext cx="9107942" cy="373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1" i="1" dirty="0" err="1"/>
              <a:t>Kp</a:t>
            </a:r>
            <a:r>
              <a:rPr lang="en-US" sz="2200" dirty="0"/>
              <a:t> is maximum (</a:t>
            </a:r>
            <a:r>
              <a:rPr lang="en-US" sz="2200" b="1" dirty="0"/>
              <a:t>= 1</a:t>
            </a:r>
            <a:r>
              <a:rPr lang="en-US" sz="2200" dirty="0"/>
              <a:t>) when </a:t>
            </a:r>
            <a:r>
              <a:rPr lang="en-US" sz="2200" b="1" i="1" dirty="0"/>
              <a:t>w = 0</a:t>
            </a:r>
            <a:r>
              <a:rPr lang="en-US" sz="2200" dirty="0"/>
              <a:t>, or </a:t>
            </a:r>
            <a:r>
              <a:rPr lang="en-US" sz="2200" b="1" i="1" dirty="0"/>
              <a:t>v = - </a:t>
            </a:r>
            <a:r>
              <a:rPr lang="en-US" sz="2200" b="1" i="1" dirty="0" err="1"/>
              <a:t>v</a:t>
            </a:r>
            <a:r>
              <a:rPr lang="en-US" sz="2200" b="1" i="1" baseline="-25000" dirty="0" err="1"/>
              <a:t>f</a:t>
            </a:r>
            <a:r>
              <a:rPr lang="en-US" sz="2200" dirty="0"/>
              <a:t>  and </a:t>
            </a:r>
            <a:r>
              <a:rPr lang="en-US" sz="2200"/>
              <a:t>the speed  </a:t>
            </a:r>
            <a:r>
              <a:rPr lang="en-US" sz="2200" dirty="0"/>
              <a:t>of </a:t>
            </a:r>
            <a:r>
              <a:rPr lang="en-US" sz="2200"/>
              <a:t>the fluid  </a:t>
            </a:r>
            <a:r>
              <a:rPr lang="en-US" sz="2200" dirty="0"/>
              <a:t>element is slowed down to zero. This situation occurs only </a:t>
            </a:r>
            <a:r>
              <a:rPr lang="en-US" sz="2200" b="1" dirty="0"/>
              <a:t>on the </a:t>
            </a:r>
            <a:r>
              <a:rPr lang="en-US" sz="2200" b="1"/>
              <a:t>tip </a:t>
            </a:r>
            <a:r>
              <a:rPr lang="en-US" sz="2200"/>
              <a:t>of  </a:t>
            </a:r>
            <a:r>
              <a:rPr lang="en-US" sz="2200" dirty="0"/>
              <a:t>the probe, along the probe axis</a:t>
            </a:r>
            <a:r>
              <a:rPr lang="en-US" sz="2200"/>
              <a:t>.  </a:t>
            </a:r>
          </a:p>
          <a:p>
            <a:pPr algn="just">
              <a:lnSpc>
                <a:spcPct val="110000"/>
              </a:lnSpc>
              <a:spcAft>
                <a:spcPts val="1800"/>
              </a:spcAft>
            </a:pPr>
            <a:r>
              <a:rPr lang="en-US" sz="2200"/>
              <a:t>In </a:t>
            </a:r>
            <a:r>
              <a:rPr lang="en-US" sz="2200" dirty="0"/>
              <a:t>that point the </a:t>
            </a:r>
            <a:r>
              <a:rPr lang="en-US" sz="2200"/>
              <a:t>generic pressure</a:t>
            </a:r>
            <a:r>
              <a:rPr lang="en-US" sz="2200" b="1" i="1"/>
              <a:t> p </a:t>
            </a:r>
            <a:r>
              <a:rPr lang="en-US" sz="2200" b="1" i="1" dirty="0"/>
              <a:t>= </a:t>
            </a:r>
            <a:r>
              <a:rPr lang="en-US" sz="2200" b="1" i="1" dirty="0" err="1"/>
              <a:t>P</a:t>
            </a:r>
            <a:r>
              <a:rPr lang="en-US" sz="2200" b="1" i="1" baseline="-25000" dirty="0" err="1"/>
              <a:t>tot</a:t>
            </a:r>
            <a:r>
              <a:rPr lang="en-US" sz="2200" b="1" dirty="0"/>
              <a:t> </a:t>
            </a:r>
            <a:r>
              <a:rPr lang="en-US" sz="2200" dirty="0"/>
              <a:t>is maximum.  This is the right site to place the dynamic intake </a:t>
            </a:r>
            <a:r>
              <a:rPr lang="en-US" sz="2200" b="1" i="1" dirty="0" err="1"/>
              <a:t>P</a:t>
            </a:r>
            <a:r>
              <a:rPr lang="en-US" sz="2200" b="1" i="1" baseline="-25000" dirty="0" err="1"/>
              <a:t>d</a:t>
            </a:r>
            <a:r>
              <a:rPr lang="en-US" sz="2200" i="1" baseline="-25000" dirty="0"/>
              <a:t> </a:t>
            </a:r>
            <a:r>
              <a:rPr lang="en-US" sz="2200" dirty="0"/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1" i="1"/>
              <a:t>Kp</a:t>
            </a:r>
            <a:r>
              <a:rPr lang="en-US" sz="2200"/>
              <a:t> </a:t>
            </a:r>
            <a:r>
              <a:rPr lang="en-US" sz="2200" dirty="0"/>
              <a:t>is null (</a:t>
            </a:r>
            <a:r>
              <a:rPr lang="en-US" sz="2200" b="1" dirty="0"/>
              <a:t>= 0</a:t>
            </a:r>
            <a:r>
              <a:rPr lang="en-US" sz="2200" dirty="0"/>
              <a:t>) when </a:t>
            </a:r>
            <a:r>
              <a:rPr lang="en-US" sz="2200" b="1" i="1" dirty="0"/>
              <a:t>w = v</a:t>
            </a:r>
            <a:r>
              <a:rPr lang="en-US" sz="2200" dirty="0"/>
              <a:t>, or </a:t>
            </a:r>
            <a:r>
              <a:rPr lang="en-US" sz="2200" b="1" i="1" dirty="0" err="1"/>
              <a:t>v</a:t>
            </a:r>
            <a:r>
              <a:rPr lang="en-US" sz="2200" b="1" i="1" baseline="-25000" dirty="0" err="1"/>
              <a:t>f</a:t>
            </a:r>
            <a:r>
              <a:rPr lang="en-US" sz="2200" b="1" i="1" dirty="0"/>
              <a:t> = 0  </a:t>
            </a:r>
            <a:r>
              <a:rPr lang="en-US" sz="2200" dirty="0"/>
              <a:t>where the surface of the tube does not cause any “interference" on the fluid element speed.  In that point the generic pressure </a:t>
            </a:r>
            <a:r>
              <a:rPr lang="en-US" sz="2200" b="1" i="1" dirty="0"/>
              <a:t>p = </a:t>
            </a:r>
            <a:r>
              <a:rPr lang="en-US" sz="2200" b="1" i="1" dirty="0" err="1"/>
              <a:t>p</a:t>
            </a:r>
            <a:r>
              <a:rPr lang="en-US" sz="2200" b="1" i="1" baseline="-25000" dirty="0" err="1"/>
              <a:t>st</a:t>
            </a:r>
            <a:r>
              <a:rPr lang="en-US" sz="2200" i="1" dirty="0"/>
              <a:t> </a:t>
            </a:r>
            <a:r>
              <a:rPr lang="en-US" sz="2200" dirty="0"/>
              <a:t>is the static pressure.  This is the right site to place the static port </a:t>
            </a:r>
            <a:r>
              <a:rPr lang="en-US" sz="2200" b="1" i="1"/>
              <a:t>P</a:t>
            </a:r>
            <a:r>
              <a:rPr lang="en-US" sz="2200" b="1" i="1" baseline="-25000"/>
              <a:t>s </a:t>
            </a:r>
            <a:r>
              <a:rPr lang="en-US" sz="2200"/>
              <a:t>.</a:t>
            </a:r>
            <a:endParaRPr lang="en-US" sz="22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85472"/>
              </p:ext>
            </p:extLst>
          </p:nvPr>
        </p:nvGraphicFramePr>
        <p:xfrm>
          <a:off x="6610355" y="5718778"/>
          <a:ext cx="2399217" cy="81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43000" imgH="393700" progId="Equation.3">
                  <p:embed/>
                </p:oleObj>
              </mc:Choice>
              <mc:Fallback>
                <p:oleObj name="Equazione" r:id="rId2" imgW="11430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5" y="5718778"/>
                        <a:ext cx="2399217" cy="81973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51362"/>
              </p:ext>
            </p:extLst>
          </p:nvPr>
        </p:nvGraphicFramePr>
        <p:xfrm>
          <a:off x="9939332" y="265099"/>
          <a:ext cx="1476000" cy="8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61760" imgH="419040" progId="Equation.3">
                  <p:embed/>
                </p:oleObj>
              </mc:Choice>
              <mc:Fallback>
                <p:oleObj name="Equazione" r:id="rId4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332" y="265099"/>
                        <a:ext cx="1476000" cy="8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/>
        </p:blipFill>
        <p:spPr bwMode="auto">
          <a:xfrm>
            <a:off x="9401172" y="1225356"/>
            <a:ext cx="2649726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4303" y="4411735"/>
            <a:ext cx="11601459" cy="119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/>
              <a:t>Note that the </a:t>
            </a:r>
            <a:r>
              <a:rPr lang="en-US" sz="2200" b="1" i="1"/>
              <a:t>K</a:t>
            </a:r>
            <a:r>
              <a:rPr lang="en-US" sz="2200" b="1" i="1" baseline="-25000"/>
              <a:t>p</a:t>
            </a:r>
            <a:r>
              <a:rPr lang="en-US" sz="2200"/>
              <a:t> can take on negative values in the tail regions of the probe, when </a:t>
            </a:r>
            <a:r>
              <a:rPr lang="en-US" sz="2200" b="1" i="1"/>
              <a:t>w &gt; v</a:t>
            </a:r>
            <a:r>
              <a:rPr lang="en-US" sz="2200"/>
              <a:t> and </a:t>
            </a:r>
            <a:r>
              <a:rPr lang="en-US" sz="2200" b="1" i="1"/>
              <a:t>p &lt;p</a:t>
            </a:r>
            <a:r>
              <a:rPr lang="en-US" sz="2200" b="1" i="1" baseline="-25000"/>
              <a:t>st </a:t>
            </a:r>
            <a:r>
              <a:rPr lang="en-US" sz="2200"/>
              <a:t>, in the depression zones where the fluid accelerates to reform the undisturbed configuration of the fluid-dynamic field .</a:t>
            </a:r>
            <a:endParaRPr lang="en-US" sz="2200" dirty="0"/>
          </a:p>
        </p:txBody>
      </p:sp>
      <p:sp>
        <p:nvSpPr>
          <p:cNvPr id="8" name="Rettangolo 7"/>
          <p:cNvSpPr/>
          <p:nvPr/>
        </p:nvSpPr>
        <p:spPr>
          <a:xfrm>
            <a:off x="276226" y="5924623"/>
            <a:ext cx="6096000" cy="4461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/>
              <a:t>The </a:t>
            </a:r>
            <a:r>
              <a:rPr lang="en-US" sz="2200" i="1"/>
              <a:t>graduation curve </a:t>
            </a:r>
            <a:r>
              <a:rPr lang="en-US" sz="2200"/>
              <a:t>of such a probe is therefore: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021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r="4664"/>
          <a:stretch/>
        </p:blipFill>
        <p:spPr bwMode="auto">
          <a:xfrm>
            <a:off x="80010" y="605010"/>
            <a:ext cx="7036328" cy="59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89107" y="214526"/>
            <a:ext cx="336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The real  PITOT tube :</a:t>
            </a:r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81" y="3461257"/>
            <a:ext cx="3826877" cy="32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avishamim.files.wordpress.com/2012/10/pitot-staticsys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7" y="124241"/>
            <a:ext cx="5267648" cy="32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33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"/>
          <a:stretch/>
        </p:blipFill>
        <p:spPr bwMode="auto">
          <a:xfrm rot="60000">
            <a:off x="3536954" y="1609520"/>
            <a:ext cx="8020189" cy="498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275155" y="220820"/>
            <a:ext cx="11719249" cy="3170099"/>
            <a:chOff x="279918" y="277976"/>
            <a:chExt cx="11719249" cy="3170099"/>
          </a:xfrm>
        </p:grpSpPr>
        <p:sp>
          <p:nvSpPr>
            <p:cNvPr id="2" name="CasellaDiTesto 1"/>
            <p:cNvSpPr txBox="1"/>
            <p:nvPr/>
          </p:nvSpPr>
          <p:spPr>
            <a:xfrm>
              <a:off x="279918" y="277976"/>
              <a:ext cx="1171924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if we use the </a:t>
              </a:r>
              <a:r>
                <a:rPr lang="en-US" sz="2000" b="1" i="1" dirty="0"/>
                <a:t>Pitot tube</a:t>
              </a:r>
              <a:r>
                <a:rPr lang="en-US" sz="2000" dirty="0"/>
                <a:t> coupled with a </a:t>
              </a:r>
              <a:r>
                <a:rPr lang="en-US" sz="2000" b="1" i="1" dirty="0"/>
                <a:t>water differential manometer</a:t>
              </a:r>
              <a:r>
                <a:rPr lang="en-US" sz="2000" dirty="0"/>
                <a:t> to measure the velocity of air, in the </a:t>
              </a:r>
            </a:p>
            <a:p>
              <a:endParaRPr lang="en-US" sz="2000" dirty="0"/>
            </a:p>
            <a:p>
              <a:r>
                <a:rPr lang="en-US" sz="2000" dirty="0"/>
                <a:t>graduation curve 			it is possible to measure directly the pressure just reading the </a:t>
              </a:r>
              <a:r>
                <a:rPr lang="en-US" sz="2000" i="1" dirty="0"/>
                <a:t>mmH</a:t>
              </a:r>
              <a:r>
                <a:rPr lang="en-US" sz="2000" i="1" baseline="-25000" dirty="0"/>
                <a:t>2</a:t>
              </a:r>
              <a:r>
                <a:rPr lang="en-US" sz="2000" i="1" dirty="0"/>
                <a:t>O</a:t>
              </a:r>
              <a:r>
                <a:rPr lang="en-US" sz="2000" dirty="0"/>
                <a:t> .</a:t>
              </a:r>
            </a:p>
            <a:p>
              <a:endParaRPr lang="en-US" sz="2000" dirty="0"/>
            </a:p>
            <a:p>
              <a:r>
                <a:rPr lang="en-US" sz="2000" dirty="0"/>
                <a:t>In fact, 				and</a:t>
              </a:r>
            </a:p>
            <a:p>
              <a:endParaRPr lang="en-US" sz="2000" dirty="0"/>
            </a:p>
            <a:p>
              <a:r>
                <a:rPr lang="en-US" sz="2000" dirty="0"/>
                <a:t>if we express the density of air in the technical system: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558141"/>
                </p:ext>
              </p:extLst>
            </p:nvPr>
          </p:nvGraphicFramePr>
          <p:xfrm>
            <a:off x="2336192" y="624174"/>
            <a:ext cx="1358785" cy="868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736600" imgH="469900" progId="Equation.3">
                    <p:embed/>
                  </p:oleObj>
                </mc:Choice>
                <mc:Fallback>
                  <p:oleObj name="Equazione" r:id="rId3" imgW="736600" imgH="4699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192" y="624174"/>
                          <a:ext cx="1358785" cy="868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339452"/>
                </p:ext>
              </p:extLst>
            </p:nvPr>
          </p:nvGraphicFramePr>
          <p:xfrm>
            <a:off x="1328619" y="1528956"/>
            <a:ext cx="2387794" cy="462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1295400" imgH="254000" progId="Equation.3">
                    <p:embed/>
                  </p:oleObj>
                </mc:Choice>
                <mc:Fallback>
                  <p:oleObj name="Equazione" r:id="rId5" imgW="1295400" imgH="254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619" y="1528956"/>
                          <a:ext cx="2387794" cy="46234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5422888"/>
                </p:ext>
              </p:extLst>
            </p:nvPr>
          </p:nvGraphicFramePr>
          <p:xfrm>
            <a:off x="346824" y="2586443"/>
            <a:ext cx="5741741" cy="757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3302000" imgH="431800" progId="Equation.3">
                    <p:embed/>
                  </p:oleObj>
                </mc:Choice>
                <mc:Fallback>
                  <p:oleObj name="Equazione" r:id="rId7" imgW="33020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824" y="2586443"/>
                          <a:ext cx="5741741" cy="7570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341" name="Picture 197" descr="Immagine correlat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4" y="1509481"/>
            <a:ext cx="2140083" cy="10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2" name="Picture 19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3"/>
          <a:stretch/>
        </p:blipFill>
        <p:spPr bwMode="auto">
          <a:xfrm>
            <a:off x="207529" y="3281353"/>
            <a:ext cx="5244723" cy="8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4" r="45647"/>
          <a:stretch/>
        </p:blipFill>
        <p:spPr bwMode="auto">
          <a:xfrm>
            <a:off x="142854" y="5961708"/>
            <a:ext cx="2736000" cy="7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12" name="Picture 19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1764"/>
          <a:stretch/>
        </p:blipFill>
        <p:spPr bwMode="auto">
          <a:xfrm>
            <a:off x="141800" y="4395783"/>
            <a:ext cx="5244723" cy="16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asellaDiTesto 3"/>
          <p:cNvSpPr txBox="1">
            <a:spLocks noChangeArrowheads="1"/>
          </p:cNvSpPr>
          <p:nvPr/>
        </p:nvSpPr>
        <p:spPr bwMode="auto">
          <a:xfrm>
            <a:off x="4342065" y="80997"/>
            <a:ext cx="3507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b="1" i="1" dirty="0">
                <a:solidFill>
                  <a:srgbClr val="0070C0"/>
                </a:solidFill>
              </a:rPr>
              <a:t>Hot-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wire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anemometer</a:t>
            </a:r>
            <a:endParaRPr lang="it-IT" altLang="it-IT" sz="2400" b="1" i="1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6763" t="2925" r="695" b="71716"/>
          <a:stretch/>
        </p:blipFill>
        <p:spPr>
          <a:xfrm>
            <a:off x="765808" y="790338"/>
            <a:ext cx="4794063" cy="1645920"/>
          </a:xfrm>
          <a:prstGeom prst="rect">
            <a:avLst/>
          </a:prstGeom>
        </p:spPr>
      </p:pic>
      <p:pic>
        <p:nvPicPr>
          <p:cNvPr id="13314" name="Picture 2" descr="Risultati immagini per anemometro a filo caldo schem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r="10612"/>
          <a:stretch/>
        </p:blipFill>
        <p:spPr bwMode="auto">
          <a:xfrm>
            <a:off x="6722304" y="631267"/>
            <a:ext cx="3718560" cy="21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94426" y="4124440"/>
                <a:ext cx="2253566" cy="397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h𝐴</m:t>
                      </m:r>
                      <m:r>
                        <a:rPr lang="it-IT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6" y="4124440"/>
                <a:ext cx="2253566" cy="397096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/>
          <p:cNvCxnSpPr/>
          <p:nvPr/>
        </p:nvCxnSpPr>
        <p:spPr>
          <a:xfrm>
            <a:off x="2869882" y="1398806"/>
            <a:ext cx="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97840" y="149989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690" t="27965" r="696" b="37396"/>
          <a:stretch/>
        </p:blipFill>
        <p:spPr>
          <a:xfrm>
            <a:off x="6271260" y="3683006"/>
            <a:ext cx="5705922" cy="253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282245" y="4124440"/>
                <a:ext cx="17080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h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45" y="4124440"/>
                <a:ext cx="170803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194426" y="4738472"/>
            <a:ext cx="59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When V increases, </a:t>
            </a:r>
            <a:r>
              <a:rPr lang="it-IT" i="1"/>
              <a:t>h(V) </a:t>
            </a:r>
            <a:r>
              <a:rPr lang="it-IT"/>
              <a:t>increases and </a:t>
            </a:r>
            <a:r>
              <a:rPr lang="it-IT" i="1"/>
              <a:t>T</a:t>
            </a:r>
            <a:r>
              <a:rPr lang="it-IT" i="1" baseline="-25000"/>
              <a:t>w</a:t>
            </a:r>
            <a:r>
              <a:rPr lang="it-IT"/>
              <a:t> and </a:t>
            </a:r>
            <a:r>
              <a:rPr lang="it-IT" i="1"/>
              <a:t>R</a:t>
            </a:r>
            <a:r>
              <a:rPr lang="it-IT" i="1" baseline="-25000"/>
              <a:t>w</a:t>
            </a:r>
            <a:r>
              <a:rPr lang="it-IT"/>
              <a:t> decrease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3284" y="2782355"/>
            <a:ext cx="6581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 current </a:t>
            </a:r>
            <a:r>
              <a:rPr lang="it-IT" i="1"/>
              <a:t>I </a:t>
            </a:r>
            <a:r>
              <a:rPr lang="it-IT"/>
              <a:t>passes through a small tungsten wire: the wire warms up</a:t>
            </a:r>
          </a:p>
          <a:p>
            <a:endParaRPr lang="it-IT" sz="1200"/>
          </a:p>
          <a:p>
            <a:r>
              <a:rPr lang="it-IT"/>
              <a:t>The heat generated by the Joule effect is the same heat removed by thermal convection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4426" y="5290684"/>
            <a:ext cx="59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If we work at T</a:t>
            </a:r>
            <a:r>
              <a:rPr lang="it-IT" baseline="-25000"/>
              <a:t>w</a:t>
            </a:r>
            <a:r>
              <a:rPr lang="it-IT"/>
              <a:t> constant (R</a:t>
            </a:r>
            <a:r>
              <a:rPr lang="it-IT" baseline="-25000"/>
              <a:t>w</a:t>
            </a:r>
            <a:r>
              <a:rPr lang="it-IT"/>
              <a:t>), and T</a:t>
            </a:r>
            <a:r>
              <a:rPr lang="it-IT" baseline="-25000"/>
              <a:t>f</a:t>
            </a:r>
            <a:r>
              <a:rPr lang="it-IT"/>
              <a:t> is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194426" y="5797034"/>
                <a:ext cx="4806829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/>
                            </a:rPr>
                            <m:t>𝑉</m:t>
                          </m:r>
                        </m:e>
                      </m:rad>
                      <m:r>
                        <a:rPr lang="it-IT" b="0" i="1" smtClean="0">
                          <a:latin typeface="Cambria Math"/>
                        </a:rPr>
                        <m:t>∗</m:t>
                      </m:r>
                      <m:r>
                        <a:rPr lang="it-IT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6" y="5797034"/>
                <a:ext cx="4806829" cy="428707"/>
              </a:xfrm>
              <a:prstGeom prst="rect">
                <a:avLst/>
              </a:prstGeom>
              <a:blipFill rotWithShape="1"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Risultati immagini per anemometro a filo caldo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r="22831"/>
          <a:stretch/>
        </p:blipFill>
        <p:spPr bwMode="auto">
          <a:xfrm>
            <a:off x="10728960" y="453217"/>
            <a:ext cx="1154430" cy="22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28575" y="29627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7387590" y="3718560"/>
                <a:ext cx="194001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it-IT" sz="1600" i="1" smtClean="0"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90" y="3718560"/>
                <a:ext cx="1940018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9D1BB8B-14C3-4DC6-ABC7-FB7CFDFF9711}"/>
              </a:ext>
            </a:extLst>
          </p:cNvPr>
          <p:cNvCxnSpPr>
            <a:cxnSpLocks/>
          </p:cNvCxnSpPr>
          <p:nvPr/>
        </p:nvCxnSpPr>
        <p:spPr>
          <a:xfrm flipH="1">
            <a:off x="572022" y="409095"/>
            <a:ext cx="10875981" cy="58755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D5FB48D-2189-4622-A6E4-C9910A43B917}"/>
              </a:ext>
            </a:extLst>
          </p:cNvPr>
          <p:cNvCxnSpPr/>
          <p:nvPr/>
        </p:nvCxnSpPr>
        <p:spPr>
          <a:xfrm>
            <a:off x="555812" y="496645"/>
            <a:ext cx="10875981" cy="58755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33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746</Words>
  <Application>Microsoft Office PowerPoint</Application>
  <PresentationFormat>Widescreen</PresentationFormat>
  <Paragraphs>68</Paragraphs>
  <Slides>10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Del Prete</dc:creator>
  <cp:lastModifiedBy>Livio D'Alvia</cp:lastModifiedBy>
  <cp:revision>144</cp:revision>
  <cp:lastPrinted>2018-11-28T16:06:03Z</cp:lastPrinted>
  <dcterms:created xsi:type="dcterms:W3CDTF">2016-05-11T13:25:51Z</dcterms:created>
  <dcterms:modified xsi:type="dcterms:W3CDTF">2024-03-05T17:21:52Z</dcterms:modified>
</cp:coreProperties>
</file>