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 id="262" r:id="rId8"/>
    <p:sldId id="263" r:id="rId9"/>
    <p:sldId id="265" r:id="rId10"/>
    <p:sldId id="266" r:id="rId11"/>
    <p:sldId id="267" r:id="rId12"/>
    <p:sldId id="264" r:id="rId13"/>
    <p:sldId id="268" r:id="rId14"/>
    <p:sldId id="271" r:id="rId15"/>
    <p:sldId id="273" r:id="rId16"/>
    <p:sldId id="274" r:id="rId17"/>
    <p:sldId id="275" r:id="rId18"/>
    <p:sldId id="276" r:id="rId19"/>
    <p:sldId id="277" r:id="rId20"/>
    <p:sldId id="278" r:id="rId21"/>
    <p:sldId id="279" r:id="rId22"/>
    <p:sldId id="280" r:id="rId23"/>
    <p:sldId id="281" r:id="rId24"/>
    <p:sldId id="269" r:id="rId25"/>
    <p:sldId id="270" r:id="rId26"/>
    <p:sldId id="286" r:id="rId27"/>
    <p:sldId id="285" r:id="rId28"/>
    <p:sldId id="282" r:id="rId29"/>
    <p:sldId id="283" r:id="rId30"/>
    <p:sldId id="288" r:id="rId31"/>
    <p:sldId id="284"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530FB-B290-C0FD-0944-83E7705F12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D8B94EF6-7048-F8E7-999F-A0EF1E677F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616CEA-7A48-E6D8-4195-DA3B24195BBB}"/>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5" name="Marcador de pie de página 4">
            <a:extLst>
              <a:ext uri="{FF2B5EF4-FFF2-40B4-BE49-F238E27FC236}">
                <a16:creationId xmlns:a16="http://schemas.microsoft.com/office/drawing/2014/main" id="{67B8A655-5D84-DE0C-56AF-E9FB6780A8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D9975D0-5DD8-2A7A-78A8-750A529AE63B}"/>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22683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D94E7A-E8A2-AECF-0FEC-D8EA35D7723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8CA5FB7-BA50-D95E-F942-28309F83CE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042586-C2FC-80CD-55F6-A2545F57AC56}"/>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5" name="Marcador de pie de página 4">
            <a:extLst>
              <a:ext uri="{FF2B5EF4-FFF2-40B4-BE49-F238E27FC236}">
                <a16:creationId xmlns:a16="http://schemas.microsoft.com/office/drawing/2014/main" id="{D82B8571-7353-1A37-42B1-1FCD40DED3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7811D0-C9A6-FE48-7458-AEC92A09F3EC}"/>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351778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78E16E-58A5-6405-41D5-FF58261BD5D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1BCBB9-8374-54E4-3342-E7A4DBE1D6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2DA88E-9E17-01EA-626A-DCF4196ED3BE}"/>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5" name="Marcador de pie de página 4">
            <a:extLst>
              <a:ext uri="{FF2B5EF4-FFF2-40B4-BE49-F238E27FC236}">
                <a16:creationId xmlns:a16="http://schemas.microsoft.com/office/drawing/2014/main" id="{B2A6086D-6AE8-0550-EF76-D3DC59FAC3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20B90C-9B4E-056C-879A-757E887B663A}"/>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242970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D5DD2-F438-4300-87CB-82C97805591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2FCD98-20B9-237C-D23B-1FE5A5CE38F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B02A0D-4B0A-8722-3995-FFD65B7643AA}"/>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5" name="Marcador de pie de página 4">
            <a:extLst>
              <a:ext uri="{FF2B5EF4-FFF2-40B4-BE49-F238E27FC236}">
                <a16:creationId xmlns:a16="http://schemas.microsoft.com/office/drawing/2014/main" id="{C01468C5-2AD7-C1B5-B39A-4AE3D2217A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5B87F3-846E-0BED-B4D4-995009A680EA}"/>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423209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941D73-33C9-D1A4-5546-9C20AC9926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D80453E-6B29-0D0E-F793-2037B4F76A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A10481C-3986-74B1-C2D9-F4D3B5A1C295}"/>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5" name="Marcador de pie de página 4">
            <a:extLst>
              <a:ext uri="{FF2B5EF4-FFF2-40B4-BE49-F238E27FC236}">
                <a16:creationId xmlns:a16="http://schemas.microsoft.com/office/drawing/2014/main" id="{DD5E8134-18F2-8433-F31F-C53F8760E3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BE83D1-6A39-C94D-0F59-D19C4A8CE9EC}"/>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295798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8FA24A-AB3A-B144-FDF8-B56339A75CE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BA9C8B-F42F-5997-78E2-90CA4F5113C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CE36FF2-B312-EBBA-91D0-5FC670F66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4C4174F-AA65-2EFF-B0F2-96B0B84ADA79}"/>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6" name="Marcador de pie de página 5">
            <a:extLst>
              <a:ext uri="{FF2B5EF4-FFF2-40B4-BE49-F238E27FC236}">
                <a16:creationId xmlns:a16="http://schemas.microsoft.com/office/drawing/2014/main" id="{01EEA398-3DEB-B888-2D4B-F991120C8E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FC4D2D-E0C9-17A9-D9E8-ACD7E321D609}"/>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347362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8CAFD-DD1A-F7CF-5BA2-4E9D34AA18F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5880F44-EDAF-EA4F-D873-22083C66E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0F73F7E-F4A9-4C98-403D-8FBA896E7DB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C8E5F3-02BE-736B-0094-8AFDE40C5D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1E61C88-1547-6703-6005-6D25ABE94A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8C9A8AA-3488-052A-BE6F-BE541D05CD21}"/>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8" name="Marcador de pie de página 7">
            <a:extLst>
              <a:ext uri="{FF2B5EF4-FFF2-40B4-BE49-F238E27FC236}">
                <a16:creationId xmlns:a16="http://schemas.microsoft.com/office/drawing/2014/main" id="{93CFAFD7-521D-644A-4F66-CF3689396EC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B5F630-55F6-C575-A267-42A6DA2C4273}"/>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206017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B1556-CD58-2CDA-7696-D36440834E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D886742-FDB6-C80A-7AD4-1EB0398FB9F1}"/>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4" name="Marcador de pie de página 3">
            <a:extLst>
              <a:ext uri="{FF2B5EF4-FFF2-40B4-BE49-F238E27FC236}">
                <a16:creationId xmlns:a16="http://schemas.microsoft.com/office/drawing/2014/main" id="{D4D7C51E-6197-2DE5-41C0-DEE59C23FB6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391C83E-0172-D528-ACB1-42D398AC837D}"/>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77131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B7761C-854C-9736-D440-B7A59472D4C4}"/>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3" name="Marcador de pie de página 2">
            <a:extLst>
              <a:ext uri="{FF2B5EF4-FFF2-40B4-BE49-F238E27FC236}">
                <a16:creationId xmlns:a16="http://schemas.microsoft.com/office/drawing/2014/main" id="{0116151A-1C56-5862-3040-E6C92B6173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057FE16-FEC5-9643-5642-E06CA7AC6A96}"/>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332721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A3D24-B2F3-FE03-1998-14B3DAFA63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727546F-14CA-3DF8-ABFC-0DF6AA549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23AD35C-B11C-42F4-9D94-0AB8D43105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2AC1065-AF9B-E323-2144-BEFD40E9FB2E}"/>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6" name="Marcador de pie de página 5">
            <a:extLst>
              <a:ext uri="{FF2B5EF4-FFF2-40B4-BE49-F238E27FC236}">
                <a16:creationId xmlns:a16="http://schemas.microsoft.com/office/drawing/2014/main" id="{139476D4-567C-098F-242E-5838D37A871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99EC9-2BBD-FA11-B65D-84063DE9DD1F}"/>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209692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2FB9A-C641-A213-C400-4EC1C2C933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6B556DF-DD3D-7E2C-770A-53BC4A136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9B90F81-2376-DC57-5AA4-ACEC67E60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1586A17-3F19-BBDE-5BD4-FEC0B8A991F4}"/>
              </a:ext>
            </a:extLst>
          </p:cNvPr>
          <p:cNvSpPr>
            <a:spLocks noGrp="1"/>
          </p:cNvSpPr>
          <p:nvPr>
            <p:ph type="dt" sz="half" idx="10"/>
          </p:nvPr>
        </p:nvSpPr>
        <p:spPr/>
        <p:txBody>
          <a:bodyPr/>
          <a:lstStyle/>
          <a:p>
            <a:fld id="{309C45C1-243A-46D6-99D8-F701BB47E68F}" type="datetimeFigureOut">
              <a:rPr lang="es-ES" smtClean="0"/>
              <a:t>01/10/2023</a:t>
            </a:fld>
            <a:endParaRPr lang="es-ES"/>
          </a:p>
        </p:txBody>
      </p:sp>
      <p:sp>
        <p:nvSpPr>
          <p:cNvPr id="6" name="Marcador de pie de página 5">
            <a:extLst>
              <a:ext uri="{FF2B5EF4-FFF2-40B4-BE49-F238E27FC236}">
                <a16:creationId xmlns:a16="http://schemas.microsoft.com/office/drawing/2014/main" id="{E220092C-D875-CD59-9551-EB80E748DC5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83941B-01DD-040A-A0D1-980354F1DF50}"/>
              </a:ext>
            </a:extLst>
          </p:cNvPr>
          <p:cNvSpPr>
            <a:spLocks noGrp="1"/>
          </p:cNvSpPr>
          <p:nvPr>
            <p:ph type="sldNum" sz="quarter" idx="12"/>
          </p:nvPr>
        </p:nvSpPr>
        <p:spPr/>
        <p:txBody>
          <a:bodyPr/>
          <a:lstStyle/>
          <a:p>
            <a:fld id="{0C717548-E116-4A9D-8CCD-D7D3A6C8DE0F}" type="slidenum">
              <a:rPr lang="es-ES" smtClean="0"/>
              <a:t>‹Nº›</a:t>
            </a:fld>
            <a:endParaRPr lang="es-ES"/>
          </a:p>
        </p:txBody>
      </p:sp>
    </p:spTree>
    <p:extLst>
      <p:ext uri="{BB962C8B-B14F-4D97-AF65-F5344CB8AC3E}">
        <p14:creationId xmlns:p14="http://schemas.microsoft.com/office/powerpoint/2010/main" val="368105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AA9B84-E159-DC44-588D-0D1CF273E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A7892A8-44B2-B897-B779-376F694E3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B7DFE0-2DEB-9D3A-9C5F-AFDAA454C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C45C1-243A-46D6-99D8-F701BB47E68F}" type="datetimeFigureOut">
              <a:rPr lang="es-ES" smtClean="0"/>
              <a:t>01/10/2023</a:t>
            </a:fld>
            <a:endParaRPr lang="es-ES"/>
          </a:p>
        </p:txBody>
      </p:sp>
      <p:sp>
        <p:nvSpPr>
          <p:cNvPr id="5" name="Marcador de pie de página 4">
            <a:extLst>
              <a:ext uri="{FF2B5EF4-FFF2-40B4-BE49-F238E27FC236}">
                <a16:creationId xmlns:a16="http://schemas.microsoft.com/office/drawing/2014/main" id="{2BBECA31-F3DB-5C05-F7D5-34E50F9C7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FC8D70E-3BD7-A94F-E8FD-090E98ABB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17548-E116-4A9D-8CCD-D7D3A6C8DE0F}" type="slidenum">
              <a:rPr lang="es-ES" smtClean="0"/>
              <a:t>‹Nº›</a:t>
            </a:fld>
            <a:endParaRPr lang="es-ES"/>
          </a:p>
        </p:txBody>
      </p:sp>
    </p:spTree>
    <p:extLst>
      <p:ext uri="{BB962C8B-B14F-4D97-AF65-F5344CB8AC3E}">
        <p14:creationId xmlns:p14="http://schemas.microsoft.com/office/powerpoint/2010/main" val="1087558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insiteart.org/about"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hyperlink" Target="https://video.repubblica.it/mondo/carovana-migranti-migliaia-a-piedi-verso-il-messico-e-gli-usa-trump-invoca-l-esercito/317315/317945" TargetMode="External"/><Relationship Id="rId4" Type="http://schemas.openxmlformats.org/officeDocument/2006/relationships/hyperlink" Target="https://www.youtube.com/watch?v=SDk9q-7s5a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F32C1-1FB0-5A8C-F6AC-3802BA10FF30}"/>
              </a:ext>
            </a:extLst>
          </p:cNvPr>
          <p:cNvSpPr>
            <a:spLocks noGrp="1"/>
          </p:cNvSpPr>
          <p:nvPr>
            <p:ph type="ctrTitle"/>
          </p:nvPr>
        </p:nvSpPr>
        <p:spPr/>
        <p:txBody>
          <a:bodyPr>
            <a:normAutofit fontScale="90000"/>
          </a:bodyPr>
          <a:lstStyle/>
          <a:p>
            <a:r>
              <a:rPr lang="es-ES" dirty="0"/>
              <a:t>Estudios fronterizos/Border Studies</a:t>
            </a:r>
            <a:br>
              <a:rPr lang="es-ES" dirty="0"/>
            </a:br>
            <a:r>
              <a:rPr lang="es-ES" dirty="0" err="1"/>
              <a:t>Studi</a:t>
            </a:r>
            <a:r>
              <a:rPr lang="es-ES" dirty="0"/>
              <a:t> </a:t>
            </a:r>
            <a:r>
              <a:rPr lang="es-ES" dirty="0" err="1"/>
              <a:t>sulla</a:t>
            </a:r>
            <a:r>
              <a:rPr lang="es-ES" dirty="0"/>
              <a:t> </a:t>
            </a:r>
            <a:r>
              <a:rPr lang="es-ES" dirty="0" err="1"/>
              <a:t>frontiera</a:t>
            </a:r>
            <a:endParaRPr lang="es-ES" dirty="0"/>
          </a:p>
        </p:txBody>
      </p:sp>
      <p:sp>
        <p:nvSpPr>
          <p:cNvPr id="3" name="Subtítulo 2">
            <a:extLst>
              <a:ext uri="{FF2B5EF4-FFF2-40B4-BE49-F238E27FC236}">
                <a16:creationId xmlns:a16="http://schemas.microsoft.com/office/drawing/2014/main" id="{7C8F47A5-8C2E-64F0-9050-A8C193212F49}"/>
              </a:ext>
            </a:extLst>
          </p:cNvPr>
          <p:cNvSpPr>
            <a:spLocks noGrp="1"/>
          </p:cNvSpPr>
          <p:nvPr>
            <p:ph type="subTitle" idx="1"/>
          </p:nvPr>
        </p:nvSpPr>
        <p:spPr/>
        <p:txBody>
          <a:bodyPr/>
          <a:lstStyle/>
          <a:p>
            <a:r>
              <a:rPr lang="es-ES" dirty="0"/>
              <a:t>Elena Ritondale</a:t>
            </a:r>
          </a:p>
          <a:p>
            <a:r>
              <a:rPr lang="es-ES" dirty="0"/>
              <a:t>elena.ritondale@uniroma1.it</a:t>
            </a:r>
          </a:p>
        </p:txBody>
      </p:sp>
    </p:spTree>
    <p:extLst>
      <p:ext uri="{BB962C8B-B14F-4D97-AF65-F5344CB8AC3E}">
        <p14:creationId xmlns:p14="http://schemas.microsoft.com/office/powerpoint/2010/main" val="242749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F4CB1B7-AF26-4C13-8E7D-0489A31E4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3" name="Rectangle 22">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607228-AE14-8248-6DA5-2EEF17982571}"/>
              </a:ext>
            </a:extLst>
          </p:cNvPr>
          <p:cNvSpPr>
            <a:spLocks noGrp="1"/>
          </p:cNvSpPr>
          <p:nvPr>
            <p:ph type="title"/>
          </p:nvPr>
        </p:nvSpPr>
        <p:spPr>
          <a:xfrm>
            <a:off x="1057025" y="922644"/>
            <a:ext cx="5040285" cy="1169585"/>
          </a:xfrm>
        </p:spPr>
        <p:txBody>
          <a:bodyPr anchor="b">
            <a:normAutofit/>
          </a:bodyPr>
          <a:lstStyle/>
          <a:p>
            <a:r>
              <a:rPr lang="es-ES" sz="4000"/>
              <a:t>InSite</a:t>
            </a:r>
          </a:p>
        </p:txBody>
      </p:sp>
      <p:sp>
        <p:nvSpPr>
          <p:cNvPr id="28" name="Rectangle 27">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5EE74606-B343-C2C1-FE5B-496D55D33665}"/>
              </a:ext>
            </a:extLst>
          </p:cNvPr>
          <p:cNvSpPr>
            <a:spLocks noGrp="1"/>
          </p:cNvSpPr>
          <p:nvPr>
            <p:ph idx="1"/>
          </p:nvPr>
        </p:nvSpPr>
        <p:spPr>
          <a:xfrm>
            <a:off x="1055715" y="2508105"/>
            <a:ext cx="5040285" cy="3632493"/>
          </a:xfrm>
        </p:spPr>
        <p:txBody>
          <a:bodyPr anchor="ctr">
            <a:normAutofit/>
          </a:bodyPr>
          <a:lstStyle/>
          <a:p>
            <a:r>
              <a:rPr lang="es-ES" sz="2000" dirty="0">
                <a:hlinkClick r:id="rId2"/>
              </a:rPr>
              <a:t>https://insiteart.org/about</a:t>
            </a:r>
            <a:endParaRPr lang="es-ES" sz="2000" dirty="0"/>
          </a:p>
          <a:p>
            <a:pPr>
              <a:buFont typeface="Arial" panose="020B0604020202020204" pitchFamily="34" charset="0"/>
              <a:buChar char="•"/>
            </a:pPr>
            <a:endParaRPr lang="en-US" sz="2000" dirty="0"/>
          </a:p>
          <a:p>
            <a:pPr marL="0" indent="0">
              <a:buNone/>
            </a:pPr>
            <a:r>
              <a:rPr lang="en-US" sz="2000" b="1" dirty="0"/>
              <a:t>INSITE Overview 1992–2018</a:t>
            </a:r>
            <a:endParaRPr lang="en-US" sz="2000" dirty="0"/>
          </a:p>
          <a:p>
            <a:pPr marL="0" indent="0">
              <a:buNone/>
            </a:pPr>
            <a:r>
              <a:rPr lang="en-US" sz="2000" dirty="0"/>
              <a:t>Founded in 1992, </a:t>
            </a:r>
            <a:r>
              <a:rPr lang="en-US" sz="2000" b="1" dirty="0"/>
              <a:t>INSITE</a:t>
            </a:r>
            <a:r>
              <a:rPr lang="en-US" sz="2000" dirty="0"/>
              <a:t> is an initiative committed to the production of artworks in the public sphere through collaborations among artists, cultural agents, institutions, and communities. (…)</a:t>
            </a:r>
          </a:p>
          <a:p>
            <a:pPr marL="0" indent="0">
              <a:buNone/>
            </a:pPr>
            <a:endParaRPr lang="en-US" sz="2000" dirty="0"/>
          </a:p>
          <a:p>
            <a:endParaRPr lang="es-ES" sz="2000" dirty="0"/>
          </a:p>
        </p:txBody>
      </p:sp>
      <p:pic>
        <p:nvPicPr>
          <p:cNvPr id="5" name="Imagen 4" descr="Texto&#10;&#10;Descripción generada automáticamente">
            <a:extLst>
              <a:ext uri="{FF2B5EF4-FFF2-40B4-BE49-F238E27FC236}">
                <a16:creationId xmlns:a16="http://schemas.microsoft.com/office/drawing/2014/main" id="{C114A5B1-4B4E-B5DD-FFC9-8255440FC0DE}"/>
              </a:ext>
            </a:extLst>
          </p:cNvPr>
          <p:cNvPicPr>
            <a:picLocks noChangeAspect="1"/>
          </p:cNvPicPr>
          <p:nvPr/>
        </p:nvPicPr>
        <p:blipFill rotWithShape="1">
          <a:blip r:embed="rId3">
            <a:extLst>
              <a:ext uri="{28A0092B-C50C-407E-A947-70E740481C1C}">
                <a14:useLocalDpi xmlns:a14="http://schemas.microsoft.com/office/drawing/2010/main" val="0"/>
              </a:ext>
            </a:extLst>
          </a:blip>
          <a:srcRect l="2004" r="2347" b="1"/>
          <a:stretch/>
        </p:blipFill>
        <p:spPr>
          <a:xfrm>
            <a:off x="6946667" y="774285"/>
            <a:ext cx="4389120" cy="2581173"/>
          </a:xfrm>
          <a:prstGeom prst="rect">
            <a:avLst/>
          </a:prstGeom>
        </p:spPr>
      </p:pic>
      <p:pic>
        <p:nvPicPr>
          <p:cNvPr id="7" name="Imagen 6" descr="Imagen que contiene camino, edificio, exterior, frente&#10;&#10;Descripción generada automáticamente">
            <a:extLst>
              <a:ext uri="{FF2B5EF4-FFF2-40B4-BE49-F238E27FC236}">
                <a16:creationId xmlns:a16="http://schemas.microsoft.com/office/drawing/2014/main" id="{05CB89A8-DEED-8D04-3718-D85A88B5B00E}"/>
              </a:ext>
            </a:extLst>
          </p:cNvPr>
          <p:cNvPicPr>
            <a:picLocks noChangeAspect="1"/>
          </p:cNvPicPr>
          <p:nvPr/>
        </p:nvPicPr>
        <p:blipFill rotWithShape="1">
          <a:blip r:embed="rId4">
            <a:extLst>
              <a:ext uri="{28A0092B-C50C-407E-A947-70E740481C1C}">
                <a14:useLocalDpi xmlns:a14="http://schemas.microsoft.com/office/drawing/2010/main" val="0"/>
              </a:ext>
            </a:extLst>
          </a:blip>
          <a:srcRect t="11897" r="2" b="2"/>
          <a:stretch/>
        </p:blipFill>
        <p:spPr>
          <a:xfrm>
            <a:off x="6946667" y="3575074"/>
            <a:ext cx="4389120" cy="2581173"/>
          </a:xfrm>
          <a:prstGeom prst="rect">
            <a:avLst/>
          </a:prstGeom>
        </p:spPr>
      </p:pic>
    </p:spTree>
    <p:extLst>
      <p:ext uri="{BB962C8B-B14F-4D97-AF65-F5344CB8AC3E}">
        <p14:creationId xmlns:p14="http://schemas.microsoft.com/office/powerpoint/2010/main" val="202776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274C700-2CB2-1A5D-4789-5285633461C2}"/>
              </a:ext>
            </a:extLst>
          </p:cNvPr>
          <p:cNvSpPr>
            <a:spLocks noGrp="1"/>
          </p:cNvSpPr>
          <p:nvPr>
            <p:ph idx="1"/>
          </p:nvPr>
        </p:nvSpPr>
        <p:spPr>
          <a:xfrm>
            <a:off x="838200" y="614149"/>
            <a:ext cx="10515600" cy="5562814"/>
          </a:xfrm>
        </p:spPr>
        <p:txBody>
          <a:bodyPr>
            <a:normAutofit fontScale="92500" lnSpcReduction="20000"/>
          </a:bodyPr>
          <a:lstStyle/>
          <a:p>
            <a:pPr marL="0" indent="0" algn="just">
              <a:buNone/>
            </a:pPr>
            <a:r>
              <a:rPr lang="en-US" dirty="0"/>
              <a:t>“Conceived as a </a:t>
            </a:r>
            <a:r>
              <a:rPr lang="en-US" b="1" dirty="0"/>
              <a:t>binational initiative</a:t>
            </a:r>
            <a:r>
              <a:rPr lang="en-US" dirty="0"/>
              <a:t>, </a:t>
            </a:r>
            <a:r>
              <a:rPr lang="en-US" b="1" dirty="0"/>
              <a:t>INSITE</a:t>
            </a:r>
            <a:r>
              <a:rPr lang="en-US" dirty="0"/>
              <a:t> </a:t>
            </a:r>
            <a:r>
              <a:rPr lang="en-US" b="1" dirty="0"/>
              <a:t>was based, for its first five editions (1992, 1994, 1997, 2000, 2005), in the Tijuana/San Diego border region at a moment of vigorous discussions within the artistic field about site-specificity, globalization, multiculturalism, and geopolitics. </a:t>
            </a:r>
            <a:r>
              <a:rPr lang="en-US" dirty="0"/>
              <a:t>The impetus behind the first edition, IN/SITE 92, was primarily the desire to encourage a collaboration among a broad range of the region’s institutions—from its largest museums and cultural centers to its many university galleries and smaller alternative spaces—working in the genres of so called “site-specific” and “installation” art. From 1993 onward, the project was reimagined as taking shape “…</a:t>
            </a:r>
            <a:r>
              <a:rPr lang="en-US" b="1" dirty="0"/>
              <a:t>within the frame of San Diego/Tijuana’s intertwined history, in a space defined by both cartographic juncture and rift, amidst a political momentum marked by the conflicting signals of NAFTA” (…)[</a:t>
            </a:r>
            <a:r>
              <a:rPr lang="en-US" b="1" dirty="0" err="1"/>
              <a:t>i</a:t>
            </a:r>
            <a:r>
              <a:rPr lang="en-US" b="1" dirty="0"/>
              <a:t>]</a:t>
            </a:r>
            <a:r>
              <a:rPr lang="en-US" dirty="0"/>
              <a:t> The constantly changing and oftentimes contradictory conditions of the border region provided a unique context to test the boundaries and impact of artistic practice in a dynamic political, social, and cultural terrain”.</a:t>
            </a:r>
          </a:p>
          <a:p>
            <a:pPr marL="0" indent="0" algn="just">
              <a:buNone/>
            </a:pPr>
            <a:endParaRPr lang="en-US" dirty="0"/>
          </a:p>
          <a:p>
            <a:pPr marL="0" indent="0" algn="just">
              <a:buNone/>
            </a:pPr>
            <a:r>
              <a:rPr lang="en-US" dirty="0"/>
              <a:t>Sally Yard, “Introductory Note,”</a:t>
            </a:r>
            <a:r>
              <a:rPr lang="en-US" i="1" dirty="0"/>
              <a:t>inSITE94: A Binational Exhibition of Installation and Site-Specific Art, </a:t>
            </a:r>
            <a:r>
              <a:rPr lang="en-US" dirty="0"/>
              <a:t>(San Diego: Installation Gallery, 1994).</a:t>
            </a:r>
            <a:endParaRPr lang="es-ES" dirty="0"/>
          </a:p>
        </p:txBody>
      </p:sp>
    </p:spTree>
    <p:extLst>
      <p:ext uri="{BB962C8B-B14F-4D97-AF65-F5344CB8AC3E}">
        <p14:creationId xmlns:p14="http://schemas.microsoft.com/office/powerpoint/2010/main" val="255136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776D16-F82C-89A2-BCF9-F789990DD68A}"/>
              </a:ext>
            </a:extLst>
          </p:cNvPr>
          <p:cNvSpPr>
            <a:spLocks noGrp="1"/>
          </p:cNvSpPr>
          <p:nvPr>
            <p:ph type="title"/>
          </p:nvPr>
        </p:nvSpPr>
        <p:spPr/>
        <p:txBody>
          <a:bodyPr/>
          <a:lstStyle/>
          <a:p>
            <a:r>
              <a:rPr lang="es-ES" dirty="0" err="1"/>
              <a:t>Polemiche</a:t>
            </a:r>
            <a:r>
              <a:rPr lang="es-ES" dirty="0"/>
              <a:t> e </a:t>
            </a:r>
            <a:r>
              <a:rPr lang="es-ES" dirty="0" err="1"/>
              <a:t>riletture</a:t>
            </a:r>
            <a:r>
              <a:rPr lang="es-ES" dirty="0"/>
              <a:t> </a:t>
            </a:r>
          </a:p>
        </p:txBody>
      </p:sp>
      <p:sp>
        <p:nvSpPr>
          <p:cNvPr id="3" name="Marcador de contenido 2">
            <a:extLst>
              <a:ext uri="{FF2B5EF4-FFF2-40B4-BE49-F238E27FC236}">
                <a16:creationId xmlns:a16="http://schemas.microsoft.com/office/drawing/2014/main" id="{E53C879C-F41D-9A6F-A46E-0CE42DE6CE21}"/>
              </a:ext>
            </a:extLst>
          </p:cNvPr>
          <p:cNvSpPr>
            <a:spLocks noGrp="1"/>
          </p:cNvSpPr>
          <p:nvPr>
            <p:ph idx="1"/>
          </p:nvPr>
        </p:nvSpPr>
        <p:spPr/>
        <p:txBody>
          <a:bodyPr>
            <a:normAutofit/>
          </a:bodyPr>
          <a:lstStyle/>
          <a:p>
            <a:pPr indent="0">
              <a:lnSpc>
                <a:spcPct val="107000"/>
              </a:lnSpc>
              <a:buNone/>
            </a:pPr>
            <a:r>
              <a:rPr lang="es-ES" sz="2000" kern="100" dirty="0">
                <a:effectLst/>
                <a:latin typeface="Calibri" panose="020F0502020204030204" pitchFamily="34" charset="0"/>
                <a:ea typeface="Calibri" panose="020F0502020204030204" pitchFamily="34" charset="0"/>
                <a:cs typeface="Arial" panose="020B0604020202020204" pitchFamily="34" charset="0"/>
              </a:rPr>
              <a:t>Perla Ábrego, “La frontera como sistema simbólico en la literatura contemporánea”.</a:t>
            </a:r>
          </a:p>
          <a:p>
            <a:pPr indent="0">
              <a:lnSpc>
                <a:spcPct val="107000"/>
              </a:lnSpc>
              <a:buNone/>
            </a:pPr>
            <a:r>
              <a:rPr lang="es-ES" sz="2000" kern="100" dirty="0">
                <a:latin typeface="Calibri" panose="020F0502020204030204" pitchFamily="34" charset="0"/>
                <a:ea typeface="Calibri" panose="020F0502020204030204" pitchFamily="34" charset="0"/>
                <a:cs typeface="Arial" panose="020B0604020202020204" pitchFamily="34" charset="0"/>
              </a:rPr>
              <a:t>Contesta </a:t>
            </a:r>
            <a:r>
              <a:rPr lang="es-ES" sz="2000" kern="100" dirty="0" err="1">
                <a:latin typeface="Calibri" panose="020F0502020204030204" pitchFamily="34" charset="0"/>
                <a:ea typeface="Calibri" panose="020F0502020204030204" pitchFamily="34" charset="0"/>
                <a:cs typeface="Arial" panose="020B0604020202020204" pitchFamily="34" charset="0"/>
              </a:rPr>
              <a:t>due</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posizioni</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teoriche</a:t>
            </a:r>
            <a:r>
              <a:rPr lang="es-ES" sz="2000" kern="100" dirty="0">
                <a:latin typeface="Calibri" panose="020F0502020204030204" pitchFamily="34" charset="0"/>
                <a:ea typeface="Calibri" panose="020F0502020204030204" pitchFamily="34" charset="0"/>
                <a:cs typeface="Arial" panose="020B0604020202020204" pitchFamily="34" charset="0"/>
              </a:rPr>
              <a:t>:</a:t>
            </a:r>
          </a:p>
          <a:p>
            <a:pPr indent="0">
              <a:lnSpc>
                <a:spcPct val="107000"/>
              </a:lnSpc>
              <a:buNone/>
            </a:pPr>
            <a:r>
              <a:rPr lang="es-ES" sz="2000" kern="100" dirty="0">
                <a:latin typeface="Calibri" panose="020F0502020204030204" pitchFamily="34" charset="0"/>
                <a:ea typeface="Calibri" panose="020F0502020204030204" pitchFamily="34" charset="0"/>
                <a:cs typeface="Arial" panose="020B0604020202020204" pitchFamily="34" charset="0"/>
              </a:rPr>
              <a:t>- la teoría </a:t>
            </a:r>
            <a:r>
              <a:rPr lang="es-ES" sz="2000" kern="100" dirty="0" err="1">
                <a:latin typeface="Calibri" panose="020F0502020204030204" pitchFamily="34" charset="0"/>
                <a:ea typeface="Calibri" panose="020F0502020204030204" pitchFamily="34" charset="0"/>
                <a:cs typeface="Arial" panose="020B0604020202020204" pitchFamily="34" charset="0"/>
              </a:rPr>
              <a:t>postcoloniale</a:t>
            </a:r>
            <a:r>
              <a:rPr lang="es-ES" sz="2000" kern="100" dirty="0">
                <a:latin typeface="Calibri" panose="020F0502020204030204" pitchFamily="34" charset="0"/>
                <a:ea typeface="Calibri" panose="020F0502020204030204" pitchFamily="34" charset="0"/>
                <a:cs typeface="Arial" panose="020B0604020202020204" pitchFamily="34" charset="0"/>
              </a:rPr>
              <a:t> e chicana (per i </a:t>
            </a:r>
            <a:r>
              <a:rPr lang="es-ES" sz="2000" kern="100" dirty="0" err="1">
                <a:latin typeface="Calibri" panose="020F0502020204030204" pitchFamily="34" charset="0"/>
                <a:ea typeface="Calibri" panose="020F0502020204030204" pitchFamily="34" charset="0"/>
                <a:cs typeface="Arial" panose="020B0604020202020204" pitchFamily="34" charset="0"/>
              </a:rPr>
              <a:t>concetti</a:t>
            </a:r>
            <a:r>
              <a:rPr lang="es-ES" sz="2000" kern="100" dirty="0">
                <a:latin typeface="Calibri" panose="020F0502020204030204" pitchFamily="34" charset="0"/>
                <a:ea typeface="Calibri" panose="020F0502020204030204" pitchFamily="34" charset="0"/>
                <a:cs typeface="Arial" panose="020B0604020202020204" pitchFamily="34" charset="0"/>
              </a:rPr>
              <a:t> di “</a:t>
            </a:r>
            <a:r>
              <a:rPr lang="es-ES" sz="2000" kern="100" dirty="0" err="1">
                <a:latin typeface="Calibri" panose="020F0502020204030204" pitchFamily="34" charset="0"/>
                <a:ea typeface="Calibri" panose="020F0502020204030204" pitchFamily="34" charset="0"/>
                <a:cs typeface="Arial" panose="020B0604020202020204" pitchFamily="34" charset="0"/>
              </a:rPr>
              <a:t>terzo</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spazio</a:t>
            </a:r>
            <a:r>
              <a:rPr lang="es-ES" sz="2000" kern="100" dirty="0">
                <a:latin typeface="Calibri" panose="020F0502020204030204" pitchFamily="34" charset="0"/>
                <a:ea typeface="Calibri" panose="020F0502020204030204" pitchFamily="34" charset="0"/>
                <a:cs typeface="Arial" panose="020B0604020202020204" pitchFamily="34" charset="0"/>
              </a:rPr>
              <a:t>” e “</a:t>
            </a:r>
            <a:r>
              <a:rPr lang="es-ES" sz="2000" kern="100" dirty="0" err="1">
                <a:latin typeface="Calibri" panose="020F0502020204030204" pitchFamily="34" charset="0"/>
                <a:ea typeface="Calibri" panose="020F0502020204030204" pitchFamily="34" charset="0"/>
                <a:cs typeface="Arial" panose="020B0604020202020204" pitchFamily="34" charset="0"/>
              </a:rPr>
              <a:t>ibridazione</a:t>
            </a:r>
            <a:r>
              <a:rPr lang="es-ES" sz="2000" kern="100" dirty="0">
                <a:latin typeface="Calibri" panose="020F0502020204030204" pitchFamily="34" charset="0"/>
                <a:ea typeface="Calibri" panose="020F0502020204030204" pitchFamily="34" charset="0"/>
                <a:cs typeface="Arial" panose="020B0604020202020204" pitchFamily="34" charset="0"/>
              </a:rPr>
              <a:t>”);</a:t>
            </a:r>
          </a:p>
          <a:p>
            <a:pPr indent="0">
              <a:lnSpc>
                <a:spcPct val="107000"/>
              </a:lnSpc>
              <a:buNone/>
            </a:pPr>
            <a:r>
              <a:rPr lang="es-ES" sz="2000" kern="100" dirty="0">
                <a:latin typeface="Calibri" panose="020F0502020204030204" pitchFamily="34" charset="0"/>
                <a:ea typeface="Calibri" panose="020F0502020204030204" pitchFamily="34" charset="0"/>
                <a:cs typeface="Arial" panose="020B0604020202020204" pitchFamily="34" charset="0"/>
              </a:rPr>
              <a:t>- la teoría postmoderna (principalmente </a:t>
            </a:r>
            <a:r>
              <a:rPr lang="es-ES" sz="2000" kern="100" dirty="0">
                <a:effectLst/>
                <a:latin typeface="Calibri" panose="020F0502020204030204" pitchFamily="34" charset="0"/>
                <a:ea typeface="Calibri" panose="020F0502020204030204" pitchFamily="34" charset="0"/>
                <a:cs typeface="Arial" panose="020B0604020202020204" pitchFamily="34" charset="0"/>
              </a:rPr>
              <a:t>García Canclini, per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l’idea</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della</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frontiera</a:t>
            </a:r>
            <a:r>
              <a:rPr lang="es-ES" sz="2000" kern="100" dirty="0">
                <a:effectLst/>
                <a:latin typeface="Calibri" panose="020F0502020204030204" pitchFamily="34" charset="0"/>
                <a:ea typeface="Calibri" panose="020F0502020204030204" pitchFamily="34" charset="0"/>
                <a:cs typeface="Arial" panose="020B0604020202020204" pitchFamily="34" charset="0"/>
              </a:rPr>
              <a:t> come paradigma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della</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postmodernità</a:t>
            </a:r>
            <a:r>
              <a:rPr lang="es-ES" sz="2000" kern="100" dirty="0">
                <a:effectLst/>
                <a:latin typeface="Calibri" panose="020F0502020204030204" pitchFamily="34" charset="0"/>
                <a:ea typeface="Calibri" panose="020F0502020204030204" pitchFamily="34" charset="0"/>
                <a:cs typeface="Arial" panose="020B0604020202020204" pitchFamily="34" charset="0"/>
              </a:rPr>
              <a:t>).</a:t>
            </a:r>
          </a:p>
          <a:p>
            <a:pPr indent="0">
              <a:lnSpc>
                <a:spcPct val="107000"/>
              </a:lnSpc>
              <a:buNone/>
            </a:pPr>
            <a:r>
              <a:rPr lang="es-ES" sz="2000" kern="100" dirty="0">
                <a:latin typeface="Calibri" panose="020F0502020204030204" pitchFamily="34" charset="0"/>
                <a:ea typeface="Calibri" panose="020F0502020204030204" pitchFamily="34" charset="0"/>
                <a:cs typeface="Arial" panose="020B0604020202020204" pitchFamily="34" charset="0"/>
              </a:rPr>
              <a:t>&gt; </a:t>
            </a:r>
            <a:r>
              <a:rPr lang="es-ES" sz="2000" kern="100" dirty="0" err="1">
                <a:latin typeface="Calibri" panose="020F0502020204030204" pitchFamily="34" charset="0"/>
                <a:ea typeface="Calibri" panose="020F0502020204030204" pitchFamily="34" charset="0"/>
                <a:cs typeface="Arial" panose="020B0604020202020204" pitchFamily="34" charset="0"/>
              </a:rPr>
              <a:t>Convertirebbe</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il</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soggetto</a:t>
            </a:r>
            <a:r>
              <a:rPr lang="es-ES" sz="2000" kern="100" dirty="0">
                <a:latin typeface="Calibri" panose="020F0502020204030204" pitchFamily="34" charset="0"/>
                <a:ea typeface="Calibri" panose="020F0502020204030204" pitchFamily="34" charset="0"/>
                <a:cs typeface="Arial" panose="020B0604020202020204" pitchFamily="34" charset="0"/>
              </a:rPr>
              <a:t> e </a:t>
            </a:r>
            <a:r>
              <a:rPr lang="es-ES" sz="2000" kern="100" dirty="0" err="1">
                <a:latin typeface="Calibri" panose="020F0502020204030204" pitchFamily="34" charset="0"/>
                <a:ea typeface="Calibri" panose="020F0502020204030204" pitchFamily="34" charset="0"/>
                <a:cs typeface="Arial" panose="020B0604020202020204" pitchFamily="34" charset="0"/>
              </a:rPr>
              <a:t>il</a:t>
            </a:r>
            <a:r>
              <a:rPr lang="es-ES" sz="2000" kern="100" dirty="0">
                <a:latin typeface="Calibri" panose="020F0502020204030204" pitchFamily="34" charset="0"/>
                <a:ea typeface="Calibri" panose="020F0502020204030204" pitchFamily="34" charset="0"/>
                <a:cs typeface="Arial" panose="020B0604020202020204" pitchFamily="34" charset="0"/>
              </a:rPr>
              <a:t> territorio in </a:t>
            </a:r>
            <a:r>
              <a:rPr lang="es-ES" sz="2000" kern="100" dirty="0" err="1">
                <a:latin typeface="Calibri" panose="020F0502020204030204" pitchFamily="34" charset="0"/>
                <a:ea typeface="Calibri" panose="020F0502020204030204" pitchFamily="34" charset="0"/>
                <a:cs typeface="Arial" panose="020B0604020202020204" pitchFamily="34" charset="0"/>
              </a:rPr>
              <a:t>elementi</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immaginati</a:t>
            </a:r>
            <a:r>
              <a:rPr lang="es-ES" sz="2000" kern="100" dirty="0">
                <a:latin typeface="Calibri" panose="020F0502020204030204" pitchFamily="34" charset="0"/>
                <a:ea typeface="Calibri" panose="020F0502020204030204" pitchFamily="34" charset="0"/>
                <a:cs typeface="Arial" panose="020B0604020202020204" pitchFamily="34" charset="0"/>
              </a:rPr>
              <a:t>”, non </a:t>
            </a:r>
            <a:r>
              <a:rPr lang="es-ES" sz="2000" kern="100" dirty="0" err="1">
                <a:latin typeface="Calibri" panose="020F0502020204030204" pitchFamily="34" charset="0"/>
                <a:ea typeface="Calibri" panose="020F0502020204030204" pitchFamily="34" charset="0"/>
                <a:cs typeface="Arial" panose="020B0604020202020204" pitchFamily="34" charset="0"/>
              </a:rPr>
              <a:t>focalizzandosi</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sugli</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aspetti</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concreti</a:t>
            </a:r>
            <a:r>
              <a:rPr lang="es-ES" sz="2000" kern="100" dirty="0">
                <a:latin typeface="Calibri" panose="020F0502020204030204" pitchFamily="34" charset="0"/>
                <a:ea typeface="Calibri" panose="020F0502020204030204" pitchFamily="34" charset="0"/>
                <a:cs typeface="Arial" panose="020B0604020202020204" pitchFamily="34" charset="0"/>
              </a:rPr>
              <a:t> che </a:t>
            </a:r>
            <a:r>
              <a:rPr lang="es-ES" sz="2000" kern="100" dirty="0" err="1">
                <a:latin typeface="Calibri" panose="020F0502020204030204" pitchFamily="34" charset="0"/>
                <a:ea typeface="Calibri" panose="020F0502020204030204" pitchFamily="34" charset="0"/>
                <a:cs typeface="Arial" panose="020B0604020202020204" pitchFamily="34" charset="0"/>
              </a:rPr>
              <a:t>legano</a:t>
            </a:r>
            <a:r>
              <a:rPr lang="es-ES" sz="2000" kern="100" dirty="0">
                <a:latin typeface="Calibri" panose="020F0502020204030204" pitchFamily="34" charset="0"/>
                <a:ea typeface="Calibri" panose="020F0502020204030204" pitchFamily="34" charset="0"/>
                <a:cs typeface="Arial" panose="020B0604020202020204" pitchFamily="34" charset="0"/>
              </a:rPr>
              <a:t> </a:t>
            </a:r>
            <a:r>
              <a:rPr lang="es-ES" sz="2000" kern="100" dirty="0" err="1">
                <a:latin typeface="Calibri" panose="020F0502020204030204" pitchFamily="34" charset="0"/>
                <a:ea typeface="Calibri" panose="020F0502020204030204" pitchFamily="34" charset="0"/>
                <a:cs typeface="Arial" panose="020B0604020202020204" pitchFamily="34" charset="0"/>
              </a:rPr>
              <a:t>il</a:t>
            </a:r>
            <a:r>
              <a:rPr lang="es-ES" sz="2000" kern="100" dirty="0">
                <a:latin typeface="Calibri" panose="020F0502020204030204" pitchFamily="34" charset="0"/>
                <a:ea typeface="Calibri" panose="020F0502020204030204" pitchFamily="34" charset="0"/>
                <a:cs typeface="Arial" panose="020B0604020202020204" pitchFamily="34" charset="0"/>
              </a:rPr>
              <a:t> primo al </a:t>
            </a:r>
            <a:r>
              <a:rPr lang="es-ES" sz="2000" kern="100" dirty="0" err="1">
                <a:latin typeface="Calibri" panose="020F0502020204030204" pitchFamily="34" charset="0"/>
                <a:ea typeface="Calibri" panose="020F0502020204030204" pitchFamily="34" charset="0"/>
                <a:cs typeface="Arial" panose="020B0604020202020204" pitchFamily="34" charset="0"/>
              </a:rPr>
              <a:t>secondo</a:t>
            </a:r>
            <a:r>
              <a:rPr lang="es-ES" sz="2000" kern="100" dirty="0">
                <a:latin typeface="Calibri" panose="020F0502020204030204" pitchFamily="34" charset="0"/>
                <a:ea typeface="Calibri" panose="020F0502020204030204" pitchFamily="34" charset="0"/>
                <a:cs typeface="Arial" panose="020B0604020202020204" pitchFamily="34" charset="0"/>
              </a:rPr>
              <a:t>. </a:t>
            </a:r>
            <a:endParaRPr lang="es-ES" sz="2000" kern="100" dirty="0">
              <a:effectLst/>
              <a:latin typeface="Calibri" panose="020F0502020204030204" pitchFamily="34" charset="0"/>
              <a:ea typeface="Calibri" panose="020F0502020204030204" pitchFamily="34" charset="0"/>
              <a:cs typeface="Arial" panose="020B0604020202020204" pitchFamily="34" charset="0"/>
            </a:endParaRPr>
          </a:p>
          <a:p>
            <a:pPr indent="0">
              <a:lnSpc>
                <a:spcPct val="107000"/>
              </a:lnSpc>
              <a:buNone/>
            </a:pPr>
            <a:r>
              <a:rPr lang="es-ES" sz="2000" kern="100" dirty="0">
                <a:effectLst/>
                <a:latin typeface="Calibri" panose="020F0502020204030204" pitchFamily="34" charset="0"/>
                <a:ea typeface="Calibri" panose="020F0502020204030204" pitchFamily="34" charset="0"/>
                <a:cs typeface="Arial" panose="020B0604020202020204" pitchFamily="34" charset="0"/>
              </a:rPr>
              <a:t> Misha Kokotovic (2000) y Gilberto Giménez (2007)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accusano</a:t>
            </a:r>
            <a:r>
              <a:rPr lang="es-ES" sz="2000" kern="100" dirty="0">
                <a:effectLst/>
                <a:latin typeface="Calibri" panose="020F0502020204030204" pitchFamily="34" charset="0"/>
                <a:ea typeface="Calibri" panose="020F0502020204030204" pitchFamily="34" charset="0"/>
                <a:cs typeface="Arial" panose="020B0604020202020204" pitchFamily="34" charset="0"/>
              </a:rPr>
              <a:t> García Canclini di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eccessivo</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ottimismo</a:t>
            </a:r>
            <a:r>
              <a:rPr lang="es-ES" sz="2000" kern="100" dirty="0">
                <a:effectLst/>
                <a:latin typeface="Calibri" panose="020F0502020204030204" pitchFamily="34" charset="0"/>
                <a:ea typeface="Calibri" panose="020F0502020204030204" pitchFamily="34" charset="0"/>
                <a:cs typeface="Arial" panose="020B0604020202020204" pitchFamily="34" charset="0"/>
              </a:rPr>
              <a:t> e poca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attenzione</a:t>
            </a:r>
            <a:r>
              <a:rPr lang="es-ES" sz="2000" kern="100" dirty="0">
                <a:effectLst/>
                <a:latin typeface="Calibri" panose="020F0502020204030204" pitchFamily="34" charset="0"/>
                <a:ea typeface="Calibri" panose="020F0502020204030204" pitchFamily="34" charset="0"/>
                <a:cs typeface="Arial" panose="020B0604020202020204" pitchFamily="34" charset="0"/>
              </a:rPr>
              <a:t> a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elementi</a:t>
            </a:r>
            <a:r>
              <a:rPr lang="es-ES" sz="2000" kern="100" dirty="0">
                <a:effectLst/>
                <a:latin typeface="Calibri" panose="020F0502020204030204" pitchFamily="34" charset="0"/>
                <a:ea typeface="Calibri" panose="020F0502020204030204" pitchFamily="34" charset="0"/>
                <a:cs typeface="Arial" panose="020B0604020202020204" pitchFamily="34" charset="0"/>
              </a:rPr>
              <a:t> come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il</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conflitto</a:t>
            </a:r>
            <a:r>
              <a:rPr lang="es-ES" sz="2000" kern="100" dirty="0">
                <a:effectLst/>
                <a:latin typeface="Calibri" panose="020F0502020204030204" pitchFamily="34" charset="0"/>
                <a:ea typeface="Calibri" panose="020F0502020204030204" pitchFamily="34" charset="0"/>
                <a:cs typeface="Arial" panose="020B0604020202020204" pitchFamily="34" charset="0"/>
              </a:rPr>
              <a:t> o lo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scontro</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sociale</a:t>
            </a:r>
            <a:r>
              <a:rPr lang="es-ES" sz="2000" kern="100" dirty="0">
                <a:effectLst/>
                <a:latin typeface="Calibri" panose="020F0502020204030204" pitchFamily="34" charset="0"/>
                <a:ea typeface="Calibri" panose="020F0502020204030204" pitchFamily="34" charset="0"/>
                <a:cs typeface="Arial" panose="020B0604020202020204" pitchFamily="34" charset="0"/>
              </a:rPr>
              <a:t>, le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disuguaglianze</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r>
              <a:rPr lang="es-ES" sz="2000" kern="100" dirty="0" err="1">
                <a:effectLst/>
                <a:latin typeface="Calibri" panose="020F0502020204030204" pitchFamily="34" charset="0"/>
                <a:ea typeface="Calibri" panose="020F0502020204030204" pitchFamily="34" charset="0"/>
                <a:cs typeface="Arial" panose="020B0604020202020204" pitchFamily="34" charset="0"/>
              </a:rPr>
              <a:t>ecc</a:t>
            </a:r>
            <a:r>
              <a:rPr lang="es-ES" sz="2000" kern="100" dirty="0">
                <a:effectLst/>
                <a:latin typeface="Calibri" panose="020F0502020204030204" pitchFamily="34" charset="0"/>
                <a:ea typeface="Calibri" panose="020F0502020204030204" pitchFamily="34" charset="0"/>
                <a:cs typeface="Arial" panose="020B0604020202020204" pitchFamily="34" charset="0"/>
              </a:rPr>
              <a:t>. </a:t>
            </a:r>
            <a:endParaRPr lang="es-ES" sz="2000" dirty="0"/>
          </a:p>
        </p:txBody>
      </p:sp>
    </p:spTree>
    <p:extLst>
      <p:ext uri="{BB962C8B-B14F-4D97-AF65-F5344CB8AC3E}">
        <p14:creationId xmlns:p14="http://schemas.microsoft.com/office/powerpoint/2010/main" val="146489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977B6-943C-6E95-8A35-5BF93365315F}"/>
              </a:ext>
            </a:extLst>
          </p:cNvPr>
          <p:cNvSpPr>
            <a:spLocks noGrp="1"/>
          </p:cNvSpPr>
          <p:nvPr>
            <p:ph type="title"/>
          </p:nvPr>
        </p:nvSpPr>
        <p:spPr/>
        <p:txBody>
          <a:bodyPr/>
          <a:lstStyle/>
          <a:p>
            <a:r>
              <a:rPr lang="es-ES" dirty="0" err="1"/>
              <a:t>Sviluppo</a:t>
            </a:r>
            <a:r>
              <a:rPr lang="es-ES" dirty="0"/>
              <a:t> </a:t>
            </a:r>
            <a:r>
              <a:rPr lang="es-ES" dirty="0" err="1"/>
              <a:t>degli</a:t>
            </a:r>
            <a:r>
              <a:rPr lang="es-ES" dirty="0"/>
              <a:t> </a:t>
            </a:r>
            <a:r>
              <a:rPr lang="es-ES" dirty="0" err="1"/>
              <a:t>studi</a:t>
            </a:r>
            <a:r>
              <a:rPr lang="es-ES" dirty="0"/>
              <a:t> </a:t>
            </a:r>
            <a:r>
              <a:rPr lang="es-ES" dirty="0" err="1"/>
              <a:t>sulla</a:t>
            </a:r>
            <a:r>
              <a:rPr lang="es-ES" dirty="0"/>
              <a:t> </a:t>
            </a:r>
            <a:r>
              <a:rPr lang="es-ES" dirty="0" err="1"/>
              <a:t>frontiera</a:t>
            </a:r>
            <a:r>
              <a:rPr lang="es-ES" dirty="0"/>
              <a:t> e la </a:t>
            </a:r>
            <a:r>
              <a:rPr lang="es-ES" dirty="0" err="1"/>
              <a:t>migrazione</a:t>
            </a:r>
            <a:endParaRPr lang="es-ES" dirty="0"/>
          </a:p>
        </p:txBody>
      </p:sp>
      <p:sp>
        <p:nvSpPr>
          <p:cNvPr id="3" name="Marcador de contenido 2">
            <a:extLst>
              <a:ext uri="{FF2B5EF4-FFF2-40B4-BE49-F238E27FC236}">
                <a16:creationId xmlns:a16="http://schemas.microsoft.com/office/drawing/2014/main" id="{98B8E71F-804E-5424-9644-5E8B86653978}"/>
              </a:ext>
            </a:extLst>
          </p:cNvPr>
          <p:cNvSpPr>
            <a:spLocks noGrp="1"/>
          </p:cNvSpPr>
          <p:nvPr>
            <p:ph idx="1"/>
          </p:nvPr>
        </p:nvSpPr>
        <p:spPr/>
        <p:txBody>
          <a:bodyPr/>
          <a:lstStyle/>
          <a:p>
            <a:pPr marL="342900" lvl="0" indent="-342900">
              <a:lnSpc>
                <a:spcPct val="107000"/>
              </a:lnSpc>
              <a:buFont typeface="+mj-lt"/>
              <a:buAutoNum type="arabicParenR"/>
            </a:pPr>
            <a:r>
              <a:rPr lang="it-IT" sz="2400" kern="100" dirty="0">
                <a:effectLst/>
                <a:latin typeface="Calibri" panose="020F0502020204030204" pitchFamily="34" charset="0"/>
                <a:ea typeface="Calibri" panose="020F0502020204030204" pitchFamily="34" charset="0"/>
                <a:cs typeface="Arial" panose="020B0604020202020204" pitchFamily="34" charset="0"/>
              </a:rPr>
              <a:t>La frontiera reale e quella metaforica/teorica.</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arenR"/>
            </a:pPr>
            <a:r>
              <a:rPr lang="it-IT" sz="2400" kern="100" dirty="0">
                <a:effectLst/>
                <a:latin typeface="Calibri" panose="020F0502020204030204" pitchFamily="34" charset="0"/>
                <a:ea typeface="Calibri" panose="020F0502020204030204" pitchFamily="34" charset="0"/>
                <a:cs typeface="Arial" panose="020B0604020202020204" pitchFamily="34" charset="0"/>
              </a:rPr>
              <a:t>Frontiera e lingua.</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rabicParenR"/>
            </a:pPr>
            <a:r>
              <a:rPr lang="it-IT" sz="2400" kern="100" dirty="0">
                <a:effectLst/>
                <a:latin typeface="Calibri" panose="020F0502020204030204" pitchFamily="34" charset="0"/>
                <a:ea typeface="Calibri" panose="020F0502020204030204" pitchFamily="34" charset="0"/>
                <a:cs typeface="Arial" panose="020B0604020202020204" pitchFamily="34" charset="0"/>
              </a:rPr>
              <a:t>Frontiera / genere / (intersezionalità).</a:t>
            </a:r>
          </a:p>
          <a:p>
            <a:pPr marL="0" lvl="0" indent="0" algn="ctr">
              <a:lnSpc>
                <a:spcPct val="107000"/>
              </a:lnSpc>
              <a:spcAft>
                <a:spcPts val="800"/>
              </a:spcAft>
              <a:buNone/>
            </a:pPr>
            <a:r>
              <a:rPr lang="en-US" sz="2400" kern="100" dirty="0">
                <a:latin typeface="Calibri" panose="020F0502020204030204" pitchFamily="34" charset="0"/>
                <a:cs typeface="Arial" panose="020B0604020202020204" pitchFamily="34" charset="0"/>
              </a:rPr>
              <a:t>"Intersectionality is a metaphor for understanding the ways that multiple forms of inequality or disadvantage sometimes compound themselves and create obstacles that often are not understood among conventional ways of thinking”</a:t>
            </a:r>
          </a:p>
          <a:p>
            <a:pPr marL="0" lvl="0" indent="0" algn="ctr">
              <a:lnSpc>
                <a:spcPct val="107000"/>
              </a:lnSpc>
              <a:spcAft>
                <a:spcPts val="800"/>
              </a:spcAft>
              <a:buNone/>
            </a:pPr>
            <a:r>
              <a:rPr lang="en-US" sz="2400" kern="100" dirty="0">
                <a:latin typeface="Calibri" panose="020F0502020204030204" pitchFamily="34" charset="0"/>
                <a:cs typeface="Arial" panose="020B0604020202020204" pitchFamily="34" charset="0"/>
              </a:rPr>
              <a:t>(</a:t>
            </a:r>
            <a:r>
              <a:rPr lang="en-US" sz="2400" kern="100" dirty="0" err="1">
                <a:latin typeface="Calibri" panose="020F0502020204030204" pitchFamily="34" charset="0"/>
                <a:cs typeface="Arial" panose="020B0604020202020204" pitchFamily="34" charset="0"/>
              </a:rPr>
              <a:t>Kimberlé</a:t>
            </a:r>
            <a:r>
              <a:rPr lang="en-US" sz="2400" kern="100" dirty="0">
                <a:latin typeface="Calibri" panose="020F0502020204030204" pitchFamily="34" charset="0"/>
                <a:cs typeface="Arial" panose="020B0604020202020204" pitchFamily="34" charset="0"/>
              </a:rPr>
              <a:t> Williams Crenshaw, 1989)</a:t>
            </a:r>
            <a:endParaRPr lang="it-IT" sz="2400" kern="100" dirty="0">
              <a:latin typeface="Calibri" panose="020F0502020204030204" pitchFamily="34" charset="0"/>
              <a:cs typeface="Arial" panose="020B0604020202020204" pitchFamily="34" charset="0"/>
            </a:endParaRPr>
          </a:p>
          <a:p>
            <a:pPr marL="0" lvl="0" indent="0">
              <a:lnSpc>
                <a:spcPct val="107000"/>
              </a:lnSpc>
              <a:spcAft>
                <a:spcPts val="800"/>
              </a:spcAft>
              <a:buNone/>
            </a:pPr>
            <a:r>
              <a:rPr lang="it-IT" sz="2400" kern="100" dirty="0">
                <a:latin typeface="Calibri" panose="020F0502020204030204" pitchFamily="34" charset="0"/>
                <a:ea typeface="Calibri" panose="020F0502020204030204" pitchFamily="34" charset="0"/>
                <a:cs typeface="Arial" panose="020B0604020202020204" pitchFamily="34" charset="0"/>
              </a:rPr>
              <a:t>4) Frontiera interna ed esterna al soggetto.</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1664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F4CB1B7-AF26-4C13-8E7D-0489A31E4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2AE05F-8EDE-5D63-0CBB-5212A74286B3}"/>
              </a:ext>
            </a:extLst>
          </p:cNvPr>
          <p:cNvSpPr>
            <a:spLocks noGrp="1"/>
          </p:cNvSpPr>
          <p:nvPr>
            <p:ph type="title"/>
          </p:nvPr>
        </p:nvSpPr>
        <p:spPr>
          <a:xfrm>
            <a:off x="1057025" y="922644"/>
            <a:ext cx="5040285" cy="1169585"/>
          </a:xfrm>
        </p:spPr>
        <p:txBody>
          <a:bodyPr anchor="b">
            <a:normAutofit/>
          </a:bodyPr>
          <a:lstStyle/>
          <a:p>
            <a:r>
              <a:rPr lang="es-ES" sz="3700"/>
              <a:t>Studi dalla frontera nord del Messico</a:t>
            </a:r>
          </a:p>
        </p:txBody>
      </p:sp>
      <p:sp>
        <p:nvSpPr>
          <p:cNvPr id="32" name="Rectangle 3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E6B11F2-5172-B2A1-1CF0-FAEC7188D15B}"/>
              </a:ext>
            </a:extLst>
          </p:cNvPr>
          <p:cNvSpPr>
            <a:spLocks noGrp="1"/>
          </p:cNvSpPr>
          <p:nvPr>
            <p:ph idx="1"/>
          </p:nvPr>
        </p:nvSpPr>
        <p:spPr>
          <a:xfrm>
            <a:off x="1055715" y="2290797"/>
            <a:ext cx="5040285" cy="3849801"/>
          </a:xfrm>
        </p:spPr>
        <p:txBody>
          <a:bodyPr anchor="ctr">
            <a:normAutofit/>
          </a:bodyPr>
          <a:lstStyle/>
          <a:p>
            <a:pPr marL="0" indent="0">
              <a:buNone/>
            </a:pPr>
            <a:r>
              <a:rPr lang="es-ES" sz="1700" dirty="0">
                <a:effectLst/>
                <a:ea typeface="Calibri" panose="020F0502020204030204" pitchFamily="34" charset="0"/>
                <a:cs typeface="Palatino Linotype" panose="02040502050505030304" pitchFamily="18" charset="0"/>
              </a:rPr>
              <a:t>Valenzuela Arce, José Manuel (2014): </a:t>
            </a:r>
            <a:r>
              <a:rPr lang="es-ES" sz="1700" i="1" dirty="0" err="1">
                <a:effectLst/>
                <a:ea typeface="Calibri" panose="020F0502020204030204" pitchFamily="34" charset="0"/>
                <a:cs typeface="Palatino Linotype" panose="02040502050505030304" pitchFamily="18" charset="0"/>
              </a:rPr>
              <a:t>Transfronteras</a:t>
            </a:r>
            <a:r>
              <a:rPr lang="es-ES" sz="1700" i="1" dirty="0">
                <a:effectLst/>
                <a:ea typeface="Calibri" panose="020F0502020204030204" pitchFamily="34" charset="0"/>
                <a:cs typeface="Palatino Linotype" panose="02040502050505030304" pitchFamily="18" charset="0"/>
              </a:rPr>
              <a:t>. Fronteras del mundo y procesos culturales</a:t>
            </a:r>
            <a:r>
              <a:rPr lang="es-ES" sz="1700" dirty="0">
                <a:effectLst/>
                <a:ea typeface="Calibri" panose="020F0502020204030204" pitchFamily="34" charset="0"/>
                <a:cs typeface="Palatino Linotype" panose="02040502050505030304" pitchFamily="18" charset="0"/>
              </a:rPr>
              <a:t>. Tijuana, </a:t>
            </a:r>
            <a:r>
              <a:rPr lang="es-ES" sz="1700" b="1" dirty="0">
                <a:effectLst/>
                <a:ea typeface="Calibri" panose="020F0502020204030204" pitchFamily="34" charset="0"/>
                <a:cs typeface="Palatino Linotype" panose="02040502050505030304" pitchFamily="18" charset="0"/>
              </a:rPr>
              <a:t>El Colegio de la Frontera Norte. </a:t>
            </a:r>
            <a:endParaRPr lang="en-US" sz="1700" b="1" dirty="0">
              <a:ea typeface="Calibri" panose="020F0502020204030204" pitchFamily="34" charset="0"/>
              <a:cs typeface="Palatino Linotype" panose="02040502050505030304" pitchFamily="18" charset="0"/>
            </a:endParaRPr>
          </a:p>
          <a:p>
            <a:pPr marL="0" indent="0">
              <a:buNone/>
            </a:pPr>
            <a:endParaRPr lang="en-US" sz="1700" kern="100" dirty="0">
              <a:effectLst/>
              <a:ea typeface="Calibri" panose="020F0502020204030204" pitchFamily="34" charset="0"/>
              <a:cs typeface="Arial" panose="020B0604020202020204" pitchFamily="34" charset="0"/>
            </a:endParaRPr>
          </a:p>
          <a:p>
            <a:pPr marL="0" indent="0">
              <a:buNone/>
            </a:pPr>
            <a:r>
              <a:rPr lang="it-IT" sz="1700" kern="100" dirty="0">
                <a:effectLst/>
                <a:ea typeface="Calibri" panose="020F0502020204030204" pitchFamily="34" charset="0"/>
                <a:cs typeface="Arial" panose="020B0604020202020204" pitchFamily="34" charset="0"/>
              </a:rPr>
              <a:t>“I confini sono spazi che si convalidano nel momento stesso in cui vengono negati, conformazioni che si costruiscono grazie all'alterità che li nega, li attenua o li radica. Pertanto, i confini non possono sfuggire al prefisso ‘trans’ che li definisce come spazi transitivi, di trasferimenti, trasporti, e transazioni”.</a:t>
            </a:r>
          </a:p>
          <a:p>
            <a:pPr marL="0" indent="0">
              <a:buNone/>
            </a:pPr>
            <a:endParaRPr lang="it-IT" sz="1700" kern="100" dirty="0">
              <a:ea typeface="Calibri" panose="020F0502020204030204" pitchFamily="34" charset="0"/>
              <a:cs typeface="Arial" panose="020B0604020202020204" pitchFamily="34" charset="0"/>
            </a:endParaRPr>
          </a:p>
          <a:p>
            <a:pPr marL="0" indent="0">
              <a:buNone/>
            </a:pPr>
            <a:r>
              <a:rPr lang="it-IT" sz="1700" kern="100" dirty="0">
                <a:effectLst/>
                <a:ea typeface="Calibri" panose="020F0502020204030204" pitchFamily="34" charset="0"/>
                <a:cs typeface="Arial" panose="020B0604020202020204" pitchFamily="34" charset="0"/>
              </a:rPr>
              <a:t>&gt; Parlare di frontiere vuol dire parlare di chi le attraversa.</a:t>
            </a:r>
            <a:endParaRPr lang="en-US" sz="1700" kern="100" dirty="0">
              <a:effectLst/>
              <a:ea typeface="Calibri" panose="020F0502020204030204" pitchFamily="34" charset="0"/>
              <a:cs typeface="Arial" panose="020B0604020202020204" pitchFamily="34" charset="0"/>
            </a:endParaRPr>
          </a:p>
          <a:p>
            <a:pPr marL="0" indent="0">
              <a:buNone/>
            </a:pPr>
            <a:endParaRPr lang="es-ES" sz="1700" dirty="0"/>
          </a:p>
        </p:txBody>
      </p:sp>
      <p:pic>
        <p:nvPicPr>
          <p:cNvPr id="5" name="Imagen 4" descr="Imagen que contiene Aplicación&#10;&#10;Descripción generada automáticamente">
            <a:extLst>
              <a:ext uri="{FF2B5EF4-FFF2-40B4-BE49-F238E27FC236}">
                <a16:creationId xmlns:a16="http://schemas.microsoft.com/office/drawing/2014/main" id="{7ACD73F1-43AE-6D92-C419-F002D1E947A0}"/>
              </a:ext>
            </a:extLst>
          </p:cNvPr>
          <p:cNvPicPr>
            <a:picLocks noChangeAspect="1"/>
          </p:cNvPicPr>
          <p:nvPr/>
        </p:nvPicPr>
        <p:blipFill rotWithShape="1">
          <a:blip r:embed="rId2">
            <a:extLst>
              <a:ext uri="{28A0092B-C50C-407E-A947-70E740481C1C}">
                <a14:useLocalDpi xmlns:a14="http://schemas.microsoft.com/office/drawing/2010/main" val="0"/>
              </a:ext>
            </a:extLst>
          </a:blip>
          <a:srcRect t="18973" b="37931"/>
          <a:stretch/>
        </p:blipFill>
        <p:spPr>
          <a:xfrm>
            <a:off x="6946667" y="774285"/>
            <a:ext cx="4389120" cy="2581173"/>
          </a:xfrm>
          <a:prstGeom prst="rect">
            <a:avLst/>
          </a:prstGeom>
        </p:spPr>
      </p:pic>
      <p:pic>
        <p:nvPicPr>
          <p:cNvPr id="7" name="Imagen 6">
            <a:extLst>
              <a:ext uri="{FF2B5EF4-FFF2-40B4-BE49-F238E27FC236}">
                <a16:creationId xmlns:a16="http://schemas.microsoft.com/office/drawing/2014/main" id="{646A1273-4604-25ED-7E4D-246A91090192}"/>
              </a:ext>
            </a:extLst>
          </p:cNvPr>
          <p:cNvPicPr>
            <a:picLocks noChangeAspect="1"/>
          </p:cNvPicPr>
          <p:nvPr/>
        </p:nvPicPr>
        <p:blipFill rotWithShape="1">
          <a:blip r:embed="rId3"/>
          <a:srcRect t="10216" r="2" b="2"/>
          <a:stretch/>
        </p:blipFill>
        <p:spPr>
          <a:xfrm>
            <a:off x="6946667" y="3575074"/>
            <a:ext cx="4389120" cy="2581173"/>
          </a:xfrm>
          <a:prstGeom prst="rect">
            <a:avLst/>
          </a:prstGeom>
        </p:spPr>
      </p:pic>
    </p:spTree>
    <p:extLst>
      <p:ext uri="{BB962C8B-B14F-4D97-AF65-F5344CB8AC3E}">
        <p14:creationId xmlns:p14="http://schemas.microsoft.com/office/powerpoint/2010/main" val="86310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1D7D59-8455-1618-A6AF-A3A4E8C09AF7}"/>
              </a:ext>
            </a:extLst>
          </p:cNvPr>
          <p:cNvSpPr>
            <a:spLocks noGrp="1"/>
          </p:cNvSpPr>
          <p:nvPr>
            <p:ph idx="1"/>
          </p:nvPr>
        </p:nvSpPr>
        <p:spPr>
          <a:xfrm>
            <a:off x="838200" y="1787857"/>
            <a:ext cx="10515600" cy="4389106"/>
          </a:xfrm>
        </p:spPr>
        <p:txBody>
          <a:bodyPr/>
          <a:lstStyle/>
          <a:p>
            <a:pPr marL="0" indent="0">
              <a:buNone/>
            </a:pPr>
            <a:r>
              <a:rPr lang="it-IT" dirty="0"/>
              <a:t>Le relazioni di confine e transfrontaliere sono polisignificative perché  articolano processi complessi e contraddittori, tra i quali troviamo linee di confine che costituiscono una delimitazione spaziale-giuridica tra le nazioni (confini) e aree di confine che sono spazi geografici e culturali formati tra due o più nazioni (frontiere) (Kearney, 1999).</a:t>
            </a:r>
          </a:p>
          <a:p>
            <a:pPr marL="0" indent="0">
              <a:buNone/>
            </a:pPr>
            <a:endParaRPr lang="it-IT" dirty="0"/>
          </a:p>
          <a:p>
            <a:pPr marL="0" indent="0">
              <a:buNone/>
            </a:pPr>
            <a:r>
              <a:rPr lang="it-IT" dirty="0"/>
              <a:t>&gt; Per qualcuno, la frontiera è il centro. «In-between» o «terzo spazio». </a:t>
            </a:r>
            <a:endParaRPr lang="es-ES" dirty="0"/>
          </a:p>
        </p:txBody>
      </p:sp>
    </p:spTree>
    <p:extLst>
      <p:ext uri="{BB962C8B-B14F-4D97-AF65-F5344CB8AC3E}">
        <p14:creationId xmlns:p14="http://schemas.microsoft.com/office/powerpoint/2010/main" val="212135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C15632-35BE-9EDC-1487-A368EBCBB881}"/>
              </a:ext>
            </a:extLst>
          </p:cNvPr>
          <p:cNvSpPr>
            <a:spLocks noGrp="1"/>
          </p:cNvSpPr>
          <p:nvPr>
            <p:ph idx="1"/>
          </p:nvPr>
        </p:nvSpPr>
        <p:spPr/>
        <p:txBody>
          <a:bodyPr/>
          <a:lstStyle/>
          <a:p>
            <a:r>
              <a:rPr lang="es-ES" dirty="0"/>
              <a:t>Le </a:t>
            </a:r>
            <a:r>
              <a:rPr lang="es-ES" dirty="0" err="1"/>
              <a:t>frontiere</a:t>
            </a:r>
            <a:r>
              <a:rPr lang="es-ES" dirty="0"/>
              <a:t> come sistema di </a:t>
            </a:r>
            <a:r>
              <a:rPr lang="es-ES" dirty="0" err="1"/>
              <a:t>classificazione</a:t>
            </a:r>
            <a:r>
              <a:rPr lang="es-ES" dirty="0"/>
              <a:t> </a:t>
            </a:r>
            <a:r>
              <a:rPr lang="es-ES" dirty="0" err="1"/>
              <a:t>sociale</a:t>
            </a:r>
            <a:r>
              <a:rPr lang="es-ES" dirty="0"/>
              <a:t>: </a:t>
            </a:r>
            <a:r>
              <a:rPr lang="es-ES" dirty="0" err="1"/>
              <a:t>delimitano</a:t>
            </a:r>
            <a:r>
              <a:rPr lang="es-ES" dirty="0"/>
              <a:t> un sistema di </a:t>
            </a:r>
            <a:r>
              <a:rPr lang="es-ES" dirty="0" err="1"/>
              <a:t>appartenenza</a:t>
            </a:r>
            <a:r>
              <a:rPr lang="es-ES" dirty="0"/>
              <a:t> </a:t>
            </a:r>
            <a:r>
              <a:rPr lang="es-ES" dirty="0" err="1"/>
              <a:t>ed</a:t>
            </a:r>
            <a:r>
              <a:rPr lang="es-ES" dirty="0"/>
              <a:t> </a:t>
            </a:r>
            <a:r>
              <a:rPr lang="es-ES" dirty="0" err="1"/>
              <a:t>esclusione</a:t>
            </a:r>
            <a:r>
              <a:rPr lang="es-ES" dirty="0"/>
              <a:t>. A tal fine, </a:t>
            </a:r>
            <a:r>
              <a:rPr lang="es-ES" dirty="0" err="1"/>
              <a:t>ricorrono</a:t>
            </a:r>
            <a:r>
              <a:rPr lang="es-ES" dirty="0"/>
              <a:t> a </a:t>
            </a:r>
            <a:r>
              <a:rPr lang="es-ES" dirty="0" err="1"/>
              <a:t>elementi</a:t>
            </a:r>
            <a:r>
              <a:rPr lang="es-ES" dirty="0"/>
              <a:t> che </a:t>
            </a:r>
            <a:r>
              <a:rPr lang="es-ES" dirty="0" err="1"/>
              <a:t>operano</a:t>
            </a:r>
            <a:r>
              <a:rPr lang="es-ES" dirty="0"/>
              <a:t> </a:t>
            </a:r>
            <a:r>
              <a:rPr lang="es-ES" dirty="0" err="1"/>
              <a:t>questa</a:t>
            </a:r>
            <a:r>
              <a:rPr lang="es-ES" dirty="0"/>
              <a:t> </a:t>
            </a:r>
            <a:r>
              <a:rPr lang="es-ES" dirty="0" err="1"/>
              <a:t>distinzione</a:t>
            </a:r>
            <a:r>
              <a:rPr lang="es-ES" dirty="0"/>
              <a:t> e </a:t>
            </a:r>
            <a:r>
              <a:rPr lang="es-ES" dirty="0" err="1"/>
              <a:t>li</a:t>
            </a:r>
            <a:r>
              <a:rPr lang="es-ES" dirty="0"/>
              <a:t> </a:t>
            </a:r>
            <a:r>
              <a:rPr lang="es-ES" dirty="0" err="1"/>
              <a:t>incorporano</a:t>
            </a:r>
            <a:r>
              <a:rPr lang="es-ES" dirty="0"/>
              <a:t> come </a:t>
            </a:r>
            <a:r>
              <a:rPr lang="es-ES" dirty="0" err="1"/>
              <a:t>riferimenti</a:t>
            </a:r>
            <a:r>
              <a:rPr lang="es-ES" dirty="0"/>
              <a:t> </a:t>
            </a:r>
            <a:r>
              <a:rPr lang="es-ES" dirty="0" err="1"/>
              <a:t>strutturanti</a:t>
            </a:r>
            <a:r>
              <a:rPr lang="es-ES" dirty="0"/>
              <a:t> (</a:t>
            </a:r>
            <a:r>
              <a:rPr lang="es-ES" dirty="0" err="1"/>
              <a:t>simboli</a:t>
            </a:r>
            <a:r>
              <a:rPr lang="es-ES" dirty="0"/>
              <a:t> </a:t>
            </a:r>
            <a:r>
              <a:rPr lang="es-ES" dirty="0" err="1"/>
              <a:t>nazionali</a:t>
            </a:r>
            <a:r>
              <a:rPr lang="es-ES" dirty="0"/>
              <a:t>, colore </a:t>
            </a:r>
            <a:r>
              <a:rPr lang="es-ES" dirty="0" err="1"/>
              <a:t>della</a:t>
            </a:r>
            <a:r>
              <a:rPr lang="es-ES" dirty="0"/>
              <a:t> pelle, </a:t>
            </a:r>
            <a:r>
              <a:rPr lang="es-ES" dirty="0" err="1"/>
              <a:t>lingua</a:t>
            </a:r>
            <a:r>
              <a:rPr lang="es-ES" dirty="0"/>
              <a:t> e </a:t>
            </a:r>
            <a:r>
              <a:rPr lang="es-ES" dirty="0" err="1"/>
              <a:t>simboli</a:t>
            </a:r>
            <a:r>
              <a:rPr lang="es-ES" dirty="0"/>
              <a:t> </a:t>
            </a:r>
            <a:r>
              <a:rPr lang="es-ES" dirty="0" err="1"/>
              <a:t>religiosi</a:t>
            </a:r>
            <a:r>
              <a:rPr lang="es-ES" dirty="0"/>
              <a:t>).</a:t>
            </a:r>
          </a:p>
          <a:p>
            <a:r>
              <a:rPr lang="es-ES" dirty="0" err="1"/>
              <a:t>Nelle</a:t>
            </a:r>
            <a:r>
              <a:rPr lang="es-ES" dirty="0"/>
              <a:t> </a:t>
            </a:r>
            <a:r>
              <a:rPr lang="es-ES" dirty="0" err="1"/>
              <a:t>frontiere</a:t>
            </a:r>
            <a:r>
              <a:rPr lang="es-ES" dirty="0"/>
              <a:t> si </a:t>
            </a:r>
            <a:r>
              <a:rPr lang="es-ES" dirty="0" err="1"/>
              <a:t>possono</a:t>
            </a:r>
            <a:r>
              <a:rPr lang="es-ES" dirty="0"/>
              <a:t> </a:t>
            </a:r>
            <a:r>
              <a:rPr lang="es-ES" dirty="0" err="1"/>
              <a:t>osservare</a:t>
            </a:r>
            <a:r>
              <a:rPr lang="es-ES" dirty="0"/>
              <a:t> </a:t>
            </a:r>
            <a:r>
              <a:rPr lang="es-ES" dirty="0" err="1"/>
              <a:t>processi</a:t>
            </a:r>
            <a:r>
              <a:rPr lang="es-ES" dirty="0"/>
              <a:t> di “</a:t>
            </a:r>
            <a:r>
              <a:rPr lang="es-ES" dirty="0" err="1"/>
              <a:t>resistenza</a:t>
            </a:r>
            <a:r>
              <a:rPr lang="es-ES" dirty="0"/>
              <a:t>” </a:t>
            </a:r>
            <a:r>
              <a:rPr lang="es-ES" dirty="0" err="1"/>
              <a:t>definiti</a:t>
            </a:r>
            <a:r>
              <a:rPr lang="es-ES" dirty="0"/>
              <a:t> </a:t>
            </a:r>
            <a:r>
              <a:rPr lang="es-ES" dirty="0" err="1"/>
              <a:t>dall’opposizione</a:t>
            </a:r>
            <a:r>
              <a:rPr lang="es-ES" dirty="0"/>
              <a:t> </a:t>
            </a:r>
            <a:r>
              <a:rPr lang="es-ES" dirty="0" err="1"/>
              <a:t>alle</a:t>
            </a:r>
            <a:r>
              <a:rPr lang="es-ES" dirty="0"/>
              <a:t> forme </a:t>
            </a:r>
            <a:r>
              <a:rPr lang="es-ES" dirty="0" err="1"/>
              <a:t>culturali</a:t>
            </a:r>
            <a:r>
              <a:rPr lang="es-ES" dirty="0"/>
              <a:t> </a:t>
            </a:r>
            <a:r>
              <a:rPr lang="es-ES" dirty="0" err="1"/>
              <a:t>degli</a:t>
            </a:r>
            <a:r>
              <a:rPr lang="es-ES" dirty="0"/>
              <a:t> “</a:t>
            </a:r>
            <a:r>
              <a:rPr lang="es-ES" dirty="0" err="1"/>
              <a:t>altri</a:t>
            </a:r>
            <a:r>
              <a:rPr lang="es-ES" dirty="0"/>
              <a:t>”. </a:t>
            </a:r>
          </a:p>
          <a:p>
            <a:pPr marL="0" indent="0">
              <a:buNone/>
            </a:pPr>
            <a:endParaRPr lang="es-ES" dirty="0"/>
          </a:p>
        </p:txBody>
      </p:sp>
    </p:spTree>
    <p:extLst>
      <p:ext uri="{BB962C8B-B14F-4D97-AF65-F5344CB8AC3E}">
        <p14:creationId xmlns:p14="http://schemas.microsoft.com/office/powerpoint/2010/main" val="3029193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B872EA-DB9D-0C7A-59CC-0F722A0544B7}"/>
              </a:ext>
            </a:extLst>
          </p:cNvPr>
          <p:cNvSpPr>
            <a:spLocks noGrp="1"/>
          </p:cNvSpPr>
          <p:nvPr>
            <p:ph idx="1"/>
          </p:nvPr>
        </p:nvSpPr>
        <p:spPr>
          <a:xfrm>
            <a:off x="838200" y="996287"/>
            <a:ext cx="10515600" cy="5180676"/>
          </a:xfrm>
        </p:spPr>
        <p:txBody>
          <a:bodyPr>
            <a:normAutofit lnSpcReduction="10000"/>
          </a:bodyPr>
          <a:lstStyle/>
          <a:p>
            <a:pPr marL="0" indent="0">
              <a:buNone/>
            </a:pPr>
            <a:r>
              <a:rPr lang="it-IT" b="1" dirty="0"/>
              <a:t>Dimensione congiuntiva delle frontiere</a:t>
            </a:r>
          </a:p>
          <a:p>
            <a:pPr marL="0" indent="0" algn="just">
              <a:buNone/>
            </a:pPr>
            <a:r>
              <a:rPr lang="it-IT" dirty="0"/>
              <a:t>La congiunzione si riferisce all'unione di cose diverse, unisce o riunisce realtà separate. Le frontiere hanno importanti caratteristiche connettive nella misura in cui uniscono realtà diverse. Al di là della condizione elementare di pensare a cosa succede nella fascia frontaliera, le frontiere contengono processi che corrispondono a condizioni non frontaliere che lì si incontrano, si riuniscono, si articolano, dialogano o interagiscono. Le frontiere sono caratterizzate dalla loro condizione congiuntiva nella misura in cui mettono insieme realtà diverse e la stessa delimitazione frontaliera, i limiti e i confini partecipano come malta o cicatrice che denota vicinanza, connessione, dualità integrate.</a:t>
            </a:r>
          </a:p>
          <a:p>
            <a:pPr marL="0" indent="0">
              <a:buNone/>
            </a:pPr>
            <a:r>
              <a:rPr lang="it-IT" dirty="0"/>
              <a:t>(J.M. Valenzuela Arce)</a:t>
            </a:r>
            <a:endParaRPr lang="es-ES" dirty="0"/>
          </a:p>
        </p:txBody>
      </p:sp>
    </p:spTree>
    <p:extLst>
      <p:ext uri="{BB962C8B-B14F-4D97-AF65-F5344CB8AC3E}">
        <p14:creationId xmlns:p14="http://schemas.microsoft.com/office/powerpoint/2010/main" val="192419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DB52E2-80BA-2F6F-96DF-C0E0208BC3E5}"/>
              </a:ext>
            </a:extLst>
          </p:cNvPr>
          <p:cNvSpPr>
            <a:spLocks noGrp="1"/>
          </p:cNvSpPr>
          <p:nvPr>
            <p:ph idx="1"/>
          </p:nvPr>
        </p:nvSpPr>
        <p:spPr>
          <a:xfrm>
            <a:off x="838200" y="1828800"/>
            <a:ext cx="10515600" cy="4348163"/>
          </a:xfrm>
        </p:spPr>
        <p:txBody>
          <a:bodyPr/>
          <a:lstStyle/>
          <a:p>
            <a:pPr>
              <a:buFont typeface="Wingdings" panose="05000000000000000000" pitchFamily="2" charset="2"/>
              <a:buChar char="Ø"/>
            </a:pPr>
            <a:r>
              <a:rPr lang="es-ES" dirty="0" err="1"/>
              <a:t>Processi</a:t>
            </a:r>
            <a:r>
              <a:rPr lang="es-ES" dirty="0"/>
              <a:t> socio-</a:t>
            </a:r>
            <a:r>
              <a:rPr lang="es-ES" dirty="0" err="1"/>
              <a:t>culturali</a:t>
            </a:r>
            <a:r>
              <a:rPr lang="es-ES" dirty="0"/>
              <a:t> e </a:t>
            </a:r>
            <a:r>
              <a:rPr lang="es-ES" dirty="0" err="1"/>
              <a:t>porosità</a:t>
            </a:r>
            <a:r>
              <a:rPr lang="es-ES" dirty="0"/>
              <a:t> </a:t>
            </a:r>
            <a:r>
              <a:rPr lang="es-ES" dirty="0" err="1"/>
              <a:t>delle</a:t>
            </a:r>
            <a:r>
              <a:rPr lang="es-ES" dirty="0"/>
              <a:t> </a:t>
            </a:r>
            <a:r>
              <a:rPr lang="es-ES" dirty="0" err="1"/>
              <a:t>frontiere</a:t>
            </a:r>
            <a:r>
              <a:rPr lang="es-ES" dirty="0"/>
              <a:t>.</a:t>
            </a:r>
          </a:p>
          <a:p>
            <a:pPr>
              <a:buFont typeface="Wingdings" panose="05000000000000000000" pitchFamily="2" charset="2"/>
              <a:buChar char="Ø"/>
            </a:pPr>
            <a:r>
              <a:rPr lang="es-ES" dirty="0" err="1"/>
              <a:t>Questi</a:t>
            </a:r>
            <a:r>
              <a:rPr lang="es-ES" dirty="0"/>
              <a:t> </a:t>
            </a:r>
            <a:r>
              <a:rPr lang="es-ES" dirty="0" err="1"/>
              <a:t>processi</a:t>
            </a:r>
            <a:r>
              <a:rPr lang="es-ES" dirty="0"/>
              <a:t> “</a:t>
            </a:r>
            <a:r>
              <a:rPr lang="es-ES" dirty="0" err="1"/>
              <a:t>avvicinano</a:t>
            </a:r>
            <a:r>
              <a:rPr lang="es-ES" dirty="0"/>
              <a:t>” </a:t>
            </a:r>
            <a:r>
              <a:rPr lang="es-ES" dirty="0" err="1"/>
              <a:t>ciò</a:t>
            </a:r>
            <a:r>
              <a:rPr lang="es-ES" dirty="0"/>
              <a:t> che prima era (o si </a:t>
            </a:r>
            <a:r>
              <a:rPr lang="es-ES" dirty="0" err="1"/>
              <a:t>considerava</a:t>
            </a:r>
            <a:r>
              <a:rPr lang="es-ES" dirty="0"/>
              <a:t>) </a:t>
            </a:r>
            <a:r>
              <a:rPr lang="es-ES" dirty="0" err="1"/>
              <a:t>lontano</a:t>
            </a:r>
            <a:r>
              <a:rPr lang="es-ES" dirty="0"/>
              <a:t> e diverso.</a:t>
            </a:r>
          </a:p>
          <a:p>
            <a:pPr>
              <a:buFont typeface="Wingdings" panose="05000000000000000000" pitchFamily="2" charset="2"/>
              <a:buChar char="Ø"/>
            </a:pPr>
            <a:r>
              <a:rPr lang="es-ES" dirty="0" err="1"/>
              <a:t>Appropriazione</a:t>
            </a:r>
            <a:r>
              <a:rPr lang="es-ES" dirty="0"/>
              <a:t> di </a:t>
            </a:r>
            <a:r>
              <a:rPr lang="es-ES" dirty="0" err="1"/>
              <a:t>elementi</a:t>
            </a:r>
            <a:r>
              <a:rPr lang="es-ES" dirty="0"/>
              <a:t> </a:t>
            </a:r>
            <a:r>
              <a:rPr lang="es-ES" dirty="0" err="1"/>
              <a:t>culturali</a:t>
            </a:r>
            <a:r>
              <a:rPr lang="es-ES" dirty="0"/>
              <a:t> </a:t>
            </a:r>
            <a:r>
              <a:rPr lang="es-ES" dirty="0" err="1"/>
              <a:t>dell</a:t>
            </a:r>
            <a:r>
              <a:rPr lang="es-ES" dirty="0"/>
              <a:t>’ “</a:t>
            </a:r>
            <a:r>
              <a:rPr lang="es-ES" dirty="0" err="1"/>
              <a:t>altro</a:t>
            </a:r>
            <a:r>
              <a:rPr lang="es-ES" dirty="0"/>
              <a:t>”, anche al di </a:t>
            </a:r>
            <a:r>
              <a:rPr lang="es-ES" dirty="0" err="1"/>
              <a:t>là</a:t>
            </a:r>
            <a:r>
              <a:rPr lang="es-ES" dirty="0"/>
              <a:t> </a:t>
            </a:r>
            <a:r>
              <a:rPr lang="es-ES" dirty="0" err="1"/>
              <a:t>della</a:t>
            </a:r>
            <a:r>
              <a:rPr lang="es-ES" dirty="0"/>
              <a:t> zona </a:t>
            </a:r>
            <a:r>
              <a:rPr lang="es-ES" dirty="0" err="1"/>
              <a:t>frontaliera</a:t>
            </a:r>
            <a:r>
              <a:rPr lang="es-ES" dirty="0"/>
              <a:t>. </a:t>
            </a:r>
          </a:p>
          <a:p>
            <a:pPr>
              <a:buFont typeface="Wingdings" panose="05000000000000000000" pitchFamily="2" charset="2"/>
              <a:buChar char="Ø"/>
            </a:pPr>
            <a:r>
              <a:rPr lang="es-ES" dirty="0" err="1"/>
              <a:t>Intersezioni</a:t>
            </a:r>
            <a:r>
              <a:rPr lang="es-ES" dirty="0"/>
              <a:t> </a:t>
            </a:r>
            <a:r>
              <a:rPr lang="es-ES" dirty="0" err="1"/>
              <a:t>verticali</a:t>
            </a:r>
            <a:r>
              <a:rPr lang="es-ES" dirty="0"/>
              <a:t> (si </a:t>
            </a:r>
            <a:r>
              <a:rPr lang="es-ES" dirty="0" err="1"/>
              <a:t>strutturano</a:t>
            </a:r>
            <a:r>
              <a:rPr lang="es-ES" dirty="0"/>
              <a:t> </a:t>
            </a:r>
            <a:r>
              <a:rPr lang="es-ES" dirty="0" err="1"/>
              <a:t>processi</a:t>
            </a:r>
            <a:r>
              <a:rPr lang="es-ES" dirty="0"/>
              <a:t> </a:t>
            </a:r>
            <a:r>
              <a:rPr lang="es-ES" dirty="0" err="1"/>
              <a:t>gerarchici</a:t>
            </a:r>
            <a:r>
              <a:rPr lang="es-ES" dirty="0"/>
              <a:t> e </a:t>
            </a:r>
            <a:r>
              <a:rPr lang="es-ES" dirty="0" err="1"/>
              <a:t>relazioni</a:t>
            </a:r>
            <a:r>
              <a:rPr lang="es-ES" dirty="0"/>
              <a:t> di </a:t>
            </a:r>
            <a:r>
              <a:rPr lang="es-ES" dirty="0" err="1"/>
              <a:t>potere</a:t>
            </a:r>
            <a:r>
              <a:rPr lang="es-ES" dirty="0"/>
              <a:t>) e </a:t>
            </a:r>
            <a:r>
              <a:rPr lang="es-ES" dirty="0" err="1"/>
              <a:t>orizzontali</a:t>
            </a:r>
            <a:r>
              <a:rPr lang="es-ES" dirty="0"/>
              <a:t> (</a:t>
            </a:r>
            <a:r>
              <a:rPr lang="es-ES" dirty="0" err="1"/>
              <a:t>quando</a:t>
            </a:r>
            <a:r>
              <a:rPr lang="es-ES" dirty="0"/>
              <a:t> </a:t>
            </a:r>
            <a:r>
              <a:rPr lang="es-ES" dirty="0" err="1"/>
              <a:t>esistono</a:t>
            </a:r>
            <a:r>
              <a:rPr lang="es-ES" dirty="0"/>
              <a:t> </a:t>
            </a:r>
            <a:r>
              <a:rPr lang="es-ES" dirty="0" err="1"/>
              <a:t>elementi</a:t>
            </a:r>
            <a:r>
              <a:rPr lang="es-ES" dirty="0"/>
              <a:t> </a:t>
            </a:r>
            <a:r>
              <a:rPr lang="es-ES" dirty="0" err="1"/>
              <a:t>culturali</a:t>
            </a:r>
            <a:r>
              <a:rPr lang="es-ES" dirty="0"/>
              <a:t> </a:t>
            </a:r>
            <a:r>
              <a:rPr lang="es-ES" dirty="0" err="1"/>
              <a:t>condivisi</a:t>
            </a:r>
            <a:r>
              <a:rPr lang="es-ES" dirty="0"/>
              <a:t> </a:t>
            </a:r>
            <a:r>
              <a:rPr lang="es-ES" dirty="0" err="1"/>
              <a:t>fra</a:t>
            </a:r>
            <a:r>
              <a:rPr lang="es-ES" dirty="0"/>
              <a:t> </a:t>
            </a:r>
            <a:r>
              <a:rPr lang="es-ES" dirty="0" err="1"/>
              <a:t>gruppi</a:t>
            </a:r>
            <a:r>
              <a:rPr lang="es-ES" dirty="0"/>
              <a:t> </a:t>
            </a:r>
            <a:r>
              <a:rPr lang="es-ES" dirty="0" err="1"/>
              <a:t>culturali</a:t>
            </a:r>
            <a:r>
              <a:rPr lang="es-ES" dirty="0"/>
              <a:t> che non </a:t>
            </a:r>
            <a:r>
              <a:rPr lang="es-ES" dirty="0" err="1"/>
              <a:t>hanno</a:t>
            </a:r>
            <a:r>
              <a:rPr lang="es-ES" dirty="0"/>
              <a:t> </a:t>
            </a:r>
            <a:r>
              <a:rPr lang="es-ES" dirty="0" err="1"/>
              <a:t>vincoli</a:t>
            </a:r>
            <a:r>
              <a:rPr lang="es-ES" dirty="0"/>
              <a:t> </a:t>
            </a:r>
            <a:r>
              <a:rPr lang="es-ES" dirty="0" err="1"/>
              <a:t>strutturali</a:t>
            </a:r>
            <a:r>
              <a:rPr lang="es-ES" dirty="0"/>
              <a:t> di dominio o </a:t>
            </a:r>
            <a:r>
              <a:rPr lang="es-ES" dirty="0" err="1"/>
              <a:t>subordinazione</a:t>
            </a:r>
            <a:r>
              <a:rPr lang="es-ES" dirty="0"/>
              <a:t>).</a:t>
            </a:r>
          </a:p>
        </p:txBody>
      </p:sp>
    </p:spTree>
    <p:extLst>
      <p:ext uri="{BB962C8B-B14F-4D97-AF65-F5344CB8AC3E}">
        <p14:creationId xmlns:p14="http://schemas.microsoft.com/office/powerpoint/2010/main" val="80535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FCDC0CA-22EA-4796-BCF5-8027AA232914}"/>
              </a:ext>
            </a:extLst>
          </p:cNvPr>
          <p:cNvSpPr>
            <a:spLocks noGrp="1"/>
          </p:cNvSpPr>
          <p:nvPr>
            <p:ph idx="1"/>
          </p:nvPr>
        </p:nvSpPr>
        <p:spPr>
          <a:xfrm>
            <a:off x="838200" y="614149"/>
            <a:ext cx="10515600" cy="5562814"/>
          </a:xfrm>
        </p:spPr>
        <p:txBody>
          <a:bodyPr/>
          <a:lstStyle/>
          <a:p>
            <a:pPr marL="0" indent="0">
              <a:buNone/>
            </a:pPr>
            <a:r>
              <a:rPr lang="it-IT" b="1" dirty="0"/>
              <a:t>Dimensione disgiuntiva delle frontiere </a:t>
            </a:r>
          </a:p>
          <a:p>
            <a:pPr marL="0" indent="0" algn="just">
              <a:buNone/>
            </a:pPr>
            <a:r>
              <a:rPr lang="it-IT" dirty="0"/>
              <a:t>Le frontiere alludono a condizioni disgiuntive. La disgiunzione si riferisce alla separazione di realtà intrinsecamente legate tra loro, le separa, le disunisce, le limita. I confini si riferiscono a demarcazioni fisiche, sociali e simboliche che separano realtà che erano unite. Al di là delle difficoltà rappresentate dagli ostacoli naturali per l’interazione o le relazioni tra diversi gruppi, come gli oceani, i mari, fiumi, montagne, canyon..., queste ultime non possono essere considerate di per sè confini, a meno che non vengono così identificate da gruppi sociali con l'obiettivo di stabilire marchi di distinguibilità, dominio e possesso.</a:t>
            </a:r>
          </a:p>
          <a:p>
            <a:pPr marL="0" indent="0" algn="just">
              <a:buNone/>
            </a:pPr>
            <a:r>
              <a:rPr lang="it-IT" dirty="0"/>
              <a:t>(J.M. V.A.)</a:t>
            </a:r>
            <a:endParaRPr lang="es-ES" dirty="0"/>
          </a:p>
        </p:txBody>
      </p:sp>
    </p:spTree>
    <p:extLst>
      <p:ext uri="{BB962C8B-B14F-4D97-AF65-F5344CB8AC3E}">
        <p14:creationId xmlns:p14="http://schemas.microsoft.com/office/powerpoint/2010/main" val="332542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9">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agen 6" descr="Imagen que contiene Texto&#10;&#10;Descripción generada automáticamente">
            <a:extLst>
              <a:ext uri="{FF2B5EF4-FFF2-40B4-BE49-F238E27FC236}">
                <a16:creationId xmlns:a16="http://schemas.microsoft.com/office/drawing/2014/main" id="{E108006B-8B64-1F5C-2F15-5A06B381BF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38" y="741363"/>
            <a:ext cx="2170113" cy="2940050"/>
          </a:xfrm>
          <a:prstGeom prst="rect">
            <a:avLst/>
          </a:prstGeom>
        </p:spPr>
      </p:pic>
      <p:pic>
        <p:nvPicPr>
          <p:cNvPr id="13" name="Imagen 12" descr="Imagen que contiene firmar, playa, océano, señal&#10;&#10;Descripción generada automáticamente">
            <a:extLst>
              <a:ext uri="{FF2B5EF4-FFF2-40B4-BE49-F238E27FC236}">
                <a16:creationId xmlns:a16="http://schemas.microsoft.com/office/drawing/2014/main" id="{C53B7C39-764E-3CB3-5FCF-17A7697B1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725" y="741363"/>
            <a:ext cx="2940050" cy="2940050"/>
          </a:xfrm>
          <a:prstGeom prst="rect">
            <a:avLst/>
          </a:prstGeom>
        </p:spPr>
      </p:pic>
      <p:pic>
        <p:nvPicPr>
          <p:cNvPr id="15" name="Imagen 14" descr="Imagen que contiene exterior, cerca, nieve, agua&#10;&#10;Descripción generada automáticamente">
            <a:extLst>
              <a:ext uri="{FF2B5EF4-FFF2-40B4-BE49-F238E27FC236}">
                <a16:creationId xmlns:a16="http://schemas.microsoft.com/office/drawing/2014/main" id="{C35ACD9D-1FCD-7B9A-8E10-6DF5A36DF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863" y="741363"/>
            <a:ext cx="2103438" cy="901700"/>
          </a:xfrm>
          <a:prstGeom prst="rect">
            <a:avLst/>
          </a:prstGeom>
        </p:spPr>
      </p:pic>
      <p:pic>
        <p:nvPicPr>
          <p:cNvPr id="5" name="Marcador de contenido 4" descr="Imagen que contiene Mapa&#10;&#10;Descripción generada automáticamente">
            <a:extLst>
              <a:ext uri="{FF2B5EF4-FFF2-40B4-BE49-F238E27FC236}">
                <a16:creationId xmlns:a16="http://schemas.microsoft.com/office/drawing/2014/main" id="{AD6FA03C-F253-23CD-7B29-86619B308F7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884863" y="1708150"/>
            <a:ext cx="2103438" cy="1973263"/>
          </a:xfrm>
          <a:prstGeom prst="rect">
            <a:avLst/>
          </a:prstGeom>
        </p:spPr>
      </p:pic>
      <p:pic>
        <p:nvPicPr>
          <p:cNvPr id="9" name="Imagen 8" descr="Una multitud de gente en la calle&#10;&#10;Descripción generada automáticamente">
            <a:extLst>
              <a:ext uri="{FF2B5EF4-FFF2-40B4-BE49-F238E27FC236}">
                <a16:creationId xmlns:a16="http://schemas.microsoft.com/office/drawing/2014/main" id="{F16D3BED-DE4B-C717-8D95-0720716388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938" y="3746500"/>
            <a:ext cx="3625850" cy="2368550"/>
          </a:xfrm>
          <a:prstGeom prst="rect">
            <a:avLst/>
          </a:prstGeom>
        </p:spPr>
      </p:pic>
      <p:pic>
        <p:nvPicPr>
          <p:cNvPr id="11" name="Imagen 10" descr="Un grupo de personas de pie sobre pasto&#10;&#10;Descripción generada automáticamente con confianza media">
            <a:extLst>
              <a:ext uri="{FF2B5EF4-FFF2-40B4-BE49-F238E27FC236}">
                <a16:creationId xmlns:a16="http://schemas.microsoft.com/office/drawing/2014/main" id="{87EA9E2D-AC97-CDB5-7147-ED32D02E9D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3875" y="3746500"/>
            <a:ext cx="3654425" cy="2368550"/>
          </a:xfrm>
          <a:prstGeom prst="rect">
            <a:avLst/>
          </a:prstGeom>
        </p:spPr>
      </p:pic>
      <p:sp>
        <p:nvSpPr>
          <p:cNvPr id="2" name="Título 1">
            <a:extLst>
              <a:ext uri="{FF2B5EF4-FFF2-40B4-BE49-F238E27FC236}">
                <a16:creationId xmlns:a16="http://schemas.microsoft.com/office/drawing/2014/main" id="{EE7A9BC6-4E3D-594C-9392-386EB9FE1FDA}"/>
              </a:ext>
            </a:extLst>
          </p:cNvPr>
          <p:cNvSpPr>
            <a:spLocks noGrp="1"/>
          </p:cNvSpPr>
          <p:nvPr>
            <p:ph type="title"/>
          </p:nvPr>
        </p:nvSpPr>
        <p:spPr>
          <a:xfrm>
            <a:off x="8379725" y="640081"/>
            <a:ext cx="3206143" cy="5489009"/>
          </a:xfrm>
          <a:prstGeom prst="ellipse">
            <a:avLst/>
          </a:prstGeom>
        </p:spPr>
        <p:txBody>
          <a:bodyPr vert="horz" lIns="91440" tIns="45720" rIns="91440" bIns="45720" rtlCol="0" anchor="ctr">
            <a:normAutofit/>
          </a:bodyPr>
          <a:lstStyle/>
          <a:p>
            <a:r>
              <a:rPr lang="en-US" kern="1200" dirty="0">
                <a:solidFill>
                  <a:schemeClr val="tx1"/>
                </a:solidFill>
                <a:latin typeface="+mj-lt"/>
                <a:ea typeface="+mj-ea"/>
                <a:cs typeface="+mj-cs"/>
              </a:rPr>
              <a:t>Le </a:t>
            </a:r>
            <a:r>
              <a:rPr lang="en-US" kern="1200" dirty="0" err="1">
                <a:solidFill>
                  <a:schemeClr val="tx1"/>
                </a:solidFill>
                <a:latin typeface="+mj-lt"/>
                <a:ea typeface="+mj-ea"/>
                <a:cs typeface="+mj-cs"/>
              </a:rPr>
              <a:t>frontiere</a:t>
            </a:r>
            <a:r>
              <a:rPr lang="en-US" kern="1200" dirty="0">
                <a:solidFill>
                  <a:schemeClr val="tx1"/>
                </a:solidFill>
                <a:latin typeface="+mj-lt"/>
                <a:ea typeface="+mj-ea"/>
                <a:cs typeface="+mj-cs"/>
              </a:rPr>
              <a:t> in America ed Europa</a:t>
            </a:r>
          </a:p>
        </p:txBody>
      </p:sp>
    </p:spTree>
    <p:extLst>
      <p:ext uri="{BB962C8B-B14F-4D97-AF65-F5344CB8AC3E}">
        <p14:creationId xmlns:p14="http://schemas.microsoft.com/office/powerpoint/2010/main" val="1687852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94928E0-104D-F050-84D6-F4A49D761C77}"/>
              </a:ext>
            </a:extLst>
          </p:cNvPr>
          <p:cNvSpPr>
            <a:spLocks noGrp="1"/>
          </p:cNvSpPr>
          <p:nvPr>
            <p:ph idx="1"/>
          </p:nvPr>
        </p:nvSpPr>
        <p:spPr/>
        <p:txBody>
          <a:bodyPr/>
          <a:lstStyle/>
          <a:p>
            <a:pPr>
              <a:buFont typeface="Wingdings" panose="05000000000000000000" pitchFamily="2" charset="2"/>
              <a:buChar char="Ø"/>
            </a:pPr>
            <a:r>
              <a:rPr lang="es-ES" dirty="0"/>
              <a:t>I </a:t>
            </a:r>
            <a:r>
              <a:rPr lang="es-ES" dirty="0" err="1"/>
              <a:t>confini</a:t>
            </a:r>
            <a:r>
              <a:rPr lang="es-ES" dirty="0"/>
              <a:t> </a:t>
            </a:r>
            <a:r>
              <a:rPr lang="es-ES" dirty="0" err="1"/>
              <a:t>limitano</a:t>
            </a:r>
            <a:r>
              <a:rPr lang="es-ES" dirty="0"/>
              <a:t> </a:t>
            </a:r>
            <a:r>
              <a:rPr lang="es-ES" dirty="0" err="1"/>
              <a:t>il</a:t>
            </a:r>
            <a:r>
              <a:rPr lang="es-ES" dirty="0"/>
              <a:t> </a:t>
            </a:r>
            <a:r>
              <a:rPr lang="es-ES" dirty="0" err="1"/>
              <a:t>flusso</a:t>
            </a:r>
            <a:r>
              <a:rPr lang="es-ES" dirty="0"/>
              <a:t> e </a:t>
            </a:r>
            <a:r>
              <a:rPr lang="es-ES" dirty="0" err="1"/>
              <a:t>il</a:t>
            </a:r>
            <a:r>
              <a:rPr lang="es-ES" dirty="0"/>
              <a:t> transito;</a:t>
            </a:r>
          </a:p>
          <a:p>
            <a:pPr>
              <a:buFont typeface="Wingdings" panose="05000000000000000000" pitchFamily="2" charset="2"/>
              <a:buChar char="Ø"/>
            </a:pPr>
            <a:r>
              <a:rPr lang="es-ES" dirty="0" err="1"/>
              <a:t>Regolano</a:t>
            </a:r>
            <a:r>
              <a:rPr lang="es-ES" dirty="0"/>
              <a:t>, </a:t>
            </a:r>
            <a:r>
              <a:rPr lang="es-ES" dirty="0" err="1"/>
              <a:t>fermano</a:t>
            </a:r>
            <a:r>
              <a:rPr lang="es-ES" dirty="0"/>
              <a:t> e </a:t>
            </a:r>
            <a:r>
              <a:rPr lang="es-ES" dirty="0" err="1"/>
              <a:t>definiscono</a:t>
            </a:r>
            <a:r>
              <a:rPr lang="es-ES" dirty="0"/>
              <a:t> “</a:t>
            </a:r>
            <a:r>
              <a:rPr lang="es-ES" dirty="0" err="1"/>
              <a:t>l’altro</a:t>
            </a:r>
            <a:r>
              <a:rPr lang="es-ES" dirty="0"/>
              <a:t>”.</a:t>
            </a:r>
          </a:p>
          <a:p>
            <a:pPr>
              <a:buFont typeface="Wingdings" panose="05000000000000000000" pitchFamily="2" charset="2"/>
              <a:buChar char="Ø"/>
            </a:pPr>
            <a:r>
              <a:rPr lang="es-ES" dirty="0" err="1"/>
              <a:t>Sono</a:t>
            </a:r>
            <a:r>
              <a:rPr lang="es-ES" dirty="0"/>
              <a:t> </a:t>
            </a:r>
            <a:r>
              <a:rPr lang="es-ES" dirty="0" err="1"/>
              <a:t>zone</a:t>
            </a:r>
            <a:r>
              <a:rPr lang="es-ES" dirty="0"/>
              <a:t> di </a:t>
            </a:r>
            <a:r>
              <a:rPr lang="es-ES" dirty="0" err="1"/>
              <a:t>esclusione</a:t>
            </a:r>
            <a:r>
              <a:rPr lang="es-ES" dirty="0"/>
              <a:t>.</a:t>
            </a:r>
          </a:p>
          <a:p>
            <a:pPr>
              <a:buFont typeface="Wingdings" panose="05000000000000000000" pitchFamily="2" charset="2"/>
              <a:buChar char="Ø"/>
            </a:pPr>
            <a:r>
              <a:rPr lang="es-ES" dirty="0"/>
              <a:t>A </a:t>
            </a:r>
            <a:r>
              <a:rPr lang="es-ES" dirty="0" err="1"/>
              <a:t>volte</a:t>
            </a:r>
            <a:r>
              <a:rPr lang="es-ES" dirty="0"/>
              <a:t> qui si </a:t>
            </a:r>
            <a:r>
              <a:rPr lang="es-ES" dirty="0" err="1"/>
              <a:t>condensano</a:t>
            </a:r>
            <a:r>
              <a:rPr lang="es-ES" dirty="0"/>
              <a:t> forme di </a:t>
            </a:r>
            <a:r>
              <a:rPr lang="es-ES" dirty="0" err="1"/>
              <a:t>opposizione</a:t>
            </a:r>
            <a:r>
              <a:rPr lang="es-ES" dirty="0"/>
              <a:t> </a:t>
            </a:r>
            <a:r>
              <a:rPr lang="es-ES" dirty="0" err="1"/>
              <a:t>culturale</a:t>
            </a:r>
            <a:r>
              <a:rPr lang="es-ES" dirty="0"/>
              <a:t> all’ “</a:t>
            </a:r>
            <a:r>
              <a:rPr lang="es-ES" dirty="0" err="1"/>
              <a:t>altro</a:t>
            </a:r>
            <a:r>
              <a:rPr lang="es-ES" dirty="0"/>
              <a:t>”.</a:t>
            </a:r>
          </a:p>
        </p:txBody>
      </p:sp>
    </p:spTree>
    <p:extLst>
      <p:ext uri="{BB962C8B-B14F-4D97-AF65-F5344CB8AC3E}">
        <p14:creationId xmlns:p14="http://schemas.microsoft.com/office/powerpoint/2010/main" val="3362516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90A7F47-CA23-E7E4-C4D1-88C24907697F}"/>
              </a:ext>
            </a:extLst>
          </p:cNvPr>
          <p:cNvSpPr>
            <a:spLocks noGrp="1"/>
          </p:cNvSpPr>
          <p:nvPr>
            <p:ph idx="1"/>
          </p:nvPr>
        </p:nvSpPr>
        <p:spPr/>
        <p:txBody>
          <a:bodyPr/>
          <a:lstStyle/>
          <a:p>
            <a:pPr marL="0" indent="0">
              <a:buNone/>
            </a:pPr>
            <a:r>
              <a:rPr lang="it-IT" b="1" dirty="0"/>
              <a:t>Dimensione connettiva delle frontiere</a:t>
            </a:r>
          </a:p>
          <a:p>
            <a:pPr marL="0" indent="0" algn="just">
              <a:buNone/>
            </a:pPr>
            <a:r>
              <a:rPr lang="it-IT" dirty="0"/>
              <a:t>La condizione connettiva si riferisce al collegamento di cose o realtà diverse. Questa qualità Implica la formazione di collegamenti, legami, articolazioni o concatenazioni. Sono legami che non derivano dall’unione, vicinanza, adiacenza o congiunzione di realtà, né provengono necessariamente dalle aree congiuntive. La condizione connettiva si riferisce alla loro articolazione attraverso elementi connettivi che li mettono in relazione.</a:t>
            </a:r>
          </a:p>
          <a:p>
            <a:pPr marL="0" indent="0" algn="just">
              <a:buNone/>
            </a:pPr>
            <a:r>
              <a:rPr lang="it-IT" dirty="0"/>
              <a:t>(J.M.V.A)</a:t>
            </a:r>
            <a:endParaRPr lang="es-ES" dirty="0"/>
          </a:p>
        </p:txBody>
      </p:sp>
    </p:spTree>
    <p:extLst>
      <p:ext uri="{BB962C8B-B14F-4D97-AF65-F5344CB8AC3E}">
        <p14:creationId xmlns:p14="http://schemas.microsoft.com/office/powerpoint/2010/main" val="302197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1E6568-EC07-4EE3-925A-8743612CC72B}"/>
              </a:ext>
            </a:extLst>
          </p:cNvPr>
          <p:cNvSpPr>
            <a:spLocks noGrp="1"/>
          </p:cNvSpPr>
          <p:nvPr>
            <p:ph idx="1"/>
          </p:nvPr>
        </p:nvSpPr>
        <p:spPr/>
        <p:txBody>
          <a:bodyPr/>
          <a:lstStyle/>
          <a:p>
            <a:pPr>
              <a:buFont typeface="Wingdings" panose="05000000000000000000" pitchFamily="2" charset="2"/>
              <a:buChar char="Ø"/>
            </a:pPr>
            <a:r>
              <a:rPr lang="es-ES" dirty="0" err="1"/>
              <a:t>Autodefinizione</a:t>
            </a:r>
            <a:r>
              <a:rPr lang="es-ES" dirty="0"/>
              <a:t> a </a:t>
            </a:r>
            <a:r>
              <a:rPr lang="es-ES" dirty="0" err="1"/>
              <a:t>partire</a:t>
            </a:r>
            <a:r>
              <a:rPr lang="es-ES" dirty="0"/>
              <a:t> da </a:t>
            </a:r>
            <a:r>
              <a:rPr lang="es-ES" dirty="0" err="1"/>
              <a:t>ambiti</a:t>
            </a:r>
            <a:r>
              <a:rPr lang="es-ES" dirty="0"/>
              <a:t> </a:t>
            </a:r>
            <a:r>
              <a:rPr lang="es-ES" dirty="0" err="1"/>
              <a:t>relazionali</a:t>
            </a:r>
            <a:r>
              <a:rPr lang="es-ES" dirty="0"/>
              <a:t> di </a:t>
            </a:r>
            <a:r>
              <a:rPr lang="es-ES" dirty="0" err="1"/>
              <a:t>alterità</a:t>
            </a:r>
            <a:r>
              <a:rPr lang="es-ES" dirty="0"/>
              <a:t>. </a:t>
            </a:r>
          </a:p>
          <a:p>
            <a:pPr>
              <a:buFont typeface="Wingdings" panose="05000000000000000000" pitchFamily="2" charset="2"/>
              <a:buChar char="Ø"/>
            </a:pPr>
            <a:r>
              <a:rPr lang="es-ES" dirty="0"/>
              <a:t>Si </a:t>
            </a:r>
            <a:r>
              <a:rPr lang="es-ES" dirty="0" err="1"/>
              <a:t>dà</a:t>
            </a:r>
            <a:r>
              <a:rPr lang="es-ES" dirty="0"/>
              <a:t> un </a:t>
            </a:r>
            <a:r>
              <a:rPr lang="es-ES" dirty="0" err="1"/>
              <a:t>nuovo</a:t>
            </a:r>
            <a:r>
              <a:rPr lang="es-ES" dirty="0"/>
              <a:t> </a:t>
            </a:r>
            <a:r>
              <a:rPr lang="es-ES" dirty="0" err="1"/>
              <a:t>significato</a:t>
            </a:r>
            <a:r>
              <a:rPr lang="es-ES" dirty="0"/>
              <a:t> a </a:t>
            </a:r>
            <a:r>
              <a:rPr lang="es-ES" dirty="0" err="1"/>
              <a:t>elementi</a:t>
            </a:r>
            <a:r>
              <a:rPr lang="es-ES" dirty="0"/>
              <a:t> proveniente da </a:t>
            </a:r>
            <a:r>
              <a:rPr lang="es-ES" dirty="0" err="1"/>
              <a:t>altre</a:t>
            </a:r>
            <a:r>
              <a:rPr lang="es-ES" dirty="0"/>
              <a:t> </a:t>
            </a:r>
            <a:r>
              <a:rPr lang="es-ES" dirty="0" err="1"/>
              <a:t>matrici</a:t>
            </a:r>
            <a:r>
              <a:rPr lang="es-ES" dirty="0"/>
              <a:t> </a:t>
            </a:r>
            <a:r>
              <a:rPr lang="es-ES" dirty="0" err="1"/>
              <a:t>culturali</a:t>
            </a:r>
            <a:r>
              <a:rPr lang="es-ES" dirty="0"/>
              <a:t>.</a:t>
            </a:r>
          </a:p>
          <a:p>
            <a:pPr>
              <a:buFont typeface="Wingdings" panose="05000000000000000000" pitchFamily="2" charset="2"/>
              <a:buChar char="Ø"/>
            </a:pPr>
            <a:r>
              <a:rPr lang="es-ES" dirty="0" err="1"/>
              <a:t>Processi</a:t>
            </a:r>
            <a:r>
              <a:rPr lang="es-ES" dirty="0"/>
              <a:t> </a:t>
            </a:r>
            <a:r>
              <a:rPr lang="es-ES" dirty="0" err="1"/>
              <a:t>transnazionali</a:t>
            </a:r>
            <a:r>
              <a:rPr lang="es-ES" dirty="0"/>
              <a:t> e </a:t>
            </a:r>
            <a:r>
              <a:rPr lang="es-ES" dirty="0" err="1"/>
              <a:t>transfrontalieri</a:t>
            </a:r>
            <a:r>
              <a:rPr lang="es-ES" dirty="0"/>
              <a:t>.</a:t>
            </a:r>
          </a:p>
        </p:txBody>
      </p:sp>
    </p:spTree>
    <p:extLst>
      <p:ext uri="{BB962C8B-B14F-4D97-AF65-F5344CB8AC3E}">
        <p14:creationId xmlns:p14="http://schemas.microsoft.com/office/powerpoint/2010/main" val="3813982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8AAFEA-DA79-FFFA-0039-98D60E16272F}"/>
              </a:ext>
            </a:extLst>
          </p:cNvPr>
          <p:cNvSpPr>
            <a:spLocks noGrp="1"/>
          </p:cNvSpPr>
          <p:nvPr>
            <p:ph idx="1"/>
          </p:nvPr>
        </p:nvSpPr>
        <p:spPr>
          <a:xfrm>
            <a:off x="838200" y="518615"/>
            <a:ext cx="10515600" cy="5658348"/>
          </a:xfrm>
        </p:spPr>
        <p:txBody>
          <a:bodyPr>
            <a:normAutofit/>
          </a:bodyPr>
          <a:lstStyle/>
          <a:p>
            <a:pPr marL="0" indent="0">
              <a:buNone/>
            </a:pPr>
            <a:r>
              <a:rPr lang="it-IT" b="1" dirty="0"/>
              <a:t>Condizione ingiuntiva delle frontiere</a:t>
            </a:r>
          </a:p>
          <a:p>
            <a:pPr marL="0" indent="0" algn="just">
              <a:buNone/>
            </a:pPr>
            <a:r>
              <a:rPr lang="it-IT" dirty="0"/>
              <a:t>Implica l'imposizione, l'ordine finale, il mandato, la condizione forzata, conminatoria. Oltre alla dimensione orizzontale che caratterizza i processi di congiunzione-disgiunzione e connessione-disconnessione, i confini sono formati da diverse aree gerarchiche, aree di potere caratterizzate dall’ingiunzione, dove l'intenzione è quella di imporre ordini e condizioni attraverso meccanismi legali o illegali, legittimi e illegittimi, di persuasione e di forza. La dimensione ingiuntiva richiede di incorporare gli elementi politici, amministrativi, di polizia e militari del potere statale che presidia i suoi confini e le norme che generano condizioni diverse e selettive nella definizione di chi riesce a varcare i limiti dello Stato nazionale e di chi non ci riesce. </a:t>
            </a:r>
          </a:p>
          <a:p>
            <a:pPr marL="0" indent="0" algn="just">
              <a:buNone/>
            </a:pPr>
            <a:r>
              <a:rPr lang="it-IT" dirty="0"/>
              <a:t>(J.M.V.A)</a:t>
            </a:r>
            <a:endParaRPr lang="es-ES" dirty="0"/>
          </a:p>
        </p:txBody>
      </p:sp>
    </p:spTree>
    <p:extLst>
      <p:ext uri="{BB962C8B-B14F-4D97-AF65-F5344CB8AC3E}">
        <p14:creationId xmlns:p14="http://schemas.microsoft.com/office/powerpoint/2010/main" val="3537215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BDF1A630-2A9B-41A0-92F9-FDA261070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 name="Rectangle 50">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C74A527-0857-B2F4-5077-E5D1FA1C50A1}"/>
              </a:ext>
            </a:extLst>
          </p:cNvPr>
          <p:cNvSpPr>
            <a:spLocks noGrp="1"/>
          </p:cNvSpPr>
          <p:nvPr>
            <p:ph type="title"/>
          </p:nvPr>
        </p:nvSpPr>
        <p:spPr>
          <a:xfrm>
            <a:off x="1057025" y="922644"/>
            <a:ext cx="5040285" cy="1169585"/>
          </a:xfrm>
        </p:spPr>
        <p:txBody>
          <a:bodyPr anchor="b">
            <a:normAutofit/>
          </a:bodyPr>
          <a:lstStyle/>
          <a:p>
            <a:r>
              <a:rPr lang="es-ES" sz="3100" dirty="0"/>
              <a:t>La </a:t>
            </a:r>
            <a:r>
              <a:rPr lang="es-ES" sz="3100"/>
              <a:t>frontiera</a:t>
            </a:r>
            <a:r>
              <a:rPr lang="es-ES" sz="3100" dirty="0"/>
              <a:t> dalla “lente” </a:t>
            </a:r>
            <a:r>
              <a:rPr lang="es-ES" sz="3100"/>
              <a:t>della</a:t>
            </a:r>
            <a:r>
              <a:rPr lang="es-ES" sz="3100" dirty="0"/>
              <a:t> </a:t>
            </a:r>
            <a:r>
              <a:rPr lang="es-ES" sz="3100"/>
              <a:t>biopolitica</a:t>
            </a:r>
            <a:r>
              <a:rPr lang="es-ES" sz="3100" dirty="0"/>
              <a:t>…e </a:t>
            </a:r>
            <a:r>
              <a:rPr lang="es-ES" sz="3100"/>
              <a:t>necropolitica</a:t>
            </a:r>
            <a:endParaRPr lang="es-ES" sz="3100" dirty="0"/>
          </a:p>
        </p:txBody>
      </p:sp>
      <p:sp>
        <p:nvSpPr>
          <p:cNvPr id="56" name="Rectangle 55">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97410D1-FAD9-94DA-F790-C04DD3E1DDED}"/>
              </a:ext>
            </a:extLst>
          </p:cNvPr>
          <p:cNvSpPr>
            <a:spLocks noGrp="1"/>
          </p:cNvSpPr>
          <p:nvPr>
            <p:ph idx="1"/>
          </p:nvPr>
        </p:nvSpPr>
        <p:spPr>
          <a:xfrm>
            <a:off x="1055715" y="2508105"/>
            <a:ext cx="5040285" cy="3632493"/>
          </a:xfrm>
        </p:spPr>
        <p:txBody>
          <a:bodyPr anchor="ctr">
            <a:normAutofit/>
          </a:bodyPr>
          <a:lstStyle/>
          <a:p>
            <a:pPr marL="514350" indent="-285750"/>
            <a:r>
              <a:rPr lang="it-IT" sz="2000" kern="100" dirty="0">
                <a:effectLst/>
                <a:latin typeface="Calibri" panose="020F0502020204030204" pitchFamily="34" charset="0"/>
                <a:ea typeface="Calibri" panose="020F0502020204030204" pitchFamily="34" charset="0"/>
                <a:cs typeface="Arial" panose="020B0604020202020204" pitchFamily="34" charset="0"/>
              </a:rPr>
              <a:t>Seguendo Foucault (2005), assumiamo che la sovranità – a partire dalla Modernità – sia stata imposta attraverso il controllo dei corpi, delle loro vite, delle loro funzioni e la possibilità di regolarli e organizzarli. Ora, le frontiere nella Modernità svolgono un ruolo di controllo biopolitico, regolando l’accesso al territorio e comportando anche, secondo J.M. Valenzuela Arce, una serie di norme, regole, dinamiche di controllo ed esclusione specifiche. </a:t>
            </a:r>
          </a:p>
        </p:txBody>
      </p:sp>
      <p:pic>
        <p:nvPicPr>
          <p:cNvPr id="5" name="Imagen 4" descr="Imagen que contiene Cuadrado&#10;&#10;Descripción generada automáticamente">
            <a:extLst>
              <a:ext uri="{FF2B5EF4-FFF2-40B4-BE49-F238E27FC236}">
                <a16:creationId xmlns:a16="http://schemas.microsoft.com/office/drawing/2014/main" id="{3763A267-770D-49D6-B13E-D02F3529D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150" y="774285"/>
            <a:ext cx="1269295" cy="1999673"/>
          </a:xfrm>
          <a:prstGeom prst="rect">
            <a:avLst/>
          </a:prstGeom>
        </p:spPr>
      </p:pic>
      <p:pic>
        <p:nvPicPr>
          <p:cNvPr id="7" name="Imagen 6" descr="Imagen que contiene Diagrama&#10;&#10;Descripción generada automáticamente">
            <a:extLst>
              <a:ext uri="{FF2B5EF4-FFF2-40B4-BE49-F238E27FC236}">
                <a16:creationId xmlns:a16="http://schemas.microsoft.com/office/drawing/2014/main" id="{4A690A74-4E14-B45C-5823-2518133EE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682" y="774285"/>
            <a:ext cx="1301945" cy="1999673"/>
          </a:xfrm>
          <a:prstGeom prst="rect">
            <a:avLst/>
          </a:prstGeom>
        </p:spPr>
      </p:pic>
      <p:pic>
        <p:nvPicPr>
          <p:cNvPr id="8" name="Imagen 7" descr="Imagen que contiene edificio, grande, biblioteca, parado&#10;&#10;Descripción generada automáticamente">
            <a:extLst>
              <a:ext uri="{FF2B5EF4-FFF2-40B4-BE49-F238E27FC236}">
                <a16:creationId xmlns:a16="http://schemas.microsoft.com/office/drawing/2014/main" id="{8B5C4E69-CE10-99ED-C80C-140CB5899856}"/>
              </a:ext>
            </a:extLst>
          </p:cNvPr>
          <p:cNvPicPr>
            <a:picLocks noChangeAspect="1"/>
          </p:cNvPicPr>
          <p:nvPr/>
        </p:nvPicPr>
        <p:blipFill rotWithShape="1">
          <a:blip r:embed="rId4">
            <a:extLst>
              <a:ext uri="{28A0092B-C50C-407E-A947-70E740481C1C}">
                <a14:useLocalDpi xmlns:a14="http://schemas.microsoft.com/office/drawing/2010/main" val="0"/>
              </a:ext>
            </a:extLst>
          </a:blip>
          <a:srcRect t="4310" b="4403"/>
          <a:stretch/>
        </p:blipFill>
        <p:spPr>
          <a:xfrm>
            <a:off x="6946667" y="3261609"/>
            <a:ext cx="4389120" cy="2575733"/>
          </a:xfrm>
          <a:prstGeom prst="rect">
            <a:avLst/>
          </a:prstGeom>
        </p:spPr>
      </p:pic>
    </p:spTree>
    <p:extLst>
      <p:ext uri="{BB962C8B-B14F-4D97-AF65-F5344CB8AC3E}">
        <p14:creationId xmlns:p14="http://schemas.microsoft.com/office/powerpoint/2010/main" val="3734346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5BE3867-E0A9-DF28-5631-AEBA97104540}"/>
              </a:ext>
            </a:extLst>
          </p:cNvPr>
          <p:cNvSpPr>
            <a:spLocks noGrp="1"/>
          </p:cNvSpPr>
          <p:nvPr>
            <p:ph idx="1"/>
          </p:nvPr>
        </p:nvSpPr>
        <p:spPr>
          <a:xfrm>
            <a:off x="1045029" y="2087741"/>
            <a:ext cx="7043894" cy="4114103"/>
          </a:xfrm>
        </p:spPr>
        <p:txBody>
          <a:bodyPr anchor="ctr">
            <a:normAutofit lnSpcReduction="10000"/>
          </a:bodyPr>
          <a:lstStyle/>
          <a:p>
            <a:pPr indent="0" algn="just">
              <a:buNone/>
            </a:pPr>
            <a:r>
              <a:rPr lang="it-IT" sz="1600" kern="100" dirty="0">
                <a:effectLst/>
                <a:latin typeface="Calibri" panose="020F0502020204030204" pitchFamily="34" charset="0"/>
                <a:ea typeface="Calibri" panose="020F0502020204030204" pitchFamily="34" charset="0"/>
                <a:cs typeface="Arial" panose="020B0604020202020204" pitchFamily="34" charset="0"/>
              </a:rPr>
              <a:t>Secondo Giorgio Agamben (2006), è anche nei contesti legati alla migrazione e al controllo delle frontiere che si verifica uno “stato di eccezione”. Secondo tale stato di eccezione si presuppone che in determinati contesti l'ordinamento giuridico possa essere sospeso e che, ad esempio, alcune garanzie e diritti siano interrotti. &gt; </a:t>
            </a:r>
            <a:r>
              <a:rPr lang="it-IT" sz="1600" i="1" kern="100" dirty="0">
                <a:effectLst/>
                <a:latin typeface="Calibri" panose="020F0502020204030204" pitchFamily="34" charset="0"/>
                <a:ea typeface="Calibri" panose="020F0502020204030204" pitchFamily="34" charset="0"/>
                <a:cs typeface="Arial" panose="020B0604020202020204" pitchFamily="34" charset="0"/>
              </a:rPr>
              <a:t>Homo sacer </a:t>
            </a:r>
            <a:r>
              <a:rPr lang="it-IT" sz="1600" kern="100" dirty="0">
                <a:effectLst/>
                <a:latin typeface="Calibri" panose="020F0502020204030204" pitchFamily="34" charset="0"/>
                <a:ea typeface="Calibri" panose="020F0502020204030204" pitchFamily="34" charset="0"/>
                <a:cs typeface="Arial" panose="020B0604020202020204" pitchFamily="34" charset="0"/>
              </a:rPr>
              <a:t>(pp. 129-211), «Il campo come paradigma biopolitico del moderno»:</a:t>
            </a:r>
          </a:p>
          <a:p>
            <a:pPr indent="0" algn="just">
              <a:buNone/>
            </a:pPr>
            <a:r>
              <a:rPr lang="it-IT" sz="1600" kern="100" dirty="0">
                <a:latin typeface="Calibri" panose="020F0502020204030204" pitchFamily="34" charset="0"/>
                <a:cs typeface="Arial" panose="020B0604020202020204" pitchFamily="34" charset="0"/>
              </a:rPr>
              <a:t>«la struttura in cui lo stato di eccezione, sulla cui possibile decisione si fonda il potere sovrano, viene realizzato normalmente». </a:t>
            </a:r>
            <a:endParaRPr lang="es-ES" sz="1600" dirty="0"/>
          </a:p>
          <a:p>
            <a:pPr marL="0" indent="0" algn="just">
              <a:buNone/>
            </a:pPr>
            <a:endParaRPr lang="es-ES" sz="1500" dirty="0"/>
          </a:p>
          <a:p>
            <a:pPr marL="0" indent="0" algn="just">
              <a:buNone/>
            </a:pPr>
            <a:r>
              <a:rPr lang="es-ES" sz="1500" dirty="0"/>
              <a:t>“</a:t>
            </a:r>
            <a:r>
              <a:rPr lang="it-IT" sz="1500" b="0" i="0" u="none" strike="noStrike" baseline="0" dirty="0"/>
              <a:t>Ne dobbiamo concludere che “se l’essenza del campo consiste nella materializzazione dello stato di eccezione e nella conseguente creazione di uno spazio in cui la nuda vita e la norma entrano in una soglia di indistinzione, dovremo ammettere, allora, che ci troviamo virtualmente in presenza di un campo ogni volta che viene creata una tale struttura, indipendentemente dall’entita dei crimini che vi sono commessi e qualunque ne siano la denominazione e la specifica topografia. Sara un campo tanto lo stadio di Bari in cui nel 1991 la polizia italiana ammasso provvisoriamente gli immigrati clandestini albanesi prima di rispedirli nel loro paese, che […] le </a:t>
            </a:r>
            <a:r>
              <a:rPr lang="it-IT" sz="1500" b="0" i="1" u="none" strike="noStrike" baseline="0" dirty="0"/>
              <a:t>zones d’attendre </a:t>
            </a:r>
            <a:r>
              <a:rPr lang="it-IT" sz="1500" b="0" i="0" u="none" strike="noStrike" baseline="0" dirty="0"/>
              <a:t>negli aeroporti internazionali francesi, in cui vengono trattenuti gli stranieri che richiedono il riconoscimento dello statuto di rifugiato” (p. 194).</a:t>
            </a:r>
            <a:endParaRPr lang="es-ES" sz="1500" dirty="0"/>
          </a:p>
        </p:txBody>
      </p:sp>
      <p:pic>
        <p:nvPicPr>
          <p:cNvPr id="7" name="Imagen 6" descr="Interfaz de usuario gráfica, Texto, Aplicación&#10;&#10;Descripción generada automáticamente">
            <a:extLst>
              <a:ext uri="{FF2B5EF4-FFF2-40B4-BE49-F238E27FC236}">
                <a16:creationId xmlns:a16="http://schemas.microsoft.com/office/drawing/2014/main" id="{251C7A69-BE32-9899-E887-DD055F6BC5FC}"/>
              </a:ext>
            </a:extLst>
          </p:cNvPr>
          <p:cNvPicPr>
            <a:picLocks noChangeAspect="1"/>
          </p:cNvPicPr>
          <p:nvPr/>
        </p:nvPicPr>
        <p:blipFill rotWithShape="1">
          <a:blip r:embed="rId2">
            <a:extLst>
              <a:ext uri="{28A0092B-C50C-407E-A947-70E740481C1C}">
                <a14:useLocalDpi xmlns:a14="http://schemas.microsoft.com/office/drawing/2010/main" val="0"/>
              </a:ext>
            </a:extLst>
          </a:blip>
          <a:srcRect b="27832"/>
          <a:stretch/>
        </p:blipFill>
        <p:spPr>
          <a:xfrm>
            <a:off x="8604288" y="3006764"/>
            <a:ext cx="2749512" cy="3368638"/>
          </a:xfrm>
          <a:prstGeom prst="rect">
            <a:avLst/>
          </a:prstGeom>
        </p:spPr>
      </p:pic>
      <p:cxnSp>
        <p:nvCxnSpPr>
          <p:cNvPr id="38" name="Straight Connector 3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63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BF403-E744-E338-2351-EDA15AD52618}"/>
              </a:ext>
            </a:extLst>
          </p:cNvPr>
          <p:cNvSpPr>
            <a:spLocks noGrp="1"/>
          </p:cNvSpPr>
          <p:nvPr>
            <p:ph type="title"/>
          </p:nvPr>
        </p:nvSpPr>
        <p:spPr/>
        <p:txBody>
          <a:bodyPr/>
          <a:lstStyle/>
          <a:p>
            <a:r>
              <a:rPr lang="es-ES" dirty="0" err="1"/>
              <a:t>Dall’America</a:t>
            </a:r>
            <a:r>
              <a:rPr lang="es-ES" dirty="0"/>
              <a:t> </a:t>
            </a:r>
            <a:r>
              <a:rPr lang="es-ES" dirty="0" err="1"/>
              <a:t>all’Europa</a:t>
            </a:r>
            <a:endParaRPr lang="es-ES" dirty="0"/>
          </a:p>
        </p:txBody>
      </p:sp>
      <p:sp>
        <p:nvSpPr>
          <p:cNvPr id="3" name="Marcador de contenido 2">
            <a:extLst>
              <a:ext uri="{FF2B5EF4-FFF2-40B4-BE49-F238E27FC236}">
                <a16:creationId xmlns:a16="http://schemas.microsoft.com/office/drawing/2014/main" id="{916AE07B-EEB2-F116-4C06-4462C345E669}"/>
              </a:ext>
            </a:extLst>
          </p:cNvPr>
          <p:cNvSpPr>
            <a:spLocks noGrp="1"/>
          </p:cNvSpPr>
          <p:nvPr>
            <p:ph idx="1"/>
          </p:nvPr>
        </p:nvSpPr>
        <p:spPr/>
        <p:txBody>
          <a:bodyPr/>
          <a:lstStyle/>
          <a:p>
            <a:pPr>
              <a:buFont typeface="Wingdings" panose="05000000000000000000" pitchFamily="2" charset="2"/>
              <a:buChar char="Ø"/>
            </a:pPr>
            <a:r>
              <a:rPr lang="es-ES" dirty="0" err="1"/>
              <a:t>Fragilità</a:t>
            </a:r>
            <a:r>
              <a:rPr lang="es-ES" dirty="0"/>
              <a:t> del </a:t>
            </a:r>
            <a:r>
              <a:rPr lang="es-ES" dirty="0" err="1"/>
              <a:t>soggetto</a:t>
            </a:r>
            <a:r>
              <a:rPr lang="es-ES" dirty="0"/>
              <a:t> migrante </a:t>
            </a:r>
            <a:r>
              <a:rPr lang="es-ES" dirty="0" err="1"/>
              <a:t>povero</a:t>
            </a:r>
            <a:r>
              <a:rPr lang="es-ES" dirty="0"/>
              <a:t>, </a:t>
            </a:r>
            <a:r>
              <a:rPr lang="es-ES" dirty="0" err="1"/>
              <a:t>razializzato</a:t>
            </a:r>
            <a:r>
              <a:rPr lang="es-ES" dirty="0"/>
              <a:t> o </a:t>
            </a:r>
            <a:r>
              <a:rPr lang="es-ES" dirty="0" err="1"/>
              <a:t>precarizzato</a:t>
            </a:r>
            <a:r>
              <a:rPr lang="es-ES" dirty="0"/>
              <a:t>.</a:t>
            </a:r>
          </a:p>
          <a:p>
            <a:pPr>
              <a:buFont typeface="Wingdings" panose="05000000000000000000" pitchFamily="2" charset="2"/>
              <a:buChar char="Ø"/>
            </a:pPr>
            <a:r>
              <a:rPr lang="es-ES" dirty="0" err="1"/>
              <a:t>Organizzazioni</a:t>
            </a:r>
            <a:r>
              <a:rPr lang="es-ES" dirty="0"/>
              <a:t> </a:t>
            </a:r>
            <a:r>
              <a:rPr lang="es-ES" dirty="0" err="1"/>
              <a:t>della</a:t>
            </a:r>
            <a:r>
              <a:rPr lang="es-ES" dirty="0"/>
              <a:t> </a:t>
            </a:r>
            <a:r>
              <a:rPr lang="es-ES" dirty="0" err="1"/>
              <a:t>società</a:t>
            </a:r>
            <a:r>
              <a:rPr lang="es-ES" dirty="0"/>
              <a:t> </a:t>
            </a:r>
            <a:r>
              <a:rPr lang="es-ES" dirty="0" err="1"/>
              <a:t>civile</a:t>
            </a:r>
            <a:r>
              <a:rPr lang="es-ES" dirty="0"/>
              <a:t> e di </a:t>
            </a:r>
            <a:r>
              <a:rPr lang="es-ES" dirty="0" err="1"/>
              <a:t>alcune</a:t>
            </a:r>
            <a:r>
              <a:rPr lang="es-ES" dirty="0"/>
              <a:t> </a:t>
            </a:r>
            <a:r>
              <a:rPr lang="es-ES" dirty="0" err="1"/>
              <a:t>chiese</a:t>
            </a:r>
            <a:r>
              <a:rPr lang="es-ES" dirty="0"/>
              <a:t> </a:t>
            </a:r>
            <a:r>
              <a:rPr lang="es-ES" dirty="0" err="1"/>
              <a:t>sopperiscono</a:t>
            </a:r>
            <a:r>
              <a:rPr lang="es-ES" dirty="0"/>
              <a:t> </a:t>
            </a:r>
            <a:r>
              <a:rPr lang="es-ES" dirty="0" err="1"/>
              <a:t>alla</a:t>
            </a:r>
            <a:r>
              <a:rPr lang="es-ES" dirty="0"/>
              <a:t> </a:t>
            </a:r>
            <a:r>
              <a:rPr lang="es-ES" dirty="0" err="1"/>
              <a:t>mancanza</a:t>
            </a:r>
            <a:r>
              <a:rPr lang="es-ES" dirty="0"/>
              <a:t> di </a:t>
            </a:r>
            <a:r>
              <a:rPr lang="es-ES" dirty="0" err="1"/>
              <a:t>servizi</a:t>
            </a:r>
            <a:r>
              <a:rPr lang="es-ES" dirty="0"/>
              <a:t> di </a:t>
            </a:r>
            <a:r>
              <a:rPr lang="es-ES" dirty="0" err="1"/>
              <a:t>accoglienza</a:t>
            </a:r>
            <a:r>
              <a:rPr lang="es-ES" dirty="0"/>
              <a:t>.</a:t>
            </a:r>
          </a:p>
          <a:p>
            <a:pPr>
              <a:buFont typeface="Wingdings" panose="05000000000000000000" pitchFamily="2" charset="2"/>
              <a:buChar char="Ø"/>
            </a:pPr>
            <a:r>
              <a:rPr lang="es-ES" dirty="0"/>
              <a:t>Il </a:t>
            </a:r>
            <a:r>
              <a:rPr lang="es-ES" dirty="0" err="1"/>
              <a:t>controllo</a:t>
            </a:r>
            <a:r>
              <a:rPr lang="es-ES" dirty="0"/>
              <a:t> </a:t>
            </a:r>
            <a:r>
              <a:rPr lang="es-ES" dirty="0" err="1"/>
              <a:t>delle</a:t>
            </a:r>
            <a:r>
              <a:rPr lang="es-ES" dirty="0"/>
              <a:t> </a:t>
            </a:r>
            <a:r>
              <a:rPr lang="es-ES" dirty="0" err="1"/>
              <a:t>frontiere</a:t>
            </a:r>
            <a:r>
              <a:rPr lang="es-ES" dirty="0"/>
              <a:t> si </a:t>
            </a:r>
            <a:r>
              <a:rPr lang="es-ES" dirty="0" err="1"/>
              <a:t>delocalizza</a:t>
            </a:r>
            <a:r>
              <a:rPr lang="es-ES" dirty="0"/>
              <a:t>: </a:t>
            </a:r>
            <a:r>
              <a:rPr lang="es-ES" dirty="0" err="1"/>
              <a:t>stati</a:t>
            </a:r>
            <a:r>
              <a:rPr lang="es-ES" dirty="0"/>
              <a:t> </a:t>
            </a:r>
            <a:r>
              <a:rPr lang="es-ES" dirty="0" err="1"/>
              <a:t>confinanti</a:t>
            </a:r>
            <a:r>
              <a:rPr lang="es-ES" dirty="0"/>
              <a:t> con </a:t>
            </a:r>
            <a:r>
              <a:rPr lang="es-ES" dirty="0" err="1"/>
              <a:t>il</a:t>
            </a:r>
            <a:r>
              <a:rPr lang="es-ES" dirty="0"/>
              <a:t> “</a:t>
            </a:r>
            <a:r>
              <a:rPr lang="es-ES" dirty="0" err="1"/>
              <a:t>nord</a:t>
            </a:r>
            <a:r>
              <a:rPr lang="es-ES" dirty="0"/>
              <a:t>” </a:t>
            </a:r>
            <a:r>
              <a:rPr lang="es-ES" dirty="0" err="1"/>
              <a:t>globale</a:t>
            </a:r>
            <a:r>
              <a:rPr lang="es-ES" dirty="0"/>
              <a:t> </a:t>
            </a:r>
            <a:r>
              <a:rPr lang="es-ES" dirty="0" err="1"/>
              <a:t>assumono</a:t>
            </a:r>
            <a:r>
              <a:rPr lang="es-ES" dirty="0"/>
              <a:t> </a:t>
            </a:r>
            <a:r>
              <a:rPr lang="es-ES" dirty="0" err="1"/>
              <a:t>l’onere</a:t>
            </a:r>
            <a:r>
              <a:rPr lang="es-ES" dirty="0"/>
              <a:t> del </a:t>
            </a:r>
            <a:r>
              <a:rPr lang="es-ES" dirty="0" err="1"/>
              <a:t>controllo</a:t>
            </a:r>
            <a:r>
              <a:rPr lang="es-ES" dirty="0"/>
              <a:t>.</a:t>
            </a:r>
          </a:p>
        </p:txBody>
      </p:sp>
    </p:spTree>
    <p:extLst>
      <p:ext uri="{BB962C8B-B14F-4D97-AF65-F5344CB8AC3E}">
        <p14:creationId xmlns:p14="http://schemas.microsoft.com/office/powerpoint/2010/main" val="206925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A3CF61-E321-CF3A-4B4B-06976B3772B4}"/>
              </a:ext>
            </a:extLst>
          </p:cNvPr>
          <p:cNvSpPr>
            <a:spLocks noGrp="1"/>
          </p:cNvSpPr>
          <p:nvPr>
            <p:ph type="title"/>
          </p:nvPr>
        </p:nvSpPr>
        <p:spPr>
          <a:xfrm>
            <a:off x="532015" y="4495568"/>
            <a:ext cx="3861960" cy="1905232"/>
          </a:xfrm>
        </p:spPr>
        <p:txBody>
          <a:bodyPr anchor="ctr">
            <a:normAutofit/>
          </a:bodyPr>
          <a:lstStyle/>
          <a:p>
            <a:r>
              <a:rPr lang="es-ES" sz="3200"/>
              <a:t>Dalla vittimizzazione alla solidarietà. Testimonianze di un’epopea condivisa</a:t>
            </a:r>
          </a:p>
        </p:txBody>
      </p:sp>
      <p:sp>
        <p:nvSpPr>
          <p:cNvPr id="17" name="Rectangle 1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Texto&#10;&#10;Descripción generada automáticamente">
            <a:extLst>
              <a:ext uri="{FF2B5EF4-FFF2-40B4-BE49-F238E27FC236}">
                <a16:creationId xmlns:a16="http://schemas.microsoft.com/office/drawing/2014/main" id="{F18C24BE-0CC7-68D7-C116-B1763FC7E2FA}"/>
              </a:ext>
            </a:extLst>
          </p:cNvPr>
          <p:cNvPicPr>
            <a:picLocks noChangeAspect="1"/>
          </p:cNvPicPr>
          <p:nvPr/>
        </p:nvPicPr>
        <p:blipFill rotWithShape="1">
          <a:blip r:embed="rId2">
            <a:extLst>
              <a:ext uri="{28A0092B-C50C-407E-A947-70E740481C1C}">
                <a14:useLocalDpi xmlns:a14="http://schemas.microsoft.com/office/drawing/2010/main" val="0"/>
              </a:ext>
            </a:extLst>
          </a:blip>
          <a:srcRect r="600" b="1"/>
          <a:stretch/>
        </p:blipFill>
        <p:spPr>
          <a:xfrm>
            <a:off x="838200" y="364143"/>
            <a:ext cx="5136795" cy="3426462"/>
          </a:xfrm>
          <a:prstGeom prst="rect">
            <a:avLst/>
          </a:prstGeom>
        </p:spPr>
      </p:pic>
      <p:pic>
        <p:nvPicPr>
          <p:cNvPr id="7" name="Imagen 6" descr="Una carretera con coches y gente&#10;&#10;Descripción generada automáticamente">
            <a:extLst>
              <a:ext uri="{FF2B5EF4-FFF2-40B4-BE49-F238E27FC236}">
                <a16:creationId xmlns:a16="http://schemas.microsoft.com/office/drawing/2014/main" id="{4CA9A97A-6936-97C6-9FCA-DB5392D3B5E0}"/>
              </a:ext>
            </a:extLst>
          </p:cNvPr>
          <p:cNvPicPr>
            <a:picLocks noChangeAspect="1"/>
          </p:cNvPicPr>
          <p:nvPr/>
        </p:nvPicPr>
        <p:blipFill rotWithShape="1">
          <a:blip r:embed="rId3">
            <a:extLst>
              <a:ext uri="{28A0092B-C50C-407E-A947-70E740481C1C}">
                <a14:useLocalDpi xmlns:a14="http://schemas.microsoft.com/office/drawing/2010/main" val="0"/>
              </a:ext>
            </a:extLst>
          </a:blip>
          <a:srcRect l="238" r="1" b="1"/>
          <a:stretch/>
        </p:blipFill>
        <p:spPr>
          <a:xfrm>
            <a:off x="6297264" y="364142"/>
            <a:ext cx="5136795" cy="3426462"/>
          </a:xfrm>
          <a:prstGeom prst="rect">
            <a:avLst/>
          </a:prstGeom>
        </p:spPr>
      </p:pic>
      <p:sp>
        <p:nvSpPr>
          <p:cNvPr id="21" name="Rectangle 2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7E179FD-5640-EAE2-09D7-3788BC695767}"/>
              </a:ext>
            </a:extLst>
          </p:cNvPr>
          <p:cNvSpPr>
            <a:spLocks noGrp="1"/>
          </p:cNvSpPr>
          <p:nvPr>
            <p:ph idx="1"/>
          </p:nvPr>
        </p:nvSpPr>
        <p:spPr>
          <a:xfrm>
            <a:off x="5162719" y="4495568"/>
            <a:ext cx="6586915" cy="1905232"/>
          </a:xfrm>
        </p:spPr>
        <p:txBody>
          <a:bodyPr anchor="ctr">
            <a:normAutofit/>
          </a:bodyPr>
          <a:lstStyle/>
          <a:p>
            <a:pPr marL="0" indent="0">
              <a:buNone/>
            </a:pPr>
            <a:r>
              <a:rPr lang="es-ES" sz="1800" dirty="0">
                <a:hlinkClick r:id="rId4"/>
              </a:rPr>
              <a:t>https://www.youtube.com/watch?v=SDk9q-7s5aU</a:t>
            </a:r>
            <a:endParaRPr lang="es-ES" sz="1800" dirty="0"/>
          </a:p>
          <a:p>
            <a:pPr marL="0" indent="0">
              <a:buNone/>
            </a:pPr>
            <a:endParaRPr lang="es-ES" sz="1800" dirty="0"/>
          </a:p>
          <a:p>
            <a:pPr marL="0" indent="0">
              <a:buNone/>
            </a:pPr>
            <a:r>
              <a:rPr lang="es-ES" sz="1800" dirty="0">
                <a:hlinkClick r:id="rId5"/>
              </a:rPr>
              <a:t>https://video.repubblica.it/mondo/carovana-migranti-migliaia-a-piedi-verso-il-messico-e-gli-usa-trump-invoca-l-esercito/317315/317945</a:t>
            </a:r>
            <a:endParaRPr lang="es-ES" sz="1800" dirty="0"/>
          </a:p>
          <a:p>
            <a:pPr marL="0" indent="0">
              <a:buNone/>
            </a:pPr>
            <a:endParaRPr lang="es-ES" sz="1800" dirty="0"/>
          </a:p>
          <a:p>
            <a:pPr marL="0" indent="0">
              <a:buNone/>
            </a:pPr>
            <a:endParaRPr lang="es-ES" sz="1800" dirty="0"/>
          </a:p>
        </p:txBody>
      </p:sp>
    </p:spTree>
    <p:extLst>
      <p:ext uri="{BB962C8B-B14F-4D97-AF65-F5344CB8AC3E}">
        <p14:creationId xmlns:p14="http://schemas.microsoft.com/office/powerpoint/2010/main" val="1794291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B0B678-CD10-4371-96E5-2706F4579F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4" name="Rectangle 2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B55D3F8-B87B-0DC8-4D26-69857C2CF918}"/>
              </a:ext>
            </a:extLst>
          </p:cNvPr>
          <p:cNvSpPr>
            <a:spLocks noGrp="1"/>
          </p:cNvSpPr>
          <p:nvPr>
            <p:ph type="title"/>
          </p:nvPr>
        </p:nvSpPr>
        <p:spPr>
          <a:xfrm>
            <a:off x="5867475" y="847827"/>
            <a:ext cx="5408813" cy="1169585"/>
          </a:xfrm>
        </p:spPr>
        <p:txBody>
          <a:bodyPr anchor="b">
            <a:normAutofit/>
          </a:bodyPr>
          <a:lstStyle/>
          <a:p>
            <a:r>
              <a:rPr lang="es-ES" sz="3700" dirty="0" err="1"/>
              <a:t>Testimonianze</a:t>
            </a:r>
            <a:r>
              <a:rPr lang="es-ES" sz="3700" dirty="0"/>
              <a:t> dalla </a:t>
            </a:r>
            <a:r>
              <a:rPr lang="es-ES" sz="3700" dirty="0" err="1"/>
              <a:t>frontiera</a:t>
            </a:r>
            <a:r>
              <a:rPr lang="es-ES" sz="3700" dirty="0"/>
              <a:t> </a:t>
            </a:r>
            <a:r>
              <a:rPr lang="es-ES" sz="3700" dirty="0" err="1"/>
              <a:t>Messico</a:t>
            </a:r>
            <a:r>
              <a:rPr lang="es-ES" sz="3700" dirty="0"/>
              <a:t>-USA</a:t>
            </a:r>
          </a:p>
        </p:txBody>
      </p:sp>
      <p:pic>
        <p:nvPicPr>
          <p:cNvPr id="7" name="Imagen 6" descr="Imagen que contiene Interfaz de usuario gráfica&#10;&#10;Descripción generada automáticamente">
            <a:extLst>
              <a:ext uri="{FF2B5EF4-FFF2-40B4-BE49-F238E27FC236}">
                <a16:creationId xmlns:a16="http://schemas.microsoft.com/office/drawing/2014/main" id="{64FBD715-79BA-579E-5352-0C831E760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627" y="774285"/>
            <a:ext cx="1690668" cy="2581173"/>
          </a:xfrm>
          <a:prstGeom prst="rect">
            <a:avLst/>
          </a:prstGeom>
        </p:spPr>
      </p:pic>
      <p:sp>
        <p:nvSpPr>
          <p:cNvPr id="29" name="Rectangle 2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Texto, Pizarra&#10;&#10;Descripción generada automáticamente">
            <a:extLst>
              <a:ext uri="{FF2B5EF4-FFF2-40B4-BE49-F238E27FC236}">
                <a16:creationId xmlns:a16="http://schemas.microsoft.com/office/drawing/2014/main" id="{3EC49723-B645-38EB-F58D-D1BF9A93A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3627" y="3575074"/>
            <a:ext cx="1690668" cy="2581173"/>
          </a:xfrm>
          <a:prstGeom prst="rect">
            <a:avLst/>
          </a:prstGeom>
        </p:spPr>
      </p:pic>
      <p:sp>
        <p:nvSpPr>
          <p:cNvPr id="3" name="Marcador de contenido 2">
            <a:extLst>
              <a:ext uri="{FF2B5EF4-FFF2-40B4-BE49-F238E27FC236}">
                <a16:creationId xmlns:a16="http://schemas.microsoft.com/office/drawing/2014/main" id="{EDDBE370-3C13-D37E-AEC2-4E27CE26D30E}"/>
              </a:ext>
            </a:extLst>
          </p:cNvPr>
          <p:cNvSpPr>
            <a:spLocks noGrp="1"/>
          </p:cNvSpPr>
          <p:nvPr>
            <p:ph idx="1"/>
          </p:nvPr>
        </p:nvSpPr>
        <p:spPr>
          <a:xfrm>
            <a:off x="5868786" y="2508105"/>
            <a:ext cx="5408813" cy="3632493"/>
          </a:xfrm>
        </p:spPr>
        <p:txBody>
          <a:bodyPr numCol="2" anchor="ctr">
            <a:normAutofit/>
          </a:bodyPr>
          <a:lstStyle/>
          <a:p>
            <a:pPr marL="0" indent="0">
              <a:buNone/>
            </a:pPr>
            <a:r>
              <a:rPr lang="it-IT" sz="2000" dirty="0"/>
              <a:t>Perché sei venuta negli Stati Uniti?</a:t>
            </a:r>
          </a:p>
          <a:p>
            <a:pPr marL="0" indent="0">
              <a:buNone/>
            </a:pPr>
            <a:r>
              <a:rPr lang="it-IT" sz="2000" dirty="0"/>
              <a:t>Non lo so.</a:t>
            </a:r>
          </a:p>
          <a:p>
            <a:pPr marL="0" indent="0">
              <a:buNone/>
            </a:pPr>
            <a:r>
              <a:rPr lang="it-IT" sz="2000" dirty="0"/>
              <a:t>Come sei venuta fino a qui?</a:t>
            </a:r>
          </a:p>
          <a:p>
            <a:pPr marL="0" indent="0">
              <a:buNone/>
            </a:pPr>
            <a:r>
              <a:rPr lang="it-IT" sz="2000" dirty="0"/>
              <a:t>Ci ha portato un signore.</a:t>
            </a:r>
          </a:p>
          <a:p>
            <a:pPr marL="0" indent="0">
              <a:buNone/>
            </a:pPr>
            <a:r>
              <a:rPr lang="it-IT" sz="2000" dirty="0"/>
              <a:t>Un coyote?</a:t>
            </a:r>
          </a:p>
          <a:p>
            <a:pPr marL="0" indent="0">
              <a:buNone/>
            </a:pPr>
            <a:r>
              <a:rPr lang="it-IT" sz="2000" dirty="0"/>
              <a:t>No, un signore.</a:t>
            </a:r>
          </a:p>
          <a:p>
            <a:pPr marL="0" indent="0">
              <a:buNone/>
            </a:pPr>
            <a:r>
              <a:rPr lang="it-IT" sz="2000" dirty="0"/>
              <a:t>Va bene. E il signore è stato buono con te?</a:t>
            </a:r>
          </a:p>
          <a:p>
            <a:pPr marL="0" indent="0">
              <a:buNone/>
            </a:pPr>
            <a:r>
              <a:rPr lang="it-IT" sz="2000" dirty="0"/>
              <a:t>Sì, si è comportato bene, credo.</a:t>
            </a:r>
          </a:p>
          <a:p>
            <a:pPr marL="0" indent="0">
              <a:buNone/>
            </a:pPr>
            <a:r>
              <a:rPr lang="it-IT" sz="2000" dirty="0"/>
              <a:t>E dove avete attraversato il confine?</a:t>
            </a:r>
          </a:p>
          <a:p>
            <a:pPr marL="0" indent="0">
              <a:buNone/>
            </a:pPr>
            <a:r>
              <a:rPr lang="it-IT" sz="2000" dirty="0"/>
              <a:t>Non lo so.</a:t>
            </a:r>
          </a:p>
          <a:p>
            <a:pPr marL="0" indent="0">
              <a:buNone/>
            </a:pPr>
            <a:r>
              <a:rPr lang="it-IT" sz="2000" dirty="0"/>
              <a:t>Texas? Arizona?</a:t>
            </a:r>
          </a:p>
          <a:p>
            <a:pPr marL="0" indent="0">
              <a:buNone/>
            </a:pPr>
            <a:r>
              <a:rPr lang="it-IT" sz="2000" dirty="0"/>
              <a:t>Sì, Texas, Arizona</a:t>
            </a:r>
          </a:p>
          <a:p>
            <a:pPr marL="0" indent="0">
              <a:buNone/>
            </a:pPr>
            <a:r>
              <a:rPr lang="it-IT" sz="2000" dirty="0"/>
              <a:t>(Luiselli, dimmi come va a finire, 2016: 52). </a:t>
            </a:r>
            <a:endParaRPr lang="es-ES" sz="2000" dirty="0"/>
          </a:p>
        </p:txBody>
      </p:sp>
    </p:spTree>
    <p:extLst>
      <p:ext uri="{BB962C8B-B14F-4D97-AF65-F5344CB8AC3E}">
        <p14:creationId xmlns:p14="http://schemas.microsoft.com/office/powerpoint/2010/main" val="3992467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CDDAB7-AAB6-DF87-B92F-0612E437EA89}"/>
              </a:ext>
            </a:extLst>
          </p:cNvPr>
          <p:cNvSpPr>
            <a:spLocks noGrp="1"/>
          </p:cNvSpPr>
          <p:nvPr>
            <p:ph idx="1"/>
          </p:nvPr>
        </p:nvSpPr>
        <p:spPr/>
        <p:txBody>
          <a:bodyPr/>
          <a:lstStyle/>
          <a:p>
            <a:r>
              <a:rPr lang="es-ES" dirty="0"/>
              <a:t>I </a:t>
            </a:r>
            <a:r>
              <a:rPr lang="es-ES" dirty="0" err="1"/>
              <a:t>criteri</a:t>
            </a:r>
            <a:r>
              <a:rPr lang="es-ES" dirty="0"/>
              <a:t> che </a:t>
            </a:r>
            <a:r>
              <a:rPr lang="es-ES" dirty="0" err="1"/>
              <a:t>definiscono</a:t>
            </a:r>
            <a:r>
              <a:rPr lang="es-ES" dirty="0"/>
              <a:t> la </a:t>
            </a:r>
            <a:r>
              <a:rPr lang="es-ES" dirty="0" err="1"/>
              <a:t>vulnerabilità</a:t>
            </a:r>
            <a:r>
              <a:rPr lang="es-ES" dirty="0"/>
              <a:t>.</a:t>
            </a:r>
          </a:p>
          <a:p>
            <a:r>
              <a:rPr lang="es-ES" dirty="0" err="1"/>
              <a:t>Bambini</a:t>
            </a:r>
            <a:r>
              <a:rPr lang="es-ES" dirty="0"/>
              <a:t> in un mondo </a:t>
            </a:r>
            <a:r>
              <a:rPr lang="es-ES" dirty="0" err="1"/>
              <a:t>adultocentrico</a:t>
            </a:r>
            <a:r>
              <a:rPr lang="es-ES" dirty="0"/>
              <a:t>.</a:t>
            </a:r>
          </a:p>
          <a:p>
            <a:r>
              <a:rPr lang="es-ES" dirty="0"/>
              <a:t>La </a:t>
            </a:r>
            <a:r>
              <a:rPr lang="es-ES" dirty="0" err="1"/>
              <a:t>mediazione</a:t>
            </a:r>
            <a:r>
              <a:rPr lang="es-ES" dirty="0"/>
              <a:t> e </a:t>
            </a:r>
            <a:r>
              <a:rPr lang="es-ES" dirty="0" err="1"/>
              <a:t>traduzione</a:t>
            </a:r>
            <a:r>
              <a:rPr lang="es-ES" dirty="0"/>
              <a:t> di </a:t>
            </a:r>
            <a:r>
              <a:rPr lang="es-ES" dirty="0" err="1"/>
              <a:t>codici</a:t>
            </a:r>
            <a:r>
              <a:rPr lang="es-ES" dirty="0"/>
              <a:t> che non si </a:t>
            </a:r>
            <a:r>
              <a:rPr lang="es-ES" dirty="0" err="1"/>
              <a:t>condividono</a:t>
            </a:r>
            <a:r>
              <a:rPr lang="es-ES" dirty="0"/>
              <a:t>.</a:t>
            </a:r>
          </a:p>
          <a:p>
            <a:r>
              <a:rPr lang="es-ES" dirty="0" err="1"/>
              <a:t>Straniera</a:t>
            </a:r>
            <a:r>
              <a:rPr lang="es-ES" dirty="0"/>
              <a:t> </a:t>
            </a:r>
            <a:r>
              <a:rPr lang="es-ES" dirty="0" err="1"/>
              <a:t>fra</a:t>
            </a:r>
            <a:r>
              <a:rPr lang="es-ES" dirty="0"/>
              <a:t> </a:t>
            </a:r>
            <a:r>
              <a:rPr lang="es-ES" dirty="0" err="1"/>
              <a:t>stranieri</a:t>
            </a:r>
            <a:r>
              <a:rPr lang="es-ES" dirty="0"/>
              <a:t>, </a:t>
            </a:r>
            <a:r>
              <a:rPr lang="es-ES" dirty="0" err="1"/>
              <a:t>ma</a:t>
            </a:r>
            <a:r>
              <a:rPr lang="es-ES" dirty="0"/>
              <a:t> con la Green </a:t>
            </a:r>
            <a:r>
              <a:rPr lang="es-ES" dirty="0" err="1"/>
              <a:t>Card</a:t>
            </a:r>
            <a:r>
              <a:rPr lang="es-ES" dirty="0"/>
              <a:t>.</a:t>
            </a:r>
          </a:p>
        </p:txBody>
      </p:sp>
    </p:spTree>
    <p:extLst>
      <p:ext uri="{BB962C8B-B14F-4D97-AF65-F5344CB8AC3E}">
        <p14:creationId xmlns:p14="http://schemas.microsoft.com/office/powerpoint/2010/main" val="413458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59386-22F4-8CD6-36FF-34A3297D63B1}"/>
              </a:ext>
            </a:extLst>
          </p:cNvPr>
          <p:cNvSpPr>
            <a:spLocks noGrp="1"/>
          </p:cNvSpPr>
          <p:nvPr>
            <p:ph type="title"/>
          </p:nvPr>
        </p:nvSpPr>
        <p:spPr/>
        <p:txBody>
          <a:bodyPr/>
          <a:lstStyle/>
          <a:p>
            <a:r>
              <a:rPr lang="es-ES" dirty="0"/>
              <a:t>Il </a:t>
            </a:r>
            <a:r>
              <a:rPr lang="es-ES" dirty="0" err="1"/>
              <a:t>percorso</a:t>
            </a:r>
            <a:endParaRPr lang="es-ES" dirty="0"/>
          </a:p>
        </p:txBody>
      </p:sp>
      <p:sp>
        <p:nvSpPr>
          <p:cNvPr id="3" name="Marcador de contenido 2">
            <a:extLst>
              <a:ext uri="{FF2B5EF4-FFF2-40B4-BE49-F238E27FC236}">
                <a16:creationId xmlns:a16="http://schemas.microsoft.com/office/drawing/2014/main" id="{0DDFBBFC-E2E3-62F1-CEF7-C03F3399CE69}"/>
              </a:ext>
            </a:extLst>
          </p:cNvPr>
          <p:cNvSpPr>
            <a:spLocks noGrp="1"/>
          </p:cNvSpPr>
          <p:nvPr>
            <p:ph idx="1"/>
          </p:nvPr>
        </p:nvSpPr>
        <p:spPr>
          <a:xfrm>
            <a:off x="838200" y="3016155"/>
            <a:ext cx="10515600" cy="3160808"/>
          </a:xfrm>
        </p:spPr>
        <p:txBody>
          <a:bodyPr/>
          <a:lstStyle/>
          <a:p>
            <a:r>
              <a:rPr lang="es-ES" dirty="0" err="1"/>
              <a:t>Introduzione</a:t>
            </a:r>
            <a:r>
              <a:rPr lang="es-ES" dirty="0"/>
              <a:t> </a:t>
            </a:r>
            <a:r>
              <a:rPr lang="es-ES" dirty="0" err="1"/>
              <a:t>storico-teorica</a:t>
            </a:r>
            <a:r>
              <a:rPr lang="es-ES" dirty="0"/>
              <a:t> </a:t>
            </a:r>
            <a:r>
              <a:rPr lang="es-ES" dirty="0" err="1"/>
              <a:t>sulla</a:t>
            </a:r>
            <a:r>
              <a:rPr lang="es-ES" dirty="0"/>
              <a:t> </a:t>
            </a:r>
            <a:r>
              <a:rPr lang="es-ES" dirty="0" err="1"/>
              <a:t>frontiera</a:t>
            </a:r>
            <a:r>
              <a:rPr lang="es-ES" dirty="0"/>
              <a:t>.</a:t>
            </a:r>
          </a:p>
          <a:p>
            <a:r>
              <a:rPr lang="es-ES" dirty="0"/>
              <a:t>Focus </a:t>
            </a:r>
            <a:r>
              <a:rPr lang="es-ES" dirty="0" err="1"/>
              <a:t>sugli</a:t>
            </a:r>
            <a:r>
              <a:rPr lang="es-ES" dirty="0"/>
              <a:t> </a:t>
            </a:r>
            <a:r>
              <a:rPr lang="es-ES" dirty="0" err="1"/>
              <a:t>studi</a:t>
            </a:r>
            <a:r>
              <a:rPr lang="es-ES" dirty="0"/>
              <a:t> </a:t>
            </a:r>
            <a:r>
              <a:rPr lang="es-ES" dirty="0" err="1"/>
              <a:t>culturali</a:t>
            </a:r>
            <a:r>
              <a:rPr lang="es-ES" dirty="0"/>
              <a:t> </a:t>
            </a:r>
            <a:r>
              <a:rPr lang="es-ES" dirty="0" err="1"/>
              <a:t>delle</a:t>
            </a:r>
            <a:r>
              <a:rPr lang="es-ES" dirty="0"/>
              <a:t> </a:t>
            </a:r>
            <a:r>
              <a:rPr lang="es-ES" dirty="0" err="1"/>
              <a:t>frontiere</a:t>
            </a:r>
            <a:r>
              <a:rPr lang="es-ES" dirty="0"/>
              <a:t> </a:t>
            </a:r>
            <a:r>
              <a:rPr lang="es-ES" dirty="0" err="1"/>
              <a:t>messicane</a:t>
            </a:r>
            <a:r>
              <a:rPr lang="es-ES" dirty="0"/>
              <a:t>.</a:t>
            </a:r>
          </a:p>
          <a:p>
            <a:r>
              <a:rPr lang="es-ES" dirty="0"/>
              <a:t>Uno </a:t>
            </a:r>
            <a:r>
              <a:rPr lang="es-ES" dirty="0" err="1"/>
              <a:t>sguardo</a:t>
            </a:r>
            <a:r>
              <a:rPr lang="es-ES" dirty="0"/>
              <a:t> </a:t>
            </a:r>
            <a:r>
              <a:rPr lang="es-ES" dirty="0" err="1"/>
              <a:t>sulle</a:t>
            </a:r>
            <a:r>
              <a:rPr lang="es-ES" dirty="0"/>
              <a:t> </a:t>
            </a:r>
            <a:r>
              <a:rPr lang="es-ES" dirty="0" err="1"/>
              <a:t>frontiere</a:t>
            </a:r>
            <a:r>
              <a:rPr lang="es-ES" dirty="0"/>
              <a:t> europee e italiane.</a:t>
            </a:r>
          </a:p>
        </p:txBody>
      </p:sp>
    </p:spTree>
    <p:extLst>
      <p:ext uri="{BB962C8B-B14F-4D97-AF65-F5344CB8AC3E}">
        <p14:creationId xmlns:p14="http://schemas.microsoft.com/office/powerpoint/2010/main" val="25716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AA6A716-719D-B6CC-175D-816A656579FF}"/>
              </a:ext>
            </a:extLst>
          </p:cNvPr>
          <p:cNvSpPr>
            <a:spLocks noGrp="1"/>
          </p:cNvSpPr>
          <p:nvPr>
            <p:ph idx="1"/>
          </p:nvPr>
        </p:nvSpPr>
        <p:spPr>
          <a:xfrm>
            <a:off x="1045029" y="2524721"/>
            <a:ext cx="4991629" cy="3677123"/>
          </a:xfrm>
        </p:spPr>
        <p:txBody>
          <a:bodyPr anchor="ctr">
            <a:normAutofit lnSpcReduction="10000"/>
          </a:bodyPr>
          <a:lstStyle/>
          <a:p>
            <a:pPr marL="0" indent="0">
              <a:buNone/>
            </a:pPr>
            <a:r>
              <a:rPr lang="it-IT" sz="1800" dirty="0"/>
              <a:t>“Se tieni bene la corda non ti succederà nulla”, dice l’uomo a mia cugina.</a:t>
            </a:r>
          </a:p>
          <a:p>
            <a:pPr marL="0" indent="0">
              <a:buNone/>
            </a:pPr>
            <a:r>
              <a:rPr lang="it-IT" sz="1800" dirty="0"/>
              <a:t>–Come farò a reggermi se ho in braccio la bambina? –risponde mia cugina.</a:t>
            </a:r>
          </a:p>
          <a:p>
            <a:pPr marL="0" indent="0">
              <a:buNone/>
            </a:pPr>
            <a:r>
              <a:rPr lang="it-IT" sz="1800" dirty="0"/>
              <a:t>L'uomo resta a pensare. Un altro dice di spegnere le torce, che dobbiamo risparmiare le batterie per quando saremo dall'altra parte del fiume. </a:t>
            </a:r>
          </a:p>
          <a:p>
            <a:pPr marL="0" indent="0">
              <a:buNone/>
            </a:pPr>
            <a:r>
              <a:rPr lang="it-IT" sz="1800" dirty="0"/>
              <a:t>Quanti anni hai? –mi chiede l’uomo.</a:t>
            </a:r>
          </a:p>
          <a:p>
            <a:pPr marL="0" indent="0">
              <a:buNone/>
            </a:pPr>
            <a:r>
              <a:rPr lang="it-IT" sz="1800" dirty="0"/>
              <a:t>"Tredici," gli dico, "ne compirò quattordici ".</a:t>
            </a:r>
          </a:p>
          <a:p>
            <a:pPr marL="0" indent="0">
              <a:buNone/>
            </a:pPr>
            <a:r>
              <a:rPr lang="it-IT" sz="1800" dirty="0"/>
              <a:t>Ci ripensa, come se calcolasse le mie forze, e poi va a parlare con altri uomini. Mia cugina inizia a piangere e dice alla bambina che piange, di non piangere, di smettere di piangere.</a:t>
            </a:r>
            <a:endParaRPr lang="en-US" sz="1800" dirty="0"/>
          </a:p>
        </p:txBody>
      </p:sp>
      <p:sp>
        <p:nvSpPr>
          <p:cNvPr id="21" name="Rectangle 20">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nterfaz de usuario gráfica, Aplicación&#10;&#10;Descripción generada automáticamente">
            <a:extLst>
              <a:ext uri="{FF2B5EF4-FFF2-40B4-BE49-F238E27FC236}">
                <a16:creationId xmlns:a16="http://schemas.microsoft.com/office/drawing/2014/main" id="{5B9F3E37-321A-F648-8ACD-94CCFA040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354" y="901032"/>
            <a:ext cx="3247529" cy="5116220"/>
          </a:xfrm>
          <a:prstGeom prst="rect">
            <a:avLst/>
          </a:prstGeom>
        </p:spPr>
      </p:pic>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590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02F6B3-802C-7407-89B7-0F8175369F41}"/>
              </a:ext>
            </a:extLst>
          </p:cNvPr>
          <p:cNvSpPr>
            <a:spLocks noGrp="1"/>
          </p:cNvSpPr>
          <p:nvPr>
            <p:ph idx="1"/>
          </p:nvPr>
        </p:nvSpPr>
        <p:spPr/>
        <p:txBody>
          <a:bodyPr>
            <a:normAutofit lnSpcReduction="10000"/>
          </a:bodyPr>
          <a:lstStyle/>
          <a:p>
            <a:pPr marL="0" indent="0">
              <a:buNone/>
            </a:pPr>
            <a:r>
              <a:rPr lang="it-IT" dirty="0"/>
              <a:t>Continuiamo a camminare, l'acqua fino alle ginocchia, sulle cosce, nella pancia. Ben presto non tocchiamo più. Il fiume ci spinge forte, cercando di trascinarci via, rabbioso. Il freddo rende insensibili le gambe e le braccia, è difficile continuare a respirare. A volte bevo un po' d'acqua, ma non mollo la corda.</a:t>
            </a:r>
          </a:p>
          <a:p>
            <a:pPr marL="0" indent="0">
              <a:buNone/>
            </a:pPr>
            <a:r>
              <a:rPr lang="it-IT" dirty="0"/>
              <a:t>—Non mollare la corda! –urla una persona– tieniti forte!</a:t>
            </a:r>
          </a:p>
          <a:p>
            <a:pPr marL="0" indent="0">
              <a:buNone/>
            </a:pPr>
            <a:r>
              <a:rPr lang="it-IT" dirty="0"/>
              <a:t>Alcuni iniziano a piangere. Altri gridano che non possono, che il fiume li porterà via. Siamo in mezzo e non si vede più la riva. Ma mi guardo indietro e alla luce della luna vedo la bambina in alto, le braccia forti dell’uomo che la protegge, la bambina che attraversa il confine più in alto dell’acqua (2018: s/p).</a:t>
            </a:r>
            <a:endParaRPr lang="es-ES" dirty="0"/>
          </a:p>
        </p:txBody>
      </p:sp>
    </p:spTree>
    <p:extLst>
      <p:ext uri="{BB962C8B-B14F-4D97-AF65-F5344CB8AC3E}">
        <p14:creationId xmlns:p14="http://schemas.microsoft.com/office/powerpoint/2010/main" val="1175844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74C69FD-AE38-16BF-0C3B-DF6D129D0AB5}"/>
              </a:ext>
            </a:extLst>
          </p:cNvPr>
          <p:cNvSpPr>
            <a:spLocks noGrp="1"/>
          </p:cNvSpPr>
          <p:nvPr>
            <p:ph idx="1"/>
          </p:nvPr>
        </p:nvSpPr>
        <p:spPr/>
        <p:txBody>
          <a:bodyPr>
            <a:normAutofit/>
          </a:bodyPr>
          <a:lstStyle/>
          <a:p>
            <a:pPr marL="0" indent="0" algn="ctr">
              <a:buNone/>
            </a:pPr>
            <a:r>
              <a:rPr lang="es-ES" sz="2400" b="0" i="0" u="none" strike="noStrike" baseline="0" dirty="0">
                <a:solidFill>
                  <a:srgbClr val="1C1C1A"/>
                </a:solidFill>
                <a:latin typeface="Times New Roman" panose="02020603050405020304" pitchFamily="18" charset="0"/>
                <a:cs typeface="Times New Roman" panose="02020603050405020304" pitchFamily="18" charset="0"/>
              </a:rPr>
              <a:t>“Yo tuve un sueño. Yo soñé que estaba defendiendo personas. Yo era defensoras de derechos humanos. Yo varias veces he soñado con eso” (Villalobos, 2018: s/p). </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707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9B00D-20CA-4930-42E0-5104F09B1243}"/>
              </a:ext>
            </a:extLst>
          </p:cNvPr>
          <p:cNvSpPr>
            <a:spLocks noGrp="1"/>
          </p:cNvSpPr>
          <p:nvPr>
            <p:ph type="title"/>
          </p:nvPr>
        </p:nvSpPr>
        <p:spPr/>
        <p:txBody>
          <a:bodyPr/>
          <a:lstStyle/>
          <a:p>
            <a:r>
              <a:rPr lang="es-ES" dirty="0" err="1"/>
              <a:t>Introduzione</a:t>
            </a:r>
            <a:endParaRPr lang="es-ES" dirty="0"/>
          </a:p>
        </p:txBody>
      </p:sp>
      <p:sp>
        <p:nvSpPr>
          <p:cNvPr id="3" name="Marcador de contenido 2">
            <a:extLst>
              <a:ext uri="{FF2B5EF4-FFF2-40B4-BE49-F238E27FC236}">
                <a16:creationId xmlns:a16="http://schemas.microsoft.com/office/drawing/2014/main" id="{97EE1079-DF64-22D4-D8DF-5834BD28579F}"/>
              </a:ext>
            </a:extLst>
          </p:cNvPr>
          <p:cNvSpPr>
            <a:spLocks noGrp="1"/>
          </p:cNvSpPr>
          <p:nvPr>
            <p:ph idx="1"/>
          </p:nvPr>
        </p:nvSpPr>
        <p:spPr/>
        <p:txBody>
          <a:bodyPr>
            <a:normAutofit/>
          </a:bodyPr>
          <a:lstStyle/>
          <a:p>
            <a:r>
              <a:rPr lang="it-IT" dirty="0">
                <a:effectLst/>
                <a:latin typeface="Calibri" panose="020F0502020204030204" pitchFamily="34" charset="0"/>
                <a:ea typeface="Calibri" panose="020F0502020204030204" pitchFamily="34" charset="0"/>
                <a:cs typeface="Arial" panose="020B0604020202020204" pitchFamily="34" charset="0"/>
              </a:rPr>
              <a:t>I lavori sulla frontiera hanno iniziato a guadagnare pubblico e interesse a partire dallo sviluppo degli studi </a:t>
            </a:r>
            <a:r>
              <a:rPr lang="it-IT" i="1" dirty="0">
                <a:effectLst/>
                <a:latin typeface="Calibri" panose="020F0502020204030204" pitchFamily="34" charset="0"/>
                <a:ea typeface="Calibri" panose="020F0502020204030204" pitchFamily="34" charset="0"/>
                <a:cs typeface="Arial" panose="020B0604020202020204" pitchFamily="34" charset="0"/>
              </a:rPr>
              <a:t>chicani</a:t>
            </a:r>
            <a:r>
              <a:rPr lang="it-IT" dirty="0">
                <a:effectLst/>
                <a:latin typeface="Calibri" panose="020F0502020204030204" pitchFamily="34" charset="0"/>
                <a:ea typeface="Calibri" panose="020F0502020204030204" pitchFamily="34" charset="0"/>
                <a:cs typeface="Arial" panose="020B0604020202020204" pitchFamily="34" charset="0"/>
              </a:rPr>
              <a:t>.</a:t>
            </a:r>
          </a:p>
          <a:p>
            <a:r>
              <a:rPr lang="es-ES" kern="100" dirty="0">
                <a:effectLst/>
                <a:latin typeface="Calibri" panose="020F0502020204030204" pitchFamily="34" charset="0"/>
                <a:ea typeface="Calibri" panose="020F0502020204030204" pitchFamily="34" charset="0"/>
                <a:cs typeface="Arial" panose="020B0604020202020204" pitchFamily="34" charset="0"/>
              </a:rPr>
              <a:t>Pablo Vila: “la teoría de la frontera anglosajona y chicana se ha convertido en el único discurso legítimo” (Vila in Ábrego, 2011) &gt; la </a:t>
            </a:r>
            <a:r>
              <a:rPr lang="es-ES" kern="100" dirty="0" err="1">
                <a:effectLst/>
                <a:latin typeface="Calibri" panose="020F0502020204030204" pitchFamily="34" charset="0"/>
                <a:ea typeface="Calibri" panose="020F0502020204030204" pitchFamily="34" charset="0"/>
                <a:cs typeface="Arial" panose="020B0604020202020204" pitchFamily="34" charset="0"/>
              </a:rPr>
              <a:t>frontiera</a:t>
            </a:r>
            <a:r>
              <a:rPr lang="es-ES" kern="100" dirty="0">
                <a:effectLst/>
                <a:latin typeface="Calibri" panose="020F0502020204030204" pitchFamily="34" charset="0"/>
                <a:ea typeface="Calibri" panose="020F0502020204030204" pitchFamily="34" charset="0"/>
                <a:cs typeface="Arial" panose="020B0604020202020204" pitchFamily="34" charset="0"/>
              </a:rPr>
              <a:t> come “</a:t>
            </a:r>
            <a:r>
              <a:rPr lang="es-ES" kern="100" dirty="0" err="1">
                <a:effectLst/>
                <a:latin typeface="Calibri" panose="020F0502020204030204" pitchFamily="34" charset="0"/>
                <a:ea typeface="Calibri" panose="020F0502020204030204" pitchFamily="34" charset="0"/>
                <a:cs typeface="Arial" panose="020B0604020202020204" pitchFamily="34" charset="0"/>
              </a:rPr>
              <a:t>terzo</a:t>
            </a:r>
            <a:r>
              <a:rPr lang="es-ES" kern="100" dirty="0">
                <a:effectLst/>
                <a:latin typeface="Calibri" panose="020F0502020204030204" pitchFamily="34" charset="0"/>
                <a:ea typeface="Calibri" panose="020F0502020204030204" pitchFamily="34" charset="0"/>
                <a:cs typeface="Arial" panose="020B0604020202020204" pitchFamily="34" charset="0"/>
              </a:rPr>
              <a:t> </a:t>
            </a:r>
            <a:r>
              <a:rPr lang="es-ES" kern="100" dirty="0" err="1">
                <a:effectLst/>
                <a:latin typeface="Calibri" panose="020F0502020204030204" pitchFamily="34" charset="0"/>
                <a:ea typeface="Calibri" panose="020F0502020204030204" pitchFamily="34" charset="0"/>
                <a:cs typeface="Arial" panose="020B0604020202020204" pitchFamily="34" charset="0"/>
              </a:rPr>
              <a:t>spazio</a:t>
            </a:r>
            <a:r>
              <a:rPr lang="es-ES" kern="100" dirty="0">
                <a:effectLst/>
                <a:latin typeface="Calibri" panose="020F0502020204030204" pitchFamily="34" charset="0"/>
                <a:ea typeface="Calibri" panose="020F0502020204030204" pitchFamily="34" charset="0"/>
                <a:cs typeface="Arial" panose="020B0604020202020204" pitchFamily="34" charset="0"/>
              </a:rPr>
              <a:t>”.</a:t>
            </a:r>
          </a:p>
          <a:p>
            <a:pPr marL="457200">
              <a:lnSpc>
                <a:spcPct val="107000"/>
              </a:lnSpc>
            </a:pPr>
            <a:r>
              <a:rPr lang="it-IT" kern="100" dirty="0">
                <a:latin typeface="Calibri" panose="020F0502020204030204" pitchFamily="34" charset="0"/>
                <a:cs typeface="Arial" panose="020B0604020202020204" pitchFamily="34" charset="0"/>
              </a:rPr>
              <a:t>La prospettiva messicana viene presentata storicamente come più “descrittiva”, politica, economico-sociale.</a:t>
            </a:r>
            <a:endParaRPr lang="en-US" kern="100" dirty="0">
              <a:latin typeface="Calibri" panose="020F0502020204030204" pitchFamily="34" charset="0"/>
              <a:cs typeface="Arial" panose="020B0604020202020204" pitchFamily="34" charset="0"/>
            </a:endParaRPr>
          </a:p>
          <a:p>
            <a:pPr marL="457200">
              <a:lnSpc>
                <a:spcPct val="107000"/>
              </a:lnSpc>
              <a:spcAft>
                <a:spcPts val="800"/>
              </a:spcAft>
            </a:pPr>
            <a:r>
              <a:rPr lang="it-IT" kern="100" dirty="0">
                <a:latin typeface="Calibri" panose="020F0502020204030204" pitchFamily="34" charset="0"/>
                <a:cs typeface="Arial" panose="020B0604020202020204" pitchFamily="34" charset="0"/>
              </a:rPr>
              <a:t>Prospettiva USA: metaforizzazione della frontiera, in generale approccio più teorico (v. Anzaldúa). </a:t>
            </a:r>
            <a:endParaRPr lang="en-US" kern="100" dirty="0">
              <a:latin typeface="Calibri" panose="020F0502020204030204" pitchFamily="34" charset="0"/>
              <a:cs typeface="Arial" panose="020B0604020202020204" pitchFamily="34" charset="0"/>
            </a:endParaRPr>
          </a:p>
          <a:p>
            <a:endParaRPr lang="en-US"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1316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Imagen 14" descr="Mapa&#10;&#10;Descripción generada automáticamente">
            <a:extLst>
              <a:ext uri="{FF2B5EF4-FFF2-40B4-BE49-F238E27FC236}">
                <a16:creationId xmlns:a16="http://schemas.microsoft.com/office/drawing/2014/main" id="{615E93E6-F27E-8FFD-EFBF-238884CD6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425" y="555625"/>
            <a:ext cx="4830763" cy="4629150"/>
          </a:xfrm>
          <a:prstGeom prst="rect">
            <a:avLst/>
          </a:prstGeom>
        </p:spPr>
      </p:pic>
      <p:pic>
        <p:nvPicPr>
          <p:cNvPr id="7" name="Imagen 6" descr="Mapa&#10;&#10;Descripción generada automáticamente">
            <a:extLst>
              <a:ext uri="{FF2B5EF4-FFF2-40B4-BE49-F238E27FC236}">
                <a16:creationId xmlns:a16="http://schemas.microsoft.com/office/drawing/2014/main" id="{E84A3762-CE3E-B891-DE44-2E830A7AE67D}"/>
              </a:ext>
            </a:extLst>
          </p:cNvPr>
          <p:cNvPicPr>
            <a:picLocks noChangeAspect="1"/>
          </p:cNvPicPr>
          <p:nvPr/>
        </p:nvPicPr>
        <p:blipFill rotWithShape="1">
          <a:blip r:embed="rId3">
            <a:extLst>
              <a:ext uri="{28A0092B-C50C-407E-A947-70E740481C1C}">
                <a14:useLocalDpi xmlns:a14="http://schemas.microsoft.com/office/drawing/2010/main" val="0"/>
              </a:ext>
            </a:extLst>
          </a:blip>
          <a:srcRect t="13936" r="-3" b="21398"/>
          <a:stretch/>
        </p:blipFill>
        <p:spPr>
          <a:xfrm>
            <a:off x="6515100" y="555625"/>
            <a:ext cx="4054475" cy="2360613"/>
          </a:xfrm>
          <a:prstGeom prst="rect">
            <a:avLst/>
          </a:prstGeom>
        </p:spPr>
      </p:pic>
      <p:pic>
        <p:nvPicPr>
          <p:cNvPr id="11" name="Marcador de contenido 10" descr="Mapa&#10;&#10;Descripción generada automáticamente">
            <a:extLst>
              <a:ext uri="{FF2B5EF4-FFF2-40B4-BE49-F238E27FC236}">
                <a16:creationId xmlns:a16="http://schemas.microsoft.com/office/drawing/2014/main" id="{1243174C-0DF5-89E0-CD9C-7A9FA58BEAB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10449" b="15632"/>
          <a:stretch/>
        </p:blipFill>
        <p:spPr>
          <a:xfrm>
            <a:off x="6515100" y="2978150"/>
            <a:ext cx="4054475" cy="2206625"/>
          </a:xfrm>
          <a:prstGeom prst="rect">
            <a:avLst/>
          </a:prstGeom>
        </p:spPr>
      </p:pic>
      <p:sp>
        <p:nvSpPr>
          <p:cNvPr id="2" name="Título 1">
            <a:extLst>
              <a:ext uri="{FF2B5EF4-FFF2-40B4-BE49-F238E27FC236}">
                <a16:creationId xmlns:a16="http://schemas.microsoft.com/office/drawing/2014/main" id="{39A4881F-9D44-BBA8-FDE9-C33AC569EF07}"/>
              </a:ext>
            </a:extLst>
          </p:cNvPr>
          <p:cNvSpPr>
            <a:spLocks noGrp="1"/>
          </p:cNvSpPr>
          <p:nvPr>
            <p:ph type="title"/>
          </p:nvPr>
        </p:nvSpPr>
        <p:spPr>
          <a:xfrm>
            <a:off x="838200" y="5358141"/>
            <a:ext cx="10515600" cy="942664"/>
          </a:xfrm>
        </p:spPr>
        <p:txBody>
          <a:bodyPr vert="horz" lIns="91440" tIns="45720" rIns="91440" bIns="45720" rtlCol="0" anchor="ctr">
            <a:normAutofit/>
          </a:bodyPr>
          <a:lstStyle/>
          <a:p>
            <a:pPr algn="ctr"/>
            <a:r>
              <a:rPr lang="en-US" sz="5200" kern="1200">
                <a:solidFill>
                  <a:schemeClr val="tx1"/>
                </a:solidFill>
                <a:latin typeface="+mj-lt"/>
                <a:ea typeface="+mj-ea"/>
                <a:cs typeface="+mj-cs"/>
              </a:rPr>
              <a:t>Introduzione/parentesi</a:t>
            </a:r>
          </a:p>
        </p:txBody>
      </p:sp>
    </p:spTree>
    <p:extLst>
      <p:ext uri="{BB962C8B-B14F-4D97-AF65-F5344CB8AC3E}">
        <p14:creationId xmlns:p14="http://schemas.microsoft.com/office/powerpoint/2010/main" val="385830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Rectangle 33">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2" descr="Moraga, Cherríe | English Department UCSB">
            <a:extLst>
              <a:ext uri="{FF2B5EF4-FFF2-40B4-BE49-F238E27FC236}">
                <a16:creationId xmlns:a16="http://schemas.microsoft.com/office/drawing/2014/main" id="{3E022494-D36B-8636-0AA1-A41F73DEE6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7"/>
          <a:stretch/>
        </p:blipFill>
        <p:spPr bwMode="auto">
          <a:xfrm>
            <a:off x="532950" y="457201"/>
            <a:ext cx="2417416" cy="27533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maggio a Gloria Anzaldúa - SIL">
            <a:extLst>
              <a:ext uri="{FF2B5EF4-FFF2-40B4-BE49-F238E27FC236}">
                <a16:creationId xmlns:a16="http://schemas.microsoft.com/office/drawing/2014/main" id="{A558D69D-B17D-10CB-7661-110902BC04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52" r="13888" b="-2"/>
          <a:stretch/>
        </p:blipFill>
        <p:spPr bwMode="auto">
          <a:xfrm>
            <a:off x="3432430" y="457200"/>
            <a:ext cx="2417425" cy="275338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Texto&#10;&#10;Descripción generada automáticamente">
            <a:extLst>
              <a:ext uri="{FF2B5EF4-FFF2-40B4-BE49-F238E27FC236}">
                <a16:creationId xmlns:a16="http://schemas.microsoft.com/office/drawing/2014/main" id="{8F31B5DB-8DAA-628D-74D4-C4D63404AB42}"/>
              </a:ext>
            </a:extLst>
          </p:cNvPr>
          <p:cNvPicPr>
            <a:picLocks noChangeAspect="1"/>
          </p:cNvPicPr>
          <p:nvPr/>
        </p:nvPicPr>
        <p:blipFill rotWithShape="1">
          <a:blip r:embed="rId4">
            <a:extLst>
              <a:ext uri="{28A0092B-C50C-407E-A947-70E740481C1C}">
                <a14:useLocalDpi xmlns:a14="http://schemas.microsoft.com/office/drawing/2010/main" val="0"/>
              </a:ext>
            </a:extLst>
          </a:blip>
          <a:srcRect t="8626" b="18448"/>
          <a:stretch/>
        </p:blipFill>
        <p:spPr>
          <a:xfrm>
            <a:off x="6325312" y="457200"/>
            <a:ext cx="2418530" cy="2753389"/>
          </a:xfrm>
          <a:prstGeom prst="rect">
            <a:avLst/>
          </a:prstGeom>
        </p:spPr>
      </p:pic>
      <p:pic>
        <p:nvPicPr>
          <p:cNvPr id="4" name="Marcador de contenido 3" descr="Imagen que contiene firmar, alimentos, señal&#10;&#10;Descripción generada automáticamente">
            <a:extLst>
              <a:ext uri="{FF2B5EF4-FFF2-40B4-BE49-F238E27FC236}">
                <a16:creationId xmlns:a16="http://schemas.microsoft.com/office/drawing/2014/main" id="{C3CF6A4E-F594-97B4-30AC-536F73AD4EA4}"/>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15336" b="12372"/>
          <a:stretch/>
        </p:blipFill>
        <p:spPr>
          <a:xfrm>
            <a:off x="9226889" y="457200"/>
            <a:ext cx="2418527" cy="2753389"/>
          </a:xfrm>
          <a:prstGeom prst="rect">
            <a:avLst/>
          </a:prstGeom>
        </p:spPr>
      </p:pic>
      <p:pic>
        <p:nvPicPr>
          <p:cNvPr id="14" name="Imagen 13" descr="Texto&#10;&#10;Descripción generada automáticamente con confianza baja">
            <a:extLst>
              <a:ext uri="{FF2B5EF4-FFF2-40B4-BE49-F238E27FC236}">
                <a16:creationId xmlns:a16="http://schemas.microsoft.com/office/drawing/2014/main" id="{70E35286-47C6-84AF-7260-8994C84B41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52" y="3448127"/>
            <a:ext cx="5492181" cy="2887824"/>
          </a:xfrm>
          <a:prstGeom prst="rect">
            <a:avLst/>
          </a:prstGeom>
        </p:spPr>
      </p:pic>
      <p:sp>
        <p:nvSpPr>
          <p:cNvPr id="39" name="Rectangle 35">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5D2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BA05C2A1-4EC0-2A8C-86F3-D33BD2ADC483}"/>
              </a:ext>
            </a:extLst>
          </p:cNvPr>
          <p:cNvSpPr txBox="1"/>
          <p:nvPr/>
        </p:nvSpPr>
        <p:spPr>
          <a:xfrm>
            <a:off x="6479648" y="4510585"/>
            <a:ext cx="5366610" cy="1758732"/>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r>
              <a:rPr lang="en-US">
                <a:solidFill>
                  <a:srgbClr val="FFFFFF"/>
                </a:solidFill>
              </a:rPr>
              <a:t>Chicano Movement (El Movimiento). Sud-ovest USA, 1960-1970, ispirati dal Black Power Movement e i “Pachucos” (Texas e Chicago, 1930-1950).</a:t>
            </a:r>
          </a:p>
        </p:txBody>
      </p:sp>
    </p:spTree>
    <p:extLst>
      <p:ext uri="{BB962C8B-B14F-4D97-AF65-F5344CB8AC3E}">
        <p14:creationId xmlns:p14="http://schemas.microsoft.com/office/powerpoint/2010/main" val="21129477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F45DF-BA8B-6E02-3A23-F564D68C8990}"/>
              </a:ext>
            </a:extLst>
          </p:cNvPr>
          <p:cNvSpPr>
            <a:spLocks noGrp="1"/>
          </p:cNvSpPr>
          <p:nvPr>
            <p:ph type="title"/>
          </p:nvPr>
        </p:nvSpPr>
        <p:spPr/>
        <p:txBody>
          <a:bodyPr>
            <a:normAutofit fontScale="90000"/>
          </a:bodyPr>
          <a:lstStyle/>
          <a:p>
            <a:r>
              <a:rPr lang="es-ES" i="1" dirty="0"/>
              <a:t>Borderlands/La Frontera. The New Mestiza </a:t>
            </a:r>
            <a:r>
              <a:rPr lang="es-ES" dirty="0"/>
              <a:t>(1987)</a:t>
            </a:r>
            <a:br>
              <a:rPr lang="es-ES" dirty="0"/>
            </a:br>
            <a:r>
              <a:rPr lang="es-ES" dirty="0"/>
              <a:t>(</a:t>
            </a:r>
            <a:r>
              <a:rPr lang="es-ES" i="1" dirty="0"/>
              <a:t>Terre di confine. La frontera</a:t>
            </a:r>
            <a:r>
              <a:rPr lang="es-ES" dirty="0"/>
              <a:t>)</a:t>
            </a:r>
          </a:p>
        </p:txBody>
      </p:sp>
      <p:sp>
        <p:nvSpPr>
          <p:cNvPr id="7" name="Marcador de contenido 6">
            <a:extLst>
              <a:ext uri="{FF2B5EF4-FFF2-40B4-BE49-F238E27FC236}">
                <a16:creationId xmlns:a16="http://schemas.microsoft.com/office/drawing/2014/main" id="{9B7CFD68-841E-0B7A-D950-531C32131117}"/>
              </a:ext>
            </a:extLst>
          </p:cNvPr>
          <p:cNvSpPr>
            <a:spLocks noGrp="1"/>
          </p:cNvSpPr>
          <p:nvPr>
            <p:ph idx="1"/>
          </p:nvPr>
        </p:nvSpPr>
        <p:spPr/>
        <p:txBody>
          <a:bodyPr>
            <a:normAutofit/>
          </a:bodyPr>
          <a:lstStyle/>
          <a:p>
            <a:r>
              <a:rPr lang="es-ES" dirty="0" err="1"/>
              <a:t>Esperienza</a:t>
            </a:r>
            <a:r>
              <a:rPr lang="es-ES" dirty="0"/>
              <a:t> </a:t>
            </a:r>
            <a:r>
              <a:rPr lang="es-ES" dirty="0" err="1"/>
              <a:t>personale</a:t>
            </a:r>
            <a:r>
              <a:rPr lang="es-ES" dirty="0"/>
              <a:t> si </a:t>
            </a:r>
            <a:r>
              <a:rPr lang="es-ES" dirty="0" err="1"/>
              <a:t>unisce</a:t>
            </a:r>
            <a:r>
              <a:rPr lang="es-ES" dirty="0"/>
              <a:t> a </a:t>
            </a:r>
            <a:r>
              <a:rPr lang="es-ES" dirty="0" err="1"/>
              <a:t>quella</a:t>
            </a:r>
            <a:r>
              <a:rPr lang="es-ES" dirty="0"/>
              <a:t> </a:t>
            </a:r>
            <a:r>
              <a:rPr lang="es-ES" dirty="0" err="1"/>
              <a:t>storica</a:t>
            </a:r>
            <a:r>
              <a:rPr lang="es-ES" dirty="0"/>
              <a:t>, al mito e </a:t>
            </a:r>
            <a:r>
              <a:rPr lang="es-ES" dirty="0" err="1"/>
              <a:t>alla</a:t>
            </a:r>
            <a:r>
              <a:rPr lang="es-ES" dirty="0"/>
              <a:t> </a:t>
            </a:r>
            <a:r>
              <a:rPr lang="es-ES" dirty="0" err="1"/>
              <a:t>poesia</a:t>
            </a:r>
            <a:r>
              <a:rPr lang="es-ES" dirty="0"/>
              <a:t>.</a:t>
            </a:r>
          </a:p>
          <a:p>
            <a:r>
              <a:rPr lang="es-ES" dirty="0"/>
              <a:t>La frontera </a:t>
            </a:r>
            <a:r>
              <a:rPr lang="es-ES" dirty="0" err="1"/>
              <a:t>politica</a:t>
            </a:r>
            <a:r>
              <a:rPr lang="es-ES" dirty="0"/>
              <a:t> del 1848: “un confine </a:t>
            </a:r>
            <a:r>
              <a:rPr lang="es-ES" dirty="0" err="1"/>
              <a:t>contro</a:t>
            </a:r>
            <a:r>
              <a:rPr lang="es-ES" dirty="0"/>
              <a:t> natura”.</a:t>
            </a:r>
          </a:p>
          <a:p>
            <a:r>
              <a:rPr lang="es-ES" dirty="0"/>
              <a:t>Da “chicanos” a “mojados”: una </a:t>
            </a:r>
            <a:r>
              <a:rPr lang="es-ES" dirty="0" err="1"/>
              <a:t>stessa</a:t>
            </a:r>
            <a:r>
              <a:rPr lang="es-ES" dirty="0"/>
              <a:t> </a:t>
            </a:r>
            <a:r>
              <a:rPr lang="es-ES" dirty="0" err="1"/>
              <a:t>lotta</a:t>
            </a:r>
            <a:r>
              <a:rPr lang="es-ES" dirty="0"/>
              <a:t>.</a:t>
            </a:r>
          </a:p>
          <a:p>
            <a:pPr>
              <a:buFont typeface="Wingdings" panose="05000000000000000000" pitchFamily="2" charset="2"/>
              <a:buChar char="Ø"/>
            </a:pPr>
            <a:r>
              <a:rPr lang="es-ES" dirty="0"/>
              <a:t>Critica del </a:t>
            </a:r>
            <a:r>
              <a:rPr lang="es-ES" dirty="0" err="1"/>
              <a:t>processo</a:t>
            </a:r>
            <a:r>
              <a:rPr lang="es-ES" dirty="0"/>
              <a:t> di </a:t>
            </a:r>
            <a:r>
              <a:rPr lang="es-ES" dirty="0" err="1"/>
              <a:t>assimilazione</a:t>
            </a:r>
            <a:r>
              <a:rPr lang="es-ES" dirty="0"/>
              <a:t> </a:t>
            </a:r>
            <a:r>
              <a:rPr lang="es-ES" dirty="0" err="1"/>
              <a:t>dei</a:t>
            </a:r>
            <a:r>
              <a:rPr lang="es-ES" dirty="0"/>
              <a:t> </a:t>
            </a:r>
            <a:r>
              <a:rPr lang="es-ES" dirty="0" err="1"/>
              <a:t>messicani</a:t>
            </a:r>
            <a:r>
              <a:rPr lang="es-ES" dirty="0"/>
              <a:t>.</a:t>
            </a:r>
          </a:p>
          <a:p>
            <a:r>
              <a:rPr lang="es-ES" dirty="0" err="1"/>
              <a:t>Frontiere</a:t>
            </a:r>
            <a:r>
              <a:rPr lang="es-ES" dirty="0"/>
              <a:t> </a:t>
            </a:r>
            <a:r>
              <a:rPr lang="es-ES" dirty="0" err="1"/>
              <a:t>linguistiche</a:t>
            </a:r>
            <a:r>
              <a:rPr lang="es-ES" dirty="0"/>
              <a:t>, </a:t>
            </a:r>
            <a:r>
              <a:rPr lang="es-ES" dirty="0" err="1"/>
              <a:t>culturali</a:t>
            </a:r>
            <a:r>
              <a:rPr lang="es-ES" dirty="0"/>
              <a:t>, di genere e di </a:t>
            </a:r>
            <a:r>
              <a:rPr lang="es-ES" dirty="0" err="1"/>
              <a:t>classe</a:t>
            </a:r>
            <a:r>
              <a:rPr lang="es-ES" dirty="0"/>
              <a:t>.</a:t>
            </a:r>
          </a:p>
          <a:p>
            <a:r>
              <a:rPr lang="es-ES" dirty="0"/>
              <a:t>Vs l’“</a:t>
            </a:r>
            <a:r>
              <a:rPr lang="es-ES" dirty="0" err="1"/>
              <a:t>anglocentrismo</a:t>
            </a:r>
            <a:r>
              <a:rPr lang="es-ES" dirty="0"/>
              <a:t>” </a:t>
            </a:r>
            <a:r>
              <a:rPr lang="es-ES" dirty="0" err="1"/>
              <a:t>ma</a:t>
            </a:r>
            <a:r>
              <a:rPr lang="es-ES" dirty="0"/>
              <a:t> anche vs </a:t>
            </a:r>
            <a:r>
              <a:rPr lang="es-ES" dirty="0" err="1"/>
              <a:t>il</a:t>
            </a:r>
            <a:r>
              <a:rPr lang="es-ES" dirty="0"/>
              <a:t> </a:t>
            </a:r>
            <a:r>
              <a:rPr lang="es-ES" dirty="0" err="1"/>
              <a:t>nazionalismo</a:t>
            </a:r>
            <a:r>
              <a:rPr lang="es-ES" dirty="0"/>
              <a:t> chicano. </a:t>
            </a:r>
          </a:p>
          <a:p>
            <a:r>
              <a:rPr lang="es-ES" dirty="0"/>
              <a:t>Denuncia del </a:t>
            </a:r>
            <a:r>
              <a:rPr lang="es-ES" dirty="0" err="1"/>
              <a:t>maschilismo</a:t>
            </a:r>
            <a:r>
              <a:rPr lang="es-ES" dirty="0"/>
              <a:t> </a:t>
            </a:r>
            <a:r>
              <a:rPr lang="es-ES" dirty="0" err="1"/>
              <a:t>della</a:t>
            </a:r>
            <a:r>
              <a:rPr lang="es-ES" dirty="0"/>
              <a:t> cultura </a:t>
            </a:r>
            <a:r>
              <a:rPr lang="es-ES" dirty="0" err="1"/>
              <a:t>tradizionale</a:t>
            </a:r>
            <a:r>
              <a:rPr lang="es-ES" dirty="0"/>
              <a:t>. </a:t>
            </a:r>
          </a:p>
          <a:p>
            <a:r>
              <a:rPr lang="es-ES" dirty="0" err="1"/>
              <a:t>L’inizio</a:t>
            </a:r>
            <a:r>
              <a:rPr lang="es-ES" dirty="0"/>
              <a:t> </a:t>
            </a:r>
            <a:r>
              <a:rPr lang="es-ES" dirty="0" err="1"/>
              <a:t>degli</a:t>
            </a:r>
            <a:r>
              <a:rPr lang="es-ES" dirty="0"/>
              <a:t> </a:t>
            </a:r>
            <a:r>
              <a:rPr lang="es-ES" dirty="0" err="1"/>
              <a:t>studi</a:t>
            </a:r>
            <a:r>
              <a:rPr lang="es-ES" dirty="0"/>
              <a:t> </a:t>
            </a:r>
            <a:r>
              <a:rPr lang="es-ES" i="1" dirty="0"/>
              <a:t>queer</a:t>
            </a:r>
            <a:r>
              <a:rPr lang="es-ES" dirty="0"/>
              <a:t>?</a:t>
            </a:r>
          </a:p>
        </p:txBody>
      </p:sp>
    </p:spTree>
    <p:extLst>
      <p:ext uri="{BB962C8B-B14F-4D97-AF65-F5344CB8AC3E}">
        <p14:creationId xmlns:p14="http://schemas.microsoft.com/office/powerpoint/2010/main" val="101174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Imagen que contiene Texto&#10;&#10;Descripción generada automáticamente">
            <a:extLst>
              <a:ext uri="{FF2B5EF4-FFF2-40B4-BE49-F238E27FC236}">
                <a16:creationId xmlns:a16="http://schemas.microsoft.com/office/drawing/2014/main" id="{D3C251CE-861B-F227-A390-2FF3BCA3415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7460"/>
          <a:stretch/>
        </p:blipFill>
        <p:spPr>
          <a:xfrm>
            <a:off x="-1" y="-2"/>
            <a:ext cx="5410198" cy="6858002"/>
          </a:xfrm>
          <a:prstGeom prst="rect">
            <a:avLst/>
          </a:prstGeom>
        </p:spPr>
      </p:pic>
      <p:sp useBgFill="1">
        <p:nvSpPr>
          <p:cNvPr id="14" name="Rectangle 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4562B8-84B0-38D3-3E8C-DD6F293BB357}"/>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3400" dirty="0"/>
              <a:t>La </a:t>
            </a:r>
            <a:r>
              <a:rPr lang="en-US" sz="3400" dirty="0" err="1"/>
              <a:t>frontiera</a:t>
            </a:r>
            <a:r>
              <a:rPr lang="en-US" sz="3400" dirty="0"/>
              <a:t> come </a:t>
            </a:r>
            <a:r>
              <a:rPr lang="en-US" sz="3400" dirty="0" err="1"/>
              <a:t>paradigma</a:t>
            </a:r>
            <a:r>
              <a:rPr lang="en-US" sz="3400" dirty="0"/>
              <a:t> </a:t>
            </a:r>
            <a:r>
              <a:rPr lang="en-US" sz="3400" dirty="0" err="1"/>
              <a:t>della</a:t>
            </a:r>
            <a:r>
              <a:rPr lang="en-US" sz="3400" dirty="0"/>
              <a:t> </a:t>
            </a:r>
            <a:r>
              <a:rPr lang="en-US" sz="3400" dirty="0" err="1"/>
              <a:t>postmodernità</a:t>
            </a:r>
            <a:endParaRPr lang="en-US" sz="3400" dirty="0"/>
          </a:p>
        </p:txBody>
      </p:sp>
      <p:sp>
        <p:nvSpPr>
          <p:cNvPr id="7" name="CuadroTexto 6">
            <a:extLst>
              <a:ext uri="{FF2B5EF4-FFF2-40B4-BE49-F238E27FC236}">
                <a16:creationId xmlns:a16="http://schemas.microsoft.com/office/drawing/2014/main" id="{3961950F-7E87-C20C-9354-A846AFB94CD6}"/>
              </a:ext>
            </a:extLst>
          </p:cNvPr>
          <p:cNvSpPr txBox="1"/>
          <p:nvPr/>
        </p:nvSpPr>
        <p:spPr>
          <a:xfrm>
            <a:off x="6115317" y="2743200"/>
            <a:ext cx="5247340" cy="3496878"/>
          </a:xfrm>
          <a:prstGeom prst="rect">
            <a:avLst/>
          </a:prstGeom>
        </p:spPr>
        <p:txBody>
          <a:bodyPr vert="horz" lIns="91440" tIns="45720" rIns="91440" bIns="45720" rtlCol="0" anchor="ctr">
            <a:normAutofit fontScale="77500" lnSpcReduction="20000"/>
          </a:bodyPr>
          <a:lstStyle/>
          <a:p>
            <a:pPr algn="just">
              <a:lnSpc>
                <a:spcPct val="90000"/>
              </a:lnSpc>
              <a:spcAft>
                <a:spcPts val="600"/>
              </a:spcAft>
            </a:pPr>
            <a:r>
              <a:rPr lang="en-US" sz="2000" dirty="0"/>
              <a:t>“Durante </a:t>
            </a:r>
            <a:r>
              <a:rPr lang="en-US" sz="2000" dirty="0" err="1"/>
              <a:t>i</a:t>
            </a:r>
            <a:r>
              <a:rPr lang="en-US" sz="2000" dirty="0"/>
              <a:t> due </a:t>
            </a:r>
            <a:r>
              <a:rPr lang="en-US" sz="2000" dirty="0" err="1"/>
              <a:t>periodi</a:t>
            </a:r>
            <a:r>
              <a:rPr lang="en-US" sz="2000" dirty="0"/>
              <a:t> in cui ho </a:t>
            </a:r>
            <a:r>
              <a:rPr lang="en-US" sz="2000" dirty="0" err="1"/>
              <a:t>studiato</a:t>
            </a:r>
            <a:r>
              <a:rPr lang="en-US" sz="2000" dirty="0"/>
              <a:t> </a:t>
            </a:r>
            <a:r>
              <a:rPr lang="en-US" sz="2000" dirty="0" err="1"/>
              <a:t>i</a:t>
            </a:r>
            <a:r>
              <a:rPr lang="en-US" sz="2000" dirty="0"/>
              <a:t> </a:t>
            </a:r>
            <a:r>
              <a:rPr lang="en-US" sz="2000" dirty="0" err="1"/>
              <a:t>conflitti</a:t>
            </a:r>
            <a:r>
              <a:rPr lang="en-US" sz="2000" dirty="0"/>
              <a:t> </a:t>
            </a:r>
            <a:r>
              <a:rPr lang="en-US" sz="2000" dirty="0" err="1"/>
              <a:t>interculturali</a:t>
            </a:r>
            <a:r>
              <a:rPr lang="en-US" sz="2000" dirty="0"/>
              <a:t> </a:t>
            </a:r>
            <a:r>
              <a:rPr lang="en-US" sz="2000" dirty="0" err="1"/>
              <a:t>sul</a:t>
            </a:r>
            <a:r>
              <a:rPr lang="en-US" sz="2000" dirty="0"/>
              <a:t> </a:t>
            </a:r>
            <a:r>
              <a:rPr lang="en-US" sz="2000" dirty="0" err="1"/>
              <a:t>versante</a:t>
            </a:r>
            <a:r>
              <a:rPr lang="en-US" sz="2000" dirty="0"/>
              <a:t> </a:t>
            </a:r>
            <a:r>
              <a:rPr lang="en-US" sz="2000" dirty="0" err="1"/>
              <a:t>messicano</a:t>
            </a:r>
            <a:r>
              <a:rPr lang="en-US" sz="2000" dirty="0"/>
              <a:t> del confine, a Tijuana, </a:t>
            </a:r>
            <a:r>
              <a:rPr lang="en-US" sz="2000" dirty="0" err="1"/>
              <a:t>nel</a:t>
            </a:r>
            <a:r>
              <a:rPr lang="en-US" sz="2000" dirty="0"/>
              <a:t> 1985 e </a:t>
            </a:r>
            <a:r>
              <a:rPr lang="en-US" sz="2000" dirty="0" err="1"/>
              <a:t>nel</a:t>
            </a:r>
            <a:r>
              <a:rPr lang="en-US" sz="2000" dirty="0"/>
              <a:t> 1988, </a:t>
            </a:r>
            <a:r>
              <a:rPr lang="en-US" sz="2000" dirty="0" err="1"/>
              <a:t>più</a:t>
            </a:r>
            <a:r>
              <a:rPr lang="en-US" sz="2000" dirty="0"/>
              <a:t> volte ho </a:t>
            </a:r>
            <a:r>
              <a:rPr lang="en-US" sz="2000" dirty="0" err="1"/>
              <a:t>pensato</a:t>
            </a:r>
            <a:r>
              <a:rPr lang="en-US" sz="2000" dirty="0"/>
              <a:t> </a:t>
            </a:r>
            <a:r>
              <a:rPr lang="en-US" sz="2000" dirty="0" err="1"/>
              <a:t>che</a:t>
            </a:r>
            <a:r>
              <a:rPr lang="en-US" sz="2000" dirty="0"/>
              <a:t> </a:t>
            </a:r>
            <a:r>
              <a:rPr lang="en-US" sz="2000" dirty="0" err="1"/>
              <a:t>questa</a:t>
            </a:r>
            <a:r>
              <a:rPr lang="en-US" sz="2000" dirty="0"/>
              <a:t> </a:t>
            </a:r>
            <a:r>
              <a:rPr lang="en-US" sz="2000" dirty="0" err="1"/>
              <a:t>città</a:t>
            </a:r>
            <a:r>
              <a:rPr lang="en-US" sz="2000" dirty="0"/>
              <a:t> è, </a:t>
            </a:r>
            <a:r>
              <a:rPr lang="en-US" sz="2000" dirty="0" err="1"/>
              <a:t>insieme</a:t>
            </a:r>
            <a:r>
              <a:rPr lang="en-US" sz="2000" dirty="0"/>
              <a:t> a New York, uno </a:t>
            </a:r>
            <a:r>
              <a:rPr lang="en-US" sz="2000" dirty="0" err="1"/>
              <a:t>dei</a:t>
            </a:r>
            <a:r>
              <a:rPr lang="en-US" sz="2000" dirty="0"/>
              <a:t> </a:t>
            </a:r>
            <a:r>
              <a:rPr lang="en-US" sz="2000" dirty="0" err="1"/>
              <a:t>più</a:t>
            </a:r>
            <a:r>
              <a:rPr lang="en-US" sz="2000" dirty="0"/>
              <a:t> </a:t>
            </a:r>
            <a:r>
              <a:rPr lang="en-US" sz="2000" dirty="0" err="1"/>
              <a:t>grandi</a:t>
            </a:r>
            <a:r>
              <a:rPr lang="en-US" sz="2000" dirty="0"/>
              <a:t> </a:t>
            </a:r>
            <a:r>
              <a:rPr lang="en-US" sz="2000" dirty="0" err="1"/>
              <a:t>laboratori</a:t>
            </a:r>
            <a:r>
              <a:rPr lang="en-US" sz="2000" dirty="0"/>
              <a:t> </a:t>
            </a:r>
            <a:r>
              <a:rPr lang="en-US" sz="2000" dirty="0" err="1"/>
              <a:t>della</a:t>
            </a:r>
            <a:r>
              <a:rPr lang="en-US" sz="2000" dirty="0"/>
              <a:t> </a:t>
            </a:r>
            <a:r>
              <a:rPr lang="en-US" sz="2000" dirty="0" err="1"/>
              <a:t>postmodernità</a:t>
            </a:r>
            <a:r>
              <a:rPr lang="en-US" sz="2000" dirty="0"/>
              <a:t>. Nel 1950 non </a:t>
            </a:r>
            <a:r>
              <a:rPr lang="en-US" sz="2000" dirty="0" err="1"/>
              <a:t>contava</a:t>
            </a:r>
            <a:r>
              <a:rPr lang="en-US" sz="2000" dirty="0"/>
              <a:t> </a:t>
            </a:r>
            <a:r>
              <a:rPr lang="en-US" sz="2000" dirty="0" err="1"/>
              <a:t>più</a:t>
            </a:r>
            <a:r>
              <a:rPr lang="en-US" sz="2000" dirty="0"/>
              <a:t> di 60.000 </a:t>
            </a:r>
            <a:r>
              <a:rPr lang="en-US" sz="2000" dirty="0" err="1"/>
              <a:t>abitanti</a:t>
            </a:r>
            <a:r>
              <a:rPr lang="en-US" sz="2000" dirty="0"/>
              <a:t>; Oggi </a:t>
            </a:r>
            <a:r>
              <a:rPr lang="en-US" sz="2000" dirty="0" err="1"/>
              <a:t>supera</a:t>
            </a:r>
            <a:r>
              <a:rPr lang="en-US" sz="2000" dirty="0"/>
              <a:t> il </a:t>
            </a:r>
            <a:r>
              <a:rPr lang="en-US" sz="2000" dirty="0" err="1"/>
              <a:t>milione</a:t>
            </a:r>
            <a:r>
              <a:rPr lang="en-US" sz="2000" dirty="0"/>
              <a:t> con </a:t>
            </a:r>
            <a:r>
              <a:rPr lang="en-US" sz="2000" dirty="0" err="1"/>
              <a:t>migranti</a:t>
            </a:r>
            <a:r>
              <a:rPr lang="en-US" sz="2000" dirty="0"/>
              <a:t> </a:t>
            </a:r>
            <a:r>
              <a:rPr lang="en-US" sz="2000" dirty="0" err="1"/>
              <a:t>provenienti</a:t>
            </a:r>
            <a:r>
              <a:rPr lang="en-US" sz="2000" dirty="0"/>
              <a:t> da quasi </a:t>
            </a:r>
            <a:r>
              <a:rPr lang="en-US" sz="2000" dirty="0" err="1"/>
              <a:t>tutte</a:t>
            </a:r>
            <a:r>
              <a:rPr lang="en-US" sz="2000" dirty="0"/>
              <a:t> le </a:t>
            </a:r>
            <a:r>
              <a:rPr lang="en-US" sz="2000" dirty="0" err="1"/>
              <a:t>regioni</a:t>
            </a:r>
            <a:r>
              <a:rPr lang="en-US" sz="2000" dirty="0"/>
              <a:t> del </a:t>
            </a:r>
            <a:r>
              <a:rPr lang="en-US" sz="2000" dirty="0" err="1"/>
              <a:t>Messico</a:t>
            </a:r>
            <a:r>
              <a:rPr lang="en-US" sz="2000" dirty="0"/>
              <a:t> […].”</a:t>
            </a:r>
          </a:p>
          <a:p>
            <a:pPr algn="just">
              <a:lnSpc>
                <a:spcPct val="90000"/>
              </a:lnSpc>
              <a:spcAft>
                <a:spcPts val="600"/>
              </a:spcAft>
            </a:pPr>
            <a:endParaRPr lang="en-US" sz="2000" dirty="0"/>
          </a:p>
          <a:p>
            <a:pPr algn="just">
              <a:lnSpc>
                <a:spcPct val="90000"/>
              </a:lnSpc>
              <a:spcAft>
                <a:spcPts val="600"/>
              </a:spcAft>
            </a:pPr>
            <a:r>
              <a:rPr lang="it-IT" sz="2000" dirty="0"/>
              <a:t>Tijuana come una “città cosmopolita con una forte definizione propria” (García Canclini, 1990: 294). </a:t>
            </a:r>
          </a:p>
          <a:p>
            <a:pPr algn="just">
              <a:lnSpc>
                <a:spcPct val="90000"/>
              </a:lnSpc>
              <a:spcAft>
                <a:spcPts val="600"/>
              </a:spcAft>
            </a:pPr>
            <a:r>
              <a:rPr lang="it-IT" sz="2000" dirty="0"/>
              <a:t>- installazione di fabbriche e centri culturali;</a:t>
            </a:r>
          </a:p>
          <a:p>
            <a:pPr algn="just">
              <a:lnSpc>
                <a:spcPct val="90000"/>
              </a:lnSpc>
              <a:spcAft>
                <a:spcPts val="600"/>
              </a:spcAft>
            </a:pPr>
            <a:r>
              <a:rPr lang="it-IT" sz="2000" dirty="0"/>
              <a:t>- possibilità di accesso a “un'ampia informazione internazionale” (1990: 294). </a:t>
            </a:r>
          </a:p>
          <a:p>
            <a:pPr algn="just">
              <a:lnSpc>
                <a:spcPct val="90000"/>
              </a:lnSpc>
              <a:spcAft>
                <a:spcPts val="600"/>
              </a:spcAft>
            </a:pPr>
            <a:r>
              <a:rPr lang="it-IT" sz="2000" dirty="0"/>
              <a:t>Allo stesso modo, appare evidente che il rapporto centro-“periferia” diventa sempre più importante, nel senso che Tijuana – periferica rispetto a Città del Messico – viene considerata all’avanguardia, antesignana.</a:t>
            </a:r>
            <a:endParaRPr lang="en-US" sz="2000" dirty="0"/>
          </a:p>
        </p:txBody>
      </p:sp>
    </p:spTree>
    <p:extLst>
      <p:ext uri="{BB962C8B-B14F-4D97-AF65-F5344CB8AC3E}">
        <p14:creationId xmlns:p14="http://schemas.microsoft.com/office/powerpoint/2010/main" val="255698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Imagen 15" descr="Vista aérea de una ciudad grande&#10;&#10;Descripción generada automáticamente">
            <a:extLst>
              <a:ext uri="{FF2B5EF4-FFF2-40B4-BE49-F238E27FC236}">
                <a16:creationId xmlns:a16="http://schemas.microsoft.com/office/drawing/2014/main" id="{E267C1A8-43E0-8784-A388-EEFAA6E0E1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958" y="643467"/>
            <a:ext cx="4016016" cy="2248969"/>
          </a:xfrm>
          <a:prstGeom prst="rect">
            <a:avLst/>
          </a:prstGeom>
        </p:spPr>
      </p:pic>
      <p:cxnSp>
        <p:nvCxnSpPr>
          <p:cNvPr id="50" name="Straight Connector 49">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Imagen 13" descr="Una caricatura de un grupo de personas en una playa&#10;&#10;Descripción generada automáticamente con confianza media">
            <a:extLst>
              <a:ext uri="{FF2B5EF4-FFF2-40B4-BE49-F238E27FC236}">
                <a16:creationId xmlns:a16="http://schemas.microsoft.com/office/drawing/2014/main" id="{709C515A-8BD9-DB58-E469-5968A99B4ACF}"/>
              </a:ext>
            </a:extLst>
          </p:cNvPr>
          <p:cNvPicPr>
            <a:picLocks noChangeAspect="1"/>
          </p:cNvPicPr>
          <p:nvPr/>
        </p:nvPicPr>
        <p:blipFill rotWithShape="1">
          <a:blip r:embed="rId3">
            <a:extLst>
              <a:ext uri="{28A0092B-C50C-407E-A947-70E740481C1C}">
                <a14:useLocalDpi xmlns:a14="http://schemas.microsoft.com/office/drawing/2010/main" val="0"/>
              </a:ext>
            </a:extLst>
          </a:blip>
          <a:srcRect l="5011" r="9044" b="-2"/>
          <a:stretch/>
        </p:blipFill>
        <p:spPr>
          <a:xfrm>
            <a:off x="7479579" y="624312"/>
            <a:ext cx="3312908" cy="2262863"/>
          </a:xfrm>
          <a:prstGeom prst="rect">
            <a:avLst/>
          </a:prstGeom>
        </p:spPr>
      </p:pic>
      <p:cxnSp>
        <p:nvCxnSpPr>
          <p:cNvPr id="52" name="Straight Connector 51">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Imagen 6" descr="Vista de calle con edificios de fondo&#10;&#10;Descripción generada automáticamente">
            <a:extLst>
              <a:ext uri="{FF2B5EF4-FFF2-40B4-BE49-F238E27FC236}">
                <a16:creationId xmlns:a16="http://schemas.microsoft.com/office/drawing/2014/main" id="{D5703BD4-F7B9-9894-618C-FE98BDF173B1}"/>
              </a:ext>
            </a:extLst>
          </p:cNvPr>
          <p:cNvPicPr>
            <a:picLocks noChangeAspect="1"/>
          </p:cNvPicPr>
          <p:nvPr/>
        </p:nvPicPr>
        <p:blipFill rotWithShape="1">
          <a:blip r:embed="rId4">
            <a:extLst>
              <a:ext uri="{28A0092B-C50C-407E-A947-70E740481C1C}">
                <a14:useLocalDpi xmlns:a14="http://schemas.microsoft.com/office/drawing/2010/main" val="0"/>
              </a:ext>
            </a:extLst>
          </a:blip>
          <a:srcRect l="1390" r="-3" b="-3"/>
          <a:stretch/>
        </p:blipFill>
        <p:spPr>
          <a:xfrm>
            <a:off x="643467" y="4389373"/>
            <a:ext cx="2634207" cy="1800460"/>
          </a:xfrm>
          <a:prstGeom prst="rect">
            <a:avLst/>
          </a:prstGeom>
        </p:spPr>
      </p:pic>
      <p:pic>
        <p:nvPicPr>
          <p:cNvPr id="5" name="Marcador de contenido 4" descr="Un grupo de personas en una calle con coches&#10;&#10;Descripción generada automáticamente">
            <a:extLst>
              <a:ext uri="{FF2B5EF4-FFF2-40B4-BE49-F238E27FC236}">
                <a16:creationId xmlns:a16="http://schemas.microsoft.com/office/drawing/2014/main" id="{D0800222-1DA6-E8C4-032B-A19C7B3D2C34}"/>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7131" r="-2" b="-2"/>
          <a:stretch/>
        </p:blipFill>
        <p:spPr>
          <a:xfrm>
            <a:off x="4048403" y="3504142"/>
            <a:ext cx="4036923" cy="2759199"/>
          </a:xfrm>
          <a:prstGeom prst="rect">
            <a:avLst/>
          </a:prstGeom>
        </p:spPr>
      </p:pic>
      <p:pic>
        <p:nvPicPr>
          <p:cNvPr id="11" name="Imagen 10" descr="Vista de cerca de una playa&#10;&#10;Descripción generada automáticamente">
            <a:extLst>
              <a:ext uri="{FF2B5EF4-FFF2-40B4-BE49-F238E27FC236}">
                <a16:creationId xmlns:a16="http://schemas.microsoft.com/office/drawing/2014/main" id="{85C9100B-8D21-42EC-002C-7B3B4C332297}"/>
              </a:ext>
            </a:extLst>
          </p:cNvPr>
          <p:cNvPicPr>
            <a:picLocks noChangeAspect="1"/>
          </p:cNvPicPr>
          <p:nvPr/>
        </p:nvPicPr>
        <p:blipFill rotWithShape="1">
          <a:blip r:embed="rId6">
            <a:extLst>
              <a:ext uri="{28A0092B-C50C-407E-A947-70E740481C1C}">
                <a14:useLocalDpi xmlns:a14="http://schemas.microsoft.com/office/drawing/2010/main" val="0"/>
              </a:ext>
            </a:extLst>
          </a:blip>
          <a:srcRect r="2576" b="1"/>
          <a:stretch/>
        </p:blipFill>
        <p:spPr>
          <a:xfrm>
            <a:off x="8874064" y="4354373"/>
            <a:ext cx="2674468" cy="1826776"/>
          </a:xfrm>
          <a:prstGeom prst="rect">
            <a:avLst/>
          </a:prstGeom>
        </p:spPr>
      </p:pic>
    </p:spTree>
    <p:extLst>
      <p:ext uri="{BB962C8B-B14F-4D97-AF65-F5344CB8AC3E}">
        <p14:creationId xmlns:p14="http://schemas.microsoft.com/office/powerpoint/2010/main" val="8674062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2571</Words>
  <Application>Microsoft Office PowerPoint</Application>
  <PresentationFormat>Panorámica</PresentationFormat>
  <Paragraphs>129</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Calibri Light</vt:lpstr>
      <vt:lpstr>Times New Roman</vt:lpstr>
      <vt:lpstr>Wingdings</vt:lpstr>
      <vt:lpstr>Tema de Office</vt:lpstr>
      <vt:lpstr>Estudios fronterizos/Border Studies Studi sulla frontiera</vt:lpstr>
      <vt:lpstr>Le frontiere in America ed Europa</vt:lpstr>
      <vt:lpstr>Il percorso</vt:lpstr>
      <vt:lpstr>Introduzione</vt:lpstr>
      <vt:lpstr>Introduzione/parentesi</vt:lpstr>
      <vt:lpstr>Presentación de PowerPoint</vt:lpstr>
      <vt:lpstr>Borderlands/La Frontera. The New Mestiza (1987) (Terre di confine. La frontera)</vt:lpstr>
      <vt:lpstr>La frontiera come paradigma della postmodernità</vt:lpstr>
      <vt:lpstr>Presentación de PowerPoint</vt:lpstr>
      <vt:lpstr>InSite</vt:lpstr>
      <vt:lpstr>Presentación de PowerPoint</vt:lpstr>
      <vt:lpstr>Polemiche e riletture </vt:lpstr>
      <vt:lpstr>Sviluppo degli studi sulla frontiera e la migrazione</vt:lpstr>
      <vt:lpstr>Studi dalla frontera nord del Messico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frontiera dalla “lente” della biopolitica…e necropolitica</vt:lpstr>
      <vt:lpstr>Presentación de PowerPoint</vt:lpstr>
      <vt:lpstr>Dall’America all’Europa</vt:lpstr>
      <vt:lpstr>Dalla vittimizzazione alla solidarietà. Testimonianze di un’epopea condivisa</vt:lpstr>
      <vt:lpstr>Testimonianze dalla frontiera Messico-USA</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Estudios fronterizos/Border Studies Studi sulla frontiera</dc:title>
  <dc:creator>Elena Ritondale</dc:creator>
  <cp:lastModifiedBy>Elena Ritondale</cp:lastModifiedBy>
  <cp:revision>50</cp:revision>
  <dcterms:created xsi:type="dcterms:W3CDTF">2023-10-01T09:53:39Z</dcterms:created>
  <dcterms:modified xsi:type="dcterms:W3CDTF">2023-10-01T16:21:47Z</dcterms:modified>
</cp:coreProperties>
</file>