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31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66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47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64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41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77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47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27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17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4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34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B85A-7D61-42B8-AB40-EC89738C904F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74DA9-DA02-4476-A55E-FEC0E71A7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73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appuntimania.com/scientifiche/chimica/curva-di-titolazione-di-un-aci25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9805208" cy="750498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ACIDI E BASI: titolazione di un acido </a:t>
            </a:r>
            <a:r>
              <a:rPr lang="it-IT" sz="2400" dirty="0" err="1" smtClean="0"/>
              <a:t>diprotico</a:t>
            </a:r>
            <a:endParaRPr lang="it-IT" sz="2400" dirty="0"/>
          </a:p>
        </p:txBody>
      </p:sp>
      <p:pic>
        <p:nvPicPr>
          <p:cNvPr id="6" name="Segnaposto contenuto 5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1735" y="1718784"/>
            <a:ext cx="4779005" cy="4150204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>
          <a:xfrm>
            <a:off x="839788" y="1207698"/>
            <a:ext cx="5414363" cy="4661290"/>
          </a:xfrm>
        </p:spPr>
        <p:txBody>
          <a:bodyPr/>
          <a:lstStyle/>
          <a:p>
            <a:r>
              <a:rPr lang="it-IT" dirty="0" smtClean="0"/>
              <a:t>Dalla curva di titolazione evidenziamo i seguenti casi: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 smtClean="0"/>
              <a:t>Acido puro   [H</a:t>
            </a:r>
            <a:r>
              <a:rPr lang="it-IT" baseline="-25000" dirty="0" smtClean="0"/>
              <a:t>3</a:t>
            </a:r>
            <a:r>
              <a:rPr lang="it-IT" dirty="0" smtClean="0"/>
              <a:t>O</a:t>
            </a:r>
            <a:r>
              <a:rPr lang="it-IT" baseline="30000" dirty="0" smtClean="0"/>
              <a:t>+</a:t>
            </a:r>
            <a:r>
              <a:rPr lang="it-IT" dirty="0" smtClean="0"/>
              <a:t>]= </a:t>
            </a:r>
            <a:r>
              <a:rPr lang="it-IT" dirty="0" smtClean="0">
                <a:sym typeface="Symbol" panose="05050102010706020507" pitchFamily="18" charset="2"/>
              </a:rPr>
              <a:t> Ka1 x </a:t>
            </a:r>
            <a:r>
              <a:rPr lang="it-IT" dirty="0" err="1" smtClean="0">
                <a:sym typeface="Symbol" panose="05050102010706020507" pitchFamily="18" charset="2"/>
              </a:rPr>
              <a:t>ca</a:t>
            </a:r>
            <a:r>
              <a:rPr lang="it-IT" dirty="0" smtClean="0">
                <a:sym typeface="Symbol" panose="05050102010706020507" pitchFamily="18" charset="2"/>
              </a:rPr>
              <a:t>   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 smtClean="0">
                <a:sym typeface="Symbol" panose="05050102010706020507" pitchFamily="18" charset="2"/>
              </a:rPr>
              <a:t>Tampone 1  H</a:t>
            </a:r>
            <a:r>
              <a:rPr lang="it-IT" baseline="-25000" dirty="0" smtClean="0">
                <a:sym typeface="Symbol" panose="05050102010706020507" pitchFamily="18" charset="2"/>
              </a:rPr>
              <a:t>2</a:t>
            </a:r>
            <a:r>
              <a:rPr lang="it-IT" dirty="0" smtClean="0">
                <a:sym typeface="Symbol" panose="05050102010706020507" pitchFamily="18" charset="2"/>
              </a:rPr>
              <a:t>A/HA</a:t>
            </a:r>
            <a:r>
              <a:rPr lang="it-IT" baseline="30000" dirty="0" smtClean="0">
                <a:sym typeface="Symbol" panose="05050102010706020507" pitchFamily="18" charset="2"/>
              </a:rPr>
              <a:t>-</a:t>
            </a:r>
            <a:r>
              <a:rPr lang="it-IT" dirty="0" smtClean="0">
                <a:sym typeface="Symbol" panose="05050102010706020507" pitchFamily="18" charset="2"/>
              </a:rPr>
              <a:t> 	</a:t>
            </a:r>
            <a:r>
              <a:rPr lang="it-IT" dirty="0" smtClean="0"/>
              <a:t>[H</a:t>
            </a:r>
            <a:r>
              <a:rPr lang="it-IT" baseline="-25000" dirty="0" smtClean="0"/>
              <a:t>3</a:t>
            </a:r>
            <a:r>
              <a:rPr lang="it-IT" dirty="0" smtClean="0"/>
              <a:t>O</a:t>
            </a:r>
            <a:r>
              <a:rPr lang="it-IT" baseline="30000" dirty="0" smtClean="0"/>
              <a:t>+</a:t>
            </a:r>
            <a:r>
              <a:rPr lang="it-IT" dirty="0" smtClean="0"/>
              <a:t>]= Ka1 x [</a:t>
            </a:r>
            <a:r>
              <a:rPr lang="it-IT" dirty="0" smtClean="0">
                <a:sym typeface="Symbol" panose="05050102010706020507" pitchFamily="18" charset="2"/>
              </a:rPr>
              <a:t>H</a:t>
            </a:r>
            <a:r>
              <a:rPr lang="it-IT" baseline="-25000" dirty="0" smtClean="0">
                <a:sym typeface="Symbol" panose="05050102010706020507" pitchFamily="18" charset="2"/>
              </a:rPr>
              <a:t>2</a:t>
            </a:r>
            <a:r>
              <a:rPr lang="it-IT" dirty="0" smtClean="0">
                <a:sym typeface="Symbol" panose="05050102010706020507" pitchFamily="18" charset="2"/>
              </a:rPr>
              <a:t>A]/[HA</a:t>
            </a:r>
            <a:r>
              <a:rPr lang="it-IT" baseline="30000" dirty="0" smtClean="0">
                <a:sym typeface="Symbol" panose="05050102010706020507" pitchFamily="18" charset="2"/>
              </a:rPr>
              <a:t>-</a:t>
            </a:r>
            <a:r>
              <a:rPr lang="it-IT" dirty="0" smtClean="0">
                <a:sym typeface="Symbol" panose="05050102010706020507" pitchFamily="18" charset="2"/>
              </a:rPr>
              <a:t>] 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 smtClean="0"/>
              <a:t>Sale 1 </a:t>
            </a:r>
            <a:r>
              <a:rPr lang="it-IT" dirty="0" err="1" smtClean="0"/>
              <a:t>NaHA</a:t>
            </a:r>
            <a:r>
              <a:rPr lang="it-IT" dirty="0" smtClean="0"/>
              <a:t> </a:t>
            </a:r>
            <a:r>
              <a:rPr lang="it-IT" dirty="0" err="1" smtClean="0"/>
              <a:t>anfolita</a:t>
            </a:r>
            <a:r>
              <a:rPr lang="it-IT" dirty="0" smtClean="0"/>
              <a:t> 	 [H</a:t>
            </a:r>
            <a:r>
              <a:rPr lang="it-IT" baseline="-25000" dirty="0" smtClean="0"/>
              <a:t>3</a:t>
            </a:r>
            <a:r>
              <a:rPr lang="it-IT" dirty="0" smtClean="0"/>
              <a:t>O</a:t>
            </a:r>
            <a:r>
              <a:rPr lang="it-IT" baseline="30000" dirty="0" smtClean="0"/>
              <a:t>+</a:t>
            </a:r>
            <a:r>
              <a:rPr lang="it-IT" dirty="0" smtClean="0"/>
              <a:t>]= </a:t>
            </a:r>
            <a:r>
              <a:rPr lang="it-IT" dirty="0" smtClean="0">
                <a:sym typeface="Symbol" panose="05050102010706020507" pitchFamily="18" charset="2"/>
              </a:rPr>
              <a:t> Ka1 x Ka2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 smtClean="0">
                <a:sym typeface="Symbol" panose="05050102010706020507" pitchFamily="18" charset="2"/>
              </a:rPr>
              <a:t>Tampone 2   HA</a:t>
            </a:r>
            <a:r>
              <a:rPr lang="it-IT" baseline="30000" dirty="0" smtClean="0">
                <a:sym typeface="Symbol" panose="05050102010706020507" pitchFamily="18" charset="2"/>
              </a:rPr>
              <a:t>-</a:t>
            </a:r>
            <a:r>
              <a:rPr lang="it-IT" dirty="0" smtClean="0">
                <a:sym typeface="Symbol" panose="05050102010706020507" pitchFamily="18" charset="2"/>
              </a:rPr>
              <a:t>/A</a:t>
            </a:r>
            <a:r>
              <a:rPr lang="it-IT" baseline="30000" dirty="0" smtClean="0">
                <a:sym typeface="Symbol" panose="05050102010706020507" pitchFamily="18" charset="2"/>
              </a:rPr>
              <a:t>- -</a:t>
            </a:r>
            <a:r>
              <a:rPr lang="it-IT" dirty="0" smtClean="0">
                <a:sym typeface="Symbol" panose="05050102010706020507" pitchFamily="18" charset="2"/>
              </a:rPr>
              <a:t> 	</a:t>
            </a:r>
            <a:r>
              <a:rPr lang="it-IT" dirty="0" smtClean="0"/>
              <a:t>[H</a:t>
            </a:r>
            <a:r>
              <a:rPr lang="it-IT" baseline="-25000" dirty="0" smtClean="0"/>
              <a:t>3</a:t>
            </a:r>
            <a:r>
              <a:rPr lang="it-IT" dirty="0" smtClean="0"/>
              <a:t>O</a:t>
            </a:r>
            <a:r>
              <a:rPr lang="it-IT" baseline="30000" dirty="0" smtClean="0"/>
              <a:t>+</a:t>
            </a:r>
            <a:r>
              <a:rPr lang="it-IT" dirty="0" smtClean="0"/>
              <a:t>]= Ka2 x [</a:t>
            </a:r>
            <a:r>
              <a:rPr lang="it-IT" dirty="0" smtClean="0">
                <a:sym typeface="Symbol" panose="05050102010706020507" pitchFamily="18" charset="2"/>
              </a:rPr>
              <a:t>HA</a:t>
            </a:r>
            <a:r>
              <a:rPr lang="it-IT" baseline="30000" dirty="0" smtClean="0">
                <a:sym typeface="Symbol" panose="05050102010706020507" pitchFamily="18" charset="2"/>
              </a:rPr>
              <a:t>-</a:t>
            </a:r>
            <a:r>
              <a:rPr lang="it-IT" dirty="0" smtClean="0">
                <a:sym typeface="Symbol" panose="05050102010706020507" pitchFamily="18" charset="2"/>
              </a:rPr>
              <a:t>]/[A</a:t>
            </a:r>
            <a:r>
              <a:rPr lang="it-IT" baseline="30000" dirty="0" smtClean="0">
                <a:sym typeface="Symbol" panose="05050102010706020507" pitchFamily="18" charset="2"/>
              </a:rPr>
              <a:t>- </a:t>
            </a:r>
            <a:r>
              <a:rPr lang="it-IT" baseline="30000" dirty="0">
                <a:sym typeface="Symbol" panose="05050102010706020507" pitchFamily="18" charset="2"/>
              </a:rPr>
              <a:t>-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smtClean="0">
                <a:sym typeface="Symbol" panose="05050102010706020507" pitchFamily="18" charset="2"/>
              </a:rPr>
              <a:t>]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 smtClean="0"/>
              <a:t>Sale 2  Na</a:t>
            </a:r>
            <a:r>
              <a:rPr lang="it-IT" baseline="-25000" dirty="0" smtClean="0"/>
              <a:t>2</a:t>
            </a:r>
            <a:r>
              <a:rPr lang="it-IT" dirty="0" smtClean="0"/>
              <a:t>A		[OH</a:t>
            </a:r>
            <a:r>
              <a:rPr lang="it-IT" baseline="30000" dirty="0" smtClean="0"/>
              <a:t>-</a:t>
            </a:r>
            <a:r>
              <a:rPr lang="it-IT" dirty="0" smtClean="0"/>
              <a:t>]= </a:t>
            </a:r>
            <a:r>
              <a:rPr lang="it-IT" dirty="0" smtClean="0">
                <a:sym typeface="Symbol" panose="05050102010706020507" pitchFamily="18" charset="2"/>
              </a:rPr>
              <a:t> </a:t>
            </a:r>
            <a:r>
              <a:rPr lang="it-IT" dirty="0" err="1" smtClean="0"/>
              <a:t>Kw</a:t>
            </a:r>
            <a:r>
              <a:rPr lang="it-IT" dirty="0" smtClean="0"/>
              <a:t>/Ka2 x cs2	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 smtClean="0"/>
              <a:t>Eccesso di base forte      	 [OH</a:t>
            </a:r>
            <a:r>
              <a:rPr lang="it-IT" baseline="30000" dirty="0" smtClean="0"/>
              <a:t>-</a:t>
            </a:r>
            <a:r>
              <a:rPr lang="it-IT" dirty="0" smtClean="0"/>
              <a:t>]= </a:t>
            </a:r>
            <a:r>
              <a:rPr lang="it-IT" dirty="0" err="1" smtClean="0"/>
              <a:t>cb</a:t>
            </a:r>
            <a:r>
              <a:rPr lang="it-IT" dirty="0" smtClean="0"/>
              <a:t> eccesso</a:t>
            </a:r>
          </a:p>
          <a:p>
            <a:pPr marL="342900" indent="-342900">
              <a:buFont typeface="+mj-lt"/>
              <a:buAutoNum type="arabicParenR"/>
            </a:pPr>
            <a:endParaRPr lang="it-IT" dirty="0" smtClean="0"/>
          </a:p>
          <a:p>
            <a:endParaRPr lang="it-IT" dirty="0"/>
          </a:p>
        </p:txBody>
      </p:sp>
      <p:cxnSp>
        <p:nvCxnSpPr>
          <p:cNvPr id="9" name="Connettore diritto 8"/>
          <p:cNvCxnSpPr/>
          <p:nvPr/>
        </p:nvCxnSpPr>
        <p:spPr>
          <a:xfrm>
            <a:off x="3088257" y="1587260"/>
            <a:ext cx="785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4508740" y="2257245"/>
            <a:ext cx="785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 flipV="1">
            <a:off x="4350589" y="2950234"/>
            <a:ext cx="1101305" cy="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48"/>
    </mc:Choice>
    <mc:Fallback xmlns="">
      <p:transition spd="slow" advTm="25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7517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ACIDI E BASI</a:t>
            </a:r>
            <a:endParaRPr lang="it-IT" sz="2400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79798" y="365125"/>
            <a:ext cx="6512094" cy="63046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05"/>
    </mc:Choice>
    <mc:Fallback xmlns="">
      <p:transition spd="slow" advTm="22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7517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ACIDI E BASI</a:t>
            </a:r>
            <a:endParaRPr lang="it-IT" sz="2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0139" y="365125"/>
            <a:ext cx="6526773" cy="62566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17"/>
    </mc:Choice>
    <mc:Fallback xmlns="">
      <p:transition spd="slow" advTm="164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7517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ACIDI E BASI</a:t>
            </a:r>
            <a:endParaRPr lang="it-IT" sz="24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838200" y="767751"/>
            <a:ext cx="10515600" cy="54092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L’acido carbonico ha costanti di ionizzazione pari a: Ka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4.4 x 10</a:t>
            </a:r>
            <a:r>
              <a:rPr lang="it-IT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Ka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4.7 x 10</a:t>
            </a:r>
            <a:r>
              <a:rPr lang="it-IT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soluzione (A) di Na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è 0.100 M. Una soluzione (B) di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è 0.150 M.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Calcolare</a:t>
            </a:r>
            <a:r>
              <a:rPr lang="it-IT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ottenuta mescolando 250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A con 120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B;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ottenuta mescolando 225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A con 300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</a:t>
            </a:r>
            <a:r>
              <a:rPr lang="it-IT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B;</a:t>
            </a:r>
            <a:endParaRPr lang="it-IT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it-IT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Considerare 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additivi i volumi</a:t>
            </a:r>
            <a:r>
              <a:rPr lang="it-IT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it-IT" sz="1600" dirty="0" smtClean="0"/>
              <a:t>[ </a:t>
            </a:r>
            <a:r>
              <a:rPr lang="it-IT" sz="1600" dirty="0" err="1" smtClean="0"/>
              <a:t>pH</a:t>
            </a:r>
            <a:r>
              <a:rPr lang="it-IT" sz="1600" dirty="0" smtClean="0"/>
              <a:t>=9,92 e </a:t>
            </a:r>
            <a:r>
              <a:rPr lang="it-IT" sz="1600" dirty="0" err="1" smtClean="0"/>
              <a:t>pH</a:t>
            </a:r>
            <a:r>
              <a:rPr lang="it-IT" sz="1600" dirty="0" smtClean="0"/>
              <a:t>=3,86]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600" dirty="0" smtClean="0"/>
              <a:t>_______________________________________________________________________________________________</a:t>
            </a: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L’acido solfidrico ha costanti di ionizzazione pari a: Ka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pt-B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1.00 × 10</a:t>
            </a:r>
            <a:r>
              <a:rPr lang="pt-BR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lang="pt-B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Ka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1.30 x 10</a:t>
            </a:r>
            <a:r>
              <a:rPr lang="pl-PL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-14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soluzione (A) di Na</a:t>
            </a:r>
            <a:r>
              <a:rPr lang="it-IT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è 0.120 M. Una soluzione (B) di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è 0.240 M.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Calcolare</a:t>
            </a:r>
            <a:r>
              <a:rPr lang="it-IT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ottenuta mescolando 60.0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A con 60.0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B;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ottenuta mescolando 25.0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A con 12.5 </a:t>
            </a:r>
            <a:r>
              <a:rPr lang="it-IT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soluzione B;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Considerare additivi i volumi</a:t>
            </a:r>
            <a:r>
              <a:rPr lang="it-IT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it-IT" sz="1600" dirty="0"/>
              <a:t>[ </a:t>
            </a:r>
            <a:r>
              <a:rPr lang="it-IT" sz="1600" dirty="0" err="1" smtClean="0"/>
              <a:t>pH</a:t>
            </a:r>
            <a:r>
              <a:rPr lang="it-IT" sz="1600" dirty="0" smtClean="0"/>
              <a:t>=4,11 </a:t>
            </a:r>
            <a:r>
              <a:rPr lang="it-IT" sz="1600" dirty="0"/>
              <a:t>e </a:t>
            </a:r>
            <a:r>
              <a:rPr lang="it-IT" sz="1600" dirty="0" err="1" smtClean="0"/>
              <a:t>pH</a:t>
            </a:r>
            <a:r>
              <a:rPr lang="it-IT" sz="1600" dirty="0" smtClean="0"/>
              <a:t>=10,44]</a:t>
            </a:r>
            <a:endParaRPr lang="it-IT" sz="1600" dirty="0"/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3"/>
    </mc:Choice>
    <mc:Fallback xmlns="">
      <p:transition spd="slow" advTm="5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2626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ACIDI E BASI </a:t>
            </a:r>
            <a:r>
              <a:rPr lang="it-IT" sz="1400" dirty="0" smtClean="0"/>
              <a:t>da</a:t>
            </a:r>
            <a:r>
              <a:rPr lang="it-IT" sz="2400" dirty="0" smtClean="0"/>
              <a:t> </a:t>
            </a:r>
            <a:r>
              <a:rPr lang="it-IT" sz="1600" dirty="0">
                <a:hlinkClick r:id="rId4"/>
              </a:rPr>
              <a:t>https://www.appuntimania.com/scientifiche/chimica/curva-di-titolazione-di-un-aci25.php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767750"/>
                <a:ext cx="10515600" cy="562442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Costruiamo la curva di titolazione di 40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di una soluzione 4 10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M (= 8 10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N) di carbonato di sodio Na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usando come titolante una soluzione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CM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(= 0,2 N) di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HCl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 Per l’acido carbonico k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a1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4,1 10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-7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(pk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a1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6,4) k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5,6 10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-11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(pk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10,2). Eseguiamo calcoli di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pH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per ogni aggiunta di 2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di soluzione titolante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Il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bicarbonato di sodio è un sale formato da una base forte (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NaOH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 e da un acido debole (H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 e dunque dà idrolisi basica. In soluzione acquosa il carbonato di sodio è completamente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dissociato:</a:t>
                </a:r>
                <a:r>
                  <a:rPr lang="it-IT" sz="1200" dirty="0"/>
                  <a:t/>
                </a:r>
                <a:br>
                  <a:rPr lang="it-IT" sz="1200" dirty="0"/>
                </a:b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Na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3 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→ 2Na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+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+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2-</a:t>
                </a:r>
                <a:r>
                  <a:rPr lang="it-IT" sz="1200" dirty="0"/>
                  <a:t/>
                </a:r>
                <a:br>
                  <a:rPr lang="it-IT" sz="1200" dirty="0"/>
                </a:b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 l’anione carbonato si comporta quindi come una base debole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diprotica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dando due successive reazioni di idrolisi basica</a:t>
                </a: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2-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+ H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O 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HCO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+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OH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		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it-IT" sz="12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1= </m:t>
                    </m:r>
                    <m:f>
                      <m:fPr>
                        <m:ctrlPr>
                          <a:rPr lang="it-IT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𝐾𝑤</m:t>
                        </m:r>
                      </m:num>
                      <m:den>
                        <m:r>
                          <a:rPr lang="it-IT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𝐾𝑎</m:t>
                        </m:r>
                        <m:r>
                          <a:rPr lang="it-IT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=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10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-14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/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5,6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·10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-11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 1,8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·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10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-4	</a:t>
                </a:r>
              </a:p>
              <a:p>
                <a:pPr marL="0" indent="0">
                  <a:buNone/>
                </a:pPr>
                <a:endParaRPr lang="pt-BR" sz="1200" dirty="0" smtClean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pt-BR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HCO</a:t>
                </a:r>
                <a:r>
                  <a:rPr lang="pt-BR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pt-BR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</a:t>
                </a:r>
                <a:r>
                  <a:rPr lang="pt-BR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+ H</a:t>
                </a:r>
                <a:r>
                  <a:rPr lang="pt-BR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pt-BR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O </a:t>
                </a:r>
                <a:r>
                  <a:rPr lang="pt-BR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</a:t>
                </a:r>
                <a:r>
                  <a:rPr lang="pt-BR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H</a:t>
                </a:r>
                <a:r>
                  <a:rPr lang="pt-BR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pt-BR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</a:t>
                </a:r>
                <a:r>
                  <a:rPr lang="pt-BR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pt-BR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+ OH</a:t>
                </a:r>
                <a:r>
                  <a:rPr lang="pt-BR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 </a:t>
                </a:r>
                <a:r>
                  <a:rPr lang="pt-BR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		</a:t>
                </a:r>
                <a:r>
                  <a:rPr lang="it-IT" sz="12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it-IT" sz="12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12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𝐾𝑤</m:t>
                        </m:r>
                      </m:num>
                      <m:den>
                        <m:r>
                          <a:rPr lang="it-IT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𝐾𝑎</m:t>
                        </m:r>
                        <m:r>
                          <a:rPr lang="it-IT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=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-14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/ 4,1 10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-7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 2,4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·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10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-8</a:t>
                </a: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La curva di titolazione sarà dunque simmetrica rispetto a quella di un acido debole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diprotico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titolato con una base forte</a:t>
                </a: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il volume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equivalente:  </a:t>
                </a:r>
                <a:r>
                  <a:rPr lang="it-IT" sz="1200" dirty="0" err="1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it-IT" sz="1200" baseline="-25000" dirty="0" err="1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eq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 V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 N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B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B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/N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 8 10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-2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x40 ml/0,2= 16 ml</a:t>
                </a:r>
              </a:p>
              <a:p>
                <a:pPr marL="0" indent="0">
                  <a:buNone/>
                </a:pP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it-IT" sz="1200" baseline="-250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eq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16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(2° punto di equivalenza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				</a:t>
                </a:r>
                <a:endParaRPr lang="it-IT" sz="1200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¾V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eq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12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(2° punto di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semiequivalenza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½V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eq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8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(1° punto di equivalenza)</a:t>
                </a: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¼V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eq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4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(1° punto di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semiequivalenza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pH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di inizio prima dell’aggiunta di titolante (V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 = 0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):</a:t>
                </a:r>
              </a:p>
              <a:p>
                <a:pPr marL="0" indent="0">
                  <a:buNone/>
                </a:pP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[OH</a:t>
                </a:r>
                <a:r>
                  <a:rPr lang="it-IT" sz="1200" baseline="30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-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]=√K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B1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c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B </a:t>
                </a:r>
                <a:r>
                  <a:rPr lang="it-IT" sz="1200" dirty="0" smtClean="0">
                    <a:latin typeface="Verdana" panose="020B0604030504040204" pitchFamily="34" charset="0"/>
                  </a:rPr>
                  <a:t>=2,7 x10</a:t>
                </a:r>
                <a:r>
                  <a:rPr lang="it-IT" sz="1200" baseline="30000" dirty="0" smtClean="0">
                    <a:latin typeface="Verdana" panose="020B0604030504040204" pitchFamily="34" charset="0"/>
                  </a:rPr>
                  <a:t>-3 </a:t>
                </a:r>
                <a:r>
                  <a:rPr lang="it-IT" sz="1200" dirty="0" smtClean="0">
                    <a:latin typeface="Verdana" panose="020B0604030504040204" pitchFamily="34" charset="0"/>
                  </a:rPr>
                  <a:t>=&gt; </a:t>
                </a:r>
                <a:r>
                  <a:rPr lang="it-IT" sz="1200" dirty="0" err="1" smtClean="0">
                    <a:latin typeface="Verdana" panose="020B0604030504040204" pitchFamily="34" charset="0"/>
                  </a:rPr>
                  <a:t>pH</a:t>
                </a:r>
                <a:r>
                  <a:rPr lang="it-IT" sz="1200" dirty="0" smtClean="0">
                    <a:latin typeface="Verdana" panose="020B0604030504040204" pitchFamily="34" charset="0"/>
                  </a:rPr>
                  <a:t>= 11,4</a:t>
                </a:r>
                <a:r>
                  <a:rPr lang="it-IT" sz="1200" dirty="0">
                    <a:solidFill>
                      <a:srgbClr val="FF0000"/>
                    </a:solidFill>
                  </a:rPr>
                  <a:t/>
                </a:r>
                <a:br>
                  <a:rPr lang="it-IT" sz="1200" dirty="0">
                    <a:solidFill>
                      <a:srgbClr val="FF0000"/>
                    </a:solidFill>
                  </a:rPr>
                </a:br>
                <a:endParaRPr lang="it-IT" sz="12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Calcoliamo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il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pH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per 3 punti nella prima regione tampone (V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= 2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; 4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; 6 </a:t>
                </a:r>
                <a:r>
                  <a:rPr lang="it-IT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mL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)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e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al 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primo</a:t>
                </a:r>
              </a:p>
              <a:p>
                <a:pPr marL="0" indent="0">
                  <a:buNone/>
                </a:pP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unto di equivalenza (V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= 8 ml)</a:t>
                </a:r>
              </a:p>
              <a:p>
                <a:pPr marL="0" indent="0">
                  <a:buNone/>
                </a:pP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Nella prima regione tampone coesistono le specie CO</a:t>
                </a:r>
                <a:r>
                  <a:rPr lang="it-IT" sz="1200" baseline="-25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2-</a:t>
                </a:r>
                <a:r>
                  <a:rPr lang="it-IT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/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HCO</a:t>
                </a:r>
                <a:r>
                  <a:rPr lang="it-IT" sz="1200" baseline="-25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-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 : </a:t>
                </a:r>
              </a:p>
              <a:p>
                <a:pPr marL="0" indent="0">
                  <a:buNone/>
                </a:pPr>
                <a:r>
                  <a:rPr lang="it-IT" sz="1200" dirty="0" err="1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pH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= pK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A2 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- log [HCO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-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]/[CO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3</a:t>
                </a:r>
                <a:r>
                  <a:rPr lang="it-IT" sz="1200" baseline="300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it-IT" sz="1200" baseline="30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-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] = </a:t>
                </a:r>
                <a:r>
                  <a:rPr lang="it-IT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pK</a:t>
                </a:r>
                <a:r>
                  <a:rPr lang="it-IT" sz="1200" baseline="-250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A2 </a:t>
                </a:r>
                <a:r>
                  <a:rPr lang="it-IT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- log {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C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/(C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B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B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-C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it-IT" sz="1200" baseline="-250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A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)}</a:t>
                </a:r>
                <a:endParaRPr lang="it-IT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67750"/>
                <a:ext cx="10515600" cy="5624423"/>
              </a:xfrm>
              <a:blipFill>
                <a:blip r:embed="rId5"/>
                <a:stretch>
                  <a:fillRect l="-58" t="-758" r="-464" b="-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108" y="3370592"/>
            <a:ext cx="2647950" cy="2609850"/>
          </a:xfrm>
          <a:prstGeom prst="rect">
            <a:avLst/>
          </a:prstGeom>
        </p:spPr>
      </p:pic>
      <p:cxnSp>
        <p:nvCxnSpPr>
          <p:cNvPr id="9" name="Connettore diritto 8"/>
          <p:cNvCxnSpPr/>
          <p:nvPr/>
        </p:nvCxnSpPr>
        <p:spPr>
          <a:xfrm flipV="1">
            <a:off x="1664898" y="4899803"/>
            <a:ext cx="4198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11"/>
    </mc:Choice>
    <mc:Fallback xmlns="">
      <p:transition spd="slow" advTm="40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109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ACIDI E BASI</a:t>
            </a:r>
            <a:endParaRPr lang="it-IT" sz="1600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14068" y="664235"/>
            <a:ext cx="5605732" cy="58918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2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ml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di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titolante: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= 10,2 – log ( 0,2x2/(4 10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-2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x40 – 0,2x2))= 10,7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4 ml di titolante =&gt; 1° punto di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semiequivalenza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: 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=pK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a2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10,2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6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mL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 di titolante siamo ancora nella prima regione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tampone: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9,7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Con 8 ml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di titolante siamo al primo punto di equivalenza. In soluzione è presente solo l’anione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anfolita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 HCO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-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[H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O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]=√K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a1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K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a2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4,8 10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-9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=&gt;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=8,3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z="9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Calcoliamo il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per 3 punti nella seconda regione tampone (V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= 10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ml;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12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ml;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14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ml)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a al secondo punto di equivalenza (V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= 16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ml)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z="9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Nella seconda regione tampone coesistono le specie HCO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-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/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H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it-IT" sz="900" dirty="0" err="1" smtClean="0">
                <a:solidFill>
                  <a:srgbClr val="FF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 = pK</a:t>
            </a:r>
            <a:r>
              <a:rPr lang="it-IT" sz="900" baseline="-25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a1</a:t>
            </a:r>
            <a:r>
              <a:rPr lang="it-IT" sz="9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- log [H</a:t>
            </a:r>
            <a:r>
              <a:rPr lang="it-IT" sz="900" baseline="-25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2</a:t>
            </a:r>
            <a:r>
              <a:rPr lang="it-IT" sz="9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CO</a:t>
            </a:r>
            <a:r>
              <a:rPr lang="it-IT" sz="900" baseline="-25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3</a:t>
            </a:r>
            <a:r>
              <a:rPr lang="it-IT" sz="9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]/[HCO</a:t>
            </a:r>
            <a:r>
              <a:rPr lang="it-IT" sz="900" baseline="-25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3</a:t>
            </a:r>
            <a:r>
              <a:rPr lang="it-IT" sz="900" baseline="30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-</a:t>
            </a:r>
            <a:r>
              <a:rPr lang="it-IT" sz="9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]</a:t>
            </a:r>
            <a:endParaRPr lang="it-IT" sz="90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latin typeface="Verdana" panose="020B0604030504040204" pitchFamily="34" charset="0"/>
              </a:rPr>
              <a:t>[H</a:t>
            </a:r>
            <a:r>
              <a:rPr lang="it-IT" sz="900" baseline="-25000" dirty="0">
                <a:latin typeface="Verdana" panose="020B0604030504040204" pitchFamily="34" charset="0"/>
              </a:rPr>
              <a:t>2</a:t>
            </a:r>
            <a:r>
              <a:rPr lang="it-IT" sz="900" dirty="0">
                <a:latin typeface="Verdana" panose="020B0604030504040204" pitchFamily="34" charset="0"/>
              </a:rPr>
              <a:t>CO</a:t>
            </a:r>
            <a:r>
              <a:rPr lang="it-IT" sz="900" baseline="-25000" dirty="0">
                <a:latin typeface="Verdana" panose="020B0604030504040204" pitchFamily="34" charset="0"/>
              </a:rPr>
              <a:t>3</a:t>
            </a:r>
            <a:r>
              <a:rPr lang="it-IT" sz="900" dirty="0" smtClean="0">
                <a:latin typeface="Verdana" panose="020B0604030504040204" pitchFamily="34" charset="0"/>
              </a:rPr>
              <a:t>]= </a:t>
            </a:r>
            <a:r>
              <a:rPr lang="it-IT" sz="900" dirty="0" err="1" smtClean="0"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latin typeface="Verdana" panose="020B0604030504040204" pitchFamily="34" charset="0"/>
              </a:rPr>
              <a:t> di acido aggiunti - </a:t>
            </a:r>
            <a:r>
              <a:rPr lang="it-IT" sz="900" dirty="0" err="1" smtClean="0"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latin typeface="Verdana" panose="020B0604030504040204" pitchFamily="34" charset="0"/>
              </a:rPr>
              <a:t> 1° equivalenza = N</a:t>
            </a:r>
            <a:r>
              <a:rPr lang="it-IT" sz="900" baseline="-25000" dirty="0" smtClean="0"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latin typeface="Verdana" panose="020B0604030504040204" pitchFamily="34" charset="0"/>
              </a:rPr>
              <a:t>V</a:t>
            </a:r>
            <a:r>
              <a:rPr lang="it-IT" sz="900" baseline="-25000" dirty="0" smtClean="0"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latin typeface="Verdana" panose="020B0604030504040204" pitchFamily="34" charset="0"/>
              </a:rPr>
              <a:t> – N</a:t>
            </a:r>
            <a:r>
              <a:rPr lang="it-IT" sz="900" baseline="-25000" dirty="0" smtClean="0">
                <a:latin typeface="Verdana" panose="020B0604030504040204" pitchFamily="34" charset="0"/>
              </a:rPr>
              <a:t>A </a:t>
            </a:r>
            <a:r>
              <a:rPr lang="it-IT" sz="900" dirty="0" smtClean="0">
                <a:latin typeface="Verdana" panose="020B0604030504040204" pitchFamily="34" charset="0"/>
              </a:rPr>
              <a:t>1/2</a:t>
            </a:r>
            <a:r>
              <a:rPr lang="it-IT" sz="900" baseline="-25000" dirty="0" smtClean="0">
                <a:latin typeface="Verdana" panose="020B0604030504040204" pitchFamily="34" charset="0"/>
              </a:rPr>
              <a:t> </a:t>
            </a:r>
            <a:r>
              <a:rPr lang="it-IT" sz="900" dirty="0" err="1" smtClean="0">
                <a:latin typeface="Verdana" panose="020B0604030504040204" pitchFamily="34" charset="0"/>
              </a:rPr>
              <a:t>V</a:t>
            </a:r>
            <a:r>
              <a:rPr lang="it-IT" sz="900" baseline="-25000" dirty="0" err="1" smtClean="0">
                <a:latin typeface="Verdana" panose="020B0604030504040204" pitchFamily="34" charset="0"/>
              </a:rPr>
              <a:t>eq</a:t>
            </a:r>
            <a:endParaRPr lang="it-IT" sz="900" dirty="0" smtClean="0"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latin typeface="Verdana" panose="020B0604030504040204" pitchFamily="34" charset="0"/>
              </a:rPr>
              <a:t>[HCO</a:t>
            </a:r>
            <a:r>
              <a:rPr lang="it-IT" sz="900" baseline="-25000" dirty="0" smtClean="0">
                <a:latin typeface="Verdana" panose="020B0604030504040204" pitchFamily="34" charset="0"/>
              </a:rPr>
              <a:t>3</a:t>
            </a:r>
            <a:r>
              <a:rPr lang="it-IT" sz="900" baseline="30000" dirty="0" smtClean="0">
                <a:latin typeface="Verdana" panose="020B0604030504040204" pitchFamily="34" charset="0"/>
              </a:rPr>
              <a:t>-</a:t>
            </a:r>
            <a:r>
              <a:rPr lang="it-IT" sz="900" dirty="0" smtClean="0">
                <a:latin typeface="Verdana" panose="020B0604030504040204" pitchFamily="34" charset="0"/>
              </a:rPr>
              <a:t>] =  </a:t>
            </a:r>
            <a:r>
              <a:rPr lang="it-IT" sz="900" dirty="0" err="1" smtClean="0"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latin typeface="Verdana" panose="020B0604030504040204" pitchFamily="34" charset="0"/>
              </a:rPr>
              <a:t> di acido alla 2° equivalenza (= </a:t>
            </a:r>
            <a:r>
              <a:rPr lang="it-IT" sz="900" dirty="0" err="1" smtClean="0"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latin typeface="Verdana" panose="020B0604030504040204" pitchFamily="34" charset="0"/>
              </a:rPr>
              <a:t> base) – </a:t>
            </a:r>
            <a:r>
              <a:rPr lang="it-IT" sz="900" dirty="0" err="1" smtClean="0"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latin typeface="Verdana" panose="020B0604030504040204" pitchFamily="34" charset="0"/>
              </a:rPr>
              <a:t> aggiunti = </a:t>
            </a:r>
            <a:r>
              <a:rPr lang="it-IT" sz="900" dirty="0" err="1" smtClean="0">
                <a:latin typeface="Verdana" panose="020B0604030504040204" pitchFamily="34" charset="0"/>
              </a:rPr>
              <a:t>N</a:t>
            </a:r>
            <a:r>
              <a:rPr lang="it-IT" sz="900" baseline="-25000" dirty="0" err="1" smtClean="0">
                <a:latin typeface="Verdana" panose="020B0604030504040204" pitchFamily="34" charset="0"/>
              </a:rPr>
              <a:t>A</a:t>
            </a:r>
            <a:r>
              <a:rPr lang="it-IT" sz="900" dirty="0" err="1" smtClean="0">
                <a:latin typeface="Verdana" panose="020B0604030504040204" pitchFamily="34" charset="0"/>
              </a:rPr>
              <a:t>V</a:t>
            </a:r>
            <a:r>
              <a:rPr lang="it-IT" sz="900" baseline="-25000" dirty="0" err="1" smtClean="0">
                <a:latin typeface="Verdana" panose="020B0604030504040204" pitchFamily="34" charset="0"/>
              </a:rPr>
              <a:t>eq</a:t>
            </a:r>
            <a:r>
              <a:rPr lang="it-IT" sz="900" baseline="-25000" dirty="0" smtClean="0">
                <a:latin typeface="Verdana" panose="020B0604030504040204" pitchFamily="34" charset="0"/>
              </a:rPr>
              <a:t> </a:t>
            </a:r>
            <a:r>
              <a:rPr lang="it-IT" sz="900" dirty="0" smtClean="0">
                <a:latin typeface="Verdana" panose="020B0604030504040204" pitchFamily="34" charset="0"/>
              </a:rPr>
              <a:t>– N</a:t>
            </a:r>
            <a:r>
              <a:rPr lang="it-IT" sz="900" baseline="-25000" dirty="0" smtClean="0"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latin typeface="Verdana" panose="020B0604030504040204" pitchFamily="34" charset="0"/>
              </a:rPr>
              <a:t>V</a:t>
            </a:r>
            <a:r>
              <a:rPr lang="it-IT" sz="900" baseline="-25000" dirty="0" smtClean="0"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latin typeface="Verdana" panose="020B0604030504040204" pitchFamily="34" charset="0"/>
              </a:rPr>
              <a:t>  </a:t>
            </a:r>
            <a:endParaRPr lang="it-IT" sz="900" dirty="0"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pK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a1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 log (V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-1/2V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)/(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V</a:t>
            </a:r>
            <a:r>
              <a:rPr lang="it-IT" sz="900" baseline="-25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-V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z="9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Per 10 ml di acido titolante 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6,4 – log (10 - 8)/(16 - 10) = 6,9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Per 12 ml 2° punto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semiequivalenza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pK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a1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6,4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Per 14 ml ancora nella 2° zona tampone : 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6,4 – log (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14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- 8)/(16 -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14) 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=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5,9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z="9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Per 16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mL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 di titolante siamo al secondo punto di equivalenza. In soluzione è presente solo l’acido debole H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2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CO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. La sua concentrazione è pari al numero di moli iniziali della base CO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2-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(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n</a:t>
            </a:r>
            <a:r>
              <a:rPr lang="it-IT" sz="900" baseline="-25000" dirty="0" err="1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= C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V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) diviso il volume totale della soluzione (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V</a:t>
            </a:r>
            <a:r>
              <a:rPr lang="it-IT" sz="900" baseline="-25000" dirty="0" err="1">
                <a:solidFill>
                  <a:srgbClr val="000000"/>
                </a:solidFill>
                <a:latin typeface="Verdana" panose="020B0604030504040204" pitchFamily="34" charset="0"/>
              </a:rPr>
              <a:t>tot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= V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+ V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= V</a:t>
            </a:r>
            <a:r>
              <a:rPr lang="it-IT" sz="9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+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V</a:t>
            </a:r>
            <a:r>
              <a:rPr lang="it-IT" sz="900" baseline="-25000" dirty="0" err="1">
                <a:solidFill>
                  <a:srgbClr val="000000"/>
                </a:solidFill>
                <a:latin typeface="Verdana" panose="020B0604030504040204" pitchFamily="34" charset="0"/>
              </a:rPr>
              <a:t>eq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z="9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[H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]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2°PE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(4x10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-2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x40)/(40+16) = 2,86 10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-2</a:t>
            </a:r>
            <a:endParaRPr lang="it-IT" sz="9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it-IT" sz="9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	[H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O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] = √ K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a1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1,1 10</a:t>
            </a:r>
            <a:r>
              <a:rPr lang="it-IT" sz="9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-4	</a:t>
            </a:r>
            <a:r>
              <a:rPr lang="it-IT" sz="9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pH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= 4,0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</a:p>
          <a:p>
            <a:pPr marL="0" indent="0" algn="just">
              <a:spcBef>
                <a:spcPts val="0"/>
              </a:spcBef>
              <a:buNone/>
            </a:pPr>
            <a:endParaRPr lang="it-IT" sz="9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it-IT" sz="9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900" dirty="0"/>
              <a:t/>
            </a:r>
            <a:br>
              <a:rPr lang="it-IT" sz="900" dirty="0"/>
            </a:br>
            <a:endParaRPr lang="it-IT" sz="900" dirty="0"/>
          </a:p>
        </p:txBody>
      </p:sp>
      <p:sp>
        <p:nvSpPr>
          <p:cNvPr id="2" name="Segnaposto contenuto 1"/>
          <p:cNvSpPr>
            <a:spLocks noGrp="1"/>
          </p:cNvSpPr>
          <p:nvPr>
            <p:ph sz="half" idx="2"/>
          </p:nvPr>
        </p:nvSpPr>
        <p:spPr>
          <a:xfrm>
            <a:off x="6172200" y="664234"/>
            <a:ext cx="5181600" cy="5512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oltre il secondo punto di equivalenza, nella zona governata dall’acido forte (titolante) </a:t>
            </a:r>
            <a:r>
              <a:rPr lang="it-IT" sz="9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in eccesso (V</a:t>
            </a:r>
            <a:r>
              <a:rPr lang="it-IT" sz="900" baseline="-25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 = 18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mL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; 20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mL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; 40 </a:t>
            </a:r>
            <a:r>
              <a:rPr lang="it-IT" sz="900" dirty="0" err="1">
                <a:solidFill>
                  <a:srgbClr val="000000"/>
                </a:solidFill>
                <a:latin typeface="Verdana" panose="020B0604030504040204" pitchFamily="34" charset="0"/>
              </a:rPr>
              <a:t>mL</a:t>
            </a:r>
            <a:r>
              <a:rPr lang="it-IT" sz="900" dirty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it-IT" sz="900" dirty="0"/>
              <a:t/>
            </a:r>
            <a:br>
              <a:rPr lang="it-IT" sz="900" dirty="0"/>
            </a:br>
            <a:r>
              <a:rPr lang="it-IT" sz="900" dirty="0" smtClean="0"/>
              <a:t>	</a:t>
            </a:r>
            <a:r>
              <a:rPr lang="it-IT" sz="1100" b="1" dirty="0" smtClean="0"/>
              <a:t>[H</a:t>
            </a:r>
            <a:r>
              <a:rPr lang="it-IT" sz="1100" b="1" baseline="-25000" dirty="0" smtClean="0"/>
              <a:t>3</a:t>
            </a:r>
            <a:r>
              <a:rPr lang="it-IT" sz="1100" b="1" dirty="0" smtClean="0"/>
              <a:t>O</a:t>
            </a:r>
            <a:r>
              <a:rPr lang="it-IT" sz="1100" b="1" baseline="30000" dirty="0" smtClean="0"/>
              <a:t>+</a:t>
            </a:r>
            <a:r>
              <a:rPr lang="it-IT" sz="1100" b="1" dirty="0" smtClean="0"/>
              <a:t>] = (V</a:t>
            </a:r>
            <a:r>
              <a:rPr lang="it-IT" sz="1100" b="1" baseline="-25000" dirty="0" smtClean="0"/>
              <a:t>A</a:t>
            </a:r>
            <a:r>
              <a:rPr lang="it-IT" sz="1100" b="1" dirty="0" smtClean="0"/>
              <a:t> N</a:t>
            </a:r>
            <a:r>
              <a:rPr lang="it-IT" sz="1100" b="1" baseline="-25000" dirty="0" smtClean="0"/>
              <a:t>A</a:t>
            </a:r>
            <a:r>
              <a:rPr lang="it-IT" sz="1100" b="1" dirty="0" smtClean="0"/>
              <a:t> – V</a:t>
            </a:r>
            <a:r>
              <a:rPr lang="it-IT" sz="1100" b="1" baseline="-25000" dirty="0" smtClean="0"/>
              <a:t>B </a:t>
            </a:r>
            <a:r>
              <a:rPr lang="it-IT" sz="1100" b="1" dirty="0" smtClean="0"/>
              <a:t>N</a:t>
            </a:r>
            <a:r>
              <a:rPr lang="it-IT" sz="1100" b="1" baseline="-25000" dirty="0" smtClean="0"/>
              <a:t>B</a:t>
            </a:r>
            <a:r>
              <a:rPr lang="it-IT" sz="1100" b="1" dirty="0" smtClean="0"/>
              <a:t>)/(V</a:t>
            </a:r>
            <a:r>
              <a:rPr lang="it-IT" sz="1100" b="1" baseline="-25000" dirty="0" smtClean="0"/>
              <a:t>A</a:t>
            </a:r>
            <a:r>
              <a:rPr lang="it-IT" sz="1100" b="1" dirty="0" smtClean="0"/>
              <a:t> + V</a:t>
            </a:r>
            <a:r>
              <a:rPr lang="it-IT" sz="1100" b="1" baseline="-25000" dirty="0" smtClean="0"/>
              <a:t>B</a:t>
            </a:r>
            <a:r>
              <a:rPr lang="it-IT" sz="1100" b="1" dirty="0" smtClean="0"/>
              <a:t>)</a:t>
            </a:r>
          </a:p>
          <a:p>
            <a:pPr marL="0" indent="0">
              <a:buNone/>
            </a:pPr>
            <a:r>
              <a:rPr lang="it-IT" sz="1100" dirty="0" smtClean="0"/>
              <a:t>Per 18 ml	</a:t>
            </a:r>
            <a:r>
              <a:rPr lang="it-IT" sz="1100" b="1" dirty="0"/>
              <a:t> </a:t>
            </a:r>
            <a:r>
              <a:rPr lang="it-IT" sz="1100" dirty="0"/>
              <a:t>[H</a:t>
            </a:r>
            <a:r>
              <a:rPr lang="it-IT" sz="1100" baseline="-25000" dirty="0"/>
              <a:t>3</a:t>
            </a:r>
            <a:r>
              <a:rPr lang="it-IT" sz="1100" dirty="0"/>
              <a:t>O</a:t>
            </a:r>
            <a:r>
              <a:rPr lang="it-IT" sz="1100" baseline="30000" dirty="0" smtClean="0"/>
              <a:t>+</a:t>
            </a:r>
            <a:r>
              <a:rPr lang="it-IT" sz="1100" dirty="0" smtClean="0"/>
              <a:t>]= 6,9 10</a:t>
            </a:r>
            <a:r>
              <a:rPr lang="it-IT" sz="1100" baseline="30000" dirty="0" smtClean="0"/>
              <a:t>-3</a:t>
            </a:r>
            <a:r>
              <a:rPr lang="it-IT" sz="1100" dirty="0" smtClean="0"/>
              <a:t>	</a:t>
            </a:r>
            <a:r>
              <a:rPr lang="it-IT" sz="1100" dirty="0" err="1" smtClean="0"/>
              <a:t>pH</a:t>
            </a:r>
            <a:r>
              <a:rPr lang="it-IT" sz="1100" dirty="0" smtClean="0"/>
              <a:t> = 2,2</a:t>
            </a:r>
          </a:p>
          <a:p>
            <a:pPr marL="0" indent="0">
              <a:buNone/>
            </a:pPr>
            <a:r>
              <a:rPr lang="it-IT" sz="1100" dirty="0" smtClean="0"/>
              <a:t>Per 20 ml	</a:t>
            </a:r>
            <a:r>
              <a:rPr lang="it-IT" sz="1100" dirty="0"/>
              <a:t>[H</a:t>
            </a:r>
            <a:r>
              <a:rPr lang="it-IT" sz="1100" baseline="-25000" dirty="0"/>
              <a:t>3</a:t>
            </a:r>
            <a:r>
              <a:rPr lang="it-IT" sz="1100" dirty="0"/>
              <a:t>O</a:t>
            </a:r>
            <a:r>
              <a:rPr lang="it-IT" sz="1100" baseline="30000" dirty="0"/>
              <a:t>+</a:t>
            </a:r>
            <a:r>
              <a:rPr lang="it-IT" sz="1100" dirty="0"/>
              <a:t>]= </a:t>
            </a:r>
            <a:r>
              <a:rPr lang="it-IT" sz="1100" dirty="0" smtClean="0"/>
              <a:t>1,3 10</a:t>
            </a:r>
            <a:r>
              <a:rPr lang="it-IT" sz="1100" baseline="30000" dirty="0" smtClean="0"/>
              <a:t>-2	</a:t>
            </a:r>
            <a:r>
              <a:rPr lang="it-IT" sz="1100" dirty="0"/>
              <a:t>	</a:t>
            </a:r>
            <a:r>
              <a:rPr lang="it-IT" sz="1100" dirty="0" err="1"/>
              <a:t>pH</a:t>
            </a:r>
            <a:r>
              <a:rPr lang="it-IT" sz="1100" dirty="0"/>
              <a:t> = </a:t>
            </a:r>
            <a:r>
              <a:rPr lang="it-IT" sz="1100" dirty="0" smtClean="0"/>
              <a:t>1,9</a:t>
            </a:r>
          </a:p>
          <a:p>
            <a:pPr marL="0" indent="0">
              <a:buNone/>
            </a:pPr>
            <a:r>
              <a:rPr lang="it-IT" sz="1100" dirty="0" smtClean="0"/>
              <a:t>Per 40 ml 	</a:t>
            </a:r>
            <a:r>
              <a:rPr lang="it-IT" sz="1100" dirty="0"/>
              <a:t>[H</a:t>
            </a:r>
            <a:r>
              <a:rPr lang="it-IT" sz="1100" baseline="-25000" dirty="0"/>
              <a:t>3</a:t>
            </a:r>
            <a:r>
              <a:rPr lang="it-IT" sz="1100" dirty="0"/>
              <a:t>O</a:t>
            </a:r>
            <a:r>
              <a:rPr lang="it-IT" sz="1100" baseline="30000" dirty="0"/>
              <a:t>+</a:t>
            </a:r>
            <a:r>
              <a:rPr lang="it-IT" sz="1100" dirty="0"/>
              <a:t>]= </a:t>
            </a:r>
            <a:r>
              <a:rPr lang="it-IT" sz="1100" dirty="0" smtClean="0"/>
              <a:t>6,0 10</a:t>
            </a:r>
            <a:r>
              <a:rPr lang="it-IT" sz="1100" baseline="30000" dirty="0" smtClean="0"/>
              <a:t>-2	</a:t>
            </a:r>
            <a:r>
              <a:rPr lang="it-IT" sz="1100" dirty="0"/>
              <a:t>	</a:t>
            </a:r>
            <a:r>
              <a:rPr lang="it-IT" sz="1100" dirty="0" err="1"/>
              <a:t>pH</a:t>
            </a:r>
            <a:r>
              <a:rPr lang="it-IT" sz="1100" dirty="0"/>
              <a:t> = </a:t>
            </a:r>
            <a:r>
              <a:rPr lang="it-IT" sz="1100" dirty="0" smtClean="0"/>
              <a:t>1,2</a:t>
            </a:r>
          </a:p>
          <a:p>
            <a:pPr marL="0" indent="0">
              <a:buNone/>
            </a:pPr>
            <a:r>
              <a:rPr lang="it-IT" sz="1100" dirty="0" smtClean="0"/>
              <a:t>	</a:t>
            </a:r>
            <a:endParaRPr lang="it-IT" sz="1100" dirty="0"/>
          </a:p>
          <a:p>
            <a:pPr marL="0" indent="0">
              <a:buNone/>
            </a:pPr>
            <a:r>
              <a:rPr lang="it-IT" sz="1100" dirty="0" smtClean="0"/>
              <a:t> </a:t>
            </a:r>
            <a:endParaRPr lang="it-IT" sz="1100" dirty="0"/>
          </a:p>
        </p:txBody>
      </p:sp>
      <p:cxnSp>
        <p:nvCxnSpPr>
          <p:cNvPr id="6" name="Connettore diritto 5"/>
          <p:cNvCxnSpPr/>
          <p:nvPr/>
        </p:nvCxnSpPr>
        <p:spPr>
          <a:xfrm>
            <a:off x="2928666" y="1794294"/>
            <a:ext cx="500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3001992" y="6098875"/>
            <a:ext cx="3536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132" y="2805829"/>
            <a:ext cx="2645893" cy="26093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70"/>
    </mc:Choice>
    <mc:Fallback xmlns="">
      <p:transition spd="slow" advTm="31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879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ACIDI E BASI</a:t>
            </a:r>
            <a:endParaRPr lang="it-IT" sz="18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20241" y="365125"/>
            <a:ext cx="4641011" cy="63792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"/>
    </mc:Choice>
    <mc:Fallback>
      <p:transition spd="slow" advTm="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2241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ACIDI E BASI</a:t>
            </a:r>
            <a:endParaRPr lang="it-IT" sz="1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79154" y="207034"/>
            <a:ext cx="4852903" cy="65301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5"/>
    </mc:Choice>
    <mc:Fallback>
      <p:transition spd="slow" advTm="2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1637"/>
          </a:xfrm>
        </p:spPr>
        <p:txBody>
          <a:bodyPr>
            <a:normAutofit/>
          </a:bodyPr>
          <a:lstStyle/>
          <a:p>
            <a:r>
              <a:rPr lang="it-IT" sz="1800" dirty="0"/>
              <a:t>ACIDI E BASI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5067" y="836762"/>
            <a:ext cx="10515600" cy="5340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r>
              <a:rPr lang="it-IT" sz="1800" dirty="0"/>
              <a:t>[3,96 x10-9; </a:t>
            </a:r>
            <a:r>
              <a:rPr lang="it-IT" sz="1800" dirty="0" err="1"/>
              <a:t>pH</a:t>
            </a:r>
            <a:r>
              <a:rPr lang="it-IT" sz="1800" dirty="0"/>
              <a:t> = 10,55; 4,00 litri </a:t>
            </a:r>
            <a:r>
              <a:rPr lang="it-IT" sz="1800" dirty="0" smtClean="0"/>
              <a:t>]</a:t>
            </a:r>
          </a:p>
          <a:p>
            <a:pPr marL="0" indent="0">
              <a:buNone/>
            </a:pPr>
            <a:r>
              <a:rPr lang="it-IT" sz="1800" dirty="0" smtClean="0"/>
              <a:t>______________________________________________________________________________________</a:t>
            </a:r>
            <a:endParaRPr lang="it-IT" sz="1800" dirty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r>
              <a:rPr lang="it-IT" sz="1800" dirty="0"/>
              <a:t>[8,06 x10-8; </a:t>
            </a:r>
            <a:r>
              <a:rPr lang="it-IT" sz="1800" dirty="0" err="1"/>
              <a:t>pH</a:t>
            </a:r>
            <a:r>
              <a:rPr lang="it-IT" sz="1800" dirty="0"/>
              <a:t> = 4,28; 2,50 </a:t>
            </a:r>
            <a:r>
              <a:rPr lang="it-IT" sz="1800" dirty="0" smtClean="0"/>
              <a:t>l ]</a:t>
            </a:r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8" y="750676"/>
            <a:ext cx="10886537" cy="15631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78" y="3136107"/>
            <a:ext cx="10961435" cy="15739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3"/>
    </mc:Choice>
    <mc:Fallback>
      <p:transition spd="slow" advTm="1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1171</Words>
  <Application>Microsoft Office PowerPoint</Application>
  <PresentationFormat>Widescreen</PresentationFormat>
  <Paragraphs>94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Symbol</vt:lpstr>
      <vt:lpstr>Times New Roman</vt:lpstr>
      <vt:lpstr>Verdana</vt:lpstr>
      <vt:lpstr>Tema di Office</vt:lpstr>
      <vt:lpstr>ACIDI E BASI: titolazione di un acido diprotico</vt:lpstr>
      <vt:lpstr>ACIDI E BASI</vt:lpstr>
      <vt:lpstr>ACIDI E BASI</vt:lpstr>
      <vt:lpstr>ACIDI E BASI</vt:lpstr>
      <vt:lpstr>ACIDI E BASI da https://www.appuntimania.com/scientifiche/chimica/curva-di-titolazione-di-un-aci25.php</vt:lpstr>
      <vt:lpstr>ACIDI E BASI</vt:lpstr>
      <vt:lpstr>ACIDI E BASI</vt:lpstr>
      <vt:lpstr>ACIDI E BASI</vt:lpstr>
      <vt:lpstr>ACIDI E BASI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ACIDI E BASI: titolazione di un acido diprotico</dc:title>
  <dc:creator>Pierluigi Giacomello</dc:creator>
  <cp:lastModifiedBy>Pierluigi Giacomello</cp:lastModifiedBy>
  <cp:revision>50</cp:revision>
  <dcterms:created xsi:type="dcterms:W3CDTF">2020-05-10T16:20:53Z</dcterms:created>
  <dcterms:modified xsi:type="dcterms:W3CDTF">2020-05-13T10:20:19Z</dcterms:modified>
</cp:coreProperties>
</file>