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handoutMasterIdLst>
    <p:handoutMasterId r:id="rId18"/>
  </p:handoutMasterIdLst>
  <p:sldIdLst>
    <p:sldId id="291" r:id="rId2"/>
    <p:sldId id="344" r:id="rId3"/>
    <p:sldId id="346" r:id="rId4"/>
    <p:sldId id="345" r:id="rId5"/>
    <p:sldId id="348" r:id="rId6"/>
    <p:sldId id="356" r:id="rId7"/>
    <p:sldId id="350" r:id="rId8"/>
    <p:sldId id="357" r:id="rId9"/>
    <p:sldId id="351" r:id="rId10"/>
    <p:sldId id="352" r:id="rId11"/>
    <p:sldId id="353" r:id="rId12"/>
    <p:sldId id="358" r:id="rId13"/>
    <p:sldId id="354" r:id="rId14"/>
    <p:sldId id="355" r:id="rId15"/>
    <p:sldId id="294" r:id="rId16"/>
  </p:sldIdLst>
  <p:sldSz cx="9144000" cy="6858000" type="screen4x3"/>
  <p:notesSz cx="6858000" cy="9144000"/>
  <p:custDataLst>
    <p:tags r:id="rId19"/>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002060"/>
    <a:srgbClr val="464990"/>
    <a:srgbClr val="DF9F85"/>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2" autoAdjust="0"/>
  </p:normalViewPr>
  <p:slideViewPr>
    <p:cSldViewPr>
      <p:cViewPr varScale="1">
        <p:scale>
          <a:sx n="115" d="100"/>
          <a:sy n="115" d="100"/>
        </p:scale>
        <p:origin x="1416" y="84"/>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CD571C-DEFA-4994-989D-3804CDB21EE6}" type="datetimeFigureOut">
              <a:rPr lang="en-US" altLang="it-IT">
                <a:latin typeface="Arial Narrow" panose="020B0606020202030204" pitchFamily="34" charset="0"/>
              </a:rPr>
              <a:pPr>
                <a:defRPr/>
              </a:pPr>
              <a:t>2/9/2018</a:t>
            </a:fld>
            <a:endParaRPr lang="en-US" altLang="it-IT" dirty="0">
              <a:latin typeface="Arial Narrow" panose="020B0606020202030204" pitchFamily="34" charset="0"/>
            </a:endParaRPr>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5C9C60-333B-4221-A3A0-2851ACD5F04B}" type="slidenum">
              <a:rPr lang="en-US" altLang="it-IT">
                <a:latin typeface="Arial Narrow" panose="020B0606020202030204" pitchFamily="34" charset="0"/>
              </a:rPr>
              <a:pPr>
                <a:defRPr/>
              </a:pPr>
              <a:t>‹N›</a:t>
            </a:fld>
            <a:endParaRPr lang="en-US" altLang="it-IT" dirty="0">
              <a:latin typeface="Arial Narrow" panose="020B0606020202030204"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0" name="Rectangle 4">
            <a:extLst>
              <a:ext uri="{FF2B5EF4-FFF2-40B4-BE49-F238E27FC236}">
                <a16:creationId xmlns:a16="http://schemas.microsoft.com/office/drawing/2014/main" id="{695FCCBA-B671-4725-B14F-6671062E84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atin typeface="Arial Narrow" panose="020B0606020202030204" pitchFamily="34" charset="0"/>
              </a:defRPr>
            </a:lvl1pPr>
          </a:lstStyle>
          <a:p>
            <a:pPr>
              <a:defRPr/>
            </a:pPr>
            <a:fld id="{0875FE2B-0063-4DD0-93FD-F863B67F5A6C}" type="slidenum">
              <a:rPr lang="it-IT" altLang="it-IT" smtClean="0"/>
              <a:pPr>
                <a:defRPr/>
              </a:pPr>
              <a:t>‹N›</a:t>
            </a:fld>
            <a:endParaRPr lang="it-IT" altLang="it-IT"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D342E7-A370-48B9-A331-0AB9B32A26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2237EC1-B2FD-404E-A1A1-DE895F6F384C}" type="slidenum">
              <a:rPr lang="it-IT" altLang="it-IT" sz="1200">
                <a:latin typeface="Arial Narrow" panose="020B0606020202030204" pitchFamily="34" charset="0"/>
              </a:rPr>
              <a:pPr/>
              <a:t>1</a:t>
            </a:fld>
            <a:endParaRPr lang="it-IT" altLang="it-IT" sz="1200" dirty="0">
              <a:latin typeface="Arial Narrow" panose="020B0606020202030204" pitchFamily="34" charset="0"/>
            </a:endParaRPr>
          </a:p>
        </p:txBody>
      </p:sp>
      <p:sp>
        <p:nvSpPr>
          <p:cNvPr id="7171" name="Rectangle 2">
            <a:extLst>
              <a:ext uri="{FF2B5EF4-FFF2-40B4-BE49-F238E27FC236}">
                <a16:creationId xmlns:a16="http://schemas.microsoft.com/office/drawing/2014/main" id="{1232FACC-2C36-4171-9647-CFB31992E3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3C84B3F-F479-4B4F-82F8-32B463143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15</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146172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34D2C0D1-D891-4867-B849-850F5A992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34252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33172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4" name="Rectangle 4">
            <a:extLst>
              <a:ext uri="{FF2B5EF4-FFF2-40B4-BE49-F238E27FC236}">
                <a16:creationId xmlns:a16="http://schemas.microsoft.com/office/drawing/2014/main" id="{DF68AE24-97BC-495F-8152-35B6B8E740F5}"/>
              </a:ext>
            </a:extLst>
          </p:cNvPr>
          <p:cNvSpPr>
            <a:spLocks noGrp="1" noChangeArrowheads="1"/>
          </p:cNvSpPr>
          <p:nvPr>
            <p:ph type="dt" sz="half" idx="10"/>
          </p:nvPr>
        </p:nvSpPr>
        <p:spPr>
          <a:ln/>
        </p:spPr>
        <p:txBody>
          <a:bodyPr/>
          <a:lstStyle>
            <a:lvl1pPr>
              <a:defRPr>
                <a:latin typeface="Arial Narrow" panose="020B0606020202030204" pitchFamily="34" charset="0"/>
              </a:defRPr>
            </a:lvl1pPr>
          </a:lstStyle>
          <a:p>
            <a:pPr>
              <a:defRPr/>
            </a:pPr>
            <a:endParaRPr lang="it-IT" altLang="it-IT" dirty="0"/>
          </a:p>
        </p:txBody>
      </p:sp>
      <p:sp>
        <p:nvSpPr>
          <p:cNvPr id="5" name="Rectangle 5">
            <a:extLst>
              <a:ext uri="{FF2B5EF4-FFF2-40B4-BE49-F238E27FC236}">
                <a16:creationId xmlns:a16="http://schemas.microsoft.com/office/drawing/2014/main" id="{23271CD2-60FB-42D5-B8C2-313FBDEDB9C0}"/>
              </a:ext>
            </a:extLst>
          </p:cNvPr>
          <p:cNvSpPr>
            <a:spLocks noGrp="1" noChangeArrowheads="1"/>
          </p:cNvSpPr>
          <p:nvPr>
            <p:ph type="ftr" sz="quarter" idx="11"/>
          </p:nvPr>
        </p:nvSpPr>
        <p:spPr>
          <a:ln/>
        </p:spPr>
        <p:txBody>
          <a:bodyPr/>
          <a:lstStyle>
            <a:lvl1pPr>
              <a:defRPr>
                <a:latin typeface="Arial Narrow" panose="020B0606020202030204" pitchFamily="34" charset="0"/>
              </a:defRPr>
            </a:lvl1pPr>
          </a:lstStyle>
          <a:p>
            <a:pPr>
              <a:defRPr/>
            </a:pPr>
            <a:endParaRPr lang="it-IT" altLang="it-IT" dirty="0"/>
          </a:p>
        </p:txBody>
      </p:sp>
      <p:sp>
        <p:nvSpPr>
          <p:cNvPr id="6" name="Rectangle 6">
            <a:extLst>
              <a:ext uri="{FF2B5EF4-FFF2-40B4-BE49-F238E27FC236}">
                <a16:creationId xmlns:a16="http://schemas.microsoft.com/office/drawing/2014/main" id="{347096B4-1C2E-468B-9FA4-CD2BC2DDB758}"/>
              </a:ext>
            </a:extLst>
          </p:cNvPr>
          <p:cNvSpPr>
            <a:spLocks noGrp="1" noChangeArrowheads="1"/>
          </p:cNvSpPr>
          <p:nvPr>
            <p:ph type="sldNum" sz="quarter" idx="12"/>
          </p:nvPr>
        </p:nvSpPr>
        <p:spPr>
          <a:ln/>
        </p:spPr>
        <p:txBody>
          <a:bodyPr/>
          <a:lstStyle>
            <a:lvl1pPr>
              <a:defRPr/>
            </a:lvl1pPr>
          </a:lstStyle>
          <a:p>
            <a:fld id="{BCC9B27E-EDCE-4D82-BF74-550D39919F97}" type="slidenum">
              <a:rPr lang="it-IT" altLang="it-IT"/>
              <a:pPr/>
              <a:t>‹N›</a:t>
            </a:fld>
            <a:endParaRPr lang="it-IT" altLang="it-IT"/>
          </a:p>
        </p:txBody>
      </p:sp>
    </p:spTree>
    <p:extLst>
      <p:ext uri="{BB962C8B-B14F-4D97-AF65-F5344CB8AC3E}">
        <p14:creationId xmlns:p14="http://schemas.microsoft.com/office/powerpoint/2010/main" val="2710690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F12AC2-E36B-42CE-8AA7-1337860A502C}"/>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dirty="0"/>
              <a:t>Fare clic per modificare stile</a:t>
            </a:r>
          </a:p>
        </p:txBody>
      </p:sp>
      <p:pic>
        <p:nvPicPr>
          <p:cNvPr id="1028" name="Picture 2" descr="piede.jpg">
            <a:extLst>
              <a:ext uri="{FF2B5EF4-FFF2-40B4-BE49-F238E27FC236}">
                <a16:creationId xmlns:a16="http://schemas.microsoft.com/office/drawing/2014/main" id="{134F49BE-D310-47BF-BAF8-76AAAE82161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C66B525A-C954-446E-A2B7-B5277B88507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smtClean="0">
                <a:solidFill>
                  <a:schemeClr val="bg1"/>
                </a:solidFill>
                <a:latin typeface="Franklin Gothic Book" panose="020B0503020102020204" pitchFamily="34" charset="0"/>
              </a:defRPr>
            </a:lvl1pPr>
          </a:lstStyle>
          <a:p>
            <a:pPr>
              <a:defRPr/>
            </a:pPr>
            <a:fld id="{4EE59692-FDDC-4E17-940F-0957166280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2000">
          <a:solidFill>
            <a:schemeClr val="tx1"/>
          </a:solidFill>
          <a:latin typeface="Arial Narrow" panose="020B0606020202030204" pitchFamily="34" charset="0"/>
          <a:ea typeface="+mn-ea"/>
          <a:cs typeface="Arial Narrow" panose="020B0606020202030204" pitchFamily="34" charset="0"/>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Arial Narrow" panose="020B0606020202030204" pitchFamily="34" charset="0"/>
          <a:ea typeface="+mn-ea"/>
          <a:cs typeface="Arial Narrow" panose="020B0606020202030204" pitchFamily="34" charset="0"/>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Arial Narrow" panose="020B0606020202030204" pitchFamily="34" charset="0"/>
          <a:ea typeface="+mn-ea"/>
          <a:cs typeface="Arial Narrow" panose="020B0606020202030204" pitchFamily="34" charset="0"/>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Arial Narrow" panose="020B0606020202030204" pitchFamily="34" charset="0"/>
          <a:ea typeface="+mn-ea"/>
          <a:cs typeface="Arial Narrow" panose="020B0606020202030204" pitchFamily="34" charset="0"/>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C3412E-E263-4A13-8413-AD94EC543355}"/>
              </a:ext>
            </a:extLst>
          </p:cNvPr>
          <p:cNvSpPr>
            <a:spLocks noGrp="1" noChangeArrowheads="1"/>
          </p:cNvSpPr>
          <p:nvPr>
            <p:ph type="ctrTitle"/>
          </p:nvPr>
        </p:nvSpPr>
        <p:spPr>
          <a:xfrm>
            <a:off x="1458913" y="3878263"/>
            <a:ext cx="6929437" cy="990600"/>
          </a:xfrm>
        </p:spPr>
        <p:txBody>
          <a:bodyPr/>
          <a:lstStyle/>
          <a:p>
            <a:pPr eaLnBrk="1" hangingPunct="1"/>
            <a:r>
              <a:rPr lang="en-US" altLang="it-IT" b="0" dirty="0" err="1">
                <a:latin typeface="Arial Narrow" panose="020B0606020202030204" pitchFamily="34" charset="0"/>
                <a:cs typeface="Franklin Gothic Medium" panose="020B0603020102020204" pitchFamily="34" charset="0"/>
              </a:rPr>
              <a:t>Pedagogia</a:t>
            </a:r>
            <a:r>
              <a:rPr lang="en-US" altLang="it-IT" b="0" dirty="0">
                <a:latin typeface="Arial Narrow" panose="020B0606020202030204" pitchFamily="34" charset="0"/>
                <a:cs typeface="Franklin Gothic Medium" panose="020B0603020102020204" pitchFamily="34" charset="0"/>
              </a:rPr>
              <a:t> </a:t>
            </a:r>
            <a:r>
              <a:rPr lang="en-US" altLang="it-IT" b="0" dirty="0" err="1">
                <a:latin typeface="Arial Narrow" panose="020B0606020202030204" pitchFamily="34" charset="0"/>
                <a:cs typeface="Franklin Gothic Medium" panose="020B0603020102020204" pitchFamily="34" charset="0"/>
              </a:rPr>
              <a:t>sperimentale</a:t>
            </a:r>
            <a:br>
              <a:rPr lang="en-US" altLang="it-IT" b="0" dirty="0">
                <a:latin typeface="Arial Narrow" panose="020B0606020202030204" pitchFamily="34" charset="0"/>
                <a:cs typeface="Franklin Gothic Medium" panose="020B0603020102020204" pitchFamily="34" charset="0"/>
              </a:rPr>
            </a:br>
            <a:r>
              <a:rPr lang="en-US" altLang="it-IT" b="0" dirty="0">
                <a:latin typeface="Arial Narrow" panose="020B0606020202030204" pitchFamily="34" charset="0"/>
                <a:cs typeface="Franklin Gothic Medium" panose="020B0603020102020204" pitchFamily="34" charset="0"/>
              </a:rPr>
              <a:t> </a:t>
            </a:r>
            <a:br>
              <a:rPr lang="en-US" altLang="it-IT" b="0" dirty="0">
                <a:latin typeface="Arial Narrow" panose="020B0606020202030204" pitchFamily="34" charset="0"/>
                <a:cs typeface="Franklin Gothic Medium" panose="020B0603020102020204" pitchFamily="34" charset="0"/>
              </a:rPr>
            </a:br>
            <a:r>
              <a:rPr lang="en-US" altLang="it-IT" sz="2000" b="0" dirty="0">
                <a:latin typeface="Arial Narrow" panose="020B0606020202030204" pitchFamily="34" charset="0"/>
                <a:cs typeface="Franklin Gothic Medium" panose="020B0603020102020204" pitchFamily="34" charset="0"/>
              </a:rPr>
              <a:t>prof. Pietro </a:t>
            </a:r>
            <a:r>
              <a:rPr lang="en-US" altLang="it-IT" sz="2000" b="0" dirty="0" err="1">
                <a:latin typeface="Arial Narrow" panose="020B0606020202030204" pitchFamily="34" charset="0"/>
                <a:cs typeface="Franklin Gothic Medium" panose="020B0603020102020204" pitchFamily="34" charset="0"/>
              </a:rPr>
              <a:t>Lucisano</a:t>
            </a:r>
            <a:endParaRPr lang="en-US" altLang="it-IT" sz="2000" b="0" dirty="0">
              <a:latin typeface="Arial Narrow" panose="020B060602020203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F7ED52F8-8460-4008-8318-95FAF2A81967}"/>
              </a:ext>
            </a:extLst>
          </p:cNvPr>
          <p:cNvSpPr>
            <a:spLocks noGrp="1" noChangeArrowheads="1"/>
          </p:cNvSpPr>
          <p:nvPr>
            <p:ph type="subTitle" idx="1"/>
          </p:nvPr>
        </p:nvSpPr>
        <p:spPr>
          <a:xfrm>
            <a:off x="1458913" y="5035550"/>
            <a:ext cx="6929437" cy="914400"/>
          </a:xfrm>
        </p:spPr>
        <p:txBody>
          <a:bodyPr/>
          <a:lstStyle/>
          <a:p>
            <a:pPr eaLnBrk="1" hangingPunct="1"/>
            <a:endParaRPr lang="en-US" altLang="it-IT" dirty="0">
              <a:latin typeface="Franklin Gothic Book" panose="020B0503020102020204" pitchFamily="34" charset="0"/>
              <a:cs typeface="Franklin Gothic Book" panose="020B0503020102020204" pitchFamily="34" charset="0"/>
            </a:endParaRPr>
          </a:p>
          <a:p>
            <a:pPr eaLnBrk="1" hangingPunct="1"/>
            <a:r>
              <a:rPr lang="en-US" altLang="it-IT" dirty="0" err="1">
                <a:latin typeface="Franklin Gothic Book" panose="020B0503020102020204" pitchFamily="34" charset="0"/>
                <a:cs typeface="Franklin Gothic Book" panose="020B0503020102020204" pitchFamily="34" charset="0"/>
              </a:rPr>
              <a:t>L’unità</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della</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scienza</a:t>
            </a:r>
            <a:r>
              <a:rPr lang="en-US" altLang="it-IT" dirty="0">
                <a:latin typeface="Franklin Gothic Book" panose="020B0503020102020204" pitchFamily="34" charset="0"/>
                <a:cs typeface="Franklin Gothic Book" panose="020B0503020102020204" pitchFamily="34" charset="0"/>
              </a:rPr>
              <a:t> come </a:t>
            </a:r>
            <a:r>
              <a:rPr lang="en-US" altLang="it-IT" dirty="0" err="1">
                <a:latin typeface="Franklin Gothic Book" panose="020B0503020102020204" pitchFamily="34" charset="0"/>
                <a:cs typeface="Franklin Gothic Book" panose="020B0503020102020204" pitchFamily="34" charset="0"/>
              </a:rPr>
              <a:t>problema</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sociale</a:t>
            </a:r>
            <a:r>
              <a:rPr lang="en-US" altLang="it-IT" dirty="0">
                <a:latin typeface="Franklin Gothic Book" panose="020B0503020102020204" pitchFamily="34" charset="0"/>
                <a:cs typeface="Franklin Gothic Book" panose="020B0503020102020204" pitchFamily="34" charset="0"/>
              </a:rPr>
              <a:t> 2</a:t>
            </a:r>
          </a:p>
        </p:txBody>
      </p:sp>
      <p:pic>
        <p:nvPicPr>
          <p:cNvPr id="6148" name="Picture 5" descr="C:\Users\Menna\Desktop\logo.jpg">
            <a:extLst>
              <a:ext uri="{FF2B5EF4-FFF2-40B4-BE49-F238E27FC236}">
                <a16:creationId xmlns:a16="http://schemas.microsoft.com/office/drawing/2014/main" id="{2965607F-866F-49F3-909F-5E1146C5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0E823-72F0-4644-800E-03BA90B14172}"/>
              </a:ext>
            </a:extLst>
          </p:cNvPr>
          <p:cNvSpPr>
            <a:spLocks noGrp="1"/>
          </p:cNvSpPr>
          <p:nvPr>
            <p:ph type="title"/>
          </p:nvPr>
        </p:nvSpPr>
        <p:spPr>
          <a:xfrm>
            <a:off x="539552" y="104775"/>
            <a:ext cx="8002786" cy="914400"/>
          </a:xfrm>
        </p:spPr>
        <p:txBody>
          <a:bodyPr/>
          <a:lstStyle/>
          <a:p>
            <a:endParaRPr lang="it-IT" dirty="0"/>
          </a:p>
        </p:txBody>
      </p:sp>
      <p:sp>
        <p:nvSpPr>
          <p:cNvPr id="25602" name="Segnaposto numero diapositiva 3">
            <a:extLst>
              <a:ext uri="{FF2B5EF4-FFF2-40B4-BE49-F238E27FC236}">
                <a16:creationId xmlns:a16="http://schemas.microsoft.com/office/drawing/2014/main" id="{DDEECA11-35D2-4DC0-AF9F-888A5D8C729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CA03A9-8D15-4CE9-8608-AC9E0F23889B}" type="slidenum">
              <a:rPr lang="it-IT" altLang="it-IT" sz="1400">
                <a:solidFill>
                  <a:schemeClr val="bg2"/>
                </a:solidFill>
                <a:latin typeface="Arial Narrow" panose="020B0606020202030204" pitchFamily="34" charset="0"/>
              </a:rPr>
              <a:pPr/>
              <a:t>10</a:t>
            </a:fld>
            <a:endParaRPr lang="it-IT" altLang="it-IT" sz="1400" dirty="0">
              <a:solidFill>
                <a:schemeClr val="bg2"/>
              </a:solidFill>
              <a:latin typeface="Arial Narrow" panose="020B0606020202030204" pitchFamily="34" charset="0"/>
            </a:endParaRPr>
          </a:p>
        </p:txBody>
      </p:sp>
      <p:sp>
        <p:nvSpPr>
          <p:cNvPr id="5" name="Rettangolo 4">
            <a:extLst>
              <a:ext uri="{FF2B5EF4-FFF2-40B4-BE49-F238E27FC236}">
                <a16:creationId xmlns:a16="http://schemas.microsoft.com/office/drawing/2014/main" id="{ADE78702-9A9A-479D-B21A-172C10E52ED1}"/>
              </a:ext>
            </a:extLst>
          </p:cNvPr>
          <p:cNvSpPr/>
          <p:nvPr/>
        </p:nvSpPr>
        <p:spPr>
          <a:xfrm>
            <a:off x="342402" y="2110786"/>
            <a:ext cx="4283530" cy="1323439"/>
          </a:xfrm>
          <a:prstGeom prst="rect">
            <a:avLst/>
          </a:prstGeom>
        </p:spPr>
        <p:txBody>
          <a:bodyPr wrap="square">
            <a:spAutoFit/>
          </a:bodyPr>
          <a:lstStyle/>
          <a:p>
            <a:pPr algn="just">
              <a:defRPr/>
            </a:pPr>
            <a:r>
              <a:rPr kumimoji="1" lang="it-IT" sz="2000" dirty="0">
                <a:solidFill>
                  <a:schemeClr val="accent2">
                    <a:lumMod val="75000"/>
                  </a:schemeClr>
                </a:solidFill>
                <a:latin typeface="Arial Narrow" pitchFamily="34" charset="0"/>
                <a:ea typeface="+mj-ea"/>
                <a:cs typeface="+mj-cs"/>
              </a:rPr>
              <a:t>Le agenzie educative sono cruciali in qualsiasi movimento per raggiungere una maggiore e progressiva unità dello spirito scientifico.</a:t>
            </a:r>
          </a:p>
        </p:txBody>
      </p:sp>
      <p:sp>
        <p:nvSpPr>
          <p:cNvPr id="25604" name="Rettangolo 1">
            <a:extLst>
              <a:ext uri="{FF2B5EF4-FFF2-40B4-BE49-F238E27FC236}">
                <a16:creationId xmlns:a16="http://schemas.microsoft.com/office/drawing/2014/main" id="{9C8EFB01-8543-4BFB-A618-FBFB4FE73AE3}"/>
              </a:ext>
            </a:extLst>
          </p:cNvPr>
          <p:cNvSpPr>
            <a:spLocks noChangeArrowheads="1"/>
          </p:cNvSpPr>
          <p:nvPr/>
        </p:nvSpPr>
        <p:spPr bwMode="auto">
          <a:xfrm>
            <a:off x="282048" y="3717032"/>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GB" altLang="it-IT" dirty="0">
                <a:solidFill>
                  <a:schemeClr val="accent2">
                    <a:lumMod val="75000"/>
                  </a:schemeClr>
                </a:solidFill>
                <a:latin typeface="Arial Narrow" panose="020B0606020202030204" pitchFamily="34" charset="0"/>
                <a:cs typeface="Times New Roman" panose="02020603050405020304" pitchFamily="18" charset="0"/>
              </a:rPr>
              <a:t>Le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scienze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sono</a:t>
            </a:r>
            <a:r>
              <a:rPr lang="en-GB" altLang="it-IT" dirty="0">
                <a:solidFill>
                  <a:schemeClr val="accent2">
                    <a:lumMod val="75000"/>
                  </a:schemeClr>
                </a:solidFill>
                <a:latin typeface="Arial Narrow" panose="020B0606020202030204" pitchFamily="34" charset="0"/>
                <a:cs typeface="Times New Roman" panose="02020603050405020304" pitchFamily="18" charset="0"/>
              </a:rPr>
              <a:t> state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inserite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tardi</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nei</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percorsi</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scolastici</a:t>
            </a:r>
            <a:r>
              <a:rPr lang="en-GB" altLang="it-IT" dirty="0">
                <a:solidFill>
                  <a:schemeClr val="accent2">
                    <a:lumMod val="75000"/>
                  </a:schemeClr>
                </a:solidFill>
                <a:latin typeface="Arial Narrow" panose="020B0606020202030204" pitchFamily="34" charset="0"/>
                <a:cs typeface="Times New Roman" panose="02020603050405020304" pitchFamily="18" charset="0"/>
              </a:rPr>
              <a:t>, ma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ciò</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che</a:t>
            </a:r>
            <a:r>
              <a:rPr lang="en-GB" altLang="it-IT" dirty="0">
                <a:solidFill>
                  <a:schemeClr val="accent2">
                    <a:lumMod val="75000"/>
                  </a:schemeClr>
                </a:solidFill>
                <a:latin typeface="Arial Narrow" panose="020B0606020202030204" pitchFamily="34" charset="0"/>
                <a:cs typeface="Times New Roman" panose="02020603050405020304" pitchFamily="18" charset="0"/>
              </a:rPr>
              <a:t> è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peggio</a:t>
            </a:r>
            <a:r>
              <a:rPr lang="en-GB" altLang="it-IT" dirty="0">
                <a:solidFill>
                  <a:schemeClr val="accent2">
                    <a:lumMod val="75000"/>
                  </a:schemeClr>
                </a:solidFill>
                <a:latin typeface="Arial Narrow" panose="020B0606020202030204" pitchFamily="34" charset="0"/>
                <a:cs typeface="Times New Roman" panose="02020603050405020304" pitchFamily="18" charset="0"/>
              </a:rPr>
              <a:t> è </a:t>
            </a:r>
            <a:r>
              <a:rPr lang="it-IT" altLang="it-IT" dirty="0">
                <a:solidFill>
                  <a:schemeClr val="accent2">
                    <a:lumMod val="75000"/>
                  </a:schemeClr>
                </a:solidFill>
                <a:latin typeface="Arial Narrow" panose="020B0606020202030204" pitchFamily="34" charset="0"/>
              </a:rPr>
              <a:t>che lo spirito con il quale le scienze vengono spesso insegnate, e i metodi didattici impiegati, sono tratti in gran parte da materie tradizionali non scientifiche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endParaRPr lang="it-IT" altLang="it-IT" dirty="0">
              <a:solidFill>
                <a:schemeClr val="accent2">
                  <a:lumMod val="75000"/>
                </a:schemeClr>
              </a:solidFill>
              <a:latin typeface="Arial Narrow" panose="020B0606020202030204" pitchFamily="34" charset="0"/>
            </a:endParaRPr>
          </a:p>
        </p:txBody>
      </p:sp>
      <p:sp>
        <p:nvSpPr>
          <p:cNvPr id="25606" name="AutoShape 7" descr="data:image/jpeg;base64,/9j/4AAQSkZJRgABAQAAAQABAAD/2wCEAAkGBxISEhUUExQWFhUXGRgYGBcYFxodGhwYHRgXGhgYGBcYHCggGBolGxgXITEiJSksLi4uFyAzODMsNygtLisBCgoKDg0OGxAQGzQmICYsLCwsLCw0LCwsNC8sLCwsLCwsLCwsLCwsLCwsLCwsLCwsLCwsLCwsLCwsLCwsLCwsLP/AABEIAMEBBQMBIgACEQEDEQH/xAAcAAABBQEBAQAAAAAAAAAAAAAGAAMEBQcCAQj/xABPEAABAwEFBAYFCAYJAwIHAAABAgMRAAQFEiExBkFRYQcTInGBkTKhscHRFCNCUnKCkvAVU7LC0uEWM2Jjc4OTovGjs9MXQwgkNERUlMP/xAAZAQADAQEBAAAAAAAAAAAAAAABAgMEAAX/xAAqEQACAgICAQQABgMBAAAAAAAAAQIRAyESMRMEIkFRMmFicZHwUoHRFP/aAAwDAQACEQMRAD8Au0Hs+Fe3cqMP2k+002wvsjurywKyMcRRfRy7JbqDjWd4W0P+muuLwuxVptDbKThKknM+c+QpP2iXXBxca/7aqrNoL2WxaELbMKSjEDwzPqpoAkEFo6LUlOVoUF8SjKfxTWT7T2V2x2hbLmZTrnkQRII8DRt/6vvhMYGiriQr2AxWcbVXyu1urecMqUU59wAAAG6KbfyI6+BtF6pQmQcRJ03gd9VVsvBaySTrw4VEx1waVsKROt9oSoJAJJAioiXjxI7qbUa5CqFhSLG6lkPNyZ1P+01pfQrBs9r3dpj9qstu1UODuV+ya0boaX81agDqpr2j8+NB9BQc29ntKOZKYEbvRG6hK+x80VEfSHsNaUmypWhZCASFFJ13AEeoiq23XSo2W0hCJV1S4CUiScJgCBJJ4VlUWslm15U8XEyoLTz86WJPOoqHproOca3nnlmojq0/nea6ScqaSR1I8fbXK19mhYx0+oAGmUkca5eMxTIKhXWcPOOUV7BqlJ/xU+6hB1O+ifYRcJV/ip91JMMRbeKCFtpG/H+5QFeL5CsvKiXbW0k2wgn0Ex4nP2RQjb1Sqa7G9Al2SEu5jWIp510gZVCYWDv4RUqcqsiY0u25FJMGN9dJfgDhUe0EcBPuqO6sbuFLYQo2WuZ62u9WwmcpM5JSOJO4Z6a1qFh6LrGwkuWx7FGuYbQO9RzPmKw67LwdaUVNuLQrihRB8013b78tDp+cdWvmtRPtOVBhQfbY227ittmwtpAQ5K3QFZmcglSlEqTxkcIqwu5YR1Sv7v141VmF3vkmSRuPsrSLCcRaHI+pSqnIpArdu/Tb7l/tUqa6QlnG1H95+1Sox6C+wnYfCUAnhTtyqn8Q99VzWbSeGdVbV+BvE22MSpxJA3gZn1TSydAQRKPzy8z6bYj/AC1fGqvaxoqLqgJKWkAd5UrTnpVal91BLjq8PbRIMqzKSRvGQA9dTrXeTgYSrIuumEhOmZhBz0EZ58alKdRL+njynv6M9vZlTRCFpKFgdoHWTp35VXPOEpI5+6ju9LI2+UqcCcehJMKXOeKJySNBxFeDZdiDp5H41aE+SsjkxcJNA3cOzK7S0XAYGIp0G6OfOnL82WcYaLqlyEwIgbzHHnRBs88LKyUKOqisbsjEUr8tgtLKmkaqI9RmiKZwo14KIbBs0txJVMZkbt2XGu3dmcEFa4EgeZ5TQOKe6yS6j737CqPeiI/M2nktoj8+NVdl2faQceJRISuOHoKol2JsKGEPJRiglsnFxmKDGRpVyXlCi1IxLXKZGXoJ4ZzlVxLpPYUCAc0jLyUPhQjd4TiSs5lK07pywpn1TRC6803KgQnXeY51DmrdmqWHUXFdowLa2y9TbrU2mYS6ojkF9sAdwUB4VTlR4mjfpRZQm3qUnMOoQuRpMFBHkgHxoRKAo5AzWhO1ZjkqdFpYrR8xB4nPypJtow6VH6pSGymCRJ8e6oAUpORSoTyo2dRaG1g7jXHywTvqCl8A0wtwqORgcd57uArgFw5bExVvsjasOFf0S7gV5JUk+o+ZoU+VgJImAcjO/wAaesdv6tnq0nMug96SkjzCgnzpJM6yXfF4ptD7r6TKFKyJkZAADI6ZAVUWl/DMwdIHPnUdsdhI/tkx3JTTL6TJVqJ13VydaAds21Q4eVTmryOpA8qhISkdlSTnBBkg58jkaRYjnVFIDSJVptIWYgacKhqr2CkgxXeJMZjuzo2d0M9aRpUiyhSylISCpRCR3kgCajhokTuoz2FuxpwtujEHG3CFDIpPZ7JSIkEFSTmTodKSU+KtlcWPyS4oGnWSw+ppZBKSASkkp0B7JIB0PCtLukZt8gr1OKrPtprE4i2rSsQVLJEGQQpXZz7su8Gj26D2k8MTg/6iqF2gtcZNFZ0gqksnj1n7QpUukDVn/M/aTXlFdAZBt97qKEoSYG+Oc5V3cb7SFFSx25BCuAgjjz4UPpz7RPgJ8YFTrraQsHSchz09fhUG23YiLa9VhxCsR7PWNnLeYyFS73sxMBUBKY9VQbBdjhdSgnshaFK4dnta8xl4irvaaEsrO+I88vfS5G20jb6ekpSYGvuMkxnGWc67tfCpFjvJDQOA5HiskeUVVOWcZQTp76bbs6p9L1VqUaVGKU3J2y+F/NYQDnAA0Pwr1u/m/opJPIZ1SFkxlTTDChKgYUDlXHJ2O2i9XEnCg4U8Izk6zzmm0v2hwA9tQxCCE5TnA0zOvlXtnuxTy4KwmZKlGSABqTGv86ObHs+y22lbbqlIalWIj0goKIUCO+PCpzyKOi+HA8m/gErvtr6lDErs4XOG5tZom6Pn1qQ8VmTiRn40N2RntEz9Fz9hVEOwriQHEgnFiTOWUTlnxkGqSRGL2H11dpSgTE/AVB2kspdSUIXhIEAq48yM8/fXdhchaU5w46hsxqAqBPgYPhTF7lYK070kg94MViyxqVnp+mnceP0D992rrrMErb+dTC1KylAJwhGWcctJFUd3pSFDCc9PHhzoyultq0KLDiMOJCysjsn0SccxmQcJE7wKD9i8Li0GCSASfP8A4oxm1ATJjUsqCGzbKuODFjUBuBFQrfsy42FKUCQBqkZGOMfCi1d9toODHJ0yBI/EBHrpi334hPZUVZ8Ek+oCpKcy7wwoym3AgxGW6KhrVAzirnaGAtQToFdnuICh3RJHhQ44ZPKt0Has8rJHjJoXVpImTNSrOmUjPMH/AIqGtfGp1z2cqUADkcqE+hBi0nRI4nTnFeBwJITx9VS7Ld63H8KUk9qJ3TzOgq/smzzYUl5faaLTilhUQFpywiN2/wC7SOSXZTHhlPoEkNnFGKOZ0PcanoZUOB7/AOVRFQlSSDIJznnrlVgkpG/11ZEyO8wVADLKfzzqObIZqySoHSmljM8a44httKAij/ZJjBYsaVBLgWtWkzujvwgRzoMijTYkSwqdzhgcsKD7Salm/CavR6yD96qRag3ibcBRC0uKCk4TIhHayUFbxxzrm631YkQYBU6T4LMe01G2mvFwvWZsiErdR44VI+I8q8uJzEGSMwetPrpcV8R/VNPJoY6Rz/UQf1vtTSrrpAGVn/zfailV10ZWUj7XVgidEwT4VCux3CZ3pIz58attoU/OLAnUDL7MnXxqNcF04zBylQ36JzxeQms6QvENrpSoNpUR2nBimd2UCDugjPeSaqdqn1BhyeKfEYhpxojWqSN0Jy8zHsqotdyOWwFlothXpS4vCmAoTnBz5VekPugBatQJFOB2N091Edq2AU0CpdpsQwiSBaQTlywzNUVusAbWtpTrWQkKCsSFcMKkj2xTWiTQmwSJFNJfBNU63J0q5um5X3Wi4jQAmM5MA5DKCaaSo5BLsEwhb60rggo94/lV1tZaU2drqUwMcgDlvJ8/WKr9h1t2RZNrcS2txAKEqkEDEr0zEJJgZGntorEbS71iXW0oSkgEqIGuZxAFPDfWVxvJbNkcnHBSBizkSfsr/ZNXex0Y3PuftGm2dmnB2uuaUkpKRCicyCAZw6SZqfc11LYKsZSrEExgUZEKnPIfkVdyMsYsJGLU0yttx6erS8gk8MslRwBIJ5Ch3aPbtJddQ4hQWla0kpSMJhRAjtToBVosTOL0RCoUYzA4j31lm0TmK0Or+stavNRNTcVLsqpuDtBO3tpGMtjtdW4ElSRl2FGYnUEA+FTui2zJU24e5A7gPiTQVs4pv5Q31gBQVBKp0wnsqnlBNaTsbZgwCkrClGVTOahJAVBzGUeVRzJRjSNPppOc+TJdr2Vh5Di3yAPoleSs9MIAA4V3ftksdrUlPWpSoJwmJ3KEkYSNDlIrq22l0O4koxwN8dmcpjf3TVKlVoKzgCSTIUFNoSkDfmlZVMaADdUFb2b+Ma6K7bW5gyR1SsYLSRvUThURiGsxiAzM6UFGyL0wK/CfhWrpuxa0oVEgKKQo6aDEPWPyKl3rdTCWipLfaECZPGDlWrFL2nmeogudoxpVnXrhV5Gi3o9sbbjxC04uzIlRSQoATMDPfFXVpuzL0U+umbmHU2ltQMAnCoZ7wQNeZqvfZnSL20bOtt5My2VakKUoEg4hIXlqTn8Kptr7SG7OGU5YpBHrUeQJjLnRsqCe4T+fXQZftyOWt0lKgABhzCznviAR/wAVBpeWja5OOCkZx1JNOupyo1R0fukf1yB91z+Guh0dunV9v8K/4a1WjBTAqwzizqU4ntEiitPR04k4vlCNNMDn8NTEbAr3vIP3V/w0LR1MB1CKJNk70aaCkuqjEqQd2gGo00qc7sKtXovNncYSv4UJ3gylCltgzgUpJOgJGRic476WSUlQ8JODtF1tDb23LQytpQUGg4okaSEgjPfmkVJ2XTDdm7nKo7nYQ4CypYQpyEBRBIGaSUmN5hNF9kutVnDTZlWDHKglUZk8qCSiqDKTnLkyFtuyVpY1/wDc0E70UqJEYFJGIZifrDfypUVIDiVTFwWNC1L+VhZXMlTrf7oFSrNYmbOhRbWVBQjNQIGe4gVd7NIFqs7eJAQ5BS5kJKkkpJHAGJ8amP3WgJmAU5xzjU+f50rO8lMsoWCybSCkQZ1GXeanbP2xtouFakAqGEY+9UkA+FUNtIS72EpTrMZDCBnlvz3+VFOzb7CkkKTJkkcY/M1TnyFcOOyn/RtknEbUpR7YViU0cWImZHVwNfoxoK9vW7rvfSErLcj6SClKvE6RRk9Z2Ex2AZzECvWrOwoEhAy1yrnyqxU4t0ZorZC65yed/GP4KLdkLJZUYLOyrGBiICjmfpGTA5+VQv6Z2LdZ3PJH8VWOz+0tnftCG22VJUcUKJTlCSZy7qXyN6s0P0uSKb4kfarowctDvWsvpGIdpLo9GNAgtpjDyI8TNQ/6JJsdmSxalIIKl4iiSCokEEEpxThgTuKTWrBwRioeehxalLEiMp4DWBuqs5OjLFbAS7bJY2JwLcg7jiUPAYdasW7VZwZC/wDYf4arNqdtmGFFpCe2NYSMu8mPVVRb+k1Rw/J7O3P0sYJniEhJEd8nupKkMnH4OdtL67KW0kgESpQSUk5xACgMsp4Z8qCPlQSSRJJ3qgx3CNav9qr+FuU24GuqKUYVJJkYpJlJjMQRQytqMyR4VSPQkuyQLcMQUUCeP8q1Dop2fVa2n3CogpUEJUCDuxElBg7xoRvrIkrE1u//AMPq0/JrSARjDqZ5pKezl34qEkmqZ0JOLtEq03Y8zIWkK5oM+aT2h5eJqlU5CiEtAKMjEZyHE1sbwBELAjnnQvtFdbfyV9SEhMjMgAEiROmiYnv31JYFyNf/ALJcSq2cur5SkBtUNt5KWc5WcyAnQiDM5a8KtL42U+bJSorjMow5mM+zhzJ5b6hdGD0Idbn0VpV+JtI/dNGoVGHuFWlBRdGRZG1ZkCnbOoaLjd2F6c8pqKix2XGkhKyQoEDA5rPxrQNoEJad9AYVdqec9r3HxqFalJBwhI7/AIVOpWPyiV7bKoUrCrPPQz5bu6quzWtKEwpKwqTI6tXE74ojIaw5kToZI8absLiB2Y1Oszw9VIoO20UlluKTKdN5p4LP+Wr4V3+kU8F/6avhT7+1FlSvAXWQZ0LiZ9tXtnUlaQoRBEimakuyakmDX6SSD6Cz/lqy+NJd5oP0Xf8ATV8KftW2lgbx43UhSDhUmCVTvgAZ+FQh0k3ZMdYsD6xaXHfpMeFD3BtDjd4NjIIcj/DV7xWL2pZUVk6klXrNfRDlsR1aXGylaVCUqGaSImcta+e7eodcuIw4lARpGIxHhVIXVsSTXRxYlGSJ1Ej7QzB9orW7svwOsoWUrJKRihBIxDJUEc5rHmlYVg/nWtV6PbyLdkWkiQH4TyCw37CSaZpvoCaXZYP3inLC06ePzR99Kia6rcl5JVEQVDyUUn1pNKpO06HUkwMtV99T1uDIrcUlPIKUqfUFeQpm13+tbwZTiwNBOQ34cgD45xvM1B2vsnUPKxns4lup5oOcjxWR4Gn7ssy+qLyEypY3GInOZ1jPdnUJI2Y0mP3/AIWm8QHaO/nrVPdl4OMutKPoKyPME5nvmTVjc1gdtCVdegpOcAqKtNMzVHbbrtDaXXFFJSlGJORkHeJ4RRg6Y+SKkro1q8GgEpJUAAkDP886du5oYSZBxRpwqrbdU5ZWVpk4m06evPjUy4EriVgg8zO/iK1t3j7PLqpjDdnuxBgCygjWS3IPjU+xGydYOq6jGPqYMXP0c9KHX+j5lSlKLrkqUVaJ3knhzqTdmz1mu5RtCnVQElPajKSNIEk5RWaPZ6E/HxdTbYZJEgjdVXaSnGoTCUozP576Br86QXVkpsyS2nTGqCs8wIhOfee6gu32m0OElbzipmZWeGeXDKrNpmRQYM2hLjq1LwK7alGSDlJJo12e2DDzaVuPYZzwgZ+dUC7EUj5slJiciRnwyI4VLbvVxsgg5wCCc5EDUjXePDdQk21opBRi/cS9stnW7KhBbJIUogg7jEiOEwfKgt48BRfe20AtTIQVBJyJB1CgcoO8UJ2hMGAQe7Smx3x2TzceftGQma0joMvvqLw6hXovpUj747SfYR96s3M76udnn8FpZdScK2nUOA8QlQJHlNOSPrC0DEQNw1qJtHAsjwyEoUB3xkPOK8XflmSoy4D3ZjwIoN6Tr8xWZCGSD1iwSTolCe1KuAxYdeBrop2F9FdsC6tq24VRhcQRrPaTjUn1BVaYD2s/IfnKsd6Kmyu2trWRkhxScjBHoAhRyMBW46qrYmhKqM3crBFUip2ks3WJQchCs+4zPsFU1ss4JmQMtDRLejctrHKfIzQ7bDGusQP+azznKMtFIxTWyImzpUPQThAz7Ek65AcayHb7aBwPrsqCENIyUhGQxntKBjWJiNJBrWb1tpaZJTIUZCcpgwVYo3kDQb8qwy4rtNpcccUCQCSQcyVKJOeeZGtOnSsbi5NJFQBiy5eqr25tqLVZbOthpz5tZkSJKM+0UcJ0jTXfRVdti7C1/JkJUkYUgpiUzwxEHvoTv2z9WcXV4MUiMMCR9XtHL40FNSdFJ4XBXZzcl1LtK9e0qSVHhOveTlRkx0aJwAh44tYIEHiCOFVOxTpQ0p0gaxJMCBqSdwFFVxX45aHShJBAMHsKSB4qqWScrdF8OOHFX2yHclndu55tlSgWX1hHZUSEOKMJVBAiTA8c5rNnXipSlHUqJPeSSaOtpLyeKlIUCFIOJHzfZxIVI7W7MDlQFabSHHFrAwha1LCdYClEgTviYq2JtrZmzwjGXtOnToa1Xora6yzuwYIWJ8U/yrKXNO6tX6F0nqLQrd1iB4hJJ/aFPJtK0QST0w9sVl6sEazSqRSrO227ZVJIy7pich6zpGpadBOmRUjL1H8VWWytqHyVsawmPLKnukO4VWqzFxAl1mXBlmUwStHiIPekUJ3M67ZmW1OYQleacLiFEgnXADiGsaV2SNo0+nmoyphe9eZQCQtCeR4b4Hvqptl542XQVpclKgop0GRyPA6VytFntCccoJ3nKasrDsj17HZXgSqcMDWD6R5T7KlGKNeWajGxzYx94WZtBV2QVRmQcPayEc/VNFt1vLUk49eEzGu/flFRLl2fQwylpSi5GZJyE74G4d81atNBOlaea4VR5LT52A15Xfe6XXFtOShSlKCQ4CAmSQMLmQyqjve8H7RgS8vFh5ACctwGevqo523vP5PZFq3qhA+9r6gayFy8yo6/8ZVOMTVLNzVNItEFCZUdSPh8aju2lKlgCJJ+HwqifvQmQN/wFOXWwta1kSTBI8x7jTNUrYifJ0ibbHcJhRAUYM94/nVabQDKYBG7lmZ/POiBOzzz7q3SnC2kAJxZSQkDfukHOmLq2WX1a+sKQZygz6xXclQ3ilYH2sdqmoIqwv2xFpWZGu41ETVou0ZZqnQ9Z7SNFgH88anqCE4VpTvzg6Hxqsw0+yo4SByoihS/BA5nfGmXPdJ8qhOJyOW6Nd2HLfxJHhTtlX2PRSZgiQkRkN8Z8ar7XZ1KJUFQDoISRpoAR+ZrR8ETQOii9HDa0MqIwpYUE5ZnCpsJknLJMDLnwrb7MIk1839Hy1pt1kQFTK1onkpKhn4xX0VaHcIwTJO/lWeaplou0cPnsq7j7KFLY/Jw7hnz/OdFaRuO/Kha2WM5qB03d3/FTdfI2/gjJaChJE9nCBzPs358Kzq4rsXZHX0kSOsUUnKNAYPAhJSY5760gGQDE4QTBMCY4xkIBz4E0F7KXU+rr1PrbeDpDh6teJaXDvMxkE5ZTGW6aWStUWxz4yTG7VbFqJMOiIySBCs92RkZb41qBtDZxa0JStJBTKsiAoZbxBk56Dzq4tt3PIMAEjdBj/ac/Kaob2vn5MtLQbCjAUtSwUkzolKTmkATrmZmBpUowfwbJ5oNU+mTNl7H1CA2qDhJPgTI9tEdqvEAfNlDcEZq3nzE91DVrLrL8OhKQtKVIwzBSRrJ3gyCN0cxM96yyUuoJKgCMOIpBmDMjfPnSSjvZTE417SWzeoXjDiml4pHZjEnLfHHOsYfkLWDGSlDIACZOgGQHKtOtv8A8uw7aHFFSzokqJSgEegiTWYAkkrOeIkq7yc60YI9mP1kukPNqlJraOh9nDd+L67rivLCj92sXbTCuR+Fb30d2bq7tsw4oK/xqUv2KFPl0jJDYRA0qVKoFTvqIQ6Tp1Tnsy9SfXQL0UWcuXejq1mULWh1vCClYVChj3mEqSBwINaNeDfzD3+E5/21VjnQPfQZtSrM5kl9Awf4ic48RPlV6OTux/bvZQIdNobShCAE4kQpJLkn0UBvDBEGcWecaVc3TtObNhsz7K0JbHaWYKkhUlJKE+kncVSI9pptBZjaLbZrOR802DaHOBIOFtPniPhXF/3O38pYdKdSGlHfhVOAg6iFwPvVNx3ZsjKDgoyW6b/5/f2JDbZUkLTmkiQQD791cxQD0muN3e4zgQV9aHFQl51kpgpzllQCpKsypJJjWomwm1RVaE2ZDCkpcxKJXaHHSmElUgrHGBlGaqMomRRbVroteltoqsEj6DiFH1p/frGwsBGI+lMeqvoy+buTaGHGVaOJKe6Rke8GD4Vkl1XIG3XWHAOsbXCzAPzeEFJAO4mfVS86QccOcqQCNAqWANSQB45Vumz1xIYZT2QVRmYzJoGseyCXFlbRKCkggkEA80g5xka067LXCADqBUsuRSqjXgwuF2A+2TNsWDgQAARAVvG8xIAjmN9WVyXKtTHayWU7tJokvG2tJTORNVSryeDeNtKM9MROQ4wNaW7VJF+G7syW/rptTYcLgBTvG8RE7t3GaH06Vrd4XktZWH0jtCBlyrJ3AApSRoCQO4HKtWKV6PO9Rj4tNHIWa7bNNGuk1UzBXZowJP8AZHnFNuTTVkc+bRPD4126rcPya0rogwq6J7v628UK/UhTp4ejgSPxLB+7W5LbnMg+VZj0F2dtXypeP5yW0lO4IglJ01KsQP2RxrUrcjCnf5ms2X8RfH0RwojMZeOVVb+/gZpt9txZ7AyGu4Uww8kJhS0yf7Q8qzyZbjQDbf3z1NmDKT8492dcwiCFHlOIDxrM27Y+0vGlawoQJCjOWWoNP7YXp8ptbivopJbT9lJI9Zk+NVLb8ZKJjjqR8RyqyQlhpcnSM60Ah9KXW+CuHIxlTt8Jbt9oDzCm0pV1aerWCkpgRAUOydMsxM1RWW4VvE4EudV9FbwQjdwJkjmKQsZscqdCkrS4goBUMLifpYAJkjWZjdS2ukPwlVtaDjpDt4NjwykLbdSPRkkQckn6PEzqB3UD3Xti6yIUAsevyNV153haLa8pZk4s8APZAGg3CRxOtP2XZtR9NfeEiT5n4GjKMa9wITmn7TnaHaZ21wk9lAOSRvPExVX6KuRq0v67UM9XgymZBM6RnpVU6oEd1UxpKOiWRylL3DzioAPA1sXRLtEbTZuoX6dnCUhW5TeYR3EYcPgOdY1Z1SIrRuhy+ENF6zrKUhcOJJgdoQlQJ7sJA5HjXZVcbFg6dGsilUX9IM/rEfiHxpVks0UE20CIslojXqXf2FV8oNvrbWhxKsK0YVpKdQRBB8xxr68tzHWNrQfpJUnzBHvr5LdQJbSkFSj2YAkz7znMDhV29ofDG8cndVR9ObLXi3bGGrYgDE62kK5FJViR4KK6sLaylYE7iFDvBBHrArMehK2PtJds9obW0iQ42pwFInRae1H9kgcjRftxtCix2N54EFQBS2OLhyQBxE5nkDRTtEpJqWjFOl69xabyWlJlDADQj6yZU4R95RSfsVYdEzZNoU6RigdWmeJhSie4YazxLxlS1GTnJ4k5k+Jz8a1/YCy9S2gEQUpK1faVnHn7KD7KLUKXz2PWnbVpDq25X2FKSdTmklJ9lC20l9IW6i1MYi8jsrSQYcb+qctR8OFWVvuxrr1q3qVinf2s/VJFWN0oUXFJxShKTGSSZEZEkTx9RnPLNiqeRwVl5wcIc6IFh25sbiJShSXAAAkjMCfrDIirdF4J86FdpdnGEv8AWNPtMLGa23VpSlUiZH1Se6KiotCgmUGRwnTu4imy4eI2L1Ln2E9vIWkpkiaaXdrkdp9ZHAdnh9XlNUVnvrD6VXbO1DITump00aFNMoL7Z+T4nFOKXAkBUwDEDXOTNZ6njxon21v8WjChMZGTHqH54UNIRII4Vqxqls831E05UhKpDKkDlT1hRicTOgMnuGdUM5cYSgJSWzpEnKf9nKpbhIAUlSd858yTwMZUwbYoKiczUm50dc8y0VGHHEhUE5JUoBSjhEgBMmd0Vo0S2bh0ZbNqslllwIDrxS4VIGYQpIwtqJz7OZyylZ11ojvO0uJQSgzBz5ipWJCEJ4AAJIMiIgZ8Iqovu8UtMOLITOBRACsiRpMgEEnKscnZpiqB+1bbtoxNrUgK0KchruJAO6qle1Vm0DTX4x/BWVX3dylWh5WI5uu7z9dUeqq1F3rI9JXmajp/Jo4fkGadnrt4n/8AYPvapxrZu7pBGOQZEWneMwf6qgsXcr6yvM10LAfrK/Ea5y/UMsf6TRLcqwttqW5jUE552pWInckQgZk7hWZ/pILeLjgkH0Uq7SUpnJMq3AfGvbdY1hMgkgZkEk+OdVSwRkRGh8CJB7iCD41XFFURzyldMNlRAUkAJO4CBU9twYRxJ9VDN02wlsJJPD8+FWabSEgzPeOVDJ2opa7Z2LUXJvfSsY2oaKsxmU5nkkwBA3kmfKhucqJW7RKUalajmfdl9Ead1UNvY6takHccjy1B8qtGW2RlHSsjMGDV1s/eXya1NPbkLBP2TkofhJFVD1lcaUA42tBIBAWkpOE6GCNOdTLPYXnSOqacc+w2pX7INUXRKS2fS4UggEQQQCDxB0NKsy2YvVdia6u1NltzI4XFoQqIhJwLViGUagUqwypOjdDDKUU9fyjY1X62RCZnjja/8lYltKgXY46cSW1vuOqZWQSQzIIEpBKZKiOeAUTf0wsJ+gyCdSCmc/Coir+sJEEpPij3JpXnb7iNHC1dMzH9KPLVPy1APe8PWWhU8X9asOB1dmtLYM4XHGjnxGNQKTz1o9XfFhJkkE/bT5aU2bwsB3JPKU13nX+J3gf+QLXRbLCBDlhHpBUodS5BBmE9sqAkZic9KLLs2lsoJ9NGIknEy4AB9EAhJHr41wLdd5+gnePo6HI68q4+XXdEFpJG4Qj40PMrumP451TaK7bFaXVods5CxhwrwZlMGQVJGYBk5kbq8uO9eqkuSJROYOe6e6Iz5U9eF+WJoShhJVu9HXdEGq6873bVZW2kDtKOJwx4pGImTnGW7CKfFK5qSQ2WbWF42U21VqNpd6xHZyCeZicz5+qqIWm0I0Uoese8VPcUKiOuKGlanvs85a6Ia7S4cyrPy9lMOrWdST41PQsq768tDJoUdbKsCpTQhXeK5UmK7VkU91EDOVMkbsq0HokultS1urLWOQhtLhgjKVLSCIOoHHI0FxkeVHWwl+stWUtu4cQWSJSkmCE7yOINTzOoFfT7miZtBtjYw8tpxLbqUEDEUzJGn0FAjgJEVJu7bK7B6KUN9wSkeog+qpv9JrN9ZP4Efw15/Spjin8KP4Kx+RVXF/ybuOS7tfwN23btttJNkebWc/m1OpSmTME4yBkc8s8qZuO3MO2nr7Q7Z+2iFoU6ysBYgAownTLQjI9+VqNvGx9Fs+NNr28QR6Dfgf5U8cvFUkSnilJ22DVvuRTjq1pds+FSlEfPo0JJ41cbMXYyyh5b/VrKEjCkFK8UAk4RvnIU4ds0fVH4h8K8O2iOA/EPhScqd0Uak1VjyLUy5CvkrSZ+iQgKHeMNSEuMjWxtnwb+FQf6ZBfZQnEeCSSeeQFUyLSm0rWtvGiMioKkFW8HKCYid9UWSUn0K4KK2wgvppp1h1pFkQlS0KSF4W+ySImRvFPNM3euypstosy1oQCG1KKFLbBMwh3GFhM5x4aZUJXpe9os4QkqKwTlhMHx09tQXNpnY+nx9P8AnXKeRfBzxY5bthLZ9lrqSqEItGZy7aDMx/eVKc2eu9SQhaH4RiSkJ0iTnOMEkkkyeMbqEk7SPn6L34j8a9TtBaCfRe/FS+TJdneHHVWF1m2cupsj5l9RGkqMf96Ku7u2Tu19xOKx5RON3TCNwPWmZMjzoXuFNpfQXV9a00MgpSzKlcEJBzjedBpmcqP77eYZCALQnE2lKYxiYSIkkGcRir4ucn7tEcqhHS2GqXUEZFMd4qr2gvnqAhKEFa1H0UxkneoyRy3+ygr9N2dEuB5lxSQcE+mFkQkwYx9ognuOdDVlYajO0LJkkmVEkkySe0d5OdPllJL27Exwi37nQL2rYi2uOLWWWDiUpUqclRkkyo4hKuJpUSLs6yfm1JUOKnXE/wD8z7aVQ8mf6Rbw4fskDozsn1nPNPwrodGth/vT95I/dq4XdAI/r7T3/KFj1JgUynZ9uZLtpOehtT0d2ShlWjjEzeVlajo1sRjsu7tVj+God/8ARtZ2mutaSohJGIKXuO8ZcY866ttmcTeKW0OvMJ6oqbwLUvGr6RV1hUmBnkRHZHGj667xSpoM2goxK7EjJLkjTCfRWR9EE8uFPLC+NoEc/u2Yo7s01Gg/H/KmrLcbODNAJlWf3jFFt+XcWHVtnd6J4pOh/O8Gq5DYCPP315rnNabPTUIPaQGps4CymISheIc1ECB3CJqQp8bzFc2wwomd5AnlkT6qprQqTXoR6PMm7kyzfTOhmoi5GuVMMvGMM6VxiNMISArEYT5104oJMa86cs4hMmvENpOZIoiNkdx0nQDyrm1CMPcKl2psYZFRrdqnuHsrgolM6jgde7312GsRwo0UQE8Z0E8TJjxpgqyHnRTs5sNb7WMTbRQgwQtzsCdQQIk94FBjx1sqTsxaf1S/wL+FL+jdp/Uuf6avhW8ou10IGNaC5AxBKj6UZxI0moFoLiNWnDzBQf36i018mlTj9GKnZ20fqnPwK+FcfoB/e05/pr/hrYlW8/q1+aP46bbt4JMpUkDeYieEpJjLecs6VNPSYbX0ZB+gX/1Tv+mv4U7ZblUknrEKTllKSPaK2Rs6RULbTKxz/eoHqVRmpKL2GMk5JUBGxLqbNbQuJHVLGYnUp+FcbHPBLTg3l9wDvCUn3GqS9vST3o9tWOzWLCqNPlS57sFCDuAMuplltDBKJ/ORqJciGevSXk40TmnceGIDMp3kDMintonAOrJMdr3GKq7UYQSOBNSnqaNOPeNoVocdQ44kgJUla8SU5pSQo4gmfogyO4VcbONdapGMzLiU8oiTp3j868W+1Js9ttpOait8JHNajCjzCTOdPbDp7TR3B+P9o99dkilX7mieRPHaQe22zYiCtQLaB2EEJASAMhwgVVX1ZACFBIAjcKu7Q05icBBgpcwjCZkwnhy9dSX0Th7JMboOsVacmockvn+s8eMm5AQDnGek+6re6LakJM4oABOXGIHfmPXVhbbo6wyoH0DoQO1OQqN+hlgqwgQUp9I7wU5ZGIy1ijByb2aKhx72XaWgNBSrizpdjtpTP9kkCPEUqoRsbxb59Vdiqs2y17rC6e9bSfHNVdJt1sJgWFfi+zy/tU3FkeSK15qLyV1kSpgBgjKUz84FHeoHMcpqk6VW1mztRlDgORzKoOGBrx03qFXL1gvB60oeLCGsCFIClOpcCCScSglsyVFJiI8dKs7JcrTay7/XPmPnlQco9FKdG08hnmJJzFWlljCHuEhjlOWkDl22e3v2RKra2Q42Pm3FZOLbicLqBoeCjBOhEmTV2pSg0opEqwqgc9wo8fxzmpXrj21C+TtD08CQTEqAAz4k15GSanK0j1oLhCmzOthtiXb1fdTiU20hKvncMp6zIIRumZJIBmAatrZ0M3ijRyzLG49YsepTeXnWtXbtJYGG0tNutJQnTdJ3nLiafO1djP8A7zX4q380edxZh3/pPeYMpSyrueT74rxvotvUq/qET/jNe5U1uP8ASaxfrmfx1wraWw73mvxTR5r7BxMdT0TXooZ9Qgc3Sf2EGrGy9Cj5HbtSUn+y0SPNS0n1Vp52vsCdHm/AH4VHd28sY/8AdB7h8aHNB4gZZOhZoZOWt1X2EJT+0FVNtHQzYzn1tqn7TUf9urd/pDsw0UT99sfvVCc6SmhoP+s3/wCShzQeH5lZY+iIotVncQ71jKHEFxtYAVhBmQodlYkCRAynXStC2yvpmxMFy0KITICUJ9JazPZHKMzwANCLHSVZ5lS8HPrm1erEaoulPa9l5uyqbCLQrtnDCiAkx2jhPZVIiN+eldyvQVGtnLHSZiUsLX1bWXVoaQQU6ziUSSs6Z5aaVIb26s369fiFVnjd/AnO70Hu6341J/S7O+7vIu/Cpygmx1IPjtpZT6TqT9pJ9uGaaZ2pu8ggvhGZ4q3zOgjPvoGN42U63c54Lc96KZW/Yz/9haR3L+LdcopHOTNJs8upBu9+zPKxDEgulIw/S7ISSlR45ayZiDYbV3Ran7IhDbJLnWJUpIWgwAlcmcXaEkc89KyDqrJMpstuQRoUxI7jhFXd37UWlmMDl4EDc6ylzwknF5GndNUBSadj1r2Pt/WCbI8QIMhBUNeKZFNbNsKbDyHEqQsPLJSoFJExBgiie7OlK0IHbZcXz6hxH766uj0k2S0gJtVif+0ltRI7jAI8DSpKMaTGlNylbRnO0THWhKMwJmRqDBzFV7jRCSIUREb5o/tNvsilDqPlEE6OtFMfemCPCnELQDkR5isuScrpmzEo1aBPbuz4bc9uCg2sHkWkA/7gqrPYy7n1oV1KThCkqSswEkjIgE65RpOh0mrhDDRXjLbayMgVoSvIaCSDxqycvC1kAsuWVI0CVNOZeIXEZbhvFMpQn+IpknLxqCX+wlQ0rUpE75X8AaXVLP0UD/MP/jodYvG09kLfaCjrhaIA8FEk+E1JLzx0tkdzbWv3kHf7RWnyxPP8Ui5Fmd+qj8Z/gpGyPbsA8z7xVEuyvK1vByOQaHLc0KiLu5zD/wDW2gmYgODTjkmh5oh8T+wjNlfH0kD7h/8AJSoW/RS//wAm0/6yh7KVL54h8L+w0ToftH2CorGo7le1FKlWggjkar+1+6moPxNKlWX1P4UacHbG3qgClSrIjS+ht3Wml6UqVMROBXC9aVKiccKqI5SpUUEjPUzSpU6AeLpvdSpUwEN76dT7qVKuCciuFb6VKuOZ61pT7NKlR+AokNb6dRXlKkYUTmamppUqRjoeTXppUqg+yy6Ky9fofbFS3fS/PKlSqi6QjJnwrpOlKlTiD6aVKlQEP//Z">
            <a:extLst>
              <a:ext uri="{FF2B5EF4-FFF2-40B4-BE49-F238E27FC236}">
                <a16:creationId xmlns:a16="http://schemas.microsoft.com/office/drawing/2014/main" id="{7E56243C-4046-46F1-BC28-CB3EB625D07E}"/>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pic>
        <p:nvPicPr>
          <p:cNvPr id="25607" name="Picture 9" descr="http://www.blogmamma.it/wp-content/uploads/2013/01/bambini-a-scuola.jpg">
            <a:extLst>
              <a:ext uri="{FF2B5EF4-FFF2-40B4-BE49-F238E27FC236}">
                <a16:creationId xmlns:a16="http://schemas.microsoft.com/office/drawing/2014/main" id="{A17C8CAA-30EC-44BB-8E5B-331D114F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3930650"/>
            <a:ext cx="3214688"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51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3">
            <a:extLst>
              <a:ext uri="{FF2B5EF4-FFF2-40B4-BE49-F238E27FC236}">
                <a16:creationId xmlns:a16="http://schemas.microsoft.com/office/drawing/2014/main" id="{017C9C59-06EA-4785-9BB2-ABBE880F685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943614D-CF8B-483C-8F56-B6DB844EDB83}" type="slidenum">
              <a:rPr lang="it-IT" altLang="it-IT" sz="1400">
                <a:solidFill>
                  <a:schemeClr val="bg2"/>
                </a:solidFill>
                <a:latin typeface="Arial Narrow" panose="020B0606020202030204" pitchFamily="34" charset="0"/>
              </a:rPr>
              <a:pPr/>
              <a:t>11</a:t>
            </a:fld>
            <a:endParaRPr lang="it-IT" altLang="it-IT" sz="1400" dirty="0">
              <a:solidFill>
                <a:schemeClr val="bg2"/>
              </a:solidFill>
              <a:latin typeface="Arial Narrow" panose="020B0606020202030204" pitchFamily="34" charset="0"/>
            </a:endParaRPr>
          </a:p>
        </p:txBody>
      </p:sp>
      <p:sp>
        <p:nvSpPr>
          <p:cNvPr id="26628" name="Rettangolo 2">
            <a:extLst>
              <a:ext uri="{FF2B5EF4-FFF2-40B4-BE49-F238E27FC236}">
                <a16:creationId xmlns:a16="http://schemas.microsoft.com/office/drawing/2014/main" id="{8FE41826-6826-479F-9FC3-43DC980F7575}"/>
              </a:ext>
            </a:extLst>
          </p:cNvPr>
          <p:cNvSpPr>
            <a:spLocks noChangeArrowheads="1"/>
          </p:cNvSpPr>
          <p:nvPr/>
        </p:nvSpPr>
        <p:spPr bwMode="auto">
          <a:xfrm>
            <a:off x="476349" y="4293096"/>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2. Le materie scientifiche sono insegnate prevalentemente come insieme di contenuti, invece che come metodo universale di approccio e di rapporto </a:t>
            </a:r>
            <a:r>
              <a:rPr lang="it-IT" altLang="it-IT" i="1" dirty="0">
                <a:solidFill>
                  <a:schemeClr val="accent2">
                    <a:lumMod val="75000"/>
                  </a:schemeClr>
                </a:solidFill>
                <a:latin typeface="Arial Narrow" panose="020B0606020202030204" pitchFamily="34" charset="0"/>
              </a:rPr>
              <a:t>con la realtà</a:t>
            </a:r>
            <a:r>
              <a:rPr lang="it-IT" altLang="it-IT" dirty="0">
                <a:solidFill>
                  <a:schemeClr val="accent2">
                    <a:lumMod val="75000"/>
                  </a:schemeClr>
                </a:solidFill>
                <a:latin typeface="Arial Narrow" panose="020B0606020202030204" pitchFamily="34" charset="0"/>
              </a:rPr>
              <a:t>. </a:t>
            </a:r>
          </a:p>
        </p:txBody>
      </p:sp>
      <p:sp>
        <p:nvSpPr>
          <p:cNvPr id="26631" name="Rettangolo 7">
            <a:extLst>
              <a:ext uri="{FF2B5EF4-FFF2-40B4-BE49-F238E27FC236}">
                <a16:creationId xmlns:a16="http://schemas.microsoft.com/office/drawing/2014/main" id="{5D405CB3-4285-4FAF-B90E-143826861550}"/>
              </a:ext>
            </a:extLst>
          </p:cNvPr>
          <p:cNvSpPr>
            <a:spLocks noChangeArrowheads="1"/>
          </p:cNvSpPr>
          <p:nvPr/>
        </p:nvSpPr>
        <p:spPr bwMode="auto">
          <a:xfrm>
            <a:off x="458227" y="1340768"/>
            <a:ext cx="41501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1. Si dovrebbero insegnare le scienze fin dalla scuola primaria. Nell'età in cui la curiosità è più vivace, l'interesse per l'osservazione meno tardo, e il desiderio di nuove esperienze più attivo. E' il periodo in cui si formano le basi degli atteggiamenti che atteggiamenti e modi di fare successivi.</a:t>
            </a:r>
          </a:p>
        </p:txBody>
      </p:sp>
    </p:spTree>
    <p:extLst>
      <p:ext uri="{BB962C8B-B14F-4D97-AF65-F5344CB8AC3E}">
        <p14:creationId xmlns:p14="http://schemas.microsoft.com/office/powerpoint/2010/main" val="366301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3">
            <a:extLst>
              <a:ext uri="{FF2B5EF4-FFF2-40B4-BE49-F238E27FC236}">
                <a16:creationId xmlns:a16="http://schemas.microsoft.com/office/drawing/2014/main" id="{017C9C59-06EA-4785-9BB2-ABBE880F6853}"/>
              </a:ext>
            </a:extLst>
          </p:cNvPr>
          <p:cNvSpPr>
            <a:spLocks noGrp="1"/>
          </p:cNvSpPr>
          <p:nvPr>
            <p:ph type="sldNum" sz="quarter" idx="10"/>
          </p:nvPr>
        </p:nvSpPr>
        <p:spPr>
          <a:xfrm>
            <a:off x="4162674" y="6525220"/>
            <a:ext cx="609600" cy="21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943614D-CF8B-483C-8F56-B6DB844EDB83}" type="slidenum">
              <a:rPr lang="it-IT" altLang="it-IT" sz="1400">
                <a:solidFill>
                  <a:schemeClr val="bg2"/>
                </a:solidFill>
                <a:latin typeface="Arial Narrow" panose="020B0606020202030204" pitchFamily="34" charset="0"/>
              </a:rPr>
              <a:pPr/>
              <a:t>12</a:t>
            </a:fld>
            <a:endParaRPr lang="it-IT" altLang="it-IT" sz="1400" dirty="0">
              <a:solidFill>
                <a:schemeClr val="bg2"/>
              </a:solidFill>
              <a:latin typeface="Arial Narrow" panose="020B0606020202030204" pitchFamily="34" charset="0"/>
            </a:endParaRPr>
          </a:p>
        </p:txBody>
      </p:sp>
      <p:sp>
        <p:nvSpPr>
          <p:cNvPr id="26629" name="Rettangolo 5">
            <a:extLst>
              <a:ext uri="{FF2B5EF4-FFF2-40B4-BE49-F238E27FC236}">
                <a16:creationId xmlns:a16="http://schemas.microsoft.com/office/drawing/2014/main" id="{02A7FE34-D084-4710-9441-B369A1087070}"/>
              </a:ext>
            </a:extLst>
          </p:cNvPr>
          <p:cNvSpPr>
            <a:spLocks noChangeArrowheads="1"/>
          </p:cNvSpPr>
          <p:nvPr/>
        </p:nvSpPr>
        <p:spPr bwMode="auto">
          <a:xfrm>
            <a:off x="395536" y="1700808"/>
            <a:ext cx="43910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In terzo luogo, la maggior parte del denaro e delle energie viene spesa per istituzioni in cui le persone vengono preparate ad una specifica attività professionale. </a:t>
            </a:r>
          </a:p>
          <a:p>
            <a:r>
              <a:rPr lang="it-IT" altLang="it-IT" dirty="0">
                <a:solidFill>
                  <a:schemeClr val="accent2">
                    <a:lumMod val="75000"/>
                  </a:schemeClr>
                </a:solidFill>
                <a:latin typeface="Arial Narrow" panose="020B0606020202030204" pitchFamily="34" charset="0"/>
              </a:rPr>
              <a:t>Questo fatto non è di per sé criticabile, come ho già spiegato parlando di scienza “applicata” e scienza “pura”.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Ma questa educazione professionalizzante, così com'è condotta attualmente, è indirizzata a fini ristretti, invece che al fine ampio e liberale di sviluppare interesse e abilità per usare il metodo scientifico in tutti i campi dello sviluppo umano.</a:t>
            </a:r>
          </a:p>
        </p:txBody>
      </p:sp>
    </p:spTree>
    <p:extLst>
      <p:ext uri="{BB962C8B-B14F-4D97-AF65-F5344CB8AC3E}">
        <p14:creationId xmlns:p14="http://schemas.microsoft.com/office/powerpoint/2010/main" val="151612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3">
            <a:extLst>
              <a:ext uri="{FF2B5EF4-FFF2-40B4-BE49-F238E27FC236}">
                <a16:creationId xmlns:a16="http://schemas.microsoft.com/office/drawing/2014/main" id="{23224B16-AA55-4645-8DDC-001090D2905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6624C9B-3189-48DD-ABAA-E653001EC236}" type="slidenum">
              <a:rPr lang="it-IT" altLang="it-IT" sz="1400">
                <a:solidFill>
                  <a:schemeClr val="bg2"/>
                </a:solidFill>
                <a:latin typeface="Arial Narrow" panose="020B0606020202030204" pitchFamily="34" charset="0"/>
              </a:rPr>
              <a:pPr/>
              <a:t>13</a:t>
            </a:fld>
            <a:endParaRPr lang="it-IT" altLang="it-IT" sz="1400" dirty="0">
              <a:solidFill>
                <a:schemeClr val="bg2"/>
              </a:solidFill>
              <a:latin typeface="Arial Narrow" panose="020B0606020202030204" pitchFamily="34" charset="0"/>
            </a:endParaRPr>
          </a:p>
        </p:txBody>
      </p:sp>
      <p:sp>
        <p:nvSpPr>
          <p:cNvPr id="24579" name="Rettangolo 4">
            <a:extLst>
              <a:ext uri="{FF2B5EF4-FFF2-40B4-BE49-F238E27FC236}">
                <a16:creationId xmlns:a16="http://schemas.microsoft.com/office/drawing/2014/main" id="{075841A4-9374-4732-A27C-1E7456213635}"/>
              </a:ext>
            </a:extLst>
          </p:cNvPr>
          <p:cNvSpPr>
            <a:spLocks noChangeArrowheads="1"/>
          </p:cNvSpPr>
          <p:nvPr/>
        </p:nvSpPr>
        <p:spPr bwMode="auto">
          <a:xfrm>
            <a:off x="387953" y="1129968"/>
            <a:ext cx="4572001" cy="1938992"/>
          </a:xfrm>
          <a:prstGeom prst="rect">
            <a:avLst/>
          </a:prstGeom>
          <a:noFill/>
          <a:ln w="9525">
            <a:noFill/>
            <a:miter lim="800000"/>
            <a:headEnd/>
            <a:tailEnd/>
          </a:ln>
        </p:spPr>
        <p:txBody>
          <a:bodyPr wrap="square">
            <a:spAutoFit/>
          </a:bodyPr>
          <a:lstStyle/>
          <a:p>
            <a:pPr>
              <a:defRPr/>
            </a:pPr>
            <a:r>
              <a:rPr kumimoji="1" lang="it-IT" sz="2000" dirty="0">
                <a:solidFill>
                  <a:schemeClr val="accent2">
                    <a:lumMod val="75000"/>
                  </a:schemeClr>
                </a:solidFill>
                <a:latin typeface="Arial Narrow" pitchFamily="34" charset="0"/>
                <a:ea typeface="+mj-ea"/>
                <a:cs typeface="+mj-cs"/>
              </a:rPr>
              <a:t>Esistono potenti interessi che operano per mantenere la scienza separata in modo che la vita quotidiana possa rimanere immune dalla sua influenza. I portatori di questi particolari interessi temono l’impatto del metodo scientifico nelle questioni sociali.</a:t>
            </a:r>
          </a:p>
        </p:txBody>
      </p:sp>
      <p:sp>
        <p:nvSpPr>
          <p:cNvPr id="27652" name="Rettangolo 5">
            <a:extLst>
              <a:ext uri="{FF2B5EF4-FFF2-40B4-BE49-F238E27FC236}">
                <a16:creationId xmlns:a16="http://schemas.microsoft.com/office/drawing/2014/main" id="{2F3B0651-2372-4652-91DF-6E0429A2AE11}"/>
              </a:ext>
            </a:extLst>
          </p:cNvPr>
          <p:cNvSpPr>
            <a:spLocks noChangeArrowheads="1"/>
          </p:cNvSpPr>
          <p:nvPr/>
        </p:nvSpPr>
        <p:spPr bwMode="auto">
          <a:xfrm>
            <a:off x="387954" y="3068960"/>
            <a:ext cx="457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Il movimento per l'unione di quanti lavorano nei diversi campi della scienza  è anch'esso un movimento educativo per quelli che vi prendono parte. Esso è anche precondizione dello sforzo per dare all’atteggiamento scientifico quel ruolo nelle istituzioni educative che potrà creare un sempre maggiore numero di persone che adottino abitualmente l’atteggiamento scientifico nell’affrontare i problemi che incontrano.</a:t>
            </a:r>
            <a:r>
              <a:rPr lang="en-GB" altLang="it-IT" sz="1600" b="1" baseline="30000" dirty="0">
                <a:latin typeface="Arial Narrow" panose="020B0606020202030204" pitchFamily="34" charset="0"/>
                <a:cs typeface="Times New Roman" panose="02020603050405020304" pitchFamily="18" charset="0"/>
              </a:rPr>
              <a:t> </a:t>
            </a:r>
            <a:endParaRPr lang="it-IT" altLang="it-IT" dirty="0">
              <a:latin typeface="Arial Narrow" panose="020B0606020202030204" pitchFamily="34" charset="0"/>
            </a:endParaRPr>
          </a:p>
        </p:txBody>
      </p:sp>
    </p:spTree>
    <p:extLst>
      <p:ext uri="{BB962C8B-B14F-4D97-AF65-F5344CB8AC3E}">
        <p14:creationId xmlns:p14="http://schemas.microsoft.com/office/powerpoint/2010/main" val="300472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3">
            <a:extLst>
              <a:ext uri="{FF2B5EF4-FFF2-40B4-BE49-F238E27FC236}">
                <a16:creationId xmlns:a16="http://schemas.microsoft.com/office/drawing/2014/main" id="{79E4A109-DE2C-4EB8-93D1-C63D6A6AA31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E30541E-0964-413A-8D02-C5D1C70BFA88}" type="slidenum">
              <a:rPr lang="it-IT" altLang="it-IT" sz="1400">
                <a:solidFill>
                  <a:schemeClr val="accent2">
                    <a:lumMod val="75000"/>
                  </a:schemeClr>
                </a:solidFill>
                <a:latin typeface="Arial Narrow" panose="020B0606020202030204" pitchFamily="34" charset="0"/>
              </a:rPr>
              <a:pPr/>
              <a:t>14</a:t>
            </a:fld>
            <a:endParaRPr lang="it-IT" altLang="it-IT" sz="1400" dirty="0">
              <a:solidFill>
                <a:schemeClr val="accent2">
                  <a:lumMod val="75000"/>
                </a:schemeClr>
              </a:solidFill>
              <a:latin typeface="Arial Narrow" panose="020B0606020202030204" pitchFamily="34" charset="0"/>
            </a:endParaRPr>
          </a:p>
        </p:txBody>
      </p:sp>
      <p:sp>
        <p:nvSpPr>
          <p:cNvPr id="28675" name="Rettangolo 4">
            <a:extLst>
              <a:ext uri="{FF2B5EF4-FFF2-40B4-BE49-F238E27FC236}">
                <a16:creationId xmlns:a16="http://schemas.microsoft.com/office/drawing/2014/main" id="{4BDBD198-7198-4E00-8450-81719A87EE54}"/>
              </a:ext>
            </a:extLst>
          </p:cNvPr>
          <p:cNvSpPr>
            <a:spLocks noChangeArrowheads="1"/>
          </p:cNvSpPr>
          <p:nvPr/>
        </p:nvSpPr>
        <p:spPr bwMode="auto">
          <a:xfrm>
            <a:off x="4427984" y="1860435"/>
            <a:ext cx="4572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Non è fattibile né desiderabile che tutti gli esseri umani diventino esperti di una scienza particolare.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Ma è decisamente desiderabile, e in certe condizioni realizzabile, che tutti gli uomini diventino scientifici nei loro atteggiamenti: genuinamente intelligenti nei loro modi di pensare e di agire.</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Si tratta di un obiettivo realizzabile perché tutte le persone normali hanno quelle potenzialità che rendono questo risultato possibile. </a:t>
            </a:r>
            <a:r>
              <a:rPr lang="en-GB" altLang="it-IT" dirty="0">
                <a:solidFill>
                  <a:schemeClr val="accent2">
                    <a:lumMod val="75000"/>
                  </a:schemeClr>
                </a:solidFill>
                <a:latin typeface="Arial Narrow" panose="020B0606020202030204" pitchFamily="34" charset="0"/>
                <a:cs typeface="Times New Roman" panose="02020603050405020304" pitchFamily="18" charset="0"/>
              </a:rPr>
              <a:t>.</a:t>
            </a:r>
            <a:endParaRPr lang="it-IT" altLang="it-IT" dirty="0">
              <a:solidFill>
                <a:schemeClr val="accent2">
                  <a:lumMod val="75000"/>
                </a:schemeClr>
              </a:solidFill>
              <a:latin typeface="Arial Narrow" panose="020B0606020202030204" pitchFamily="34" charset="0"/>
            </a:endParaRPr>
          </a:p>
        </p:txBody>
      </p:sp>
      <p:pic>
        <p:nvPicPr>
          <p:cNvPr id="28677" name="Picture 5" descr="http://consiglilavoro.jobberone.com/wp-content/uploads/2012/06/donne-lavoro.jpg">
            <a:extLst>
              <a:ext uri="{FF2B5EF4-FFF2-40B4-BE49-F238E27FC236}">
                <a16:creationId xmlns:a16="http://schemas.microsoft.com/office/drawing/2014/main" id="{0ED51547-5904-45C3-8EFB-24D33D49D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10962"/>
            <a:ext cx="3786188"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64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4C3B6604-311E-4D5B-BBD6-8B4533A3E8E1}"/>
              </a:ext>
            </a:extLst>
          </p:cNvPr>
          <p:cNvSpPr>
            <a:spLocks noGrp="1" noChangeArrowheads="1"/>
          </p:cNvSpPr>
          <p:nvPr>
            <p:ph type="ctrTitle"/>
          </p:nvPr>
        </p:nvSpPr>
        <p:spPr>
          <a:xfrm>
            <a:off x="539750" y="233363"/>
            <a:ext cx="5181600" cy="2428875"/>
          </a:xfrm>
        </p:spPr>
        <p:txBody>
          <a:bodyPr/>
          <a:lstStyle/>
          <a:p>
            <a:pPr eaLnBrk="1" hangingPunct="1"/>
            <a:r>
              <a:rPr lang="it-IT" altLang="it-IT" sz="2800">
                <a:solidFill>
                  <a:srgbClr val="990000"/>
                </a:solidFill>
                <a:latin typeface="Tahoma" panose="020B0604030504040204" pitchFamily="34" charset="0"/>
              </a:rPr>
              <a:t>Introduzione alle scienze dell’educazione</a:t>
            </a:r>
            <a:br>
              <a:rPr lang="it-IT" altLang="it-IT" sz="2800">
                <a:solidFill>
                  <a:srgbClr val="990000"/>
                </a:solidFill>
                <a:latin typeface="Tahoma" panose="020B0604030504040204" pitchFamily="34" charset="0"/>
              </a:rPr>
            </a:br>
            <a:r>
              <a:rPr lang="it-IT" altLang="it-IT" sz="1600">
                <a:solidFill>
                  <a:srgbClr val="990000"/>
                </a:solidFill>
                <a:latin typeface="Tahoma" panose="020B0604030504040204" pitchFamily="34" charset="0"/>
              </a:rPr>
              <a:t>prof. Pietro Lucisano</a:t>
            </a:r>
          </a:p>
        </p:txBody>
      </p:sp>
    </p:spTree>
    <p:extLst>
      <p:ext uri="{BB962C8B-B14F-4D97-AF65-F5344CB8AC3E}">
        <p14:creationId xmlns:p14="http://schemas.microsoft.com/office/powerpoint/2010/main" val="140332288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3">
            <a:extLst>
              <a:ext uri="{FF2B5EF4-FFF2-40B4-BE49-F238E27FC236}">
                <a16:creationId xmlns:a16="http://schemas.microsoft.com/office/drawing/2014/main" id="{F5E32498-826C-4105-AC38-2C3D858D512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012A4F2-87DF-4D59-ACBE-73F10896C4FC}" type="slidenum">
              <a:rPr lang="it-IT" altLang="it-IT" sz="1400">
                <a:solidFill>
                  <a:schemeClr val="bg2"/>
                </a:solidFill>
                <a:latin typeface="Arial Narrow" panose="020B0606020202030204" pitchFamily="34" charset="0"/>
              </a:rPr>
              <a:pPr/>
              <a:t>2</a:t>
            </a:fld>
            <a:endParaRPr lang="it-IT" altLang="it-IT" sz="1400" dirty="0">
              <a:solidFill>
                <a:schemeClr val="bg2"/>
              </a:solidFill>
              <a:latin typeface="Arial Narrow" panose="020B0606020202030204" pitchFamily="34" charset="0"/>
            </a:endParaRPr>
          </a:p>
        </p:txBody>
      </p:sp>
      <p:sp>
        <p:nvSpPr>
          <p:cNvPr id="18435" name="Rettangolo 1">
            <a:extLst>
              <a:ext uri="{FF2B5EF4-FFF2-40B4-BE49-F238E27FC236}">
                <a16:creationId xmlns:a16="http://schemas.microsoft.com/office/drawing/2014/main" id="{EEB58AB7-C1D5-4AB7-8E5A-9D887603F49A}"/>
              </a:ext>
            </a:extLst>
          </p:cNvPr>
          <p:cNvSpPr>
            <a:spLocks noChangeArrowheads="1"/>
          </p:cNvSpPr>
          <p:nvPr/>
        </p:nvSpPr>
        <p:spPr bwMode="auto">
          <a:xfrm>
            <a:off x="539552" y="1988840"/>
            <a:ext cx="4572000"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dirty="0">
                <a:solidFill>
                  <a:schemeClr val="accent2">
                    <a:lumMod val="75000"/>
                  </a:schemeClr>
                </a:solidFill>
                <a:latin typeface="Arial Narrow" panose="020B0606020202030204" pitchFamily="34" charset="0"/>
                <a:cs typeface="Times New Roman" panose="02020603050405020304" pitchFamily="18" charset="0"/>
              </a:rPr>
              <a:t>Anche quando un individuo è, o cerca di comportarsi in modo intelligente nella gestione delle sue cose, i suo sforzi vengono impediti, e spesso resi vani, da ostacoli dovuti non solo all'ignoranza, anche all'opposizione attiva contro l’atteggiamento scientifico da parte di coloro che sono influenzati dal pregiudizio, dal dogma, dall'interesse di classe, da autorità esterne, da sentimenti nazionalistici o razziali, o da agenzie altrettanto potenti. </a:t>
            </a:r>
          </a:p>
          <a:p>
            <a:endParaRPr lang="it-IT" dirty="0">
              <a:solidFill>
                <a:schemeClr val="accent2">
                  <a:lumMod val="75000"/>
                </a:schemeClr>
              </a:solidFill>
              <a:latin typeface="Arial Narrow" panose="020B0606020202030204" pitchFamily="34" charset="0"/>
              <a:cs typeface="Times New Roman" panose="02020603050405020304" pitchFamily="18" charset="0"/>
            </a:endParaRPr>
          </a:p>
          <a:p>
            <a:r>
              <a:rPr lang="it-IT" dirty="0">
                <a:solidFill>
                  <a:schemeClr val="accent2">
                    <a:lumMod val="75000"/>
                  </a:schemeClr>
                </a:solidFill>
                <a:latin typeface="Arial Narrow" panose="020B0606020202030204" pitchFamily="34" charset="0"/>
                <a:cs typeface="Times New Roman" panose="02020603050405020304" pitchFamily="18" charset="0"/>
              </a:rPr>
              <a:t>Visto in questa luce, il problema dell'unità della scienza costitui­sce un problema sociale di fondamentale importanza.</a:t>
            </a:r>
            <a:endParaRPr lang="en-GB" altLang="it-IT" dirty="0">
              <a:solidFill>
                <a:schemeClr val="accent2">
                  <a:lumMod val="75000"/>
                </a:schemeClr>
              </a:solidFill>
              <a:latin typeface="Arial Narrow" panose="020B0606020202030204" pitchFamily="34" charset="0"/>
              <a:cs typeface="Times New Roman" panose="02020603050405020304" pitchFamily="18" charset="0"/>
            </a:endParaRPr>
          </a:p>
          <a:p>
            <a:endParaRPr lang="en-GB" altLang="it-IT" b="1" baseline="30000" dirty="0">
              <a:solidFill>
                <a:schemeClr val="accent2">
                  <a:lumMod val="75000"/>
                </a:schemeClr>
              </a:solidFill>
              <a:latin typeface="Arial Narrow" panose="020B0606020202030204" pitchFamily="34" charset="0"/>
              <a:cs typeface="Times New Roman" panose="02020603050405020304" pitchFamily="18" charset="0"/>
            </a:endParaRPr>
          </a:p>
        </p:txBody>
      </p:sp>
      <p:pic>
        <p:nvPicPr>
          <p:cNvPr id="18436" name="Picture 2" descr="http://www.thehistoryblog.com/wp-content/uploads/2012/02/giordano_bruno1.jpg">
            <a:extLst>
              <a:ext uri="{FF2B5EF4-FFF2-40B4-BE49-F238E27FC236}">
                <a16:creationId xmlns:a16="http://schemas.microsoft.com/office/drawing/2014/main" id="{ED50AF40-96B6-4CF6-B63F-3B27F35BA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57338"/>
            <a:ext cx="195421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treccani.it/export/sites/default/Portale/resources/images/sito/lingua_italiana/parole/Galilei1.jpg">
            <a:extLst>
              <a:ext uri="{FF2B5EF4-FFF2-40B4-BE49-F238E27FC236}">
                <a16:creationId xmlns:a16="http://schemas.microsoft.com/office/drawing/2014/main" id="{1B206958-C9D3-4E04-A0D1-495C48D66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765675"/>
            <a:ext cx="2667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FE1E98CC-1AEF-4B1E-89F1-15EC0085AC34}"/>
              </a:ext>
            </a:extLst>
          </p:cNvPr>
          <p:cNvSpPr/>
          <p:nvPr/>
        </p:nvSpPr>
        <p:spPr>
          <a:xfrm>
            <a:off x="539552" y="1052736"/>
            <a:ext cx="4847802" cy="400110"/>
          </a:xfrm>
          <a:prstGeom prst="rect">
            <a:avLst/>
          </a:prstGeom>
          <a:solidFill>
            <a:srgbClr val="822433"/>
          </a:solidFill>
        </p:spPr>
        <p:txBody>
          <a:bodyPr wrap="none">
            <a:spAutoFit/>
          </a:bodyPr>
          <a:lstStyle/>
          <a:p>
            <a:pPr>
              <a:defRPr/>
            </a:pPr>
            <a:r>
              <a:rPr kumimoji="1" lang="en-GB" sz="2000" dirty="0" err="1">
                <a:solidFill>
                  <a:schemeClr val="bg1"/>
                </a:solidFill>
                <a:latin typeface="Arial Narrow" panose="020B0606020202030204" pitchFamily="34" charset="0"/>
                <a:ea typeface="+mj-ea"/>
                <a:cs typeface="+mj-cs"/>
              </a:rPr>
              <a:t>Perché</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l’unità</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della</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scienza</a:t>
            </a:r>
            <a:r>
              <a:rPr kumimoji="1" lang="en-GB" sz="2000" dirty="0">
                <a:solidFill>
                  <a:schemeClr val="bg1"/>
                </a:solidFill>
                <a:latin typeface="Arial Narrow" panose="020B0606020202030204" pitchFamily="34" charset="0"/>
                <a:ea typeface="+mj-ea"/>
                <a:cs typeface="+mj-cs"/>
              </a:rPr>
              <a:t> è un </a:t>
            </a:r>
            <a:r>
              <a:rPr kumimoji="1" lang="en-GB" sz="2000" dirty="0" err="1">
                <a:solidFill>
                  <a:schemeClr val="bg1"/>
                </a:solidFill>
                <a:latin typeface="Arial Narrow" panose="020B0606020202030204" pitchFamily="34" charset="0"/>
                <a:ea typeface="+mj-ea"/>
                <a:cs typeface="+mj-cs"/>
              </a:rPr>
              <a:t>problema</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sociale</a:t>
            </a:r>
            <a:endParaRPr kumimoji="1" lang="it-IT" sz="2000" dirty="0">
              <a:solidFill>
                <a:schemeClr val="bg1"/>
              </a:solidFill>
              <a:latin typeface="Arial Narrow" panose="020B0606020202030204" pitchFamily="34" charset="0"/>
              <a:ea typeface="+mj-ea"/>
              <a:cs typeface="+mj-cs"/>
            </a:endParaRPr>
          </a:p>
        </p:txBody>
      </p:sp>
    </p:spTree>
    <p:extLst>
      <p:ext uri="{BB962C8B-B14F-4D97-AF65-F5344CB8AC3E}">
        <p14:creationId xmlns:p14="http://schemas.microsoft.com/office/powerpoint/2010/main" val="78254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3">
            <a:extLst>
              <a:ext uri="{FF2B5EF4-FFF2-40B4-BE49-F238E27FC236}">
                <a16:creationId xmlns:a16="http://schemas.microsoft.com/office/drawing/2014/main" id="{6863F3EA-7B66-4C2D-B8A6-3B56BF6B10D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C123F94-E0AF-48C1-AD23-BC49750C93D8}" type="slidenum">
              <a:rPr lang="it-IT" altLang="it-IT" sz="1400">
                <a:solidFill>
                  <a:schemeClr val="bg2"/>
                </a:solidFill>
                <a:latin typeface="Arial Narrow" panose="020B0606020202030204" pitchFamily="34" charset="0"/>
              </a:rPr>
              <a:pPr/>
              <a:t>3</a:t>
            </a:fld>
            <a:endParaRPr lang="it-IT" altLang="it-IT" sz="1400" dirty="0">
              <a:solidFill>
                <a:schemeClr val="bg2"/>
              </a:solidFill>
              <a:latin typeface="Arial Narrow" panose="020B0606020202030204" pitchFamily="34" charset="0"/>
            </a:endParaRPr>
          </a:p>
        </p:txBody>
      </p:sp>
      <p:sp>
        <p:nvSpPr>
          <p:cNvPr id="2" name="Rettangolo 1">
            <a:extLst>
              <a:ext uri="{FF2B5EF4-FFF2-40B4-BE49-F238E27FC236}">
                <a16:creationId xmlns:a16="http://schemas.microsoft.com/office/drawing/2014/main" id="{1E8E0325-1801-4221-AABB-0324857CCFC3}"/>
              </a:ext>
            </a:extLst>
          </p:cNvPr>
          <p:cNvSpPr/>
          <p:nvPr/>
        </p:nvSpPr>
        <p:spPr>
          <a:xfrm>
            <a:off x="359568" y="1065352"/>
            <a:ext cx="8424863" cy="707886"/>
          </a:xfrm>
          <a:prstGeom prst="rect">
            <a:avLst/>
          </a:prstGeom>
        </p:spPr>
        <p:txBody>
          <a:bodyPr>
            <a:spAutoFit/>
          </a:bodyPr>
          <a:lstStyle/>
          <a:p>
            <a:pPr>
              <a:defRPr/>
            </a:pPr>
            <a:r>
              <a:rPr kumimoji="1" lang="it-IT" sz="2000" dirty="0">
                <a:solidFill>
                  <a:schemeClr val="accent2">
                    <a:lumMod val="75000"/>
                  </a:schemeClr>
                </a:solidFill>
                <a:latin typeface="Arial Narrow" pitchFamily="34" charset="0"/>
                <a:ea typeface="+mj-ea"/>
                <a:cs typeface="+mj-cs"/>
              </a:rPr>
              <a:t>Portare avanti l'unità dell'atteggiamento scientifico vuol quindi dire portare coloro che lo accettano e coloro che lo influenzano a collaborare insieme attivamente.</a:t>
            </a:r>
          </a:p>
        </p:txBody>
      </p:sp>
      <p:sp>
        <p:nvSpPr>
          <p:cNvPr id="20484" name="Rettangolo 2">
            <a:extLst>
              <a:ext uri="{FF2B5EF4-FFF2-40B4-BE49-F238E27FC236}">
                <a16:creationId xmlns:a16="http://schemas.microsoft.com/office/drawing/2014/main" id="{A3A4AE2F-D132-4BC3-B979-30E8E1B394A0}"/>
              </a:ext>
            </a:extLst>
          </p:cNvPr>
          <p:cNvSpPr>
            <a:spLocks noChangeArrowheads="1"/>
          </p:cNvSpPr>
          <p:nvPr/>
        </p:nvSpPr>
        <p:spPr bwMode="auto">
          <a:xfrm>
            <a:off x="359568" y="1990595"/>
            <a:ext cx="457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Questo problema trascende in importanza quello più tecnico dell’unificazione dei risultati delle singole scienze. </a:t>
            </a:r>
          </a:p>
          <a:p>
            <a:r>
              <a:rPr lang="it-IT" altLang="it-IT" dirty="0">
                <a:solidFill>
                  <a:schemeClr val="accent2">
                    <a:lumMod val="75000"/>
                  </a:schemeClr>
                </a:solidFill>
                <a:latin typeface="Arial Narrow" panose="020B0606020202030204" pitchFamily="34" charset="0"/>
              </a:rPr>
              <a:t>Per questo non è eccessivo affermare che la scienza, anche nel suo significato più specialistico è oggi in una congiuntura critica.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Essa è costretta a procedere per salvaguardare i suoi risultati.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Se arrestasse il suo procedere, verrebbe confinata nel campo in cui ha già ottenuto i suoi risultati, e vedrebbe i frutti delle sue vittorie fatti propri da coloro che li userebbero con metodi antiscientifici e per fini inumani.</a:t>
            </a:r>
            <a:r>
              <a:rPr lang="en-GB" altLang="it-IT" dirty="0">
                <a:solidFill>
                  <a:schemeClr val="accent2">
                    <a:lumMod val="75000"/>
                  </a:schemeClr>
                </a:solidFill>
                <a:latin typeface="Arial Narrow" panose="020B0606020202030204" pitchFamily="34" charset="0"/>
                <a:cs typeface="Times New Roman" panose="02020603050405020304" pitchFamily="18" charset="0"/>
              </a:rPr>
              <a:t>.</a:t>
            </a:r>
            <a:endParaRPr lang="it-IT" altLang="it-IT" dirty="0">
              <a:solidFill>
                <a:schemeClr val="accent2">
                  <a:lumMod val="75000"/>
                </a:schemeClr>
              </a:solidFill>
            </a:endParaRPr>
          </a:p>
        </p:txBody>
      </p:sp>
    </p:spTree>
    <p:extLst>
      <p:ext uri="{BB962C8B-B14F-4D97-AF65-F5344CB8AC3E}">
        <p14:creationId xmlns:p14="http://schemas.microsoft.com/office/powerpoint/2010/main" val="165388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3">
            <a:extLst>
              <a:ext uri="{FF2B5EF4-FFF2-40B4-BE49-F238E27FC236}">
                <a16:creationId xmlns:a16="http://schemas.microsoft.com/office/drawing/2014/main" id="{475C7495-BFA5-4C7E-8AA0-70F3D424425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DEE6C4B-CAD2-4426-93CF-F980C1A72E2F}" type="slidenum">
              <a:rPr lang="it-IT" altLang="it-IT" sz="1400">
                <a:solidFill>
                  <a:schemeClr val="bg2"/>
                </a:solidFill>
                <a:latin typeface="Arial Narrow" panose="020B0606020202030204" pitchFamily="34" charset="0"/>
              </a:rPr>
              <a:pPr/>
              <a:t>4</a:t>
            </a:fld>
            <a:endParaRPr lang="it-IT" altLang="it-IT" sz="1400" dirty="0">
              <a:solidFill>
                <a:schemeClr val="bg2"/>
              </a:solidFill>
              <a:latin typeface="Arial Narrow" panose="020B0606020202030204" pitchFamily="34" charset="0"/>
            </a:endParaRPr>
          </a:p>
        </p:txBody>
      </p:sp>
      <p:sp>
        <p:nvSpPr>
          <p:cNvPr id="2" name="Rettangolo 1">
            <a:extLst>
              <a:ext uri="{FF2B5EF4-FFF2-40B4-BE49-F238E27FC236}">
                <a16:creationId xmlns:a16="http://schemas.microsoft.com/office/drawing/2014/main" id="{0660ECF4-2A77-4534-B653-CF7C85A75B3F}"/>
              </a:ext>
            </a:extLst>
          </p:cNvPr>
          <p:cNvSpPr/>
          <p:nvPr/>
        </p:nvSpPr>
        <p:spPr>
          <a:xfrm>
            <a:off x="611560" y="1528961"/>
            <a:ext cx="4374257" cy="1015663"/>
          </a:xfrm>
          <a:prstGeom prst="rect">
            <a:avLst/>
          </a:prstGeom>
        </p:spPr>
        <p:txBody>
          <a:bodyPr wrap="square">
            <a:spAutoFit/>
          </a:bodyPr>
          <a:lstStyle/>
          <a:p>
            <a:pPr>
              <a:defRPr/>
            </a:pPr>
            <a:r>
              <a:rPr kumimoji="1" lang="it-IT" sz="2000" dirty="0">
                <a:solidFill>
                  <a:schemeClr val="accent2">
                    <a:lumMod val="75000"/>
                  </a:schemeClr>
                </a:solidFill>
                <a:latin typeface="Arial Narrow" pitchFamily="34" charset="0"/>
                <a:ea typeface="+mj-ea"/>
                <a:cs typeface="+mj-cs"/>
              </a:rPr>
              <a:t>Al giorno d'oggi, coloro che si oppongono all’atteggiamento scientifico sono numerosi e organizzati, molto più di quanto appaia</a:t>
            </a:r>
            <a:r>
              <a:rPr kumimoji="1" lang="en-GB" sz="2000" dirty="0">
                <a:solidFill>
                  <a:schemeClr val="accent2">
                    <a:lumMod val="75000"/>
                  </a:schemeClr>
                </a:solidFill>
                <a:latin typeface="Arial Narrow" pitchFamily="34" charset="0"/>
                <a:ea typeface="+mj-ea"/>
                <a:cs typeface="+mj-cs"/>
              </a:rPr>
              <a:t>.</a:t>
            </a:r>
            <a:endParaRPr kumimoji="1" lang="it-IT" sz="2000" dirty="0">
              <a:solidFill>
                <a:schemeClr val="accent2">
                  <a:lumMod val="75000"/>
                </a:schemeClr>
              </a:solidFill>
              <a:latin typeface="Arial Narrow" pitchFamily="34" charset="0"/>
              <a:ea typeface="+mj-ea"/>
              <a:cs typeface="+mj-cs"/>
            </a:endParaRPr>
          </a:p>
        </p:txBody>
      </p:sp>
      <p:sp>
        <p:nvSpPr>
          <p:cNvPr id="19460" name="Rettangolo 2">
            <a:extLst>
              <a:ext uri="{FF2B5EF4-FFF2-40B4-BE49-F238E27FC236}">
                <a16:creationId xmlns:a16="http://schemas.microsoft.com/office/drawing/2014/main" id="{DA605D51-B4A3-404A-BE67-8B624F6891A7}"/>
              </a:ext>
            </a:extLst>
          </p:cNvPr>
          <p:cNvSpPr>
            <a:spLocks noChangeArrowheads="1"/>
          </p:cNvSpPr>
          <p:nvPr/>
        </p:nvSpPr>
        <p:spPr bwMode="auto">
          <a:xfrm>
            <a:off x="611560" y="2701032"/>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La scienza è respinta, quando “invade” il campo già occupato da istituzioni religiose, morali, politiche ed economiche.</a:t>
            </a:r>
          </a:p>
        </p:txBody>
      </p:sp>
      <p:sp>
        <p:nvSpPr>
          <p:cNvPr id="19461" name="Rettangolo 4">
            <a:extLst>
              <a:ext uri="{FF2B5EF4-FFF2-40B4-BE49-F238E27FC236}">
                <a16:creationId xmlns:a16="http://schemas.microsoft.com/office/drawing/2014/main" id="{C572676C-6E0F-4A51-85D5-FBEE0DCB5DD2}"/>
              </a:ext>
            </a:extLst>
          </p:cNvPr>
          <p:cNvSpPr>
            <a:spLocks noChangeArrowheads="1"/>
          </p:cNvSpPr>
          <p:nvPr/>
        </p:nvSpPr>
        <p:spPr bwMode="auto">
          <a:xfrm>
            <a:off x="611560" y="4005064"/>
            <a:ext cx="4859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Molti e potenti sono coloro che usano i risultati della scienza per favorire interessi privati, di classe o di nazione, attraverso metodi assolutamente non scientifici o antiscientifici. </a:t>
            </a:r>
          </a:p>
        </p:txBody>
      </p:sp>
      <p:pic>
        <p:nvPicPr>
          <p:cNvPr id="19462" name="Picture 2" descr="http://www.eurekasistemi.net/assets/desktop-computer-sale.jpg">
            <a:extLst>
              <a:ext uri="{FF2B5EF4-FFF2-40B4-BE49-F238E27FC236}">
                <a16:creationId xmlns:a16="http://schemas.microsoft.com/office/drawing/2014/main" id="{F195F951-3D50-45D0-9106-4B0CA6EF3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05" y="3429000"/>
            <a:ext cx="396044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16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3">
            <a:extLst>
              <a:ext uri="{FF2B5EF4-FFF2-40B4-BE49-F238E27FC236}">
                <a16:creationId xmlns:a16="http://schemas.microsoft.com/office/drawing/2014/main" id="{FEBC3A0C-881E-47DC-BA59-A0806AF2D56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CD75AC2-943A-4E8D-8A87-2C0C08DDA217}" type="slidenum">
              <a:rPr lang="it-IT" altLang="it-IT" sz="1400">
                <a:solidFill>
                  <a:schemeClr val="bg2"/>
                </a:solidFill>
                <a:latin typeface="Arial Narrow" panose="020B0606020202030204" pitchFamily="34" charset="0"/>
              </a:rPr>
              <a:pPr/>
              <a:t>5</a:t>
            </a:fld>
            <a:endParaRPr lang="it-IT" altLang="it-IT" sz="1400" dirty="0">
              <a:solidFill>
                <a:schemeClr val="bg2"/>
              </a:solidFill>
              <a:latin typeface="Arial Narrow" panose="020B0606020202030204" pitchFamily="34" charset="0"/>
            </a:endParaRPr>
          </a:p>
        </p:txBody>
      </p:sp>
      <p:sp>
        <p:nvSpPr>
          <p:cNvPr id="2" name="Rettangolo 1">
            <a:extLst>
              <a:ext uri="{FF2B5EF4-FFF2-40B4-BE49-F238E27FC236}">
                <a16:creationId xmlns:a16="http://schemas.microsoft.com/office/drawing/2014/main" id="{468685E8-D7B7-4E75-BF0D-8F659B95D1EC}"/>
              </a:ext>
            </a:extLst>
          </p:cNvPr>
          <p:cNvSpPr/>
          <p:nvPr/>
        </p:nvSpPr>
        <p:spPr>
          <a:xfrm>
            <a:off x="231073" y="1988840"/>
            <a:ext cx="4520439" cy="1323439"/>
          </a:xfrm>
          <a:prstGeom prst="rect">
            <a:avLst/>
          </a:prstGeom>
        </p:spPr>
        <p:txBody>
          <a:bodyPr wrap="square">
            <a:spAutoFit/>
          </a:bodyPr>
          <a:lstStyle/>
          <a:p>
            <a:pPr>
              <a:defRPr/>
            </a:pPr>
            <a:r>
              <a:rPr kumimoji="1" lang="en-GB" sz="2000" dirty="0">
                <a:solidFill>
                  <a:schemeClr val="accent2">
                    <a:lumMod val="75000"/>
                  </a:schemeClr>
                </a:solidFill>
                <a:latin typeface="Arial Narrow" pitchFamily="34" charset="0"/>
                <a:ea typeface="+mj-ea"/>
                <a:cs typeface="+mj-cs"/>
              </a:rPr>
              <a:t>C</a:t>
            </a:r>
            <a:r>
              <a:rPr kumimoji="1" lang="it-IT" sz="2000" dirty="0">
                <a:solidFill>
                  <a:schemeClr val="accent2">
                    <a:lumMod val="75000"/>
                  </a:schemeClr>
                </a:solidFill>
                <a:latin typeface="Arial Narrow" pitchFamily="34" charset="0"/>
                <a:ea typeface="+mj-ea"/>
                <a:cs typeface="+mj-cs"/>
              </a:rPr>
              <a:t>’è bisogno che coloro che sono animati da un atteggiamento scientifico si confrontino sulla collocazione e la funzione della scienza  nella complessa scena della vita.</a:t>
            </a:r>
          </a:p>
        </p:txBody>
      </p:sp>
      <p:sp>
        <p:nvSpPr>
          <p:cNvPr id="21508" name="Rettangolo 2">
            <a:extLst>
              <a:ext uri="{FF2B5EF4-FFF2-40B4-BE49-F238E27FC236}">
                <a16:creationId xmlns:a16="http://schemas.microsoft.com/office/drawing/2014/main" id="{BC226631-D7CF-4E4B-8120-6DC995F69974}"/>
              </a:ext>
            </a:extLst>
          </p:cNvPr>
          <p:cNvSpPr>
            <a:spLocks noChangeArrowheads="1"/>
          </p:cNvSpPr>
          <p:nvPr/>
        </p:nvSpPr>
        <p:spPr bwMode="auto">
          <a:xfrm>
            <a:off x="179512" y="3429000"/>
            <a:ext cx="457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Un movimento a favore dell'unità della scienza non ha bisogno di cercare  una base comune sulla quale cercare consenso.</a:t>
            </a:r>
          </a:p>
          <a:p>
            <a:endParaRPr lang="it-IT" altLang="it-IT" sz="800"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Dovrebbe essere un </a:t>
            </a:r>
            <a:r>
              <a:rPr lang="it-IT" altLang="it-IT" b="1" dirty="0">
                <a:solidFill>
                  <a:schemeClr val="accent2">
                    <a:lumMod val="75000"/>
                  </a:schemeClr>
                </a:solidFill>
                <a:latin typeface="Arial Narrow" panose="020B0606020202030204" pitchFamily="34" charset="0"/>
              </a:rPr>
              <a:t>movimento cooperativo</a:t>
            </a:r>
            <a:r>
              <a:rPr lang="it-IT" altLang="it-IT" dirty="0">
                <a:solidFill>
                  <a:schemeClr val="accent2">
                    <a:lumMod val="75000"/>
                  </a:schemeClr>
                </a:solidFill>
                <a:latin typeface="Arial Narrow" panose="020B0606020202030204" pitchFamily="34" charset="0"/>
              </a:rPr>
              <a:t>, in modo che riferimenti e idee comuni nascano dal processo di cooperazione stesso.</a:t>
            </a:r>
          </a:p>
        </p:txBody>
      </p:sp>
      <p:pic>
        <p:nvPicPr>
          <p:cNvPr id="21510" name="Picture 2" descr="https://upload.wikimedia.org/wikipedia/commons/1/19/2012-05-15_Roma_ponte_Cestio_da_ponte_Garibaldi_1.jpg">
            <a:extLst>
              <a:ext uri="{FF2B5EF4-FFF2-40B4-BE49-F238E27FC236}">
                <a16:creationId xmlns:a16="http://schemas.microsoft.com/office/drawing/2014/main" id="{CF61A4E7-BCDA-499C-AF73-107934DB0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57" y="3393202"/>
            <a:ext cx="394493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2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3">
            <a:extLst>
              <a:ext uri="{FF2B5EF4-FFF2-40B4-BE49-F238E27FC236}">
                <a16:creationId xmlns:a16="http://schemas.microsoft.com/office/drawing/2014/main" id="{FEBC3A0C-881E-47DC-BA59-A0806AF2D56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CD75AC2-943A-4E8D-8A87-2C0C08DDA217}" type="slidenum">
              <a:rPr lang="it-IT" altLang="it-IT" sz="1400">
                <a:solidFill>
                  <a:schemeClr val="bg2"/>
                </a:solidFill>
                <a:latin typeface="Arial Narrow" panose="020B0606020202030204" pitchFamily="34" charset="0"/>
              </a:rPr>
              <a:pPr/>
              <a:t>6</a:t>
            </a:fld>
            <a:endParaRPr lang="it-IT" altLang="it-IT" sz="1400" dirty="0">
              <a:solidFill>
                <a:schemeClr val="bg2"/>
              </a:solidFill>
              <a:latin typeface="Arial Narrow" panose="020B0606020202030204" pitchFamily="34" charset="0"/>
            </a:endParaRPr>
          </a:p>
        </p:txBody>
      </p:sp>
      <p:sp>
        <p:nvSpPr>
          <p:cNvPr id="21509" name="Rettangolo 4">
            <a:extLst>
              <a:ext uri="{FF2B5EF4-FFF2-40B4-BE49-F238E27FC236}">
                <a16:creationId xmlns:a16="http://schemas.microsoft.com/office/drawing/2014/main" id="{03B37C2C-562C-4AC9-BB98-C32EB059CE06}"/>
              </a:ext>
            </a:extLst>
          </p:cNvPr>
          <p:cNvSpPr>
            <a:spLocks noChangeArrowheads="1"/>
          </p:cNvSpPr>
          <p:nvPr/>
        </p:nvSpPr>
        <p:spPr bwMode="auto">
          <a:xfrm>
            <a:off x="285092" y="1824317"/>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GB" altLang="it-IT" b="1" dirty="0" err="1">
                <a:solidFill>
                  <a:schemeClr val="accent2">
                    <a:lumMod val="75000"/>
                  </a:schemeClr>
                </a:solidFill>
                <a:latin typeface="Arial Narrow" panose="020B0606020202030204" pitchFamily="34" charset="0"/>
                <a:cs typeface="Times New Roman" panose="02020603050405020304" pitchFamily="18" charset="0"/>
              </a:rPr>
              <a:t>Difficoltà</a:t>
            </a:r>
            <a:r>
              <a:rPr lang="en-GB" altLang="it-IT" b="1" dirty="0">
                <a:solidFill>
                  <a:schemeClr val="accent2">
                    <a:lumMod val="75000"/>
                  </a:schemeClr>
                </a:solidFill>
                <a:latin typeface="Arial Narrow" panose="020B0606020202030204" pitchFamily="34" charset="0"/>
                <a:cs typeface="Times New Roman" panose="02020603050405020304" pitchFamily="18" charset="0"/>
              </a:rPr>
              <a:t>.</a:t>
            </a:r>
          </a:p>
          <a:p>
            <a:r>
              <a:rPr lang="en-GB" altLang="it-IT" dirty="0">
                <a:solidFill>
                  <a:schemeClr val="accent2">
                    <a:lumMod val="75000"/>
                  </a:schemeClr>
                </a:solidFill>
                <a:latin typeface="Arial Narrow" panose="020B0606020202030204" pitchFamily="34" charset="0"/>
                <a:cs typeface="Times New Roman" panose="02020603050405020304" pitchFamily="18" charset="0"/>
              </a:rPr>
              <a:t>Uno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dei</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problemi</a:t>
            </a:r>
            <a:r>
              <a:rPr lang="en-GB" altLang="it-IT" dirty="0">
                <a:solidFill>
                  <a:schemeClr val="accent2">
                    <a:lumMod val="75000"/>
                  </a:schemeClr>
                </a:solidFill>
                <a:latin typeface="Arial Narrow" panose="020B0606020202030204" pitchFamily="34" charset="0"/>
                <a:cs typeface="Times New Roman" panose="02020603050405020304" pitchFamily="18" charset="0"/>
              </a:rPr>
              <a:t> è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che</a:t>
            </a:r>
            <a:r>
              <a:rPr lang="en-GB" altLang="it-IT" dirty="0">
                <a:solidFill>
                  <a:schemeClr val="accent2">
                    <a:lumMod val="75000"/>
                  </a:schemeClr>
                </a:solidFill>
                <a:latin typeface="Arial Narrow" panose="020B0606020202030204" pitchFamily="34" charset="0"/>
                <a:cs typeface="Times New Roman" panose="02020603050405020304" pitchFamily="18" charset="0"/>
              </a:rPr>
              <a:t> le diverse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scienze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hanno</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costruito</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linguaggi</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specialistici</a:t>
            </a:r>
            <a:r>
              <a:rPr lang="en-GB" altLang="it-IT" dirty="0">
                <a:solidFill>
                  <a:schemeClr val="accent2">
                    <a:lumMod val="75000"/>
                  </a:schemeClr>
                </a:solidFill>
                <a:latin typeface="Arial Narrow" panose="020B0606020202030204" pitchFamily="34" charset="0"/>
                <a:cs typeface="Times New Roman" panose="02020603050405020304" pitchFamily="18" charset="0"/>
              </a:rPr>
              <a:t> e non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riescono</a:t>
            </a:r>
            <a:r>
              <a:rPr lang="en-GB" altLang="it-IT" dirty="0">
                <a:solidFill>
                  <a:schemeClr val="accent2">
                    <a:lumMod val="75000"/>
                  </a:schemeClr>
                </a:solidFill>
                <a:latin typeface="Arial Narrow" panose="020B0606020202030204" pitchFamily="34" charset="0"/>
                <a:cs typeface="Times New Roman" panose="02020603050405020304" pitchFamily="18" charset="0"/>
              </a:rPr>
              <a:t> a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parlare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fra</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loro</a:t>
            </a:r>
            <a:r>
              <a:rPr lang="en-GB" altLang="it-IT" dirty="0">
                <a:solidFill>
                  <a:schemeClr val="accent2">
                    <a:lumMod val="75000"/>
                  </a:schemeClr>
                </a:solidFill>
                <a:latin typeface="Arial Narrow" panose="020B0606020202030204" pitchFamily="34" charset="0"/>
                <a:cs typeface="Times New Roman" panose="02020603050405020304" pitchFamily="18" charset="0"/>
              </a:rPr>
              <a:t>.</a:t>
            </a:r>
            <a:endParaRPr lang="it-IT" altLang="it-IT" dirty="0">
              <a:solidFill>
                <a:schemeClr val="accent2">
                  <a:lumMod val="75000"/>
                </a:schemeClr>
              </a:solidFill>
            </a:endParaRPr>
          </a:p>
        </p:txBody>
      </p:sp>
      <p:pic>
        <p:nvPicPr>
          <p:cNvPr id="21510" name="Picture 2" descr="https://upload.wikimedia.org/wikipedia/commons/1/19/2012-05-15_Roma_ponte_Cestio_da_ponte_Garibaldi_1.jpg">
            <a:extLst>
              <a:ext uri="{FF2B5EF4-FFF2-40B4-BE49-F238E27FC236}">
                <a16:creationId xmlns:a16="http://schemas.microsoft.com/office/drawing/2014/main" id="{CF61A4E7-BCDA-499C-AF73-107934DB0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57" y="3393202"/>
            <a:ext cx="394493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2">
            <a:extLst>
              <a:ext uri="{FF2B5EF4-FFF2-40B4-BE49-F238E27FC236}">
                <a16:creationId xmlns:a16="http://schemas.microsoft.com/office/drawing/2014/main" id="{D4E6B502-BD40-4387-A1AF-72925BE30B60}"/>
              </a:ext>
            </a:extLst>
          </p:cNvPr>
          <p:cNvSpPr>
            <a:spLocks noChangeArrowheads="1"/>
          </p:cNvSpPr>
          <p:nvPr/>
        </p:nvSpPr>
        <p:spPr bwMode="auto">
          <a:xfrm>
            <a:off x="244727" y="4455528"/>
            <a:ext cx="41290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Mi sembra tuttavia che il bisogno principale sia il collegamento delle scienze fisico-chimiche con l’area delle scienze psicologico sociali, attraverso la mediazione della biologia.</a:t>
            </a:r>
          </a:p>
          <a:p>
            <a:r>
              <a:rPr lang="it-IT" altLang="it-IT" dirty="0">
                <a:latin typeface="Arial Narrow" panose="020B0606020202030204" pitchFamily="34" charset="0"/>
              </a:rPr>
              <a:t> </a:t>
            </a:r>
          </a:p>
        </p:txBody>
      </p:sp>
      <p:sp>
        <p:nvSpPr>
          <p:cNvPr id="8" name="Rettangolo 5">
            <a:extLst>
              <a:ext uri="{FF2B5EF4-FFF2-40B4-BE49-F238E27FC236}">
                <a16:creationId xmlns:a16="http://schemas.microsoft.com/office/drawing/2014/main" id="{7E2B7F46-9C8D-475B-829B-7B92C72A2CC8}"/>
              </a:ext>
            </a:extLst>
          </p:cNvPr>
          <p:cNvSpPr>
            <a:spLocks noChangeArrowheads="1"/>
          </p:cNvSpPr>
          <p:nvPr/>
        </p:nvSpPr>
        <p:spPr bwMode="auto">
          <a:xfrm>
            <a:off x="285092" y="3223701"/>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Nell’edificio che la scienza potrà costruire ci sono diversi appartamenti. Il primo compito, per cambiare metafora,  è </a:t>
            </a:r>
            <a:r>
              <a:rPr lang="it-IT" altLang="it-IT" b="1" dirty="0">
                <a:solidFill>
                  <a:schemeClr val="accent2">
                    <a:lumMod val="75000"/>
                  </a:schemeClr>
                </a:solidFill>
                <a:latin typeface="Arial Narrow" panose="020B0606020202030204" pitchFamily="34" charset="0"/>
              </a:rPr>
              <a:t>costruire ponti </a:t>
            </a:r>
            <a:r>
              <a:rPr lang="it-IT" altLang="it-IT" dirty="0">
                <a:solidFill>
                  <a:schemeClr val="accent2">
                    <a:lumMod val="75000"/>
                  </a:schemeClr>
                </a:solidFill>
                <a:latin typeface="Arial Narrow" panose="020B0606020202030204" pitchFamily="34" charset="0"/>
              </a:rPr>
              <a:t>tra una scienza e l'altra.</a:t>
            </a:r>
          </a:p>
        </p:txBody>
      </p:sp>
    </p:spTree>
    <p:extLst>
      <p:ext uri="{BB962C8B-B14F-4D97-AF65-F5344CB8AC3E}">
        <p14:creationId xmlns:p14="http://schemas.microsoft.com/office/powerpoint/2010/main" val="145519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7EBD24-B70E-4B85-9448-661A3F40D454}"/>
              </a:ext>
            </a:extLst>
          </p:cNvPr>
          <p:cNvSpPr>
            <a:spLocks noGrp="1"/>
          </p:cNvSpPr>
          <p:nvPr>
            <p:ph type="title"/>
          </p:nvPr>
        </p:nvSpPr>
        <p:spPr/>
        <p:txBody>
          <a:bodyPr/>
          <a:lstStyle/>
          <a:p>
            <a:endParaRPr lang="it-IT"/>
          </a:p>
        </p:txBody>
      </p:sp>
      <p:sp>
        <p:nvSpPr>
          <p:cNvPr id="23554" name="Segnaposto numero diapositiva 3">
            <a:extLst>
              <a:ext uri="{FF2B5EF4-FFF2-40B4-BE49-F238E27FC236}">
                <a16:creationId xmlns:a16="http://schemas.microsoft.com/office/drawing/2014/main" id="{A51BA9A5-6036-4D9E-AD38-847D7627F4D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7747AF3-1BA3-48A6-A0B7-E7899AB8ACBD}" type="slidenum">
              <a:rPr lang="it-IT" altLang="it-IT" sz="1400">
                <a:solidFill>
                  <a:schemeClr val="bg2"/>
                </a:solidFill>
                <a:latin typeface="Arial Narrow" panose="020B0606020202030204" pitchFamily="34" charset="0"/>
              </a:rPr>
              <a:pPr/>
              <a:t>7</a:t>
            </a:fld>
            <a:endParaRPr lang="it-IT" altLang="it-IT" sz="1400" dirty="0">
              <a:solidFill>
                <a:schemeClr val="bg2"/>
              </a:solidFill>
              <a:latin typeface="Arial Narrow" panose="020B0606020202030204" pitchFamily="34" charset="0"/>
            </a:endParaRPr>
          </a:p>
        </p:txBody>
      </p:sp>
      <p:sp>
        <p:nvSpPr>
          <p:cNvPr id="23555" name="Rettangolo 4">
            <a:extLst>
              <a:ext uri="{FF2B5EF4-FFF2-40B4-BE49-F238E27FC236}">
                <a16:creationId xmlns:a16="http://schemas.microsoft.com/office/drawing/2014/main" id="{92DF60E4-11EC-4B86-BF25-8E629CBD75C4}"/>
              </a:ext>
            </a:extLst>
          </p:cNvPr>
          <p:cNvSpPr>
            <a:spLocks noChangeArrowheads="1"/>
          </p:cNvSpPr>
          <p:nvPr/>
        </p:nvSpPr>
        <p:spPr bwMode="auto">
          <a:xfrm>
            <a:off x="272530" y="1888669"/>
            <a:ext cx="4572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Il progresso del metodo scientifico ha portato con sé, dove l’influenza del metodo è stata sentita, un grande aumento della tolleranza. Siamo attualmente in un mondo in cui c’è una crescita accelerata di intolleranza. Penso che parte delle cause di questa crescita possano essere trovate nel fatto che la tolleranza è stata finora una cosa passiva.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Noi abbiamo bisogno di un cambiamento, dalla tolleranza passiva alla responsabilità attiva nel promuovere la diffusione del metodo scientifico. Il primo passo è riconoscere la responsabilità promuovere  la comprensione reciproca e la libera comunicazione.</a:t>
            </a:r>
          </a:p>
        </p:txBody>
      </p:sp>
      <p:pic>
        <p:nvPicPr>
          <p:cNvPr id="23556" name="Picture 2" descr="Risultati immagini per manifestazioni razziste">
            <a:extLst>
              <a:ext uri="{FF2B5EF4-FFF2-40B4-BE49-F238E27FC236}">
                <a16:creationId xmlns:a16="http://schemas.microsoft.com/office/drawing/2014/main" id="{753CC3E6-15BC-41FE-8FB2-6A372AD56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775" y="1249363"/>
            <a:ext cx="36004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w.lettera43.it/upload/images/09_2013/sbarco-migranti-scicli-130930131353_big.jpg">
            <a:extLst>
              <a:ext uri="{FF2B5EF4-FFF2-40B4-BE49-F238E27FC236}">
                <a16:creationId xmlns:a16="http://schemas.microsoft.com/office/drawing/2014/main" id="{AC7FEBBD-B781-4A76-AA23-1294D55CC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995738"/>
            <a:ext cx="352742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6B3F1E4B-55EC-46FC-AD70-B62E12580551}"/>
              </a:ext>
            </a:extLst>
          </p:cNvPr>
          <p:cNvSpPr/>
          <p:nvPr/>
        </p:nvSpPr>
        <p:spPr>
          <a:xfrm>
            <a:off x="272530" y="1427004"/>
            <a:ext cx="3316934" cy="461665"/>
          </a:xfrm>
          <a:prstGeom prst="rect">
            <a:avLst/>
          </a:prstGeom>
        </p:spPr>
        <p:txBody>
          <a:bodyPr wrap="none">
            <a:spAutoFit/>
          </a:bodyPr>
          <a:lstStyle/>
          <a:p>
            <a:pPr>
              <a:defRPr/>
            </a:pPr>
            <a:r>
              <a:rPr kumimoji="1" lang="it-IT" sz="2000" dirty="0">
                <a:solidFill>
                  <a:schemeClr val="accent2">
                    <a:lumMod val="75000"/>
                  </a:schemeClr>
                </a:solidFill>
                <a:latin typeface="Arial Narrow" pitchFamily="34" charset="0"/>
                <a:ea typeface="+mj-ea"/>
                <a:cs typeface="+mj-cs"/>
              </a:rPr>
              <a:t>Ci sono molti abissi da superare</a:t>
            </a:r>
            <a:r>
              <a:rPr kumimoji="1" lang="it-IT" b="1" dirty="0">
                <a:solidFill>
                  <a:srgbClr val="3333FF"/>
                </a:solidFill>
                <a:latin typeface="Arial Narrow" pitchFamily="34" charset="0"/>
                <a:ea typeface="+mj-ea"/>
                <a:cs typeface="+mj-cs"/>
              </a:rPr>
              <a:t>. </a:t>
            </a:r>
          </a:p>
        </p:txBody>
      </p:sp>
    </p:spTree>
    <p:extLst>
      <p:ext uri="{BB962C8B-B14F-4D97-AF65-F5344CB8AC3E}">
        <p14:creationId xmlns:p14="http://schemas.microsoft.com/office/powerpoint/2010/main" val="76091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3">
            <a:extLst>
              <a:ext uri="{FF2B5EF4-FFF2-40B4-BE49-F238E27FC236}">
                <a16:creationId xmlns:a16="http://schemas.microsoft.com/office/drawing/2014/main" id="{1633B4BD-69B5-46FC-A574-3D3A3EE9B3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821775A-4775-4D95-BE09-3399760659B3}" type="slidenum">
              <a:rPr lang="it-IT" altLang="it-IT" sz="1400">
                <a:solidFill>
                  <a:schemeClr val="accent2">
                    <a:lumMod val="75000"/>
                  </a:schemeClr>
                </a:solidFill>
                <a:latin typeface="Arial Narrow" panose="020B0606020202030204" pitchFamily="34" charset="0"/>
              </a:rPr>
              <a:pPr/>
              <a:t>8</a:t>
            </a:fld>
            <a:endParaRPr lang="it-IT" altLang="it-IT" sz="1400" dirty="0">
              <a:solidFill>
                <a:schemeClr val="accent2">
                  <a:lumMod val="75000"/>
                </a:schemeClr>
              </a:solidFill>
              <a:latin typeface="Arial Narrow" panose="020B0606020202030204" pitchFamily="34" charset="0"/>
            </a:endParaRPr>
          </a:p>
        </p:txBody>
      </p:sp>
      <p:sp>
        <p:nvSpPr>
          <p:cNvPr id="5" name="Rettangolo 4">
            <a:extLst>
              <a:ext uri="{FF2B5EF4-FFF2-40B4-BE49-F238E27FC236}">
                <a16:creationId xmlns:a16="http://schemas.microsoft.com/office/drawing/2014/main" id="{408CA256-6D1A-4F2C-A594-C41BDA2912DA}"/>
              </a:ext>
            </a:extLst>
          </p:cNvPr>
          <p:cNvSpPr/>
          <p:nvPr/>
        </p:nvSpPr>
        <p:spPr>
          <a:xfrm>
            <a:off x="490547" y="1052736"/>
            <a:ext cx="3248005" cy="400110"/>
          </a:xfrm>
          <a:prstGeom prst="rect">
            <a:avLst/>
          </a:prstGeom>
          <a:solidFill>
            <a:srgbClr val="822433"/>
          </a:solidFill>
        </p:spPr>
        <p:txBody>
          <a:bodyPr wrap="none">
            <a:spAutoFit/>
          </a:bodyPr>
          <a:lstStyle/>
          <a:p>
            <a:pPr>
              <a:defRPr/>
            </a:pPr>
            <a:r>
              <a:rPr kumimoji="1" lang="en-GB" sz="2000" dirty="0" err="1">
                <a:solidFill>
                  <a:schemeClr val="bg1"/>
                </a:solidFill>
                <a:latin typeface="Arial Narrow" panose="020B0606020202030204" pitchFamily="34" charset="0"/>
                <a:ea typeface="+mj-ea"/>
                <a:cs typeface="+mj-cs"/>
              </a:rPr>
              <a:t>Educazione</a:t>
            </a:r>
            <a:r>
              <a:rPr kumimoji="1" lang="en-GB" sz="2000" dirty="0">
                <a:solidFill>
                  <a:schemeClr val="bg1"/>
                </a:solidFill>
                <a:latin typeface="Arial Narrow" panose="020B0606020202030204" pitchFamily="34" charset="0"/>
                <a:ea typeface="+mj-ea"/>
                <a:cs typeface="+mj-cs"/>
              </a:rPr>
              <a:t> e </a:t>
            </a:r>
            <a:r>
              <a:rPr kumimoji="1" lang="en-GB" sz="2000" dirty="0" err="1">
                <a:solidFill>
                  <a:schemeClr val="bg1"/>
                </a:solidFill>
                <a:latin typeface="Arial Narrow" panose="020B0606020202030204" pitchFamily="34" charset="0"/>
                <a:ea typeface="+mj-ea"/>
                <a:cs typeface="+mj-cs"/>
              </a:rPr>
              <a:t>unità</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della</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scienza</a:t>
            </a:r>
            <a:endParaRPr kumimoji="1" lang="it-IT" sz="2000" dirty="0">
              <a:solidFill>
                <a:schemeClr val="bg1"/>
              </a:solidFill>
              <a:latin typeface="Arial Narrow" panose="020B0606020202030204" pitchFamily="34" charset="0"/>
              <a:ea typeface="+mj-ea"/>
              <a:cs typeface="+mj-cs"/>
            </a:endParaRPr>
          </a:p>
        </p:txBody>
      </p:sp>
      <p:sp>
        <p:nvSpPr>
          <p:cNvPr id="24580" name="Rettangolo 5">
            <a:extLst>
              <a:ext uri="{FF2B5EF4-FFF2-40B4-BE49-F238E27FC236}">
                <a16:creationId xmlns:a16="http://schemas.microsoft.com/office/drawing/2014/main" id="{943C16D8-434F-4CF5-9263-B05B2DCF1D1F}"/>
              </a:ext>
            </a:extLst>
          </p:cNvPr>
          <p:cNvSpPr>
            <a:spLocks noChangeArrowheads="1"/>
          </p:cNvSpPr>
          <p:nvPr/>
        </p:nvSpPr>
        <p:spPr bwMode="auto">
          <a:xfrm>
            <a:off x="4355976" y="1643063"/>
            <a:ext cx="4572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dirty="0">
                <a:solidFill>
                  <a:srgbClr val="002060"/>
                </a:solidFill>
                <a:latin typeface="Arial Narrow" panose="020B0606020202030204" pitchFamily="34" charset="0"/>
              </a:rPr>
              <a:t>Ho già ricordato che il metodo scientifico è giunto ad un momento critico della sua  storia, crisi dovuta, in ultima analisi, al fatto  che ultra-reazionari e ultra-radicali, pur riconoscendo il prestigio della scienza in alcuni settori, siano alleati nell'usare le tecniche della scienza per distruggere l'atteggiamento scientifico. </a:t>
            </a:r>
          </a:p>
          <a:p>
            <a:endParaRPr lang="it-IT" dirty="0">
              <a:solidFill>
                <a:srgbClr val="002060"/>
              </a:solidFill>
              <a:latin typeface="Arial Narrow" panose="020B0606020202030204" pitchFamily="34" charset="0"/>
            </a:endParaRPr>
          </a:p>
          <a:p>
            <a:r>
              <a:rPr lang="it-IT" dirty="0">
                <a:solidFill>
                  <a:srgbClr val="002060"/>
                </a:solidFill>
                <a:latin typeface="Arial Narrow" panose="020B0606020202030204" pitchFamily="34" charset="0"/>
              </a:rPr>
              <a:t>Abbiamo ricordato inoltre quanto sia relativamente breve la storia della scienza in confronto a quella delle istituzioni oppongono resistenza alla sua applicazione anche solo per la loro inerzia. </a:t>
            </a:r>
          </a:p>
        </p:txBody>
      </p:sp>
      <p:pic>
        <p:nvPicPr>
          <p:cNvPr id="24583" name="Picture 3">
            <a:extLst>
              <a:ext uri="{FF2B5EF4-FFF2-40B4-BE49-F238E27FC236}">
                <a16:creationId xmlns:a16="http://schemas.microsoft.com/office/drawing/2014/main" id="{CD913AED-1DEF-4942-9B56-B9BDB50E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42291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389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3">
            <a:extLst>
              <a:ext uri="{FF2B5EF4-FFF2-40B4-BE49-F238E27FC236}">
                <a16:creationId xmlns:a16="http://schemas.microsoft.com/office/drawing/2014/main" id="{1633B4BD-69B5-46FC-A574-3D3A3EE9B3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821775A-4775-4D95-BE09-3399760659B3}" type="slidenum">
              <a:rPr lang="it-IT" altLang="it-IT" sz="1400">
                <a:solidFill>
                  <a:schemeClr val="accent2">
                    <a:lumMod val="75000"/>
                  </a:schemeClr>
                </a:solidFill>
                <a:latin typeface="Arial Narrow" panose="020B0606020202030204" pitchFamily="34" charset="0"/>
              </a:rPr>
              <a:pPr/>
              <a:t>9</a:t>
            </a:fld>
            <a:endParaRPr lang="it-IT" altLang="it-IT" sz="1400" dirty="0">
              <a:solidFill>
                <a:schemeClr val="accent2">
                  <a:lumMod val="75000"/>
                </a:schemeClr>
              </a:solidFill>
              <a:latin typeface="Arial Narrow" panose="020B0606020202030204" pitchFamily="34" charset="0"/>
            </a:endParaRPr>
          </a:p>
        </p:txBody>
      </p:sp>
      <p:sp>
        <p:nvSpPr>
          <p:cNvPr id="5" name="Rettangolo 4">
            <a:extLst>
              <a:ext uri="{FF2B5EF4-FFF2-40B4-BE49-F238E27FC236}">
                <a16:creationId xmlns:a16="http://schemas.microsoft.com/office/drawing/2014/main" id="{408CA256-6D1A-4F2C-A594-C41BDA2912DA}"/>
              </a:ext>
            </a:extLst>
          </p:cNvPr>
          <p:cNvSpPr/>
          <p:nvPr/>
        </p:nvSpPr>
        <p:spPr>
          <a:xfrm>
            <a:off x="490547" y="1052736"/>
            <a:ext cx="3248005" cy="400110"/>
          </a:xfrm>
          <a:prstGeom prst="rect">
            <a:avLst/>
          </a:prstGeom>
          <a:solidFill>
            <a:srgbClr val="822433"/>
          </a:solidFill>
        </p:spPr>
        <p:txBody>
          <a:bodyPr wrap="none">
            <a:spAutoFit/>
          </a:bodyPr>
          <a:lstStyle/>
          <a:p>
            <a:pPr>
              <a:defRPr/>
            </a:pPr>
            <a:r>
              <a:rPr kumimoji="1" lang="en-GB" sz="2000" dirty="0" err="1">
                <a:solidFill>
                  <a:schemeClr val="bg1"/>
                </a:solidFill>
                <a:latin typeface="Arial Narrow" panose="020B0606020202030204" pitchFamily="34" charset="0"/>
                <a:ea typeface="+mj-ea"/>
                <a:cs typeface="+mj-cs"/>
              </a:rPr>
              <a:t>Educazione</a:t>
            </a:r>
            <a:r>
              <a:rPr kumimoji="1" lang="en-GB" sz="2000" dirty="0">
                <a:solidFill>
                  <a:schemeClr val="bg1"/>
                </a:solidFill>
                <a:latin typeface="Arial Narrow" panose="020B0606020202030204" pitchFamily="34" charset="0"/>
                <a:ea typeface="+mj-ea"/>
                <a:cs typeface="+mj-cs"/>
              </a:rPr>
              <a:t> e </a:t>
            </a:r>
            <a:r>
              <a:rPr kumimoji="1" lang="en-GB" sz="2000" dirty="0" err="1">
                <a:solidFill>
                  <a:schemeClr val="bg1"/>
                </a:solidFill>
                <a:latin typeface="Arial Narrow" panose="020B0606020202030204" pitchFamily="34" charset="0"/>
                <a:ea typeface="+mj-ea"/>
                <a:cs typeface="+mj-cs"/>
              </a:rPr>
              <a:t>unità</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della</a:t>
            </a:r>
            <a:r>
              <a:rPr kumimoji="1" lang="en-GB" sz="2000" dirty="0">
                <a:solidFill>
                  <a:schemeClr val="bg1"/>
                </a:solidFill>
                <a:latin typeface="Arial Narrow" panose="020B0606020202030204" pitchFamily="34" charset="0"/>
                <a:ea typeface="+mj-ea"/>
                <a:cs typeface="+mj-cs"/>
              </a:rPr>
              <a:t> </a:t>
            </a:r>
            <a:r>
              <a:rPr kumimoji="1" lang="en-GB" sz="2000" dirty="0" err="1">
                <a:solidFill>
                  <a:schemeClr val="bg1"/>
                </a:solidFill>
                <a:latin typeface="Arial Narrow" panose="020B0606020202030204" pitchFamily="34" charset="0"/>
                <a:ea typeface="+mj-ea"/>
                <a:cs typeface="+mj-cs"/>
              </a:rPr>
              <a:t>scienza</a:t>
            </a:r>
            <a:endParaRPr kumimoji="1" lang="it-IT" sz="2000" dirty="0">
              <a:solidFill>
                <a:schemeClr val="bg1"/>
              </a:solidFill>
              <a:latin typeface="Arial Narrow" panose="020B0606020202030204" pitchFamily="34" charset="0"/>
              <a:ea typeface="+mj-ea"/>
              <a:cs typeface="+mj-cs"/>
            </a:endParaRPr>
          </a:p>
        </p:txBody>
      </p:sp>
      <p:pic>
        <p:nvPicPr>
          <p:cNvPr id="24583" name="Picture 3">
            <a:extLst>
              <a:ext uri="{FF2B5EF4-FFF2-40B4-BE49-F238E27FC236}">
                <a16:creationId xmlns:a16="http://schemas.microsoft.com/office/drawing/2014/main" id="{CD913AED-1DEF-4942-9B56-B9BDB50E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42291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ttangolo 2">
            <a:extLst>
              <a:ext uri="{FF2B5EF4-FFF2-40B4-BE49-F238E27FC236}">
                <a16:creationId xmlns:a16="http://schemas.microsoft.com/office/drawing/2014/main" id="{8585A13B-12FE-450E-9783-CE418CA98C8F}"/>
              </a:ext>
            </a:extLst>
          </p:cNvPr>
          <p:cNvSpPr/>
          <p:nvPr/>
        </p:nvSpPr>
        <p:spPr>
          <a:xfrm>
            <a:off x="4355976" y="2665481"/>
            <a:ext cx="4572000" cy="3170099"/>
          </a:xfrm>
          <a:prstGeom prst="rect">
            <a:avLst/>
          </a:prstGeom>
        </p:spPr>
        <p:txBody>
          <a:bodyPr>
            <a:spAutoFit/>
          </a:bodyPr>
          <a:lstStyle/>
          <a:p>
            <a:pPr algn="just">
              <a:spcAft>
                <a:spcPts val="0"/>
              </a:spcAft>
              <a:tabLst>
                <a:tab pos="180340" algn="l"/>
                <a:tab pos="914400" algn="l"/>
                <a:tab pos="1371600" algn="l"/>
                <a:tab pos="1828800" algn="l"/>
                <a:tab pos="2286000" algn="l"/>
                <a:tab pos="2743200" algn="l"/>
                <a:tab pos="3200400" algn="l"/>
                <a:tab pos="3657600" algn="l"/>
                <a:tab pos="4114800" algn="l"/>
                <a:tab pos="4572000" algn="l"/>
                <a:tab pos="5029200" algn="l"/>
              </a:tabLst>
            </a:pPr>
            <a:r>
              <a:rPr lang="it-IT" sz="2000" dirty="0">
                <a:solidFill>
                  <a:schemeClr val="accent2">
                    <a:lumMod val="75000"/>
                  </a:schemeClr>
                </a:solidFill>
                <a:latin typeface="Arial Narrow" panose="020B0606020202030204" pitchFamily="34" charset="0"/>
                <a:cs typeface="Times New Roman" panose="02020603050405020304" pitchFamily="18" charset="0"/>
              </a:rPr>
              <a:t>Dopo una lunga lotta, le diverse scienze hanno trovato una loro collocazione nelle istituzioni educative. </a:t>
            </a:r>
          </a:p>
          <a:p>
            <a:pPr algn="just">
              <a:spcAft>
                <a:spcPts val="0"/>
              </a:spcAft>
              <a:tabLst>
                <a:tab pos="180340" algn="l"/>
                <a:tab pos="914400" algn="l"/>
                <a:tab pos="1371600" algn="l"/>
                <a:tab pos="1828800" algn="l"/>
                <a:tab pos="2286000" algn="l"/>
                <a:tab pos="2743200" algn="l"/>
                <a:tab pos="3200400" algn="l"/>
                <a:tab pos="3657600" algn="l"/>
                <a:tab pos="4114800" algn="l"/>
                <a:tab pos="4572000" algn="l"/>
                <a:tab pos="5029200" algn="l"/>
              </a:tabLst>
            </a:pPr>
            <a:r>
              <a:rPr lang="it-IT" sz="2000" dirty="0">
                <a:solidFill>
                  <a:schemeClr val="accent2">
                    <a:lumMod val="75000"/>
                  </a:schemeClr>
                </a:solidFill>
                <a:latin typeface="Arial Narrow" panose="020B0606020202030204" pitchFamily="34" charset="0"/>
                <a:cs typeface="Times New Roman" panose="02020603050405020304" pitchFamily="18" charset="0"/>
              </a:rPr>
              <a:t>Ma in gran parte esse vivono fianco a fianco con ad altre discipline, che hanno a malapena avvertito il tocco della scienza. </a:t>
            </a:r>
          </a:p>
          <a:p>
            <a:pPr algn="just">
              <a:spcAft>
                <a:spcPts val="0"/>
              </a:spcAft>
              <a:tabLst>
                <a:tab pos="180340" algn="l"/>
                <a:tab pos="914400" algn="l"/>
                <a:tab pos="1371600" algn="l"/>
                <a:tab pos="1828800" algn="l"/>
                <a:tab pos="2286000" algn="l"/>
                <a:tab pos="2743200" algn="l"/>
                <a:tab pos="3200400" algn="l"/>
                <a:tab pos="3657600" algn="l"/>
                <a:tab pos="4114800" algn="l"/>
                <a:tab pos="4572000" algn="l"/>
                <a:tab pos="5029200" algn="l"/>
              </a:tabLst>
            </a:pPr>
            <a:r>
              <a:rPr lang="it-IT" sz="2000" dirty="0">
                <a:solidFill>
                  <a:schemeClr val="accent2">
                    <a:lumMod val="75000"/>
                  </a:schemeClr>
                </a:solidFill>
                <a:latin typeface="Arial Narrow" panose="020B0606020202030204" pitchFamily="34" charset="0"/>
                <a:cs typeface="Times New Roman" panose="02020603050405020304" pitchFamily="18" charset="0"/>
              </a:rPr>
              <a:t>E anche questo è tuttavia lungi dall’essere il fatto più deprimente rispetto alla collocazione della scienza nel sistema educativo. </a:t>
            </a:r>
          </a:p>
          <a:p>
            <a:pPr algn="just">
              <a:spcAft>
                <a:spcPts val="0"/>
              </a:spcAft>
              <a:tabLst>
                <a:tab pos="180340" algn="l"/>
                <a:tab pos="914400" algn="l"/>
                <a:tab pos="1371600" algn="l"/>
                <a:tab pos="1828800" algn="l"/>
                <a:tab pos="2286000" algn="l"/>
                <a:tab pos="2743200" algn="l"/>
                <a:tab pos="3200400" algn="l"/>
                <a:tab pos="3657600" algn="l"/>
                <a:tab pos="4114800" algn="l"/>
                <a:tab pos="4572000" algn="l"/>
                <a:tab pos="5029200" algn="l"/>
              </a:tabLst>
            </a:pPr>
            <a:endParaRPr lang="it-IT" sz="2000" dirty="0">
              <a:solidFill>
                <a:schemeClr val="accent2">
                  <a:lumMod val="75000"/>
                </a:schemeClr>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724225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ersonalizzato 1">
      <a:majorFont>
        <a:latin typeface="Arial Narrow"/>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2403</TotalTime>
  <Words>1129</Words>
  <Application>Microsoft Office PowerPoint</Application>
  <PresentationFormat>Presentazione su schermo (4:3)</PresentationFormat>
  <Paragraphs>69</Paragraphs>
  <Slides>15</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MS PGothic</vt:lpstr>
      <vt:lpstr>Arial</vt:lpstr>
      <vt:lpstr>Arial Narrow</vt:lpstr>
      <vt:lpstr>Franklin Gothic Book</vt:lpstr>
      <vt:lpstr>Franklin Gothic Medium</vt:lpstr>
      <vt:lpstr>Tahoma</vt:lpstr>
      <vt:lpstr>Times New Roman</vt:lpstr>
      <vt:lpstr>Verdana</vt:lpstr>
      <vt:lpstr>ヒラギノ角ゴ Pro W3</vt:lpstr>
      <vt:lpstr>Presentazione vuota</vt:lpstr>
      <vt:lpstr>Pedagogia sperimentale   prof.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Introduzione alle scienze dell’educazione prof. Pietro Lucisano</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151</cp:revision>
  <cp:lastPrinted>2012-10-15T10:35:53Z</cp:lastPrinted>
  <dcterms:created xsi:type="dcterms:W3CDTF">2007-08-30T13:32:27Z</dcterms:created>
  <dcterms:modified xsi:type="dcterms:W3CDTF">2018-02-09T12:05:41Z</dcterms:modified>
</cp:coreProperties>
</file>