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57" r:id="rId5"/>
    <p:sldId id="260" r:id="rId6"/>
    <p:sldId id="261" r:id="rId7"/>
    <p:sldId id="262" r:id="rId8"/>
    <p:sldId id="266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9" d="100"/>
          <a:sy n="129" d="100"/>
        </p:scale>
        <p:origin x="-2672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09A70-07AE-4D46-8235-473FBDF40641}" type="datetimeFigureOut">
              <a:rPr lang="it-IT" smtClean="0"/>
              <a:t>09/03/16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8E479-932E-4304-A5E8-A8CDEAD11C0D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0954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09A70-07AE-4D46-8235-473FBDF40641}" type="datetimeFigureOut">
              <a:rPr lang="it-IT" smtClean="0"/>
              <a:t>09/03/16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8E479-932E-4304-A5E8-A8CDEAD11C0D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7951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09A70-07AE-4D46-8235-473FBDF40641}" type="datetimeFigureOut">
              <a:rPr lang="it-IT" smtClean="0"/>
              <a:t>09/03/16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8E479-932E-4304-A5E8-A8CDEAD11C0D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8042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09A70-07AE-4D46-8235-473FBDF40641}" type="datetimeFigureOut">
              <a:rPr lang="it-IT" smtClean="0"/>
              <a:t>09/03/16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8E479-932E-4304-A5E8-A8CDEAD11C0D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9250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09A70-07AE-4D46-8235-473FBDF40641}" type="datetimeFigureOut">
              <a:rPr lang="it-IT" smtClean="0"/>
              <a:t>09/03/16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8E479-932E-4304-A5E8-A8CDEAD11C0D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9279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09A70-07AE-4D46-8235-473FBDF40641}" type="datetimeFigureOut">
              <a:rPr lang="it-IT" smtClean="0"/>
              <a:t>09/03/16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8E479-932E-4304-A5E8-A8CDEAD11C0D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4986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09A70-07AE-4D46-8235-473FBDF40641}" type="datetimeFigureOut">
              <a:rPr lang="it-IT" smtClean="0"/>
              <a:t>09/03/16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8E479-932E-4304-A5E8-A8CDEAD11C0D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0874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09A70-07AE-4D46-8235-473FBDF40641}" type="datetimeFigureOut">
              <a:rPr lang="it-IT" smtClean="0"/>
              <a:t>09/03/16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8E479-932E-4304-A5E8-A8CDEAD11C0D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809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09A70-07AE-4D46-8235-473FBDF40641}" type="datetimeFigureOut">
              <a:rPr lang="it-IT" smtClean="0"/>
              <a:t>09/03/16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8E479-932E-4304-A5E8-A8CDEAD11C0D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0857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09A70-07AE-4D46-8235-473FBDF40641}" type="datetimeFigureOut">
              <a:rPr lang="it-IT" smtClean="0"/>
              <a:t>09/03/16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8E479-932E-4304-A5E8-A8CDEAD11C0D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6209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09A70-07AE-4D46-8235-473FBDF40641}" type="datetimeFigureOut">
              <a:rPr lang="it-IT" smtClean="0"/>
              <a:t>09/03/16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8E479-932E-4304-A5E8-A8CDEAD11C0D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4803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09A70-07AE-4D46-8235-473FBDF40641}" type="datetimeFigureOut">
              <a:rPr lang="it-IT" smtClean="0"/>
              <a:t>09/03/16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8E479-932E-4304-A5E8-A8CDEAD11C0D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17867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smtClean="0"/>
              <a:t>Emergenze ipertensive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22284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 dirty="0" smtClean="0">
                <a:solidFill>
                  <a:srgbClr val="FFC000"/>
                </a:solidFill>
              </a:rPr>
              <a:t>Trattamento iniziale di un’emergenza ipertensiva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/>
              <a:t>L’agente farmacologico “ideale” </a:t>
            </a:r>
            <a:r>
              <a:rPr lang="it-IT" dirty="0" smtClean="0"/>
              <a:t>deve:</a:t>
            </a:r>
            <a:endParaRPr lang="it-IT" dirty="0"/>
          </a:p>
          <a:p>
            <a:pPr marL="0" indent="0">
              <a:buNone/>
            </a:pPr>
            <a:r>
              <a:rPr lang="it-IT" sz="2600" dirty="0" smtClean="0"/>
              <a:t>essere </a:t>
            </a:r>
            <a:r>
              <a:rPr lang="it-IT" sz="2600" dirty="0"/>
              <a:t>somministrabile per via endovenosa o </a:t>
            </a:r>
            <a:r>
              <a:rPr lang="it-IT" sz="2600" dirty="0" smtClean="0"/>
              <a:t> comunque  parenterale</a:t>
            </a:r>
            <a:r>
              <a:rPr lang="it-IT" sz="2600" dirty="0"/>
              <a:t>;</a:t>
            </a:r>
          </a:p>
          <a:p>
            <a:pPr marL="0" indent="0">
              <a:buNone/>
            </a:pPr>
            <a:r>
              <a:rPr lang="it-IT" sz="2600" dirty="0" smtClean="0"/>
              <a:t>avere </a:t>
            </a:r>
            <a:r>
              <a:rPr lang="it-IT" sz="2600" dirty="0"/>
              <a:t>un rapido inizio d’azione;</a:t>
            </a:r>
          </a:p>
          <a:p>
            <a:pPr marL="0" indent="0">
              <a:buNone/>
            </a:pPr>
            <a:r>
              <a:rPr lang="it-IT" sz="2600" dirty="0" smtClean="0"/>
              <a:t>avere </a:t>
            </a:r>
            <a:r>
              <a:rPr lang="it-IT" sz="2600" dirty="0"/>
              <a:t>un rapido effetto massimo;</a:t>
            </a:r>
          </a:p>
          <a:p>
            <a:pPr marL="0" indent="0">
              <a:buNone/>
            </a:pPr>
            <a:r>
              <a:rPr lang="it-IT" sz="2600" dirty="0" smtClean="0"/>
              <a:t>avere </a:t>
            </a:r>
            <a:r>
              <a:rPr lang="it-IT" sz="2600" dirty="0"/>
              <a:t>una breve emivita, (per modificare le dosi </a:t>
            </a:r>
            <a:r>
              <a:rPr lang="it-IT" sz="2600" dirty="0" smtClean="0"/>
              <a:t>in rapporto alla risposta </a:t>
            </a:r>
            <a:r>
              <a:rPr lang="it-IT" sz="2600" dirty="0"/>
              <a:t>emodinamica).</a:t>
            </a:r>
          </a:p>
          <a:p>
            <a:endParaRPr lang="it-IT" dirty="0" smtClean="0"/>
          </a:p>
          <a:p>
            <a:r>
              <a:rPr lang="it-IT" dirty="0" smtClean="0"/>
              <a:t>I </a:t>
            </a:r>
            <a:r>
              <a:rPr lang="it-IT" dirty="0"/>
              <a:t>farmaci più indicati appartengono fondamentalmente a due gruppi:</a:t>
            </a:r>
          </a:p>
          <a:p>
            <a:pPr marL="0" indent="0">
              <a:buNone/>
            </a:pPr>
            <a:r>
              <a:rPr lang="it-IT" dirty="0" smtClean="0"/>
              <a:t>                  </a:t>
            </a:r>
            <a:r>
              <a:rPr lang="it-IT" dirty="0" smtClean="0">
                <a:solidFill>
                  <a:srgbClr val="FFC000"/>
                </a:solidFill>
              </a:rPr>
              <a:t>- i </a:t>
            </a:r>
            <a:r>
              <a:rPr lang="it-IT" dirty="0">
                <a:solidFill>
                  <a:srgbClr val="FFC000"/>
                </a:solidFill>
              </a:rPr>
              <a:t>vasodilatatori </a:t>
            </a:r>
          </a:p>
          <a:p>
            <a:pPr marL="0" indent="0">
              <a:buNone/>
            </a:pPr>
            <a:r>
              <a:rPr lang="it-IT" dirty="0" smtClean="0">
                <a:solidFill>
                  <a:srgbClr val="FFC000"/>
                </a:solidFill>
              </a:rPr>
              <a:t>                  - gli </a:t>
            </a:r>
            <a:r>
              <a:rPr lang="it-IT" dirty="0">
                <a:solidFill>
                  <a:srgbClr val="FFC000"/>
                </a:solidFill>
              </a:rPr>
              <a:t>inibitori </a:t>
            </a:r>
            <a:r>
              <a:rPr lang="it-IT" dirty="0" smtClean="0">
                <a:solidFill>
                  <a:srgbClr val="FFC000"/>
                </a:solidFill>
              </a:rPr>
              <a:t>adrenergici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280448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dirty="0">
                <a:solidFill>
                  <a:srgbClr val="FFC000"/>
                </a:solidFill>
              </a:rPr>
              <a:t>Guida alla scelta del farmaco, in base all’emergenza e all’obiettivo pressorio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977" y="1916832"/>
            <a:ext cx="7995782" cy="439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9246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 smtClean="0"/>
              <a:t>Emergenze ipertensive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/>
              <a:t>Le emergenze ipertensive corrispondono a quelle condizioni in </a:t>
            </a:r>
            <a:r>
              <a:rPr lang="it-IT" sz="2800" dirty="0" smtClean="0"/>
              <a:t>cui un </a:t>
            </a:r>
            <a:r>
              <a:rPr lang="it-IT" sz="2800" dirty="0"/>
              <a:t>aumento inappropriato della pressione arteriosa si associa </a:t>
            </a:r>
            <a:r>
              <a:rPr lang="it-IT" sz="2800" dirty="0" smtClean="0"/>
              <a:t>alla rapida </a:t>
            </a:r>
            <a:r>
              <a:rPr lang="it-IT" sz="2800" dirty="0"/>
              <a:t>comparsa di un danno d’organo acuto </a:t>
            </a:r>
            <a:endParaRPr lang="it-IT" sz="2800" dirty="0" smtClean="0"/>
          </a:p>
          <a:p>
            <a:pPr marL="0" indent="0">
              <a:buNone/>
            </a:pPr>
            <a:endParaRPr lang="it-IT" sz="2100" dirty="0" smtClean="0"/>
          </a:p>
          <a:p>
            <a:pPr marL="0" indent="0">
              <a:buNone/>
            </a:pPr>
            <a:r>
              <a:rPr lang="it-IT" sz="2100" dirty="0" smtClean="0"/>
              <a:t>(</a:t>
            </a:r>
            <a:r>
              <a:rPr lang="it-IT" sz="2100" dirty="0"/>
              <a:t>scompenso acuto </a:t>
            </a:r>
            <a:r>
              <a:rPr lang="it-IT" sz="2100" dirty="0" smtClean="0"/>
              <a:t>di cuore </a:t>
            </a:r>
            <a:r>
              <a:rPr lang="it-IT" sz="2100" dirty="0"/>
              <a:t>con edema polmonare acuto, infarto acuto del miocardio </a:t>
            </a:r>
            <a:r>
              <a:rPr lang="it-IT" sz="2100" dirty="0" smtClean="0"/>
              <a:t>o angina </a:t>
            </a:r>
            <a:r>
              <a:rPr lang="it-IT" sz="2100" dirty="0"/>
              <a:t>instabile, encefalopatia ipertensiva, ictus ischemico, </a:t>
            </a:r>
            <a:r>
              <a:rPr lang="it-IT" sz="2100" dirty="0" smtClean="0"/>
              <a:t>emorragia cerebrale </a:t>
            </a:r>
            <a:r>
              <a:rPr lang="it-IT" sz="2100" dirty="0"/>
              <a:t>intracranica o subaracnoidea, eclampsia, </a:t>
            </a:r>
            <a:r>
              <a:rPr lang="it-IT" sz="2100" dirty="0" err="1" smtClean="0"/>
              <a:t>papilledema</a:t>
            </a:r>
            <a:r>
              <a:rPr lang="it-IT" sz="2100" dirty="0" smtClean="0"/>
              <a:t>, epistassi , </a:t>
            </a:r>
            <a:r>
              <a:rPr lang="it-IT" sz="2100" dirty="0"/>
              <a:t>aneurisma dissecante dell’aorta, </a:t>
            </a:r>
            <a:r>
              <a:rPr lang="it-IT" sz="2100" dirty="0" smtClean="0"/>
              <a:t>ipertensione </a:t>
            </a:r>
            <a:r>
              <a:rPr lang="it-IT" sz="2100" dirty="0" err="1" smtClean="0"/>
              <a:t>perioperatoria</a:t>
            </a:r>
            <a:r>
              <a:rPr lang="it-IT" sz="2100" dirty="0" smtClean="0"/>
              <a:t>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832850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dirty="0">
                <a:solidFill>
                  <a:srgbClr val="FFC000"/>
                </a:solidFill>
              </a:rPr>
              <a:t>Emergenze ipertensive</a:t>
            </a:r>
            <a:endParaRPr lang="it-IT" dirty="0">
              <a:solidFill>
                <a:srgbClr val="FFC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z="2800" dirty="0"/>
              <a:t>Le emergenze ipertensive sono </a:t>
            </a:r>
            <a:r>
              <a:rPr lang="it-IT" sz="2800" dirty="0" smtClean="0"/>
              <a:t>eventi clinici </a:t>
            </a:r>
            <a:r>
              <a:rPr lang="it-IT" sz="2800" dirty="0"/>
              <a:t>in cui il paziente si trova in pericolo di vita ed è necessaria </a:t>
            </a:r>
            <a:r>
              <a:rPr lang="it-IT" sz="2800" dirty="0" smtClean="0"/>
              <a:t>e indispensabile </a:t>
            </a:r>
            <a:r>
              <a:rPr lang="it-IT" sz="2800" dirty="0"/>
              <a:t>una rapida riduzione dei valori pressori (minuti o </a:t>
            </a:r>
            <a:r>
              <a:rPr lang="it-IT" sz="2800" dirty="0" smtClean="0"/>
              <a:t>al massimo </a:t>
            </a:r>
            <a:r>
              <a:rPr lang="it-IT" sz="2800" dirty="0"/>
              <a:t>ore), con la somministrazione di farmaci specifici per </a:t>
            </a:r>
            <a:r>
              <a:rPr lang="it-IT" sz="2800" dirty="0" smtClean="0"/>
              <a:t>via endovenosa </a:t>
            </a:r>
            <a:r>
              <a:rPr lang="it-IT" sz="2800" dirty="0"/>
              <a:t>e con un monitoraggio assai stretto delle </a:t>
            </a:r>
            <a:r>
              <a:rPr lang="it-IT" sz="2800" dirty="0" smtClean="0"/>
              <a:t>modificazioni della </a:t>
            </a:r>
            <a:r>
              <a:rPr lang="it-IT" sz="2800" dirty="0"/>
              <a:t>pressione arteriosa</a:t>
            </a:r>
            <a:r>
              <a:rPr lang="it-IT" sz="2800" dirty="0" smtClean="0"/>
              <a:t>.</a:t>
            </a:r>
          </a:p>
          <a:p>
            <a:r>
              <a:rPr lang="it-IT" sz="2800" b="1" i="0" u="none" strike="noStrike" baseline="0" dirty="0" smtClean="0">
                <a:solidFill>
                  <a:srgbClr val="FFFF00"/>
                </a:solidFill>
                <a:latin typeface="+mj-lt"/>
              </a:rPr>
              <a:t>Il paziente deve essere ricoverato in</a:t>
            </a:r>
            <a:r>
              <a:rPr lang="it-IT" sz="2800" b="1" i="0" u="none" strike="noStrike" dirty="0" smtClean="0">
                <a:solidFill>
                  <a:srgbClr val="FFFF00"/>
                </a:solidFill>
                <a:latin typeface="+mj-lt"/>
              </a:rPr>
              <a:t> </a:t>
            </a:r>
            <a:r>
              <a:rPr lang="it-IT" sz="2800" b="1" i="0" u="none" strike="noStrike" baseline="0" dirty="0" smtClean="0">
                <a:solidFill>
                  <a:srgbClr val="FFFF00"/>
                </a:solidFill>
                <a:latin typeface="+mj-lt"/>
              </a:rPr>
              <a:t>un’unità di terapia intensiva e l’obiettivo del trattamento è quello</a:t>
            </a:r>
            <a:r>
              <a:rPr lang="it-IT" sz="2800" b="1" i="0" u="none" strike="noStrike" dirty="0" smtClean="0">
                <a:solidFill>
                  <a:srgbClr val="FFFF00"/>
                </a:solidFill>
                <a:latin typeface="+mj-lt"/>
              </a:rPr>
              <a:t> </a:t>
            </a:r>
            <a:r>
              <a:rPr lang="it-IT" sz="2800" b="1" i="0" u="none" strike="noStrike" baseline="0" dirty="0" smtClean="0">
                <a:solidFill>
                  <a:srgbClr val="FFFF00"/>
                </a:solidFill>
                <a:latin typeface="+mj-lt"/>
              </a:rPr>
              <a:t>di evitare un peggioramento della fase acuta e lo sviluppo di ulteriori</a:t>
            </a:r>
            <a:r>
              <a:rPr lang="it-IT" sz="2800" b="1" i="0" u="none" strike="noStrike" dirty="0" smtClean="0">
                <a:solidFill>
                  <a:srgbClr val="FFFF00"/>
                </a:solidFill>
                <a:latin typeface="+mj-lt"/>
              </a:rPr>
              <a:t> </a:t>
            </a:r>
            <a:r>
              <a:rPr lang="it-IT" sz="2800" b="1" i="0" u="none" strike="noStrike" baseline="0" dirty="0" smtClean="0">
                <a:solidFill>
                  <a:srgbClr val="FFFF00"/>
                </a:solidFill>
                <a:latin typeface="+mj-lt"/>
              </a:rPr>
              <a:t>e irreversibili complicanze a lungo termine</a:t>
            </a:r>
            <a:endParaRPr lang="it-IT" sz="2800" b="1" dirty="0">
              <a:solidFill>
                <a:srgbClr val="FFFF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462014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 smtClean="0">
                <a:solidFill>
                  <a:srgbClr val="FFC000"/>
                </a:solidFill>
              </a:rPr>
              <a:t>Urgenze ipertensive</a:t>
            </a:r>
            <a:endParaRPr lang="it-IT" sz="3600" dirty="0">
              <a:solidFill>
                <a:srgbClr val="FFC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600" dirty="0"/>
              <a:t>Le urgenze ipertensive sono caratterizzate da un grave </a:t>
            </a:r>
            <a:r>
              <a:rPr lang="it-IT" sz="2600" dirty="0" smtClean="0"/>
              <a:t>aumento dei </a:t>
            </a:r>
            <a:r>
              <a:rPr lang="it-IT" sz="2600" dirty="0"/>
              <a:t>valori pressori (&gt;180/120 </a:t>
            </a:r>
            <a:r>
              <a:rPr lang="it-IT" sz="2600" dirty="0" err="1"/>
              <a:t>mmHg</a:t>
            </a:r>
            <a:r>
              <a:rPr lang="it-IT" sz="2600" dirty="0"/>
              <a:t>) </a:t>
            </a:r>
            <a:r>
              <a:rPr lang="it-IT" sz="2600" dirty="0">
                <a:solidFill>
                  <a:srgbClr val="FFFF00"/>
                </a:solidFill>
              </a:rPr>
              <a:t>senza evidenza di </a:t>
            </a:r>
            <a:r>
              <a:rPr lang="it-IT" sz="2600" dirty="0" smtClean="0">
                <a:solidFill>
                  <a:srgbClr val="FFFF00"/>
                </a:solidFill>
              </a:rPr>
              <a:t>danno d’organo </a:t>
            </a:r>
            <a:r>
              <a:rPr lang="it-IT" sz="2600" dirty="0">
                <a:solidFill>
                  <a:srgbClr val="FFFF00"/>
                </a:solidFill>
              </a:rPr>
              <a:t>acuto</a:t>
            </a:r>
            <a:r>
              <a:rPr lang="it-IT" sz="2600" dirty="0"/>
              <a:t>. Nelle urgenze ipertensive i valori pressori </a:t>
            </a:r>
            <a:r>
              <a:rPr lang="it-IT" sz="2600" dirty="0" smtClean="0"/>
              <a:t>devono essere </a:t>
            </a:r>
            <a:r>
              <a:rPr lang="it-IT" sz="2600" dirty="0"/>
              <a:t>ridotti con la somministrazione di farmaci per via </a:t>
            </a:r>
            <a:r>
              <a:rPr lang="it-IT" sz="2600" dirty="0" smtClean="0"/>
              <a:t>orale, senza </a:t>
            </a:r>
            <a:r>
              <a:rPr lang="it-IT" sz="2600" dirty="0"/>
              <a:t>necessità di ricovero ospedaliero, ma di un follow-up </a:t>
            </a:r>
            <a:r>
              <a:rPr lang="it-IT" sz="2600" dirty="0" smtClean="0"/>
              <a:t>ambulatoriale in </a:t>
            </a:r>
            <a:r>
              <a:rPr lang="it-IT" sz="2600" dirty="0"/>
              <a:t>tempi </a:t>
            </a:r>
            <a:r>
              <a:rPr lang="it-IT" sz="2600" dirty="0" smtClean="0"/>
              <a:t>brevi.</a:t>
            </a:r>
            <a:endParaRPr lang="it-IT" sz="2600" dirty="0"/>
          </a:p>
        </p:txBody>
      </p:sp>
    </p:spTree>
    <p:extLst>
      <p:ext uri="{BB962C8B-B14F-4D97-AF65-F5344CB8AC3E}">
        <p14:creationId xmlns:p14="http://schemas.microsoft.com/office/powerpoint/2010/main" val="16032107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 smtClean="0">
                <a:solidFill>
                  <a:srgbClr val="FFC000"/>
                </a:solidFill>
              </a:rPr>
              <a:t>Ipertensione grave non controllata</a:t>
            </a:r>
            <a:endParaRPr lang="it-IT" sz="3600" dirty="0">
              <a:solidFill>
                <a:srgbClr val="FFC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600" dirty="0" smtClean="0"/>
              <a:t>E’ </a:t>
            </a:r>
            <a:r>
              <a:rPr lang="it-IT" sz="2600" dirty="0"/>
              <a:t>possibile riconoscere una condizione in cui il paziente che </a:t>
            </a:r>
            <a:r>
              <a:rPr lang="it-IT" sz="2600" dirty="0" smtClean="0"/>
              <a:t>ha già </a:t>
            </a:r>
            <a:r>
              <a:rPr lang="it-IT" sz="2600" dirty="0"/>
              <a:t>una diagnosi di ipertensione arteriosa, presenta elevati </a:t>
            </a:r>
            <a:r>
              <a:rPr lang="it-IT" sz="2600" dirty="0" smtClean="0"/>
              <a:t>valori pressori </a:t>
            </a:r>
            <a:r>
              <a:rPr lang="it-IT" sz="2600" dirty="0"/>
              <a:t>durante trattamento antiipertensivo in assenza di </a:t>
            </a:r>
            <a:r>
              <a:rPr lang="it-IT" sz="2600" dirty="0" smtClean="0"/>
              <a:t>danno d’organo </a:t>
            </a:r>
            <a:r>
              <a:rPr lang="it-IT" sz="2600" dirty="0"/>
              <a:t>acuto (ipertensione grave non controllata); questi </a:t>
            </a:r>
            <a:r>
              <a:rPr lang="it-IT" sz="2600" dirty="0" smtClean="0"/>
              <a:t>pazienti ipertesi </a:t>
            </a:r>
            <a:r>
              <a:rPr lang="it-IT" sz="2600" dirty="0"/>
              <a:t>richiedono una modificazione appropriata e tempestiva </a:t>
            </a:r>
            <a:r>
              <a:rPr lang="it-IT" sz="2600" dirty="0" smtClean="0"/>
              <a:t>della terapia </a:t>
            </a:r>
            <a:r>
              <a:rPr lang="it-IT" sz="2600" dirty="0"/>
              <a:t>a lungo termine, per garantire un controllo adeguato </a:t>
            </a:r>
            <a:r>
              <a:rPr lang="it-IT" sz="2600" dirty="0" smtClean="0"/>
              <a:t>dei valori </a:t>
            </a:r>
            <a:r>
              <a:rPr lang="it-IT" sz="2600" dirty="0"/>
              <a:t>pressori, ma non si trovano in immediato pericolo di vita.</a:t>
            </a:r>
          </a:p>
        </p:txBody>
      </p:sp>
    </p:spTree>
    <p:extLst>
      <p:ext uri="{BB962C8B-B14F-4D97-AF65-F5344CB8AC3E}">
        <p14:creationId xmlns:p14="http://schemas.microsoft.com/office/powerpoint/2010/main" val="32750258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 smtClean="0">
                <a:solidFill>
                  <a:srgbClr val="FFC000"/>
                </a:solidFill>
              </a:rPr>
              <a:t>Pseudo urgenza ipertensiva</a:t>
            </a:r>
            <a:endParaRPr lang="it-IT" sz="3600" dirty="0">
              <a:solidFill>
                <a:srgbClr val="FFC000"/>
              </a:solidFill>
            </a:endParaRP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395536" y="2564904"/>
            <a:ext cx="8229600" cy="249299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2600" dirty="0"/>
              <a:t>Esistono infine le pseudo urgenze ipertensive, caratterizzate da </a:t>
            </a:r>
            <a:r>
              <a:rPr lang="it-IT" sz="2600" dirty="0" smtClean="0"/>
              <a:t>un eccessivo </a:t>
            </a:r>
            <a:r>
              <a:rPr lang="it-IT" sz="2600" dirty="0"/>
              <a:t>aumento transitorio dei valori pressori in risposta o </a:t>
            </a:r>
            <a:r>
              <a:rPr lang="it-IT" sz="2600" dirty="0" smtClean="0"/>
              <a:t>in concomitanza </a:t>
            </a:r>
            <a:r>
              <a:rPr lang="it-IT" sz="2600" dirty="0"/>
              <a:t>con situazioni quali l’ansia, l’epistassi venosa, </a:t>
            </a:r>
            <a:r>
              <a:rPr lang="it-IT" sz="2600" dirty="0" smtClean="0"/>
              <a:t>gli attacchi </a:t>
            </a:r>
            <a:r>
              <a:rPr lang="it-IT" sz="2600" dirty="0"/>
              <a:t>di panico con </a:t>
            </a:r>
            <a:r>
              <a:rPr lang="it-IT" sz="2600" dirty="0" err="1"/>
              <a:t>iperstimolazione</a:t>
            </a:r>
            <a:r>
              <a:rPr lang="it-IT" sz="2600" dirty="0"/>
              <a:t> adrenergica, la </a:t>
            </a:r>
            <a:r>
              <a:rPr lang="it-IT" sz="2600" dirty="0" smtClean="0"/>
              <a:t>sindrome da </a:t>
            </a:r>
            <a:r>
              <a:rPr lang="it-IT" sz="2600" dirty="0"/>
              <a:t>sospensione di bevande alcoliche.</a:t>
            </a:r>
          </a:p>
        </p:txBody>
      </p:sp>
    </p:spTree>
    <p:extLst>
      <p:ext uri="{BB962C8B-B14F-4D97-AF65-F5344CB8AC3E}">
        <p14:creationId xmlns:p14="http://schemas.microsoft.com/office/powerpoint/2010/main" val="3141329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 smtClean="0">
                <a:solidFill>
                  <a:srgbClr val="FFC000"/>
                </a:solidFill>
              </a:rPr>
              <a:t>Valutazione clinica</a:t>
            </a:r>
            <a:endParaRPr lang="it-IT" sz="3600" dirty="0">
              <a:solidFill>
                <a:srgbClr val="FFC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600" dirty="0"/>
              <a:t>Un </a:t>
            </a:r>
            <a:r>
              <a:rPr lang="it-IT" sz="2600" b="1" dirty="0">
                <a:solidFill>
                  <a:srgbClr val="FF0000"/>
                </a:solidFill>
              </a:rPr>
              <a:t>triage adeguato </a:t>
            </a:r>
            <a:r>
              <a:rPr lang="it-IT" sz="2600" dirty="0"/>
              <a:t>è fondamentale per il corretto trattamento </a:t>
            </a:r>
            <a:r>
              <a:rPr lang="it-IT" sz="2600" dirty="0" smtClean="0"/>
              <a:t>di un’emergenza </a:t>
            </a:r>
            <a:r>
              <a:rPr lang="it-IT" sz="2600" dirty="0"/>
              <a:t>o urgenza ipertensiva. Nell’approccio diagnostico </a:t>
            </a:r>
            <a:r>
              <a:rPr lang="it-IT" sz="2600" dirty="0" smtClean="0"/>
              <a:t>al paziente </a:t>
            </a:r>
            <a:r>
              <a:rPr lang="it-IT" sz="2600" dirty="0"/>
              <a:t>con un’emergenza ipertensiva è utile raccogliere, il più </a:t>
            </a:r>
            <a:r>
              <a:rPr lang="it-IT" sz="2600" dirty="0" smtClean="0"/>
              <a:t>brevemente possibile</a:t>
            </a:r>
            <a:r>
              <a:rPr lang="it-IT" sz="2600" dirty="0"/>
              <a:t>, alcune notizie anamnestiche riguardo alla </a:t>
            </a:r>
            <a:r>
              <a:rPr lang="it-IT" sz="2600" dirty="0" smtClean="0"/>
              <a:t>durata e </a:t>
            </a:r>
            <a:r>
              <a:rPr lang="it-IT" sz="2600" dirty="0"/>
              <a:t>alla gravità dell’ipertensione arteriosa preesistente, alla presenza </a:t>
            </a:r>
            <a:r>
              <a:rPr lang="it-IT" sz="2600" dirty="0" smtClean="0"/>
              <a:t>di complicanze </a:t>
            </a:r>
            <a:r>
              <a:rPr lang="it-IT" sz="2600" dirty="0"/>
              <a:t>d’organo e/o di malattie concomitanti e al tipo, al </a:t>
            </a:r>
            <a:r>
              <a:rPr lang="it-IT" sz="2600" dirty="0" smtClean="0"/>
              <a:t>dosaggio e </a:t>
            </a:r>
            <a:r>
              <a:rPr lang="it-IT" sz="2600" dirty="0"/>
              <a:t>al numero di somministrazioni della terapia antiipertensiva.</a:t>
            </a:r>
          </a:p>
        </p:txBody>
      </p:sp>
    </p:spTree>
    <p:extLst>
      <p:ext uri="{BB962C8B-B14F-4D97-AF65-F5344CB8AC3E}">
        <p14:creationId xmlns:p14="http://schemas.microsoft.com/office/powerpoint/2010/main" val="1927961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 smtClean="0">
                <a:solidFill>
                  <a:srgbClr val="FFC000"/>
                </a:solidFill>
              </a:rPr>
              <a:t>Valutazione clinica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600" dirty="0"/>
              <a:t>Se i valori pressori si mantengono costantemente elevati, è </a:t>
            </a:r>
            <a:r>
              <a:rPr lang="it-IT" sz="2600" dirty="0" smtClean="0"/>
              <a:t>importante valutare </a:t>
            </a:r>
            <a:r>
              <a:rPr lang="it-IT" sz="2600" dirty="0"/>
              <a:t>accuratamente i sintomi associati al rialzo </a:t>
            </a:r>
            <a:r>
              <a:rPr lang="it-IT" sz="2600" dirty="0" smtClean="0"/>
              <a:t>pressorio. I </a:t>
            </a:r>
            <a:r>
              <a:rPr lang="it-IT" sz="2600" dirty="0"/>
              <a:t>sintomi più frequenti nelle emergenze ipertensive sono il </a:t>
            </a:r>
            <a:r>
              <a:rPr lang="it-IT" sz="2600" dirty="0" smtClean="0"/>
              <a:t>dolore toracico </a:t>
            </a:r>
            <a:r>
              <a:rPr lang="it-IT" sz="2600" dirty="0"/>
              <a:t>(nel 27% dei casi), la dispnea (nel 22%) e le </a:t>
            </a:r>
            <a:r>
              <a:rPr lang="it-IT" sz="2600" dirty="0" smtClean="0"/>
              <a:t>alterazioni neurologiche </a:t>
            </a:r>
            <a:r>
              <a:rPr lang="it-IT" sz="2600" dirty="0"/>
              <a:t>(nel 21%); nelle emergenze ipertensive tali </a:t>
            </a:r>
            <a:r>
              <a:rPr lang="it-IT" sz="2600" dirty="0" smtClean="0"/>
              <a:t>sintomi possono essere </a:t>
            </a:r>
            <a:r>
              <a:rPr lang="it-IT" sz="2600" dirty="0"/>
              <a:t>la manifestazione </a:t>
            </a:r>
            <a:r>
              <a:rPr lang="it-IT" sz="2600" dirty="0" smtClean="0"/>
              <a:t>di </a:t>
            </a:r>
            <a:r>
              <a:rPr lang="it-IT" sz="2600" dirty="0"/>
              <a:t>danno acuto d’organo </a:t>
            </a:r>
            <a:r>
              <a:rPr lang="it-IT" sz="2600" dirty="0" smtClean="0"/>
              <a:t>quali </a:t>
            </a:r>
            <a:r>
              <a:rPr lang="it-IT" sz="2600" dirty="0"/>
              <a:t>la </a:t>
            </a:r>
            <a:r>
              <a:rPr lang="it-IT" sz="2600" dirty="0" smtClean="0"/>
              <a:t>sindrome coronarica </a:t>
            </a:r>
            <a:r>
              <a:rPr lang="it-IT" sz="2600" dirty="0"/>
              <a:t>acuta o la dissezione aortica, l’edema </a:t>
            </a:r>
            <a:r>
              <a:rPr lang="it-IT" sz="2600" dirty="0" smtClean="0"/>
              <a:t>polmonare acuto </a:t>
            </a:r>
            <a:r>
              <a:rPr lang="it-IT" sz="2600" dirty="0"/>
              <a:t>o lo scompenso cardiaco, la lesione ischemica o </a:t>
            </a:r>
            <a:r>
              <a:rPr lang="it-IT" sz="2600" dirty="0" smtClean="0"/>
              <a:t>emorragica cerebrale </a:t>
            </a:r>
            <a:r>
              <a:rPr lang="it-IT" sz="2600" dirty="0"/>
              <a:t>o l’encefalopatia </a:t>
            </a:r>
            <a:r>
              <a:rPr lang="it-IT" sz="2600" dirty="0" smtClean="0"/>
              <a:t>ipertensiva</a:t>
            </a:r>
            <a:r>
              <a:rPr lang="it-IT" sz="2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62828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600" dirty="0">
                <a:solidFill>
                  <a:srgbClr val="FFC000"/>
                </a:solidFill>
              </a:rPr>
              <a:t>Trattamento iniziale di un’emergenza ipertensiva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600" dirty="0"/>
              <a:t>L’approccio più appropriato prevede il ricovero in un’Unità </a:t>
            </a:r>
            <a:r>
              <a:rPr lang="it-IT" sz="2600" dirty="0" smtClean="0"/>
              <a:t>di Terapia </a:t>
            </a:r>
            <a:r>
              <a:rPr lang="it-IT" sz="2600" dirty="0"/>
              <a:t>Intensiva o di Medicina d’Urgenza, dove sia disponibile </a:t>
            </a:r>
            <a:r>
              <a:rPr lang="it-IT" sz="2600" dirty="0" smtClean="0"/>
              <a:t>il monitoraggio </a:t>
            </a:r>
            <a:r>
              <a:rPr lang="it-IT" sz="2600" dirty="0"/>
              <a:t>dei parametri vitali e, in particolare, della </a:t>
            </a:r>
            <a:r>
              <a:rPr lang="it-IT" sz="2600" dirty="0" smtClean="0"/>
              <a:t>pressione arteriosa </a:t>
            </a:r>
            <a:r>
              <a:rPr lang="it-IT" sz="2600" dirty="0"/>
              <a:t>durante somministrazione della terapia </a:t>
            </a:r>
            <a:r>
              <a:rPr lang="it-IT" sz="2600" dirty="0" smtClean="0"/>
              <a:t>parenterale. Il </a:t>
            </a:r>
            <a:r>
              <a:rPr lang="it-IT" sz="2600" dirty="0"/>
              <a:t>primo obiettivo è quello di ottenere una </a:t>
            </a:r>
            <a:r>
              <a:rPr lang="it-IT" sz="2600" b="1" dirty="0">
                <a:solidFill>
                  <a:srgbClr val="FFC000"/>
                </a:solidFill>
              </a:rPr>
              <a:t>progressiva e </a:t>
            </a:r>
            <a:r>
              <a:rPr lang="it-IT" sz="2600" b="1" dirty="0" smtClean="0">
                <a:solidFill>
                  <a:srgbClr val="FFC000"/>
                </a:solidFill>
              </a:rPr>
              <a:t>graduale </a:t>
            </a:r>
            <a:r>
              <a:rPr lang="it-IT" sz="2600" dirty="0" smtClean="0"/>
              <a:t>riduzione </a:t>
            </a:r>
            <a:r>
              <a:rPr lang="it-IT" sz="2600" dirty="0"/>
              <a:t>della pressione arteriosa, senza necessariamente </a:t>
            </a:r>
            <a:r>
              <a:rPr lang="it-IT" sz="2600" dirty="0" smtClean="0"/>
              <a:t>arrivare a </a:t>
            </a:r>
            <a:r>
              <a:rPr lang="it-IT" sz="2600" dirty="0"/>
              <a:t>una normalizzazione dei valori pressori, per evitare il rischio </a:t>
            </a:r>
            <a:r>
              <a:rPr lang="it-IT" sz="2600" dirty="0" smtClean="0"/>
              <a:t>di </a:t>
            </a:r>
            <a:r>
              <a:rPr lang="it-IT" sz="2600" dirty="0" err="1" smtClean="0"/>
              <a:t>ipoperfusione</a:t>
            </a:r>
            <a:r>
              <a:rPr lang="it-IT" sz="2600" dirty="0" smtClean="0"/>
              <a:t> </a:t>
            </a:r>
            <a:r>
              <a:rPr lang="it-IT" sz="2600" dirty="0"/>
              <a:t>del circolo cerebrale, coronarico e </a:t>
            </a:r>
            <a:r>
              <a:rPr lang="it-IT" sz="2600" dirty="0" err="1"/>
              <a:t>renovascolare</a:t>
            </a:r>
            <a:r>
              <a:rPr lang="it-IT" sz="2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765654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687</Words>
  <Application>Microsoft Macintosh PowerPoint</Application>
  <PresentationFormat>Presentazione su schermo (4:3)</PresentationFormat>
  <Paragraphs>31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Tema di Office</vt:lpstr>
      <vt:lpstr>Emergenze ipertensive</vt:lpstr>
      <vt:lpstr>Emergenze ipertensive</vt:lpstr>
      <vt:lpstr>Emergenze ipertensive</vt:lpstr>
      <vt:lpstr>Urgenze ipertensive</vt:lpstr>
      <vt:lpstr>Ipertensione grave non controllata</vt:lpstr>
      <vt:lpstr>Pseudo urgenza ipertensiva</vt:lpstr>
      <vt:lpstr>Valutazione clinica</vt:lpstr>
      <vt:lpstr>Valutazione clinica</vt:lpstr>
      <vt:lpstr>Trattamento iniziale di un’emergenza ipertensiva</vt:lpstr>
      <vt:lpstr>Trattamento iniziale di un’emergenza ipertensiva</vt:lpstr>
      <vt:lpstr>Guida alla scelta del farmaco, in base all’emergenza e all’obiettivo pressorio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Angelico</dc:creator>
  <cp:lastModifiedBy>FRANCESCO</cp:lastModifiedBy>
  <cp:revision>16</cp:revision>
  <dcterms:created xsi:type="dcterms:W3CDTF">2015-05-04T15:11:29Z</dcterms:created>
  <dcterms:modified xsi:type="dcterms:W3CDTF">2016-03-09T15:06:51Z</dcterms:modified>
</cp:coreProperties>
</file>