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7094131-3F16-4274-AD6D-C4680817CDF9}" type="datetimeFigureOut">
              <a:rPr lang="it-IT" smtClean="0"/>
              <a:t>11/05/2020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46028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7094131-3F16-4274-AD6D-C4680817CDF9}" type="datetimeFigureOut">
              <a:rPr lang="it-IT" smtClean="0"/>
              <a:t>11/05/2020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3088144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7094131-3F16-4274-AD6D-C4680817CDF9}" type="datetimeFigureOut">
              <a:rPr lang="it-IT" smtClean="0"/>
              <a:t>11/05/2020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2817590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7094131-3F16-4274-AD6D-C4680817CDF9}" type="datetimeFigureOut">
              <a:rPr lang="it-IT" smtClean="0"/>
              <a:t>11/05/2020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875F5D-F434-43E7-BCF2-8B2BA513599F}"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47937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7094131-3F16-4274-AD6D-C4680817CDF9}" type="datetimeFigureOut">
              <a:rPr lang="it-IT" smtClean="0"/>
              <a:t>11/05/2020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4266674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094131-3F16-4274-AD6D-C4680817CDF9}" type="datetimeFigureOut">
              <a:rPr lang="it-IT" smtClean="0"/>
              <a:t>11/05/2020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1226928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094131-3F16-4274-AD6D-C4680817CDF9}" type="datetimeFigureOut">
              <a:rPr lang="it-IT" smtClean="0"/>
              <a:t>11/05/2020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4226283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7094131-3F16-4274-AD6D-C4680817CDF9}" type="datetimeFigureOut">
              <a:rPr lang="it-IT" smtClean="0"/>
              <a:t>11/05/2020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1821850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7094131-3F16-4274-AD6D-C4680817CDF9}" type="datetimeFigureOut">
              <a:rPr lang="it-IT" smtClean="0"/>
              <a:t>11/05/2020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308151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17094131-3F16-4274-AD6D-C4680817CDF9}" type="datetimeFigureOut">
              <a:rPr lang="it-IT" smtClean="0"/>
              <a:t>11/05/2020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330845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7094131-3F16-4274-AD6D-C4680817CDF9}" type="datetimeFigureOut">
              <a:rPr lang="it-IT" smtClean="0"/>
              <a:t>11/05/2020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251852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7094131-3F16-4274-AD6D-C4680817CDF9}" type="datetimeFigureOut">
              <a:rPr lang="it-IT" smtClean="0"/>
              <a:t>11/05/2020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32532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7094131-3F16-4274-AD6D-C4680817CDF9}" type="datetimeFigureOut">
              <a:rPr lang="it-IT" smtClean="0"/>
              <a:t>11/05/2020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175427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17094131-3F16-4274-AD6D-C4680817CDF9}" type="datetimeFigureOut">
              <a:rPr lang="it-IT" smtClean="0"/>
              <a:t>11/05/2020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2838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7094131-3F16-4274-AD6D-C4680817CDF9}" type="datetimeFigureOut">
              <a:rPr lang="it-IT" smtClean="0"/>
              <a:t>11/05/2020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409688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17094131-3F16-4274-AD6D-C4680817CDF9}" type="datetimeFigureOut">
              <a:rPr lang="it-IT" smtClean="0"/>
              <a:t>11/05/2020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252942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7094131-3F16-4274-AD6D-C4680817CDF9}" type="datetimeFigureOut">
              <a:rPr lang="it-IT" smtClean="0"/>
              <a:t>11/05/2020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B875F5D-F434-43E7-BCF2-8B2BA513599F}" type="slidenum">
              <a:rPr lang="it-IT" smtClean="0"/>
              <a:t>‹N›</a:t>
            </a:fld>
            <a:endParaRPr lang="it-IT"/>
          </a:p>
        </p:txBody>
      </p:sp>
    </p:spTree>
    <p:extLst>
      <p:ext uri="{BB962C8B-B14F-4D97-AF65-F5344CB8AC3E}">
        <p14:creationId xmlns:p14="http://schemas.microsoft.com/office/powerpoint/2010/main" val="381673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7094131-3F16-4274-AD6D-C4680817CDF9}" type="datetimeFigureOut">
              <a:rPr lang="it-IT" smtClean="0"/>
              <a:t>11/05/2020</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B875F5D-F434-43E7-BCF2-8B2BA513599F}" type="slidenum">
              <a:rPr lang="it-IT" smtClean="0"/>
              <a:t>‹N›</a:t>
            </a:fld>
            <a:endParaRPr lang="it-IT"/>
          </a:p>
        </p:txBody>
      </p:sp>
    </p:spTree>
    <p:extLst>
      <p:ext uri="{BB962C8B-B14F-4D97-AF65-F5344CB8AC3E}">
        <p14:creationId xmlns:p14="http://schemas.microsoft.com/office/powerpoint/2010/main" val="3862617013"/>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youtu.be/grTQHDlcI2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youtu.be/gqPMV_V1Ru8?t=21" TargetMode="External"/><Relationship Id="rId3" Type="http://schemas.openxmlformats.org/officeDocument/2006/relationships/hyperlink" Target="https://youtu.be/fBXWTXHmWnk" TargetMode="External"/><Relationship Id="rId7" Type="http://schemas.openxmlformats.org/officeDocument/2006/relationships/hyperlink" Target="https://youtu.be/y4ZvNL6egBs" TargetMode="External"/><Relationship Id="rId2" Type="http://schemas.openxmlformats.org/officeDocument/2006/relationships/hyperlink" Target="https://youtu.be/VaMQe0RO5PM" TargetMode="External"/><Relationship Id="rId1" Type="http://schemas.openxmlformats.org/officeDocument/2006/relationships/slideLayout" Target="../slideLayouts/slideLayout2.xml"/><Relationship Id="rId6" Type="http://schemas.openxmlformats.org/officeDocument/2006/relationships/hyperlink" Target="https://youtu.be/C1ixBnm57r4" TargetMode="External"/><Relationship Id="rId5" Type="http://schemas.openxmlformats.org/officeDocument/2006/relationships/hyperlink" Target="https://youtu.be/XG9OC0DjpuA" TargetMode="External"/><Relationship Id="rId4" Type="http://schemas.openxmlformats.org/officeDocument/2006/relationships/hyperlink" Target="https://youtu.be/ANHJzXCY55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1DF2FE-1B77-45A0-A189-AC1E1C1CE336}"/>
              </a:ext>
            </a:extLst>
          </p:cNvPr>
          <p:cNvSpPr>
            <a:spLocks noGrp="1"/>
          </p:cNvSpPr>
          <p:nvPr>
            <p:ph type="ctrTitle"/>
          </p:nvPr>
        </p:nvSpPr>
        <p:spPr>
          <a:xfrm>
            <a:off x="674237" y="914400"/>
            <a:ext cx="3657600" cy="2887579"/>
          </a:xfrm>
        </p:spPr>
        <p:txBody>
          <a:bodyPr>
            <a:normAutofit fontScale="90000"/>
          </a:bodyPr>
          <a:lstStyle/>
          <a:p>
            <a:r>
              <a:rPr lang="it-IT" sz="4800">
                <a:solidFill>
                  <a:srgbClr val="FFFFFF"/>
                </a:solidFill>
              </a:rPr>
              <a:t>MARKETING Y PUBLICIDAD</a:t>
            </a:r>
          </a:p>
        </p:txBody>
      </p:sp>
      <p:sp>
        <p:nvSpPr>
          <p:cNvPr id="3" name="Sottotitolo 2">
            <a:extLst>
              <a:ext uri="{FF2B5EF4-FFF2-40B4-BE49-F238E27FC236}">
                <a16:creationId xmlns:a16="http://schemas.microsoft.com/office/drawing/2014/main" id="{7A42A13F-00D5-470C-931D-904000FB6573}"/>
              </a:ext>
            </a:extLst>
          </p:cNvPr>
          <p:cNvSpPr>
            <a:spLocks noGrp="1"/>
          </p:cNvSpPr>
          <p:nvPr>
            <p:ph type="subTitle" idx="1"/>
          </p:nvPr>
        </p:nvSpPr>
        <p:spPr>
          <a:xfrm>
            <a:off x="674237" y="4170501"/>
            <a:ext cx="3657600" cy="1525597"/>
          </a:xfrm>
        </p:spPr>
        <p:txBody>
          <a:bodyPr>
            <a:normAutofit/>
          </a:bodyPr>
          <a:lstStyle/>
          <a:p>
            <a:endParaRPr lang="it-IT" sz="2000">
              <a:solidFill>
                <a:srgbClr val="FFFFFF"/>
              </a:solidFill>
            </a:endParaRPr>
          </a:p>
        </p:txBody>
      </p:sp>
      <p:pic>
        <p:nvPicPr>
          <p:cNvPr id="7170" name="Picture 2">
            <a:extLst>
              <a:ext uri="{FF2B5EF4-FFF2-40B4-BE49-F238E27FC236}">
                <a16:creationId xmlns:a16="http://schemas.microsoft.com/office/drawing/2014/main" id="{046E5145-CD27-42AE-8515-98828AD480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901504"/>
            <a:ext cx="6553545" cy="506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63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88F671-7163-43EE-992F-093CB387FB21}"/>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endParaRPr lang="en-US">
              <a:solidFill>
                <a:schemeClr val="bg1"/>
              </a:solidFill>
            </a:endParaRPr>
          </a:p>
        </p:txBody>
      </p:sp>
      <p:pic>
        <p:nvPicPr>
          <p:cNvPr id="5122" name="Picture 2" descr="Foto: Facua.">
            <a:extLst>
              <a:ext uri="{FF2B5EF4-FFF2-40B4-BE49-F238E27FC236}">
                <a16:creationId xmlns:a16="http://schemas.microsoft.com/office/drawing/2014/main" id="{2E9B573D-62E3-4C54-A6C8-052C19E166E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102" r="-2" b="-2"/>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741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0AE130-45EC-43D8-A6FF-763AFFE189EC}"/>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2000" dirty="0">
                <a:hlinkClick r:id="rId2"/>
              </a:rPr>
              <a:t>https://youtu.be/grTQHDlcI2w</a:t>
            </a:r>
            <a:r>
              <a:rPr lang="en-US" sz="2000" dirty="0"/>
              <a:t> </a:t>
            </a:r>
            <a:br>
              <a:rPr lang="en-US" sz="1200" dirty="0"/>
            </a:br>
            <a:endParaRPr lang="en-US" sz="1200" dirty="0"/>
          </a:p>
        </p:txBody>
      </p:sp>
      <p:pic>
        <p:nvPicPr>
          <p:cNvPr id="6146" name="Picture 2" descr="Familiarizados: ¿Conoces a tu familia? – COMUNICACIÓ INTERACTIVA">
            <a:extLst>
              <a:ext uri="{FF2B5EF4-FFF2-40B4-BE49-F238E27FC236}">
                <a16:creationId xmlns:a16="http://schemas.microsoft.com/office/drawing/2014/main" id="{FF66D8A4-48F0-45BD-B60B-65A9FCD8EF5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974" r="8468" b="-1"/>
          <a:stretch/>
        </p:blipFill>
        <p:spPr bwMode="auto">
          <a:xfrm>
            <a:off x="545238" y="858525"/>
            <a:ext cx="7608304" cy="521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20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570F68-3F80-41DB-B67F-340322875AA0}"/>
              </a:ext>
            </a:extLst>
          </p:cNvPr>
          <p:cNvSpPr>
            <a:spLocks noGrp="1"/>
          </p:cNvSpPr>
          <p:nvPr>
            <p:ph type="title"/>
          </p:nvPr>
        </p:nvSpPr>
        <p:spPr/>
        <p:txBody>
          <a:bodyPr/>
          <a:lstStyle/>
          <a:p>
            <a:r>
              <a:rPr lang="it-IT" dirty="0"/>
              <a:t>PUBLICIDAD EMOCIONAL EN LA PANDEMIA</a:t>
            </a:r>
          </a:p>
        </p:txBody>
      </p:sp>
      <p:sp>
        <p:nvSpPr>
          <p:cNvPr id="3" name="Segnaposto contenuto 2">
            <a:extLst>
              <a:ext uri="{FF2B5EF4-FFF2-40B4-BE49-F238E27FC236}">
                <a16:creationId xmlns:a16="http://schemas.microsoft.com/office/drawing/2014/main" id="{2949AF1A-1EDE-491D-90F1-D08DCBAE16F5}"/>
              </a:ext>
            </a:extLst>
          </p:cNvPr>
          <p:cNvSpPr>
            <a:spLocks noGrp="1"/>
          </p:cNvSpPr>
          <p:nvPr>
            <p:ph idx="1"/>
          </p:nvPr>
        </p:nvSpPr>
        <p:spPr/>
        <p:txBody>
          <a:bodyPr/>
          <a:lstStyle/>
          <a:p>
            <a:r>
              <a:rPr lang="it-IT" dirty="0">
                <a:hlinkClick r:id="rId2"/>
              </a:rPr>
              <a:t>https://youtu.be/VaMQe0RO5PM</a:t>
            </a:r>
            <a:r>
              <a:rPr lang="it-IT" dirty="0"/>
              <a:t> IKEA</a:t>
            </a:r>
          </a:p>
          <a:p>
            <a:r>
              <a:rPr lang="it-IT" dirty="0">
                <a:hlinkClick r:id="rId3"/>
              </a:rPr>
              <a:t>https://youtu.be/fBXWTXHmWnk</a:t>
            </a:r>
            <a:r>
              <a:rPr lang="it-IT" dirty="0"/>
              <a:t>Bankinter</a:t>
            </a:r>
          </a:p>
          <a:p>
            <a:pPr marL="0" indent="0">
              <a:buNone/>
            </a:pPr>
            <a:r>
              <a:rPr lang="it-IT" dirty="0">
                <a:hlinkClick r:id="rId4"/>
              </a:rPr>
              <a:t>https://youtu.be/ANHJzXCY55Y</a:t>
            </a:r>
            <a:r>
              <a:rPr lang="it-IT" dirty="0"/>
              <a:t> Vodafone</a:t>
            </a:r>
          </a:p>
          <a:p>
            <a:pPr marL="0" indent="0">
              <a:buNone/>
            </a:pPr>
            <a:r>
              <a:rPr lang="it-IT" dirty="0">
                <a:hlinkClick r:id="rId5"/>
              </a:rPr>
              <a:t>https://youtu.be/XG9OC0DjpuA</a:t>
            </a:r>
            <a:r>
              <a:rPr lang="it-IT" dirty="0"/>
              <a:t> </a:t>
            </a:r>
            <a:r>
              <a:rPr lang="it-IT" dirty="0" err="1"/>
              <a:t>Securitas</a:t>
            </a:r>
            <a:r>
              <a:rPr lang="it-IT" dirty="0"/>
              <a:t> Direct </a:t>
            </a:r>
          </a:p>
          <a:p>
            <a:pPr marL="0" indent="0">
              <a:buNone/>
            </a:pPr>
            <a:r>
              <a:rPr lang="it-IT" dirty="0">
                <a:hlinkClick r:id="rId6"/>
              </a:rPr>
              <a:t>https://youtu.be/C1ixBnm57r4</a:t>
            </a:r>
            <a:r>
              <a:rPr lang="it-IT" dirty="0"/>
              <a:t> </a:t>
            </a:r>
            <a:r>
              <a:rPr lang="it-IT" dirty="0" err="1"/>
              <a:t>Renfe</a:t>
            </a:r>
            <a:endParaRPr lang="it-IT" dirty="0"/>
          </a:p>
          <a:p>
            <a:pPr marL="0" indent="0">
              <a:buNone/>
            </a:pPr>
            <a:r>
              <a:rPr lang="it-IT" dirty="0">
                <a:hlinkClick r:id="rId7"/>
              </a:rPr>
              <a:t>https://youtu.be/y4ZvNL6egBs</a:t>
            </a:r>
            <a:r>
              <a:rPr lang="it-IT" dirty="0"/>
              <a:t> </a:t>
            </a:r>
            <a:r>
              <a:rPr lang="it-IT" dirty="0" err="1"/>
              <a:t>Carrefur</a:t>
            </a:r>
            <a:r>
              <a:rPr lang="it-IT" dirty="0"/>
              <a:t> </a:t>
            </a:r>
          </a:p>
          <a:p>
            <a:pPr marL="0" indent="0">
              <a:buNone/>
            </a:pPr>
            <a:r>
              <a:rPr lang="it-IT" dirty="0">
                <a:hlinkClick r:id="rId8"/>
              </a:rPr>
              <a:t>https://youtu.be/gqPMV_V1Ru8?t=21</a:t>
            </a:r>
            <a:r>
              <a:rPr lang="it-IT" dirty="0"/>
              <a:t> </a:t>
            </a:r>
            <a:r>
              <a:rPr lang="it-IT" dirty="0" err="1"/>
              <a:t>Campofr</a:t>
            </a:r>
            <a:r>
              <a:rPr lang="es-ES" dirty="0"/>
              <a:t>ío </a:t>
            </a:r>
            <a:endParaRPr lang="it-IT" dirty="0"/>
          </a:p>
        </p:txBody>
      </p:sp>
    </p:spTree>
    <p:extLst>
      <p:ext uri="{BB962C8B-B14F-4D97-AF65-F5344CB8AC3E}">
        <p14:creationId xmlns:p14="http://schemas.microsoft.com/office/powerpoint/2010/main" val="261788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738686-48CC-4BFA-800A-8E3DB0741BEF}"/>
              </a:ext>
            </a:extLst>
          </p:cNvPr>
          <p:cNvSpPr>
            <a:spLocks noGrp="1"/>
          </p:cNvSpPr>
          <p:nvPr>
            <p:ph type="title"/>
          </p:nvPr>
        </p:nvSpPr>
        <p:spPr>
          <a:xfrm>
            <a:off x="7297456" y="379827"/>
            <a:ext cx="3062287" cy="1879445"/>
          </a:xfrm>
        </p:spPr>
        <p:txBody>
          <a:bodyPr vert="horz" lIns="91440" tIns="45720" rIns="91440" bIns="45720" rtlCol="0" anchor="b">
            <a:normAutofit fontScale="90000"/>
          </a:bodyPr>
          <a:lstStyle/>
          <a:p>
            <a:r>
              <a:rPr lang="en-US" sz="3500" dirty="0">
                <a:solidFill>
                  <a:schemeClr val="bg1"/>
                </a:solidFill>
              </a:rPr>
              <a:t>CITAS SOBRE LA PUBLICIDAD</a:t>
            </a:r>
            <a:br>
              <a:rPr lang="en-US" sz="3500" dirty="0">
                <a:solidFill>
                  <a:schemeClr val="bg1"/>
                </a:solidFill>
              </a:rPr>
            </a:br>
            <a:endParaRPr lang="en-US" sz="3500" dirty="0">
              <a:solidFill>
                <a:schemeClr val="bg1"/>
              </a:solidFill>
            </a:endParaRPr>
          </a:p>
        </p:txBody>
      </p:sp>
      <p:pic>
        <p:nvPicPr>
          <p:cNvPr id="1026" name="Picture 2">
            <a:extLst>
              <a:ext uri="{FF2B5EF4-FFF2-40B4-BE49-F238E27FC236}">
                <a16:creationId xmlns:a16="http://schemas.microsoft.com/office/drawing/2014/main" id="{DCB3CDC1-D489-431B-8727-85C53FFD98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6732" y="707132"/>
            <a:ext cx="6301977" cy="28043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Frases de Marketing 🥇Las Mejores frases de Marketing">
            <a:extLst>
              <a:ext uri="{FF2B5EF4-FFF2-40B4-BE49-F238E27FC236}">
                <a16:creationId xmlns:a16="http://schemas.microsoft.com/office/drawing/2014/main" id="{B5C6E7A4-C85C-4F5F-A2A5-6A712A8451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59632" y="3511510"/>
            <a:ext cx="3901155" cy="3072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4E095F8-97A0-494B-9000-469873289F1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3042" y="3636647"/>
            <a:ext cx="2776242" cy="27762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 buen anuncio debe hacer sentir algo... - LG Estudio Creativo ...">
            <a:extLst>
              <a:ext uri="{FF2B5EF4-FFF2-40B4-BE49-F238E27FC236}">
                <a16:creationId xmlns:a16="http://schemas.microsoft.com/office/drawing/2014/main" id="{0AFAC1C7-D338-4267-8F23-450B46101BF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81449" y="3259838"/>
            <a:ext cx="3476287" cy="347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103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EC201D-701D-48E2-A8D1-20EC82F357BD}"/>
              </a:ext>
            </a:extLst>
          </p:cNvPr>
          <p:cNvSpPr>
            <a:spLocks noGrp="1"/>
          </p:cNvSpPr>
          <p:nvPr>
            <p:ph type="title"/>
          </p:nvPr>
        </p:nvSpPr>
        <p:spPr/>
        <p:txBody>
          <a:bodyPr/>
          <a:lstStyle/>
          <a:p>
            <a:r>
              <a:rPr lang="es-ES" dirty="0"/>
              <a:t>Proponemos definiciones positivas y negativas de la publicidad</a:t>
            </a:r>
            <a:endParaRPr lang="it-IT" dirty="0"/>
          </a:p>
        </p:txBody>
      </p:sp>
      <p:sp>
        <p:nvSpPr>
          <p:cNvPr id="3" name="Segnaposto contenuto 2">
            <a:extLst>
              <a:ext uri="{FF2B5EF4-FFF2-40B4-BE49-F238E27FC236}">
                <a16:creationId xmlns:a16="http://schemas.microsoft.com/office/drawing/2014/main" id="{1678F9DA-019A-4A80-9CAC-3C5C69D5C693}"/>
              </a:ext>
            </a:extLst>
          </p:cNvPr>
          <p:cNvSpPr>
            <a:spLocks noGrp="1"/>
          </p:cNvSpPr>
          <p:nvPr>
            <p:ph idx="1"/>
          </p:nvPr>
        </p:nvSpPr>
        <p:spPr/>
        <p:txBody>
          <a:bodyPr/>
          <a:lstStyle/>
          <a:p>
            <a:pPr marL="0" indent="0">
              <a:buNone/>
            </a:pPr>
            <a:r>
              <a:rPr lang="es-ES" b="1" dirty="0"/>
              <a:t>La publicidad </a:t>
            </a:r>
          </a:p>
          <a:p>
            <a:r>
              <a:rPr lang="es-ES" dirty="0"/>
              <a:t>Es una forma de...</a:t>
            </a:r>
          </a:p>
          <a:p>
            <a:r>
              <a:rPr lang="es-ES" dirty="0"/>
              <a:t>Es el arte de...</a:t>
            </a:r>
          </a:p>
          <a:p>
            <a:r>
              <a:rPr lang="es-ES" dirty="0"/>
              <a:t>Es algo/lo que...</a:t>
            </a:r>
          </a:p>
          <a:p>
            <a:r>
              <a:rPr lang="es-ES" dirty="0"/>
              <a:t>Es una cosa que ...</a:t>
            </a:r>
            <a:endParaRPr lang="it-IT" dirty="0"/>
          </a:p>
        </p:txBody>
      </p:sp>
    </p:spTree>
    <p:extLst>
      <p:ext uri="{BB962C8B-B14F-4D97-AF65-F5344CB8AC3E}">
        <p14:creationId xmlns:p14="http://schemas.microsoft.com/office/powerpoint/2010/main" val="243768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033934B-34BB-4F59-829D-99894AA03F2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4964"/>
          <a:stretch/>
        </p:blipFill>
        <p:spPr bwMode="auto">
          <a:xfrm rot="21480000">
            <a:off x="1137837" y="1003258"/>
            <a:ext cx="9916327" cy="47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167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B508C5-FF70-4550-B22F-22C0409C020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E0EC4CA-E5B7-455C-9CDA-2B7B13560D8A}"/>
              </a:ext>
            </a:extLst>
          </p:cNvPr>
          <p:cNvSpPr>
            <a:spLocks noGrp="1"/>
          </p:cNvSpPr>
          <p:nvPr>
            <p:ph idx="1"/>
          </p:nvPr>
        </p:nvSpPr>
        <p:spPr/>
        <p:txBody>
          <a:bodyPr>
            <a:normAutofit/>
          </a:bodyPr>
          <a:lstStyle/>
          <a:p>
            <a:pPr algn="just"/>
            <a:r>
              <a:rPr lang="es-ES" sz="2400" dirty="0"/>
              <a:t>Publicidad de la Junta de Andalucía: </a:t>
            </a:r>
            <a:r>
              <a:rPr lang="es-ES" sz="2400" b="1" dirty="0"/>
              <a:t>"Denuncia. Vive. Marca el 016".</a:t>
            </a:r>
            <a:r>
              <a:rPr lang="es-ES" sz="2400" dirty="0"/>
              <a:t> Con esta campaña la Junta de Andalucía pretendía concienciar acerca de la violencia de género. Lo que se cuestiona de esta publicidad – a parte de la fotografía de banco de imágenes- es su objetivo. El mensaje no está claro y se trata de un error de percepción, la mayoría de votos a esta publicidad provienen de que no se ataca al problema del machismo y no se menciona a los agresores, nombrándose únicamente el sufrimiento de la mujer y un número de denuncia.</a:t>
            </a:r>
            <a:endParaRPr lang="it-IT" sz="2400" dirty="0"/>
          </a:p>
        </p:txBody>
      </p:sp>
    </p:spTree>
    <p:extLst>
      <p:ext uri="{BB962C8B-B14F-4D97-AF65-F5344CB8AC3E}">
        <p14:creationId xmlns:p14="http://schemas.microsoft.com/office/powerpoint/2010/main" val="284643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magine che contiene facciata, inpiedi, uomo, tenendo&#10;&#10;Descrizione generata automaticamente">
            <a:extLst>
              <a:ext uri="{FF2B5EF4-FFF2-40B4-BE49-F238E27FC236}">
                <a16:creationId xmlns:a16="http://schemas.microsoft.com/office/drawing/2014/main" id="{370EDB1A-67C2-40B4-A3B5-15495F99F70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4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39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743806-3B4F-49ED-88FD-4119DD0A0CA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ECDD31D-7220-4A39-A213-7FDDF1EA8BEC}"/>
              </a:ext>
            </a:extLst>
          </p:cNvPr>
          <p:cNvSpPr>
            <a:spLocks noGrp="1"/>
          </p:cNvSpPr>
          <p:nvPr>
            <p:ph idx="1"/>
          </p:nvPr>
        </p:nvSpPr>
        <p:spPr/>
        <p:txBody>
          <a:bodyPr/>
          <a:lstStyle/>
          <a:p>
            <a:r>
              <a:rPr lang="es-ES" b="1" dirty="0"/>
              <a:t>100% MADRE:</a:t>
            </a:r>
            <a:r>
              <a:rPr lang="es-ES" dirty="0"/>
              <a:t> Las grandes empresas pocas veces se libran de entrar en estas listas. En este caso, ‘El Corte Inglés’ se merece entrar en la final al ‘Peor anuncio de 2019’ por su anuncio ‘100% MADRE’.</a:t>
            </a:r>
          </a:p>
          <a:p>
            <a:r>
              <a:rPr lang="es-ES" dirty="0"/>
              <a:t> </a:t>
            </a:r>
          </a:p>
          <a:p>
            <a:r>
              <a:rPr lang="es-ES" dirty="0"/>
              <a:t>"97% entregada. 3% egoísmo. 0% quejas. 100% madre" reza la campaña publicitaria de los grandes almacenes. Este cartel fue lanzado con motivo del día de la madre, y Facua lo cataloga de “100% casposo y retrógrado”.</a:t>
            </a:r>
          </a:p>
          <a:p>
            <a:endParaRPr lang="it-IT" dirty="0"/>
          </a:p>
        </p:txBody>
      </p:sp>
    </p:spTree>
    <p:extLst>
      <p:ext uri="{BB962C8B-B14F-4D97-AF65-F5344CB8AC3E}">
        <p14:creationId xmlns:p14="http://schemas.microsoft.com/office/powerpoint/2010/main" val="3629567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El anuncio de Liberbank">
            <a:extLst>
              <a:ext uri="{FF2B5EF4-FFF2-40B4-BE49-F238E27FC236}">
                <a16:creationId xmlns:a16="http://schemas.microsoft.com/office/drawing/2014/main" id="{3026C2DA-908E-44F0-9A49-77DCE3FA093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63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99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AA22F7-6ACF-4CCB-B371-2D643E6BAE3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5D7DC90-707F-4180-BB9D-B7CF3E9E5236}"/>
              </a:ext>
            </a:extLst>
          </p:cNvPr>
          <p:cNvSpPr>
            <a:spLocks noGrp="1"/>
          </p:cNvSpPr>
          <p:nvPr>
            <p:ph idx="1"/>
          </p:nvPr>
        </p:nvSpPr>
        <p:spPr/>
        <p:txBody>
          <a:bodyPr>
            <a:normAutofit/>
          </a:bodyPr>
          <a:lstStyle/>
          <a:p>
            <a:r>
              <a:rPr lang="es-ES" sz="2800" b="1" dirty="0"/>
              <a:t>Liberbank</a:t>
            </a:r>
            <a:r>
              <a:rPr lang="es-ES" sz="2800" dirty="0"/>
              <a:t>: a fin de promocionar un préstamo, ellas estrenan cocina y ellos coche. Uno de los más típicos tópicos machistas llevado a publicidad. Parece que las mujeres solo piden dinero para electrodomésticos nuevos y que no salen de la cocina. Y que ellos sólo saben cambiar de coche.</a:t>
            </a:r>
            <a:endParaRPr lang="it-IT" sz="2800" dirty="0"/>
          </a:p>
        </p:txBody>
      </p:sp>
    </p:spTree>
    <p:extLst>
      <p:ext uri="{BB962C8B-B14F-4D97-AF65-F5344CB8AC3E}">
        <p14:creationId xmlns:p14="http://schemas.microsoft.com/office/powerpoint/2010/main" val="1913150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309</TotalTime>
  <Words>372</Words>
  <Application>Microsoft Office PowerPoint</Application>
  <PresentationFormat>Widescreen</PresentationFormat>
  <Paragraphs>22</Paragraphs>
  <Slides>12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Century Gothic</vt:lpstr>
      <vt:lpstr>Wingdings 3</vt:lpstr>
      <vt:lpstr>Ione</vt:lpstr>
      <vt:lpstr>MARKETING Y PUBLICIDAD</vt:lpstr>
      <vt:lpstr>CITAS SOBRE LA PUBLICIDAD </vt:lpstr>
      <vt:lpstr>Proponemos definiciones positivas y negativas de la publicidad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https://youtu.be/grTQHDlcI2w  </vt:lpstr>
      <vt:lpstr>PUBLICIDAD EMOCIONAL EN LA PANDEMIA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Y PUBLLICIDAD</dc:title>
  <dc:creator>utente</dc:creator>
  <cp:lastModifiedBy>utente</cp:lastModifiedBy>
  <cp:revision>7</cp:revision>
  <dcterms:created xsi:type="dcterms:W3CDTF">2020-05-07T21:00:06Z</dcterms:created>
  <dcterms:modified xsi:type="dcterms:W3CDTF">2020-05-11T13:30:53Z</dcterms:modified>
</cp:coreProperties>
</file>