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10E19-139E-4F15-9346-6F8AAD5C2E68}" type="datetimeFigureOut">
              <a:rPr lang="it-IT" smtClean="0"/>
              <a:t>21/10/2012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FAFD-F550-4E18-9AA9-C532DBB8C4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1764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10E19-139E-4F15-9346-6F8AAD5C2E68}" type="datetimeFigureOut">
              <a:rPr lang="it-IT" smtClean="0"/>
              <a:t>21/10/2012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FAFD-F550-4E18-9AA9-C532DBB8C4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9069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10E19-139E-4F15-9346-6F8AAD5C2E68}" type="datetimeFigureOut">
              <a:rPr lang="it-IT" smtClean="0"/>
              <a:t>21/10/2012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FAFD-F550-4E18-9AA9-C532DBB8C4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4011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10E19-139E-4F15-9346-6F8AAD5C2E68}" type="datetimeFigureOut">
              <a:rPr lang="it-IT" smtClean="0"/>
              <a:t>21/10/2012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FAFD-F550-4E18-9AA9-C532DBB8C4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733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10E19-139E-4F15-9346-6F8AAD5C2E68}" type="datetimeFigureOut">
              <a:rPr lang="it-IT" smtClean="0"/>
              <a:t>21/10/2012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FAFD-F550-4E18-9AA9-C532DBB8C4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5079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10E19-139E-4F15-9346-6F8AAD5C2E68}" type="datetimeFigureOut">
              <a:rPr lang="it-IT" smtClean="0"/>
              <a:t>21/10/2012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FAFD-F550-4E18-9AA9-C532DBB8C4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3653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10E19-139E-4F15-9346-6F8AAD5C2E68}" type="datetimeFigureOut">
              <a:rPr lang="it-IT" smtClean="0"/>
              <a:t>21/10/2012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FAFD-F550-4E18-9AA9-C532DBB8C4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8688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10E19-139E-4F15-9346-6F8AAD5C2E68}" type="datetimeFigureOut">
              <a:rPr lang="it-IT" smtClean="0"/>
              <a:t>21/10/2012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FAFD-F550-4E18-9AA9-C532DBB8C4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7823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10E19-139E-4F15-9346-6F8AAD5C2E68}" type="datetimeFigureOut">
              <a:rPr lang="it-IT" smtClean="0"/>
              <a:t>21/10/2012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FAFD-F550-4E18-9AA9-C532DBB8C4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0486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10E19-139E-4F15-9346-6F8AAD5C2E68}" type="datetimeFigureOut">
              <a:rPr lang="it-IT" smtClean="0"/>
              <a:t>21/10/2012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FAFD-F550-4E18-9AA9-C532DBB8C4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0789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10E19-139E-4F15-9346-6F8AAD5C2E68}" type="datetimeFigureOut">
              <a:rPr lang="it-IT" smtClean="0"/>
              <a:t>21/10/2012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FAFD-F550-4E18-9AA9-C532DBB8C4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0946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10E19-139E-4F15-9346-6F8AAD5C2E68}" type="datetimeFigureOut">
              <a:rPr lang="it-IT" smtClean="0"/>
              <a:t>21/10/2012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EFAFD-F550-4E18-9AA9-C532DBB8C4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617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Un esempio di ricerca recente su </a:t>
            </a:r>
            <a:r>
              <a:rPr lang="it-IT" dirty="0" smtClean="0"/>
              <a:t>emozioni e decisioni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 </a:t>
            </a:r>
          </a:p>
          <a:p>
            <a:r>
              <a:rPr lang="en-US" dirty="0"/>
              <a:t>The Influence of Affect on Beliefs,</a:t>
            </a:r>
          </a:p>
          <a:p>
            <a:r>
              <a:rPr lang="it-IT" dirty="0"/>
              <a:t>Preferences and Financial Decisions</a:t>
            </a:r>
          </a:p>
          <a:p>
            <a:r>
              <a:rPr lang="fi-FI" sz="2400" dirty="0"/>
              <a:t>Camelia M. Kuhnen† Brian Knutson‡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498008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implicazioni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b="1" dirty="0" smtClean="0"/>
              <a:t>Apprendimento da esperienza</a:t>
            </a:r>
            <a:r>
              <a:rPr lang="it-IT" dirty="0" smtClean="0"/>
              <a:t>:</a:t>
            </a:r>
          </a:p>
          <a:p>
            <a:pPr lvl="1"/>
            <a:r>
              <a:rPr lang="it-IT" dirty="0" smtClean="0"/>
              <a:t>Reazioni limbiche dovute a risultati di scelte precedenti inducono una distorsione dell’apprendimento</a:t>
            </a:r>
            <a:endParaRPr lang="it-IT" dirty="0"/>
          </a:p>
          <a:p>
            <a:endParaRPr lang="it-IT" dirty="0" smtClean="0"/>
          </a:p>
          <a:p>
            <a:r>
              <a:rPr lang="en-US" b="1" dirty="0" err="1" smtClean="0"/>
              <a:t>Incentivi</a:t>
            </a:r>
            <a:r>
              <a:rPr lang="en-US" b="1" dirty="0" smtClean="0"/>
              <a:t> </a:t>
            </a:r>
            <a:r>
              <a:rPr lang="en-US" b="1" dirty="0" err="1" smtClean="0"/>
              <a:t>all’esplorazione</a:t>
            </a:r>
            <a:r>
              <a:rPr lang="en-US" b="1" dirty="0" smtClean="0"/>
              <a:t> di </a:t>
            </a:r>
            <a:r>
              <a:rPr lang="en-US" b="1" dirty="0" err="1" smtClean="0"/>
              <a:t>strategie</a:t>
            </a:r>
            <a:r>
              <a:rPr lang="en-US" b="1" dirty="0" smtClean="0"/>
              <a:t> </a:t>
            </a:r>
            <a:r>
              <a:rPr lang="en-US" b="1" dirty="0" err="1" smtClean="0"/>
              <a:t>nuove</a:t>
            </a:r>
            <a:endParaRPr lang="en-US" b="1" dirty="0" smtClean="0"/>
          </a:p>
          <a:p>
            <a:pPr lvl="1"/>
            <a:r>
              <a:rPr lang="en-US" dirty="0" smtClean="0"/>
              <a:t>è </a:t>
            </a:r>
            <a:r>
              <a:rPr lang="en-US" dirty="0" err="1"/>
              <a:t>necessario</a:t>
            </a:r>
            <a:r>
              <a:rPr lang="en-US" dirty="0"/>
              <a:t>/</a:t>
            </a:r>
            <a:r>
              <a:rPr lang="en-US" dirty="0" err="1"/>
              <a:t>opportuno</a:t>
            </a:r>
            <a:r>
              <a:rPr lang="en-US" dirty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/>
              <a:t>datore</a:t>
            </a:r>
            <a:r>
              <a:rPr lang="en-US" dirty="0"/>
              <a:t> di </a:t>
            </a:r>
            <a:r>
              <a:rPr lang="en-US" dirty="0" err="1"/>
              <a:t>lavoro</a:t>
            </a:r>
            <a:r>
              <a:rPr lang="en-US" dirty="0"/>
              <a:t> </a:t>
            </a:r>
            <a:r>
              <a:rPr lang="en-US" dirty="0" err="1"/>
              <a:t>proponga</a:t>
            </a:r>
            <a:r>
              <a:rPr lang="en-US" dirty="0"/>
              <a:t> </a:t>
            </a:r>
            <a:r>
              <a:rPr lang="en-US" dirty="0" err="1"/>
              <a:t>contratti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tengono</a:t>
            </a:r>
            <a:r>
              <a:rPr lang="en-US" dirty="0"/>
              <a:t> </a:t>
            </a:r>
            <a:r>
              <a:rPr lang="en-US" dirty="0" err="1"/>
              <a:t>conto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componenti</a:t>
            </a:r>
            <a:r>
              <a:rPr lang="en-US" dirty="0"/>
              <a:t> </a:t>
            </a:r>
            <a:r>
              <a:rPr lang="en-US" dirty="0" err="1"/>
              <a:t>affettive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possono</a:t>
            </a:r>
            <a:r>
              <a:rPr lang="en-US" dirty="0"/>
              <a:t> </a:t>
            </a:r>
            <a:r>
              <a:rPr lang="en-US" dirty="0" err="1"/>
              <a:t>frenare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dipendente</a:t>
            </a:r>
            <a:r>
              <a:rPr lang="en-US" dirty="0"/>
              <a:t> </a:t>
            </a:r>
            <a:r>
              <a:rPr lang="en-US" dirty="0" err="1"/>
              <a:t>dall’esplorare</a:t>
            </a:r>
            <a:r>
              <a:rPr lang="en-US" dirty="0"/>
              <a:t> </a:t>
            </a:r>
            <a:r>
              <a:rPr lang="en-US" dirty="0" err="1"/>
              <a:t>strategie</a:t>
            </a:r>
            <a:r>
              <a:rPr lang="en-US" dirty="0"/>
              <a:t> </a:t>
            </a:r>
            <a:r>
              <a:rPr lang="en-US" dirty="0" err="1"/>
              <a:t>nuove</a:t>
            </a:r>
            <a:r>
              <a:rPr lang="en-US" dirty="0"/>
              <a:t> </a:t>
            </a:r>
            <a:r>
              <a:rPr lang="en-US" sz="2600" dirty="0" smtClean="0"/>
              <a:t>(ad </a:t>
            </a:r>
            <a:r>
              <a:rPr lang="en-US" sz="2600" dirty="0" err="1" smtClean="0"/>
              <a:t>es</a:t>
            </a:r>
            <a:r>
              <a:rPr lang="en-US" sz="2600" dirty="0" smtClean="0"/>
              <a:t>. </a:t>
            </a:r>
            <a:r>
              <a:rPr lang="en-US" sz="2600" dirty="0" err="1" smtClean="0"/>
              <a:t>ignorare</a:t>
            </a:r>
            <a:r>
              <a:rPr lang="en-US" sz="2600" dirty="0" smtClean="0"/>
              <a:t> </a:t>
            </a:r>
            <a:r>
              <a:rPr lang="en-US" sz="2600" dirty="0" err="1"/>
              <a:t>cattive</a:t>
            </a:r>
            <a:r>
              <a:rPr lang="en-US" sz="2600" dirty="0"/>
              <a:t> </a:t>
            </a:r>
            <a:r>
              <a:rPr lang="en-US" sz="2600" dirty="0" err="1"/>
              <a:t>notizie</a:t>
            </a:r>
            <a:r>
              <a:rPr lang="en-US" sz="2600" dirty="0"/>
              <a:t> </a:t>
            </a:r>
            <a:r>
              <a:rPr lang="en-US" sz="2600" dirty="0" err="1"/>
              <a:t>su</a:t>
            </a:r>
            <a:r>
              <a:rPr lang="en-US" sz="2600" dirty="0"/>
              <a:t> </a:t>
            </a:r>
            <a:r>
              <a:rPr lang="en-US" sz="2600" dirty="0" err="1"/>
              <a:t>progetto</a:t>
            </a:r>
            <a:r>
              <a:rPr lang="en-US" sz="2600" dirty="0"/>
              <a:t> </a:t>
            </a:r>
            <a:r>
              <a:rPr lang="en-US" sz="2600" dirty="0" err="1"/>
              <a:t>già</a:t>
            </a:r>
            <a:r>
              <a:rPr lang="en-US" sz="2600" dirty="0"/>
              <a:t> </a:t>
            </a:r>
            <a:r>
              <a:rPr lang="en-US" sz="2600" dirty="0" err="1"/>
              <a:t>scelto</a:t>
            </a:r>
            <a:r>
              <a:rPr lang="en-US" sz="2600" dirty="0"/>
              <a:t>  per </a:t>
            </a:r>
            <a:r>
              <a:rPr lang="en-US" sz="2600" dirty="0" err="1"/>
              <a:t>ridurre</a:t>
            </a:r>
            <a:r>
              <a:rPr lang="en-US" sz="2600" dirty="0"/>
              <a:t> </a:t>
            </a:r>
            <a:r>
              <a:rPr lang="en-US" sz="2600" dirty="0" err="1"/>
              <a:t>emozioni</a:t>
            </a:r>
            <a:r>
              <a:rPr lang="en-US" sz="2600" dirty="0"/>
              <a:t> </a:t>
            </a:r>
            <a:r>
              <a:rPr lang="en-US" sz="2600" dirty="0" smtClean="0"/>
              <a:t>negative)</a:t>
            </a:r>
            <a:endParaRPr lang="en-US" sz="2600" dirty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4628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Implicazioni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it-IT" b="1" dirty="0" smtClean="0"/>
              <a:t>Differenze individuali </a:t>
            </a:r>
          </a:p>
          <a:p>
            <a:r>
              <a:rPr lang="it-IT" dirty="0" smtClean="0"/>
              <a:t>Alcuni individui possono essere più sensibili a stimoli positivi altri a quelli negativi  (cfr. Foci regolatori) in funzione della diversa reattività delle due aree del sistema limbico.</a:t>
            </a:r>
          </a:p>
          <a:p>
            <a:r>
              <a:rPr lang="it-IT" dirty="0" smtClean="0"/>
              <a:t>Questo può valere  per CEO  e managers che possono essere  troppo sicuri dopo aver ricevuto notizie positive e non valutare adeguatamente quelle negative</a:t>
            </a:r>
            <a:endParaRPr lang="it-IT" dirty="0"/>
          </a:p>
          <a:p>
            <a:r>
              <a:rPr lang="it-IT" dirty="0" smtClean="0"/>
              <a:t>Di conseguenza le decisioni dell’azienda possono dipendere da fattori ambientali anche del tutto irrilevanti per l’azienda stessa e dalla particolare reattività del suo manager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9172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Implicazioni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err="1" smtClean="0"/>
              <a:t>Progettazione</a:t>
            </a:r>
            <a:r>
              <a:rPr lang="en-US" dirty="0" smtClean="0"/>
              <a:t> del </a:t>
            </a:r>
            <a:r>
              <a:rPr lang="en-US" dirty="0" err="1" smtClean="0"/>
              <a:t>mercato</a:t>
            </a:r>
            <a:r>
              <a:rPr lang="en-US" dirty="0" smtClean="0"/>
              <a:t> e </a:t>
            </a:r>
            <a:r>
              <a:rPr lang="en-US" dirty="0" err="1" smtClean="0"/>
              <a:t>delle</a:t>
            </a:r>
            <a:r>
              <a:rPr lang="en-US" dirty="0" smtClean="0"/>
              <a:t> </a:t>
            </a:r>
            <a:r>
              <a:rPr lang="en-US" dirty="0" err="1" smtClean="0"/>
              <a:t>istituzioni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Molti</a:t>
            </a:r>
            <a:r>
              <a:rPr lang="en-US" dirty="0" smtClean="0"/>
              <a:t> </a:t>
            </a:r>
            <a:r>
              <a:rPr lang="en-US" dirty="0" err="1" smtClean="0"/>
              <a:t>obiettivi</a:t>
            </a:r>
            <a:r>
              <a:rPr lang="en-US" dirty="0" smtClean="0"/>
              <a:t>  </a:t>
            </a:r>
            <a:r>
              <a:rPr lang="en-US" dirty="0" err="1" smtClean="0"/>
              <a:t>possono</a:t>
            </a:r>
            <a:r>
              <a:rPr lang="en-US" dirty="0" smtClean="0"/>
              <a:t> </a:t>
            </a:r>
            <a:r>
              <a:rPr lang="en-US" dirty="0" err="1" smtClean="0"/>
              <a:t>essere</a:t>
            </a:r>
            <a:r>
              <a:rPr lang="en-US" dirty="0" smtClean="0"/>
              <a:t> </a:t>
            </a:r>
            <a:r>
              <a:rPr lang="en-US" dirty="0" err="1" smtClean="0"/>
              <a:t>raggiunti</a:t>
            </a:r>
            <a:r>
              <a:rPr lang="en-US" dirty="0" smtClean="0"/>
              <a:t> con le appropriate </a:t>
            </a:r>
            <a:r>
              <a:rPr lang="en-US" dirty="0" err="1" smtClean="0"/>
              <a:t>manipolazioni</a:t>
            </a:r>
            <a:r>
              <a:rPr lang="en-US" dirty="0" smtClean="0"/>
              <a:t> </a:t>
            </a:r>
            <a:r>
              <a:rPr lang="en-US" dirty="0" err="1" smtClean="0"/>
              <a:t>affettive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I </a:t>
            </a:r>
            <a:r>
              <a:rPr lang="en-US" dirty="0" err="1" smtClean="0"/>
              <a:t>politici</a:t>
            </a:r>
            <a:r>
              <a:rPr lang="en-US" dirty="0" smtClean="0"/>
              <a:t> </a:t>
            </a:r>
            <a:r>
              <a:rPr lang="en-US" dirty="0" err="1" smtClean="0"/>
              <a:t>possono</a:t>
            </a:r>
            <a:r>
              <a:rPr lang="en-US" dirty="0" smtClean="0"/>
              <a:t> </a:t>
            </a:r>
            <a:r>
              <a:rPr lang="en-US" dirty="0" err="1" smtClean="0"/>
              <a:t>voler</a:t>
            </a:r>
            <a:r>
              <a:rPr lang="en-US" dirty="0" smtClean="0"/>
              <a:t> </a:t>
            </a:r>
            <a:r>
              <a:rPr lang="en-US" dirty="0" err="1" smtClean="0"/>
              <a:t>incorggiare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risparmio</a:t>
            </a:r>
            <a:endParaRPr lang="en-US" dirty="0" smtClean="0"/>
          </a:p>
          <a:p>
            <a:pPr lvl="1"/>
            <a:r>
              <a:rPr lang="en-US" dirty="0" smtClean="0"/>
              <a:t>I </a:t>
            </a:r>
            <a:r>
              <a:rPr lang="en-US" dirty="0" err="1" smtClean="0"/>
              <a:t>proprietari</a:t>
            </a:r>
            <a:r>
              <a:rPr lang="en-US" dirty="0" smtClean="0"/>
              <a:t> di </a:t>
            </a:r>
            <a:r>
              <a:rPr lang="en-US" dirty="0" err="1" smtClean="0"/>
              <a:t>casinò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gioco</a:t>
            </a:r>
            <a:endParaRPr lang="en-US" dirty="0" smtClean="0"/>
          </a:p>
          <a:p>
            <a:pPr lvl="1"/>
            <a:r>
              <a:rPr lang="en-US" dirty="0" smtClean="0"/>
              <a:t>Le </a:t>
            </a:r>
            <a:r>
              <a:rPr lang="en-US" dirty="0" err="1" smtClean="0"/>
              <a:t>compagnie</a:t>
            </a:r>
            <a:r>
              <a:rPr lang="en-US" dirty="0" smtClean="0"/>
              <a:t> di </a:t>
            </a:r>
            <a:r>
              <a:rPr lang="en-US" dirty="0" err="1" smtClean="0"/>
              <a:t>assicurazione</a:t>
            </a:r>
            <a:r>
              <a:rPr lang="en-US" dirty="0" smtClean="0"/>
              <a:t> </a:t>
            </a:r>
            <a:r>
              <a:rPr lang="en-US" dirty="0" err="1" smtClean="0"/>
              <a:t>vogliono</a:t>
            </a:r>
            <a:r>
              <a:rPr lang="en-US" dirty="0" smtClean="0"/>
              <a:t> far </a:t>
            </a:r>
            <a:r>
              <a:rPr lang="en-US" dirty="0" err="1" smtClean="0"/>
              <a:t>diventare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clienti</a:t>
            </a:r>
            <a:r>
              <a:rPr lang="en-US" dirty="0" smtClean="0"/>
              <a:t> </a:t>
            </a:r>
            <a:r>
              <a:rPr lang="en-US" dirty="0" err="1" smtClean="0"/>
              <a:t>più</a:t>
            </a:r>
            <a:r>
              <a:rPr lang="en-US" dirty="0" smtClean="0"/>
              <a:t> </a:t>
            </a:r>
            <a:r>
              <a:rPr lang="en-US" dirty="0" err="1" smtClean="0"/>
              <a:t>avversi</a:t>
            </a:r>
            <a:r>
              <a:rPr lang="en-US" dirty="0" smtClean="0"/>
              <a:t> al </a:t>
            </a:r>
            <a:r>
              <a:rPr lang="en-US" dirty="0" err="1" smtClean="0"/>
              <a:t>rischio</a:t>
            </a:r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Che</a:t>
            </a:r>
            <a:r>
              <a:rPr lang="en-US" dirty="0" smtClean="0"/>
              <a:t> tipi di </a:t>
            </a:r>
            <a:r>
              <a:rPr lang="en-US" dirty="0" err="1" smtClean="0"/>
              <a:t>manipolazioni</a:t>
            </a:r>
            <a:r>
              <a:rPr lang="en-US" dirty="0" smtClean="0"/>
              <a:t> </a:t>
            </a:r>
            <a:r>
              <a:rPr lang="en-US" dirty="0" err="1" smtClean="0"/>
              <a:t>dovrebbero</a:t>
            </a:r>
            <a:r>
              <a:rPr lang="en-US" dirty="0" smtClean="0"/>
              <a:t> fare ????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50750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implicazioni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b="1" dirty="0" err="1" smtClean="0"/>
              <a:t>Bolle</a:t>
            </a:r>
            <a:r>
              <a:rPr lang="en-US" b="1" dirty="0" smtClean="0"/>
              <a:t> e </a:t>
            </a:r>
            <a:r>
              <a:rPr lang="en-US" b="1" dirty="0" err="1" smtClean="0"/>
              <a:t>crolli</a:t>
            </a:r>
            <a:r>
              <a:rPr lang="en-US" b="1" dirty="0" smtClean="0"/>
              <a:t> di </a:t>
            </a:r>
            <a:r>
              <a:rPr lang="en-US" b="1" dirty="0" err="1" smtClean="0"/>
              <a:t>borsa</a:t>
            </a:r>
            <a:endParaRPr lang="en-US" b="1" dirty="0" smtClean="0"/>
          </a:p>
          <a:p>
            <a:endParaRPr lang="en-US" dirty="0"/>
          </a:p>
          <a:p>
            <a:r>
              <a:rPr lang="en-US" dirty="0" err="1" smtClean="0"/>
              <a:t>Bolle</a:t>
            </a:r>
            <a:r>
              <a:rPr lang="en-US" dirty="0" smtClean="0"/>
              <a:t> </a:t>
            </a:r>
            <a:r>
              <a:rPr lang="en-US" dirty="0" err="1" smtClean="0"/>
              <a:t>possono</a:t>
            </a:r>
            <a:r>
              <a:rPr lang="en-US" dirty="0" smtClean="0"/>
              <a:t> </a:t>
            </a:r>
            <a:r>
              <a:rPr lang="en-US" dirty="0" err="1" smtClean="0"/>
              <a:t>essere</a:t>
            </a:r>
            <a:r>
              <a:rPr lang="en-US" dirty="0" smtClean="0"/>
              <a:t> </a:t>
            </a:r>
            <a:r>
              <a:rPr lang="en-US" dirty="0" err="1" smtClean="0"/>
              <a:t>spiegate</a:t>
            </a:r>
            <a:r>
              <a:rPr lang="en-US" dirty="0" smtClean="0"/>
              <a:t> da </a:t>
            </a:r>
            <a:r>
              <a:rPr lang="en-US" dirty="0" err="1" smtClean="0"/>
              <a:t>spirale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innesta</a:t>
            </a:r>
            <a:r>
              <a:rPr lang="en-US" dirty="0" smtClean="0"/>
              <a:t> con </a:t>
            </a:r>
            <a:r>
              <a:rPr lang="en-US" dirty="0" err="1" smtClean="0"/>
              <a:t>primi</a:t>
            </a:r>
            <a:r>
              <a:rPr lang="en-US" dirty="0" smtClean="0"/>
              <a:t> </a:t>
            </a:r>
            <a:r>
              <a:rPr lang="en-US" dirty="0" err="1" smtClean="0"/>
              <a:t>esiti</a:t>
            </a:r>
            <a:r>
              <a:rPr lang="en-US" dirty="0" smtClean="0"/>
              <a:t> </a:t>
            </a:r>
            <a:r>
              <a:rPr lang="en-US" dirty="0" err="1" smtClean="0"/>
              <a:t>positivi</a:t>
            </a:r>
            <a:r>
              <a:rPr lang="en-US" dirty="0" smtClean="0"/>
              <a:t> di </a:t>
            </a:r>
            <a:r>
              <a:rPr lang="en-US" dirty="0" err="1" smtClean="0"/>
              <a:t>investimenti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creano</a:t>
            </a:r>
            <a:r>
              <a:rPr lang="en-US" dirty="0" smtClean="0"/>
              <a:t> </a:t>
            </a:r>
            <a:r>
              <a:rPr lang="en-US" dirty="0" err="1" smtClean="0"/>
              <a:t>tendenza</a:t>
            </a:r>
            <a:r>
              <a:rPr lang="en-US" dirty="0" smtClean="0"/>
              <a:t> a </a:t>
            </a:r>
            <a:r>
              <a:rPr lang="en-US" dirty="0" err="1" smtClean="0"/>
              <a:t>rischiare</a:t>
            </a:r>
            <a:r>
              <a:rPr lang="en-US" dirty="0" smtClean="0"/>
              <a:t> e </a:t>
            </a:r>
            <a:r>
              <a:rPr lang="en-US" dirty="0" err="1" smtClean="0"/>
              <a:t>sensazione</a:t>
            </a:r>
            <a:r>
              <a:rPr lang="en-US" dirty="0" smtClean="0"/>
              <a:t> di </a:t>
            </a:r>
            <a:r>
              <a:rPr lang="en-US" dirty="0" err="1" smtClean="0"/>
              <a:t>sicurezza</a:t>
            </a:r>
            <a:r>
              <a:rPr lang="en-US" dirty="0" smtClean="0"/>
              <a:t> e </a:t>
            </a:r>
            <a:r>
              <a:rPr lang="en-US" dirty="0" err="1" smtClean="0"/>
              <a:t>quindi</a:t>
            </a:r>
            <a:r>
              <a:rPr lang="en-US" dirty="0" smtClean="0"/>
              <a:t> </a:t>
            </a:r>
            <a:r>
              <a:rPr lang="en-US" dirty="0" err="1" smtClean="0"/>
              <a:t>ulteriori</a:t>
            </a:r>
            <a:r>
              <a:rPr lang="en-US" dirty="0" smtClean="0"/>
              <a:t> </a:t>
            </a:r>
            <a:r>
              <a:rPr lang="en-US" dirty="0" err="1" smtClean="0"/>
              <a:t>acquisti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Effetto</a:t>
            </a:r>
            <a:r>
              <a:rPr lang="en-US" dirty="0" smtClean="0"/>
              <a:t> </a:t>
            </a:r>
            <a:r>
              <a:rPr lang="en-US" dirty="0" err="1" smtClean="0"/>
              <a:t>accentuato</a:t>
            </a:r>
            <a:r>
              <a:rPr lang="en-US" dirty="0" smtClean="0"/>
              <a:t> se  </a:t>
            </a:r>
            <a:r>
              <a:rPr lang="en-US" dirty="0" err="1" smtClean="0"/>
              <a:t>più</a:t>
            </a:r>
            <a:r>
              <a:rPr lang="en-US" dirty="0" smtClean="0"/>
              <a:t> </a:t>
            </a:r>
            <a:r>
              <a:rPr lang="en-US" dirty="0" err="1" smtClean="0"/>
              <a:t>persone</a:t>
            </a:r>
            <a:r>
              <a:rPr lang="en-US" dirty="0" smtClean="0"/>
              <a:t> </a:t>
            </a:r>
            <a:r>
              <a:rPr lang="en-US" dirty="0" err="1" smtClean="0"/>
              <a:t>hanno</a:t>
            </a:r>
            <a:r>
              <a:rPr lang="en-US" dirty="0" smtClean="0"/>
              <a:t> </a:t>
            </a:r>
            <a:r>
              <a:rPr lang="en-US" dirty="0" err="1" smtClean="0"/>
              <a:t>già</a:t>
            </a:r>
            <a:r>
              <a:rPr lang="en-US" dirty="0" smtClean="0"/>
              <a:t> </a:t>
            </a:r>
            <a:r>
              <a:rPr lang="en-US" dirty="0" err="1" smtClean="0"/>
              <a:t>investito</a:t>
            </a:r>
            <a:r>
              <a:rPr lang="en-US" dirty="0" smtClean="0"/>
              <a:t> in </a:t>
            </a:r>
            <a:r>
              <a:rPr lang="en-US" dirty="0" err="1" smtClean="0"/>
              <a:t>azioni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le </a:t>
            </a:r>
            <a:r>
              <a:rPr lang="en-US" dirty="0" err="1" smtClean="0"/>
              <a:t>rende</a:t>
            </a:r>
            <a:r>
              <a:rPr lang="en-US" dirty="0" smtClean="0"/>
              <a:t> </a:t>
            </a:r>
            <a:r>
              <a:rPr lang="en-US" dirty="0" err="1" smtClean="0"/>
              <a:t>più</a:t>
            </a:r>
            <a:r>
              <a:rPr lang="en-US" dirty="0" smtClean="0"/>
              <a:t> </a:t>
            </a:r>
            <a:r>
              <a:rPr lang="en-US" dirty="0" err="1" smtClean="0"/>
              <a:t>sicure</a:t>
            </a:r>
            <a:r>
              <a:rPr lang="en-US" dirty="0" smtClean="0"/>
              <a:t> circa </a:t>
            </a:r>
            <a:r>
              <a:rPr lang="en-US" dirty="0" err="1" smtClean="0"/>
              <a:t>gli</a:t>
            </a:r>
            <a:r>
              <a:rPr lang="en-US" dirty="0" smtClean="0"/>
              <a:t> </a:t>
            </a:r>
            <a:r>
              <a:rPr lang="en-US" dirty="0" err="1" smtClean="0"/>
              <a:t>esiti</a:t>
            </a:r>
            <a:r>
              <a:rPr lang="en-US" dirty="0" smtClean="0"/>
              <a:t> </a:t>
            </a:r>
            <a:r>
              <a:rPr lang="en-US" dirty="0" err="1" smtClean="0"/>
              <a:t>positivi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 </a:t>
            </a:r>
            <a:r>
              <a:rPr lang="en-US" dirty="0" err="1" smtClean="0"/>
              <a:t>contrario</a:t>
            </a:r>
            <a:r>
              <a:rPr lang="en-US" dirty="0" smtClean="0"/>
              <a:t> </a:t>
            </a:r>
            <a:r>
              <a:rPr lang="en-US" dirty="0" err="1" smtClean="0"/>
              <a:t>dopo</a:t>
            </a:r>
            <a:r>
              <a:rPr lang="en-US" dirty="0" smtClean="0"/>
              <a:t> </a:t>
            </a:r>
            <a:r>
              <a:rPr lang="en-US" dirty="0" err="1" smtClean="0"/>
              <a:t>perdite</a:t>
            </a:r>
            <a:r>
              <a:rPr lang="en-US" dirty="0" smtClean="0"/>
              <a:t> </a:t>
            </a:r>
            <a:r>
              <a:rPr lang="en-US" dirty="0" err="1" smtClean="0"/>
              <a:t>avversione</a:t>
            </a:r>
            <a:r>
              <a:rPr lang="en-US" dirty="0" smtClean="0"/>
              <a:t> al </a:t>
            </a:r>
            <a:r>
              <a:rPr lang="en-US" dirty="0" err="1" smtClean="0"/>
              <a:t>rischio</a:t>
            </a:r>
            <a:r>
              <a:rPr lang="en-US" dirty="0" smtClean="0"/>
              <a:t> e </a:t>
            </a:r>
            <a:r>
              <a:rPr lang="en-US" dirty="0" err="1" smtClean="0"/>
              <a:t>insicurezza</a:t>
            </a:r>
            <a:r>
              <a:rPr lang="en-US" dirty="0" smtClean="0"/>
              <a:t> </a:t>
            </a:r>
            <a:r>
              <a:rPr lang="en-US" dirty="0" err="1" smtClean="0"/>
              <a:t>sulle</a:t>
            </a:r>
            <a:r>
              <a:rPr lang="en-US" dirty="0" smtClean="0"/>
              <a:t> </a:t>
            </a:r>
            <a:r>
              <a:rPr lang="en-US" dirty="0" err="1" smtClean="0"/>
              <a:t>proprie</a:t>
            </a:r>
            <a:r>
              <a:rPr lang="en-US" dirty="0" smtClean="0"/>
              <a:t> </a:t>
            </a:r>
            <a:r>
              <a:rPr lang="en-US" dirty="0" err="1" smtClean="0"/>
              <a:t>scelta</a:t>
            </a:r>
            <a:r>
              <a:rPr lang="en-US" dirty="0" smtClean="0"/>
              <a:t> e </a:t>
            </a:r>
            <a:r>
              <a:rPr lang="en-US" dirty="0" err="1" smtClean="0"/>
              <a:t>quindi</a:t>
            </a:r>
            <a:r>
              <a:rPr lang="en-US" dirty="0" smtClean="0"/>
              <a:t>  </a:t>
            </a:r>
            <a:r>
              <a:rPr lang="en-US" dirty="0" err="1" smtClean="0"/>
              <a:t>pressione</a:t>
            </a:r>
            <a:r>
              <a:rPr lang="en-US" dirty="0" smtClean="0"/>
              <a:t> a </a:t>
            </a:r>
            <a:r>
              <a:rPr lang="en-US" dirty="0" err="1" smtClean="0"/>
              <a:t>vendere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5823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conclusioni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Caratteristiche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mercati</a:t>
            </a:r>
            <a:r>
              <a:rPr lang="en-US" dirty="0" smtClean="0"/>
              <a:t>, </a:t>
            </a:r>
            <a:r>
              <a:rPr lang="en-US" dirty="0" err="1" smtClean="0"/>
              <a:t>politiche</a:t>
            </a:r>
            <a:r>
              <a:rPr lang="en-US" dirty="0" smtClean="0"/>
              <a:t> </a:t>
            </a:r>
            <a:r>
              <a:rPr lang="en-US" dirty="0" err="1" smtClean="0"/>
              <a:t>economiche</a:t>
            </a:r>
            <a:r>
              <a:rPr lang="en-US" dirty="0" smtClean="0"/>
              <a:t>, o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modo</a:t>
            </a:r>
            <a:r>
              <a:rPr lang="en-US" dirty="0" smtClean="0"/>
              <a:t> in cui le </a:t>
            </a:r>
            <a:r>
              <a:rPr lang="en-US" dirty="0" err="1" smtClean="0"/>
              <a:t>organizzazioni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progettate</a:t>
            </a:r>
            <a:r>
              <a:rPr lang="en-US" dirty="0" smtClean="0"/>
              <a:t> </a:t>
            </a:r>
            <a:r>
              <a:rPr lang="en-US" dirty="0" err="1" smtClean="0"/>
              <a:t>possono</a:t>
            </a:r>
            <a:r>
              <a:rPr lang="en-US" dirty="0" smtClean="0"/>
              <a:t> </a:t>
            </a:r>
            <a:r>
              <a:rPr lang="en-US" dirty="0" err="1" smtClean="0"/>
              <a:t>influenzare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circuito</a:t>
            </a:r>
            <a:r>
              <a:rPr lang="en-US" dirty="0" smtClean="0"/>
              <a:t> </a:t>
            </a:r>
            <a:r>
              <a:rPr lang="en-US" dirty="0" err="1" smtClean="0"/>
              <a:t>emotivo</a:t>
            </a:r>
            <a:r>
              <a:rPr lang="en-US" dirty="0" smtClean="0"/>
              <a:t> e </a:t>
            </a:r>
            <a:r>
              <a:rPr lang="en-US" dirty="0" err="1" smtClean="0"/>
              <a:t>influenzare</a:t>
            </a:r>
            <a:r>
              <a:rPr lang="en-US" dirty="0" smtClean="0"/>
              <a:t> </a:t>
            </a:r>
            <a:r>
              <a:rPr lang="en-US" dirty="0" err="1" smtClean="0"/>
              <a:t>sia</a:t>
            </a:r>
            <a:r>
              <a:rPr lang="en-US" dirty="0" smtClean="0"/>
              <a:t> la </a:t>
            </a:r>
            <a:r>
              <a:rPr lang="en-US" dirty="0" err="1" smtClean="0"/>
              <a:t>disponibilità</a:t>
            </a:r>
            <a:r>
              <a:rPr lang="en-US" dirty="0" smtClean="0"/>
              <a:t> a </a:t>
            </a:r>
            <a:r>
              <a:rPr lang="en-US" dirty="0" err="1" smtClean="0"/>
              <a:t>rischiare</a:t>
            </a:r>
            <a:r>
              <a:rPr lang="en-US" dirty="0" smtClean="0"/>
              <a:t> </a:t>
            </a:r>
            <a:r>
              <a:rPr lang="en-US" dirty="0" err="1" smtClean="0"/>
              <a:t>sia</a:t>
            </a:r>
            <a:r>
              <a:rPr lang="en-US" dirty="0" smtClean="0"/>
              <a:t> le </a:t>
            </a:r>
            <a:r>
              <a:rPr lang="en-US" dirty="0" err="1" smtClean="0"/>
              <a:t>credenze</a:t>
            </a:r>
            <a:r>
              <a:rPr lang="en-US" dirty="0" smtClean="0"/>
              <a:t>/</a:t>
            </a:r>
            <a:r>
              <a:rPr lang="en-US" dirty="0" err="1" smtClean="0"/>
              <a:t>aspettative</a:t>
            </a:r>
            <a:r>
              <a:rPr lang="en-US" dirty="0" smtClean="0"/>
              <a:t> </a:t>
            </a:r>
            <a:r>
              <a:rPr lang="en-US" dirty="0" err="1" smtClean="0"/>
              <a:t>sugli</a:t>
            </a:r>
            <a:r>
              <a:rPr lang="en-US" dirty="0" smtClean="0"/>
              <a:t> </a:t>
            </a:r>
            <a:r>
              <a:rPr lang="en-US" dirty="0" err="1" smtClean="0"/>
              <a:t>esiti</a:t>
            </a:r>
            <a:r>
              <a:rPr lang="en-US" dirty="0" smtClean="0"/>
              <a:t> </a:t>
            </a:r>
            <a:r>
              <a:rPr lang="en-US" dirty="0" err="1" smtClean="0"/>
              <a:t>delle</a:t>
            </a:r>
            <a:r>
              <a:rPr lang="en-US" dirty="0" smtClean="0"/>
              <a:t> </a:t>
            </a:r>
            <a:r>
              <a:rPr lang="en-US" dirty="0" err="1" smtClean="0"/>
              <a:t>scelte</a:t>
            </a:r>
            <a:endParaRPr lang="en-US" dirty="0" smtClean="0"/>
          </a:p>
          <a:p>
            <a:r>
              <a:rPr lang="en-US" dirty="0" smtClean="0"/>
              <a:t>La </a:t>
            </a:r>
            <a:r>
              <a:rPr lang="en-US" dirty="0" err="1" smtClean="0"/>
              <a:t>diversa</a:t>
            </a:r>
            <a:r>
              <a:rPr lang="en-US" dirty="0" smtClean="0"/>
              <a:t> </a:t>
            </a:r>
            <a:r>
              <a:rPr lang="en-US" dirty="0" err="1" smtClean="0"/>
              <a:t>reattività</a:t>
            </a:r>
            <a:r>
              <a:rPr lang="en-US" dirty="0" smtClean="0"/>
              <a:t> </a:t>
            </a:r>
            <a:r>
              <a:rPr lang="en-US" dirty="0" err="1" smtClean="0"/>
              <a:t>agli</a:t>
            </a:r>
            <a:r>
              <a:rPr lang="en-US" dirty="0" smtClean="0"/>
              <a:t> </a:t>
            </a:r>
            <a:r>
              <a:rPr lang="en-US" dirty="0" err="1" smtClean="0"/>
              <a:t>stimoli</a:t>
            </a:r>
            <a:r>
              <a:rPr lang="en-US" dirty="0" smtClean="0"/>
              <a:t> </a:t>
            </a:r>
            <a:r>
              <a:rPr lang="en-US" dirty="0" err="1" smtClean="0"/>
              <a:t>emotivi</a:t>
            </a:r>
            <a:r>
              <a:rPr lang="en-US" dirty="0" smtClean="0"/>
              <a:t> </a:t>
            </a:r>
            <a:r>
              <a:rPr lang="en-US" dirty="0" err="1" smtClean="0"/>
              <a:t>può</a:t>
            </a:r>
            <a:r>
              <a:rPr lang="en-US" dirty="0" smtClean="0"/>
              <a:t> </a:t>
            </a:r>
            <a:r>
              <a:rPr lang="en-US" dirty="0" err="1" smtClean="0"/>
              <a:t>spiegare</a:t>
            </a:r>
            <a:r>
              <a:rPr lang="en-US" dirty="0" smtClean="0"/>
              <a:t> </a:t>
            </a:r>
            <a:r>
              <a:rPr lang="en-US" dirty="0" err="1" smtClean="0"/>
              <a:t>differenze</a:t>
            </a:r>
            <a:r>
              <a:rPr lang="en-US" dirty="0" smtClean="0"/>
              <a:t> </a:t>
            </a:r>
            <a:r>
              <a:rPr lang="en-US" dirty="0" err="1" smtClean="0"/>
              <a:t>nei</a:t>
            </a:r>
            <a:r>
              <a:rPr lang="en-US" dirty="0" smtClean="0"/>
              <a:t> </a:t>
            </a:r>
            <a:r>
              <a:rPr lang="en-US" dirty="0" err="1" smtClean="0"/>
              <a:t>comportamenti</a:t>
            </a:r>
            <a:r>
              <a:rPr lang="en-US" dirty="0" smtClean="0"/>
              <a:t> </a:t>
            </a:r>
            <a:r>
              <a:rPr lang="en-US" dirty="0" err="1" smtClean="0"/>
              <a:t>economici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tenere</a:t>
            </a:r>
            <a:r>
              <a:rPr lang="en-US" dirty="0" smtClean="0"/>
              <a:t> </a:t>
            </a:r>
            <a:r>
              <a:rPr lang="en-US" dirty="0" err="1" smtClean="0"/>
              <a:t>conto</a:t>
            </a:r>
            <a:r>
              <a:rPr lang="en-US" dirty="0" smtClean="0"/>
              <a:t> di </a:t>
            </a:r>
            <a:r>
              <a:rPr lang="en-US" dirty="0" err="1" smtClean="0"/>
              <a:t>questi</a:t>
            </a:r>
            <a:r>
              <a:rPr lang="en-US" dirty="0" smtClean="0"/>
              <a:t> </a:t>
            </a:r>
            <a:r>
              <a:rPr lang="en-US" dirty="0" err="1" smtClean="0"/>
              <a:t>effetti</a:t>
            </a:r>
            <a:r>
              <a:rPr lang="en-US" dirty="0" smtClean="0"/>
              <a:t> </a:t>
            </a:r>
            <a:r>
              <a:rPr lang="en-US" dirty="0" err="1" smtClean="0"/>
              <a:t>sia</a:t>
            </a:r>
            <a:r>
              <a:rPr lang="en-US" dirty="0" smtClean="0"/>
              <a:t> </a:t>
            </a:r>
            <a:r>
              <a:rPr lang="en-US" dirty="0" err="1" smtClean="0"/>
              <a:t>nei</a:t>
            </a:r>
            <a:r>
              <a:rPr lang="en-US" dirty="0" smtClean="0"/>
              <a:t> </a:t>
            </a:r>
            <a:r>
              <a:rPr lang="en-US" dirty="0" err="1" smtClean="0"/>
              <a:t>contratti</a:t>
            </a:r>
            <a:r>
              <a:rPr lang="en-US" dirty="0" smtClean="0"/>
              <a:t> di </a:t>
            </a:r>
            <a:r>
              <a:rPr lang="en-US" dirty="0" err="1" smtClean="0"/>
              <a:t>lavoro</a:t>
            </a:r>
            <a:r>
              <a:rPr lang="en-US" dirty="0" smtClean="0"/>
              <a:t> </a:t>
            </a:r>
            <a:r>
              <a:rPr lang="en-US" dirty="0" err="1" smtClean="0"/>
              <a:t>sia</a:t>
            </a:r>
            <a:r>
              <a:rPr lang="en-US" dirty="0" smtClean="0"/>
              <a:t>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previsione</a:t>
            </a:r>
            <a:r>
              <a:rPr lang="en-US" dirty="0" smtClean="0"/>
              <a:t> </a:t>
            </a:r>
            <a:r>
              <a:rPr lang="en-US" dirty="0" err="1" smtClean="0"/>
              <a:t>degli</a:t>
            </a:r>
            <a:r>
              <a:rPr lang="en-US" dirty="0" smtClean="0"/>
              <a:t> </a:t>
            </a:r>
            <a:r>
              <a:rPr lang="en-US" dirty="0" err="1" smtClean="0"/>
              <a:t>andamenti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mercati</a:t>
            </a:r>
            <a:r>
              <a:rPr lang="en-US" dirty="0" smtClean="0"/>
              <a:t> </a:t>
            </a:r>
            <a:r>
              <a:rPr lang="en-US" smtClean="0"/>
              <a:t>azionari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12809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 limbico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(evolutivamente antico):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it-IT" sz="3300" dirty="0" smtClean="0"/>
              <a:t>reazioni veloci a stimoli ambientali importanti per la sopravvivenza &amp; attivato anche per scelte monetarie a altre ricompense</a:t>
            </a:r>
          </a:p>
          <a:p>
            <a:pPr marL="0" indent="0">
              <a:buNone/>
            </a:pPr>
            <a:endParaRPr lang="it-IT" sz="3300" dirty="0" smtClean="0"/>
          </a:p>
          <a:p>
            <a:pPr lvl="1"/>
            <a:r>
              <a:rPr lang="it-IT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Nucleus accumbens</a:t>
            </a:r>
            <a:r>
              <a:rPr lang="it-IT" sz="3600" dirty="0" smtClean="0"/>
              <a:t>: </a:t>
            </a:r>
          </a:p>
          <a:p>
            <a:pPr marL="457200" lvl="1" indent="0">
              <a:buNone/>
            </a:pPr>
            <a:r>
              <a:rPr lang="it-IT" sz="3600" dirty="0" smtClean="0"/>
              <a:t>elabora inf. su  guadagni e ricompense </a:t>
            </a:r>
          </a:p>
          <a:p>
            <a:pPr marL="457200" lvl="1" indent="0">
              <a:buNone/>
            </a:pPr>
            <a:r>
              <a:rPr lang="it-IT" sz="3600" dirty="0" smtClean="0"/>
              <a:t>e motiva ad avvicinarsi a stimoli </a:t>
            </a:r>
          </a:p>
          <a:p>
            <a:pPr marL="457200" lvl="1" indent="0">
              <a:buNone/>
            </a:pPr>
            <a:r>
              <a:rPr lang="it-IT" sz="3600" dirty="0" smtClean="0"/>
              <a:t>potenzialmente «ricompensanti»</a:t>
            </a:r>
          </a:p>
          <a:p>
            <a:pPr lvl="1"/>
            <a:endParaRPr lang="it-IT" sz="3600" dirty="0" smtClean="0"/>
          </a:p>
          <a:p>
            <a:pPr marL="457200" lvl="1" indent="0">
              <a:buNone/>
            </a:pPr>
            <a:endParaRPr lang="it-IT" sz="3300" dirty="0" smtClean="0"/>
          </a:p>
          <a:p>
            <a:pPr lvl="6"/>
            <a:endParaRPr lang="it-IT" sz="3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6"/>
            <a:endParaRPr lang="it-IT" sz="3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6"/>
            <a:r>
              <a:rPr lang="it-IT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Insula: </a:t>
            </a:r>
            <a:r>
              <a:rPr lang="it-IT" sz="3800" dirty="0" smtClean="0"/>
              <a:t>elabora inf. </a:t>
            </a:r>
            <a:r>
              <a:rPr lang="it-IT" sz="3800" dirty="0"/>
              <a:t> s</a:t>
            </a:r>
            <a:r>
              <a:rPr lang="it-IT" sz="3800" dirty="0" smtClean="0"/>
              <a:t>u  perdite e punizioni e nell’evitamento di stimoli aversivi sua attivazione induce ansia – attivazione negativa</a:t>
            </a:r>
          </a:p>
          <a:p>
            <a:pPr marL="0" indent="0">
              <a:buNone/>
            </a:pPr>
            <a:r>
              <a:rPr lang="en-US" sz="3300" dirty="0" smtClean="0"/>
              <a:t> </a:t>
            </a:r>
            <a:r>
              <a:rPr lang="it-IT" sz="3300" dirty="0" smtClean="0"/>
              <a:t> </a:t>
            </a:r>
          </a:p>
          <a:p>
            <a:pPr marL="457200" lvl="1" indent="0">
              <a:buNone/>
            </a:pPr>
            <a:endParaRPr lang="it-IT" dirty="0" smtClean="0"/>
          </a:p>
          <a:p>
            <a:pPr lvl="1"/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312876"/>
            <a:ext cx="2376264" cy="2268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509120"/>
            <a:ext cx="1942331" cy="1517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0710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Effetti su scelte economiche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Attivazione nucleus accumbens: Scelte più rischiose</a:t>
            </a:r>
          </a:p>
          <a:p>
            <a:r>
              <a:rPr lang="it-IT" dirty="0" smtClean="0"/>
              <a:t>Attivazione insula: s. Meno rischiose</a:t>
            </a:r>
            <a:endParaRPr lang="it-IT" dirty="0"/>
          </a:p>
          <a:p>
            <a:r>
              <a:rPr lang="it-IT" dirty="0" smtClean="0"/>
              <a:t>Anche se attivazione dipende da fattori esterni alla scelta (stimoli positivi non monetari)</a:t>
            </a:r>
          </a:p>
          <a:p>
            <a:r>
              <a:rPr lang="it-IT" dirty="0" smtClean="0"/>
              <a:t>Perchè?</a:t>
            </a:r>
          </a:p>
          <a:p>
            <a:pPr lvl="1"/>
            <a:r>
              <a:rPr lang="it-IT" dirty="0" smtClean="0"/>
              <a:t>Vengono modificate preferenze</a:t>
            </a:r>
          </a:p>
          <a:p>
            <a:pPr lvl="1"/>
            <a:r>
              <a:rPr lang="it-IT" dirty="0" smtClean="0"/>
              <a:t>Percezione di rischio</a:t>
            </a:r>
          </a:p>
          <a:p>
            <a:pPr lvl="1"/>
            <a:r>
              <a:rPr lang="it-IT" dirty="0" smtClean="0"/>
              <a:t>O entrambe</a:t>
            </a:r>
          </a:p>
          <a:p>
            <a:pPr marL="457200" lvl="1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6286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Autofit/>
          </a:bodyPr>
          <a:lstStyle/>
          <a:p>
            <a:r>
              <a:rPr lang="it-IT" sz="3600" dirty="0" smtClean="0"/>
              <a:t>Attivazioni dovute a precendenti esperienze di scelta in condizioni di rischio </a:t>
            </a:r>
            <a:endParaRPr lang="it-IT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Attivazione</a:t>
            </a:r>
            <a:r>
              <a:rPr lang="en-US" b="1" dirty="0" smtClean="0"/>
              <a:t> del nucleus </a:t>
            </a:r>
            <a:r>
              <a:rPr lang="en-US" b="1" dirty="0" err="1"/>
              <a:t>accumbens</a:t>
            </a:r>
            <a:r>
              <a:rPr lang="en-US" b="1" dirty="0"/>
              <a:t> </a:t>
            </a:r>
            <a:r>
              <a:rPr lang="en-US" dirty="0" err="1" smtClean="0"/>
              <a:t>cresce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scopriamo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b="1" dirty="0" err="1" smtClean="0"/>
              <a:t>risultati</a:t>
            </a:r>
            <a:r>
              <a:rPr lang="en-US" dirty="0" smtClean="0"/>
              <a:t>  </a:t>
            </a:r>
            <a:r>
              <a:rPr lang="en-US" dirty="0" smtClean="0"/>
              <a:t>di </a:t>
            </a:r>
            <a:r>
              <a:rPr lang="en-US" dirty="0" err="1" smtClean="0"/>
              <a:t>scelte</a:t>
            </a:r>
            <a:r>
              <a:rPr lang="en-US" dirty="0" smtClean="0"/>
              <a:t> </a:t>
            </a:r>
            <a:r>
              <a:rPr lang="en-US" dirty="0" err="1" smtClean="0"/>
              <a:t>passate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b="1" dirty="0" err="1" smtClean="0"/>
              <a:t>migliori</a:t>
            </a:r>
            <a:r>
              <a:rPr lang="en-US" b="1" dirty="0" smtClean="0"/>
              <a:t> </a:t>
            </a:r>
            <a:r>
              <a:rPr lang="en-US" b="1" dirty="0" err="1" smtClean="0"/>
              <a:t>delle</a:t>
            </a:r>
            <a:r>
              <a:rPr lang="en-US" b="1" dirty="0" smtClean="0"/>
              <a:t> </a:t>
            </a:r>
            <a:r>
              <a:rPr lang="en-US" b="1" dirty="0" err="1" smtClean="0"/>
              <a:t>aspettative</a:t>
            </a:r>
            <a:r>
              <a:rPr lang="en-US" b="1" dirty="0" smtClean="0"/>
              <a:t> </a:t>
            </a:r>
          </a:p>
          <a:p>
            <a:pPr lvl="1"/>
            <a:r>
              <a:rPr lang="en-US" dirty="0" smtClean="0"/>
              <a:t>(</a:t>
            </a:r>
            <a:r>
              <a:rPr lang="en-US" dirty="0" err="1" smtClean="0"/>
              <a:t>neurotrasmettitore</a:t>
            </a:r>
            <a:r>
              <a:rPr lang="en-US" dirty="0" smtClean="0"/>
              <a:t> </a:t>
            </a:r>
            <a:r>
              <a:rPr lang="en-US" dirty="0" err="1" smtClean="0"/>
              <a:t>dopamina</a:t>
            </a:r>
            <a:r>
              <a:rPr lang="en-US" dirty="0" smtClean="0"/>
              <a:t>)</a:t>
            </a:r>
          </a:p>
          <a:p>
            <a:r>
              <a:rPr lang="en-US" b="1" dirty="0" err="1" smtClean="0"/>
              <a:t>Attivazione</a:t>
            </a:r>
            <a:r>
              <a:rPr lang="en-US" b="1" dirty="0" smtClean="0"/>
              <a:t> </a:t>
            </a:r>
            <a:r>
              <a:rPr lang="en-US" b="1" dirty="0" err="1" smtClean="0"/>
              <a:t>dell’insula</a:t>
            </a:r>
            <a:r>
              <a:rPr lang="en-US" b="1" dirty="0" smtClean="0"/>
              <a:t> </a:t>
            </a:r>
            <a:r>
              <a:rPr lang="en-US" b="1" dirty="0" err="1" smtClean="0"/>
              <a:t>anteriore</a:t>
            </a:r>
            <a:r>
              <a:rPr lang="en-US" b="1" dirty="0" smtClean="0"/>
              <a:t> </a:t>
            </a:r>
            <a:r>
              <a:rPr lang="en-US" dirty="0" err="1" smtClean="0"/>
              <a:t>cresce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b="1" dirty="0" err="1" smtClean="0"/>
              <a:t>risultati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b="1" dirty="0" err="1" smtClean="0"/>
              <a:t>peggiori</a:t>
            </a:r>
            <a:r>
              <a:rPr lang="en-US" dirty="0" smtClean="0"/>
              <a:t> </a:t>
            </a:r>
            <a:r>
              <a:rPr lang="en-US" dirty="0" err="1" smtClean="0"/>
              <a:t>delle</a:t>
            </a:r>
            <a:r>
              <a:rPr lang="en-US" dirty="0" smtClean="0"/>
              <a:t> </a:t>
            </a:r>
            <a:r>
              <a:rPr lang="en-US" dirty="0" err="1" smtClean="0"/>
              <a:t>aspettative</a:t>
            </a:r>
            <a:r>
              <a:rPr lang="en-US" dirty="0" smtClean="0"/>
              <a:t> e </a:t>
            </a:r>
            <a:r>
              <a:rPr lang="en-US" dirty="0" err="1" smtClean="0"/>
              <a:t>quando</a:t>
            </a:r>
            <a:r>
              <a:rPr lang="en-US" dirty="0" smtClean="0"/>
              <a:t> alternative </a:t>
            </a:r>
            <a:r>
              <a:rPr lang="en-US" dirty="0" err="1" smtClean="0"/>
              <a:t>scartate</a:t>
            </a:r>
            <a:r>
              <a:rPr lang="en-US" dirty="0" smtClean="0"/>
              <a:t> </a:t>
            </a:r>
            <a:r>
              <a:rPr lang="en-US" dirty="0" err="1" smtClean="0"/>
              <a:t>hanno</a:t>
            </a:r>
            <a:r>
              <a:rPr lang="en-US" dirty="0" smtClean="0"/>
              <a:t> </a:t>
            </a:r>
            <a:r>
              <a:rPr lang="en-US" dirty="0" err="1" smtClean="0"/>
              <a:t>prodotto</a:t>
            </a:r>
            <a:r>
              <a:rPr lang="en-US" dirty="0" smtClean="0"/>
              <a:t> </a:t>
            </a:r>
            <a:r>
              <a:rPr lang="en-US" dirty="0" err="1" smtClean="0"/>
              <a:t>risultati</a:t>
            </a:r>
            <a:r>
              <a:rPr lang="en-US" dirty="0" smtClean="0"/>
              <a:t> </a:t>
            </a:r>
            <a:r>
              <a:rPr lang="en-US" dirty="0" err="1" smtClean="0"/>
              <a:t>migliori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2907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Ipotesi </a:t>
            </a:r>
            <a:r>
              <a:rPr lang="fi-FI" dirty="0" smtClean="0"/>
              <a:t> 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Nucleus accumbens</a:t>
            </a:r>
            <a:r>
              <a:rPr lang="it-IT" dirty="0" smtClean="0">
                <a:sym typeface="Wingdings" pitchFamily="2" charset="2"/>
              </a:rPr>
              <a:t> excitement  risk </a:t>
            </a:r>
          </a:p>
          <a:p>
            <a:r>
              <a:rPr lang="it-IT" dirty="0" smtClean="0">
                <a:sym typeface="Wingdings" pitchFamily="2" charset="2"/>
              </a:rPr>
              <a:t>Insula  anxiety  risk avoidance</a:t>
            </a:r>
            <a:endParaRPr lang="it-IT" dirty="0">
              <a:sym typeface="Wingdings" pitchFamily="2" charset="2"/>
            </a:endParaRPr>
          </a:p>
          <a:p>
            <a:r>
              <a:rPr lang="it-IT" dirty="0" smtClean="0">
                <a:sym typeface="Wingdings" pitchFamily="2" charset="2"/>
              </a:rPr>
              <a:t>Eccitazione and ansia posssono anche influenzare la formazione /aggiornamento delle credenze/aspettative in modo strategico (es eliminare dissonanza cognitiva) per non alterare stato affettivo  presente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1806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Beliefs </a:t>
            </a:r>
            <a:r>
              <a:rPr lang="it-IT" dirty="0" smtClean="0"/>
              <a:t>Task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5213176"/>
          </a:xfrm>
        </p:spPr>
        <p:txBody>
          <a:bodyPr>
            <a:normAutofit/>
          </a:bodyPr>
          <a:lstStyle/>
          <a:p>
            <a:r>
              <a:rPr lang="it-IT" dirty="0" smtClean="0"/>
              <a:t>compito: scelta investimento con informazione circa probabilità outcomes +/-</a:t>
            </a:r>
          </a:p>
          <a:p>
            <a:r>
              <a:rPr lang="it-IT" dirty="0" smtClean="0"/>
              <a:t>Ciascuna scelta preceduta da figura geometrica+immagine</a:t>
            </a:r>
          </a:p>
          <a:p>
            <a:endParaRPr lang="it-IT" dirty="0"/>
          </a:p>
        </p:txBody>
      </p:sp>
      <p:sp>
        <p:nvSpPr>
          <p:cNvPr id="4" name="Isosceles Triangle 3"/>
          <p:cNvSpPr/>
          <p:nvPr/>
        </p:nvSpPr>
        <p:spPr>
          <a:xfrm>
            <a:off x="1187624" y="4077072"/>
            <a:ext cx="504056" cy="36004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Oval 4"/>
          <p:cNvSpPr/>
          <p:nvPr/>
        </p:nvSpPr>
        <p:spPr>
          <a:xfrm>
            <a:off x="2339752" y="501317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ctangle 5"/>
          <p:cNvSpPr/>
          <p:nvPr/>
        </p:nvSpPr>
        <p:spPr>
          <a:xfrm>
            <a:off x="1331640" y="6021288"/>
            <a:ext cx="50405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TextBox 6"/>
          <p:cNvSpPr txBox="1"/>
          <p:nvPr/>
        </p:nvSpPr>
        <p:spPr>
          <a:xfrm>
            <a:off x="2267744" y="3978455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Immagine negativa</a:t>
            </a:r>
            <a:endParaRPr lang="it-IT" dirty="0"/>
          </a:p>
        </p:txBody>
      </p:sp>
      <p:sp>
        <p:nvSpPr>
          <p:cNvPr id="8" name="TextBox 7"/>
          <p:cNvSpPr txBox="1"/>
          <p:nvPr/>
        </p:nvSpPr>
        <p:spPr>
          <a:xfrm>
            <a:off x="2420144" y="5951021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Immagine positiva</a:t>
            </a:r>
            <a:endParaRPr lang="it-IT" dirty="0"/>
          </a:p>
        </p:txBody>
      </p:sp>
      <p:sp>
        <p:nvSpPr>
          <p:cNvPr id="9" name="TextBox 8"/>
          <p:cNvSpPr txBox="1"/>
          <p:nvPr/>
        </p:nvSpPr>
        <p:spPr>
          <a:xfrm>
            <a:off x="3347864" y="5147900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Immagine neutre</a:t>
            </a:r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861048"/>
            <a:ext cx="1313532" cy="962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5889451"/>
            <a:ext cx="1714500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7270" y="4840002"/>
            <a:ext cx="1275010" cy="9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3742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procedura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b="1" dirty="0" smtClean="0"/>
              <a:t>compito </a:t>
            </a:r>
            <a:r>
              <a:rPr lang="it-IT" b="1" dirty="0" smtClean="0"/>
              <a:t>finanziario</a:t>
            </a:r>
            <a:r>
              <a:rPr lang="it-IT" dirty="0" smtClean="0"/>
              <a:t>: scegliere se investire in azioni (rischio) o bond (sicurezza) per 90 volte</a:t>
            </a:r>
          </a:p>
          <a:p>
            <a:pPr lvl="1"/>
            <a:r>
              <a:rPr lang="en-US" dirty="0" err="1" smtClean="0"/>
              <a:t>Scelta</a:t>
            </a:r>
            <a:r>
              <a:rPr lang="en-US" dirty="0" smtClean="0"/>
              <a:t> bond: 3 $ </a:t>
            </a:r>
            <a:r>
              <a:rPr lang="en-US" dirty="0" err="1" smtClean="0"/>
              <a:t>sempre</a:t>
            </a:r>
            <a:endParaRPr lang="en-US" dirty="0" smtClean="0"/>
          </a:p>
          <a:p>
            <a:pPr lvl="1"/>
            <a:r>
              <a:rPr lang="en-US" dirty="0" err="1" smtClean="0"/>
              <a:t>Scelta</a:t>
            </a:r>
            <a:r>
              <a:rPr lang="en-US" dirty="0" smtClean="0"/>
              <a:t> </a:t>
            </a:r>
            <a:r>
              <a:rPr lang="en-US" dirty="0" err="1" smtClean="0"/>
              <a:t>azione</a:t>
            </a:r>
            <a:r>
              <a:rPr lang="en-US" dirty="0" smtClean="0"/>
              <a:t>:-10$   10$  a </a:t>
            </a:r>
            <a:r>
              <a:rPr lang="en-US" dirty="0" err="1" smtClean="0"/>
              <a:t>seconda</a:t>
            </a:r>
            <a:r>
              <a:rPr lang="en-US" dirty="0" smtClean="0"/>
              <a:t> di 2 </a:t>
            </a:r>
            <a:r>
              <a:rPr lang="en-US" dirty="0" err="1" smtClean="0"/>
              <a:t>distribuzioni</a:t>
            </a:r>
            <a:r>
              <a:rPr lang="en-US" dirty="0" smtClean="0"/>
              <a:t> di </a:t>
            </a:r>
            <a:r>
              <a:rPr lang="en-US" dirty="0" err="1" smtClean="0"/>
              <a:t>probabilità</a:t>
            </a:r>
            <a:r>
              <a:rPr lang="en-US" dirty="0" smtClean="0"/>
              <a:t> (</a:t>
            </a:r>
            <a:r>
              <a:rPr lang="en-US" dirty="0" err="1" smtClean="0"/>
              <a:t>azione</a:t>
            </a:r>
            <a:r>
              <a:rPr lang="en-US" dirty="0" smtClean="0"/>
              <a:t> </a:t>
            </a:r>
            <a:r>
              <a:rPr lang="en-US" dirty="0" err="1" smtClean="0"/>
              <a:t>buona</a:t>
            </a:r>
            <a:r>
              <a:rPr lang="en-US" dirty="0" smtClean="0"/>
              <a:t> 75% +10 e 25% -10 </a:t>
            </a:r>
            <a:r>
              <a:rPr lang="en-US" dirty="0" err="1" smtClean="0"/>
              <a:t>azione</a:t>
            </a:r>
            <a:r>
              <a:rPr lang="en-US" dirty="0" smtClean="0"/>
              <a:t> </a:t>
            </a:r>
            <a:r>
              <a:rPr lang="en-US" dirty="0" err="1" smtClean="0"/>
              <a:t>cattiva</a:t>
            </a:r>
            <a:r>
              <a:rPr lang="en-US" dirty="0" smtClean="0"/>
              <a:t>  75% -10  e 25% 10$) </a:t>
            </a:r>
          </a:p>
          <a:p>
            <a:r>
              <a:rPr lang="en-US" dirty="0" err="1" smtClean="0"/>
              <a:t>Dopo</a:t>
            </a:r>
            <a:r>
              <a:rPr lang="en-US" dirty="0" smtClean="0"/>
              <a:t> </a:t>
            </a:r>
            <a:r>
              <a:rPr lang="en-US" dirty="0" err="1" smtClean="0"/>
              <a:t>ogni</a:t>
            </a:r>
            <a:r>
              <a:rPr lang="en-US" dirty="0" smtClean="0"/>
              <a:t> </a:t>
            </a:r>
            <a:r>
              <a:rPr lang="en-US" dirty="0" err="1" smtClean="0"/>
              <a:t>scelta</a:t>
            </a:r>
            <a:r>
              <a:rPr lang="en-US" dirty="0" smtClean="0"/>
              <a:t> </a:t>
            </a:r>
            <a:r>
              <a:rPr lang="en-US" dirty="0" err="1" smtClean="0"/>
              <a:t>conoscono</a:t>
            </a:r>
            <a:r>
              <a:rPr lang="en-US" dirty="0" smtClean="0"/>
              <a:t> </a:t>
            </a:r>
            <a:r>
              <a:rPr lang="en-US" dirty="0" err="1" smtClean="0"/>
              <a:t>esito</a:t>
            </a:r>
            <a:r>
              <a:rPr lang="en-US" dirty="0" smtClean="0"/>
              <a:t> </a:t>
            </a:r>
            <a:r>
              <a:rPr lang="en-US" dirty="0" err="1" smtClean="0"/>
              <a:t>anche</a:t>
            </a:r>
            <a:r>
              <a:rPr lang="en-US" dirty="0" smtClean="0"/>
              <a:t> di </a:t>
            </a:r>
            <a:r>
              <a:rPr lang="en-US" dirty="0" err="1" smtClean="0"/>
              <a:t>altra</a:t>
            </a:r>
            <a:r>
              <a:rPr lang="en-US" dirty="0" smtClean="0"/>
              <a:t> </a:t>
            </a:r>
            <a:r>
              <a:rPr lang="en-US" dirty="0" err="1" smtClean="0"/>
              <a:t>alternativa</a:t>
            </a:r>
            <a:r>
              <a:rPr lang="en-US" dirty="0" smtClean="0"/>
              <a:t> e </a:t>
            </a:r>
            <a:r>
              <a:rPr lang="en-US" dirty="0" err="1" smtClean="0"/>
              <a:t>rispondono</a:t>
            </a:r>
            <a:r>
              <a:rPr lang="en-US" dirty="0" smtClean="0"/>
              <a:t> a 2 </a:t>
            </a:r>
            <a:r>
              <a:rPr lang="en-US" dirty="0" err="1" smtClean="0"/>
              <a:t>domande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Quale è la </a:t>
            </a:r>
            <a:r>
              <a:rPr lang="en-US" dirty="0" err="1" smtClean="0"/>
              <a:t>probabilità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sia</a:t>
            </a:r>
            <a:r>
              <a:rPr lang="en-US" dirty="0" smtClean="0"/>
              <a:t> </a:t>
            </a:r>
            <a:r>
              <a:rPr lang="en-US" dirty="0" err="1" smtClean="0"/>
              <a:t>l’azione</a:t>
            </a:r>
            <a:r>
              <a:rPr lang="en-US" dirty="0" smtClean="0"/>
              <a:t> </a:t>
            </a:r>
            <a:r>
              <a:rPr lang="en-US" dirty="0" err="1" smtClean="0"/>
              <a:t>buona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Quanto</a:t>
            </a:r>
            <a:r>
              <a:rPr lang="en-US" dirty="0" smtClean="0"/>
              <a:t> </a:t>
            </a:r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 smtClean="0"/>
              <a:t>fidi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tua</a:t>
            </a:r>
            <a:r>
              <a:rPr lang="en-US" dirty="0" smtClean="0"/>
              <a:t> </a:t>
            </a:r>
            <a:r>
              <a:rPr lang="en-US" dirty="0" err="1" smtClean="0"/>
              <a:t>valutazione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compenso</a:t>
            </a:r>
            <a:r>
              <a:rPr lang="en-US" dirty="0" smtClean="0"/>
              <a:t> finale </a:t>
            </a:r>
            <a:r>
              <a:rPr lang="en-US" dirty="0" err="1" smtClean="0"/>
              <a:t>dato</a:t>
            </a:r>
            <a:r>
              <a:rPr lang="en-US" dirty="0" smtClean="0"/>
              <a:t> da 15$ per aver </a:t>
            </a:r>
            <a:r>
              <a:rPr lang="en-US" dirty="0" err="1" smtClean="0"/>
              <a:t>partecipato</a:t>
            </a:r>
            <a:r>
              <a:rPr lang="en-US" dirty="0" smtClean="0"/>
              <a:t> + 20% </a:t>
            </a:r>
            <a:r>
              <a:rPr lang="en-US" dirty="0" err="1" smtClean="0"/>
              <a:t>delle</a:t>
            </a:r>
            <a:r>
              <a:rPr lang="en-US" dirty="0" smtClean="0"/>
              <a:t> </a:t>
            </a:r>
            <a:r>
              <a:rPr lang="en-US" dirty="0" err="1" smtClean="0"/>
              <a:t>vincite</a:t>
            </a:r>
            <a:r>
              <a:rPr lang="en-US" dirty="0" smtClean="0"/>
              <a:t> e </a:t>
            </a:r>
            <a:r>
              <a:rPr lang="en-US" dirty="0" err="1" smtClean="0"/>
              <a:t>compenso</a:t>
            </a:r>
            <a:r>
              <a:rPr lang="en-US" dirty="0" smtClean="0"/>
              <a:t> per </a:t>
            </a:r>
            <a:r>
              <a:rPr lang="en-US" dirty="0" err="1" smtClean="0"/>
              <a:t>essersi</a:t>
            </a:r>
            <a:r>
              <a:rPr lang="en-US" dirty="0" smtClean="0"/>
              <a:t> </a:t>
            </a:r>
            <a:r>
              <a:rPr lang="en-US" dirty="0" err="1" smtClean="0"/>
              <a:t>avvicinati</a:t>
            </a:r>
            <a:r>
              <a:rPr lang="en-US" dirty="0" smtClean="0"/>
              <a:t> a </a:t>
            </a:r>
            <a:r>
              <a:rPr lang="en-US" dirty="0" err="1" smtClean="0"/>
              <a:t>probabilità</a:t>
            </a:r>
            <a:r>
              <a:rPr lang="en-US" dirty="0" smtClean="0"/>
              <a:t> </a:t>
            </a:r>
            <a:r>
              <a:rPr lang="en-US" dirty="0" err="1" smtClean="0"/>
              <a:t>corretta</a:t>
            </a:r>
            <a:r>
              <a:rPr lang="en-US" dirty="0" smtClean="0"/>
              <a:t> ( in media </a:t>
            </a:r>
            <a:r>
              <a:rPr lang="en-US" dirty="0" err="1" smtClean="0"/>
              <a:t>pagati</a:t>
            </a:r>
            <a:r>
              <a:rPr lang="en-US" dirty="0" smtClean="0"/>
              <a:t> 25 $ per 1 </a:t>
            </a:r>
            <a:r>
              <a:rPr lang="en-US" dirty="0" err="1" smtClean="0"/>
              <a:t>ora</a:t>
            </a:r>
            <a:r>
              <a:rPr lang="en-US" dirty="0" smtClean="0"/>
              <a:t> e ½ </a:t>
            </a:r>
            <a:r>
              <a:rPr lang="en-US" dirty="0" smtClean="0"/>
              <a:t>)</a:t>
            </a:r>
          </a:p>
          <a:p>
            <a:r>
              <a:rPr lang="it-IT" b="1" dirty="0"/>
              <a:t>Dopo compito finanziario  </a:t>
            </a:r>
          </a:p>
          <a:p>
            <a:pPr lvl="1"/>
            <a:r>
              <a:rPr lang="it-IT" b="1" dirty="0"/>
              <a:t>Valutare  capacità di attivazione (1-9) e valenza (-4  +4) delle immagini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23102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Risultati: assunzione di rischio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763" y="1130259"/>
            <a:ext cx="5593605" cy="5395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687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Altri risultati in sintesi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emotion </a:t>
            </a:r>
            <a:r>
              <a:rPr lang="en-US" dirty="0"/>
              <a:t>impacts decision making </a:t>
            </a:r>
            <a:r>
              <a:rPr lang="en-US" dirty="0" smtClean="0"/>
              <a:t>under risk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Either if it </a:t>
            </a:r>
            <a:r>
              <a:rPr lang="en-US" dirty="0"/>
              <a:t>is induced exogenously by an experimenter, a </a:t>
            </a:r>
            <a:r>
              <a:rPr lang="en-US" dirty="0" smtClean="0"/>
              <a:t>policy maker</a:t>
            </a:r>
            <a:r>
              <a:rPr lang="en-US" dirty="0"/>
              <a:t>, or by institutional features of markets and the environment in which the </a:t>
            </a:r>
            <a:r>
              <a:rPr lang="en-US" dirty="0" smtClean="0"/>
              <a:t>choice is </a:t>
            </a:r>
            <a:r>
              <a:rPr lang="en-US" dirty="0"/>
              <a:t>made, </a:t>
            </a:r>
            <a:endParaRPr lang="en-US" dirty="0" smtClean="0"/>
          </a:p>
          <a:p>
            <a:pPr lvl="1"/>
            <a:r>
              <a:rPr lang="en-US" dirty="0" smtClean="0"/>
              <a:t>or if </a:t>
            </a:r>
            <a:r>
              <a:rPr lang="en-US" dirty="0"/>
              <a:t>it is generated by the outcomes of prior decisions. </a:t>
            </a:r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Positive affect makes us more risk seeking</a:t>
            </a:r>
            <a:r>
              <a:rPr lang="en-US" dirty="0" smtClean="0"/>
              <a:t>, and more confident in our beliefs.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To maintain positive affect </a:t>
            </a:r>
            <a:r>
              <a:rPr lang="en-US" dirty="0" smtClean="0"/>
              <a:t>and </a:t>
            </a:r>
            <a:r>
              <a:rPr lang="en-US" dirty="0"/>
              <a:t>avoid negative affect </a:t>
            </a:r>
            <a:r>
              <a:rPr lang="en-US" b="1" dirty="0">
                <a:solidFill>
                  <a:srgbClr val="FF0000"/>
                </a:solidFill>
              </a:rPr>
              <a:t>we ignore new information that is opposed</a:t>
            </a:r>
            <a:r>
              <a:rPr lang="en-US" dirty="0"/>
              <a:t> to our actions, </a:t>
            </a:r>
            <a:r>
              <a:rPr lang="en-US" dirty="0" smtClean="0"/>
              <a:t>and as </a:t>
            </a:r>
            <a:r>
              <a:rPr lang="en-US" dirty="0"/>
              <a:t>a result, our learning is flawed.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941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828</Words>
  <Application>Microsoft Office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Un esempio di ricerca recente su emozioni e decisioni</vt:lpstr>
      <vt:lpstr>Sistema limbico (evolutivamente antico):</vt:lpstr>
      <vt:lpstr>Effetti su scelte economiche</vt:lpstr>
      <vt:lpstr>Attivazioni dovute a precendenti esperienze di scelta in condizioni di rischio </vt:lpstr>
      <vt:lpstr>Ipotesi  </vt:lpstr>
      <vt:lpstr>Beliefs Task</vt:lpstr>
      <vt:lpstr>procedura</vt:lpstr>
      <vt:lpstr>Risultati: assunzione di rischio</vt:lpstr>
      <vt:lpstr>Altri risultati in sintesi</vt:lpstr>
      <vt:lpstr>implicazioni</vt:lpstr>
      <vt:lpstr>Implicazioni </vt:lpstr>
      <vt:lpstr> Implicazioni</vt:lpstr>
      <vt:lpstr>implicazioni</vt:lpstr>
      <vt:lpstr>conclusioni</vt:lpstr>
    </vt:vector>
  </TitlesOfParts>
  <Company>Sapienza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emozioni</dc:title>
  <dc:creator>Mannetti</dc:creator>
  <cp:lastModifiedBy>Mannetti</cp:lastModifiedBy>
  <cp:revision>16</cp:revision>
  <dcterms:created xsi:type="dcterms:W3CDTF">2012-10-21T12:15:47Z</dcterms:created>
  <dcterms:modified xsi:type="dcterms:W3CDTF">2012-10-21T18:09:02Z</dcterms:modified>
</cp:coreProperties>
</file>