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87"/>
  </p:notesMasterIdLst>
  <p:handoutMasterIdLst>
    <p:handoutMasterId r:id="rId88"/>
  </p:handoutMasterIdLst>
  <p:sldIdLst>
    <p:sldId id="257" r:id="rId3"/>
    <p:sldId id="354" r:id="rId4"/>
    <p:sldId id="411" r:id="rId5"/>
    <p:sldId id="657" r:id="rId6"/>
    <p:sldId id="683" r:id="rId7"/>
    <p:sldId id="641" r:id="rId8"/>
    <p:sldId id="694" r:id="rId9"/>
    <p:sldId id="693" r:id="rId10"/>
    <p:sldId id="538" r:id="rId11"/>
    <p:sldId id="660" r:id="rId12"/>
    <p:sldId id="541" r:id="rId13"/>
    <p:sldId id="646" r:id="rId14"/>
    <p:sldId id="542" r:id="rId15"/>
    <p:sldId id="535" r:id="rId16"/>
    <p:sldId id="426" r:id="rId17"/>
    <p:sldId id="445" r:id="rId18"/>
    <p:sldId id="430" r:id="rId19"/>
    <p:sldId id="433" r:id="rId20"/>
    <p:sldId id="448" r:id="rId21"/>
    <p:sldId id="515" r:id="rId22"/>
    <p:sldId id="664" r:id="rId23"/>
    <p:sldId id="431" r:id="rId24"/>
    <p:sldId id="460" r:id="rId25"/>
    <p:sldId id="461" r:id="rId26"/>
    <p:sldId id="687" r:id="rId27"/>
    <p:sldId id="688" r:id="rId28"/>
    <p:sldId id="692" r:id="rId29"/>
    <p:sldId id="689" r:id="rId30"/>
    <p:sldId id="690" r:id="rId31"/>
    <p:sldId id="691" r:id="rId32"/>
    <p:sldId id="462" r:id="rId33"/>
    <p:sldId id="656" r:id="rId34"/>
    <p:sldId id="488" r:id="rId35"/>
    <p:sldId id="489" r:id="rId36"/>
    <p:sldId id="605" r:id="rId37"/>
    <p:sldId id="493" r:id="rId38"/>
    <p:sldId id="511" r:id="rId39"/>
    <p:sldId id="512" r:id="rId40"/>
    <p:sldId id="624" r:id="rId41"/>
    <p:sldId id="681" r:id="rId42"/>
    <p:sldId id="513" r:id="rId43"/>
    <p:sldId id="514" r:id="rId44"/>
    <p:sldId id="576" r:id="rId45"/>
    <p:sldId id="506" r:id="rId46"/>
    <p:sldId id="577" r:id="rId47"/>
    <p:sldId id="583" r:id="rId48"/>
    <p:sldId id="578" r:id="rId49"/>
    <p:sldId id="575" r:id="rId50"/>
    <p:sldId id="507" r:id="rId51"/>
    <p:sldId id="508" r:id="rId52"/>
    <p:sldId id="628" r:id="rId53"/>
    <p:sldId id="627" r:id="rId54"/>
    <p:sldId id="629" r:id="rId55"/>
    <p:sldId id="630" r:id="rId56"/>
    <p:sldId id="631" r:id="rId57"/>
    <p:sldId id="632" r:id="rId58"/>
    <p:sldId id="633" r:id="rId59"/>
    <p:sldId id="635" r:id="rId60"/>
    <p:sldId id="638" r:id="rId61"/>
    <p:sldId id="639" r:id="rId62"/>
    <p:sldId id="640" r:id="rId63"/>
    <p:sldId id="636" r:id="rId64"/>
    <p:sldId id="637" r:id="rId65"/>
    <p:sldId id="594" r:id="rId66"/>
    <p:sldId id="595" r:id="rId67"/>
    <p:sldId id="596" r:id="rId68"/>
    <p:sldId id="597" r:id="rId69"/>
    <p:sldId id="598" r:id="rId70"/>
    <p:sldId id="599" r:id="rId71"/>
    <p:sldId id="600" r:id="rId72"/>
    <p:sldId id="434" r:id="rId73"/>
    <p:sldId id="551" r:id="rId74"/>
    <p:sldId id="680" r:id="rId75"/>
    <p:sldId id="592" r:id="rId76"/>
    <p:sldId id="591" r:id="rId77"/>
    <p:sldId id="608" r:id="rId78"/>
    <p:sldId id="614" r:id="rId79"/>
    <p:sldId id="625" r:id="rId80"/>
    <p:sldId id="665" r:id="rId81"/>
    <p:sldId id="686" r:id="rId82"/>
    <p:sldId id="446" r:id="rId83"/>
    <p:sldId id="617" r:id="rId84"/>
    <p:sldId id="609" r:id="rId85"/>
    <p:sldId id="414" r:id="rId86"/>
  </p:sldIdLst>
  <p:sldSz cx="9144000" cy="6858000" type="screen4x3"/>
  <p:notesSz cx="6858000" cy="9144000"/>
  <p:defaultTextStyle>
    <a:defPPr>
      <a:defRPr lang="it-IT"/>
    </a:defPPr>
    <a:lvl1pPr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6" orient="horz" pos="28" userDrawn="1">
          <p15:clr>
            <a:srgbClr val="A4A3A4"/>
          </p15:clr>
        </p15:guide>
        <p15:guide id="7" pos="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A2A"/>
    <a:srgbClr val="7DB5E1"/>
    <a:srgbClr val="9BC5E6"/>
    <a:srgbClr val="BED4ED"/>
    <a:srgbClr val="0000FF"/>
    <a:srgbClr val="FF0000"/>
    <a:srgbClr val="FFFF00"/>
    <a:srgbClr val="66FF33"/>
    <a:srgbClr val="00800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3" autoAdjust="0"/>
    <p:restoredTop sz="97126" autoAdjust="0"/>
  </p:normalViewPr>
  <p:slideViewPr>
    <p:cSldViewPr snapToGrid="0" showGuides="1">
      <p:cViewPr>
        <p:scale>
          <a:sx n="100" d="100"/>
          <a:sy n="100" d="100"/>
        </p:scale>
        <p:origin x="1350" y="264"/>
      </p:cViewPr>
      <p:guideLst>
        <p:guide orient="horz" pos="28"/>
        <p:guide pos="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8351851851865"/>
          <c:y val="2.0677327969383767E-2"/>
          <c:w val="0.87626074074074056"/>
          <c:h val="0.90818661616161611"/>
        </c:manualLayout>
      </c:layout>
      <c:lineChart>
        <c:grouping val="standard"/>
        <c:varyColors val="0"/>
        <c:ser>
          <c:idx val="0"/>
          <c:order val="0"/>
          <c:tx>
            <c:strRef>
              <c:f>'carbonate rocks CI'!$A$13</c:f>
              <c:strCache>
                <c:ptCount val="1"/>
                <c:pt idx="0">
                  <c:v>TAF1 WR</c:v>
                </c:pt>
              </c:strCache>
            </c:strRef>
          </c:tx>
          <c:cat>
            <c:strRef>
              <c:f>'carbonate rocks CI'!$B$1:$O$1</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'carbonate rocks CI'!$B$13:$O$13</c:f>
              <c:numCache>
                <c:formatCode>General</c:formatCode>
                <c:ptCount val="14"/>
                <c:pt idx="0">
                  <c:v>1.0000000000000012E-2</c:v>
                </c:pt>
                <c:pt idx="1">
                  <c:v>1.0000000000000012E-2</c:v>
                </c:pt>
                <c:pt idx="2">
                  <c:v>1.0000000000000012E-2</c:v>
                </c:pt>
                <c:pt idx="3">
                  <c:v>1.0000000000000012E-2</c:v>
                </c:pt>
                <c:pt idx="4">
                  <c:v>1.0000000000000012E-2</c:v>
                </c:pt>
                <c:pt idx="5">
                  <c:v>1.0000000000000012E-2</c:v>
                </c:pt>
                <c:pt idx="6">
                  <c:v>1.0000000000000012E-2</c:v>
                </c:pt>
                <c:pt idx="7">
                  <c:v>1.0000000000000012E-2</c:v>
                </c:pt>
                <c:pt idx="8">
                  <c:v>1.0000000000000012E-2</c:v>
                </c:pt>
                <c:pt idx="9">
                  <c:v>1.0000000000000012E-2</c:v>
                </c:pt>
                <c:pt idx="10">
                  <c:v>1.0000000000000012E-2</c:v>
                </c:pt>
                <c:pt idx="11">
                  <c:v>1.0000000000000012E-2</c:v>
                </c:pt>
                <c:pt idx="12">
                  <c:v>1.0000000000000012E-2</c:v>
                </c:pt>
                <c:pt idx="13">
                  <c:v>1.0000000000000012E-2</c:v>
                </c:pt>
              </c:numCache>
            </c:numRef>
          </c:val>
          <c:smooth val="0"/>
          <c:extLst>
            <c:ext xmlns:c16="http://schemas.microsoft.com/office/drawing/2014/chart" uri="{C3380CC4-5D6E-409C-BE32-E72D297353CC}">
              <c16:uniqueId val="{00000000-68F5-4313-988C-105470F9BE0C}"/>
            </c:ext>
          </c:extLst>
        </c:ser>
        <c:dLbls>
          <c:showLegendKey val="0"/>
          <c:showVal val="0"/>
          <c:showCatName val="0"/>
          <c:showSerName val="0"/>
          <c:showPercent val="0"/>
          <c:showBubbleSize val="0"/>
        </c:dLbls>
        <c:marker val="1"/>
        <c:smooth val="0"/>
        <c:axId val="476406360"/>
        <c:axId val="476406752"/>
      </c:lineChart>
      <c:catAx>
        <c:axId val="476406360"/>
        <c:scaling>
          <c:orientation val="minMax"/>
        </c:scaling>
        <c:delete val="0"/>
        <c:axPos val="b"/>
        <c:numFmt formatCode="General" sourceLinked="0"/>
        <c:majorTickMark val="none"/>
        <c:minorTickMark val="in"/>
        <c:tickLblPos val="nextTo"/>
        <c:spPr>
          <a:ln w="12700">
            <a:solidFill>
              <a:sysClr val="windowText" lastClr="000000"/>
            </a:solidFill>
          </a:ln>
        </c:spPr>
        <c:txPr>
          <a:bodyPr/>
          <a:lstStyle/>
          <a:p>
            <a:pPr>
              <a:defRPr sz="1400" b="0" i="0">
                <a:solidFill>
                  <a:schemeClr val="bg1"/>
                </a:solidFill>
              </a:defRPr>
            </a:pPr>
            <a:endParaRPr lang="it-IT"/>
          </a:p>
        </c:txPr>
        <c:crossAx val="476406752"/>
        <c:crossesAt val="0.1"/>
        <c:auto val="1"/>
        <c:lblAlgn val="ctr"/>
        <c:lblOffset val="100"/>
        <c:noMultiLvlLbl val="0"/>
      </c:catAx>
      <c:valAx>
        <c:axId val="476406752"/>
        <c:scaling>
          <c:logBase val="10"/>
          <c:orientation val="minMax"/>
          <c:max val="1000"/>
          <c:min val="1"/>
        </c:scaling>
        <c:delete val="0"/>
        <c:axPos val="l"/>
        <c:title>
          <c:tx>
            <c:rich>
              <a:bodyPr/>
              <a:lstStyle/>
              <a:p>
                <a:pPr>
                  <a:defRPr sz="1600" b="0" i="0">
                    <a:solidFill>
                      <a:schemeClr val="bg1"/>
                    </a:solidFill>
                  </a:defRPr>
                </a:pPr>
                <a:r>
                  <a:rPr lang="en-GB" sz="1600">
                    <a:solidFill>
                      <a:schemeClr val="bg1"/>
                    </a:solidFill>
                  </a:rPr>
                  <a:t>CI chondrite normalized</a:t>
                </a:r>
              </a:p>
            </c:rich>
          </c:tx>
          <c:overlay val="0"/>
        </c:title>
        <c:numFmt formatCode="General" sourceLinked="1"/>
        <c:majorTickMark val="in"/>
        <c:minorTickMark val="in"/>
        <c:tickLblPos val="nextTo"/>
        <c:spPr>
          <a:noFill/>
          <a:ln w="12700">
            <a:solidFill>
              <a:sysClr val="windowText" lastClr="000000"/>
            </a:solidFill>
          </a:ln>
        </c:spPr>
        <c:txPr>
          <a:bodyPr/>
          <a:lstStyle/>
          <a:p>
            <a:pPr>
              <a:defRPr sz="1400" b="0" i="0">
                <a:solidFill>
                  <a:schemeClr val="bg1"/>
                </a:solidFill>
              </a:defRPr>
            </a:pPr>
            <a:endParaRPr lang="it-IT"/>
          </a:p>
        </c:txPr>
        <c:crossAx val="476406360"/>
        <c:crosses val="autoZero"/>
        <c:crossBetween val="between"/>
      </c:valAx>
      <c:spPr>
        <a:solidFill>
          <a:schemeClr val="bg1"/>
        </a:solidFill>
        <a:ln w="12700">
          <a:solidFill>
            <a:sysClr val="windowText" lastClr="000000"/>
          </a:solidFill>
        </a:ln>
      </c:spPr>
    </c:plotArea>
    <c:plotVisOnly val="1"/>
    <c:dispBlanksAs val="gap"/>
    <c:showDLblsOverMax val="0"/>
  </c:chart>
  <c:spPr>
    <a:no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211930996925"/>
          <c:y val="1.5288850897813228E-2"/>
          <c:w val="0.87660078371638805"/>
          <c:h val="0.92150795346823822"/>
        </c:manualLayout>
      </c:layout>
      <c:lineChart>
        <c:grouping val="standard"/>
        <c:varyColors val="0"/>
        <c:ser>
          <c:idx val="0"/>
          <c:order val="0"/>
          <c:tx>
            <c:strRef>
              <c:f>'Basaltic rocks CI'!$A$21</c:f>
              <c:strCache>
                <c:ptCount val="1"/>
                <c:pt idx="0">
                  <c:v>TAF5 S</c:v>
                </c:pt>
              </c:strCache>
            </c:strRef>
          </c:tx>
          <c:spPr>
            <a:ln w="19050">
              <a:solidFill>
                <a:srgbClr val="FF0000"/>
              </a:solidFill>
            </a:ln>
          </c:spPr>
          <c:marker>
            <c:spPr>
              <a:ln w="19050">
                <a:solidFill>
                  <a:srgbClr val="FF000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CI'!$B$21:$N$21</c:f>
              <c:numCache>
                <c:formatCode>General</c:formatCode>
                <c:ptCount val="13"/>
                <c:pt idx="0">
                  <c:v>174.00607275616852</c:v>
                </c:pt>
                <c:pt idx="1">
                  <c:v>108.93177347191642</c:v>
                </c:pt>
                <c:pt idx="2">
                  <c:v>61.808460906840054</c:v>
                </c:pt>
                <c:pt idx="3">
                  <c:v>45.826007218162175</c:v>
                </c:pt>
                <c:pt idx="4">
                  <c:v>23.721673826001027</c:v>
                </c:pt>
                <c:pt idx="5">
                  <c:v>18.971818789174268</c:v>
                </c:pt>
                <c:pt idx="6">
                  <c:v>14.243747095017335</c:v>
                </c:pt>
                <c:pt idx="7">
                  <c:v>11.63687637615975</c:v>
                </c:pt>
                <c:pt idx="8">
                  <c:v>8.7949668761590392</c:v>
                </c:pt>
                <c:pt idx="9">
                  <c:v>6.6437656904008584</c:v>
                </c:pt>
                <c:pt idx="10">
                  <c:v>6.1027872332110054</c:v>
                </c:pt>
                <c:pt idx="11">
                  <c:v>4.5233722746837586</c:v>
                </c:pt>
                <c:pt idx="12">
                  <c:v>3.8503690643536137</c:v>
                </c:pt>
              </c:numCache>
            </c:numRef>
          </c:val>
          <c:smooth val="0"/>
          <c:extLst>
            <c:ext xmlns:c16="http://schemas.microsoft.com/office/drawing/2014/chart" uri="{C3380CC4-5D6E-409C-BE32-E72D297353CC}">
              <c16:uniqueId val="{00000000-58B2-43FA-AB0A-F55FC63FA318}"/>
            </c:ext>
          </c:extLst>
        </c:ser>
        <c:dLbls>
          <c:showLegendKey val="0"/>
          <c:showVal val="0"/>
          <c:showCatName val="0"/>
          <c:showSerName val="0"/>
          <c:showPercent val="0"/>
          <c:showBubbleSize val="0"/>
        </c:dLbls>
        <c:marker val="1"/>
        <c:smooth val="0"/>
        <c:axId val="474468496"/>
        <c:axId val="474468888"/>
      </c:lineChart>
      <c:catAx>
        <c:axId val="474468496"/>
        <c:scaling>
          <c:orientation val="minMax"/>
        </c:scaling>
        <c:delete val="1"/>
        <c:axPos val="b"/>
        <c:numFmt formatCode="General" sourceLinked="0"/>
        <c:majorTickMark val="in"/>
        <c:minorTickMark val="none"/>
        <c:tickLblPos val="none"/>
        <c:crossAx val="474468888"/>
        <c:crossesAt val="0.1"/>
        <c:auto val="1"/>
        <c:lblAlgn val="ctr"/>
        <c:lblOffset val="100"/>
        <c:noMultiLvlLbl val="0"/>
      </c:catAx>
      <c:valAx>
        <c:axId val="474468888"/>
        <c:scaling>
          <c:logBase val="10"/>
          <c:orientation val="minMax"/>
          <c:max val="1000"/>
          <c:min val="1"/>
        </c:scaling>
        <c:delete val="1"/>
        <c:axPos val="l"/>
        <c:numFmt formatCode="General" sourceLinked="1"/>
        <c:majorTickMark val="in"/>
        <c:minorTickMark val="in"/>
        <c:tickLblPos val="none"/>
        <c:crossAx val="474468496"/>
        <c:crosses val="autoZero"/>
        <c:crossBetween val="between"/>
      </c:valAx>
      <c:spPr>
        <a:noFill/>
        <a:ln w="3175">
          <a:solidFill>
            <a:schemeClr val="tx1"/>
          </a:solidFill>
        </a:ln>
      </c:spPr>
    </c:plotArea>
    <c:plotVisOnly val="1"/>
    <c:dispBlanksAs val="gap"/>
    <c:showDLblsOverMax val="0"/>
  </c:chart>
  <c:spPr>
    <a:noFill/>
  </c:spPr>
  <c:txPr>
    <a:bodyPr/>
    <a:lstStyle/>
    <a:p>
      <a:pPr>
        <a:defRPr sz="11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211930996925"/>
          <c:y val="1.5288850897813218E-2"/>
          <c:w val="0.87660078371638805"/>
          <c:h val="0.92150795346823822"/>
        </c:manualLayout>
      </c:layout>
      <c:lineChart>
        <c:grouping val="standard"/>
        <c:varyColors val="0"/>
        <c:ser>
          <c:idx val="0"/>
          <c:order val="0"/>
          <c:tx>
            <c:strRef>
              <c:f>'Basaltic rocks CI'!$A$21</c:f>
              <c:strCache>
                <c:ptCount val="1"/>
                <c:pt idx="0">
                  <c:v>TAF5 S</c:v>
                </c:pt>
              </c:strCache>
            </c:strRef>
          </c:tx>
          <c:spPr>
            <a:ln w="19050">
              <a:solidFill>
                <a:srgbClr val="FF0000"/>
              </a:solidFill>
            </a:ln>
          </c:spPr>
          <c:marker>
            <c:spPr>
              <a:ln w="19050">
                <a:solidFill>
                  <a:srgbClr val="FF000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CI'!$B$21:$N$21</c:f>
              <c:numCache>
                <c:formatCode>General</c:formatCode>
                <c:ptCount val="13"/>
                <c:pt idx="0">
                  <c:v>174.00607275616858</c:v>
                </c:pt>
                <c:pt idx="1">
                  <c:v>108.93177347191639</c:v>
                </c:pt>
                <c:pt idx="2">
                  <c:v>61.808460906840054</c:v>
                </c:pt>
                <c:pt idx="3">
                  <c:v>45.826007218162175</c:v>
                </c:pt>
                <c:pt idx="4">
                  <c:v>23.721673826001027</c:v>
                </c:pt>
                <c:pt idx="5">
                  <c:v>18.971818789174268</c:v>
                </c:pt>
                <c:pt idx="6">
                  <c:v>14.243747095017335</c:v>
                </c:pt>
                <c:pt idx="7">
                  <c:v>11.63687637615975</c:v>
                </c:pt>
                <c:pt idx="8">
                  <c:v>8.7949668761590392</c:v>
                </c:pt>
                <c:pt idx="9">
                  <c:v>6.6437656904008584</c:v>
                </c:pt>
                <c:pt idx="10">
                  <c:v>6.1027872332110071</c:v>
                </c:pt>
                <c:pt idx="11">
                  <c:v>4.5233722746837586</c:v>
                </c:pt>
                <c:pt idx="12">
                  <c:v>3.8503690643536137</c:v>
                </c:pt>
              </c:numCache>
            </c:numRef>
          </c:val>
          <c:smooth val="0"/>
          <c:extLst>
            <c:ext xmlns:c16="http://schemas.microsoft.com/office/drawing/2014/chart" uri="{C3380CC4-5D6E-409C-BE32-E72D297353CC}">
              <c16:uniqueId val="{00000000-58B2-43FA-AB0A-F55FC63FA318}"/>
            </c:ext>
          </c:extLst>
        </c:ser>
        <c:dLbls>
          <c:showLegendKey val="0"/>
          <c:showVal val="0"/>
          <c:showCatName val="0"/>
          <c:showSerName val="0"/>
          <c:showPercent val="0"/>
          <c:showBubbleSize val="0"/>
        </c:dLbls>
        <c:marker val="1"/>
        <c:smooth val="0"/>
        <c:axId val="433198696"/>
        <c:axId val="433199480"/>
      </c:lineChart>
      <c:catAx>
        <c:axId val="433198696"/>
        <c:scaling>
          <c:orientation val="minMax"/>
        </c:scaling>
        <c:delete val="1"/>
        <c:axPos val="b"/>
        <c:numFmt formatCode="General" sourceLinked="0"/>
        <c:majorTickMark val="in"/>
        <c:minorTickMark val="none"/>
        <c:tickLblPos val="none"/>
        <c:crossAx val="433199480"/>
        <c:crossesAt val="0.1"/>
        <c:auto val="1"/>
        <c:lblAlgn val="ctr"/>
        <c:lblOffset val="100"/>
        <c:noMultiLvlLbl val="0"/>
      </c:catAx>
      <c:valAx>
        <c:axId val="433199480"/>
        <c:scaling>
          <c:logBase val="10"/>
          <c:orientation val="minMax"/>
          <c:max val="1000"/>
          <c:min val="1"/>
        </c:scaling>
        <c:delete val="1"/>
        <c:axPos val="l"/>
        <c:numFmt formatCode="General" sourceLinked="1"/>
        <c:majorTickMark val="in"/>
        <c:minorTickMark val="in"/>
        <c:tickLblPos val="none"/>
        <c:crossAx val="433198696"/>
        <c:crosses val="autoZero"/>
        <c:crossBetween val="between"/>
      </c:valAx>
      <c:spPr>
        <a:noFill/>
        <a:ln w="3175">
          <a:solidFill>
            <a:schemeClr val="tx1"/>
          </a:solidFill>
        </a:ln>
      </c:spPr>
    </c:plotArea>
    <c:plotVisOnly val="1"/>
    <c:dispBlanksAs val="gap"/>
    <c:showDLblsOverMax val="0"/>
  </c:chart>
  <c:spPr>
    <a:noFill/>
  </c:spPr>
  <c:txPr>
    <a:bodyPr/>
    <a:lstStyle/>
    <a:p>
      <a:pPr>
        <a:defRPr sz="110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211930996925"/>
          <c:y val="1.5288850897813218E-2"/>
          <c:w val="0.87660078371638805"/>
          <c:h val="0.92150795346823822"/>
        </c:manualLayout>
      </c:layout>
      <c:lineChart>
        <c:grouping val="standard"/>
        <c:varyColors val="0"/>
        <c:ser>
          <c:idx val="0"/>
          <c:order val="0"/>
          <c:tx>
            <c:strRef>
              <c:f>'Basaltic rocks CI'!$A$21</c:f>
              <c:strCache>
                <c:ptCount val="1"/>
                <c:pt idx="0">
                  <c:v>TAF5 S</c:v>
                </c:pt>
              </c:strCache>
            </c:strRef>
          </c:tx>
          <c:spPr>
            <a:ln w="19050">
              <a:solidFill>
                <a:srgbClr val="0000FF"/>
              </a:solidFill>
            </a:ln>
          </c:spPr>
          <c:marker>
            <c:spPr>
              <a:ln>
                <a:solidFill>
                  <a:srgbClr val="0000FF"/>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CI'!$B$22:$N$22</c:f>
              <c:numCache>
                <c:formatCode>General</c:formatCode>
                <c:ptCount val="13"/>
                <c:pt idx="0">
                  <c:v>50.632528287895418</c:v>
                </c:pt>
                <c:pt idx="1">
                  <c:v>37.961057316521611</c:v>
                </c:pt>
                <c:pt idx="2">
                  <c:v>25.407356046163269</c:v>
                </c:pt>
                <c:pt idx="3">
                  <c:v>21.443871441015233</c:v>
                </c:pt>
                <c:pt idx="4">
                  <c:v>13.59836030844694</c:v>
                </c:pt>
                <c:pt idx="5">
                  <c:v>11.473349192984546</c:v>
                </c:pt>
                <c:pt idx="6">
                  <c:v>9.0665590837043748</c:v>
                </c:pt>
                <c:pt idx="7">
                  <c:v>6.6078470238420488</c:v>
                </c:pt>
                <c:pt idx="8">
                  <c:v>5.2095767051137924</c:v>
                </c:pt>
                <c:pt idx="9">
                  <c:v>3.9268382939574593</c:v>
                </c:pt>
                <c:pt idx="10">
                  <c:v>3.5675505265075014</c:v>
                </c:pt>
                <c:pt idx="11">
                  <c:v>2.7093302847486376</c:v>
                </c:pt>
                <c:pt idx="12">
                  <c:v>2.3620683810829526</c:v>
                </c:pt>
              </c:numCache>
            </c:numRef>
          </c:val>
          <c:smooth val="0"/>
          <c:extLst>
            <c:ext xmlns:c16="http://schemas.microsoft.com/office/drawing/2014/chart" uri="{C3380CC4-5D6E-409C-BE32-E72D297353CC}">
              <c16:uniqueId val="{00000000-58B2-43FA-AB0A-F55FC63FA318}"/>
            </c:ext>
          </c:extLst>
        </c:ser>
        <c:dLbls>
          <c:showLegendKey val="0"/>
          <c:showVal val="0"/>
          <c:showCatName val="0"/>
          <c:showSerName val="0"/>
          <c:showPercent val="0"/>
          <c:showBubbleSize val="0"/>
        </c:dLbls>
        <c:marker val="1"/>
        <c:smooth val="0"/>
        <c:axId val="433200656"/>
        <c:axId val="433197520"/>
      </c:lineChart>
      <c:catAx>
        <c:axId val="433200656"/>
        <c:scaling>
          <c:orientation val="minMax"/>
        </c:scaling>
        <c:delete val="1"/>
        <c:axPos val="b"/>
        <c:numFmt formatCode="General" sourceLinked="0"/>
        <c:majorTickMark val="in"/>
        <c:minorTickMark val="none"/>
        <c:tickLblPos val="none"/>
        <c:crossAx val="433197520"/>
        <c:crossesAt val="0.1"/>
        <c:auto val="1"/>
        <c:lblAlgn val="ctr"/>
        <c:lblOffset val="100"/>
        <c:noMultiLvlLbl val="0"/>
      </c:catAx>
      <c:valAx>
        <c:axId val="433197520"/>
        <c:scaling>
          <c:logBase val="10"/>
          <c:orientation val="minMax"/>
          <c:max val="1000"/>
          <c:min val="1"/>
        </c:scaling>
        <c:delete val="1"/>
        <c:axPos val="l"/>
        <c:numFmt formatCode="General" sourceLinked="1"/>
        <c:majorTickMark val="in"/>
        <c:minorTickMark val="in"/>
        <c:tickLblPos val="none"/>
        <c:crossAx val="433200656"/>
        <c:crosses val="autoZero"/>
        <c:crossBetween val="between"/>
      </c:valAx>
      <c:spPr>
        <a:noFill/>
        <a:ln w="3175">
          <a:solidFill>
            <a:schemeClr val="tx1"/>
          </a:solidFill>
        </a:ln>
      </c:spPr>
    </c:plotArea>
    <c:plotVisOnly val="1"/>
    <c:dispBlanksAs val="gap"/>
    <c:showDLblsOverMax val="0"/>
  </c:chart>
  <c:spPr>
    <a:noFill/>
  </c:spPr>
  <c:txPr>
    <a:bodyPr/>
    <a:lstStyle/>
    <a:p>
      <a:pPr>
        <a:defRPr sz="1100"/>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211930996925"/>
          <c:y val="1.5288850897813218E-2"/>
          <c:w val="0.87660078371638805"/>
          <c:h val="0.92150795346823822"/>
        </c:manualLayout>
      </c:layout>
      <c:lineChart>
        <c:grouping val="standard"/>
        <c:varyColors val="0"/>
        <c:ser>
          <c:idx val="0"/>
          <c:order val="0"/>
          <c:tx>
            <c:strRef>
              <c:f>'Basaltic rocks CI'!$A$21</c:f>
              <c:strCache>
                <c:ptCount val="1"/>
                <c:pt idx="0">
                  <c:v>TAF5 S</c:v>
                </c:pt>
              </c:strCache>
            </c:strRef>
          </c:tx>
          <c:spPr>
            <a:ln w="19050">
              <a:solidFill>
                <a:srgbClr val="00B050"/>
              </a:solidFill>
            </a:ln>
          </c:spPr>
          <c:marker>
            <c:spPr>
              <a:ln>
                <a:solidFill>
                  <a:srgbClr val="00B05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CI'!$B$23:$N$23</c:f>
              <c:numCache>
                <c:formatCode>General</c:formatCode>
                <c:ptCount val="13"/>
                <c:pt idx="0">
                  <c:v>26.842626237032068</c:v>
                </c:pt>
                <c:pt idx="1">
                  <c:v>20.922167358122589</c:v>
                </c:pt>
                <c:pt idx="2">
                  <c:v>14.634161638024091</c:v>
                </c:pt>
                <c:pt idx="3">
                  <c:v>12.878632417926978</c:v>
                </c:pt>
                <c:pt idx="4">
                  <c:v>8.8678662290989294</c:v>
                </c:pt>
                <c:pt idx="5">
                  <c:v>7.6793446924749311</c:v>
                </c:pt>
                <c:pt idx="6">
                  <c:v>6.2341456726049209</c:v>
                </c:pt>
                <c:pt idx="7">
                  <c:v>4.2902415518667096</c:v>
                </c:pt>
                <c:pt idx="8">
                  <c:v>3.4510110735546782</c:v>
                </c:pt>
                <c:pt idx="9">
                  <c:v>2.5985247594547811</c:v>
                </c:pt>
                <c:pt idx="10">
                  <c:v>2.3481874116185075</c:v>
                </c:pt>
                <c:pt idx="11">
                  <c:v>1.8046598839358123</c:v>
                </c:pt>
                <c:pt idx="12">
                  <c:v>1.5925829558661095</c:v>
                </c:pt>
              </c:numCache>
            </c:numRef>
          </c:val>
          <c:smooth val="0"/>
          <c:extLst>
            <c:ext xmlns:c16="http://schemas.microsoft.com/office/drawing/2014/chart" uri="{C3380CC4-5D6E-409C-BE32-E72D297353CC}">
              <c16:uniqueId val="{00000000-58B2-43FA-AB0A-F55FC63FA318}"/>
            </c:ext>
          </c:extLst>
        </c:ser>
        <c:dLbls>
          <c:showLegendKey val="0"/>
          <c:showVal val="0"/>
          <c:showCatName val="0"/>
          <c:showSerName val="0"/>
          <c:showPercent val="0"/>
          <c:showBubbleSize val="0"/>
        </c:dLbls>
        <c:marker val="1"/>
        <c:smooth val="0"/>
        <c:axId val="433199088"/>
        <c:axId val="433199872"/>
      </c:lineChart>
      <c:catAx>
        <c:axId val="433199088"/>
        <c:scaling>
          <c:orientation val="minMax"/>
        </c:scaling>
        <c:delete val="1"/>
        <c:axPos val="b"/>
        <c:numFmt formatCode="General" sourceLinked="0"/>
        <c:majorTickMark val="in"/>
        <c:minorTickMark val="none"/>
        <c:tickLblPos val="none"/>
        <c:crossAx val="433199872"/>
        <c:crossesAt val="0.1"/>
        <c:auto val="1"/>
        <c:lblAlgn val="ctr"/>
        <c:lblOffset val="100"/>
        <c:noMultiLvlLbl val="0"/>
      </c:catAx>
      <c:valAx>
        <c:axId val="433199872"/>
        <c:scaling>
          <c:logBase val="10"/>
          <c:orientation val="minMax"/>
          <c:max val="1000"/>
          <c:min val="1"/>
        </c:scaling>
        <c:delete val="1"/>
        <c:axPos val="l"/>
        <c:numFmt formatCode="General" sourceLinked="1"/>
        <c:majorTickMark val="in"/>
        <c:minorTickMark val="in"/>
        <c:tickLblPos val="none"/>
        <c:crossAx val="433199088"/>
        <c:crosses val="autoZero"/>
        <c:crossBetween val="between"/>
      </c:valAx>
      <c:spPr>
        <a:noFill/>
        <a:ln w="3175">
          <a:solidFill>
            <a:schemeClr val="tx1"/>
          </a:solidFill>
        </a:ln>
      </c:spPr>
    </c:plotArea>
    <c:plotVisOnly val="1"/>
    <c:dispBlanksAs val="gap"/>
    <c:showDLblsOverMax val="0"/>
  </c:chart>
  <c:spPr>
    <a:noFill/>
  </c:spPr>
  <c:txPr>
    <a:bodyPr/>
    <a:lstStyle/>
    <a:p>
      <a:pPr>
        <a:defRPr sz="1100"/>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211930996925"/>
          <c:y val="1.5288850897813218E-2"/>
          <c:w val="0.87660078371638805"/>
          <c:h val="0.92150795346823822"/>
        </c:manualLayout>
      </c:layout>
      <c:lineChart>
        <c:grouping val="standard"/>
        <c:varyColors val="0"/>
        <c:ser>
          <c:idx val="0"/>
          <c:order val="0"/>
          <c:tx>
            <c:strRef>
              <c:f>'Basaltic rocks CI'!$A$21</c:f>
              <c:strCache>
                <c:ptCount val="1"/>
                <c:pt idx="0">
                  <c:v>TAF5 S</c:v>
                </c:pt>
              </c:strCache>
            </c:strRef>
          </c:tx>
          <c:spPr>
            <a:ln w="19050">
              <a:solidFill>
                <a:srgbClr val="7030A0"/>
              </a:solidFill>
            </a:ln>
          </c:spPr>
          <c:marker>
            <c:spPr>
              <a:ln>
                <a:solidFill>
                  <a:srgbClr val="7030A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CI'!$B$24:$N$24</c:f>
              <c:numCache>
                <c:formatCode>General</c:formatCode>
                <c:ptCount val="13"/>
                <c:pt idx="0">
                  <c:v>13.838486462943909</c:v>
                </c:pt>
                <c:pt idx="1">
                  <c:v>11.024991862308973</c:v>
                </c:pt>
                <c:pt idx="2">
                  <c:v>7.9187582644083712</c:v>
                </c:pt>
                <c:pt idx="3">
                  <c:v>7.1593621558755194</c:v>
                </c:pt>
                <c:pt idx="4">
                  <c:v>5.2294816708382106</c:v>
                </c:pt>
                <c:pt idx="5">
                  <c:v>4.6223255621823265</c:v>
                </c:pt>
                <c:pt idx="6">
                  <c:v>3.8368589648067202</c:v>
                </c:pt>
                <c:pt idx="7">
                  <c:v>2.5214901454102829</c:v>
                </c:pt>
                <c:pt idx="8">
                  <c:v>2.0601476482686212</c:v>
                </c:pt>
                <c:pt idx="9">
                  <c:v>1.5499415536730998</c:v>
                </c:pt>
                <c:pt idx="10">
                  <c:v>1.3947537845123761</c:v>
                </c:pt>
                <c:pt idx="11">
                  <c:v>1.082048147288688</c:v>
                </c:pt>
                <c:pt idx="12">
                  <c:v>0.9643045406750389</c:v>
                </c:pt>
              </c:numCache>
            </c:numRef>
          </c:val>
          <c:smooth val="0"/>
          <c:extLst>
            <c:ext xmlns:c16="http://schemas.microsoft.com/office/drawing/2014/chart" uri="{C3380CC4-5D6E-409C-BE32-E72D297353CC}">
              <c16:uniqueId val="{00000000-58B2-43FA-AB0A-F55FC63FA318}"/>
            </c:ext>
          </c:extLst>
        </c:ser>
        <c:dLbls>
          <c:showLegendKey val="0"/>
          <c:showVal val="0"/>
          <c:showCatName val="0"/>
          <c:showSerName val="0"/>
          <c:showPercent val="0"/>
          <c:showBubbleSize val="0"/>
        </c:dLbls>
        <c:marker val="1"/>
        <c:smooth val="0"/>
        <c:axId val="433200264"/>
        <c:axId val="479335456"/>
      </c:lineChart>
      <c:catAx>
        <c:axId val="433200264"/>
        <c:scaling>
          <c:orientation val="minMax"/>
        </c:scaling>
        <c:delete val="1"/>
        <c:axPos val="b"/>
        <c:numFmt formatCode="General" sourceLinked="0"/>
        <c:majorTickMark val="in"/>
        <c:minorTickMark val="none"/>
        <c:tickLblPos val="none"/>
        <c:crossAx val="479335456"/>
        <c:crossesAt val="0.1"/>
        <c:auto val="1"/>
        <c:lblAlgn val="ctr"/>
        <c:lblOffset val="100"/>
        <c:noMultiLvlLbl val="0"/>
      </c:catAx>
      <c:valAx>
        <c:axId val="479335456"/>
        <c:scaling>
          <c:logBase val="10"/>
          <c:orientation val="minMax"/>
          <c:max val="1000"/>
          <c:min val="1"/>
        </c:scaling>
        <c:delete val="1"/>
        <c:axPos val="l"/>
        <c:numFmt formatCode="General" sourceLinked="1"/>
        <c:majorTickMark val="in"/>
        <c:minorTickMark val="in"/>
        <c:tickLblPos val="none"/>
        <c:crossAx val="433200264"/>
        <c:crosses val="autoZero"/>
        <c:crossBetween val="between"/>
      </c:valAx>
      <c:spPr>
        <a:noFill/>
        <a:ln w="3175">
          <a:solidFill>
            <a:schemeClr val="tx1"/>
          </a:solidFill>
        </a:ln>
      </c:spPr>
    </c:plotArea>
    <c:plotVisOnly val="1"/>
    <c:dispBlanksAs val="gap"/>
    <c:showDLblsOverMax val="0"/>
  </c:chart>
  <c:spPr>
    <a:noFill/>
  </c:spPr>
  <c:txPr>
    <a:bodyPr/>
    <a:lstStyle/>
    <a:p>
      <a:pPr>
        <a:defRPr sz="1100"/>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8351851851852"/>
          <c:y val="2.0677327969383777E-2"/>
          <c:w val="0.87626074074074056"/>
          <c:h val="0.90818661616161611"/>
        </c:manualLayout>
      </c:layout>
      <c:lineChart>
        <c:grouping val="standard"/>
        <c:varyColors val="0"/>
        <c:ser>
          <c:idx val="0"/>
          <c:order val="0"/>
          <c:tx>
            <c:strRef>
              <c:f>'carbonate rocks CI'!$A$13</c:f>
              <c:strCache>
                <c:ptCount val="1"/>
                <c:pt idx="0">
                  <c:v>TAF1 WR</c:v>
                </c:pt>
              </c:strCache>
            </c:strRef>
          </c:tx>
          <c:cat>
            <c:strRef>
              <c:f>'carbonate rocks CI'!$B$1:$O$1</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'carbonate rocks CI'!$B$13:$O$13</c:f>
              <c:numCache>
                <c:formatCode>General</c:formatCode>
                <c:ptCount val="14"/>
                <c:pt idx="0">
                  <c:v>1.0000000000000005E-2</c:v>
                </c:pt>
                <c:pt idx="1">
                  <c:v>1.0000000000000005E-2</c:v>
                </c:pt>
                <c:pt idx="2">
                  <c:v>1.0000000000000005E-2</c:v>
                </c:pt>
                <c:pt idx="3">
                  <c:v>1.0000000000000005E-2</c:v>
                </c:pt>
                <c:pt idx="4">
                  <c:v>1.0000000000000005E-2</c:v>
                </c:pt>
                <c:pt idx="5">
                  <c:v>1.0000000000000005E-2</c:v>
                </c:pt>
                <c:pt idx="6">
                  <c:v>1.0000000000000005E-2</c:v>
                </c:pt>
                <c:pt idx="7">
                  <c:v>1.0000000000000005E-2</c:v>
                </c:pt>
                <c:pt idx="8">
                  <c:v>1.0000000000000005E-2</c:v>
                </c:pt>
                <c:pt idx="9">
                  <c:v>1.0000000000000005E-2</c:v>
                </c:pt>
                <c:pt idx="10">
                  <c:v>1.0000000000000005E-2</c:v>
                </c:pt>
                <c:pt idx="11">
                  <c:v>1.0000000000000005E-2</c:v>
                </c:pt>
                <c:pt idx="12">
                  <c:v>1.0000000000000005E-2</c:v>
                </c:pt>
                <c:pt idx="13">
                  <c:v>1.0000000000000005E-2</c:v>
                </c:pt>
              </c:numCache>
            </c:numRef>
          </c:val>
          <c:smooth val="0"/>
          <c:extLst>
            <c:ext xmlns:c16="http://schemas.microsoft.com/office/drawing/2014/chart" uri="{C3380CC4-5D6E-409C-BE32-E72D297353CC}">
              <c16:uniqueId val="{00000000-68F5-4313-988C-105470F9BE0C}"/>
            </c:ext>
          </c:extLst>
        </c:ser>
        <c:dLbls>
          <c:showLegendKey val="0"/>
          <c:showVal val="0"/>
          <c:showCatName val="0"/>
          <c:showSerName val="0"/>
          <c:showPercent val="0"/>
          <c:showBubbleSize val="0"/>
        </c:dLbls>
        <c:marker val="1"/>
        <c:smooth val="0"/>
        <c:axId val="479337024"/>
        <c:axId val="479335848"/>
      </c:lineChart>
      <c:catAx>
        <c:axId val="479337024"/>
        <c:scaling>
          <c:orientation val="minMax"/>
        </c:scaling>
        <c:delete val="0"/>
        <c:axPos val="b"/>
        <c:numFmt formatCode="General" sourceLinked="0"/>
        <c:majorTickMark val="none"/>
        <c:minorTickMark val="in"/>
        <c:tickLblPos val="nextTo"/>
        <c:spPr>
          <a:ln w="12700">
            <a:solidFill>
              <a:sysClr val="windowText" lastClr="000000"/>
            </a:solidFill>
          </a:ln>
        </c:spPr>
        <c:txPr>
          <a:bodyPr/>
          <a:lstStyle/>
          <a:p>
            <a:pPr>
              <a:defRPr sz="1400" b="0" i="0">
                <a:solidFill>
                  <a:schemeClr val="bg1"/>
                </a:solidFill>
              </a:defRPr>
            </a:pPr>
            <a:endParaRPr lang="it-IT"/>
          </a:p>
        </c:txPr>
        <c:crossAx val="479335848"/>
        <c:crossesAt val="0.1"/>
        <c:auto val="1"/>
        <c:lblAlgn val="ctr"/>
        <c:lblOffset val="100"/>
        <c:noMultiLvlLbl val="0"/>
      </c:catAx>
      <c:valAx>
        <c:axId val="479335848"/>
        <c:scaling>
          <c:logBase val="10"/>
          <c:orientation val="minMax"/>
          <c:max val="1000"/>
          <c:min val="1"/>
        </c:scaling>
        <c:delete val="0"/>
        <c:axPos val="l"/>
        <c:title>
          <c:tx>
            <c:rich>
              <a:bodyPr/>
              <a:lstStyle/>
              <a:p>
                <a:pPr>
                  <a:defRPr sz="1600" b="0" i="0">
                    <a:solidFill>
                      <a:schemeClr val="bg1"/>
                    </a:solidFill>
                  </a:defRPr>
                </a:pPr>
                <a:r>
                  <a:rPr lang="en-GB" sz="1600">
                    <a:solidFill>
                      <a:schemeClr val="bg1"/>
                    </a:solidFill>
                  </a:rPr>
                  <a:t>CI chondrite normalized</a:t>
                </a:r>
              </a:p>
            </c:rich>
          </c:tx>
          <c:overlay val="0"/>
        </c:title>
        <c:numFmt formatCode="General" sourceLinked="1"/>
        <c:majorTickMark val="in"/>
        <c:minorTickMark val="in"/>
        <c:tickLblPos val="nextTo"/>
        <c:spPr>
          <a:noFill/>
          <a:ln w="12700">
            <a:solidFill>
              <a:sysClr val="windowText" lastClr="000000"/>
            </a:solidFill>
          </a:ln>
        </c:spPr>
        <c:txPr>
          <a:bodyPr/>
          <a:lstStyle/>
          <a:p>
            <a:pPr>
              <a:defRPr sz="1400" b="0" i="0">
                <a:solidFill>
                  <a:schemeClr val="bg1"/>
                </a:solidFill>
              </a:defRPr>
            </a:pPr>
            <a:endParaRPr lang="it-IT"/>
          </a:p>
        </c:txPr>
        <c:crossAx val="479337024"/>
        <c:crosses val="autoZero"/>
        <c:crossBetween val="between"/>
      </c:valAx>
      <c:spPr>
        <a:solidFill>
          <a:schemeClr val="bg1"/>
        </a:solidFill>
        <a:ln w="12700">
          <a:solidFill>
            <a:sysClr val="windowText" lastClr="000000"/>
          </a:solidFill>
        </a:ln>
      </c:spPr>
    </c:plotArea>
    <c:plotVisOnly val="1"/>
    <c:dispBlanksAs val="gap"/>
    <c:showDLblsOverMax val="0"/>
  </c:chart>
  <c:spPr>
    <a:no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211930996925"/>
          <c:y val="1.5288850897813228E-2"/>
          <c:w val="0.87660078371638805"/>
          <c:h val="0.92150795346823822"/>
        </c:manualLayout>
      </c:layout>
      <c:lineChart>
        <c:grouping val="standard"/>
        <c:varyColors val="0"/>
        <c:ser>
          <c:idx val="0"/>
          <c:order val="0"/>
          <c:tx>
            <c:strRef>
              <c:f>'Basaltic rocks CI'!$A$21</c:f>
              <c:strCache>
                <c:ptCount val="1"/>
                <c:pt idx="0">
                  <c:v>TAF5 S</c:v>
                </c:pt>
              </c:strCache>
            </c:strRef>
          </c:tx>
          <c:spPr>
            <a:ln w="19050">
              <a:solidFill>
                <a:srgbClr val="7030A0"/>
              </a:solidFill>
            </a:ln>
          </c:spPr>
          <c:marker>
            <c:spPr>
              <a:ln>
                <a:solidFill>
                  <a:srgbClr val="7030A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CI'!$B$24:$N$24</c:f>
              <c:numCache>
                <c:formatCode>General</c:formatCode>
                <c:ptCount val="13"/>
                <c:pt idx="0">
                  <c:v>13.838486462943912</c:v>
                </c:pt>
                <c:pt idx="1">
                  <c:v>11.024991862308973</c:v>
                </c:pt>
                <c:pt idx="2">
                  <c:v>7.9187582644083712</c:v>
                </c:pt>
                <c:pt idx="3">
                  <c:v>7.1593621558755194</c:v>
                </c:pt>
                <c:pt idx="4">
                  <c:v>5.2294816708382088</c:v>
                </c:pt>
                <c:pt idx="5">
                  <c:v>4.6223255621823265</c:v>
                </c:pt>
                <c:pt idx="6">
                  <c:v>3.836858964806718</c:v>
                </c:pt>
                <c:pt idx="7">
                  <c:v>2.5214901454102829</c:v>
                </c:pt>
                <c:pt idx="8">
                  <c:v>2.0601476482686212</c:v>
                </c:pt>
                <c:pt idx="9">
                  <c:v>1.5499415536730998</c:v>
                </c:pt>
                <c:pt idx="10">
                  <c:v>1.3947537845123761</c:v>
                </c:pt>
                <c:pt idx="11">
                  <c:v>1.082048147288688</c:v>
                </c:pt>
                <c:pt idx="12">
                  <c:v>0.9643045406750389</c:v>
                </c:pt>
              </c:numCache>
            </c:numRef>
          </c:val>
          <c:smooth val="0"/>
          <c:extLst>
            <c:ext xmlns:c16="http://schemas.microsoft.com/office/drawing/2014/chart" uri="{C3380CC4-5D6E-409C-BE32-E72D297353CC}">
              <c16:uniqueId val="{00000000-58B2-43FA-AB0A-F55FC63FA318}"/>
            </c:ext>
          </c:extLst>
        </c:ser>
        <c:dLbls>
          <c:showLegendKey val="0"/>
          <c:showVal val="0"/>
          <c:showCatName val="0"/>
          <c:showSerName val="0"/>
          <c:showPercent val="0"/>
          <c:showBubbleSize val="0"/>
        </c:dLbls>
        <c:marker val="1"/>
        <c:smooth val="0"/>
        <c:axId val="479334280"/>
        <c:axId val="479336632"/>
      </c:lineChart>
      <c:catAx>
        <c:axId val="479334280"/>
        <c:scaling>
          <c:orientation val="minMax"/>
        </c:scaling>
        <c:delete val="1"/>
        <c:axPos val="b"/>
        <c:numFmt formatCode="General" sourceLinked="0"/>
        <c:majorTickMark val="in"/>
        <c:minorTickMark val="none"/>
        <c:tickLblPos val="none"/>
        <c:crossAx val="479336632"/>
        <c:crossesAt val="0.1"/>
        <c:auto val="1"/>
        <c:lblAlgn val="ctr"/>
        <c:lblOffset val="100"/>
        <c:noMultiLvlLbl val="0"/>
      </c:catAx>
      <c:valAx>
        <c:axId val="479336632"/>
        <c:scaling>
          <c:logBase val="10"/>
          <c:orientation val="minMax"/>
          <c:max val="1000"/>
          <c:min val="1"/>
        </c:scaling>
        <c:delete val="1"/>
        <c:axPos val="l"/>
        <c:numFmt formatCode="General" sourceLinked="1"/>
        <c:majorTickMark val="in"/>
        <c:minorTickMark val="in"/>
        <c:tickLblPos val="none"/>
        <c:crossAx val="479334280"/>
        <c:crosses val="autoZero"/>
        <c:crossBetween val="between"/>
      </c:valAx>
      <c:spPr>
        <a:noFill/>
        <a:ln w="3175">
          <a:solidFill>
            <a:schemeClr val="tx1"/>
          </a:solidFill>
        </a:ln>
      </c:spPr>
    </c:plotArea>
    <c:plotVisOnly val="1"/>
    <c:dispBlanksAs val="gap"/>
    <c:showDLblsOverMax val="0"/>
  </c:chart>
  <c:spPr>
    <a:noFill/>
  </c:spPr>
  <c:txPr>
    <a:bodyPr/>
    <a:lstStyle/>
    <a:p>
      <a:pPr>
        <a:defRPr sz="1100"/>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211930996925"/>
          <c:y val="1.5288850897813228E-2"/>
          <c:w val="0.87660078371638805"/>
          <c:h val="0.92150795346823822"/>
        </c:manualLayout>
      </c:layout>
      <c:lineChart>
        <c:grouping val="standard"/>
        <c:varyColors val="0"/>
        <c:ser>
          <c:idx val="0"/>
          <c:order val="0"/>
          <c:tx>
            <c:strRef>
              <c:f>'Basaltic rocks CI'!$A$21</c:f>
              <c:strCache>
                <c:ptCount val="1"/>
                <c:pt idx="0">
                  <c:v>TAF5 S</c:v>
                </c:pt>
              </c:strCache>
            </c:strRef>
          </c:tx>
          <c:spPr>
            <a:ln w="19050">
              <a:solidFill>
                <a:srgbClr val="0000FF"/>
              </a:solidFill>
            </a:ln>
          </c:spPr>
          <c:marker>
            <c:spPr>
              <a:ln>
                <a:solidFill>
                  <a:srgbClr val="0000FF"/>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CI'!$B$22:$N$22</c:f>
              <c:numCache>
                <c:formatCode>General</c:formatCode>
                <c:ptCount val="13"/>
                <c:pt idx="0">
                  <c:v>50.632528287895418</c:v>
                </c:pt>
                <c:pt idx="1">
                  <c:v>37.961057316521611</c:v>
                </c:pt>
                <c:pt idx="2">
                  <c:v>25.407356046163258</c:v>
                </c:pt>
                <c:pt idx="3">
                  <c:v>21.443871441015233</c:v>
                </c:pt>
                <c:pt idx="4">
                  <c:v>13.59836030844694</c:v>
                </c:pt>
                <c:pt idx="5">
                  <c:v>11.473349192984546</c:v>
                </c:pt>
                <c:pt idx="6">
                  <c:v>9.0665590837043748</c:v>
                </c:pt>
                <c:pt idx="7">
                  <c:v>6.6078470238420488</c:v>
                </c:pt>
                <c:pt idx="8">
                  <c:v>5.2095767051137924</c:v>
                </c:pt>
                <c:pt idx="9">
                  <c:v>3.9268382939574593</c:v>
                </c:pt>
                <c:pt idx="10">
                  <c:v>3.5675505265075023</c:v>
                </c:pt>
                <c:pt idx="11">
                  <c:v>2.7093302847486385</c:v>
                </c:pt>
                <c:pt idx="12">
                  <c:v>2.3620683810829526</c:v>
                </c:pt>
              </c:numCache>
            </c:numRef>
          </c:val>
          <c:smooth val="0"/>
          <c:extLst>
            <c:ext xmlns:c16="http://schemas.microsoft.com/office/drawing/2014/chart" uri="{C3380CC4-5D6E-409C-BE32-E72D297353CC}">
              <c16:uniqueId val="{00000000-58B2-43FA-AB0A-F55FC63FA318}"/>
            </c:ext>
          </c:extLst>
        </c:ser>
        <c:dLbls>
          <c:showLegendKey val="0"/>
          <c:showVal val="0"/>
          <c:showCatName val="0"/>
          <c:showSerName val="0"/>
          <c:showPercent val="0"/>
          <c:showBubbleSize val="0"/>
        </c:dLbls>
        <c:marker val="1"/>
        <c:smooth val="0"/>
        <c:axId val="474467320"/>
        <c:axId val="474466928"/>
      </c:lineChart>
      <c:catAx>
        <c:axId val="474467320"/>
        <c:scaling>
          <c:orientation val="minMax"/>
        </c:scaling>
        <c:delete val="1"/>
        <c:axPos val="b"/>
        <c:numFmt formatCode="General" sourceLinked="0"/>
        <c:majorTickMark val="in"/>
        <c:minorTickMark val="none"/>
        <c:tickLblPos val="none"/>
        <c:crossAx val="474466928"/>
        <c:crossesAt val="0.1"/>
        <c:auto val="1"/>
        <c:lblAlgn val="ctr"/>
        <c:lblOffset val="100"/>
        <c:noMultiLvlLbl val="0"/>
      </c:catAx>
      <c:valAx>
        <c:axId val="474466928"/>
        <c:scaling>
          <c:logBase val="10"/>
          <c:orientation val="minMax"/>
          <c:max val="1000"/>
          <c:min val="1"/>
        </c:scaling>
        <c:delete val="1"/>
        <c:axPos val="l"/>
        <c:numFmt formatCode="General" sourceLinked="1"/>
        <c:majorTickMark val="in"/>
        <c:minorTickMark val="in"/>
        <c:tickLblPos val="none"/>
        <c:crossAx val="474467320"/>
        <c:crosses val="autoZero"/>
        <c:crossBetween val="between"/>
      </c:valAx>
      <c:spPr>
        <a:noFill/>
        <a:ln w="3175">
          <a:solidFill>
            <a:schemeClr val="tx1"/>
          </a:solidFill>
        </a:ln>
      </c:spPr>
    </c:plotArea>
    <c:plotVisOnly val="1"/>
    <c:dispBlanksAs val="gap"/>
    <c:showDLblsOverMax val="0"/>
  </c:chart>
  <c:spPr>
    <a:noFill/>
  </c:spPr>
  <c:txPr>
    <a:bodyPr/>
    <a:lstStyle/>
    <a:p>
      <a:pPr>
        <a:defRPr sz="1100"/>
      </a:pPr>
      <a:endParaRPr lang="it-IT"/>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211930996925"/>
          <c:y val="1.5288850897813228E-2"/>
          <c:w val="0.87660078371638805"/>
          <c:h val="0.92150795346823822"/>
        </c:manualLayout>
      </c:layout>
      <c:lineChart>
        <c:grouping val="standard"/>
        <c:varyColors val="0"/>
        <c:ser>
          <c:idx val="0"/>
          <c:order val="0"/>
          <c:tx>
            <c:strRef>
              <c:f>'Basaltic rocks CI'!$A$21</c:f>
              <c:strCache>
                <c:ptCount val="1"/>
                <c:pt idx="0">
                  <c:v>TAF5 S</c:v>
                </c:pt>
              </c:strCache>
            </c:strRef>
          </c:tx>
          <c:spPr>
            <a:ln w="19050">
              <a:solidFill>
                <a:srgbClr val="00B050"/>
              </a:solidFill>
            </a:ln>
          </c:spPr>
          <c:marker>
            <c:spPr>
              <a:ln>
                <a:solidFill>
                  <a:srgbClr val="00B05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CI'!$B$23:$N$23</c:f>
              <c:numCache>
                <c:formatCode>General</c:formatCode>
                <c:ptCount val="13"/>
                <c:pt idx="0">
                  <c:v>26.842626237032054</c:v>
                </c:pt>
                <c:pt idx="1">
                  <c:v>20.922167358122589</c:v>
                </c:pt>
                <c:pt idx="2">
                  <c:v>14.634161638024091</c:v>
                </c:pt>
                <c:pt idx="3">
                  <c:v>12.878632417926985</c:v>
                </c:pt>
                <c:pt idx="4">
                  <c:v>8.8678662290989347</c:v>
                </c:pt>
                <c:pt idx="5">
                  <c:v>7.6793446924749329</c:v>
                </c:pt>
                <c:pt idx="6">
                  <c:v>6.2341456726049209</c:v>
                </c:pt>
                <c:pt idx="7">
                  <c:v>4.2902415518667096</c:v>
                </c:pt>
                <c:pt idx="8">
                  <c:v>3.4510110735546777</c:v>
                </c:pt>
                <c:pt idx="9">
                  <c:v>2.5985247594547811</c:v>
                </c:pt>
                <c:pt idx="10">
                  <c:v>2.3481874116185075</c:v>
                </c:pt>
                <c:pt idx="11">
                  <c:v>1.8046598839358123</c:v>
                </c:pt>
                <c:pt idx="12">
                  <c:v>1.5925829558661102</c:v>
                </c:pt>
              </c:numCache>
            </c:numRef>
          </c:val>
          <c:smooth val="0"/>
          <c:extLst>
            <c:ext xmlns:c16="http://schemas.microsoft.com/office/drawing/2014/chart" uri="{C3380CC4-5D6E-409C-BE32-E72D297353CC}">
              <c16:uniqueId val="{00000000-58B2-43FA-AB0A-F55FC63FA318}"/>
            </c:ext>
          </c:extLst>
        </c:ser>
        <c:dLbls>
          <c:showLegendKey val="0"/>
          <c:showVal val="0"/>
          <c:showCatName val="0"/>
          <c:showSerName val="0"/>
          <c:showPercent val="0"/>
          <c:showBubbleSize val="0"/>
        </c:dLbls>
        <c:marker val="1"/>
        <c:smooth val="0"/>
        <c:axId val="474469280"/>
        <c:axId val="474467712"/>
      </c:lineChart>
      <c:catAx>
        <c:axId val="474469280"/>
        <c:scaling>
          <c:orientation val="minMax"/>
        </c:scaling>
        <c:delete val="1"/>
        <c:axPos val="b"/>
        <c:numFmt formatCode="General" sourceLinked="0"/>
        <c:majorTickMark val="in"/>
        <c:minorTickMark val="none"/>
        <c:tickLblPos val="none"/>
        <c:crossAx val="474467712"/>
        <c:crossesAt val="0.1"/>
        <c:auto val="1"/>
        <c:lblAlgn val="ctr"/>
        <c:lblOffset val="100"/>
        <c:noMultiLvlLbl val="0"/>
      </c:catAx>
      <c:valAx>
        <c:axId val="474467712"/>
        <c:scaling>
          <c:logBase val="10"/>
          <c:orientation val="minMax"/>
          <c:max val="1000"/>
          <c:min val="1"/>
        </c:scaling>
        <c:delete val="1"/>
        <c:axPos val="l"/>
        <c:numFmt formatCode="General" sourceLinked="1"/>
        <c:majorTickMark val="in"/>
        <c:minorTickMark val="in"/>
        <c:tickLblPos val="none"/>
        <c:crossAx val="474469280"/>
        <c:crosses val="autoZero"/>
        <c:crossBetween val="between"/>
      </c:valAx>
      <c:spPr>
        <a:noFill/>
        <a:ln w="3175">
          <a:solidFill>
            <a:schemeClr val="tx1"/>
          </a:solidFill>
        </a:ln>
      </c:spPr>
    </c:plotArea>
    <c:plotVisOnly val="1"/>
    <c:dispBlanksAs val="gap"/>
    <c:showDLblsOverMax val="0"/>
  </c:chart>
  <c:spPr>
    <a:noFill/>
  </c:spPr>
  <c:txPr>
    <a:bodyPr/>
    <a:lstStyle/>
    <a:p>
      <a:pPr>
        <a:defRPr sz="1100"/>
      </a:pPr>
      <a:endParaRPr lang="it-I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A746222A-7CFF-448C-B08C-66EE47C75571}" type="slidenum">
              <a:rPr lang="en-GB"/>
              <a:pPr>
                <a:defRPr/>
              </a:pPr>
              <a:t>‹N›</a:t>
            </a:fld>
            <a:endParaRPr lang="en-GB"/>
          </a:p>
        </p:txBody>
      </p:sp>
    </p:spTree>
    <p:extLst>
      <p:ext uri="{BB962C8B-B14F-4D97-AF65-F5344CB8AC3E}">
        <p14:creationId xmlns:p14="http://schemas.microsoft.com/office/powerpoint/2010/main" val="1461585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FBCB813D-2124-43B2-B89E-D5A83C0369A1}" type="slidenum">
              <a:rPr lang="en-GB"/>
              <a:pPr>
                <a:defRPr/>
              </a:pPr>
              <a:t>‹N›</a:t>
            </a:fld>
            <a:endParaRPr lang="en-GB"/>
          </a:p>
        </p:txBody>
      </p:sp>
    </p:spTree>
    <p:extLst>
      <p:ext uri="{BB962C8B-B14F-4D97-AF65-F5344CB8AC3E}">
        <p14:creationId xmlns:p14="http://schemas.microsoft.com/office/powerpoint/2010/main" val="27665950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AFA42C6-1D24-4149-805A-79F0DE264D01}" type="slidenum">
              <a:rPr lang="en-GB" smtClean="0"/>
              <a:pPr/>
              <a:t>1</a:t>
            </a:fld>
            <a:endParaRPr lang="en-GB"/>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2867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7B64F1E-307C-4BAA-9009-B773A3A0AD9C}" type="slidenum">
              <a:rPr lang="en-GB" smtClean="0"/>
              <a:pPr/>
              <a:t>10</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74064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CF641D3-3398-44C6-85E6-9E8563BEE3DC}" type="slidenum">
              <a:rPr lang="en-GB" smtClean="0"/>
              <a:pPr/>
              <a:t>11</a:t>
            </a:fld>
            <a:endParaRPr 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6394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CF641D3-3398-44C6-85E6-9E8563BEE3DC}" type="slidenum">
              <a:rPr lang="en-GB" smtClean="0"/>
              <a:pPr/>
              <a:t>12</a:t>
            </a:fld>
            <a:endParaRPr 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57143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7B64F1E-307C-4BAA-9009-B773A3A0AD9C}" type="slidenum">
              <a:rPr lang="en-GB" smtClean="0"/>
              <a:pPr/>
              <a:t>13</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03746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1ECF7478-7FD1-4B63-97CF-5554C882E140}" type="slidenum">
              <a:rPr lang="en-GB" smtClean="0"/>
              <a:pPr/>
              <a:t>14</a:t>
            </a:fld>
            <a:endParaRPr lang="en-GB"/>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4406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ED535AF-5575-456F-B0DB-C511D85F5044}" type="slidenum">
              <a:rPr lang="en-GB" smtClean="0"/>
              <a:pPr/>
              <a:t>15</a:t>
            </a:fld>
            <a:endParaRPr lang="en-GB"/>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8967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44C6D15B-A6E9-4EB9-BBA9-A8716EF228F8}" type="slidenum">
              <a:rPr lang="en-GB" smtClean="0"/>
              <a:pPr/>
              <a:t>16</a:t>
            </a:fld>
            <a:endParaRPr lang="en-GB"/>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34420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804444A-D011-4F97-B5AA-A018A15B2DCA}" type="slidenum">
              <a:rPr lang="en-GB" smtClean="0"/>
              <a:pPr/>
              <a:t>17</a:t>
            </a:fld>
            <a:endParaRPr lang="en-GB"/>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7206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B12B3AD6-9170-4AA3-8312-7A68FDD1CF35}" type="slidenum">
              <a:rPr lang="en-GB" smtClean="0"/>
              <a:pPr/>
              <a:t>18</a:t>
            </a:fld>
            <a:endParaRPr lang="en-GB"/>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48014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8BE39B7-DF95-4AB7-82CB-2F5FA72E25CE}" type="slidenum">
              <a:rPr lang="en-GB" smtClean="0"/>
              <a:pPr/>
              <a:t>19</a:t>
            </a:fld>
            <a:endParaRPr lang="en-GB"/>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7174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FCB630B7-027E-4FAF-8A6C-6C8427CAB728}" type="slidenum">
              <a:rPr lang="en-GB" smtClean="0"/>
              <a:pPr/>
              <a:t>2</a:t>
            </a:fld>
            <a:endParaRPr lang="en-GB"/>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81248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3FF3FFA4-97B3-4405-81D0-C201E94BB11D}" type="slidenum">
              <a:rPr lang="en-GB" smtClean="0"/>
              <a:pPr/>
              <a:t>20</a:t>
            </a:fld>
            <a:endParaRPr lang="en-GB"/>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37496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3FF3FFA4-97B3-4405-81D0-C201E94BB11D}" type="slidenum">
              <a:rPr lang="en-GB" smtClean="0"/>
              <a:pPr/>
              <a:t>21</a:t>
            </a:fld>
            <a:endParaRPr lang="en-GB"/>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41563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ECFA0C1-7F07-4C43-9C7B-9739A0F1F4B8}" type="slidenum">
              <a:rPr lang="en-GB" smtClean="0"/>
              <a:pPr/>
              <a:t>22</a:t>
            </a:fld>
            <a:endParaRPr lang="en-GB"/>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05504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E89F793A-E77B-4FDC-AA66-6475EBFAEA5A}" type="slidenum">
              <a:rPr lang="en-GB" smtClean="0"/>
              <a:pPr/>
              <a:t>23</a:t>
            </a:fld>
            <a:endParaRPr lang="en-GB"/>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36766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ECECE6A8-02FF-40F2-9B30-C5EF07EF610E}" type="slidenum">
              <a:rPr lang="en-GB" smtClean="0"/>
              <a:pPr/>
              <a:t>24</a:t>
            </a:fld>
            <a:endParaRPr lang="en-GB"/>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76216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8AB18AC3-AB40-4A20-9FB2-77311B840F19}" type="slidenum">
              <a:rPr lang="en-GB" smtClean="0"/>
              <a:pPr/>
              <a:t>25</a:t>
            </a:fld>
            <a:endParaRPr lang="en-GB"/>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41743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26</a:t>
            </a:fld>
            <a:endParaRPr lang="en-GB"/>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4626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27</a:t>
            </a:fld>
            <a:endParaRPr lang="en-GB"/>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4626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28</a:t>
            </a:fld>
            <a:endParaRPr lang="en-GB"/>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71353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29</a:t>
            </a:fld>
            <a:endParaRPr lang="en-GB"/>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9166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3</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it-IT" dirty="0"/>
              <a:t>Il </a:t>
            </a:r>
            <a:r>
              <a:rPr lang="it-IT" dirty="0" err="1"/>
              <a:t>gradient</a:t>
            </a:r>
            <a:r>
              <a:rPr lang="it-IT" noProof="0" dirty="0"/>
              <a:t>e</a:t>
            </a:r>
            <a:r>
              <a:rPr lang="it-IT" baseline="0" dirty="0"/>
              <a:t> isentropico è uguale al gradiente adiabatico (senza scambio di calore). A differenza del G. adiabatico, che può essere reversibile o irreversibile, il G. isentropico è sempre reversibile.</a:t>
            </a:r>
            <a:endParaRPr lang="it-IT" dirty="0"/>
          </a:p>
        </p:txBody>
      </p:sp>
    </p:spTree>
    <p:extLst>
      <p:ext uri="{BB962C8B-B14F-4D97-AF65-F5344CB8AC3E}">
        <p14:creationId xmlns:p14="http://schemas.microsoft.com/office/powerpoint/2010/main" val="1974557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30</a:t>
            </a:fld>
            <a:endParaRPr lang="en-GB"/>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19928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0B01BBA-70B1-4B35-8985-B2E89802B1F0}" type="slidenum">
              <a:rPr lang="en-GB" smtClean="0"/>
              <a:pPr/>
              <a:t>31</a:t>
            </a:fld>
            <a:endParaRPr lang="en-GB"/>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14094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CF3847F5-F483-45E4-9C54-4E04F0859A8F}" type="slidenum">
              <a:rPr lang="en-GB" smtClean="0"/>
              <a:pPr/>
              <a:t>32</a:t>
            </a:fld>
            <a:endParaRPr lang="en-GB"/>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50064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46193723-673A-45E6-9D0B-A0496C00CDA0}" type="slidenum">
              <a:rPr lang="en-GB" smtClean="0"/>
              <a:pPr/>
              <a:t>33</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43528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4FD3B0A-0DBC-4D46-AA5F-F36068C6576F}" type="slidenum">
              <a:rPr lang="en-GB" smtClean="0"/>
              <a:pPr/>
              <a:t>34</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91521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52B8FCC6-4271-4F9F-BA2E-F225BD7CC926}" type="slidenum">
              <a:rPr lang="en-GB" smtClean="0"/>
              <a:pPr/>
              <a:t>35</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34099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BF596BD5-C02F-45E2-9276-EF3AA6E9DDD0}" type="slidenum">
              <a:rPr lang="en-GB" smtClean="0"/>
              <a:pPr/>
              <a:t>36</a:t>
            </a:fld>
            <a:endParaRPr lang="en-GB"/>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1538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ACB8E1EC-6B64-420F-8F65-34B15F1ADF21}" type="slidenum">
              <a:rPr lang="en-GB" smtClean="0"/>
              <a:pPr/>
              <a:t>37</a:t>
            </a:fld>
            <a:endParaRPr lang="en-GB"/>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83646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2BBAD48-3C12-4BAE-B72E-8B4FD53779A5}" type="slidenum">
              <a:rPr lang="en-GB" smtClean="0"/>
              <a:pPr/>
              <a:t>38</a:t>
            </a:fld>
            <a:endParaRPr lang="en-GB"/>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90382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E46088A7-5508-4F69-B9C7-6122AF0E65A8}" type="slidenum">
              <a:rPr lang="en-GB" smtClean="0"/>
              <a:pPr/>
              <a:t>39</a:t>
            </a:fld>
            <a:endParaRPr lang="en-GB"/>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5244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4</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37370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E46088A7-5508-4F69-B9C7-6122AF0E65A8}" type="slidenum">
              <a:rPr lang="en-GB" smtClean="0"/>
              <a:pPr/>
              <a:t>40</a:t>
            </a:fld>
            <a:endParaRPr lang="en-GB"/>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44314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EC66E718-15E8-461C-A15C-E1ADE6F2B3B1}" type="slidenum">
              <a:rPr lang="en-GB" smtClean="0"/>
              <a:pPr/>
              <a:t>41</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13604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A5F93296-5DAC-46C1-8752-54779CFB66C8}" type="slidenum">
              <a:rPr lang="en-GB" smtClean="0"/>
              <a:pPr/>
              <a:t>42</a:t>
            </a:fld>
            <a:endParaRPr lang="en-GB"/>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24538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92D59E7B-0C78-4FB2-AB68-295FA0235061}" type="slidenum">
              <a:rPr lang="en-GB" smtClean="0"/>
              <a:pPr/>
              <a:t>43</a:t>
            </a:fld>
            <a:endParaRPr lang="en-GB"/>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65323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9BF09F11-502F-4C2C-9351-93A13ECD833C}" type="slidenum">
              <a:rPr lang="en-GB" smtClean="0"/>
              <a:pPr/>
              <a:t>44</a:t>
            </a:fld>
            <a:endParaRPr lang="en-GB"/>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8078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A5A40527-0297-446F-93F0-0EAA3443BCC2}" type="slidenum">
              <a:rPr lang="en-GB" smtClean="0"/>
              <a:pPr/>
              <a:t>45</a:t>
            </a:fld>
            <a:endParaRPr lang="en-GB"/>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00355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8727A04F-CBBD-4924-99A7-2AF107D8A00E}" type="slidenum">
              <a:rPr lang="en-GB" smtClean="0"/>
              <a:pPr/>
              <a:t>46</a:t>
            </a:fld>
            <a:endParaRPr lang="en-GB"/>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1615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73D0B0D-C722-4817-82E0-122E0F3D3820}" type="slidenum">
              <a:rPr lang="en-GB" smtClean="0"/>
              <a:pPr/>
              <a:t>47</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06430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1797FDDD-1A7E-40FF-88A1-3FC636CD184A}" type="slidenum">
              <a:rPr lang="en-GB" smtClean="0"/>
              <a:pPr/>
              <a:t>48</a:t>
            </a:fld>
            <a:endParaRPr lang="en-GB"/>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82637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726EE65E-2170-4FD6-BE6E-982F8234A6A1}" type="slidenum">
              <a:rPr lang="en-GB" smtClean="0"/>
              <a:pPr/>
              <a:t>49</a:t>
            </a:fld>
            <a:endParaRPr lang="en-GB"/>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1467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5</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82938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6D216EAC-2935-4057-B74B-12FE01520634}" type="slidenum">
              <a:rPr lang="en-GB" smtClean="0"/>
              <a:pPr/>
              <a:t>50</a:t>
            </a:fld>
            <a:endParaRPr lang="en-GB"/>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71850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51</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562372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52</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31799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53</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86367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54</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345631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55</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45135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56</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491769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57</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69911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58</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513997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59</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2465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6</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09227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60</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778158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61</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95820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62</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022493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63</a:t>
            </a:fld>
            <a:endParaRPr lang="en-GB"/>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58870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8E2789CF-E830-4134-B9B7-D35BE2F0A1FB}" type="slidenum">
              <a:rPr lang="en-GB" smtClean="0"/>
              <a:pPr/>
              <a:t>64</a:t>
            </a:fld>
            <a:endParaRPr lang="en-GB"/>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715905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ED6AEA6D-12FA-44EC-B7E7-C16B68416DE1}" type="slidenum">
              <a:rPr lang="en-GB" smtClean="0"/>
              <a:pPr/>
              <a:t>65</a:t>
            </a:fld>
            <a:endParaRPr lang="en-GB"/>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647944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80B22AA2-F438-4711-B9AA-B58A543957F1}" type="slidenum">
              <a:rPr lang="en-GB" smtClean="0"/>
              <a:pPr/>
              <a:t>66</a:t>
            </a:fld>
            <a:endParaRPr lang="en-GB"/>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844052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234DF2F-1856-437C-9185-49AC630DCAC9}" type="slidenum">
              <a:rPr lang="en-GB" smtClean="0"/>
              <a:pPr/>
              <a:t>67</a:t>
            </a:fld>
            <a:endParaRPr lang="en-GB"/>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297810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28A7FF50-B0C5-4143-9D54-88DEF440929A}" type="slidenum">
              <a:rPr lang="en-GB" smtClean="0"/>
              <a:pPr/>
              <a:t>68</a:t>
            </a:fld>
            <a:endParaRPr lang="en-GB"/>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90475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22D52CE-CDDE-438F-A326-E4FE62BBA481}" type="slidenum">
              <a:rPr lang="en-GB" smtClean="0"/>
              <a:pPr/>
              <a:t>69</a:t>
            </a:fld>
            <a:endParaRPr lang="en-GB"/>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214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509B-7F3A-9C59-0125-2414B915AEAB}"/>
            </a:ext>
          </a:extLst>
        </p:cNvPr>
        <p:cNvGrpSpPr/>
        <p:nvPr/>
      </p:nvGrpSpPr>
      <p:grpSpPr>
        <a:xfrm>
          <a:off x="0" y="0"/>
          <a:ext cx="0" cy="0"/>
          <a:chOff x="0" y="0"/>
          <a:chExt cx="0" cy="0"/>
        </a:xfrm>
      </p:grpSpPr>
      <p:sp>
        <p:nvSpPr>
          <p:cNvPr id="131074" name="Rectangle 7">
            <a:extLst>
              <a:ext uri="{FF2B5EF4-FFF2-40B4-BE49-F238E27FC236}">
                <a16:creationId xmlns:a16="http://schemas.microsoft.com/office/drawing/2014/main" id="{D09BC369-EEF6-E4FD-16DD-A64EDAB31CAD}"/>
              </a:ext>
            </a:extLst>
          </p:cNvPr>
          <p:cNvSpPr>
            <a:spLocks noGrp="1" noChangeArrowheads="1"/>
          </p:cNvSpPr>
          <p:nvPr>
            <p:ph type="sldNum" sz="quarter" idx="5"/>
          </p:nvPr>
        </p:nvSpPr>
        <p:spPr>
          <a:noFill/>
        </p:spPr>
        <p:txBody>
          <a:bodyPr/>
          <a:lstStyle/>
          <a:p>
            <a:fld id="{9CF77ECD-B59B-4373-8F21-7FE588C45F49}" type="slidenum">
              <a:rPr lang="en-GB" smtClean="0"/>
              <a:pPr/>
              <a:t>7</a:t>
            </a:fld>
            <a:endParaRPr lang="en-GB"/>
          </a:p>
        </p:txBody>
      </p:sp>
      <p:sp>
        <p:nvSpPr>
          <p:cNvPr id="131075" name="Rectangle 2">
            <a:extLst>
              <a:ext uri="{FF2B5EF4-FFF2-40B4-BE49-F238E27FC236}">
                <a16:creationId xmlns:a16="http://schemas.microsoft.com/office/drawing/2014/main" id="{AE40A36C-F905-17A9-1133-AECD37BA33C6}"/>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5B3F916E-3526-C12D-BCC2-D2502AA93C3D}"/>
              </a:ext>
            </a:extLst>
          </p:cNvPr>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826347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6BFCCA10-B9CE-4485-BA79-D47021FFEB3A}" type="slidenum">
              <a:rPr lang="en-GB" smtClean="0"/>
              <a:pPr/>
              <a:t>70</a:t>
            </a:fld>
            <a:endParaRPr lang="en-GB"/>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317656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26D94797-8A95-45AC-8FB0-72E822A99CF3}" type="slidenum">
              <a:rPr lang="en-GB" smtClean="0"/>
              <a:pPr/>
              <a:t>71</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60710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D23196A-89B6-4E2D-87B8-E8F6E1A6843A}" type="slidenum">
              <a:rPr lang="en-GB" smtClean="0"/>
              <a:pPr/>
              <a:t>72</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075389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D23196A-89B6-4E2D-87B8-E8F6E1A6843A}" type="slidenum">
              <a:rPr lang="en-GB" smtClean="0"/>
              <a:pPr/>
              <a:t>73</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075389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C1DEEDA0-77E6-4DDD-BE67-360040BEBA7B}" type="slidenum">
              <a:rPr lang="en-GB" smtClean="0"/>
              <a:pPr/>
              <a:t>74</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388704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7CA92075-8353-49F7-B70E-809057B7D686}" type="slidenum">
              <a:rPr lang="en-GB" smtClean="0"/>
              <a:pPr/>
              <a:t>75</a:t>
            </a:fld>
            <a:endParaRPr lang="en-GB"/>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263596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37D9B5BE-F809-4C8B-A5E9-FE90568BEA69}" type="slidenum">
              <a:rPr lang="en-GB" smtClean="0"/>
              <a:pPr/>
              <a:t>76</a:t>
            </a:fld>
            <a:endParaRPr lang="en-GB"/>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093347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0A1592DD-2438-4205-83DB-D4A137BDC3C9}" type="slidenum">
              <a:rPr lang="en-GB" smtClean="0"/>
              <a:pPr/>
              <a:t>77</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526435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F830F78-A5CE-4001-BD52-B3BE7894B360}" type="slidenum">
              <a:rPr lang="en-GB" smtClean="0"/>
              <a:pPr/>
              <a:t>78</a:t>
            </a:fld>
            <a:endParaRPr lang="en-GB"/>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516921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F830F78-A5CE-4001-BD52-B3BE7894B360}" type="slidenum">
              <a:rPr lang="en-GB" smtClean="0"/>
              <a:pPr/>
              <a:t>79</a:t>
            </a:fld>
            <a:endParaRPr lang="en-GB"/>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0411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C9C3BD4-8385-4F87-A5B2-1A8358649CAE}" type="slidenum">
              <a:rPr lang="en-GB" smtClean="0"/>
              <a:pPr/>
              <a:t>8</a:t>
            </a:fld>
            <a:endParaRPr lang="en-GB"/>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851756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09980853-057A-49F7-A8F8-5B91FB5C106F}" type="slidenum">
              <a:rPr lang="en-GB" smtClean="0"/>
              <a:pPr/>
              <a:t>81</a:t>
            </a:fld>
            <a:endParaRPr lang="en-GB"/>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49675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1767286-A52E-4C65-A92D-8793915CAF6A}" type="slidenum">
              <a:rPr lang="en-GB" smtClean="0"/>
              <a:pPr/>
              <a:t>82</a:t>
            </a:fld>
            <a:endParaRPr lang="en-GB"/>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318129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F830F78-A5CE-4001-BD52-B3BE7894B360}" type="slidenum">
              <a:rPr lang="en-GB" smtClean="0"/>
              <a:pPr/>
              <a:t>83</a:t>
            </a:fld>
            <a:endParaRPr lang="en-GB"/>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580459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43C64EE9-C3DF-43DB-9800-E73113EFC5C9}" type="slidenum">
              <a:rPr lang="en-GB" smtClean="0"/>
              <a:pPr/>
              <a:t>84</a:t>
            </a:fld>
            <a:endParaRPr lang="en-GB"/>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09346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8EF41A2-53BB-4A0B-B859-33100011DF27}" type="slidenum">
              <a:rPr lang="en-GB" smtClean="0"/>
              <a:pPr/>
              <a:t>9</a:t>
            </a:fld>
            <a:endParaRPr lang="en-GB"/>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8336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9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301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
        <p:nvSpPr>
          <p:cNvPr id="5"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a:solidFill>
                  <a:schemeClr val="bg1"/>
                </a:solidFill>
                <a:effectLst>
                  <a:outerShdw blurRad="38100" dist="38100" dir="2700000" algn="tl">
                    <a:srgbClr val="000000"/>
                  </a:outerShdw>
                </a:effectLst>
                <a:latin typeface="Calibri" pitchFamily="34" charset="0"/>
              </a:rPr>
              <a:t>Petrologia e </a:t>
            </a:r>
            <a:r>
              <a:rPr lang="en-US" sz="1200" dirty="0" err="1">
                <a:solidFill>
                  <a:schemeClr val="bg1"/>
                </a:solidFill>
                <a:effectLst>
                  <a:outerShdw blurRad="38100" dist="38100" dir="2700000" algn="tl">
                    <a:srgbClr val="000000"/>
                  </a:outerShdw>
                </a:effectLst>
                <a:latin typeface="Calibri" pitchFamily="34" charset="0"/>
              </a:rPr>
              <a:t>Geodinamica</a:t>
            </a:r>
            <a:r>
              <a:rPr lang="en-US" sz="1200" dirty="0">
                <a:solidFill>
                  <a:schemeClr val="bg1"/>
                </a:solidFill>
                <a:effectLst>
                  <a:outerShdw blurRad="38100" dist="38100" dir="2700000" algn="tl">
                    <a:srgbClr val="000000"/>
                  </a:outerShdw>
                </a:effectLst>
                <a:latin typeface="Calibri" pitchFamily="34" charset="0"/>
              </a:rPr>
              <a:t>. Michele Lustrino. Univ. La Sapienza Roma A.A. 2024/2025</a:t>
            </a: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Tree>
    <p:extLst>
      <p:ext uri="{BB962C8B-B14F-4D97-AF65-F5344CB8AC3E}">
        <p14:creationId xmlns:p14="http://schemas.microsoft.com/office/powerpoint/2010/main" val="1094400101"/>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a:solidFill>
                  <a:schemeClr val="bg1"/>
                </a:solidFill>
                <a:effectLst>
                  <a:outerShdw blurRad="38100" dist="38100" dir="2700000" algn="tl">
                    <a:srgbClr val="000000"/>
                  </a:outerShdw>
                </a:effectLst>
                <a:latin typeface="Calibri" pitchFamily="34" charset="0"/>
              </a:rPr>
              <a:t>Petrologia e Geodinamica</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2400" i="1"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a:solidFill>
                  <a:schemeClr val="bg1"/>
                </a:solidFill>
                <a:effectLst>
                  <a:outerShdw blurRad="38100" dist="38100" dir="2700000" algn="tl">
                    <a:srgbClr val="000000"/>
                  </a:outerShdw>
                </a:effectLst>
                <a:latin typeface="Calibri" pitchFamily="34" charset="0"/>
              </a:rPr>
              <a:t>Dipartimento 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br>
              <a:rPr lang="it-IT" sz="4400" dirty="0">
                <a:solidFill>
                  <a:schemeClr val="bg1"/>
                </a:solidFill>
                <a:effectLst>
                  <a:outerShdw blurRad="38100" dist="38100" dir="2700000" algn="tl">
                    <a:srgbClr val="000000"/>
                  </a:outerShdw>
                </a:effectLst>
                <a:latin typeface="Calibri" pitchFamily="34" charset="0"/>
              </a:rPr>
            </a:br>
            <a:endParaRPr lang="it-IT" sz="1000"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a:solidFill>
                  <a:schemeClr val="bg1"/>
                </a:solidFill>
                <a:effectLst>
                  <a:outerShdw blurRad="38100" dist="38100" dir="2700000" algn="tl">
                    <a:srgbClr val="000000"/>
                  </a:outerShdw>
                </a:effectLst>
                <a:latin typeface="Calibri" pitchFamily="34" charset="0"/>
              </a:rPr>
              <a:t>Michele Lustrino</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114)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84"/>
          <p:cNvGrpSpPr>
            <a:grpSpLocks/>
          </p:cNvGrpSpPr>
          <p:nvPr/>
        </p:nvGrpSpPr>
        <p:grpSpPr bwMode="auto">
          <a:xfrm>
            <a:off x="384175" y="0"/>
            <a:ext cx="8736428" cy="6858000"/>
            <a:chOff x="384304" y="-2"/>
            <a:chExt cx="8736249" cy="6858001"/>
          </a:xfrm>
        </p:grpSpPr>
        <p:pic>
          <p:nvPicPr>
            <p:cNvPr id="56" name="Picture 2" descr="http://www.brocku.ca/earthsciences/people/gfinn/petrology/fo-qtz1.gif"/>
            <p:cNvPicPr>
              <a:picLocks noChangeAspect="1" noChangeArrowheads="1"/>
            </p:cNvPicPr>
            <p:nvPr/>
          </p:nvPicPr>
          <p:blipFill>
            <a:blip r:embed="rId3" cstate="print"/>
            <a:srcRect r="1715" b="12196"/>
            <a:stretch>
              <a:fillRect/>
            </a:stretch>
          </p:blipFill>
          <p:spPr bwMode="auto">
            <a:xfrm>
              <a:off x="384304" y="-2"/>
              <a:ext cx="8736248" cy="6858001"/>
            </a:xfrm>
            <a:prstGeom prst="rect">
              <a:avLst/>
            </a:prstGeom>
            <a:noFill/>
            <a:ln w="9525">
              <a:noFill/>
              <a:miter lim="800000"/>
              <a:headEnd/>
              <a:tailEnd/>
            </a:ln>
          </p:spPr>
        </p:pic>
        <p:sp>
          <p:nvSpPr>
            <p:cNvPr id="57" name="Rettangolo 72"/>
            <p:cNvSpPr>
              <a:spLocks noChangeArrowheads="1"/>
            </p:cNvSpPr>
            <p:nvPr/>
          </p:nvSpPr>
          <p:spPr bwMode="auto">
            <a:xfrm>
              <a:off x="752354" y="0"/>
              <a:ext cx="3854571" cy="815762"/>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58" name="Rettangolo 73"/>
            <p:cNvSpPr>
              <a:spLocks noChangeArrowheads="1"/>
            </p:cNvSpPr>
            <p:nvPr/>
          </p:nvSpPr>
          <p:spPr bwMode="auto">
            <a:xfrm>
              <a:off x="3136739" y="6042237"/>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59" name="Rettangolo 74"/>
            <p:cNvSpPr>
              <a:spLocks noChangeArrowheads="1"/>
            </p:cNvSpPr>
            <p:nvPr/>
          </p:nvSpPr>
          <p:spPr bwMode="auto">
            <a:xfrm>
              <a:off x="5903087" y="5209523"/>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60" name="Rettangolo 75"/>
            <p:cNvSpPr>
              <a:spLocks noChangeArrowheads="1"/>
            </p:cNvSpPr>
            <p:nvPr/>
          </p:nvSpPr>
          <p:spPr bwMode="auto">
            <a:xfrm>
              <a:off x="8563139" y="3971285"/>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61" name="CasellaDiTesto 76"/>
            <p:cNvSpPr txBox="1">
              <a:spLocks noChangeArrowheads="1"/>
            </p:cNvSpPr>
            <p:nvPr/>
          </p:nvSpPr>
          <p:spPr bwMode="auto">
            <a:xfrm>
              <a:off x="3136739" y="5964177"/>
              <a:ext cx="785007" cy="400110"/>
            </a:xfrm>
            <a:prstGeom prst="rect">
              <a:avLst/>
            </a:prstGeom>
            <a:noFill/>
            <a:ln w="9525">
              <a:noFill/>
              <a:miter lim="800000"/>
              <a:headEnd/>
              <a:tailEnd/>
            </a:ln>
          </p:spPr>
          <p:txBody>
            <a:bodyPr wrap="none">
              <a:spAutoFit/>
            </a:bodyPr>
            <a:lstStyle/>
            <a:p>
              <a:r>
                <a:rPr lang="en-GB" sz="2000">
                  <a:solidFill>
                    <a:schemeClr val="tx1"/>
                  </a:solidFill>
                  <a:effectLst/>
                  <a:latin typeface="Calibri" pitchFamily="34" charset="0"/>
                </a:rPr>
                <a:t>1 atm</a:t>
              </a:r>
            </a:p>
          </p:txBody>
        </p:sp>
        <p:sp>
          <p:nvSpPr>
            <p:cNvPr id="62" name="CasellaDiTesto 77"/>
            <p:cNvSpPr txBox="1">
              <a:spLocks noChangeArrowheads="1"/>
            </p:cNvSpPr>
            <p:nvPr/>
          </p:nvSpPr>
          <p:spPr bwMode="auto">
            <a:xfrm>
              <a:off x="5688880" y="5110103"/>
              <a:ext cx="623876" cy="400110"/>
            </a:xfrm>
            <a:prstGeom prst="rect">
              <a:avLst/>
            </a:prstGeom>
            <a:noFill/>
            <a:ln w="9525">
              <a:noFill/>
              <a:miter lim="800000"/>
              <a:headEnd/>
              <a:tailEnd/>
            </a:ln>
          </p:spPr>
          <p:txBody>
            <a:bodyPr wrap="none">
              <a:spAutoFit/>
            </a:bodyPr>
            <a:lstStyle/>
            <a:p>
              <a:r>
                <a:rPr lang="en-GB" sz="2000">
                  <a:solidFill>
                    <a:schemeClr val="tx1"/>
                  </a:solidFill>
                  <a:effectLst/>
                  <a:latin typeface="Calibri" pitchFamily="34" charset="0"/>
                </a:rPr>
                <a:t>3 kb</a:t>
              </a:r>
            </a:p>
          </p:txBody>
        </p:sp>
        <p:sp>
          <p:nvSpPr>
            <p:cNvPr id="63" name="CasellaDiTesto 78"/>
            <p:cNvSpPr txBox="1">
              <a:spLocks noChangeArrowheads="1"/>
            </p:cNvSpPr>
            <p:nvPr/>
          </p:nvSpPr>
          <p:spPr bwMode="auto">
            <a:xfrm>
              <a:off x="8447801" y="4018534"/>
              <a:ext cx="623876" cy="400110"/>
            </a:xfrm>
            <a:prstGeom prst="rect">
              <a:avLst/>
            </a:prstGeom>
            <a:noFill/>
            <a:ln w="9525">
              <a:noFill/>
              <a:miter lim="800000"/>
              <a:headEnd/>
              <a:tailEnd/>
            </a:ln>
          </p:spPr>
          <p:txBody>
            <a:bodyPr wrap="none">
              <a:spAutoFit/>
            </a:bodyPr>
            <a:lstStyle/>
            <a:p>
              <a:r>
                <a:rPr lang="en-GB" sz="2000">
                  <a:solidFill>
                    <a:schemeClr val="tx1"/>
                  </a:solidFill>
                  <a:effectLst/>
                  <a:latin typeface="Calibri" pitchFamily="34" charset="0"/>
                </a:rPr>
                <a:t>7 kb</a:t>
              </a:r>
            </a:p>
          </p:txBody>
        </p:sp>
        <p:sp>
          <p:nvSpPr>
            <p:cNvPr id="64" name="Rettangolo 79"/>
            <p:cNvSpPr>
              <a:spLocks noChangeArrowheads="1"/>
            </p:cNvSpPr>
            <p:nvPr/>
          </p:nvSpPr>
          <p:spPr bwMode="auto">
            <a:xfrm>
              <a:off x="4900246" y="5634355"/>
              <a:ext cx="4220307" cy="1223643"/>
            </a:xfrm>
            <a:prstGeom prst="rect">
              <a:avLst/>
            </a:prstGeom>
            <a:solidFill>
              <a:schemeClr val="bg1"/>
            </a:solidFill>
            <a:ln w="9525" algn="ctr">
              <a:noFill/>
              <a:round/>
              <a:headEnd/>
              <a:tailEnd/>
            </a:ln>
          </p:spPr>
          <p:txBody>
            <a:bodyPr wrap="none"/>
            <a:lstStyle/>
            <a:p>
              <a:endParaRPr lang="en-GB">
                <a:latin typeface="Calibri" pitchFamily="34" charset="0"/>
              </a:endParaRPr>
            </a:p>
          </p:txBody>
        </p:sp>
      </p:grpSp>
      <p:sp>
        <p:nvSpPr>
          <p:cNvPr id="65" name="CasellaDiTesto 64"/>
          <p:cNvSpPr txBox="1">
            <a:spLocks noChangeArrowheads="1"/>
          </p:cNvSpPr>
          <p:nvPr/>
        </p:nvSpPr>
        <p:spPr bwMode="auto">
          <a:xfrm>
            <a:off x="4505325" y="5514258"/>
            <a:ext cx="4590388" cy="1338828"/>
          </a:xfrm>
          <a:prstGeom prst="rect">
            <a:avLst/>
          </a:prstGeom>
          <a:noFill/>
          <a:ln w="9525">
            <a:noFill/>
            <a:miter lim="800000"/>
            <a:headEnd/>
            <a:tailEnd/>
          </a:ln>
        </p:spPr>
        <p:txBody>
          <a:bodyPr wrap="square">
            <a:spAutoFit/>
          </a:bodyPr>
          <a:lstStyle/>
          <a:p>
            <a:pPr algn="ctr"/>
            <a:r>
              <a:rPr lang="en-GB" sz="2600" b="1" dirty="0">
                <a:solidFill>
                  <a:srgbClr val="FF0000"/>
                </a:solidFill>
                <a:effectLst/>
                <a:latin typeface="Calibri" pitchFamily="34" charset="0"/>
              </a:rPr>
              <a:t>A melt generated at high P will be richer or poorer in SiO</a:t>
            </a:r>
            <a:r>
              <a:rPr lang="en-GB" sz="2600" b="1" baseline="-25000" dirty="0">
                <a:solidFill>
                  <a:srgbClr val="FF0000"/>
                </a:solidFill>
                <a:effectLst/>
                <a:latin typeface="Calibri" pitchFamily="34" charset="0"/>
              </a:rPr>
              <a:t>2</a:t>
            </a:r>
            <a:r>
              <a:rPr lang="en-GB" sz="2600" b="1" dirty="0">
                <a:solidFill>
                  <a:srgbClr val="FF0000"/>
                </a:solidFill>
                <a:effectLst/>
                <a:latin typeface="Calibri" pitchFamily="34" charset="0"/>
              </a:rPr>
              <a:t> with respect to a low-P melt?</a:t>
            </a:r>
          </a:p>
        </p:txBody>
      </p:sp>
      <p:sp>
        <p:nvSpPr>
          <p:cNvPr id="66" name="Rettangolo 65"/>
          <p:cNvSpPr>
            <a:spLocks noChangeArrowheads="1"/>
          </p:cNvSpPr>
          <p:nvPr/>
        </p:nvSpPr>
        <p:spPr bwMode="auto">
          <a:xfrm>
            <a:off x="854075" y="4594225"/>
            <a:ext cx="1109663" cy="1447800"/>
          </a:xfrm>
          <a:prstGeom prst="rect">
            <a:avLst/>
          </a:prstGeom>
          <a:solidFill>
            <a:srgbClr val="FFFF00"/>
          </a:solidFill>
          <a:ln w="9525" algn="ctr">
            <a:noFill/>
            <a:round/>
            <a:headEnd/>
            <a:tailEnd/>
          </a:ln>
        </p:spPr>
        <p:txBody>
          <a:bodyPr wrap="none"/>
          <a:lstStyle/>
          <a:p>
            <a:endParaRPr lang="en-GB">
              <a:latin typeface="Calibri" pitchFamily="34" charset="0"/>
            </a:endParaRPr>
          </a:p>
        </p:txBody>
      </p:sp>
      <p:sp>
        <p:nvSpPr>
          <p:cNvPr id="67" name="Rettangolo 66"/>
          <p:cNvSpPr>
            <a:spLocks noChangeArrowheads="1"/>
          </p:cNvSpPr>
          <p:nvPr/>
        </p:nvSpPr>
        <p:spPr bwMode="auto">
          <a:xfrm>
            <a:off x="3455988" y="3398838"/>
            <a:ext cx="1049337" cy="1773237"/>
          </a:xfrm>
          <a:prstGeom prst="rect">
            <a:avLst/>
          </a:prstGeom>
          <a:solidFill>
            <a:srgbClr val="FFC000"/>
          </a:solidFill>
          <a:ln w="9525" algn="ctr">
            <a:noFill/>
            <a:round/>
            <a:headEnd/>
            <a:tailEnd/>
          </a:ln>
        </p:spPr>
        <p:txBody>
          <a:bodyPr wrap="none"/>
          <a:lstStyle/>
          <a:p>
            <a:endParaRPr lang="en-GB">
              <a:latin typeface="Calibri" pitchFamily="34" charset="0"/>
            </a:endParaRPr>
          </a:p>
        </p:txBody>
      </p:sp>
      <p:sp>
        <p:nvSpPr>
          <p:cNvPr id="68" name="Rettangolo 67"/>
          <p:cNvSpPr>
            <a:spLocks noChangeArrowheads="1"/>
          </p:cNvSpPr>
          <p:nvPr/>
        </p:nvSpPr>
        <p:spPr bwMode="auto">
          <a:xfrm>
            <a:off x="6223000" y="2470150"/>
            <a:ext cx="1060450" cy="1760538"/>
          </a:xfrm>
          <a:prstGeom prst="rect">
            <a:avLst/>
          </a:prstGeom>
          <a:solidFill>
            <a:srgbClr val="FF0000"/>
          </a:solidFill>
          <a:ln w="9525" algn="ctr">
            <a:noFill/>
            <a:round/>
            <a:headEnd/>
            <a:tailEnd/>
          </a:ln>
        </p:spPr>
        <p:txBody>
          <a:bodyPr wrap="none"/>
          <a:lstStyle/>
          <a:p>
            <a:endParaRPr lang="en-GB">
              <a:latin typeface="Calibri" pitchFamily="34" charset="0"/>
            </a:endParaRPr>
          </a:p>
        </p:txBody>
      </p:sp>
      <p:sp>
        <p:nvSpPr>
          <p:cNvPr id="69" name="CasellaDiTesto 71"/>
          <p:cNvSpPr txBox="1">
            <a:spLocks noChangeArrowheads="1"/>
          </p:cNvSpPr>
          <p:nvPr/>
        </p:nvSpPr>
        <p:spPr bwMode="auto">
          <a:xfrm>
            <a:off x="422275" y="103188"/>
            <a:ext cx="4144083" cy="584775"/>
          </a:xfrm>
          <a:prstGeom prst="rect">
            <a:avLst/>
          </a:prstGeom>
          <a:noFill/>
          <a:ln w="9525">
            <a:noFill/>
            <a:miter lim="800000"/>
            <a:headEnd/>
            <a:tailEnd/>
          </a:ln>
        </p:spPr>
        <p:txBody>
          <a:bodyPr wrap="none">
            <a:spAutoFit/>
          </a:bodyPr>
          <a:lstStyle/>
          <a:p>
            <a:r>
              <a:rPr lang="en-GB" sz="3200" b="1">
                <a:solidFill>
                  <a:schemeClr val="tx1"/>
                </a:solidFill>
                <a:effectLst/>
                <a:latin typeface="Calibri" pitchFamily="34" charset="0"/>
              </a:rPr>
              <a:t>Forsterite-SiO</a:t>
            </a:r>
            <a:r>
              <a:rPr lang="en-GB" sz="3200" b="1" baseline="-25000">
                <a:solidFill>
                  <a:schemeClr val="tx1"/>
                </a:solidFill>
                <a:effectLst/>
                <a:latin typeface="Calibri" pitchFamily="34" charset="0"/>
              </a:rPr>
              <a:t>2</a:t>
            </a:r>
            <a:r>
              <a:rPr lang="en-GB" sz="3200" b="1">
                <a:solidFill>
                  <a:schemeClr val="tx1"/>
                </a:solidFill>
                <a:effectLst/>
                <a:latin typeface="Calibri" pitchFamily="34" charset="0"/>
              </a:rPr>
              <a:t> diagram</a:t>
            </a:r>
            <a:endParaRPr lang="en-GB" sz="3600" b="1">
              <a:solidFill>
                <a:schemeClr val="tx1"/>
              </a:solidFill>
              <a:effectLst/>
              <a:latin typeface="Calibri" pitchFamily="34" charset="0"/>
            </a:endParaRPr>
          </a:p>
        </p:txBody>
      </p:sp>
      <p:sp>
        <p:nvSpPr>
          <p:cNvPr id="70" name="CasellaDiTesto 69"/>
          <p:cNvSpPr txBox="1"/>
          <p:nvPr/>
        </p:nvSpPr>
        <p:spPr>
          <a:xfrm>
            <a:off x="854074" y="4547758"/>
            <a:ext cx="1109663" cy="1200329"/>
          </a:xfrm>
          <a:prstGeom prst="rect">
            <a:avLst/>
          </a:prstGeom>
          <a:noFill/>
        </p:spPr>
        <p:txBody>
          <a:bodyPr wrap="square" rtlCol="0">
            <a:spAutoFit/>
          </a:bodyPr>
          <a:lstStyle/>
          <a:p>
            <a:pPr algn="ctr"/>
            <a:r>
              <a:rPr lang="en-GB" b="1">
                <a:solidFill>
                  <a:schemeClr val="tx1"/>
                </a:solidFill>
                <a:effectLst/>
                <a:latin typeface="Calibri" pitchFamily="34" charset="0"/>
              </a:rPr>
              <a:t>What is the first drop of melt?</a:t>
            </a:r>
          </a:p>
        </p:txBody>
      </p:sp>
      <p:cxnSp>
        <p:nvCxnSpPr>
          <p:cNvPr id="71" name="Connettore 2 70"/>
          <p:cNvCxnSpPr/>
          <p:nvPr/>
        </p:nvCxnSpPr>
        <p:spPr bwMode="auto">
          <a:xfrm flipH="1">
            <a:off x="2121408" y="4594225"/>
            <a:ext cx="0" cy="14478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2" name="Oval 345"/>
          <p:cNvSpPr>
            <a:spLocks noChangeAspect="1" noChangeArrowheads="1"/>
          </p:cNvSpPr>
          <p:nvPr/>
        </p:nvSpPr>
        <p:spPr bwMode="auto">
          <a:xfrm>
            <a:off x="1903523" y="4365228"/>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73" name="CasellaDiTesto 72"/>
          <p:cNvSpPr txBox="1"/>
          <p:nvPr/>
        </p:nvSpPr>
        <p:spPr>
          <a:xfrm>
            <a:off x="3436111" y="3550927"/>
            <a:ext cx="1109663" cy="1200329"/>
          </a:xfrm>
          <a:prstGeom prst="rect">
            <a:avLst/>
          </a:prstGeom>
          <a:noFill/>
        </p:spPr>
        <p:txBody>
          <a:bodyPr wrap="square" rtlCol="0">
            <a:spAutoFit/>
          </a:bodyPr>
          <a:lstStyle/>
          <a:p>
            <a:pPr algn="ctr"/>
            <a:r>
              <a:rPr lang="en-GB" b="1">
                <a:solidFill>
                  <a:schemeClr val="tx1"/>
                </a:solidFill>
                <a:effectLst/>
                <a:latin typeface="Calibri" pitchFamily="34" charset="0"/>
              </a:rPr>
              <a:t>What is the first drop of melt?</a:t>
            </a:r>
          </a:p>
        </p:txBody>
      </p:sp>
      <p:cxnSp>
        <p:nvCxnSpPr>
          <p:cNvPr id="74" name="Connettore 2 73"/>
          <p:cNvCxnSpPr/>
          <p:nvPr/>
        </p:nvCxnSpPr>
        <p:spPr bwMode="auto">
          <a:xfrm flipH="1">
            <a:off x="4505325" y="3424674"/>
            <a:ext cx="0" cy="17640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5" name="Oval 345"/>
          <p:cNvSpPr>
            <a:spLocks noChangeAspect="1" noChangeArrowheads="1"/>
          </p:cNvSpPr>
          <p:nvPr/>
        </p:nvSpPr>
        <p:spPr bwMode="auto">
          <a:xfrm>
            <a:off x="4287440" y="3195677"/>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cxnSp>
        <p:nvCxnSpPr>
          <p:cNvPr id="76" name="Connettore 2 75"/>
          <p:cNvCxnSpPr/>
          <p:nvPr/>
        </p:nvCxnSpPr>
        <p:spPr bwMode="auto">
          <a:xfrm flipH="1">
            <a:off x="6835014" y="2484648"/>
            <a:ext cx="0" cy="17640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7" name="Oval 345"/>
          <p:cNvSpPr>
            <a:spLocks noChangeAspect="1" noChangeArrowheads="1"/>
          </p:cNvSpPr>
          <p:nvPr/>
        </p:nvSpPr>
        <p:spPr bwMode="auto">
          <a:xfrm>
            <a:off x="6617129" y="2255651"/>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grpSp>
        <p:nvGrpSpPr>
          <p:cNvPr id="3" name="Gruppo 77"/>
          <p:cNvGrpSpPr/>
          <p:nvPr/>
        </p:nvGrpSpPr>
        <p:grpSpPr>
          <a:xfrm>
            <a:off x="6216904" y="2722661"/>
            <a:ext cx="1109663" cy="1200329"/>
            <a:chOff x="6216904" y="2722661"/>
            <a:chExt cx="1109663" cy="1200329"/>
          </a:xfrm>
        </p:grpSpPr>
        <p:sp>
          <p:nvSpPr>
            <p:cNvPr id="79" name="Rettangolo 78"/>
            <p:cNvSpPr/>
            <p:nvPr/>
          </p:nvSpPr>
          <p:spPr bwMode="auto">
            <a:xfrm>
              <a:off x="6397723" y="2792730"/>
              <a:ext cx="655175" cy="1021080"/>
            </a:xfrm>
            <a:prstGeom prst="rect">
              <a:avLst/>
            </a:prstGeom>
            <a:solidFill>
              <a:srgbClr val="FF0000">
                <a:alpha val="69804"/>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Calibri" pitchFamily="34" charset="0"/>
              </a:endParaRPr>
            </a:p>
          </p:txBody>
        </p:sp>
        <p:sp>
          <p:nvSpPr>
            <p:cNvPr id="80" name="CasellaDiTesto 79"/>
            <p:cNvSpPr txBox="1"/>
            <p:nvPr/>
          </p:nvSpPr>
          <p:spPr>
            <a:xfrm>
              <a:off x="6216904" y="2722661"/>
              <a:ext cx="1109663" cy="1200329"/>
            </a:xfrm>
            <a:prstGeom prst="rect">
              <a:avLst/>
            </a:prstGeom>
            <a:noFill/>
          </p:spPr>
          <p:txBody>
            <a:bodyPr wrap="square" rtlCol="0">
              <a:spAutoFit/>
            </a:bodyPr>
            <a:lstStyle/>
            <a:p>
              <a:pPr algn="ctr"/>
              <a:r>
                <a:rPr lang="en-GB" b="1">
                  <a:solidFill>
                    <a:schemeClr val="tx1"/>
                  </a:solidFill>
                  <a:effectLst/>
                  <a:latin typeface="Calibri" pitchFamily="34" charset="0"/>
                </a:rPr>
                <a:t>What is the first drop of melt?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down)">
                                      <p:cBhvr>
                                        <p:cTn id="17" dur="500"/>
                                        <p:tgtEl>
                                          <p:spTgt spid="6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10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down)">
                                      <p:cBhvr>
                                        <p:cTn id="35" dur="500"/>
                                        <p:tgtEl>
                                          <p:spTgt spid="6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up)">
                                      <p:cBhvr>
                                        <p:cTn id="48" dur="500"/>
                                        <p:tgtEl>
                                          <p:spTgt spid="7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wipe(up)">
                                      <p:cBhvr>
                                        <p:cTn id="6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67" grpId="0" animBg="1"/>
      <p:bldP spid="68" grpId="0" animBg="1"/>
      <p:bldP spid="70" grpId="0"/>
      <p:bldP spid="72" grpId="0" animBg="1"/>
      <p:bldP spid="73" grpId="0"/>
      <p:bldP spid="75" grpId="0" animBg="1"/>
      <p:bldP spid="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7331"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32" name="Rectangle 4"/>
          <p:cNvSpPr>
            <a:spLocks noChangeArrowheads="1"/>
          </p:cNvSpPr>
          <p:nvPr/>
        </p:nvSpPr>
        <p:spPr bwMode="auto">
          <a:xfrm>
            <a:off x="299545" y="617538"/>
            <a:ext cx="8544910" cy="1090171"/>
          </a:xfrm>
          <a:prstGeom prst="rect">
            <a:avLst/>
          </a:prstGeom>
          <a:noFill/>
          <a:ln w="9525">
            <a:noFill/>
            <a:miter lim="800000"/>
            <a:headEnd/>
            <a:tailEnd/>
          </a:ln>
          <a:effectLst/>
        </p:spPr>
        <p:txBody>
          <a:bodyPr wrap="square" lIns="92075" tIns="46038" rIns="92075" bIns="46038">
            <a:spAutoFit/>
          </a:bodyPr>
          <a:lstStyle/>
          <a:p>
            <a:pPr>
              <a:lnSpc>
                <a:spcPct val="90000"/>
              </a:lnSpc>
              <a:defRPr/>
            </a:pPr>
            <a:r>
              <a:rPr lang="en-US" sz="2400" dirty="0">
                <a:solidFill>
                  <a:srgbClr val="FFFF00"/>
                </a:solidFill>
                <a:effectLst>
                  <a:outerShdw blurRad="38100" dist="38100" dir="2700000" algn="tl">
                    <a:srgbClr val="000000"/>
                  </a:outerShdw>
                </a:effectLst>
                <a:latin typeface="Calibri" pitchFamily="34" charset="0"/>
              </a:rPr>
              <a:t>The paper of Jacques and Green (1980) for the first time provided evidence on how </a:t>
            </a:r>
            <a:r>
              <a:rPr lang="en-US" sz="2400" dirty="0">
                <a:solidFill>
                  <a:schemeClr val="bg1"/>
                </a:solidFill>
                <a:effectLst>
                  <a:outerShdw blurRad="38100" dist="38100" dir="2700000" algn="tl">
                    <a:srgbClr val="000000"/>
                  </a:outerShdw>
                </a:effectLst>
                <a:latin typeface="Calibri" pitchFamily="34" charset="0"/>
              </a:rPr>
              <a:t>the bulk compositions of partial melts of mantle peridotite vary with melting conditions and mantle composition.</a:t>
            </a:r>
            <a:endParaRPr lang="en-US" sz="2400" dirty="0">
              <a:solidFill>
                <a:srgbClr val="FFFF00"/>
              </a:solidFill>
              <a:effectLst>
                <a:outerShdw blurRad="38100" dist="38100" dir="2700000" algn="tl">
                  <a:srgbClr val="000000"/>
                </a:outerShdw>
              </a:effectLst>
              <a:latin typeface="Calibri" pitchFamily="34" charset="0"/>
            </a:endParaRPr>
          </a:p>
        </p:txBody>
      </p:sp>
      <p:grpSp>
        <p:nvGrpSpPr>
          <p:cNvPr id="2" name="Group 5"/>
          <p:cNvGrpSpPr>
            <a:grpSpLocks/>
          </p:cNvGrpSpPr>
          <p:nvPr/>
        </p:nvGrpSpPr>
        <p:grpSpPr bwMode="auto">
          <a:xfrm>
            <a:off x="1254125" y="2041525"/>
            <a:ext cx="7867650" cy="4816475"/>
            <a:chOff x="110" y="1286"/>
            <a:chExt cx="4956" cy="3034"/>
          </a:xfrm>
        </p:grpSpPr>
        <p:sp>
          <p:nvSpPr>
            <p:cNvPr id="867334"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11272"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1273"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1274"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1275"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7339"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0"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1"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2"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867343"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a:solidFill>
                  <a:schemeClr val="bg1"/>
                </a:solidFill>
                <a:latin typeface="Calibri" pitchFamily="34" charset="0"/>
                <a:cs typeface="Arial" charset="0"/>
              </a:rPr>
              <a:t>Niu</a:t>
            </a:r>
            <a:r>
              <a:rPr lang="en-US" sz="1200" dirty="0">
                <a:solidFill>
                  <a:schemeClr val="bg1"/>
                </a:solidFill>
                <a:latin typeface="Calibri" pitchFamily="34" charset="0"/>
                <a:cs typeface="Arial" charset="0"/>
              </a:rPr>
              <a:t> and O’Hara, 2008 (J. Petrol., 49, 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7332"/>
                                        </p:tgtEl>
                                        <p:attrNameLst>
                                          <p:attrName>style.visibility</p:attrName>
                                        </p:attrNameLst>
                                      </p:cBhvr>
                                      <p:to>
                                        <p:strVal val="visible"/>
                                      </p:to>
                                    </p:set>
                                    <p:animEffect transition="in" filter="fade">
                                      <p:cBhvr>
                                        <p:cTn id="7" dur="500"/>
                                        <p:tgtEl>
                                          <p:spTgt spid="867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67343"/>
                                        </p:tgtEl>
                                        <p:attrNameLst>
                                          <p:attrName>style.visibility</p:attrName>
                                        </p:attrNameLst>
                                      </p:cBhvr>
                                      <p:to>
                                        <p:strVal val="visible"/>
                                      </p:to>
                                    </p:set>
                                    <p:animEffect transition="in" filter="fade">
                                      <p:cBhvr>
                                        <p:cTn id="16" dur="500"/>
                                        <p:tgtEl>
                                          <p:spTgt spid="867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2" grpId="0" autoUpdateAnimBg="0"/>
      <p:bldP spid="8673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7331"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32" name="Rectangle 4"/>
          <p:cNvSpPr>
            <a:spLocks noChangeArrowheads="1"/>
          </p:cNvSpPr>
          <p:nvPr/>
        </p:nvSpPr>
        <p:spPr bwMode="auto">
          <a:xfrm>
            <a:off x="299545" y="617538"/>
            <a:ext cx="8544910" cy="1422570"/>
          </a:xfrm>
          <a:prstGeom prst="rect">
            <a:avLst/>
          </a:prstGeom>
          <a:noFill/>
          <a:ln w="9525">
            <a:noFill/>
            <a:miter lim="800000"/>
            <a:headEnd/>
            <a:tailEnd/>
          </a:ln>
          <a:effectLst/>
        </p:spPr>
        <p:txBody>
          <a:bodyPr wrap="square" lIns="92075" tIns="46038" rIns="92075" bIns="46038">
            <a:spAutoFit/>
          </a:bodyPr>
          <a:lstStyle/>
          <a:p>
            <a:pPr>
              <a:lnSpc>
                <a:spcPct val="90000"/>
              </a:lnSpc>
              <a:defRPr/>
            </a:pPr>
            <a:r>
              <a:rPr lang="en-US" sz="2400" dirty="0">
                <a:solidFill>
                  <a:schemeClr val="bg1"/>
                </a:solidFill>
                <a:effectLst>
                  <a:outerShdw blurRad="38100" dist="38100" dir="2700000" algn="tl">
                    <a:srgbClr val="000000"/>
                  </a:outerShdw>
                </a:effectLst>
                <a:latin typeface="Calibri" pitchFamily="34" charset="0"/>
              </a:rPr>
              <a:t>It showed the relation between melts and residues, i.e. the control of melt composition by equilibrium between melt and residual phases, all of which are solid solutions of a number of components which partition between melt and residual phases.</a:t>
            </a:r>
          </a:p>
        </p:txBody>
      </p:sp>
      <p:grpSp>
        <p:nvGrpSpPr>
          <p:cNvPr id="2" name="Group 5"/>
          <p:cNvGrpSpPr>
            <a:grpSpLocks/>
          </p:cNvGrpSpPr>
          <p:nvPr/>
        </p:nvGrpSpPr>
        <p:grpSpPr bwMode="auto">
          <a:xfrm>
            <a:off x="1254125" y="2041525"/>
            <a:ext cx="7867650" cy="4816475"/>
            <a:chOff x="110" y="1286"/>
            <a:chExt cx="4956" cy="3034"/>
          </a:xfrm>
        </p:grpSpPr>
        <p:sp>
          <p:nvSpPr>
            <p:cNvPr id="867334"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11272"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1273"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1274"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1275"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7339"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0"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1"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2"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6"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a:solidFill>
                  <a:schemeClr val="bg1"/>
                </a:solidFill>
                <a:latin typeface="Calibri" pitchFamily="34" charset="0"/>
                <a:cs typeface="Arial" charset="0"/>
              </a:rPr>
              <a:t>Niu</a:t>
            </a:r>
            <a:r>
              <a:rPr lang="en-US" sz="1200" dirty="0">
                <a:solidFill>
                  <a:schemeClr val="bg1"/>
                </a:solidFill>
                <a:latin typeface="Calibri" pitchFamily="34" charset="0"/>
                <a:cs typeface="Arial" charset="0"/>
              </a:rPr>
              <a:t> and O’Hara, 2008 (J. Petrol., 49, 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7332"/>
                                        </p:tgtEl>
                                        <p:attrNameLst>
                                          <p:attrName>style.visibility</p:attrName>
                                        </p:attrNameLst>
                                      </p:cBhvr>
                                      <p:to>
                                        <p:strVal val="visible"/>
                                      </p:to>
                                    </p:set>
                                    <p:animEffect transition="in" filter="fade">
                                      <p:cBhvr>
                                        <p:cTn id="7" dur="500"/>
                                        <p:tgtEl>
                                          <p:spTgt spid="86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What</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we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think</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we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know</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about</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mantle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processes</a:t>
            </a:r>
          </a:p>
        </p:txBody>
      </p:sp>
      <p:sp>
        <p:nvSpPr>
          <p:cNvPr id="869379"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0" name="Rectangle 4"/>
          <p:cNvSpPr>
            <a:spLocks noChangeArrowheads="1"/>
          </p:cNvSpPr>
          <p:nvPr/>
        </p:nvSpPr>
        <p:spPr bwMode="auto">
          <a:xfrm>
            <a:off x="0" y="750888"/>
            <a:ext cx="9144000" cy="1090171"/>
          </a:xfrm>
          <a:prstGeom prst="rect">
            <a:avLst/>
          </a:prstGeom>
          <a:noFill/>
          <a:ln w="9525">
            <a:noFill/>
            <a:miter lim="800000"/>
            <a:headEnd/>
            <a:tailEnd/>
          </a:ln>
          <a:effectLst/>
        </p:spPr>
        <p:txBody>
          <a:bodyPr lIns="92075" tIns="46038" rIns="92075" bIns="46038">
            <a:spAutoFit/>
          </a:bodyPr>
          <a:lstStyle/>
          <a:p>
            <a:pPr algn="ctr">
              <a:lnSpc>
                <a:spcPct val="90000"/>
              </a:lnSpc>
              <a:defRPr/>
            </a:pPr>
            <a:r>
              <a:rPr lang="en-GB" sz="3600">
                <a:solidFill>
                  <a:srgbClr val="FFFF00"/>
                </a:solidFill>
                <a:effectLst>
                  <a:outerShdw blurRad="38100" dist="38100" dir="2700000" algn="tl">
                    <a:srgbClr val="000000"/>
                  </a:outerShdw>
                </a:effectLst>
                <a:latin typeface="Calibri" pitchFamily="34" charset="0"/>
              </a:rPr>
              <a:t>What happens with decreasing pressure of melting?</a:t>
            </a:r>
          </a:p>
        </p:txBody>
      </p:sp>
      <p:grpSp>
        <p:nvGrpSpPr>
          <p:cNvPr id="12293" name="Group 5"/>
          <p:cNvGrpSpPr>
            <a:grpSpLocks/>
          </p:cNvGrpSpPr>
          <p:nvPr/>
        </p:nvGrpSpPr>
        <p:grpSpPr bwMode="auto">
          <a:xfrm>
            <a:off x="1254125" y="2041525"/>
            <a:ext cx="7867650" cy="4816475"/>
            <a:chOff x="110" y="1286"/>
            <a:chExt cx="4956" cy="3034"/>
          </a:xfrm>
        </p:grpSpPr>
        <p:sp>
          <p:nvSpPr>
            <p:cNvPr id="869382"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2334"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2335"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2336"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2337"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9387"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8"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9"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90"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69392" name="AutoShape 16"/>
          <p:cNvSpPr>
            <a:spLocks noChangeArrowheads="1"/>
          </p:cNvSpPr>
          <p:nvPr/>
        </p:nvSpPr>
        <p:spPr bwMode="auto">
          <a:xfrm>
            <a:off x="1720850" y="2989263"/>
            <a:ext cx="184150" cy="1208087"/>
          </a:xfrm>
          <a:prstGeom prst="upArrow">
            <a:avLst>
              <a:gd name="adj1" fmla="val 50000"/>
              <a:gd name="adj2" fmla="val 164009"/>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3" name="AutoShape 17"/>
          <p:cNvSpPr>
            <a:spLocks noChangeArrowheads="1"/>
          </p:cNvSpPr>
          <p:nvPr/>
        </p:nvSpPr>
        <p:spPr bwMode="auto">
          <a:xfrm>
            <a:off x="2501900" y="2849563"/>
            <a:ext cx="184150" cy="1138237"/>
          </a:xfrm>
          <a:prstGeom prst="upArrow">
            <a:avLst>
              <a:gd name="adj1" fmla="val 50000"/>
              <a:gd name="adj2" fmla="val 154526"/>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4" name="AutoShape 18"/>
          <p:cNvSpPr>
            <a:spLocks noChangeArrowheads="1"/>
          </p:cNvSpPr>
          <p:nvPr/>
        </p:nvSpPr>
        <p:spPr bwMode="auto">
          <a:xfrm>
            <a:off x="3276600" y="2627313"/>
            <a:ext cx="196850" cy="1055687"/>
          </a:xfrm>
          <a:prstGeom prst="upArrow">
            <a:avLst>
              <a:gd name="adj1" fmla="val 50000"/>
              <a:gd name="adj2" fmla="val 134073"/>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5" name="Oval 19"/>
          <p:cNvSpPr>
            <a:spLocks noChangeArrowheads="1"/>
          </p:cNvSpPr>
          <p:nvPr/>
        </p:nvSpPr>
        <p:spPr bwMode="auto">
          <a:xfrm>
            <a:off x="1758950" y="413385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6" name="Oval 20"/>
          <p:cNvSpPr>
            <a:spLocks noChangeArrowheads="1"/>
          </p:cNvSpPr>
          <p:nvPr/>
        </p:nvSpPr>
        <p:spPr bwMode="auto">
          <a:xfrm>
            <a:off x="2546350" y="39243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7" name="Oval 21"/>
          <p:cNvSpPr>
            <a:spLocks noChangeArrowheads="1"/>
          </p:cNvSpPr>
          <p:nvPr/>
        </p:nvSpPr>
        <p:spPr bwMode="auto">
          <a:xfrm>
            <a:off x="3327400" y="36195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8" name="AutoShape 22"/>
          <p:cNvSpPr>
            <a:spLocks noChangeArrowheads="1"/>
          </p:cNvSpPr>
          <p:nvPr/>
        </p:nvSpPr>
        <p:spPr bwMode="auto">
          <a:xfrm>
            <a:off x="5759450" y="3638550"/>
            <a:ext cx="146050" cy="577850"/>
          </a:xfrm>
          <a:prstGeom prst="downArrow">
            <a:avLst>
              <a:gd name="adj1" fmla="val 50000"/>
              <a:gd name="adj2" fmla="val 98913"/>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9" name="AutoShape 23"/>
          <p:cNvSpPr>
            <a:spLocks noChangeArrowheads="1"/>
          </p:cNvSpPr>
          <p:nvPr/>
        </p:nvSpPr>
        <p:spPr bwMode="auto">
          <a:xfrm>
            <a:off x="6546850" y="3270250"/>
            <a:ext cx="146050" cy="641350"/>
          </a:xfrm>
          <a:prstGeom prst="downArrow">
            <a:avLst>
              <a:gd name="adj1" fmla="val 50000"/>
              <a:gd name="adj2" fmla="val 109783"/>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0" name="AutoShape 24"/>
          <p:cNvSpPr>
            <a:spLocks noChangeArrowheads="1"/>
          </p:cNvSpPr>
          <p:nvPr/>
        </p:nvSpPr>
        <p:spPr bwMode="auto">
          <a:xfrm>
            <a:off x="7327900" y="2960688"/>
            <a:ext cx="146050" cy="657225"/>
          </a:xfrm>
          <a:prstGeom prst="downArrow">
            <a:avLst>
              <a:gd name="adj1" fmla="val 50000"/>
              <a:gd name="adj2" fmla="val 112500"/>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1" name="Oval 25"/>
          <p:cNvSpPr>
            <a:spLocks noChangeArrowheads="1"/>
          </p:cNvSpPr>
          <p:nvPr/>
        </p:nvSpPr>
        <p:spPr bwMode="auto">
          <a:xfrm>
            <a:off x="5778500" y="358775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2" name="Oval 26"/>
          <p:cNvSpPr>
            <a:spLocks noChangeArrowheads="1"/>
          </p:cNvSpPr>
          <p:nvPr/>
        </p:nvSpPr>
        <p:spPr bwMode="auto">
          <a:xfrm>
            <a:off x="6565900" y="32258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3" name="Oval 27"/>
          <p:cNvSpPr>
            <a:spLocks noChangeArrowheads="1"/>
          </p:cNvSpPr>
          <p:nvPr/>
        </p:nvSpPr>
        <p:spPr bwMode="auto">
          <a:xfrm>
            <a:off x="7346950" y="2881313"/>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4" name="AutoShape 28"/>
          <p:cNvSpPr>
            <a:spLocks noChangeArrowheads="1"/>
          </p:cNvSpPr>
          <p:nvPr/>
        </p:nvSpPr>
        <p:spPr bwMode="auto">
          <a:xfrm rot="10800000">
            <a:off x="1714500" y="4945063"/>
            <a:ext cx="190500" cy="1176337"/>
          </a:xfrm>
          <a:prstGeom prst="upArrow">
            <a:avLst>
              <a:gd name="adj1" fmla="val 50000"/>
              <a:gd name="adj2" fmla="val 154375"/>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5" name="AutoShape 29"/>
          <p:cNvSpPr>
            <a:spLocks noChangeArrowheads="1"/>
          </p:cNvSpPr>
          <p:nvPr/>
        </p:nvSpPr>
        <p:spPr bwMode="auto">
          <a:xfrm rot="10800000">
            <a:off x="2489200" y="4691063"/>
            <a:ext cx="203200" cy="1138237"/>
          </a:xfrm>
          <a:prstGeom prst="upArrow">
            <a:avLst>
              <a:gd name="adj1" fmla="val 50000"/>
              <a:gd name="adj2" fmla="val 140039"/>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6" name="AutoShape 30"/>
          <p:cNvSpPr>
            <a:spLocks noChangeArrowheads="1"/>
          </p:cNvSpPr>
          <p:nvPr/>
        </p:nvSpPr>
        <p:spPr bwMode="auto">
          <a:xfrm rot="10800000">
            <a:off x="3276600" y="4570413"/>
            <a:ext cx="203200" cy="1093787"/>
          </a:xfrm>
          <a:prstGeom prst="upArrow">
            <a:avLst>
              <a:gd name="adj1" fmla="val 50000"/>
              <a:gd name="adj2" fmla="val 13457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7" name="Oval 31"/>
          <p:cNvSpPr>
            <a:spLocks noChangeArrowheads="1"/>
          </p:cNvSpPr>
          <p:nvPr/>
        </p:nvSpPr>
        <p:spPr bwMode="auto">
          <a:xfrm>
            <a:off x="1752600" y="4902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8" name="Oval 32"/>
          <p:cNvSpPr>
            <a:spLocks noChangeArrowheads="1"/>
          </p:cNvSpPr>
          <p:nvPr/>
        </p:nvSpPr>
        <p:spPr bwMode="auto">
          <a:xfrm>
            <a:off x="2540000" y="4648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9" name="Oval 33"/>
          <p:cNvSpPr>
            <a:spLocks noChangeArrowheads="1"/>
          </p:cNvSpPr>
          <p:nvPr/>
        </p:nvSpPr>
        <p:spPr bwMode="auto">
          <a:xfrm>
            <a:off x="3321050" y="4521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10" name="Text Box 34"/>
          <p:cNvSpPr txBox="1">
            <a:spLocks noChangeArrowheads="1"/>
          </p:cNvSpPr>
          <p:nvPr/>
        </p:nvSpPr>
        <p:spPr bwMode="auto">
          <a:xfrm>
            <a:off x="6035675" y="4346575"/>
            <a:ext cx="1877117" cy="369332"/>
          </a:xfrm>
          <a:prstGeom prst="rect">
            <a:avLst/>
          </a:prstGeom>
          <a:noFill/>
          <a:ln w="9525" algn="ctr">
            <a:noFill/>
            <a:miter lim="800000"/>
            <a:headEnd/>
            <a:tailEnd/>
          </a:ln>
          <a:effectLst/>
        </p:spPr>
        <p:txBody>
          <a:bodyPr wrap="none">
            <a:spAutoFit/>
          </a:bodyPr>
          <a:lstStyle/>
          <a:p>
            <a:pPr>
              <a:defRPr/>
            </a:pPr>
            <a:r>
              <a:rPr lang="en-GB">
                <a:solidFill>
                  <a:srgbClr val="0000FF"/>
                </a:solidFill>
                <a:effectLst/>
                <a:latin typeface="Calibri" pitchFamily="34" charset="0"/>
              </a:rPr>
              <a:t>No relation with P</a:t>
            </a:r>
          </a:p>
        </p:txBody>
      </p:sp>
      <p:sp>
        <p:nvSpPr>
          <p:cNvPr id="869411" name="Text Box 35"/>
          <p:cNvSpPr txBox="1">
            <a:spLocks noChangeArrowheads="1"/>
          </p:cNvSpPr>
          <p:nvPr/>
        </p:nvSpPr>
        <p:spPr bwMode="auto">
          <a:xfrm>
            <a:off x="6343650" y="4859933"/>
            <a:ext cx="2441349" cy="922688"/>
          </a:xfrm>
          <a:prstGeom prst="rect">
            <a:avLst/>
          </a:prstGeom>
          <a:noFill/>
          <a:ln w="9525" algn="ctr">
            <a:noFill/>
            <a:miter lim="800000"/>
            <a:headEnd/>
            <a:tailEnd/>
          </a:ln>
          <a:effectLst/>
        </p:spPr>
        <p:txBody>
          <a:bodyPr wrap="square">
            <a:spAutoFit/>
          </a:bodyPr>
          <a:lstStyle/>
          <a:p>
            <a:pPr algn="r">
              <a:lnSpc>
                <a:spcPts val="1600"/>
              </a:lnSpc>
              <a:defRPr/>
            </a:pPr>
            <a:r>
              <a:rPr lang="en-GB" dirty="0">
                <a:solidFill>
                  <a:srgbClr val="FF0000"/>
                </a:solidFill>
                <a:effectLst/>
                <a:latin typeface="Calibri" pitchFamily="34" charset="0"/>
              </a:rPr>
              <a:t>Na</a:t>
            </a:r>
            <a:r>
              <a:rPr lang="en-GB" baseline="-25000" dirty="0">
                <a:solidFill>
                  <a:srgbClr val="FF0000"/>
                </a:solidFill>
                <a:effectLst/>
                <a:latin typeface="Calibri" pitchFamily="34" charset="0"/>
              </a:rPr>
              <a:t>2</a:t>
            </a:r>
            <a:r>
              <a:rPr lang="en-GB" dirty="0">
                <a:solidFill>
                  <a:srgbClr val="FF0000"/>
                </a:solidFill>
                <a:effectLst/>
                <a:latin typeface="Calibri" pitchFamily="34" charset="0"/>
              </a:rPr>
              <a:t>O content of partial melts only depends    on the degree of melting.</a:t>
            </a:r>
          </a:p>
        </p:txBody>
      </p:sp>
      <p:sp>
        <p:nvSpPr>
          <p:cNvPr id="869412" name="Text Box 36"/>
          <p:cNvSpPr txBox="1">
            <a:spLocks noChangeArrowheads="1"/>
          </p:cNvSpPr>
          <p:nvPr/>
        </p:nvSpPr>
        <p:spPr bwMode="auto">
          <a:xfrm>
            <a:off x="0" y="2989263"/>
            <a:ext cx="1379538" cy="579437"/>
          </a:xfrm>
          <a:prstGeom prst="rect">
            <a:avLst/>
          </a:prstGeom>
          <a:noFill/>
          <a:ln w="9525" algn="ctr">
            <a:noFill/>
            <a:miter lim="800000"/>
            <a:headEnd/>
            <a:tailEnd/>
          </a:ln>
          <a:effectLst/>
        </p:spPr>
        <p:txBody>
          <a:bodyPr>
            <a:spAutoFit/>
          </a:bodyPr>
          <a:lstStyle/>
          <a:p>
            <a:pPr>
              <a:defRPr/>
            </a:pPr>
            <a:r>
              <a:rPr lang="en-GB" sz="3200">
                <a:solidFill>
                  <a:schemeClr val="bg1"/>
                </a:solidFill>
                <a:effectLst>
                  <a:outerShdw blurRad="38100" dist="38100" dir="2700000" algn="tl">
                    <a:srgbClr val="000000"/>
                  </a:outerShdw>
                </a:effectLst>
                <a:latin typeface="Calibri" pitchFamily="34" charset="0"/>
              </a:rPr>
              <a:t>Why?</a:t>
            </a:r>
          </a:p>
        </p:txBody>
      </p:sp>
      <p:sp>
        <p:nvSpPr>
          <p:cNvPr id="869413" name="Text Box 37"/>
          <p:cNvSpPr txBox="1">
            <a:spLocks noChangeArrowheads="1"/>
          </p:cNvSpPr>
          <p:nvPr/>
        </p:nvSpPr>
        <p:spPr bwMode="auto">
          <a:xfrm>
            <a:off x="7670800" y="1481138"/>
            <a:ext cx="1379538" cy="579437"/>
          </a:xfrm>
          <a:prstGeom prst="rect">
            <a:avLst/>
          </a:prstGeom>
          <a:noFill/>
          <a:ln w="9525" algn="ctr">
            <a:noFill/>
            <a:miter lim="800000"/>
            <a:headEnd/>
            <a:tailEnd/>
          </a:ln>
          <a:effectLst/>
        </p:spPr>
        <p:txBody>
          <a:bodyPr>
            <a:spAutoFit/>
          </a:bodyPr>
          <a:lstStyle/>
          <a:p>
            <a:pPr>
              <a:defRPr/>
            </a:pPr>
            <a:r>
              <a:rPr lang="en-GB" sz="3200">
                <a:solidFill>
                  <a:schemeClr val="bg1"/>
                </a:solidFill>
                <a:effectLst>
                  <a:outerShdw blurRad="38100" dist="38100" dir="2700000" algn="tl">
                    <a:srgbClr val="000000"/>
                  </a:outerShdw>
                </a:effectLst>
                <a:latin typeface="Calibri" pitchFamily="34" charset="0"/>
              </a:rPr>
              <a:t>Why?</a:t>
            </a:r>
          </a:p>
        </p:txBody>
      </p:sp>
      <p:sp>
        <p:nvSpPr>
          <p:cNvPr id="869414" name="Text Box 38"/>
          <p:cNvSpPr txBox="1">
            <a:spLocks noChangeArrowheads="1"/>
          </p:cNvSpPr>
          <p:nvPr/>
        </p:nvSpPr>
        <p:spPr bwMode="auto">
          <a:xfrm>
            <a:off x="0" y="4970463"/>
            <a:ext cx="1379538" cy="579437"/>
          </a:xfrm>
          <a:prstGeom prst="rect">
            <a:avLst/>
          </a:prstGeom>
          <a:noFill/>
          <a:ln w="9525" algn="ctr">
            <a:noFill/>
            <a:miter lim="800000"/>
            <a:headEnd/>
            <a:tailEnd/>
          </a:ln>
          <a:effectLst/>
        </p:spPr>
        <p:txBody>
          <a:bodyPr>
            <a:spAutoFit/>
          </a:bodyPr>
          <a:lstStyle/>
          <a:p>
            <a:pPr>
              <a:defRPr/>
            </a:pPr>
            <a:r>
              <a:rPr lang="en-GB" sz="3200">
                <a:solidFill>
                  <a:schemeClr val="bg1"/>
                </a:solidFill>
                <a:effectLst>
                  <a:outerShdw blurRad="38100" dist="38100" dir="2700000" algn="tl">
                    <a:srgbClr val="000000"/>
                  </a:outerShdw>
                </a:effectLst>
                <a:latin typeface="Calibri" pitchFamily="34" charset="0"/>
              </a:rPr>
              <a:t>Why?</a:t>
            </a:r>
          </a:p>
        </p:txBody>
      </p:sp>
      <p:sp>
        <p:nvSpPr>
          <p:cNvPr id="869415" name="Text Box 39"/>
          <p:cNvSpPr txBox="1">
            <a:spLocks noChangeArrowheads="1"/>
          </p:cNvSpPr>
          <p:nvPr/>
        </p:nvSpPr>
        <p:spPr bwMode="auto">
          <a:xfrm>
            <a:off x="6005513" y="5686425"/>
            <a:ext cx="1379537" cy="579438"/>
          </a:xfrm>
          <a:prstGeom prst="rect">
            <a:avLst/>
          </a:prstGeom>
          <a:noFill/>
          <a:ln w="9525" algn="ctr">
            <a:noFill/>
            <a:miter lim="800000"/>
            <a:headEnd/>
            <a:tailEnd/>
          </a:ln>
          <a:effectLst/>
        </p:spPr>
        <p:txBody>
          <a:bodyPr>
            <a:spAutoFit/>
          </a:bodyPr>
          <a:lstStyle/>
          <a:p>
            <a:pPr>
              <a:defRPr/>
            </a:pPr>
            <a:r>
              <a:rPr lang="en-GB" sz="3200" dirty="0">
                <a:solidFill>
                  <a:schemeClr val="tx1"/>
                </a:solidFill>
                <a:latin typeface="Calibri" pitchFamily="34" charset="0"/>
              </a:rPr>
              <a:t>Why?</a:t>
            </a:r>
          </a:p>
        </p:txBody>
      </p:sp>
      <p:sp>
        <p:nvSpPr>
          <p:cNvPr id="869416" name="AutoShape 40"/>
          <p:cNvSpPr>
            <a:spLocks noChangeArrowheads="1"/>
          </p:cNvSpPr>
          <p:nvPr/>
        </p:nvSpPr>
        <p:spPr bwMode="auto">
          <a:xfrm>
            <a:off x="1603375" y="6465888"/>
            <a:ext cx="3216275" cy="392112"/>
          </a:xfrm>
          <a:prstGeom prst="rightArrow">
            <a:avLst>
              <a:gd name="adj1" fmla="val 64417"/>
              <a:gd name="adj2" fmla="val 204871"/>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17" name="AutoShape 41"/>
          <p:cNvSpPr>
            <a:spLocks noChangeArrowheads="1"/>
          </p:cNvSpPr>
          <p:nvPr/>
        </p:nvSpPr>
        <p:spPr bwMode="auto">
          <a:xfrm>
            <a:off x="5646738" y="6465888"/>
            <a:ext cx="3216275" cy="392112"/>
          </a:xfrm>
          <a:prstGeom prst="rightArrow">
            <a:avLst>
              <a:gd name="adj1" fmla="val 64417"/>
              <a:gd name="adj2" fmla="val 204871"/>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18" name="AutoShape 42"/>
          <p:cNvSpPr>
            <a:spLocks noChangeArrowheads="1"/>
          </p:cNvSpPr>
          <p:nvPr/>
        </p:nvSpPr>
        <p:spPr bwMode="auto">
          <a:xfrm>
            <a:off x="4300538" y="3733800"/>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19" name="AutoShape 43"/>
          <p:cNvSpPr>
            <a:spLocks noChangeArrowheads="1"/>
          </p:cNvSpPr>
          <p:nvPr/>
        </p:nvSpPr>
        <p:spPr bwMode="auto">
          <a:xfrm>
            <a:off x="4300538" y="3914775"/>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20" name="AutoShape 44"/>
          <p:cNvSpPr>
            <a:spLocks noChangeArrowheads="1"/>
          </p:cNvSpPr>
          <p:nvPr/>
        </p:nvSpPr>
        <p:spPr bwMode="auto">
          <a:xfrm>
            <a:off x="4300538" y="4086225"/>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21" name="Text Box 45"/>
          <p:cNvSpPr txBox="1">
            <a:spLocks noChangeArrowheads="1"/>
          </p:cNvSpPr>
          <p:nvPr/>
        </p:nvSpPr>
        <p:spPr bwMode="auto">
          <a:xfrm rot="-866974">
            <a:off x="1874838" y="3748088"/>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869422" name="Text Box 46"/>
          <p:cNvSpPr txBox="1">
            <a:spLocks noChangeArrowheads="1"/>
          </p:cNvSpPr>
          <p:nvPr/>
        </p:nvSpPr>
        <p:spPr bwMode="auto">
          <a:xfrm rot="-866974">
            <a:off x="1874838" y="3195638"/>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3" name="Text Box 47"/>
          <p:cNvSpPr txBox="1">
            <a:spLocks noChangeArrowheads="1"/>
          </p:cNvSpPr>
          <p:nvPr/>
        </p:nvSpPr>
        <p:spPr bwMode="auto">
          <a:xfrm rot="-866974">
            <a:off x="1874838" y="2619375"/>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4" name="Text Box 48"/>
          <p:cNvSpPr txBox="1">
            <a:spLocks noChangeArrowheads="1"/>
          </p:cNvSpPr>
          <p:nvPr/>
        </p:nvSpPr>
        <p:spPr bwMode="auto">
          <a:xfrm rot="-866974">
            <a:off x="1874838" y="564356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5" name="Text Box 49"/>
          <p:cNvSpPr txBox="1">
            <a:spLocks noChangeArrowheads="1"/>
          </p:cNvSpPr>
          <p:nvPr/>
        </p:nvSpPr>
        <p:spPr bwMode="auto">
          <a:xfrm rot="-866974">
            <a:off x="1874838" y="509111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6" name="Text Box 50"/>
          <p:cNvSpPr txBox="1">
            <a:spLocks noChangeArrowheads="1"/>
          </p:cNvSpPr>
          <p:nvPr/>
        </p:nvSpPr>
        <p:spPr bwMode="auto">
          <a:xfrm rot="-866974">
            <a:off x="1874838" y="4514850"/>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869427" name="Text Box 51"/>
          <p:cNvSpPr txBox="1">
            <a:spLocks noChangeArrowheads="1"/>
          </p:cNvSpPr>
          <p:nvPr/>
        </p:nvSpPr>
        <p:spPr bwMode="auto">
          <a:xfrm rot="-1328994">
            <a:off x="5881688" y="3746500"/>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8" name="Text Box 52"/>
          <p:cNvSpPr txBox="1">
            <a:spLocks noChangeArrowheads="1"/>
          </p:cNvSpPr>
          <p:nvPr/>
        </p:nvSpPr>
        <p:spPr bwMode="auto">
          <a:xfrm rot="-1328994">
            <a:off x="5881688" y="3438525"/>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9" name="Text Box 53"/>
          <p:cNvSpPr txBox="1">
            <a:spLocks noChangeArrowheads="1"/>
          </p:cNvSpPr>
          <p:nvPr/>
        </p:nvSpPr>
        <p:spPr bwMode="auto">
          <a:xfrm rot="-1328994">
            <a:off x="5881688" y="312896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55"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a:solidFill>
                  <a:schemeClr val="bg1"/>
                </a:solidFill>
                <a:latin typeface="Calibri" pitchFamily="34" charset="0"/>
                <a:cs typeface="Arial" charset="0"/>
              </a:rPr>
              <a:t>Niu</a:t>
            </a:r>
            <a:r>
              <a:rPr lang="en-US" sz="1200" dirty="0">
                <a:solidFill>
                  <a:schemeClr val="bg1"/>
                </a:solidFill>
                <a:latin typeface="Calibri" pitchFamily="34" charset="0"/>
                <a:cs typeface="Arial" charset="0"/>
              </a:rPr>
              <a:t> and O’Hara, 2008 (J. Petrol., 49, 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9416"/>
                                        </p:tgtEl>
                                        <p:attrNameLst>
                                          <p:attrName>style.visibility</p:attrName>
                                        </p:attrNameLst>
                                      </p:cBhvr>
                                      <p:to>
                                        <p:strVal val="visible"/>
                                      </p:to>
                                    </p:set>
                                    <p:animEffect transition="in" filter="wipe(left)">
                                      <p:cBhvr>
                                        <p:cTn id="7" dur="1000"/>
                                        <p:tgtEl>
                                          <p:spTgt spid="8694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9417"/>
                                        </p:tgtEl>
                                        <p:attrNameLst>
                                          <p:attrName>style.visibility</p:attrName>
                                        </p:attrNameLst>
                                      </p:cBhvr>
                                      <p:to>
                                        <p:strVal val="visible"/>
                                      </p:to>
                                    </p:set>
                                    <p:animEffect transition="in" filter="wipe(left)">
                                      <p:cBhvr>
                                        <p:cTn id="10" dur="1000"/>
                                        <p:tgtEl>
                                          <p:spTgt spid="8694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69418"/>
                                        </p:tgtEl>
                                        <p:attrNameLst>
                                          <p:attrName>style.visibility</p:attrName>
                                        </p:attrNameLst>
                                      </p:cBhvr>
                                      <p:to>
                                        <p:strVal val="visible"/>
                                      </p:to>
                                    </p:set>
                                    <p:animEffect transition="in" filter="wipe(up)">
                                      <p:cBhvr>
                                        <p:cTn id="15" dur="1000"/>
                                        <p:tgtEl>
                                          <p:spTgt spid="869418"/>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869419"/>
                                        </p:tgtEl>
                                        <p:attrNameLst>
                                          <p:attrName>style.visibility</p:attrName>
                                        </p:attrNameLst>
                                      </p:cBhvr>
                                      <p:to>
                                        <p:strVal val="visible"/>
                                      </p:to>
                                    </p:set>
                                    <p:animEffect transition="in" filter="wipe(up)">
                                      <p:cBhvr>
                                        <p:cTn id="19" dur="1000"/>
                                        <p:tgtEl>
                                          <p:spTgt spid="8694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69420"/>
                                        </p:tgtEl>
                                        <p:attrNameLst>
                                          <p:attrName>style.visibility</p:attrName>
                                        </p:attrNameLst>
                                      </p:cBhvr>
                                      <p:to>
                                        <p:strVal val="visible"/>
                                      </p:to>
                                    </p:set>
                                    <p:animEffect transition="in" filter="wipe(up)">
                                      <p:cBhvr>
                                        <p:cTn id="23" dur="1000"/>
                                        <p:tgtEl>
                                          <p:spTgt spid="8694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69421"/>
                                        </p:tgtEl>
                                        <p:attrNameLst>
                                          <p:attrName>style.visibility</p:attrName>
                                        </p:attrNameLst>
                                      </p:cBhvr>
                                      <p:to>
                                        <p:strVal val="visible"/>
                                      </p:to>
                                    </p:set>
                                    <p:animEffect transition="in" filter="fade">
                                      <p:cBhvr>
                                        <p:cTn id="28" dur="500"/>
                                        <p:tgtEl>
                                          <p:spTgt spid="86942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869422"/>
                                        </p:tgtEl>
                                        <p:attrNameLst>
                                          <p:attrName>style.visibility</p:attrName>
                                        </p:attrNameLst>
                                      </p:cBhvr>
                                      <p:to>
                                        <p:strVal val="visible"/>
                                      </p:to>
                                    </p:set>
                                    <p:animEffect transition="in" filter="fade">
                                      <p:cBhvr>
                                        <p:cTn id="32" dur="500"/>
                                        <p:tgtEl>
                                          <p:spTgt spid="869422"/>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869423"/>
                                        </p:tgtEl>
                                        <p:attrNameLst>
                                          <p:attrName>style.visibility</p:attrName>
                                        </p:attrNameLst>
                                      </p:cBhvr>
                                      <p:to>
                                        <p:strVal val="visible"/>
                                      </p:to>
                                    </p:set>
                                    <p:animEffect transition="in" filter="fade">
                                      <p:cBhvr>
                                        <p:cTn id="36" dur="500"/>
                                        <p:tgtEl>
                                          <p:spTgt spid="8694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69429"/>
                                        </p:tgtEl>
                                        <p:attrNameLst>
                                          <p:attrName>style.visibility</p:attrName>
                                        </p:attrNameLst>
                                      </p:cBhvr>
                                      <p:to>
                                        <p:strVal val="visible"/>
                                      </p:to>
                                    </p:set>
                                    <p:animEffect transition="in" filter="fade">
                                      <p:cBhvr>
                                        <p:cTn id="41" dur="500"/>
                                        <p:tgtEl>
                                          <p:spTgt spid="869429"/>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69428"/>
                                        </p:tgtEl>
                                        <p:attrNameLst>
                                          <p:attrName>style.visibility</p:attrName>
                                        </p:attrNameLst>
                                      </p:cBhvr>
                                      <p:to>
                                        <p:strVal val="visible"/>
                                      </p:to>
                                    </p:set>
                                    <p:animEffect transition="in" filter="fade">
                                      <p:cBhvr>
                                        <p:cTn id="45" dur="500"/>
                                        <p:tgtEl>
                                          <p:spTgt spid="86942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869427"/>
                                        </p:tgtEl>
                                        <p:attrNameLst>
                                          <p:attrName>style.visibility</p:attrName>
                                        </p:attrNameLst>
                                      </p:cBhvr>
                                      <p:to>
                                        <p:strVal val="visible"/>
                                      </p:to>
                                    </p:set>
                                    <p:animEffect transition="in" filter="fade">
                                      <p:cBhvr>
                                        <p:cTn id="49" dur="500"/>
                                        <p:tgtEl>
                                          <p:spTgt spid="8694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69426"/>
                                        </p:tgtEl>
                                        <p:attrNameLst>
                                          <p:attrName>style.visibility</p:attrName>
                                        </p:attrNameLst>
                                      </p:cBhvr>
                                      <p:to>
                                        <p:strVal val="visible"/>
                                      </p:to>
                                    </p:set>
                                    <p:animEffect transition="in" filter="fade">
                                      <p:cBhvr>
                                        <p:cTn id="54" dur="500"/>
                                        <p:tgtEl>
                                          <p:spTgt spid="869426"/>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869425"/>
                                        </p:tgtEl>
                                        <p:attrNameLst>
                                          <p:attrName>style.visibility</p:attrName>
                                        </p:attrNameLst>
                                      </p:cBhvr>
                                      <p:to>
                                        <p:strVal val="visible"/>
                                      </p:to>
                                    </p:set>
                                    <p:animEffect transition="in" filter="fade">
                                      <p:cBhvr>
                                        <p:cTn id="58" dur="500"/>
                                        <p:tgtEl>
                                          <p:spTgt spid="869425"/>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869424"/>
                                        </p:tgtEl>
                                        <p:attrNameLst>
                                          <p:attrName>style.visibility</p:attrName>
                                        </p:attrNameLst>
                                      </p:cBhvr>
                                      <p:to>
                                        <p:strVal val="visible"/>
                                      </p:to>
                                    </p:set>
                                    <p:animEffect transition="in" filter="fade">
                                      <p:cBhvr>
                                        <p:cTn id="62" dur="500"/>
                                        <p:tgtEl>
                                          <p:spTgt spid="869424"/>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869380"/>
                                        </p:tgtEl>
                                        <p:attrNameLst>
                                          <p:attrName>style.visibility</p:attrName>
                                        </p:attrNameLst>
                                      </p:cBhvr>
                                      <p:to>
                                        <p:strVal val="visible"/>
                                      </p:to>
                                    </p:set>
                                    <p:animEffect transition="in" filter="fade">
                                      <p:cBhvr>
                                        <p:cTn id="66" dur="500"/>
                                        <p:tgtEl>
                                          <p:spTgt spid="86938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869392"/>
                                        </p:tgtEl>
                                        <p:attrNameLst>
                                          <p:attrName>style.visibility</p:attrName>
                                        </p:attrNameLst>
                                      </p:cBhvr>
                                      <p:to>
                                        <p:strVal val="visible"/>
                                      </p:to>
                                    </p:set>
                                    <p:animEffect transition="in" filter="wipe(down)">
                                      <p:cBhvr>
                                        <p:cTn id="71" dur="2000"/>
                                        <p:tgtEl>
                                          <p:spTgt spid="86939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869393"/>
                                        </p:tgtEl>
                                        <p:attrNameLst>
                                          <p:attrName>style.visibility</p:attrName>
                                        </p:attrNameLst>
                                      </p:cBhvr>
                                      <p:to>
                                        <p:strVal val="visible"/>
                                      </p:to>
                                    </p:set>
                                    <p:animEffect transition="in" filter="wipe(down)">
                                      <p:cBhvr>
                                        <p:cTn id="74" dur="2000"/>
                                        <p:tgtEl>
                                          <p:spTgt spid="86939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69394"/>
                                        </p:tgtEl>
                                        <p:attrNameLst>
                                          <p:attrName>style.visibility</p:attrName>
                                        </p:attrNameLst>
                                      </p:cBhvr>
                                      <p:to>
                                        <p:strVal val="visible"/>
                                      </p:to>
                                    </p:set>
                                    <p:animEffect transition="in" filter="wipe(down)">
                                      <p:cBhvr>
                                        <p:cTn id="77" dur="2000"/>
                                        <p:tgtEl>
                                          <p:spTgt spid="869394"/>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869412"/>
                                        </p:tgtEl>
                                        <p:attrNameLst>
                                          <p:attrName>style.visibility</p:attrName>
                                        </p:attrNameLst>
                                      </p:cBhvr>
                                      <p:to>
                                        <p:strVal val="visible"/>
                                      </p:to>
                                    </p:set>
                                    <p:animEffect transition="in" filter="fade">
                                      <p:cBhvr>
                                        <p:cTn id="81" dur="500"/>
                                        <p:tgtEl>
                                          <p:spTgt spid="86941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69398"/>
                                        </p:tgtEl>
                                        <p:attrNameLst>
                                          <p:attrName>style.visibility</p:attrName>
                                        </p:attrNameLst>
                                      </p:cBhvr>
                                      <p:to>
                                        <p:strVal val="visible"/>
                                      </p:to>
                                    </p:set>
                                    <p:animEffect transition="in" filter="wipe(up)">
                                      <p:cBhvr>
                                        <p:cTn id="86" dur="2000"/>
                                        <p:tgtEl>
                                          <p:spTgt spid="869398"/>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869399"/>
                                        </p:tgtEl>
                                        <p:attrNameLst>
                                          <p:attrName>style.visibility</p:attrName>
                                        </p:attrNameLst>
                                      </p:cBhvr>
                                      <p:to>
                                        <p:strVal val="visible"/>
                                      </p:to>
                                    </p:set>
                                    <p:animEffect transition="in" filter="wipe(up)">
                                      <p:cBhvr>
                                        <p:cTn id="89" dur="2000"/>
                                        <p:tgtEl>
                                          <p:spTgt spid="869399"/>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869400"/>
                                        </p:tgtEl>
                                        <p:attrNameLst>
                                          <p:attrName>style.visibility</p:attrName>
                                        </p:attrNameLst>
                                      </p:cBhvr>
                                      <p:to>
                                        <p:strVal val="visible"/>
                                      </p:to>
                                    </p:set>
                                    <p:animEffect transition="in" filter="wipe(up)">
                                      <p:cBhvr>
                                        <p:cTn id="92" dur="2000"/>
                                        <p:tgtEl>
                                          <p:spTgt spid="869400"/>
                                        </p:tgtEl>
                                      </p:cBhvr>
                                    </p:animEffec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869413"/>
                                        </p:tgtEl>
                                        <p:attrNameLst>
                                          <p:attrName>style.visibility</p:attrName>
                                        </p:attrNameLst>
                                      </p:cBhvr>
                                      <p:to>
                                        <p:strVal val="visible"/>
                                      </p:to>
                                    </p:set>
                                    <p:animEffect transition="in" filter="fade">
                                      <p:cBhvr>
                                        <p:cTn id="96" dur="500"/>
                                        <p:tgtEl>
                                          <p:spTgt spid="869413"/>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869404"/>
                                        </p:tgtEl>
                                        <p:attrNameLst>
                                          <p:attrName>style.visibility</p:attrName>
                                        </p:attrNameLst>
                                      </p:cBhvr>
                                      <p:to>
                                        <p:strVal val="visible"/>
                                      </p:to>
                                    </p:set>
                                    <p:animEffect transition="in" filter="wipe(up)">
                                      <p:cBhvr>
                                        <p:cTn id="101" dur="2000"/>
                                        <p:tgtEl>
                                          <p:spTgt spid="869404"/>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869405"/>
                                        </p:tgtEl>
                                        <p:attrNameLst>
                                          <p:attrName>style.visibility</p:attrName>
                                        </p:attrNameLst>
                                      </p:cBhvr>
                                      <p:to>
                                        <p:strVal val="visible"/>
                                      </p:to>
                                    </p:set>
                                    <p:animEffect transition="in" filter="wipe(up)">
                                      <p:cBhvr>
                                        <p:cTn id="104" dur="2000"/>
                                        <p:tgtEl>
                                          <p:spTgt spid="869405"/>
                                        </p:tgtEl>
                                      </p:cBhvr>
                                    </p:animEffect>
                                  </p:childTnLst>
                                </p:cTn>
                              </p:par>
                              <p:par>
                                <p:cTn id="105" presetID="22" presetClass="entr" presetSubtype="1" fill="hold" grpId="0" nodeType="withEffect">
                                  <p:stCondLst>
                                    <p:cond delay="0"/>
                                  </p:stCondLst>
                                  <p:childTnLst>
                                    <p:set>
                                      <p:cBhvr>
                                        <p:cTn id="106" dur="1" fill="hold">
                                          <p:stCondLst>
                                            <p:cond delay="0"/>
                                          </p:stCondLst>
                                        </p:cTn>
                                        <p:tgtEl>
                                          <p:spTgt spid="869406"/>
                                        </p:tgtEl>
                                        <p:attrNameLst>
                                          <p:attrName>style.visibility</p:attrName>
                                        </p:attrNameLst>
                                      </p:cBhvr>
                                      <p:to>
                                        <p:strVal val="visible"/>
                                      </p:to>
                                    </p:set>
                                    <p:animEffect transition="in" filter="wipe(up)">
                                      <p:cBhvr>
                                        <p:cTn id="107" dur="2000"/>
                                        <p:tgtEl>
                                          <p:spTgt spid="869406"/>
                                        </p:tgtEl>
                                      </p:cBhvr>
                                    </p:animEffec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869414"/>
                                        </p:tgtEl>
                                        <p:attrNameLst>
                                          <p:attrName>style.visibility</p:attrName>
                                        </p:attrNameLst>
                                      </p:cBhvr>
                                      <p:to>
                                        <p:strVal val="visible"/>
                                      </p:to>
                                    </p:set>
                                    <p:animEffect transition="in" filter="fade">
                                      <p:cBhvr>
                                        <p:cTn id="111" dur="500"/>
                                        <p:tgtEl>
                                          <p:spTgt spid="8694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69410"/>
                                        </p:tgtEl>
                                        <p:attrNameLst>
                                          <p:attrName>style.visibility</p:attrName>
                                        </p:attrNameLst>
                                      </p:cBhvr>
                                      <p:to>
                                        <p:strVal val="visible"/>
                                      </p:to>
                                    </p:set>
                                    <p:animEffect transition="in" filter="fade">
                                      <p:cBhvr>
                                        <p:cTn id="116" dur="500"/>
                                        <p:tgtEl>
                                          <p:spTgt spid="86941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869411"/>
                                        </p:tgtEl>
                                        <p:attrNameLst>
                                          <p:attrName>style.visibility</p:attrName>
                                        </p:attrNameLst>
                                      </p:cBhvr>
                                      <p:to>
                                        <p:strVal val="visible"/>
                                      </p:to>
                                    </p:set>
                                    <p:animEffect transition="in" filter="fade">
                                      <p:cBhvr>
                                        <p:cTn id="121" dur="500"/>
                                        <p:tgtEl>
                                          <p:spTgt spid="869411"/>
                                        </p:tgtEl>
                                      </p:cBhvr>
                                    </p:animEffec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869415"/>
                                        </p:tgtEl>
                                        <p:attrNameLst>
                                          <p:attrName>style.visibility</p:attrName>
                                        </p:attrNameLst>
                                      </p:cBhvr>
                                      <p:to>
                                        <p:strVal val="visible"/>
                                      </p:to>
                                    </p:set>
                                    <p:animEffect transition="in" filter="fade">
                                      <p:cBhvr>
                                        <p:cTn id="125" dur="500"/>
                                        <p:tgtEl>
                                          <p:spTgt spid="869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80" grpId="0" autoUpdateAnimBg="0"/>
      <p:bldP spid="869392" grpId="0" animBg="1"/>
      <p:bldP spid="869393" grpId="0" animBg="1"/>
      <p:bldP spid="869394" grpId="0" animBg="1"/>
      <p:bldP spid="869398" grpId="0" animBg="1"/>
      <p:bldP spid="869399" grpId="0" animBg="1"/>
      <p:bldP spid="869400" grpId="0" animBg="1"/>
      <p:bldP spid="869404" grpId="0" animBg="1"/>
      <p:bldP spid="869405" grpId="0" animBg="1"/>
      <p:bldP spid="869406" grpId="0" animBg="1"/>
      <p:bldP spid="869410" grpId="0"/>
      <p:bldP spid="869411" grpId="0"/>
      <p:bldP spid="869412" grpId="0"/>
      <p:bldP spid="869413" grpId="0"/>
      <p:bldP spid="869414" grpId="0"/>
      <p:bldP spid="869415" grpId="0"/>
      <p:bldP spid="869416" grpId="0" animBg="1"/>
      <p:bldP spid="869417" grpId="0" animBg="1"/>
      <p:bldP spid="869418" grpId="0" animBg="1"/>
      <p:bldP spid="869419" grpId="0" animBg="1"/>
      <p:bldP spid="869420" grpId="0" animBg="1"/>
      <p:bldP spid="869421" grpId="0"/>
      <p:bldP spid="869422" grpId="0"/>
      <p:bldP spid="869423" grpId="0"/>
      <p:bldP spid="869424" grpId="0"/>
      <p:bldP spid="869425" grpId="0"/>
      <p:bldP spid="869426" grpId="0"/>
      <p:bldP spid="869427" grpId="0"/>
      <p:bldP spid="869428" grpId="0"/>
      <p:bldP spid="8694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Text Box 2"/>
          <p:cNvSpPr txBox="1">
            <a:spLocks noChangeArrowheads="1"/>
          </p:cNvSpPr>
          <p:nvPr/>
        </p:nvSpPr>
        <p:spPr bwMode="auto">
          <a:xfrm>
            <a:off x="0" y="704850"/>
            <a:ext cx="9144000" cy="3293209"/>
          </a:xfrm>
          <a:prstGeom prst="rect">
            <a:avLst/>
          </a:prstGeom>
          <a:noFill/>
          <a:ln w="9525">
            <a:noFill/>
            <a:miter lim="800000"/>
            <a:headEnd/>
            <a:tailEnd/>
          </a:ln>
          <a:effectLst/>
        </p:spPr>
        <p:txBody>
          <a:bodyPr wrap="square">
            <a:spAutoFit/>
          </a:bodyPr>
          <a:lstStyle/>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Upper mantle partial melting is the sum of still poorly understood complex phenomena.</a:t>
            </a:r>
          </a:p>
          <a:p>
            <a:pPr>
              <a:defRPr/>
            </a:pPr>
            <a:endParaRPr lang="en-GB" sz="7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Before starting to argue about depths and temperatures of formation of complex magmas we</a:t>
            </a:r>
            <a:r>
              <a:rPr lang="en-GB" sz="1600" dirty="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a:solidFill>
                  <a:schemeClr val="bg1"/>
                </a:solidFill>
                <a:effectLst>
                  <a:outerShdw blurRad="38100" dist="38100" dir="2700000" algn="tl">
                    <a:srgbClr val="000000"/>
                  </a:outerShdw>
                </a:effectLst>
                <a:latin typeface="Calibri" pitchFamily="34" charset="0"/>
                <a:sym typeface="Wingdings" pitchFamily="2" charset="2"/>
              </a:rPr>
              <a:t>will</a:t>
            </a:r>
            <a:r>
              <a:rPr lang="en-GB" sz="1600" dirty="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a:solidFill>
                  <a:schemeClr val="bg1"/>
                </a:solidFill>
                <a:effectLst>
                  <a:outerShdw blurRad="38100" dist="38100" dir="2700000" algn="tl">
                    <a:srgbClr val="000000"/>
                  </a:outerShdw>
                </a:effectLst>
                <a:latin typeface="Calibri" pitchFamily="34" charset="0"/>
                <a:sym typeface="Wingdings" pitchFamily="2" charset="2"/>
              </a:rPr>
              <a:t>focus</a:t>
            </a:r>
            <a:r>
              <a:rPr lang="en-GB" sz="1600" dirty="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a:solidFill>
                  <a:schemeClr val="bg1"/>
                </a:solidFill>
                <a:effectLst>
                  <a:outerShdw blurRad="38100" dist="38100" dir="2700000" algn="tl">
                    <a:srgbClr val="000000"/>
                  </a:outerShdw>
                </a:effectLst>
                <a:latin typeface="Calibri" pitchFamily="34" charset="0"/>
                <a:sym typeface="Wingdings" pitchFamily="2" charset="2"/>
              </a:rPr>
              <a:t>attention on </a:t>
            </a:r>
            <a:r>
              <a:rPr lang="en-GB" sz="2000" u="sng" dirty="0">
                <a:solidFill>
                  <a:schemeClr val="bg1"/>
                </a:solidFill>
                <a:effectLst>
                  <a:outerShdw blurRad="38100" dist="38100" dir="2700000" algn="tl">
                    <a:srgbClr val="000000"/>
                  </a:outerShdw>
                </a:effectLst>
                <a:latin typeface="Calibri" pitchFamily="34" charset="0"/>
                <a:sym typeface="Wingdings" pitchFamily="2" charset="2"/>
              </a:rPr>
              <a:t>the simplest natural system</a:t>
            </a:r>
            <a:r>
              <a:rPr lang="en-GB" sz="2000" dirty="0">
                <a:solidFill>
                  <a:schemeClr val="bg1"/>
                </a:solidFill>
                <a:effectLst>
                  <a:outerShdw blurRad="38100" dist="38100" dir="2700000" algn="tl">
                    <a:srgbClr val="000000"/>
                  </a:outerShdw>
                </a:effectLst>
                <a:latin typeface="Calibri" pitchFamily="34" charset="0"/>
                <a:sym typeface="Wingdings" pitchFamily="2" charset="2"/>
              </a:rPr>
              <a:t>.</a:t>
            </a:r>
            <a:endParaRPr lang="en-GB" sz="7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7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This is represented by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M</a:t>
            </a:r>
            <a:r>
              <a:rPr lang="en-GB" sz="2000" dirty="0">
                <a:solidFill>
                  <a:schemeClr val="bg1"/>
                </a:solidFill>
                <a:effectLst>
                  <a:outerShdw blurRad="38100" dist="38100" dir="2700000" algn="tl">
                    <a:srgbClr val="000000"/>
                  </a:outerShdw>
                </a:effectLst>
                <a:latin typeface="Calibri" pitchFamily="34" charset="0"/>
                <a:sym typeface="Wingdings" pitchFamily="2" charset="2"/>
              </a:rPr>
              <a:t>id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cean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R</a:t>
            </a:r>
            <a:r>
              <a:rPr lang="en-GB" sz="2000" dirty="0">
                <a:solidFill>
                  <a:schemeClr val="bg1"/>
                </a:solidFill>
                <a:effectLst>
                  <a:outerShdw blurRad="38100" dist="38100" dir="2700000" algn="tl">
                    <a:srgbClr val="000000"/>
                  </a:outerShdw>
                </a:effectLst>
                <a:latin typeface="Calibri" pitchFamily="34" charset="0"/>
                <a:sym typeface="Wingdings" pitchFamily="2" charset="2"/>
              </a:rPr>
              <a:t>idge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B</a:t>
            </a:r>
            <a:r>
              <a:rPr lang="en-GB" sz="2000" dirty="0">
                <a:solidFill>
                  <a:schemeClr val="bg1"/>
                </a:solidFill>
                <a:effectLst>
                  <a:outerShdw blurRad="38100" dist="38100" dir="2700000" algn="tl">
                    <a:srgbClr val="000000"/>
                  </a:outerShdw>
                </a:effectLst>
                <a:latin typeface="Calibri" pitchFamily="34" charset="0"/>
                <a:sym typeface="Wingdings" pitchFamily="2" charset="2"/>
              </a:rPr>
              <a:t>asalts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MORB</a:t>
            </a:r>
            <a:r>
              <a:rPr lang="en-GB" sz="2000" dirty="0">
                <a:solidFill>
                  <a:schemeClr val="bg1"/>
                </a:solidFill>
                <a:effectLst>
                  <a:outerShdw blurRad="38100" dist="38100" dir="2700000" algn="tl">
                    <a:srgbClr val="000000"/>
                  </a:outerShdw>
                </a:effectLst>
                <a:latin typeface="Calibri" pitchFamily="34" charset="0"/>
                <a:sym typeface="Wingdings" pitchFamily="2" charset="2"/>
              </a:rPr>
              <a:t>)</a:t>
            </a:r>
          </a:p>
          <a:p>
            <a:pPr>
              <a:defRPr/>
            </a:pPr>
            <a:endParaRPr lang="en-GB" sz="7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Why the simplest natural system?</a:t>
            </a:r>
          </a:p>
          <a:p>
            <a:pPr>
              <a:defRPr/>
            </a:pPr>
            <a:endParaRPr lang="en-GB" sz="7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The source can be assumed to be Ol+Opx+Cpx (&gt;98%);</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The melt composition is classically assumed to be nearly K- and volatile-free (not strictly true, but a necessary approximation to keep the system simple).</a:t>
            </a:r>
          </a:p>
        </p:txBody>
      </p:sp>
      <p:sp>
        <p:nvSpPr>
          <p:cNvPr id="85504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2" name="Text Box 2">
            <a:extLst>
              <a:ext uri="{FF2B5EF4-FFF2-40B4-BE49-F238E27FC236}">
                <a16:creationId xmlns:a16="http://schemas.microsoft.com/office/drawing/2014/main" id="{6168748B-AB97-4ACB-B086-9CFAAF9F0726}"/>
              </a:ext>
            </a:extLst>
          </p:cNvPr>
          <p:cNvSpPr txBox="1">
            <a:spLocks noChangeArrowheads="1"/>
          </p:cNvSpPr>
          <p:nvPr/>
        </p:nvSpPr>
        <p:spPr bwMode="auto">
          <a:xfrm>
            <a:off x="0" y="4115731"/>
            <a:ext cx="9144000" cy="2739211"/>
          </a:xfrm>
          <a:prstGeom prst="rect">
            <a:avLst/>
          </a:prstGeom>
          <a:solidFill>
            <a:schemeClr val="tx1"/>
          </a:solidFill>
          <a:ln w="9525">
            <a:noFill/>
            <a:miter lim="800000"/>
            <a:headEnd/>
            <a:tailEnd/>
          </a:ln>
          <a:effectLst/>
        </p:spPr>
        <p:txBody>
          <a:bodyPr wrap="square">
            <a:spAutoFit/>
          </a:bodyPr>
          <a:lstStyle/>
          <a:p>
            <a:pPr>
              <a:lnSpc>
                <a:spcPct val="90000"/>
              </a:lnSpc>
              <a:spcAft>
                <a:spcPts val="600"/>
              </a:spcAft>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Most of our knowledge on MORB genesis (the simplest natural system of igneous rock formation) is based on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isobaric</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experiments, whereas partial melting beneath oceanic ridges very likely is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polybaric</a:t>
            </a:r>
            <a:r>
              <a:rPr lang="en-GB" sz="2000" dirty="0">
                <a:solidFill>
                  <a:schemeClr val="bg1"/>
                </a:solidFill>
                <a:effectLst>
                  <a:outerShdw blurRad="38100" dist="38100" dir="2700000" algn="tl">
                    <a:srgbClr val="000000"/>
                  </a:outerShdw>
                </a:effectLst>
                <a:latin typeface="Calibri" pitchFamily="34" charset="0"/>
                <a:sym typeface="Wingdings" pitchFamily="2" charset="2"/>
              </a:rPr>
              <a:t>.</a:t>
            </a:r>
          </a:p>
          <a:p>
            <a:pPr>
              <a:lnSpc>
                <a:spcPct val="90000"/>
              </a:lnSpc>
              <a:spcAft>
                <a:spcPts val="600"/>
              </a:spcAft>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Many researchers believe that melts formed at depths in the mantle are extracted rapidly, without experiencing low-pressure re-equilibration during ascent. But this is improbable if melt moves via porous flow.</a:t>
            </a:r>
          </a:p>
          <a:p>
            <a:pPr>
              <a:lnSpc>
                <a:spcPct val="90000"/>
              </a:lnSpc>
              <a:spcAft>
                <a:spcPts val="600"/>
              </a:spcAft>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A more realistic approach is to consider near-solidus melts (P, T, Residue-controlled) moving by porous flow entailing re-equilibration  with lherzolite residue and continue adjustment of melt composition moving to low P.</a:t>
            </a:r>
            <a:endParaRPr lang="en-GB" sz="20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5042">
                                            <p:txEl>
                                              <p:pRg st="0" end="0"/>
                                            </p:txEl>
                                          </p:spTgt>
                                        </p:tgtEl>
                                        <p:attrNameLst>
                                          <p:attrName>style.visibility</p:attrName>
                                        </p:attrNameLst>
                                      </p:cBhvr>
                                      <p:to>
                                        <p:strVal val="visible"/>
                                      </p:to>
                                    </p:set>
                                    <p:animEffect transition="in" filter="fade">
                                      <p:cBhvr>
                                        <p:cTn id="7" dur="500"/>
                                        <p:tgtEl>
                                          <p:spTgt spid="855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5042">
                                            <p:txEl>
                                              <p:pRg st="2" end="2"/>
                                            </p:txEl>
                                          </p:spTgt>
                                        </p:tgtEl>
                                        <p:attrNameLst>
                                          <p:attrName>style.visibility</p:attrName>
                                        </p:attrNameLst>
                                      </p:cBhvr>
                                      <p:to>
                                        <p:strVal val="visible"/>
                                      </p:to>
                                    </p:set>
                                    <p:animEffect transition="in" filter="fade">
                                      <p:cBhvr>
                                        <p:cTn id="12" dur="500"/>
                                        <p:tgtEl>
                                          <p:spTgt spid="8550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5042">
                                            <p:txEl>
                                              <p:pRg st="4" end="4"/>
                                            </p:txEl>
                                          </p:spTgt>
                                        </p:tgtEl>
                                        <p:attrNameLst>
                                          <p:attrName>style.visibility</p:attrName>
                                        </p:attrNameLst>
                                      </p:cBhvr>
                                      <p:to>
                                        <p:strVal val="visible"/>
                                      </p:to>
                                    </p:set>
                                    <p:animEffect transition="in" filter="fade">
                                      <p:cBhvr>
                                        <p:cTn id="17" dur="500"/>
                                        <p:tgtEl>
                                          <p:spTgt spid="85504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55042">
                                            <p:txEl>
                                              <p:pRg st="6" end="6"/>
                                            </p:txEl>
                                          </p:spTgt>
                                        </p:tgtEl>
                                        <p:attrNameLst>
                                          <p:attrName>style.visibility</p:attrName>
                                        </p:attrNameLst>
                                      </p:cBhvr>
                                      <p:to>
                                        <p:strVal val="visible"/>
                                      </p:to>
                                    </p:set>
                                    <p:animEffect transition="in" filter="fade">
                                      <p:cBhvr>
                                        <p:cTn id="22" dur="500"/>
                                        <p:tgtEl>
                                          <p:spTgt spid="85504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5042">
                                            <p:txEl>
                                              <p:pRg st="8" end="8"/>
                                            </p:txEl>
                                          </p:spTgt>
                                        </p:tgtEl>
                                        <p:attrNameLst>
                                          <p:attrName>style.visibility</p:attrName>
                                        </p:attrNameLst>
                                      </p:cBhvr>
                                      <p:to>
                                        <p:strVal val="visible"/>
                                      </p:to>
                                    </p:set>
                                    <p:animEffect transition="in" filter="fade">
                                      <p:cBhvr>
                                        <p:cTn id="27" dur="500"/>
                                        <p:tgtEl>
                                          <p:spTgt spid="85504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5042">
                                            <p:txEl>
                                              <p:pRg st="9" end="9"/>
                                            </p:txEl>
                                          </p:spTgt>
                                        </p:tgtEl>
                                        <p:attrNameLst>
                                          <p:attrName>style.visibility</p:attrName>
                                        </p:attrNameLst>
                                      </p:cBhvr>
                                      <p:to>
                                        <p:strVal val="visible"/>
                                      </p:to>
                                    </p:set>
                                    <p:animEffect transition="in" filter="fade">
                                      <p:cBhvr>
                                        <p:cTn id="32" dur="500"/>
                                        <p:tgtEl>
                                          <p:spTgt spid="855042">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fade">
                                      <p:cBhvr>
                                        <p:cTn id="4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2" grpId="0" build="p" autoUpdateAnimBg="0"/>
      <p:bldP spid="2" grpId="0" uiExpand="1"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ext Box 2"/>
          <p:cNvSpPr txBox="1">
            <a:spLocks noChangeArrowheads="1"/>
          </p:cNvSpPr>
          <p:nvPr/>
        </p:nvSpPr>
        <p:spPr bwMode="auto">
          <a:xfrm>
            <a:off x="0" y="664425"/>
            <a:ext cx="9144000" cy="2862322"/>
          </a:xfrm>
          <a:prstGeom prst="rect">
            <a:avLst/>
          </a:prstGeom>
          <a:noFill/>
          <a:ln w="9525">
            <a:noFill/>
            <a:miter lim="800000"/>
            <a:headEnd/>
            <a:tailEnd/>
          </a:ln>
          <a:effectLst/>
        </p:spPr>
        <p:txBody>
          <a:bodyPr wrap="square">
            <a:spAutoFit/>
          </a:bodyPr>
          <a:lstStyle/>
          <a:p>
            <a:pPr>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Now we will see </a:t>
            </a:r>
            <a:r>
              <a:rPr lang="en-GB" sz="2200" dirty="0">
                <a:solidFill>
                  <a:schemeClr val="bg1"/>
                </a:solidFill>
                <a:effectLst>
                  <a:outerShdw blurRad="38100" dist="38100" dir="2700000" algn="tl">
                    <a:srgbClr val="000000"/>
                  </a:outerShdw>
                </a:effectLst>
                <a:latin typeface="Calibri" pitchFamily="34" charset="0"/>
                <a:sym typeface="Wingdings" pitchFamily="2" charset="2"/>
              </a:rPr>
              <a:t>how poor our knowledge is on the mechanism of magma formation and its transfer to the surface</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 making examples with the dominant mantle residue-melt pair:</a:t>
            </a:r>
          </a:p>
          <a:p>
            <a:pPr>
              <a:defRPr/>
            </a:pPr>
            <a:endParaRPr lang="en-GB" sz="800" dirty="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The Abyssal Peridotite-MORB pair</a:t>
            </a:r>
          </a:p>
          <a:p>
            <a:pPr>
              <a:defRPr/>
            </a:pPr>
            <a:endParaRPr lang="en-GB" sz="8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Igneous crust [mid-ocean ridge basalts (MORB) plus dikes and lower-crustal gabbros] represents solidified partial melts whereas abyssal peridotites are melting residues.</a:t>
            </a:r>
          </a:p>
        </p:txBody>
      </p:sp>
      <p:sp>
        <p:nvSpPr>
          <p:cNvPr id="613380" name="Rectangle 4"/>
          <p:cNvSpPr>
            <a:spLocks noChangeArrowheads="1"/>
          </p:cNvSpPr>
          <p:nvPr/>
        </p:nvSpPr>
        <p:spPr bwMode="auto">
          <a:xfrm>
            <a:off x="-55563" y="6199188"/>
            <a:ext cx="9144001" cy="336550"/>
          </a:xfrm>
          <a:prstGeom prst="rect">
            <a:avLst/>
          </a:prstGeom>
          <a:noFill/>
          <a:ln w="9525" algn="ctr">
            <a:noFill/>
            <a:miter lim="800000"/>
            <a:headEnd/>
            <a:tailEnd/>
          </a:ln>
          <a:effectLst/>
        </p:spPr>
        <p:txBody>
          <a:bodyPr>
            <a:spAutoFit/>
          </a:bodyPr>
          <a:lstStyle/>
          <a:p>
            <a:pPr algn="r">
              <a:defRPr/>
            </a:pPr>
            <a:r>
              <a:rPr lang="en-GB" sz="1600" dirty="0">
                <a:solidFill>
                  <a:schemeClr val="bg1"/>
                </a:solidFill>
                <a:effectLst>
                  <a:outerShdw blurRad="38100" dist="38100" dir="2700000" algn="tl">
                    <a:srgbClr val="000000"/>
                  </a:outerShdw>
                </a:effectLst>
                <a:latin typeface="Calibri" pitchFamily="34" charset="0"/>
                <a:sym typeface="Wingdings" pitchFamily="2" charset="2"/>
              </a:rPr>
              <a:t>Much of the text and figures of this section are from: </a:t>
            </a:r>
            <a:r>
              <a:rPr lang="en-GB" sz="1600" dirty="0" err="1">
                <a:solidFill>
                  <a:schemeClr val="bg1"/>
                </a:solidFill>
                <a:effectLst>
                  <a:outerShdw blurRad="38100" dist="38100" dir="2700000" algn="tl">
                    <a:srgbClr val="000000"/>
                  </a:outerShdw>
                </a:effectLst>
                <a:latin typeface="Calibri" pitchFamily="34" charset="0"/>
                <a:sym typeface="Wingdings" pitchFamily="2" charset="2"/>
              </a:rPr>
              <a:t>Niu</a:t>
            </a:r>
            <a:r>
              <a:rPr lang="en-GB" sz="1600" dirty="0">
                <a:solidFill>
                  <a:schemeClr val="bg1"/>
                </a:solidFill>
                <a:effectLst>
                  <a:outerShdw blurRad="38100" dist="38100" dir="2700000" algn="tl">
                    <a:srgbClr val="000000"/>
                  </a:outerShdw>
                </a:effectLst>
                <a:latin typeface="Calibri" pitchFamily="34" charset="0"/>
                <a:sym typeface="Wingdings" pitchFamily="2" charset="2"/>
              </a:rPr>
              <a:t>, 2004 (J. Petrol., 45, 2423-2458)</a:t>
            </a:r>
          </a:p>
        </p:txBody>
      </p:sp>
      <p:sp>
        <p:nvSpPr>
          <p:cNvPr id="613382" name="Text Box 6"/>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What</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we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think</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we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know</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about</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mantle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processes</a:t>
            </a:r>
          </a:p>
        </p:txBody>
      </p:sp>
      <p:sp>
        <p:nvSpPr>
          <p:cNvPr id="2" name="Text Box 2">
            <a:extLst>
              <a:ext uri="{FF2B5EF4-FFF2-40B4-BE49-F238E27FC236}">
                <a16:creationId xmlns:a16="http://schemas.microsoft.com/office/drawing/2014/main" id="{9BA737BA-9152-10A6-F926-3F3BDD42D8E5}"/>
              </a:ext>
            </a:extLst>
          </p:cNvPr>
          <p:cNvSpPr txBox="1">
            <a:spLocks noChangeArrowheads="1"/>
          </p:cNvSpPr>
          <p:nvPr/>
        </p:nvSpPr>
        <p:spPr bwMode="auto">
          <a:xfrm>
            <a:off x="0" y="3564930"/>
            <a:ext cx="9144000" cy="3271665"/>
          </a:xfrm>
          <a:prstGeom prst="rect">
            <a:avLst/>
          </a:prstGeom>
          <a:solidFill>
            <a:schemeClr val="tx1"/>
          </a:solidFill>
          <a:ln w="9525">
            <a:noFill/>
            <a:miter lim="800000"/>
            <a:headEnd/>
            <a:tailEnd/>
          </a:ln>
          <a:effectLst/>
        </p:spPr>
        <p:txBody>
          <a:bodyPr wrap="square">
            <a:spAutoFit/>
          </a:bodyPr>
          <a:lstStyle/>
          <a:p>
            <a:pPr>
              <a:lnSpc>
                <a:spcPct val="90000"/>
              </a:lnSpc>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The </a:t>
            </a:r>
            <a:r>
              <a:rPr lang="en-GB" sz="2200" dirty="0">
                <a:solidFill>
                  <a:schemeClr val="bg1"/>
                </a:solidFill>
                <a:effectLst>
                  <a:outerShdw blurRad="38100" dist="38100" dir="2700000" algn="tl">
                    <a:srgbClr val="000000"/>
                  </a:outerShdw>
                </a:effectLst>
                <a:latin typeface="Calibri" pitchFamily="34" charset="0"/>
                <a:sym typeface="Wingdings" pitchFamily="2" charset="2"/>
              </a:rPr>
              <a:t>three fundamental variables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that determine the extent of mantle melting, MORB composition and ocean crust production are:</a:t>
            </a:r>
          </a:p>
          <a:p>
            <a:pPr>
              <a:lnSpc>
                <a:spcPct val="90000"/>
              </a:lnSpc>
              <a:defRPr/>
            </a:pPr>
            <a:endParaRPr lang="en-GB" sz="12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Mantle potential temperature</a:t>
            </a:r>
            <a:endParaRPr lang="en-GB" sz="1400" dirty="0">
              <a:solidFill>
                <a:schemeClr val="bg1"/>
              </a:solidFill>
              <a:effectLst>
                <a:outerShdw blurRad="38100" dist="38100" dir="2700000" algn="tl">
                  <a:srgbClr val="000000"/>
                </a:outerShdw>
              </a:effectLst>
              <a:latin typeface="Calibri" pitchFamily="34" charset="0"/>
              <a:sym typeface="Wingdings" pitchFamily="2" charset="2"/>
            </a:endParaRPr>
          </a:p>
          <a:p>
            <a:pPr>
              <a:lnSpc>
                <a:spcPct val="90000"/>
              </a:lnSpc>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Plate spreading rate</a:t>
            </a:r>
          </a:p>
          <a:p>
            <a:pPr>
              <a:lnSpc>
                <a:spcPct val="90000"/>
              </a:lnSpc>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spcAft>
                <a:spcPts val="6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Mantle source composition</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Nevertheless,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details</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of mantle melting and physical mechanisms of melt extraction and delivery to the very narrow axial zone of crustal accretion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remain</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somewhat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elusive</a:t>
            </a:r>
            <a:r>
              <a:rPr lang="en-GB" sz="2200" dirty="0">
                <a:solidFill>
                  <a:schemeClr val="bg1"/>
                </a:solidFill>
                <a:effectLst>
                  <a:outerShdw blurRad="38100" dist="38100" dir="2700000" algn="tl">
                    <a:srgbClr val="000000"/>
                  </a:outerShdw>
                </a:effectLst>
                <a:latin typeface="Calibri" pitchFamily="34" charset="0"/>
                <a:sym typeface="Wingdings" pitchFamily="2" charset="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3378">
                                            <p:txEl>
                                              <p:pRg st="0" end="0"/>
                                            </p:txEl>
                                          </p:spTgt>
                                        </p:tgtEl>
                                        <p:attrNameLst>
                                          <p:attrName>style.visibility</p:attrName>
                                        </p:attrNameLst>
                                      </p:cBhvr>
                                      <p:to>
                                        <p:strVal val="visible"/>
                                      </p:to>
                                    </p:set>
                                    <p:animEffect transition="in" filter="fade">
                                      <p:cBhvr>
                                        <p:cTn id="7" dur="500"/>
                                        <p:tgtEl>
                                          <p:spTgt spid="613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3378">
                                            <p:txEl>
                                              <p:pRg st="2" end="2"/>
                                            </p:txEl>
                                          </p:spTgt>
                                        </p:tgtEl>
                                        <p:attrNameLst>
                                          <p:attrName>style.visibility</p:attrName>
                                        </p:attrNameLst>
                                      </p:cBhvr>
                                      <p:to>
                                        <p:strVal val="visible"/>
                                      </p:to>
                                    </p:set>
                                    <p:animEffect transition="in" filter="fade">
                                      <p:cBhvr>
                                        <p:cTn id="12" dur="500"/>
                                        <p:tgtEl>
                                          <p:spTgt spid="6133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3378">
                                            <p:txEl>
                                              <p:pRg st="4" end="4"/>
                                            </p:txEl>
                                          </p:spTgt>
                                        </p:tgtEl>
                                        <p:attrNameLst>
                                          <p:attrName>style.visibility</p:attrName>
                                        </p:attrNameLst>
                                      </p:cBhvr>
                                      <p:to>
                                        <p:strVal val="visible"/>
                                      </p:to>
                                    </p:set>
                                    <p:animEffect transition="in" filter="fade">
                                      <p:cBhvr>
                                        <p:cTn id="17" dur="500"/>
                                        <p:tgtEl>
                                          <p:spTgt spid="613378">
                                            <p:txEl>
                                              <p:pRg st="4" end="4"/>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13380"/>
                                        </p:tgtEl>
                                        <p:attrNameLst>
                                          <p:attrName>style.visibility</p:attrName>
                                        </p:attrNameLst>
                                      </p:cBhvr>
                                      <p:to>
                                        <p:strVal val="visible"/>
                                      </p:to>
                                    </p:set>
                                    <p:animEffect transition="in" filter="fade">
                                      <p:cBhvr>
                                        <p:cTn id="21" dur="500"/>
                                        <p:tgtEl>
                                          <p:spTgt spid="61338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500"/>
                                        <p:tgtEl>
                                          <p:spTgt spid="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78" grpId="0" build="p" autoUpdateAnimBg="0"/>
      <p:bldP spid="613380" grpId="0"/>
      <p:bldP spid="2" grpId="0" uiExpand="1"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220717" y="820738"/>
            <a:ext cx="8702566" cy="5170646"/>
          </a:xfrm>
          <a:prstGeom prst="rect">
            <a:avLst/>
          </a:prstGeom>
          <a:noFill/>
          <a:ln w="9525">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It is generally accepted that MORB are the complement of residual abyssal peridotites:</a:t>
            </a:r>
          </a:p>
          <a:p>
            <a:pPr>
              <a:defRPr/>
            </a:pPr>
            <a:endParaRPr lang="en-GB" sz="9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dirty="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MORB + Residual Peridotite =</a:t>
            </a:r>
          </a:p>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Original Mantle Source</a:t>
            </a:r>
          </a:p>
          <a:p>
            <a:pPr algn="ct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(i.e., mantle composition before melting started).</a:t>
            </a:r>
          </a:p>
          <a:p>
            <a:pPr>
              <a:defRPr/>
            </a:pPr>
            <a:endParaRPr lang="en-GB" sz="10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Abyssal peridotites have been dredged and drilled in several localities during the last 50 years.</a:t>
            </a:r>
          </a:p>
          <a:p>
            <a:pP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Together with mantle xenoliths in Na-alkaline lavas and ophiolitic massifs, the abyssal peridotites are the only direct probes of upper mantle composition and structure.</a:t>
            </a:r>
          </a:p>
        </p:txBody>
      </p:sp>
      <p:sp>
        <p:nvSpPr>
          <p:cNvPr id="654340"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4338">
                                            <p:txEl>
                                              <p:pRg st="0" end="0"/>
                                            </p:txEl>
                                          </p:spTgt>
                                        </p:tgtEl>
                                        <p:attrNameLst>
                                          <p:attrName>style.visibility</p:attrName>
                                        </p:attrNameLst>
                                      </p:cBhvr>
                                      <p:to>
                                        <p:strVal val="visible"/>
                                      </p:to>
                                    </p:set>
                                    <p:animEffect transition="in" filter="fade">
                                      <p:cBhvr>
                                        <p:cTn id="7" dur="500"/>
                                        <p:tgtEl>
                                          <p:spTgt spid="65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4338">
                                            <p:txEl>
                                              <p:pRg st="4" end="4"/>
                                            </p:txEl>
                                          </p:spTgt>
                                        </p:tgtEl>
                                        <p:attrNameLst>
                                          <p:attrName>style.visibility</p:attrName>
                                        </p:attrNameLst>
                                      </p:cBhvr>
                                      <p:to>
                                        <p:strVal val="visible"/>
                                      </p:to>
                                    </p:set>
                                    <p:animEffect transition="in" filter="fade">
                                      <p:cBhvr>
                                        <p:cTn id="12" dur="500"/>
                                        <p:tgtEl>
                                          <p:spTgt spid="654338">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4338">
                                            <p:txEl>
                                              <p:pRg st="5" end="5"/>
                                            </p:txEl>
                                          </p:spTgt>
                                        </p:tgtEl>
                                        <p:attrNameLst>
                                          <p:attrName>style.visibility</p:attrName>
                                        </p:attrNameLst>
                                      </p:cBhvr>
                                      <p:to>
                                        <p:strVal val="visible"/>
                                      </p:to>
                                    </p:set>
                                    <p:animEffect transition="in" filter="fade">
                                      <p:cBhvr>
                                        <p:cTn id="15" dur="500"/>
                                        <p:tgtEl>
                                          <p:spTgt spid="654338">
                                            <p:txEl>
                                              <p:pRg st="5" end="5"/>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54338">
                                            <p:txEl>
                                              <p:pRg st="6" end="6"/>
                                            </p:txEl>
                                          </p:spTgt>
                                        </p:tgtEl>
                                        <p:attrNameLst>
                                          <p:attrName>style.visibility</p:attrName>
                                        </p:attrNameLst>
                                      </p:cBhvr>
                                      <p:to>
                                        <p:strVal val="visible"/>
                                      </p:to>
                                    </p:set>
                                    <p:animEffect transition="in" filter="fade">
                                      <p:cBhvr>
                                        <p:cTn id="19" dur="500"/>
                                        <p:tgtEl>
                                          <p:spTgt spid="65433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54338">
                                            <p:txEl>
                                              <p:pRg st="8" end="8"/>
                                            </p:txEl>
                                          </p:spTgt>
                                        </p:tgtEl>
                                        <p:attrNameLst>
                                          <p:attrName>style.visibility</p:attrName>
                                        </p:attrNameLst>
                                      </p:cBhvr>
                                      <p:to>
                                        <p:strVal val="visible"/>
                                      </p:to>
                                    </p:set>
                                    <p:animEffect transition="in" filter="fade">
                                      <p:cBhvr>
                                        <p:cTn id="24" dur="500"/>
                                        <p:tgtEl>
                                          <p:spTgt spid="654338">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54338">
                                            <p:txEl>
                                              <p:pRg st="10" end="10"/>
                                            </p:txEl>
                                          </p:spTgt>
                                        </p:tgtEl>
                                        <p:attrNameLst>
                                          <p:attrName>style.visibility</p:attrName>
                                        </p:attrNameLst>
                                      </p:cBhvr>
                                      <p:to>
                                        <p:strVal val="visible"/>
                                      </p:to>
                                    </p:set>
                                    <p:animEffect transition="in" filter="fade">
                                      <p:cBhvr>
                                        <p:cTn id="29" dur="500"/>
                                        <p:tgtEl>
                                          <p:spTgt spid="65433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ext Box 2"/>
          <p:cNvSpPr txBox="1">
            <a:spLocks noChangeArrowheads="1"/>
          </p:cNvSpPr>
          <p:nvPr/>
        </p:nvSpPr>
        <p:spPr bwMode="auto">
          <a:xfrm>
            <a:off x="268014" y="1727200"/>
            <a:ext cx="8607972" cy="4816703"/>
          </a:xfrm>
          <a:prstGeom prst="rect">
            <a:avLst/>
          </a:prstGeom>
          <a:noFill/>
          <a:ln w="9525">
            <a:noFill/>
            <a:miter lim="800000"/>
            <a:headEnd/>
            <a:tailEnd/>
          </a:ln>
          <a:effectLst/>
        </p:spPr>
        <p:txBody>
          <a:bodyPr wrap="square">
            <a:spAutoFit/>
          </a:bodyPr>
          <a:lstStyle/>
          <a:p>
            <a:pPr marL="342900" indent="-342900">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1.</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Plate separation at ocean ridges causes the asthenospheric mantle below to rise;</a:t>
            </a:r>
          </a:p>
          <a:p>
            <a:pPr marL="342900" indent="-342900">
              <a:buFontTx/>
              <a:buChar cha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This upwelling (solid) mantle begins to melt when it intersects the solidus at a depth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P</a:t>
            </a:r>
            <a:r>
              <a:rPr lang="en-GB" sz="2800" baseline="-25000" dirty="0">
                <a:solidFill>
                  <a:srgbClr val="FFFF00"/>
                </a:solidFill>
                <a:effectLst>
                  <a:outerShdw blurRad="38100" dist="38100" dir="2700000" algn="tl">
                    <a:srgbClr val="000000"/>
                  </a:outerShdw>
                </a:effectLst>
                <a:latin typeface="Calibri" pitchFamily="34" charset="0"/>
                <a:sym typeface="Wingdings" pitchFamily="2" charset="2"/>
              </a:rPr>
              <a:t>0</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3.</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Melting continues as the melting mantle rises (decompression) until it reaches a depth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P</a:t>
            </a:r>
            <a:r>
              <a:rPr lang="en-GB" sz="2800" baseline="-25000" dirty="0">
                <a:solidFill>
                  <a:srgbClr val="FFFF00"/>
                </a:solidFill>
                <a:effectLst>
                  <a:outerShdw blurRad="38100" dist="38100" dir="2700000" algn="tl">
                    <a:srgbClr val="000000"/>
                  </a:outerShdw>
                </a:effectLst>
                <a:latin typeface="Calibri" pitchFamily="34" charset="0"/>
                <a:sym typeface="Wingdings" pitchFamily="2" charset="2"/>
              </a:rPr>
              <a:t>f</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as a result of conductive cooling to the seafloor;</a:t>
            </a: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4.</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The depth range between the base of the igneous crust and the depth of melting cessation (P</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f</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is termed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‘cold’ thermal boundary layer</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(TBL);</a:t>
            </a:r>
          </a:p>
        </p:txBody>
      </p:sp>
      <p:sp>
        <p:nvSpPr>
          <p:cNvPr id="621571" name="Text Box 3"/>
          <p:cNvSpPr txBox="1">
            <a:spLocks noChangeArrowheads="1"/>
          </p:cNvSpPr>
          <p:nvPr/>
        </p:nvSpPr>
        <p:spPr bwMode="auto">
          <a:xfrm>
            <a:off x="0" y="1077913"/>
            <a:ext cx="9144000" cy="646331"/>
          </a:xfrm>
          <a:prstGeom prst="rect">
            <a:avLst/>
          </a:prstGeom>
          <a:noFill/>
          <a:ln w="9525" algn="ctr">
            <a:noFill/>
            <a:miter lim="800000"/>
            <a:headEnd/>
            <a:tailEnd/>
          </a:ln>
          <a:effectLst/>
        </p:spPr>
        <p:txBody>
          <a:bodyPr>
            <a:spAutoFit/>
          </a:bodyPr>
          <a:lstStyle/>
          <a:p>
            <a:pPr algn="r">
              <a:defRPr/>
            </a:pPr>
            <a:r>
              <a:rPr lang="en-GB" sz="3600" dirty="0">
                <a:solidFill>
                  <a:srgbClr val="FFFF00"/>
                </a:solidFill>
                <a:effectLst>
                  <a:outerShdw blurRad="38100" dist="38100" dir="2700000" algn="tl">
                    <a:srgbClr val="000000"/>
                  </a:outerShdw>
                </a:effectLst>
                <a:latin typeface="Calibri" pitchFamily="34" charset="0"/>
              </a:rPr>
              <a:t>Working Framework:</a:t>
            </a:r>
          </a:p>
        </p:txBody>
      </p:sp>
      <p:sp>
        <p:nvSpPr>
          <p:cNvPr id="621572"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1572"/>
                                        </p:tgtEl>
                                        <p:attrNameLst>
                                          <p:attrName>style.visibility</p:attrName>
                                        </p:attrNameLst>
                                      </p:cBhvr>
                                      <p:to>
                                        <p:strVal val="visible"/>
                                      </p:to>
                                    </p:set>
                                    <p:animEffect transition="in" filter="fade">
                                      <p:cBhvr>
                                        <p:cTn id="7" dur="500"/>
                                        <p:tgtEl>
                                          <p:spTgt spid="6215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571"/>
                                        </p:tgtEl>
                                        <p:attrNameLst>
                                          <p:attrName>style.visibility</p:attrName>
                                        </p:attrNameLst>
                                      </p:cBhvr>
                                      <p:to>
                                        <p:strVal val="visible"/>
                                      </p:to>
                                    </p:set>
                                    <p:animEffect transition="in" filter="fade">
                                      <p:cBhvr>
                                        <p:cTn id="12" dur="500"/>
                                        <p:tgtEl>
                                          <p:spTgt spid="6215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1570">
                                            <p:txEl>
                                              <p:pRg st="0" end="0"/>
                                            </p:txEl>
                                          </p:spTgt>
                                        </p:tgtEl>
                                        <p:attrNameLst>
                                          <p:attrName>style.visibility</p:attrName>
                                        </p:attrNameLst>
                                      </p:cBhvr>
                                      <p:to>
                                        <p:strVal val="visible"/>
                                      </p:to>
                                    </p:set>
                                    <p:animEffect transition="in" filter="fade">
                                      <p:cBhvr>
                                        <p:cTn id="17" dur="500"/>
                                        <p:tgtEl>
                                          <p:spTgt spid="62157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1570">
                                            <p:txEl>
                                              <p:pRg st="2" end="2"/>
                                            </p:txEl>
                                          </p:spTgt>
                                        </p:tgtEl>
                                        <p:attrNameLst>
                                          <p:attrName>style.visibility</p:attrName>
                                        </p:attrNameLst>
                                      </p:cBhvr>
                                      <p:to>
                                        <p:strVal val="visible"/>
                                      </p:to>
                                    </p:set>
                                    <p:animEffect transition="in" filter="fade">
                                      <p:cBhvr>
                                        <p:cTn id="22" dur="500"/>
                                        <p:tgtEl>
                                          <p:spTgt spid="62157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1570">
                                            <p:txEl>
                                              <p:pRg st="4" end="4"/>
                                            </p:txEl>
                                          </p:spTgt>
                                        </p:tgtEl>
                                        <p:attrNameLst>
                                          <p:attrName>style.visibility</p:attrName>
                                        </p:attrNameLst>
                                      </p:cBhvr>
                                      <p:to>
                                        <p:strVal val="visible"/>
                                      </p:to>
                                    </p:set>
                                    <p:animEffect transition="in" filter="fade">
                                      <p:cBhvr>
                                        <p:cTn id="27" dur="500"/>
                                        <p:tgtEl>
                                          <p:spTgt spid="6215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1570">
                                            <p:txEl>
                                              <p:pRg st="6" end="6"/>
                                            </p:txEl>
                                          </p:spTgt>
                                        </p:tgtEl>
                                        <p:attrNameLst>
                                          <p:attrName>style.visibility</p:attrName>
                                        </p:attrNameLst>
                                      </p:cBhvr>
                                      <p:to>
                                        <p:strVal val="visible"/>
                                      </p:to>
                                    </p:set>
                                    <p:animEffect transition="in" filter="fade">
                                      <p:cBhvr>
                                        <p:cTn id="32" dur="500"/>
                                        <p:tgtEl>
                                          <p:spTgt spid="6215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0" grpId="0" build="p" autoUpdateAnimBg="0"/>
      <p:bldP spid="621571" grpId="0"/>
      <p:bldP spid="6215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393700" y="1436688"/>
            <a:ext cx="8750300" cy="3563937"/>
            <a:chOff x="248" y="905"/>
            <a:chExt cx="5512" cy="2245"/>
          </a:xfrm>
        </p:grpSpPr>
        <p:pic>
          <p:nvPicPr>
            <p:cNvPr id="33807" name="Picture 3"/>
            <p:cNvPicPr>
              <a:picLocks noChangeAspect="1" noChangeArrowheads="1"/>
            </p:cNvPicPr>
            <p:nvPr/>
          </p:nvPicPr>
          <p:blipFill>
            <a:blip r:embed="rId3" cstate="print"/>
            <a:srcRect b="33997"/>
            <a:stretch>
              <a:fillRect/>
            </a:stretch>
          </p:blipFill>
          <p:spPr bwMode="auto">
            <a:xfrm>
              <a:off x="248" y="905"/>
              <a:ext cx="5512" cy="2245"/>
            </a:xfrm>
            <a:prstGeom prst="rect">
              <a:avLst/>
            </a:prstGeom>
            <a:noFill/>
            <a:ln w="9525" algn="ctr">
              <a:noFill/>
              <a:miter lim="800000"/>
              <a:headEnd/>
              <a:tailEnd/>
            </a:ln>
          </p:spPr>
        </p:pic>
        <p:sp>
          <p:nvSpPr>
            <p:cNvPr id="627722" name="Rectangle 10"/>
            <p:cNvSpPr>
              <a:spLocks noChangeArrowheads="1"/>
            </p:cNvSpPr>
            <p:nvPr/>
          </p:nvSpPr>
          <p:spPr bwMode="auto">
            <a:xfrm>
              <a:off x="1489" y="957"/>
              <a:ext cx="921" cy="160"/>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627723" name="Rectangle 11"/>
            <p:cNvSpPr>
              <a:spLocks noChangeArrowheads="1"/>
            </p:cNvSpPr>
            <p:nvPr/>
          </p:nvSpPr>
          <p:spPr bwMode="auto">
            <a:xfrm>
              <a:off x="3589" y="957"/>
              <a:ext cx="921" cy="160"/>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627717" name="Text Box 5"/>
          <p:cNvSpPr txBox="1">
            <a:spLocks noChangeArrowheads="1"/>
          </p:cNvSpPr>
          <p:nvPr/>
        </p:nvSpPr>
        <p:spPr bwMode="auto">
          <a:xfrm rot="16200000">
            <a:off x="-1422400" y="3181350"/>
            <a:ext cx="3302000" cy="336550"/>
          </a:xfrm>
          <a:prstGeom prst="rect">
            <a:avLst/>
          </a:prstGeom>
          <a:noFill/>
          <a:ln w="9525" algn="ctr">
            <a:noFill/>
            <a:miter lim="800000"/>
            <a:headEnd/>
            <a:tailEnd/>
          </a:ln>
          <a:effectLst/>
        </p:spPr>
        <p:txBody>
          <a:bodyPr wrap="square">
            <a:spAutoFit/>
          </a:bodyPr>
          <a:lstStyle/>
          <a:p>
            <a:pPr>
              <a:defRPr/>
            </a:pPr>
            <a:r>
              <a:rPr lang="it-IT" sz="1600" dirty="0" err="1">
                <a:solidFill>
                  <a:schemeClr val="bg1"/>
                </a:solidFill>
                <a:effectLst>
                  <a:outerShdw blurRad="38100" dist="38100" dir="2700000" algn="tl">
                    <a:srgbClr val="000000"/>
                  </a:outerShdw>
                </a:effectLst>
                <a:latin typeface="Calibri" pitchFamily="34" charset="0"/>
              </a:rPr>
              <a:t>Niu</a:t>
            </a:r>
            <a:r>
              <a:rPr lang="it-IT" sz="1600" dirty="0">
                <a:solidFill>
                  <a:schemeClr val="bg1"/>
                </a:solidFill>
                <a:effectLst>
                  <a:outerShdw blurRad="38100" dist="38100" dir="2700000" algn="tl">
                    <a:srgbClr val="000000"/>
                  </a:outerShdw>
                </a:effectLst>
                <a:latin typeface="Calibri" pitchFamily="34" charset="0"/>
              </a:rPr>
              <a:t>, 2004, (J. </a:t>
            </a:r>
            <a:r>
              <a:rPr lang="it-IT" sz="1600" dirty="0" err="1">
                <a:solidFill>
                  <a:schemeClr val="bg1"/>
                </a:solidFill>
                <a:effectLst>
                  <a:outerShdw blurRad="38100" dist="38100" dir="2700000" algn="tl">
                    <a:srgbClr val="000000"/>
                  </a:outerShdw>
                </a:effectLst>
                <a:latin typeface="Calibri" pitchFamily="34" charset="0"/>
              </a:rPr>
              <a:t>Petrol</a:t>
            </a:r>
            <a:r>
              <a:rPr lang="it-IT" sz="1600" dirty="0">
                <a:solidFill>
                  <a:schemeClr val="bg1"/>
                </a:solidFill>
                <a:effectLst>
                  <a:outerShdw blurRad="38100" dist="38100" dir="2700000" algn="tl">
                    <a:srgbClr val="000000"/>
                  </a:outerShdw>
                </a:effectLst>
                <a:latin typeface="Calibri" pitchFamily="34" charset="0"/>
              </a:rPr>
              <a:t>.,  45, 2423-2458) </a:t>
            </a:r>
          </a:p>
        </p:txBody>
      </p:sp>
      <p:sp>
        <p:nvSpPr>
          <p:cNvPr id="627719" name="Text Box 7"/>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27720" name="Oval 8"/>
          <p:cNvSpPr>
            <a:spLocks noChangeArrowheads="1"/>
          </p:cNvSpPr>
          <p:nvPr/>
        </p:nvSpPr>
        <p:spPr bwMode="auto">
          <a:xfrm>
            <a:off x="6254750" y="3605213"/>
            <a:ext cx="2532063" cy="676275"/>
          </a:xfrm>
          <a:prstGeom prst="ellipse">
            <a:avLst/>
          </a:prstGeom>
          <a:noFill/>
          <a:ln w="38100" algn="ctr">
            <a:solidFill>
              <a:schemeClr val="tx1"/>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1" name="Oval 9"/>
          <p:cNvSpPr>
            <a:spLocks noChangeArrowheads="1"/>
          </p:cNvSpPr>
          <p:nvPr/>
        </p:nvSpPr>
        <p:spPr bwMode="auto">
          <a:xfrm>
            <a:off x="5313363" y="2082800"/>
            <a:ext cx="3538537" cy="581025"/>
          </a:xfrm>
          <a:prstGeom prst="ellipse">
            <a:avLst/>
          </a:prstGeom>
          <a:noFill/>
          <a:ln w="38100"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5" name="AutoShape 13"/>
          <p:cNvSpPr>
            <a:spLocks noChangeArrowheads="1"/>
          </p:cNvSpPr>
          <p:nvPr/>
        </p:nvSpPr>
        <p:spPr bwMode="auto">
          <a:xfrm>
            <a:off x="2757488" y="1477963"/>
            <a:ext cx="1449387" cy="322262"/>
          </a:xfrm>
          <a:prstGeom prst="leftArrow">
            <a:avLst>
              <a:gd name="adj1" fmla="val 50000"/>
              <a:gd name="adj2" fmla="val 112439"/>
            </a:avLst>
          </a:prstGeom>
          <a:solidFill>
            <a:srgbClr val="FF0000"/>
          </a:solidFill>
          <a:ln w="63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6" name="AutoShape 14"/>
          <p:cNvSpPr>
            <a:spLocks noChangeArrowheads="1"/>
          </p:cNvSpPr>
          <p:nvPr/>
        </p:nvSpPr>
        <p:spPr bwMode="auto">
          <a:xfrm rot="10800000">
            <a:off x="5238750" y="1477963"/>
            <a:ext cx="1449388" cy="322262"/>
          </a:xfrm>
          <a:prstGeom prst="leftArrow">
            <a:avLst>
              <a:gd name="adj1" fmla="val 50000"/>
              <a:gd name="adj2" fmla="val 112439"/>
            </a:avLst>
          </a:prstGeom>
          <a:solidFill>
            <a:srgbClr val="FF0000"/>
          </a:solidFill>
          <a:ln w="63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7" name="AutoShape 15"/>
          <p:cNvSpPr>
            <a:spLocks noChangeArrowheads="1"/>
          </p:cNvSpPr>
          <p:nvPr/>
        </p:nvSpPr>
        <p:spPr bwMode="auto">
          <a:xfrm>
            <a:off x="3267075" y="4459288"/>
            <a:ext cx="225425" cy="520700"/>
          </a:xfrm>
          <a:prstGeom prst="upArrow">
            <a:avLst>
              <a:gd name="adj1" fmla="val 50000"/>
              <a:gd name="adj2" fmla="val 57746"/>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28" name="AutoShape 16"/>
          <p:cNvSpPr>
            <a:spLocks noChangeArrowheads="1"/>
          </p:cNvSpPr>
          <p:nvPr/>
        </p:nvSpPr>
        <p:spPr bwMode="auto">
          <a:xfrm>
            <a:off x="6076950" y="4459288"/>
            <a:ext cx="225425" cy="520700"/>
          </a:xfrm>
          <a:prstGeom prst="upArrow">
            <a:avLst>
              <a:gd name="adj1" fmla="val 50000"/>
              <a:gd name="adj2" fmla="val 57746"/>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29" name="AutoShape 17"/>
          <p:cNvSpPr>
            <a:spLocks noChangeArrowheads="1"/>
          </p:cNvSpPr>
          <p:nvPr/>
        </p:nvSpPr>
        <p:spPr bwMode="auto">
          <a:xfrm>
            <a:off x="5556250" y="4122738"/>
            <a:ext cx="211138" cy="857250"/>
          </a:xfrm>
          <a:prstGeom prst="upArrow">
            <a:avLst>
              <a:gd name="adj1" fmla="val 50000"/>
              <a:gd name="adj2" fmla="val 101504"/>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0" name="AutoShape 18"/>
          <p:cNvSpPr>
            <a:spLocks noChangeArrowheads="1"/>
          </p:cNvSpPr>
          <p:nvPr/>
        </p:nvSpPr>
        <p:spPr bwMode="auto">
          <a:xfrm>
            <a:off x="3797300" y="4122738"/>
            <a:ext cx="211138" cy="857250"/>
          </a:xfrm>
          <a:prstGeom prst="upArrow">
            <a:avLst>
              <a:gd name="adj1" fmla="val 50000"/>
              <a:gd name="adj2" fmla="val 101504"/>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1" name="AutoShape 19"/>
          <p:cNvSpPr>
            <a:spLocks noChangeArrowheads="1"/>
          </p:cNvSpPr>
          <p:nvPr/>
        </p:nvSpPr>
        <p:spPr bwMode="auto">
          <a:xfrm>
            <a:off x="4373563" y="3644900"/>
            <a:ext cx="211137" cy="1335088"/>
          </a:xfrm>
          <a:prstGeom prst="upArrow">
            <a:avLst>
              <a:gd name="adj1" fmla="val 50000"/>
              <a:gd name="adj2" fmla="val 158083"/>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2" name="AutoShape 20"/>
          <p:cNvSpPr>
            <a:spLocks noChangeArrowheads="1"/>
          </p:cNvSpPr>
          <p:nvPr/>
        </p:nvSpPr>
        <p:spPr bwMode="auto">
          <a:xfrm>
            <a:off x="4964113" y="3644900"/>
            <a:ext cx="211137" cy="1335088"/>
          </a:xfrm>
          <a:prstGeom prst="upArrow">
            <a:avLst>
              <a:gd name="adj1" fmla="val 50000"/>
              <a:gd name="adj2" fmla="val 158083"/>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cxnSp>
        <p:nvCxnSpPr>
          <p:cNvPr id="19" name="Connettore 1 18"/>
          <p:cNvCxnSpPr/>
          <p:nvPr/>
        </p:nvCxnSpPr>
        <p:spPr bwMode="auto">
          <a:xfrm flipV="1">
            <a:off x="657225" y="5753100"/>
            <a:ext cx="685800" cy="257175"/>
          </a:xfrm>
          <a:prstGeom prst="line">
            <a:avLst/>
          </a:prstGeom>
          <a:noFill/>
          <a:ln w="57150" cap="flat" cmpd="sng" algn="ctr">
            <a:solidFill>
              <a:srgbClr val="0070C0"/>
            </a:solidFill>
            <a:prstDash val="solid"/>
            <a:round/>
            <a:headEnd type="none" w="med" len="med"/>
            <a:tailEnd type="triangle" w="med" len="med"/>
          </a:ln>
          <a:effectLst/>
        </p:spPr>
      </p:cxnSp>
      <p:cxnSp>
        <p:nvCxnSpPr>
          <p:cNvPr id="21" name="Connettore 1 20"/>
          <p:cNvCxnSpPr/>
          <p:nvPr/>
        </p:nvCxnSpPr>
        <p:spPr bwMode="auto">
          <a:xfrm flipV="1">
            <a:off x="657225" y="6229350"/>
            <a:ext cx="685800" cy="257175"/>
          </a:xfrm>
          <a:prstGeom prst="line">
            <a:avLst/>
          </a:prstGeom>
          <a:noFill/>
          <a:ln w="28575" cap="flat" cmpd="sng" algn="ctr">
            <a:solidFill>
              <a:srgbClr val="FF0000"/>
            </a:solidFill>
            <a:prstDash val="dash"/>
            <a:round/>
            <a:headEnd type="none" w="med" len="med"/>
            <a:tailEnd type="triangle" w="med" len="med"/>
          </a:ln>
          <a:effectLst/>
        </p:spPr>
      </p:cxnSp>
      <p:sp>
        <p:nvSpPr>
          <p:cNvPr id="22" name="Text Box 5"/>
          <p:cNvSpPr txBox="1">
            <a:spLocks noChangeArrowheads="1"/>
          </p:cNvSpPr>
          <p:nvPr/>
        </p:nvSpPr>
        <p:spPr bwMode="auto">
          <a:xfrm>
            <a:off x="1582737" y="5562600"/>
            <a:ext cx="3246438"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Mantle residue path</a:t>
            </a:r>
          </a:p>
        </p:txBody>
      </p:sp>
      <p:sp>
        <p:nvSpPr>
          <p:cNvPr id="23" name="Text Box 5"/>
          <p:cNvSpPr txBox="1">
            <a:spLocks noChangeArrowheads="1"/>
          </p:cNvSpPr>
          <p:nvPr/>
        </p:nvSpPr>
        <p:spPr bwMode="auto">
          <a:xfrm>
            <a:off x="1582737" y="6048375"/>
            <a:ext cx="3246438"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Partial melt path</a:t>
            </a:r>
          </a:p>
        </p:txBody>
      </p:sp>
      <p:sp>
        <p:nvSpPr>
          <p:cNvPr id="24" name="Text Box 5"/>
          <p:cNvSpPr txBox="1">
            <a:spLocks noChangeArrowheads="1"/>
          </p:cNvSpPr>
          <p:nvPr/>
        </p:nvSpPr>
        <p:spPr bwMode="auto">
          <a:xfrm>
            <a:off x="5181600" y="5105400"/>
            <a:ext cx="3952876" cy="830997"/>
          </a:xfrm>
          <a:prstGeom prst="rect">
            <a:avLst/>
          </a:prstGeom>
          <a:noFill/>
          <a:ln w="9525" algn="ctr">
            <a:noFill/>
            <a:miter lim="800000"/>
            <a:headEnd/>
            <a:tailEnd/>
          </a:ln>
          <a:effectLst/>
        </p:spPr>
        <p:txBody>
          <a:bodyPr wrap="square">
            <a:spAutoFit/>
          </a:bodyPr>
          <a:lstStyle/>
          <a:p>
            <a:pPr algn="ctr">
              <a:defRPr/>
            </a:pPr>
            <a:r>
              <a:rPr lang="en-GB" sz="1600" dirty="0">
                <a:solidFill>
                  <a:schemeClr val="bg1"/>
                </a:solidFill>
                <a:effectLst>
                  <a:outerShdw blurRad="38100" dist="38100" dir="2700000" algn="tl">
                    <a:srgbClr val="000000"/>
                  </a:outerShdw>
                </a:effectLst>
                <a:latin typeface="Calibri" pitchFamily="34" charset="0"/>
              </a:rPr>
              <a:t>Here (at a specific depth, depending on the mantle rock compositions) partial melting begins (when the solidus is encountered)</a:t>
            </a:r>
          </a:p>
        </p:txBody>
      </p:sp>
      <p:cxnSp>
        <p:nvCxnSpPr>
          <p:cNvPr id="26" name="Connettore 1 25"/>
          <p:cNvCxnSpPr/>
          <p:nvPr/>
        </p:nvCxnSpPr>
        <p:spPr bwMode="auto">
          <a:xfrm>
            <a:off x="247650" y="4981575"/>
            <a:ext cx="9036000" cy="0"/>
          </a:xfrm>
          <a:prstGeom prst="line">
            <a:avLst/>
          </a:prstGeom>
          <a:noFill/>
          <a:ln w="381000" cap="flat" cmpd="sng" algn="ctr">
            <a:solidFill>
              <a:srgbClr val="FF0000"/>
            </a:solidFill>
            <a:prstDash val="solid"/>
            <a:round/>
            <a:headEnd type="none" w="med" len="med"/>
            <a:tailEnd type="none" w="med" len="med"/>
          </a:ln>
          <a:effectLst>
            <a:softEdge rad="127000"/>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7717"/>
                                        </p:tgtEl>
                                        <p:attrNameLst>
                                          <p:attrName>style.visibility</p:attrName>
                                        </p:attrNameLst>
                                      </p:cBhvr>
                                      <p:to>
                                        <p:strVal val="visible"/>
                                      </p:to>
                                    </p:set>
                                    <p:animEffect transition="in" filter="fade">
                                      <p:cBhvr>
                                        <p:cTn id="11" dur="500"/>
                                        <p:tgtEl>
                                          <p:spTgt spid="6277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27720"/>
                                        </p:tgtEl>
                                        <p:attrNameLst>
                                          <p:attrName>style.visibility</p:attrName>
                                        </p:attrNameLst>
                                      </p:cBhvr>
                                      <p:to>
                                        <p:strVal val="visible"/>
                                      </p:to>
                                    </p:set>
                                    <p:animEffect transition="in" filter="wipe(right)">
                                      <p:cBhvr>
                                        <p:cTn id="25" dur="1000"/>
                                        <p:tgtEl>
                                          <p:spTgt spid="6277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627721"/>
                                        </p:tgtEl>
                                        <p:attrNameLst>
                                          <p:attrName>style.visibility</p:attrName>
                                        </p:attrNameLst>
                                      </p:cBhvr>
                                      <p:to>
                                        <p:strVal val="visible"/>
                                      </p:to>
                                    </p:set>
                                    <p:animEffect transition="in" filter="wipe(right)">
                                      <p:cBhvr>
                                        <p:cTn id="30" dur="1000"/>
                                        <p:tgtEl>
                                          <p:spTgt spid="6277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27725"/>
                                        </p:tgtEl>
                                        <p:attrNameLst>
                                          <p:attrName>style.visibility</p:attrName>
                                        </p:attrNameLst>
                                      </p:cBhvr>
                                      <p:to>
                                        <p:strVal val="visible"/>
                                      </p:to>
                                    </p:set>
                                    <p:animEffect transition="in" filter="wipe(right)">
                                      <p:cBhvr>
                                        <p:cTn id="35" dur="2000"/>
                                        <p:tgtEl>
                                          <p:spTgt spid="6277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7726"/>
                                        </p:tgtEl>
                                        <p:attrNameLst>
                                          <p:attrName>style.visibility</p:attrName>
                                        </p:attrNameLst>
                                      </p:cBhvr>
                                      <p:to>
                                        <p:strVal val="visible"/>
                                      </p:to>
                                    </p:set>
                                    <p:animEffect transition="in" filter="wipe(left)">
                                      <p:cBhvr>
                                        <p:cTn id="38" dur="2000"/>
                                        <p:tgtEl>
                                          <p:spTgt spid="6277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27727"/>
                                        </p:tgtEl>
                                        <p:attrNameLst>
                                          <p:attrName>style.visibility</p:attrName>
                                        </p:attrNameLst>
                                      </p:cBhvr>
                                      <p:to>
                                        <p:strVal val="visible"/>
                                      </p:to>
                                    </p:set>
                                    <p:animEffect transition="in" filter="wipe(down)">
                                      <p:cBhvr>
                                        <p:cTn id="43" dur="3000"/>
                                        <p:tgtEl>
                                          <p:spTgt spid="62772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27728"/>
                                        </p:tgtEl>
                                        <p:attrNameLst>
                                          <p:attrName>style.visibility</p:attrName>
                                        </p:attrNameLst>
                                      </p:cBhvr>
                                      <p:to>
                                        <p:strVal val="visible"/>
                                      </p:to>
                                    </p:set>
                                    <p:animEffect transition="in" filter="wipe(down)">
                                      <p:cBhvr>
                                        <p:cTn id="46" dur="3000"/>
                                        <p:tgtEl>
                                          <p:spTgt spid="62772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27730"/>
                                        </p:tgtEl>
                                        <p:attrNameLst>
                                          <p:attrName>style.visibility</p:attrName>
                                        </p:attrNameLst>
                                      </p:cBhvr>
                                      <p:to>
                                        <p:strVal val="visible"/>
                                      </p:to>
                                    </p:set>
                                    <p:animEffect transition="in" filter="wipe(down)">
                                      <p:cBhvr>
                                        <p:cTn id="49" dur="3000"/>
                                        <p:tgtEl>
                                          <p:spTgt spid="62773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27731"/>
                                        </p:tgtEl>
                                        <p:attrNameLst>
                                          <p:attrName>style.visibility</p:attrName>
                                        </p:attrNameLst>
                                      </p:cBhvr>
                                      <p:to>
                                        <p:strVal val="visible"/>
                                      </p:to>
                                    </p:set>
                                    <p:animEffect transition="in" filter="wipe(down)">
                                      <p:cBhvr>
                                        <p:cTn id="52" dur="3000"/>
                                        <p:tgtEl>
                                          <p:spTgt spid="62773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27732"/>
                                        </p:tgtEl>
                                        <p:attrNameLst>
                                          <p:attrName>style.visibility</p:attrName>
                                        </p:attrNameLst>
                                      </p:cBhvr>
                                      <p:to>
                                        <p:strVal val="visible"/>
                                      </p:to>
                                    </p:set>
                                    <p:animEffect transition="in" filter="wipe(down)">
                                      <p:cBhvr>
                                        <p:cTn id="55" dur="3000"/>
                                        <p:tgtEl>
                                          <p:spTgt spid="62773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27729"/>
                                        </p:tgtEl>
                                        <p:attrNameLst>
                                          <p:attrName>style.visibility</p:attrName>
                                        </p:attrNameLst>
                                      </p:cBhvr>
                                      <p:to>
                                        <p:strVal val="visible"/>
                                      </p:to>
                                    </p:set>
                                    <p:animEffect transition="in" filter="wipe(down)">
                                      <p:cBhvr>
                                        <p:cTn id="58" dur="3000"/>
                                        <p:tgtEl>
                                          <p:spTgt spid="6277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7" grpId="0"/>
      <p:bldP spid="627720" grpId="0" animBg="1"/>
      <p:bldP spid="627721" grpId="0" animBg="1"/>
      <p:bldP spid="627725" grpId="0" animBg="1"/>
      <p:bldP spid="627726" grpId="0" animBg="1"/>
      <p:bldP spid="627727" grpId="0" animBg="1"/>
      <p:bldP spid="627728" grpId="0" animBg="1"/>
      <p:bldP spid="627729" grpId="0" animBg="1"/>
      <p:bldP spid="627730" grpId="0" animBg="1"/>
      <p:bldP spid="627731" grpId="0" animBg="1"/>
      <p:bldP spid="627732" grpId="0" animBg="1"/>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Text Box 2"/>
          <p:cNvSpPr txBox="1">
            <a:spLocks noChangeArrowheads="1"/>
          </p:cNvSpPr>
          <p:nvPr/>
        </p:nvSpPr>
        <p:spPr bwMode="auto">
          <a:xfrm>
            <a:off x="236483" y="1314450"/>
            <a:ext cx="8671034" cy="1800225"/>
          </a:xfrm>
          <a:prstGeom prst="rect">
            <a:avLst/>
          </a:prstGeom>
          <a:noFill/>
          <a:ln w="9525">
            <a:noFill/>
            <a:miter lim="800000"/>
            <a:headEnd/>
            <a:tailEnd/>
          </a:ln>
          <a:effectLst/>
        </p:spPr>
        <p:txBody>
          <a:bodyPr wrap="square">
            <a:spAutoFit/>
          </a:bodyPr>
          <a:lstStyle/>
          <a:p>
            <a:pPr marL="342900" indent="-342900">
              <a:defRPr/>
            </a:pPr>
            <a:r>
              <a:rPr lang="en-GB" sz="2800">
                <a:solidFill>
                  <a:srgbClr val="FFFF00"/>
                </a:solidFill>
                <a:effectLst>
                  <a:outerShdw blurRad="38100" dist="38100" dir="2700000" algn="tl">
                    <a:srgbClr val="000000"/>
                  </a:outerShdw>
                </a:effectLst>
                <a:latin typeface="Calibri" pitchFamily="34" charset="0"/>
                <a:sym typeface="Wingdings" pitchFamily="2" charset="2"/>
              </a:rPr>
              <a:t>5. </a:t>
            </a:r>
            <a:r>
              <a:rPr lang="en-GB" sz="2800">
                <a:solidFill>
                  <a:schemeClr val="bg1"/>
                </a:solidFill>
                <a:effectLst>
                  <a:outerShdw blurRad="38100" dist="38100" dir="2700000" algn="tl">
                    <a:srgbClr val="000000"/>
                  </a:outerShdw>
                </a:effectLst>
                <a:latin typeface="Calibri" pitchFamily="34" charset="0"/>
                <a:sym typeface="Wingdings" pitchFamily="2" charset="2"/>
              </a:rPr>
              <a:t>No melting occurs in the TBL (pl-facies peridotite), but new ascending melts (red lines with arrows) migrate through and interact with the advanced residues of previous melting in the TBL;</a:t>
            </a:r>
          </a:p>
        </p:txBody>
      </p:sp>
      <p:sp>
        <p:nvSpPr>
          <p:cNvPr id="660483"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60484" name="Text Box 4"/>
          <p:cNvSpPr txBox="1">
            <a:spLocks noChangeArrowheads="1"/>
          </p:cNvSpPr>
          <p:nvPr/>
        </p:nvSpPr>
        <p:spPr bwMode="auto">
          <a:xfrm>
            <a:off x="0" y="3417888"/>
            <a:ext cx="4146550" cy="1384995"/>
          </a:xfrm>
          <a:prstGeom prst="rect">
            <a:avLst/>
          </a:prstGeom>
          <a:noFill/>
          <a:ln w="9525">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The thickness of the TBL increases with decreasing plate separation rate.</a:t>
            </a:r>
          </a:p>
        </p:txBody>
      </p:sp>
      <p:pic>
        <p:nvPicPr>
          <p:cNvPr id="660485" name="Picture 5"/>
          <p:cNvPicPr>
            <a:picLocks noChangeAspect="1" noChangeArrowheads="1"/>
          </p:cNvPicPr>
          <p:nvPr/>
        </p:nvPicPr>
        <p:blipFill>
          <a:blip r:embed="rId3" cstate="print"/>
          <a:srcRect b="34554"/>
          <a:stretch>
            <a:fillRect/>
          </a:stretch>
        </p:blipFill>
        <p:spPr bwMode="auto">
          <a:xfrm>
            <a:off x="4073525" y="3387725"/>
            <a:ext cx="5070475" cy="2212975"/>
          </a:xfrm>
          <a:prstGeom prst="rect">
            <a:avLst/>
          </a:prstGeom>
          <a:noFill/>
          <a:ln w="9525" algn="ctr">
            <a:noFill/>
            <a:miter lim="800000"/>
            <a:headEnd/>
            <a:tailEnd/>
          </a:ln>
        </p:spPr>
      </p:pic>
      <p:sp>
        <p:nvSpPr>
          <p:cNvPr id="660486" name="Text Box 6"/>
          <p:cNvSpPr txBox="1">
            <a:spLocks noChangeArrowheads="1"/>
          </p:cNvSpPr>
          <p:nvPr/>
        </p:nvSpPr>
        <p:spPr bwMode="auto">
          <a:xfrm>
            <a:off x="5110163" y="3117972"/>
            <a:ext cx="4032250" cy="274637"/>
          </a:xfrm>
          <a:prstGeom prst="rect">
            <a:avLst/>
          </a:prstGeom>
          <a:noFill/>
          <a:ln w="9525" algn="ctr">
            <a:noFill/>
            <a:miter lim="800000"/>
            <a:headEnd/>
            <a:tailEnd/>
          </a:ln>
          <a:effectLst/>
        </p:spPr>
        <p:txBody>
          <a:bodyPr>
            <a:spAutoFit/>
          </a:bodyPr>
          <a:lstStyle/>
          <a:p>
            <a:pPr>
              <a:defRPr/>
            </a:pPr>
            <a:r>
              <a:rPr lang="it-IT" sz="1200" dirty="0" err="1">
                <a:solidFill>
                  <a:schemeClr val="bg1"/>
                </a:solidFill>
                <a:effectLst>
                  <a:outerShdw blurRad="38100" dist="38100" dir="2700000" algn="tl">
                    <a:srgbClr val="000000"/>
                  </a:outerShdw>
                </a:effectLst>
                <a:latin typeface="Calibri" pitchFamily="34" charset="0"/>
              </a:rPr>
              <a:t>Niu</a:t>
            </a:r>
            <a:r>
              <a:rPr lang="it-IT" sz="1200" dirty="0">
                <a:solidFill>
                  <a:schemeClr val="bg1"/>
                </a:solidFill>
                <a:effectLst>
                  <a:outerShdw blurRad="38100" dist="38100" dir="2700000" algn="tl">
                    <a:srgbClr val="000000"/>
                  </a:outerShdw>
                </a:effectLst>
                <a:latin typeface="Calibri" pitchFamily="34" charset="0"/>
              </a:rPr>
              <a:t>, 2004, (J. </a:t>
            </a:r>
            <a:r>
              <a:rPr lang="it-IT" sz="1200" dirty="0" err="1">
                <a:solidFill>
                  <a:schemeClr val="bg1"/>
                </a:solidFill>
                <a:effectLst>
                  <a:outerShdw blurRad="38100" dist="38100" dir="2700000" algn="tl">
                    <a:srgbClr val="000000"/>
                  </a:outerShdw>
                </a:effectLst>
                <a:latin typeface="Calibri" pitchFamily="34" charset="0"/>
              </a:rPr>
              <a:t>Petrol</a:t>
            </a:r>
            <a:r>
              <a:rPr lang="it-IT" sz="1200" dirty="0">
                <a:solidFill>
                  <a:schemeClr val="bg1"/>
                </a:solidFill>
                <a:effectLst>
                  <a:outerShdw blurRad="38100" dist="38100" dir="2700000" algn="tl">
                    <a:srgbClr val="000000"/>
                  </a:outerShdw>
                </a:effectLst>
                <a:latin typeface="Calibri" pitchFamily="34" charset="0"/>
              </a:rPr>
              <a:t>., 45, 2423-2458)</a:t>
            </a:r>
          </a:p>
        </p:txBody>
      </p:sp>
      <p:sp>
        <p:nvSpPr>
          <p:cNvPr id="660488" name="Text Box 8"/>
          <p:cNvSpPr txBox="1">
            <a:spLocks noChangeArrowheads="1"/>
          </p:cNvSpPr>
          <p:nvPr/>
        </p:nvSpPr>
        <p:spPr bwMode="auto">
          <a:xfrm>
            <a:off x="101600" y="5645150"/>
            <a:ext cx="8926513" cy="830263"/>
          </a:xfrm>
          <a:prstGeom prst="rect">
            <a:avLst/>
          </a:prstGeom>
          <a:noFill/>
          <a:ln w="9525">
            <a:noFill/>
            <a:miter lim="800000"/>
            <a:headEnd/>
            <a:tailEnd/>
          </a:ln>
          <a:effectLst/>
        </p:spPr>
        <p:txBody>
          <a:bodyPr>
            <a:spAutoFit/>
          </a:bodyPr>
          <a:lstStyle/>
          <a:p>
            <a:pPr>
              <a:defRPr/>
            </a:pPr>
            <a:r>
              <a:rPr lang="en-GB" sz="2400">
                <a:solidFill>
                  <a:schemeClr val="bg1"/>
                </a:solidFill>
                <a:effectLst>
                  <a:outerShdw blurRad="38100" dist="38100" dir="2700000" algn="tl">
                    <a:srgbClr val="000000"/>
                  </a:outerShdw>
                </a:effectLst>
                <a:latin typeface="Calibri" pitchFamily="34" charset="0"/>
                <a:sym typeface="Wingdings" pitchFamily="2" charset="2"/>
              </a:rPr>
              <a:t>Experimental petrology says that MORB are generated at P ~1.5-2 GPa (i.e., in the sp-facies rather than pl-facies).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0485"/>
                                        </p:tgtEl>
                                        <p:attrNameLst>
                                          <p:attrName>style.visibility</p:attrName>
                                        </p:attrNameLst>
                                      </p:cBhvr>
                                      <p:to>
                                        <p:strVal val="visible"/>
                                      </p:to>
                                    </p:set>
                                    <p:animEffect transition="in" filter="fade">
                                      <p:cBhvr>
                                        <p:cTn id="7" dur="500"/>
                                        <p:tgtEl>
                                          <p:spTgt spid="66048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60486"/>
                                        </p:tgtEl>
                                        <p:attrNameLst>
                                          <p:attrName>style.visibility</p:attrName>
                                        </p:attrNameLst>
                                      </p:cBhvr>
                                      <p:to>
                                        <p:strVal val="visible"/>
                                      </p:to>
                                    </p:set>
                                    <p:animEffect transition="in" filter="fade">
                                      <p:cBhvr>
                                        <p:cTn id="11" dur="500"/>
                                        <p:tgtEl>
                                          <p:spTgt spid="66048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60482"/>
                                        </p:tgtEl>
                                        <p:attrNameLst>
                                          <p:attrName>style.visibility</p:attrName>
                                        </p:attrNameLst>
                                      </p:cBhvr>
                                      <p:to>
                                        <p:strVal val="visible"/>
                                      </p:to>
                                    </p:set>
                                    <p:animEffect transition="in" filter="fade">
                                      <p:cBhvr>
                                        <p:cTn id="15" dur="500"/>
                                        <p:tgtEl>
                                          <p:spTgt spid="6604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60484"/>
                                        </p:tgtEl>
                                        <p:attrNameLst>
                                          <p:attrName>style.visibility</p:attrName>
                                        </p:attrNameLst>
                                      </p:cBhvr>
                                      <p:to>
                                        <p:strVal val="visible"/>
                                      </p:to>
                                    </p:set>
                                    <p:animEffect transition="in" filter="fade">
                                      <p:cBhvr>
                                        <p:cTn id="20" dur="500"/>
                                        <p:tgtEl>
                                          <p:spTgt spid="6604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60488"/>
                                        </p:tgtEl>
                                        <p:attrNameLst>
                                          <p:attrName>style.visibility</p:attrName>
                                        </p:attrNameLst>
                                      </p:cBhvr>
                                      <p:to>
                                        <p:strVal val="visible"/>
                                      </p:to>
                                    </p:set>
                                    <p:animEffect transition="in" filter="fade">
                                      <p:cBhvr>
                                        <p:cTn id="25" dur="500"/>
                                        <p:tgtEl>
                                          <p:spTgt spid="66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2" grpId="0" autoUpdateAnimBg="0"/>
      <p:bldP spid="660484" grpId="0" autoUpdateAnimBg="0"/>
      <p:bldP spid="660486" grpId="0"/>
      <p:bldP spid="66048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346075" y="61913"/>
            <a:ext cx="4900612" cy="1120775"/>
          </a:xfrm>
          <a:prstGeom prst="rect">
            <a:avLst/>
          </a:prstGeom>
          <a:noFill/>
          <a:ln w="9525">
            <a:noFill/>
            <a:miter lim="800000"/>
            <a:headEnd/>
            <a:tailEnd/>
          </a:ln>
          <a:effectLst/>
        </p:spPr>
        <p:txBody>
          <a:bodyPr/>
          <a:lstStyle/>
          <a:p>
            <a:pPr>
              <a:lnSpc>
                <a:spcPct val="90000"/>
              </a:lnSpc>
              <a:defRPr/>
            </a:pPr>
            <a:r>
              <a:rPr lang="en-GB" sz="7200" dirty="0">
                <a:solidFill>
                  <a:srgbClr val="FF3300"/>
                </a:solidFill>
                <a:effectLst>
                  <a:outerShdw blurRad="38100" dist="38100" dir="2700000" algn="tl">
                    <a:srgbClr val="000000"/>
                  </a:outerShdw>
                </a:effectLst>
                <a:latin typeface="Calibri" pitchFamily="34" charset="0"/>
              </a:rPr>
              <a:t>Part Two.</a:t>
            </a:r>
          </a:p>
        </p:txBody>
      </p:sp>
      <p:sp>
        <p:nvSpPr>
          <p:cNvPr id="123082" name="Rectangle 202"/>
          <p:cNvSpPr>
            <a:spLocks noChangeArrowheads="1"/>
          </p:cNvSpPr>
          <p:nvPr/>
        </p:nvSpPr>
        <p:spPr bwMode="auto">
          <a:xfrm>
            <a:off x="331787" y="1262063"/>
            <a:ext cx="8797926" cy="1563687"/>
          </a:xfrm>
          <a:prstGeom prst="rect">
            <a:avLst/>
          </a:prstGeom>
          <a:noFill/>
          <a:ln w="9525">
            <a:noFill/>
            <a:miter lim="800000"/>
            <a:headEnd/>
            <a:tailEnd/>
          </a:ln>
          <a:effectLst>
            <a:outerShdw dist="35921" dir="2700000" algn="ctr" rotWithShape="0">
              <a:schemeClr val="tx1"/>
            </a:outerShdw>
          </a:effectLst>
        </p:spPr>
        <p:txBody>
          <a:bodyPr/>
          <a:lstStyle/>
          <a:p>
            <a:pPr marL="85725" defTabSz="715963">
              <a:lnSpc>
                <a:spcPct val="120000"/>
              </a:lnSpc>
              <a:defRPr/>
            </a:pPr>
            <a:r>
              <a:rPr lang="en-GB" sz="3800" dirty="0">
                <a:solidFill>
                  <a:schemeClr val="bg1"/>
                </a:solidFill>
                <a:effectLst/>
                <a:latin typeface="Calibri" pitchFamily="34" charset="0"/>
              </a:rPr>
              <a:t>Mantle melting, melt extraction and</a:t>
            </a:r>
            <a:br>
              <a:rPr lang="en-GB" sz="3800" dirty="0">
                <a:solidFill>
                  <a:schemeClr val="bg1"/>
                </a:solidFill>
                <a:effectLst/>
                <a:latin typeface="Calibri" pitchFamily="34" charset="0"/>
              </a:rPr>
            </a:br>
            <a:r>
              <a:rPr lang="en-GB" sz="3800" dirty="0">
                <a:solidFill>
                  <a:schemeClr val="bg1"/>
                </a:solidFill>
                <a:effectLst/>
                <a:latin typeface="Calibri" pitchFamily="34" charset="0"/>
              </a:rPr>
              <a:t>post-melting processes.</a:t>
            </a:r>
          </a:p>
        </p:txBody>
      </p:sp>
      <p:sp>
        <p:nvSpPr>
          <p:cNvPr id="123088" name="Rectangle 208"/>
          <p:cNvSpPr>
            <a:spLocks noChangeArrowheads="1"/>
          </p:cNvSpPr>
          <p:nvPr/>
        </p:nvSpPr>
        <p:spPr bwMode="auto">
          <a:xfrm>
            <a:off x="346074" y="2998788"/>
            <a:ext cx="8797925" cy="844550"/>
          </a:xfrm>
          <a:prstGeom prst="rect">
            <a:avLst/>
          </a:prstGeom>
          <a:noFill/>
          <a:ln w="9525">
            <a:noFill/>
            <a:miter lim="800000"/>
            <a:headEnd/>
            <a:tailEnd/>
          </a:ln>
          <a:effectLst/>
        </p:spPr>
        <p:txBody>
          <a:bodyPr/>
          <a:lstStyle/>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Mantle melting at spreading ridges.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2"/>
                                        </p:tgtEl>
                                        <p:attrNameLst>
                                          <p:attrName>style.visibility</p:attrName>
                                        </p:attrNameLst>
                                      </p:cBhvr>
                                      <p:to>
                                        <p:strVal val="visible"/>
                                      </p:to>
                                    </p:set>
                                    <p:animEffect transition="in" filter="fade">
                                      <p:cBhvr>
                                        <p:cTn id="12" dur="500"/>
                                        <p:tgtEl>
                                          <p:spTgt spid="1230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088"/>
                                        </p:tgtEl>
                                        <p:attrNameLst>
                                          <p:attrName>style.visibility</p:attrName>
                                        </p:attrNameLst>
                                      </p:cBhvr>
                                      <p:to>
                                        <p:strVal val="visible"/>
                                      </p:to>
                                    </p:set>
                                    <p:animEffect transition="in" filter="fade">
                                      <p:cBhvr>
                                        <p:cTn id="17" dur="500"/>
                                        <p:tgtEl>
                                          <p:spTgt spid="12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2" grpId="0"/>
      <p:bldP spid="1230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4"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814087" name="Text Box 7"/>
          <p:cNvSpPr txBox="1">
            <a:spLocks noChangeArrowheads="1"/>
          </p:cNvSpPr>
          <p:nvPr/>
        </p:nvSpPr>
        <p:spPr bwMode="auto">
          <a:xfrm>
            <a:off x="4770438" y="5410200"/>
            <a:ext cx="4371975" cy="274638"/>
          </a:xfrm>
          <a:prstGeom prst="rect">
            <a:avLst/>
          </a:prstGeom>
          <a:noFill/>
          <a:ln w="9525" algn="ctr">
            <a:noFill/>
            <a:miter lim="800000"/>
            <a:headEnd/>
            <a:tailEnd/>
          </a:ln>
          <a:effectLst/>
        </p:spPr>
        <p:txBody>
          <a:bodyPr>
            <a:spAutoFit/>
          </a:bodyPr>
          <a:lstStyle/>
          <a:p>
            <a:pPr algn="ctr">
              <a:defRPr/>
            </a:pPr>
            <a:r>
              <a:rPr lang="en-GB" sz="1200" dirty="0" err="1">
                <a:solidFill>
                  <a:schemeClr val="bg1"/>
                </a:solidFill>
                <a:effectLst>
                  <a:outerShdw blurRad="38100" dist="38100" dir="2700000" algn="tl">
                    <a:srgbClr val="000000"/>
                  </a:outerShdw>
                </a:effectLst>
                <a:latin typeface="Calibri" pitchFamily="34" charset="0"/>
              </a:rPr>
              <a:t>Niu</a:t>
            </a:r>
            <a:r>
              <a:rPr lang="en-GB" sz="1200" dirty="0">
                <a:solidFill>
                  <a:schemeClr val="bg1"/>
                </a:solidFill>
                <a:effectLst>
                  <a:outerShdw blurRad="38100" dist="38100" dir="2700000" algn="tl">
                    <a:srgbClr val="000000"/>
                  </a:outerShdw>
                </a:effectLst>
                <a:latin typeface="Calibri" pitchFamily="34" charset="0"/>
              </a:rPr>
              <a:t> ,2004 (J. Petrol.,  45, 2423-2458) </a:t>
            </a:r>
          </a:p>
        </p:txBody>
      </p:sp>
      <p:sp>
        <p:nvSpPr>
          <p:cNvPr id="814091" name="Text Box 11"/>
          <p:cNvSpPr txBox="1">
            <a:spLocks noChangeArrowheads="1"/>
          </p:cNvSpPr>
          <p:nvPr/>
        </p:nvSpPr>
        <p:spPr bwMode="auto">
          <a:xfrm>
            <a:off x="0" y="5410200"/>
            <a:ext cx="4684713" cy="274638"/>
          </a:xfrm>
          <a:prstGeom prst="rect">
            <a:avLst/>
          </a:prstGeom>
          <a:noFill/>
          <a:ln w="9525" algn="ctr">
            <a:noFill/>
            <a:miter lim="800000"/>
            <a:headEnd/>
            <a:tailEnd/>
          </a:ln>
          <a:effectLst/>
        </p:spPr>
        <p:txBody>
          <a:bodyPr>
            <a:spAutoFit/>
          </a:bodyPr>
          <a:lstStyle/>
          <a:p>
            <a:pPr algn="ctr">
              <a:defRPr/>
            </a:pPr>
            <a:r>
              <a:rPr lang="en-GB" sz="1200" dirty="0">
                <a:solidFill>
                  <a:schemeClr val="bg1"/>
                </a:solidFill>
                <a:effectLst>
                  <a:outerShdw blurRad="38100" dist="38100" dir="2700000" algn="tl">
                    <a:srgbClr val="000000"/>
                  </a:outerShdw>
                </a:effectLst>
                <a:latin typeface="Calibri" pitchFamily="34" charset="0"/>
              </a:rPr>
              <a:t>McKenzie and Bickle, 1988 (J. Petrol., 29, 625-679) </a:t>
            </a:r>
          </a:p>
        </p:txBody>
      </p:sp>
      <p:sp>
        <p:nvSpPr>
          <p:cNvPr id="814093" name="Text Box 13"/>
          <p:cNvSpPr txBox="1">
            <a:spLocks noChangeArrowheads="1"/>
          </p:cNvSpPr>
          <p:nvPr/>
        </p:nvSpPr>
        <p:spPr bwMode="auto">
          <a:xfrm>
            <a:off x="0" y="1109663"/>
            <a:ext cx="9144000" cy="757130"/>
          </a:xfrm>
          <a:prstGeom prst="rect">
            <a:avLst/>
          </a:prstGeom>
          <a:noFill/>
          <a:ln w="9525" algn="ctr">
            <a:noFill/>
            <a:miter lim="800000"/>
            <a:headEnd/>
            <a:tailEnd/>
          </a:ln>
          <a:effectLst/>
        </p:spPr>
        <p:txBody>
          <a:bodyPr>
            <a:spAutoFit/>
          </a:bodyPr>
          <a:lstStyle/>
          <a:p>
            <a:pPr algn="ctr">
              <a:lnSpc>
                <a:spcPct val="90000"/>
              </a:lnSpc>
              <a:defRPr/>
            </a:pPr>
            <a:r>
              <a:rPr lang="en-GB" sz="2400">
                <a:solidFill>
                  <a:srgbClr val="FFFF00"/>
                </a:solidFill>
                <a:effectLst>
                  <a:outerShdw blurRad="38100" dist="38100" dir="2700000" algn="tl">
                    <a:srgbClr val="000000"/>
                  </a:outerShdw>
                </a:effectLst>
                <a:latin typeface="Calibri" pitchFamily="34" charset="0"/>
              </a:rPr>
              <a:t>Two completely different models of melt generated by extension of lithosphere:</a:t>
            </a:r>
          </a:p>
        </p:txBody>
      </p:sp>
      <p:grpSp>
        <p:nvGrpSpPr>
          <p:cNvPr id="2" name="Group 24"/>
          <p:cNvGrpSpPr>
            <a:grpSpLocks/>
          </p:cNvGrpSpPr>
          <p:nvPr/>
        </p:nvGrpSpPr>
        <p:grpSpPr bwMode="auto">
          <a:xfrm>
            <a:off x="34925" y="1857375"/>
            <a:ext cx="4641850" cy="3509963"/>
            <a:chOff x="22" y="1386"/>
            <a:chExt cx="2924" cy="2211"/>
          </a:xfrm>
        </p:grpSpPr>
        <p:grpSp>
          <p:nvGrpSpPr>
            <p:cNvPr id="35856" name="Group 22"/>
            <p:cNvGrpSpPr>
              <a:grpSpLocks/>
            </p:cNvGrpSpPr>
            <p:nvPr/>
          </p:nvGrpSpPr>
          <p:grpSpPr bwMode="auto">
            <a:xfrm>
              <a:off x="22" y="1386"/>
              <a:ext cx="2924" cy="2211"/>
              <a:chOff x="22" y="1386"/>
              <a:chExt cx="2924" cy="2211"/>
            </a:xfrm>
          </p:grpSpPr>
          <p:pic>
            <p:nvPicPr>
              <p:cNvPr id="35859" name="Picture 9"/>
              <p:cNvPicPr>
                <a:picLocks noChangeAspect="1" noChangeArrowheads="1"/>
              </p:cNvPicPr>
              <p:nvPr/>
            </p:nvPicPr>
            <p:blipFill>
              <a:blip r:embed="rId3" cstate="print"/>
              <a:srcRect/>
              <a:stretch>
                <a:fillRect/>
              </a:stretch>
            </p:blipFill>
            <p:spPr bwMode="auto">
              <a:xfrm>
                <a:off x="22" y="1386"/>
                <a:ext cx="2924" cy="2211"/>
              </a:xfrm>
              <a:prstGeom prst="rect">
                <a:avLst/>
              </a:prstGeom>
              <a:noFill/>
              <a:ln w="9525" algn="ctr">
                <a:noFill/>
                <a:miter lim="800000"/>
                <a:headEnd/>
                <a:tailEnd/>
              </a:ln>
            </p:spPr>
          </p:pic>
          <p:sp>
            <p:nvSpPr>
              <p:cNvPr id="814096" name="Text Box 16"/>
              <p:cNvSpPr txBox="1">
                <a:spLocks noChangeArrowheads="1"/>
              </p:cNvSpPr>
              <p:nvPr/>
            </p:nvSpPr>
            <p:spPr bwMode="auto">
              <a:xfrm>
                <a:off x="1392" y="1402"/>
                <a:ext cx="1232" cy="336"/>
              </a:xfrm>
              <a:prstGeom prst="rect">
                <a:avLst/>
              </a:prstGeom>
              <a:solidFill>
                <a:schemeClr val="bg1"/>
              </a:solidFill>
              <a:ln w="9525" algn="ctr">
                <a:noFill/>
                <a:miter lim="800000"/>
                <a:headEnd/>
                <a:tailEnd/>
              </a:ln>
              <a:effectLst/>
            </p:spPr>
            <p:txBody>
              <a:bodyPr>
                <a:spAutoFit/>
              </a:bodyPr>
              <a:lstStyle/>
              <a:p>
                <a:pPr algn="ctr">
                  <a:lnSpc>
                    <a:spcPct val="90000"/>
                  </a:lnSpc>
                  <a:spcBef>
                    <a:spcPct val="50000"/>
                  </a:spcBef>
                  <a:defRPr/>
                </a:pPr>
                <a:r>
                  <a:rPr lang="en-GB" sz="1600" b="1">
                    <a:solidFill>
                      <a:schemeClr val="tx1"/>
                    </a:solidFill>
                    <a:effectLst/>
                    <a:latin typeface="Calibri" pitchFamily="34" charset="0"/>
                  </a:rPr>
                  <a:t>Zone of </a:t>
                </a:r>
                <a:r>
                  <a:rPr lang="en-GB" sz="1600" b="1">
                    <a:solidFill>
                      <a:srgbClr val="FF0000"/>
                    </a:solidFill>
                    <a:effectLst/>
                    <a:latin typeface="Calibri" pitchFamily="34" charset="0"/>
                  </a:rPr>
                  <a:t>extensive </a:t>
                </a:r>
                <a:r>
                  <a:rPr lang="en-GB" sz="1600" b="1">
                    <a:solidFill>
                      <a:schemeClr val="tx1"/>
                    </a:solidFill>
                    <a:effectLst/>
                    <a:latin typeface="Calibri" pitchFamily="34" charset="0"/>
                  </a:rPr>
                  <a:t>silicate </a:t>
                </a:r>
                <a:r>
                  <a:rPr lang="en-GB" sz="1600" b="1">
                    <a:solidFill>
                      <a:srgbClr val="FF0000"/>
                    </a:solidFill>
                    <a:effectLst/>
                    <a:latin typeface="Calibri" pitchFamily="34" charset="0"/>
                  </a:rPr>
                  <a:t>melting</a:t>
                </a:r>
              </a:p>
            </p:txBody>
          </p:sp>
          <p:sp>
            <p:nvSpPr>
              <p:cNvPr id="814098" name="Freeform 18"/>
              <p:cNvSpPr>
                <a:spLocks/>
              </p:cNvSpPr>
              <p:nvPr/>
            </p:nvSpPr>
            <p:spPr bwMode="auto">
              <a:xfrm>
                <a:off x="1586" y="1754"/>
                <a:ext cx="300" cy="592"/>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sp>
          <p:nvSpPr>
            <p:cNvPr id="814097" name="Rectangle 17"/>
            <p:cNvSpPr>
              <a:spLocks noChangeArrowheads="1"/>
            </p:cNvSpPr>
            <p:nvPr/>
          </p:nvSpPr>
          <p:spPr bwMode="auto">
            <a:xfrm>
              <a:off x="2220" y="1720"/>
              <a:ext cx="74" cy="9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14101" name="Text Box 21"/>
          <p:cNvSpPr txBox="1">
            <a:spLocks noChangeArrowheads="1"/>
          </p:cNvSpPr>
          <p:nvPr/>
        </p:nvSpPr>
        <p:spPr bwMode="auto">
          <a:xfrm>
            <a:off x="466726" y="5619751"/>
            <a:ext cx="8239124" cy="1015663"/>
          </a:xfrm>
          <a:prstGeom prst="rect">
            <a:avLst/>
          </a:prstGeom>
          <a:noFill/>
          <a:ln w="9525">
            <a:noFill/>
            <a:miter lim="800000"/>
            <a:headEnd/>
            <a:tailEnd/>
          </a:ln>
          <a:effectLst/>
        </p:spPr>
        <p:txBody>
          <a:bodyPr wrap="square">
            <a:spAutoFit/>
          </a:bodyPr>
          <a:lstStyle/>
          <a:p>
            <a:pPr algn="ct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The McKenzie and Bickle article is considered the Bible of igneous petrology. The problem is that equilibration of melt and residue in the pl-facies has been excluded by all experimental petrology studies.</a:t>
            </a:r>
          </a:p>
        </p:txBody>
      </p:sp>
      <p:grpSp>
        <p:nvGrpSpPr>
          <p:cNvPr id="4" name="Group 25"/>
          <p:cNvGrpSpPr>
            <a:grpSpLocks/>
          </p:cNvGrpSpPr>
          <p:nvPr/>
        </p:nvGrpSpPr>
        <p:grpSpPr bwMode="auto">
          <a:xfrm>
            <a:off x="4748213" y="1868488"/>
            <a:ext cx="4398962" cy="3470275"/>
            <a:chOff x="2991" y="1393"/>
            <a:chExt cx="2771" cy="2186"/>
          </a:xfrm>
        </p:grpSpPr>
        <p:grpSp>
          <p:nvGrpSpPr>
            <p:cNvPr id="35850" name="Group 12"/>
            <p:cNvGrpSpPr>
              <a:grpSpLocks/>
            </p:cNvGrpSpPr>
            <p:nvPr/>
          </p:nvGrpSpPr>
          <p:grpSpPr bwMode="auto">
            <a:xfrm>
              <a:off x="2991" y="1393"/>
              <a:ext cx="2771" cy="2186"/>
              <a:chOff x="2863" y="1753"/>
              <a:chExt cx="2571" cy="1994"/>
            </a:xfrm>
          </p:grpSpPr>
          <p:sp>
            <p:nvSpPr>
              <p:cNvPr id="814090" name="Rectangle 10"/>
              <p:cNvSpPr>
                <a:spLocks noChangeArrowheads="1"/>
              </p:cNvSpPr>
              <p:nvPr/>
            </p:nvSpPr>
            <p:spPr bwMode="auto">
              <a:xfrm>
                <a:off x="2863" y="1753"/>
                <a:ext cx="2571" cy="198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35855" name="Picture 6"/>
              <p:cNvPicPr>
                <a:picLocks noChangeAspect="1" noChangeArrowheads="1"/>
              </p:cNvPicPr>
              <p:nvPr/>
            </p:nvPicPr>
            <p:blipFill>
              <a:blip r:embed="rId4" cstate="print"/>
              <a:srcRect b="33911"/>
              <a:stretch>
                <a:fillRect/>
              </a:stretch>
            </p:blipFill>
            <p:spPr bwMode="auto">
              <a:xfrm>
                <a:off x="2887" y="2354"/>
                <a:ext cx="2541" cy="1393"/>
              </a:xfrm>
              <a:prstGeom prst="rect">
                <a:avLst/>
              </a:prstGeom>
              <a:noFill/>
              <a:ln w="9525" algn="ctr">
                <a:noFill/>
                <a:miter lim="800000"/>
                <a:headEnd/>
                <a:tailEnd/>
              </a:ln>
            </p:spPr>
          </p:pic>
        </p:grpSp>
        <p:sp>
          <p:nvSpPr>
            <p:cNvPr id="814099" name="Text Box 19"/>
            <p:cNvSpPr txBox="1">
              <a:spLocks noChangeArrowheads="1"/>
            </p:cNvSpPr>
            <p:nvPr/>
          </p:nvSpPr>
          <p:spPr bwMode="auto">
            <a:xfrm>
              <a:off x="3151" y="1410"/>
              <a:ext cx="1751" cy="337"/>
            </a:xfrm>
            <a:prstGeom prst="rect">
              <a:avLst/>
            </a:prstGeom>
            <a:solidFill>
              <a:schemeClr val="bg1"/>
            </a:solidFill>
            <a:ln w="9525" algn="ctr">
              <a:noFill/>
              <a:miter lim="800000"/>
              <a:headEnd/>
              <a:tailEnd/>
            </a:ln>
            <a:effectLst/>
          </p:spPr>
          <p:txBody>
            <a:bodyPr wrap="square">
              <a:spAutoFit/>
            </a:bodyPr>
            <a:lstStyle/>
            <a:p>
              <a:pPr algn="ctr">
                <a:lnSpc>
                  <a:spcPct val="90000"/>
                </a:lnSpc>
                <a:spcBef>
                  <a:spcPct val="50000"/>
                </a:spcBef>
                <a:defRPr/>
              </a:pPr>
              <a:r>
                <a:rPr lang="en-GB" sz="1600" b="1">
                  <a:solidFill>
                    <a:schemeClr val="tx1"/>
                  </a:solidFill>
                  <a:effectLst/>
                  <a:latin typeface="Calibri" pitchFamily="34" charset="0"/>
                </a:rPr>
                <a:t>Zone where silicate melts cool</a:t>
              </a:r>
            </a:p>
            <a:p>
              <a:pPr algn="ctr">
                <a:lnSpc>
                  <a:spcPct val="90000"/>
                </a:lnSpc>
                <a:spcBef>
                  <a:spcPts val="0"/>
                </a:spcBef>
                <a:defRPr/>
              </a:pPr>
              <a:r>
                <a:rPr lang="en-GB" sz="1600" b="1">
                  <a:solidFill>
                    <a:schemeClr val="tx1"/>
                  </a:solidFill>
                  <a:effectLst/>
                  <a:latin typeface="Calibri" pitchFamily="34" charset="0"/>
                </a:rPr>
                <a:t>(</a:t>
              </a:r>
              <a:r>
                <a:rPr lang="en-GB" sz="1600" b="1">
                  <a:solidFill>
                    <a:srgbClr val="FF0000"/>
                  </a:solidFill>
                  <a:effectLst/>
                  <a:latin typeface="Calibri" pitchFamily="34" charset="0"/>
                </a:rPr>
                <a:t>no melting</a:t>
              </a:r>
              <a:r>
                <a:rPr lang="en-GB" sz="1600" b="1">
                  <a:solidFill>
                    <a:schemeClr val="tx1"/>
                  </a:solidFill>
                  <a:effectLst/>
                  <a:latin typeface="Calibri" pitchFamily="34" charset="0"/>
                </a:rPr>
                <a:t> is expected)</a:t>
              </a:r>
            </a:p>
          </p:txBody>
        </p:sp>
        <p:sp>
          <p:nvSpPr>
            <p:cNvPr id="814100" name="Freeform 20"/>
            <p:cNvSpPr>
              <a:spLocks/>
            </p:cNvSpPr>
            <p:nvPr/>
          </p:nvSpPr>
          <p:spPr bwMode="auto">
            <a:xfrm flipH="1">
              <a:off x="4007" y="1762"/>
              <a:ext cx="292" cy="643"/>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sp>
        <p:nvSpPr>
          <p:cNvPr id="21" name="Freeform 14"/>
          <p:cNvSpPr>
            <a:spLocks/>
          </p:cNvSpPr>
          <p:nvPr/>
        </p:nvSpPr>
        <p:spPr bwMode="auto">
          <a:xfrm>
            <a:off x="1035050" y="3184525"/>
            <a:ext cx="2251075" cy="565150"/>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22" name="Freeform 15"/>
          <p:cNvSpPr>
            <a:spLocks/>
          </p:cNvSpPr>
          <p:nvPr/>
        </p:nvSpPr>
        <p:spPr bwMode="auto">
          <a:xfrm>
            <a:off x="6243638" y="3238501"/>
            <a:ext cx="1403350" cy="723900"/>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0099FF"/>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4093"/>
                                        </p:tgtEl>
                                        <p:attrNameLst>
                                          <p:attrName>style.visibility</p:attrName>
                                        </p:attrNameLst>
                                      </p:cBhvr>
                                      <p:to>
                                        <p:strVal val="visible"/>
                                      </p:to>
                                    </p:set>
                                    <p:animEffect transition="in" filter="fade">
                                      <p:cBhvr>
                                        <p:cTn id="7" dur="500"/>
                                        <p:tgtEl>
                                          <p:spTgt spid="8140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14091"/>
                                        </p:tgtEl>
                                        <p:attrNameLst>
                                          <p:attrName>style.visibility</p:attrName>
                                        </p:attrNameLst>
                                      </p:cBhvr>
                                      <p:to>
                                        <p:strVal val="visible"/>
                                      </p:to>
                                    </p:set>
                                    <p:animEffect transition="in" filter="fade">
                                      <p:cBhvr>
                                        <p:cTn id="15" dur="500"/>
                                        <p:tgtEl>
                                          <p:spTgt spid="81409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14087"/>
                                        </p:tgtEl>
                                        <p:attrNameLst>
                                          <p:attrName>style.visibility</p:attrName>
                                        </p:attrNameLst>
                                      </p:cBhvr>
                                      <p:to>
                                        <p:strVal val="visible"/>
                                      </p:to>
                                    </p:set>
                                    <p:animEffect transition="in" filter="fade">
                                      <p:cBhvr>
                                        <p:cTn id="27" dur="1000"/>
                                        <p:tgtEl>
                                          <p:spTgt spid="814087"/>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2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14101"/>
                                        </p:tgtEl>
                                        <p:attrNameLst>
                                          <p:attrName>style.visibility</p:attrName>
                                        </p:attrNameLst>
                                      </p:cBhvr>
                                      <p:to>
                                        <p:strVal val="visible"/>
                                      </p:to>
                                    </p:set>
                                    <p:animEffect transition="in" filter="fade">
                                      <p:cBhvr>
                                        <p:cTn id="36" dur="500"/>
                                        <p:tgtEl>
                                          <p:spTgt spid="81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087" grpId="0"/>
      <p:bldP spid="814091" grpId="0"/>
      <p:bldP spid="814093" grpId="0"/>
      <p:bldP spid="814101" grpId="0" autoUpdateAnimBg="0"/>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0" y="88900"/>
            <a:ext cx="9147175" cy="5595938"/>
            <a:chOff x="0" y="88900"/>
            <a:chExt cx="9147175" cy="5595938"/>
          </a:xfrm>
        </p:grpSpPr>
        <p:sp>
          <p:nvSpPr>
            <p:cNvPr id="814084"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814087" name="Text Box 7"/>
            <p:cNvSpPr txBox="1">
              <a:spLocks noChangeArrowheads="1"/>
            </p:cNvSpPr>
            <p:nvPr/>
          </p:nvSpPr>
          <p:spPr bwMode="auto">
            <a:xfrm>
              <a:off x="4770438" y="5410200"/>
              <a:ext cx="4371975" cy="274638"/>
            </a:xfrm>
            <a:prstGeom prst="rect">
              <a:avLst/>
            </a:prstGeom>
            <a:noFill/>
            <a:ln w="9525" algn="ctr">
              <a:noFill/>
              <a:miter lim="800000"/>
              <a:headEnd/>
              <a:tailEnd/>
            </a:ln>
            <a:effectLst/>
          </p:spPr>
          <p:txBody>
            <a:bodyPr>
              <a:spAutoFit/>
            </a:bodyPr>
            <a:lstStyle/>
            <a:p>
              <a:pPr algn="ctr">
                <a:defRPr/>
              </a:pPr>
              <a:r>
                <a:rPr lang="en-GB" sz="1200" dirty="0" err="1">
                  <a:solidFill>
                    <a:schemeClr val="bg1"/>
                  </a:solidFill>
                  <a:effectLst>
                    <a:outerShdw blurRad="38100" dist="38100" dir="2700000" algn="tl">
                      <a:srgbClr val="000000"/>
                    </a:outerShdw>
                  </a:effectLst>
                  <a:latin typeface="Calibri" pitchFamily="34" charset="0"/>
                </a:rPr>
                <a:t>Niu</a:t>
              </a:r>
              <a:r>
                <a:rPr lang="en-GB" sz="1200" dirty="0">
                  <a:solidFill>
                    <a:schemeClr val="bg1"/>
                  </a:solidFill>
                  <a:effectLst>
                    <a:outerShdw blurRad="38100" dist="38100" dir="2700000" algn="tl">
                      <a:srgbClr val="000000"/>
                    </a:outerShdw>
                  </a:effectLst>
                  <a:latin typeface="Calibri" pitchFamily="34" charset="0"/>
                </a:rPr>
                <a:t> ,2004 (J. Petrol.,  45, 2423-2458) </a:t>
              </a:r>
            </a:p>
          </p:txBody>
        </p:sp>
        <p:sp>
          <p:nvSpPr>
            <p:cNvPr id="814091" name="Text Box 11"/>
            <p:cNvSpPr txBox="1">
              <a:spLocks noChangeArrowheads="1"/>
            </p:cNvSpPr>
            <p:nvPr/>
          </p:nvSpPr>
          <p:spPr bwMode="auto">
            <a:xfrm>
              <a:off x="0" y="5410200"/>
              <a:ext cx="4684713" cy="274638"/>
            </a:xfrm>
            <a:prstGeom prst="rect">
              <a:avLst/>
            </a:prstGeom>
            <a:noFill/>
            <a:ln w="9525" algn="ctr">
              <a:noFill/>
              <a:miter lim="800000"/>
              <a:headEnd/>
              <a:tailEnd/>
            </a:ln>
            <a:effectLst/>
          </p:spPr>
          <p:txBody>
            <a:bodyPr>
              <a:spAutoFit/>
            </a:bodyPr>
            <a:lstStyle/>
            <a:p>
              <a:pPr algn="ctr">
                <a:defRPr/>
              </a:pPr>
              <a:r>
                <a:rPr lang="en-GB" sz="1200" dirty="0">
                  <a:solidFill>
                    <a:schemeClr val="bg1"/>
                  </a:solidFill>
                  <a:effectLst>
                    <a:outerShdw blurRad="38100" dist="38100" dir="2700000" algn="tl">
                      <a:srgbClr val="000000"/>
                    </a:outerShdw>
                  </a:effectLst>
                  <a:latin typeface="Calibri" pitchFamily="34" charset="0"/>
                </a:rPr>
                <a:t>McKenzie and Bickle, 1988 (J. Petrol., 29, 625-679) </a:t>
              </a:r>
            </a:p>
          </p:txBody>
        </p:sp>
        <p:sp>
          <p:nvSpPr>
            <p:cNvPr id="814093" name="Text Box 13"/>
            <p:cNvSpPr txBox="1">
              <a:spLocks noChangeArrowheads="1"/>
            </p:cNvSpPr>
            <p:nvPr/>
          </p:nvSpPr>
          <p:spPr bwMode="auto">
            <a:xfrm>
              <a:off x="0" y="1109663"/>
              <a:ext cx="9144000" cy="757130"/>
            </a:xfrm>
            <a:prstGeom prst="rect">
              <a:avLst/>
            </a:prstGeom>
            <a:noFill/>
            <a:ln w="9525" algn="ctr">
              <a:noFill/>
              <a:miter lim="800000"/>
              <a:headEnd/>
              <a:tailEnd/>
            </a:ln>
            <a:effectLst/>
          </p:spPr>
          <p:txBody>
            <a:bodyPr>
              <a:spAutoFit/>
            </a:bodyPr>
            <a:lstStyle/>
            <a:p>
              <a:pPr algn="ctr">
                <a:lnSpc>
                  <a:spcPct val="90000"/>
                </a:lnSpc>
                <a:defRPr/>
              </a:pPr>
              <a:r>
                <a:rPr lang="en-GB" sz="2400">
                  <a:solidFill>
                    <a:srgbClr val="FFFF00"/>
                  </a:solidFill>
                  <a:effectLst>
                    <a:outerShdw blurRad="38100" dist="38100" dir="2700000" algn="tl">
                      <a:srgbClr val="000000"/>
                    </a:outerShdw>
                  </a:effectLst>
                  <a:latin typeface="Calibri" pitchFamily="34" charset="0"/>
                </a:rPr>
                <a:t>Two completely different models of melt generated by extension of lithosphere:</a:t>
              </a:r>
            </a:p>
          </p:txBody>
        </p:sp>
        <p:grpSp>
          <p:nvGrpSpPr>
            <p:cNvPr id="2" name="Group 24"/>
            <p:cNvGrpSpPr>
              <a:grpSpLocks/>
            </p:cNvGrpSpPr>
            <p:nvPr/>
          </p:nvGrpSpPr>
          <p:grpSpPr bwMode="auto">
            <a:xfrm>
              <a:off x="34925" y="1857375"/>
              <a:ext cx="4641850" cy="3509963"/>
              <a:chOff x="22" y="1386"/>
              <a:chExt cx="2924" cy="2211"/>
            </a:xfrm>
          </p:grpSpPr>
          <p:pic>
            <p:nvPicPr>
              <p:cNvPr id="35859" name="Picture 9"/>
              <p:cNvPicPr>
                <a:picLocks noChangeAspect="1" noChangeArrowheads="1"/>
              </p:cNvPicPr>
              <p:nvPr/>
            </p:nvPicPr>
            <p:blipFill>
              <a:blip r:embed="rId3" cstate="print"/>
              <a:srcRect/>
              <a:stretch>
                <a:fillRect/>
              </a:stretch>
            </p:blipFill>
            <p:spPr bwMode="auto">
              <a:xfrm>
                <a:off x="22" y="1386"/>
                <a:ext cx="2924" cy="2211"/>
              </a:xfrm>
              <a:prstGeom prst="rect">
                <a:avLst/>
              </a:prstGeom>
              <a:noFill/>
              <a:ln w="9525" algn="ctr">
                <a:noFill/>
                <a:miter lim="800000"/>
                <a:headEnd/>
                <a:tailEnd/>
              </a:ln>
            </p:spPr>
          </p:pic>
          <p:sp>
            <p:nvSpPr>
              <p:cNvPr id="814094" name="Freeform 14"/>
              <p:cNvSpPr>
                <a:spLocks/>
              </p:cNvSpPr>
              <p:nvPr/>
            </p:nvSpPr>
            <p:spPr bwMode="auto">
              <a:xfrm>
                <a:off x="652" y="2222"/>
                <a:ext cx="1418" cy="356"/>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814097" name="Rectangle 17"/>
              <p:cNvSpPr>
                <a:spLocks noChangeArrowheads="1"/>
              </p:cNvSpPr>
              <p:nvPr/>
            </p:nvSpPr>
            <p:spPr bwMode="auto">
              <a:xfrm>
                <a:off x="2220" y="1720"/>
                <a:ext cx="74" cy="9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grpSp>
          <p:nvGrpSpPr>
            <p:cNvPr id="4" name="Group 25"/>
            <p:cNvGrpSpPr>
              <a:grpSpLocks/>
            </p:cNvGrpSpPr>
            <p:nvPr/>
          </p:nvGrpSpPr>
          <p:grpSpPr bwMode="auto">
            <a:xfrm>
              <a:off x="4748213" y="1868488"/>
              <a:ext cx="4398962" cy="3470275"/>
              <a:chOff x="2991" y="1393"/>
              <a:chExt cx="2771" cy="2186"/>
            </a:xfrm>
          </p:grpSpPr>
          <p:grpSp>
            <p:nvGrpSpPr>
              <p:cNvPr id="35850" name="Group 12"/>
              <p:cNvGrpSpPr>
                <a:grpSpLocks/>
              </p:cNvGrpSpPr>
              <p:nvPr/>
            </p:nvGrpSpPr>
            <p:grpSpPr bwMode="auto">
              <a:xfrm>
                <a:off x="2991" y="1393"/>
                <a:ext cx="2771" cy="2186"/>
                <a:chOff x="2863" y="1753"/>
                <a:chExt cx="2571" cy="1994"/>
              </a:xfrm>
            </p:grpSpPr>
            <p:sp>
              <p:nvSpPr>
                <p:cNvPr id="814090" name="Rectangle 10"/>
                <p:cNvSpPr>
                  <a:spLocks noChangeArrowheads="1"/>
                </p:cNvSpPr>
                <p:nvPr/>
              </p:nvSpPr>
              <p:spPr bwMode="auto">
                <a:xfrm>
                  <a:off x="2863" y="1753"/>
                  <a:ext cx="2571" cy="198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35855" name="Picture 6"/>
                <p:cNvPicPr>
                  <a:picLocks noChangeAspect="1" noChangeArrowheads="1"/>
                </p:cNvPicPr>
                <p:nvPr/>
              </p:nvPicPr>
              <p:blipFill>
                <a:blip r:embed="rId4" cstate="print"/>
                <a:srcRect b="33911"/>
                <a:stretch>
                  <a:fillRect/>
                </a:stretch>
              </p:blipFill>
              <p:spPr bwMode="auto">
                <a:xfrm>
                  <a:off x="2887" y="2354"/>
                  <a:ext cx="2541" cy="1393"/>
                </a:xfrm>
                <a:prstGeom prst="rect">
                  <a:avLst/>
                </a:prstGeom>
                <a:noFill/>
                <a:ln w="9525" algn="ctr">
                  <a:noFill/>
                  <a:miter lim="800000"/>
                  <a:headEnd/>
                  <a:tailEnd/>
                </a:ln>
              </p:spPr>
            </p:pic>
          </p:grpSp>
          <p:sp>
            <p:nvSpPr>
              <p:cNvPr id="814099" name="Text Box 19"/>
              <p:cNvSpPr txBox="1">
                <a:spLocks noChangeArrowheads="1"/>
              </p:cNvSpPr>
              <p:nvPr/>
            </p:nvSpPr>
            <p:spPr bwMode="auto">
              <a:xfrm>
                <a:off x="3151" y="1410"/>
                <a:ext cx="1751" cy="337"/>
              </a:xfrm>
              <a:prstGeom prst="rect">
                <a:avLst/>
              </a:prstGeom>
              <a:solidFill>
                <a:schemeClr val="bg1"/>
              </a:solidFill>
              <a:ln w="9525" algn="ctr">
                <a:noFill/>
                <a:miter lim="800000"/>
                <a:headEnd/>
                <a:tailEnd/>
              </a:ln>
              <a:effectLst/>
            </p:spPr>
            <p:txBody>
              <a:bodyPr wrap="square">
                <a:spAutoFit/>
              </a:bodyPr>
              <a:lstStyle/>
              <a:p>
                <a:pPr algn="ctr">
                  <a:lnSpc>
                    <a:spcPct val="90000"/>
                  </a:lnSpc>
                  <a:spcBef>
                    <a:spcPct val="50000"/>
                  </a:spcBef>
                  <a:defRPr/>
                </a:pPr>
                <a:r>
                  <a:rPr lang="en-GB" sz="1600" b="1">
                    <a:solidFill>
                      <a:schemeClr val="tx1"/>
                    </a:solidFill>
                    <a:effectLst/>
                    <a:latin typeface="Calibri" pitchFamily="34" charset="0"/>
                  </a:rPr>
                  <a:t>Zone where silicate melts cool</a:t>
                </a:r>
              </a:p>
              <a:p>
                <a:pPr algn="ctr">
                  <a:lnSpc>
                    <a:spcPct val="90000"/>
                  </a:lnSpc>
                  <a:spcBef>
                    <a:spcPts val="0"/>
                  </a:spcBef>
                  <a:defRPr/>
                </a:pPr>
                <a:r>
                  <a:rPr lang="en-GB" sz="1600" b="1">
                    <a:solidFill>
                      <a:schemeClr val="tx1"/>
                    </a:solidFill>
                    <a:effectLst/>
                    <a:latin typeface="Calibri" pitchFamily="34" charset="0"/>
                  </a:rPr>
                  <a:t>(</a:t>
                </a:r>
                <a:r>
                  <a:rPr lang="en-GB" sz="1600" b="1">
                    <a:solidFill>
                      <a:srgbClr val="FF0000"/>
                    </a:solidFill>
                    <a:effectLst/>
                    <a:latin typeface="Calibri" pitchFamily="34" charset="0"/>
                  </a:rPr>
                  <a:t>no melting</a:t>
                </a:r>
                <a:r>
                  <a:rPr lang="en-GB" sz="1600" b="1">
                    <a:solidFill>
                      <a:schemeClr val="tx1"/>
                    </a:solidFill>
                    <a:effectLst/>
                    <a:latin typeface="Calibri" pitchFamily="34" charset="0"/>
                  </a:rPr>
                  <a:t> is expected)</a:t>
                </a:r>
              </a:p>
            </p:txBody>
          </p:sp>
          <p:sp>
            <p:nvSpPr>
              <p:cNvPr id="814100" name="Freeform 20"/>
              <p:cNvSpPr>
                <a:spLocks/>
              </p:cNvSpPr>
              <p:nvPr/>
            </p:nvSpPr>
            <p:spPr bwMode="auto">
              <a:xfrm flipH="1">
                <a:off x="4007" y="1762"/>
                <a:ext cx="292" cy="643"/>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814095" name="Freeform 15"/>
              <p:cNvSpPr>
                <a:spLocks/>
              </p:cNvSpPr>
              <p:nvPr/>
            </p:nvSpPr>
            <p:spPr bwMode="auto">
              <a:xfrm>
                <a:off x="3933" y="2256"/>
                <a:ext cx="884" cy="456"/>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0099FF"/>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grpSp>
      <p:grpSp>
        <p:nvGrpSpPr>
          <p:cNvPr id="9" name="Gruppo 8"/>
          <p:cNvGrpSpPr/>
          <p:nvPr/>
        </p:nvGrpSpPr>
        <p:grpSpPr>
          <a:xfrm>
            <a:off x="71439" y="2266954"/>
            <a:ext cx="4605336" cy="3097525"/>
            <a:chOff x="71439" y="2305049"/>
            <a:chExt cx="4605336" cy="3124701"/>
          </a:xfrm>
        </p:grpSpPr>
        <p:sp>
          <p:nvSpPr>
            <p:cNvPr id="7" name="Rettangolo 6"/>
            <p:cNvSpPr/>
            <p:nvPr/>
          </p:nvSpPr>
          <p:spPr bwMode="auto">
            <a:xfrm>
              <a:off x="71439" y="2305049"/>
              <a:ext cx="4605336" cy="31247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6" name="Gruppo 5"/>
            <p:cNvGrpSpPr/>
            <p:nvPr/>
          </p:nvGrpSpPr>
          <p:grpSpPr>
            <a:xfrm>
              <a:off x="190768" y="3135436"/>
              <a:ext cx="3776184" cy="1719593"/>
              <a:chOff x="-2150430" y="2197101"/>
              <a:chExt cx="9318355" cy="2737059"/>
            </a:xfrm>
          </p:grpSpPr>
          <p:pic>
            <p:nvPicPr>
              <p:cNvPr id="5" name="Immagine 4"/>
              <p:cNvPicPr>
                <a:picLocks noChangeAspect="1"/>
              </p:cNvPicPr>
              <p:nvPr/>
            </p:nvPicPr>
            <p:blipFill rotWithShape="1">
              <a:blip r:embed="rId5" cstate="print"/>
              <a:srcRect l="16936" t="12261"/>
              <a:stretch/>
            </p:blipFill>
            <p:spPr>
              <a:xfrm>
                <a:off x="2855368" y="2292924"/>
                <a:ext cx="4312557" cy="2641236"/>
              </a:xfrm>
              <a:prstGeom prst="rect">
                <a:avLst/>
              </a:prstGeom>
            </p:spPr>
          </p:pic>
          <p:pic>
            <p:nvPicPr>
              <p:cNvPr id="23" name="Immagine 22"/>
              <p:cNvPicPr>
                <a:picLocks noChangeAspect="1"/>
              </p:cNvPicPr>
              <p:nvPr/>
            </p:nvPicPr>
            <p:blipFill rotWithShape="1">
              <a:blip r:embed="rId5" cstate="print"/>
              <a:srcRect l="16723" t="12030" b="15828"/>
              <a:stretch/>
            </p:blipFill>
            <p:spPr>
              <a:xfrm flipH="1">
                <a:off x="-1466108" y="2286000"/>
                <a:ext cx="4323609" cy="2171700"/>
              </a:xfrm>
              <a:prstGeom prst="rect">
                <a:avLst/>
              </a:prstGeom>
            </p:spPr>
          </p:pic>
          <p:pic>
            <p:nvPicPr>
              <p:cNvPr id="25" name="Immagine 24"/>
              <p:cNvPicPr>
                <a:picLocks noChangeAspect="1"/>
              </p:cNvPicPr>
              <p:nvPr/>
            </p:nvPicPr>
            <p:blipFill rotWithShape="1">
              <a:blip r:embed="rId5" cstate="print"/>
              <a:srcRect l="4196" t="9078" r="85530" b="15724"/>
              <a:stretch/>
            </p:blipFill>
            <p:spPr>
              <a:xfrm>
                <a:off x="-2150430" y="2197101"/>
                <a:ext cx="880065" cy="2263735"/>
              </a:xfrm>
              <a:prstGeom prst="rect">
                <a:avLst/>
              </a:prstGeom>
            </p:spPr>
          </p:pic>
        </p:grpSp>
        <p:sp>
          <p:nvSpPr>
            <p:cNvPr id="8" name="Rettangolo arrotondato 7"/>
            <p:cNvSpPr/>
            <p:nvPr/>
          </p:nvSpPr>
          <p:spPr bwMode="auto">
            <a:xfrm>
              <a:off x="569119" y="3238501"/>
              <a:ext cx="398462" cy="61198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Rettangolo arrotondato 31"/>
            <p:cNvSpPr/>
            <p:nvPr/>
          </p:nvSpPr>
          <p:spPr bwMode="auto">
            <a:xfrm>
              <a:off x="71439" y="3015551"/>
              <a:ext cx="253788" cy="32772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0" name="Rettangolo arrotondato 29"/>
          <p:cNvSpPr/>
          <p:nvPr/>
        </p:nvSpPr>
        <p:spPr bwMode="auto">
          <a:xfrm>
            <a:off x="975238" y="3238501"/>
            <a:ext cx="398462" cy="373855"/>
          </a:xfrm>
          <a:prstGeom prst="roundRect">
            <a:avLst>
              <a:gd name="adj" fmla="val 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reeform 18"/>
          <p:cNvSpPr>
            <a:spLocks/>
          </p:cNvSpPr>
          <p:nvPr/>
        </p:nvSpPr>
        <p:spPr bwMode="auto">
          <a:xfrm>
            <a:off x="2517775" y="2441575"/>
            <a:ext cx="476250" cy="939800"/>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27" name="Text Box 16"/>
          <p:cNvSpPr txBox="1">
            <a:spLocks noChangeArrowheads="1"/>
          </p:cNvSpPr>
          <p:nvPr/>
        </p:nvSpPr>
        <p:spPr bwMode="auto">
          <a:xfrm>
            <a:off x="2209800" y="1882775"/>
            <a:ext cx="1955800" cy="533400"/>
          </a:xfrm>
          <a:prstGeom prst="rect">
            <a:avLst/>
          </a:prstGeom>
          <a:solidFill>
            <a:schemeClr val="bg1"/>
          </a:solidFill>
          <a:ln w="9525" algn="ctr">
            <a:noFill/>
            <a:miter lim="800000"/>
            <a:headEnd/>
            <a:tailEnd/>
          </a:ln>
          <a:effectLst/>
        </p:spPr>
        <p:txBody>
          <a:bodyPr>
            <a:spAutoFit/>
          </a:bodyPr>
          <a:lstStyle/>
          <a:p>
            <a:pPr algn="ctr">
              <a:lnSpc>
                <a:spcPct val="90000"/>
              </a:lnSpc>
              <a:spcBef>
                <a:spcPct val="50000"/>
              </a:spcBef>
              <a:defRPr/>
            </a:pPr>
            <a:r>
              <a:rPr lang="en-GB" sz="1600" b="1" dirty="0">
                <a:solidFill>
                  <a:schemeClr val="tx1"/>
                </a:solidFill>
                <a:effectLst/>
                <a:latin typeface="Calibri" pitchFamily="34" charset="0"/>
              </a:rPr>
              <a:t>Zone of </a:t>
            </a:r>
            <a:r>
              <a:rPr lang="en-GB" sz="1600" b="1" dirty="0">
                <a:solidFill>
                  <a:srgbClr val="FF0000"/>
                </a:solidFill>
                <a:effectLst/>
                <a:latin typeface="Calibri" pitchFamily="34" charset="0"/>
              </a:rPr>
              <a:t>extensive </a:t>
            </a:r>
            <a:r>
              <a:rPr lang="en-GB" sz="1600" b="1" dirty="0">
                <a:solidFill>
                  <a:schemeClr val="tx1"/>
                </a:solidFill>
                <a:effectLst/>
                <a:latin typeface="Calibri" pitchFamily="34" charset="0"/>
              </a:rPr>
              <a:t>silicate </a:t>
            </a:r>
            <a:r>
              <a:rPr lang="en-GB" sz="1600" b="1" dirty="0">
                <a:solidFill>
                  <a:srgbClr val="FF0000"/>
                </a:solidFill>
                <a:effectLst/>
                <a:latin typeface="Calibri" pitchFamily="34" charset="0"/>
              </a:rPr>
              <a:t>melting</a:t>
            </a:r>
          </a:p>
        </p:txBody>
      </p:sp>
      <p:sp>
        <p:nvSpPr>
          <p:cNvPr id="31" name="Text Box 11"/>
          <p:cNvSpPr txBox="1">
            <a:spLocks noChangeArrowheads="1"/>
          </p:cNvSpPr>
          <p:nvPr/>
        </p:nvSpPr>
        <p:spPr bwMode="auto">
          <a:xfrm>
            <a:off x="721678" y="5381099"/>
            <a:ext cx="3225482" cy="274638"/>
          </a:xfrm>
          <a:prstGeom prst="rect">
            <a:avLst/>
          </a:prstGeom>
          <a:solidFill>
            <a:schemeClr val="tx1"/>
          </a:solidFill>
          <a:ln w="9525" algn="ctr">
            <a:noFill/>
            <a:miter lim="800000"/>
            <a:headEnd/>
            <a:tailEnd/>
          </a:ln>
          <a:effectLst/>
        </p:spPr>
        <p:txBody>
          <a:bodyPr wrap="square">
            <a:spAutoFit/>
          </a:bodyPr>
          <a:lstStyle/>
          <a:p>
            <a:pPr algn="ctr">
              <a:defRPr/>
            </a:pPr>
            <a:r>
              <a:rPr lang="en-GB" sz="1200" dirty="0">
                <a:solidFill>
                  <a:schemeClr val="bg1"/>
                </a:solidFill>
                <a:effectLst/>
                <a:latin typeface="Calibri" pitchFamily="34" charset="0"/>
              </a:rPr>
              <a:t>McKenzie, 2020 (J. Petrol., 61, 7, </a:t>
            </a:r>
            <a:r>
              <a:rPr lang="en-GB" sz="1200" dirty="0" err="1">
                <a:solidFill>
                  <a:schemeClr val="bg1"/>
                </a:solidFill>
                <a:effectLst/>
                <a:latin typeface="Calibri" pitchFamily="34" charset="0"/>
              </a:rPr>
              <a:t>egaa</a:t>
            </a:r>
            <a:r>
              <a:rPr lang="en-GB" sz="1200" dirty="0">
                <a:solidFill>
                  <a:schemeClr val="bg1"/>
                </a:solidFill>
                <a:effectLst/>
                <a:latin typeface="Calibri" pitchFamily="34" charset="0"/>
              </a:rPr>
              <a:t> 0061) </a:t>
            </a:r>
          </a:p>
        </p:txBody>
      </p:sp>
      <p:sp>
        <p:nvSpPr>
          <p:cNvPr id="33" name="Text Box 21"/>
          <p:cNvSpPr txBox="1">
            <a:spLocks noChangeArrowheads="1"/>
          </p:cNvSpPr>
          <p:nvPr/>
        </p:nvSpPr>
        <p:spPr bwMode="auto">
          <a:xfrm>
            <a:off x="466726" y="5619751"/>
            <a:ext cx="8239124" cy="1015663"/>
          </a:xfrm>
          <a:prstGeom prst="rect">
            <a:avLst/>
          </a:prstGeom>
          <a:noFill/>
          <a:ln w="9525">
            <a:noFill/>
            <a:miter lim="800000"/>
            <a:headEnd/>
            <a:tailEnd/>
          </a:ln>
          <a:effectLst/>
        </p:spPr>
        <p:txBody>
          <a:bodyPr wrap="square">
            <a:spAutoFit/>
          </a:bodyPr>
          <a:lstStyle/>
          <a:p>
            <a:pPr algn="ct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The McKenzie and Bickle article is considered the Bible of igneous petrology. The problem is that equilibration of melt and residue in the pl-facies has been excluded by all experimental petrology studies.</a:t>
            </a:r>
          </a:p>
        </p:txBody>
      </p:sp>
    </p:spTree>
    <p:extLst>
      <p:ext uri="{BB962C8B-B14F-4D97-AF65-F5344CB8AC3E}">
        <p14:creationId xmlns:p14="http://schemas.microsoft.com/office/powerpoint/2010/main" val="129632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35" name="Rectangle 19"/>
          <p:cNvSpPr>
            <a:spLocks noChangeArrowheads="1"/>
          </p:cNvSpPr>
          <p:nvPr/>
        </p:nvSpPr>
        <p:spPr bwMode="auto">
          <a:xfrm>
            <a:off x="0" y="6372225"/>
            <a:ext cx="9144000"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20"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23621" name="Text Box 5"/>
          <p:cNvSpPr txBox="1">
            <a:spLocks noChangeArrowheads="1"/>
          </p:cNvSpPr>
          <p:nvPr/>
        </p:nvSpPr>
        <p:spPr bwMode="auto">
          <a:xfrm>
            <a:off x="268014" y="1158875"/>
            <a:ext cx="8607972" cy="1815882"/>
          </a:xfrm>
          <a:prstGeom prst="rect">
            <a:avLst/>
          </a:prstGeom>
          <a:noFill/>
          <a:ln w="9525">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6.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Residues from the central melting column rise to the shallowest level, experience significant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melt refertilization</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or melt–solid interaction. They suffer also serpentinization.</a:t>
            </a:r>
          </a:p>
        </p:txBody>
      </p:sp>
      <p:pic>
        <p:nvPicPr>
          <p:cNvPr id="36869" name="Picture 6"/>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23623" name="Rectangle 7"/>
          <p:cNvSpPr>
            <a:spLocks noChangeArrowheads="1"/>
          </p:cNvSpPr>
          <p:nvPr/>
        </p:nvSpPr>
        <p:spPr bwMode="auto">
          <a:xfrm>
            <a:off x="6197600" y="3703638"/>
            <a:ext cx="319088" cy="16668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2" name="Group 12"/>
          <p:cNvGrpSpPr>
            <a:grpSpLocks/>
          </p:cNvGrpSpPr>
          <p:nvPr/>
        </p:nvGrpSpPr>
        <p:grpSpPr bwMode="auto">
          <a:xfrm>
            <a:off x="6599246" y="3802063"/>
            <a:ext cx="385763" cy="307975"/>
            <a:chOff x="3680" y="2286"/>
            <a:chExt cx="243" cy="194"/>
          </a:xfrm>
        </p:grpSpPr>
        <p:sp>
          <p:nvSpPr>
            <p:cNvPr id="623627" name="Rectangle 11"/>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23626" name="Text Box 10"/>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23632" name="Line 16"/>
          <p:cNvSpPr>
            <a:spLocks noChangeShapeType="1"/>
          </p:cNvSpPr>
          <p:nvPr/>
        </p:nvSpPr>
        <p:spPr bwMode="auto">
          <a:xfrm flipH="1">
            <a:off x="6719887" y="2033752"/>
            <a:ext cx="705671" cy="1746086"/>
          </a:xfrm>
          <a:prstGeom prst="line">
            <a:avLst/>
          </a:prstGeom>
          <a:noFill/>
          <a:ln w="76200">
            <a:solidFill>
              <a:srgbClr val="FF0000"/>
            </a:solidFill>
            <a:round/>
            <a:headEnd/>
            <a:tailEnd type="triangle" w="med" len="med"/>
          </a:ln>
          <a:effectLst/>
        </p:spPr>
        <p:txBody>
          <a:bodyPr anchor="ctr"/>
          <a:lstStyle/>
          <a:p>
            <a:pPr>
              <a:defRPr/>
            </a:pPr>
            <a:endParaRPr lang="it-IT">
              <a:latin typeface="Calibri" pitchFamily="34" charset="0"/>
            </a:endParaRPr>
          </a:p>
        </p:txBody>
      </p:sp>
      <p:sp>
        <p:nvSpPr>
          <p:cNvPr id="623634" name="Text Box 18"/>
          <p:cNvSpPr txBox="1">
            <a:spLocks noChangeArrowheads="1"/>
          </p:cNvSpPr>
          <p:nvPr/>
        </p:nvSpPr>
        <p:spPr bwMode="auto">
          <a:xfrm>
            <a:off x="28576" y="2936875"/>
            <a:ext cx="3991632" cy="1785104"/>
          </a:xfrm>
          <a:prstGeom prst="rect">
            <a:avLst/>
          </a:prstGeom>
          <a:noFill/>
          <a:ln w="9525" algn="ctr">
            <a:noFill/>
            <a:miter lim="800000"/>
            <a:headEnd/>
            <a:tailEnd/>
          </a:ln>
          <a:effectLst/>
        </p:spPr>
        <p:txBody>
          <a:bodyPr wrap="square">
            <a:spAutoFit/>
          </a:bodyPr>
          <a:lstStyle/>
          <a:p>
            <a:pPr>
              <a:defRPr/>
            </a:pPr>
            <a:r>
              <a:rPr lang="en-GB" sz="2200" dirty="0">
                <a:solidFill>
                  <a:srgbClr val="FFFF00"/>
                </a:solidFill>
                <a:effectLst>
                  <a:outerShdw blurRad="38100" dist="38100" dir="2700000" algn="tl">
                    <a:srgbClr val="000000"/>
                  </a:outerShdw>
                </a:effectLst>
                <a:latin typeface="Calibri" pitchFamily="34" charset="0"/>
              </a:rPr>
              <a:t>Melts produced will ascend and migrate laterally towards the axial zone of crustal accretion.</a:t>
            </a:r>
          </a:p>
          <a:p>
            <a:pPr>
              <a:defRPr/>
            </a:pPr>
            <a:r>
              <a:rPr lang="en-GB" sz="2200" dirty="0">
                <a:solidFill>
                  <a:schemeClr val="bg1"/>
                </a:solidFill>
                <a:effectLst>
                  <a:outerShdw blurRad="38100" dist="38100" dir="2700000" algn="tl">
                    <a:srgbClr val="000000"/>
                  </a:outerShdw>
                </a:effectLst>
                <a:latin typeface="Calibri" pitchFamily="34" charset="0"/>
              </a:rPr>
              <a:t>Re-equilibration of major and trace elements as they migrate.</a:t>
            </a:r>
          </a:p>
        </p:txBody>
      </p:sp>
      <p:sp>
        <p:nvSpPr>
          <p:cNvPr id="623636"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23637"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623639" name="Line 23"/>
          <p:cNvSpPr>
            <a:spLocks noChangeShapeType="1"/>
          </p:cNvSpPr>
          <p:nvPr/>
        </p:nvSpPr>
        <p:spPr bwMode="auto">
          <a:xfrm>
            <a:off x="2885090" y="2711669"/>
            <a:ext cx="2947385" cy="1003081"/>
          </a:xfrm>
          <a:prstGeom prst="line">
            <a:avLst/>
          </a:prstGeom>
          <a:noFill/>
          <a:ln w="76200">
            <a:solidFill>
              <a:srgbClr val="00FF00"/>
            </a:solidFill>
            <a:round/>
            <a:headEnd/>
            <a:tailEnd type="triangle" w="med" len="med"/>
          </a:ln>
          <a:effectLst/>
        </p:spPr>
        <p:txBody>
          <a:bodyPr anchor="ctr"/>
          <a:lstStyle/>
          <a:p>
            <a:pPr>
              <a:defRPr/>
            </a:pPr>
            <a:endParaRPr lang="it-IT">
              <a:latin typeface="Calibri" pitchFamily="34" charset="0"/>
            </a:endParaRPr>
          </a:p>
        </p:txBody>
      </p:sp>
      <p:grpSp>
        <p:nvGrpSpPr>
          <p:cNvPr id="3" name="Group 24"/>
          <p:cNvGrpSpPr>
            <a:grpSpLocks/>
          </p:cNvGrpSpPr>
          <p:nvPr/>
        </p:nvGrpSpPr>
        <p:grpSpPr bwMode="auto">
          <a:xfrm>
            <a:off x="5818196" y="3643313"/>
            <a:ext cx="385763" cy="307975"/>
            <a:chOff x="3680" y="2286"/>
            <a:chExt cx="243" cy="194"/>
          </a:xfrm>
        </p:grpSpPr>
        <p:sp>
          <p:nvSpPr>
            <p:cNvPr id="623641" name="Rectangle 25"/>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23642" name="Text Box 26"/>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(3)</a:t>
              </a:r>
            </a:p>
          </p:txBody>
        </p:sp>
      </p:grpSp>
      <p:sp>
        <p:nvSpPr>
          <p:cNvPr id="623643" name="AutoShape 27"/>
          <p:cNvSpPr>
            <a:spLocks noChangeArrowheads="1"/>
          </p:cNvSpPr>
          <p:nvPr/>
        </p:nvSpPr>
        <p:spPr bwMode="auto">
          <a:xfrm rot="496554">
            <a:off x="6500813" y="4206875"/>
            <a:ext cx="352425" cy="1408113"/>
          </a:xfrm>
          <a:prstGeom prst="downArrow">
            <a:avLst>
              <a:gd name="adj1" fmla="val 50000"/>
              <a:gd name="adj2" fmla="val 99887"/>
            </a:avLst>
          </a:prstGeom>
          <a:solidFill>
            <a:srgbClr val="FF0000">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3644" name="AutoShape 28"/>
          <p:cNvSpPr>
            <a:spLocks noChangeArrowheads="1"/>
          </p:cNvSpPr>
          <p:nvPr/>
        </p:nvSpPr>
        <p:spPr bwMode="auto">
          <a:xfrm rot="-3039049">
            <a:off x="7250112" y="3497263"/>
            <a:ext cx="352425" cy="2546350"/>
          </a:xfrm>
          <a:prstGeom prst="downArrow">
            <a:avLst>
              <a:gd name="adj1" fmla="val 50000"/>
              <a:gd name="adj2" fmla="val 180631"/>
            </a:avLst>
          </a:prstGeom>
          <a:solidFill>
            <a:srgbClr val="00FF00">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3647" name="AutoShape 31"/>
          <p:cNvSpPr>
            <a:spLocks noChangeArrowheads="1"/>
          </p:cNvSpPr>
          <p:nvPr/>
        </p:nvSpPr>
        <p:spPr bwMode="auto">
          <a:xfrm>
            <a:off x="5937525" y="1631841"/>
            <a:ext cx="2812338" cy="427038"/>
          </a:xfrm>
          <a:prstGeom prst="roundRect">
            <a:avLst>
              <a:gd name="adj" fmla="val 16667"/>
            </a:avLst>
          </a:prstGeom>
          <a:noFill/>
          <a:ln w="57150" algn="ctr">
            <a:solidFill>
              <a:srgbClr val="FF0000"/>
            </a:solidFill>
            <a:round/>
            <a:headEnd/>
            <a:tailEnd/>
          </a:ln>
          <a:effectLst/>
        </p:spPr>
        <p:txBody>
          <a:bodyPr wrap="none" anchor="ctr"/>
          <a:lstStyle/>
          <a:p>
            <a:pPr>
              <a:defRPr/>
            </a:pPr>
            <a:endParaRPr lang="it-IT">
              <a:latin typeface="Calibri" pitchFamily="34" charset="0"/>
            </a:endParaRPr>
          </a:p>
        </p:txBody>
      </p:sp>
      <p:sp>
        <p:nvSpPr>
          <p:cNvPr id="623648" name="AutoShape 32"/>
          <p:cNvSpPr>
            <a:spLocks noChangeArrowheads="1"/>
          </p:cNvSpPr>
          <p:nvPr/>
        </p:nvSpPr>
        <p:spPr bwMode="auto">
          <a:xfrm>
            <a:off x="260788" y="2516188"/>
            <a:ext cx="2655833" cy="427037"/>
          </a:xfrm>
          <a:prstGeom prst="roundRect">
            <a:avLst>
              <a:gd name="adj" fmla="val 16667"/>
            </a:avLst>
          </a:prstGeom>
          <a:noFill/>
          <a:ln w="57150" algn="ctr">
            <a:solidFill>
              <a:srgbClr val="00FF00"/>
            </a:solidFill>
            <a:round/>
            <a:headEnd/>
            <a:tailEnd/>
          </a:ln>
          <a:effectLst/>
        </p:spPr>
        <p:txBody>
          <a:bodyPr wrap="none" anchor="ctr"/>
          <a:lstStyle/>
          <a:p>
            <a:pPr>
              <a:defRPr/>
            </a:pPr>
            <a:endParaRPr lang="it-IT">
              <a:latin typeface="Calibri" pitchFamily="34" charset="0"/>
            </a:endParaRPr>
          </a:p>
        </p:txBody>
      </p:sp>
      <p:sp>
        <p:nvSpPr>
          <p:cNvPr id="623649" name="Rectangle 33"/>
          <p:cNvSpPr>
            <a:spLocks noChangeArrowheads="1"/>
          </p:cNvSpPr>
          <p:nvPr/>
        </p:nvSpPr>
        <p:spPr bwMode="auto">
          <a:xfrm>
            <a:off x="4030663" y="5610225"/>
            <a:ext cx="1760537"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50"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51"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26" name="Text Box 18"/>
          <p:cNvSpPr txBox="1">
            <a:spLocks noChangeArrowheads="1"/>
          </p:cNvSpPr>
          <p:nvPr/>
        </p:nvSpPr>
        <p:spPr bwMode="auto">
          <a:xfrm>
            <a:off x="3924300" y="5654675"/>
            <a:ext cx="5205413" cy="1107996"/>
          </a:xfrm>
          <a:prstGeom prst="rect">
            <a:avLst/>
          </a:prstGeom>
          <a:solidFill>
            <a:schemeClr val="tx1"/>
          </a:solidFill>
          <a:ln w="9525" algn="ctr">
            <a:noFill/>
            <a:miter lim="800000"/>
            <a:headEnd/>
            <a:tailEnd/>
          </a:ln>
          <a:effectLst/>
        </p:spPr>
        <p:txBody>
          <a:bodyPr wrap="square">
            <a:spAutoFit/>
          </a:bodyPr>
          <a:lstStyle/>
          <a:p>
            <a:pPr algn="ctr">
              <a:defRPr/>
            </a:pPr>
            <a:r>
              <a:rPr lang="en-GB" sz="2200" dirty="0">
                <a:solidFill>
                  <a:schemeClr val="bg1"/>
                </a:solidFill>
                <a:effectLst>
                  <a:outerShdw blurRad="38100" dist="38100" dir="2700000" algn="tl">
                    <a:srgbClr val="000000"/>
                  </a:outerShdw>
                </a:effectLst>
                <a:latin typeface="Calibri" pitchFamily="34" charset="0"/>
              </a:rPr>
              <a:t>These melts cool and crystallize olivine as they pass through previously depleted residues in the TBL.</a:t>
            </a:r>
          </a:p>
        </p:txBody>
      </p:sp>
      <p:sp>
        <p:nvSpPr>
          <p:cNvPr id="623638" name="Text Box 22"/>
          <p:cNvSpPr txBox="1">
            <a:spLocks noChangeArrowheads="1"/>
          </p:cNvSpPr>
          <p:nvPr/>
        </p:nvSpPr>
        <p:spPr bwMode="auto">
          <a:xfrm>
            <a:off x="140354" y="4914062"/>
            <a:ext cx="3846512" cy="1815882"/>
          </a:xfrm>
          <a:prstGeom prst="rect">
            <a:avLst/>
          </a:prstGeom>
          <a:noFill/>
          <a:ln w="38100" algn="ctr">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rPr>
              <a:t>This explains why abyssal peridotites have excess olivine relative to simple melting residues.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3621"/>
                                        </p:tgtEl>
                                        <p:attrNameLst>
                                          <p:attrName>style.visibility</p:attrName>
                                        </p:attrNameLst>
                                      </p:cBhvr>
                                      <p:to>
                                        <p:strVal val="visible"/>
                                      </p:to>
                                    </p:set>
                                    <p:animEffect transition="in" filter="fade">
                                      <p:cBhvr>
                                        <p:cTn id="7" dur="500"/>
                                        <p:tgtEl>
                                          <p:spTgt spid="6236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47"/>
                                        </p:tgtEl>
                                        <p:attrNameLst>
                                          <p:attrName>style.visibility</p:attrName>
                                        </p:attrNameLst>
                                      </p:cBhvr>
                                      <p:to>
                                        <p:strVal val="visible"/>
                                      </p:to>
                                    </p:set>
                                    <p:animEffect transition="in" filter="fade">
                                      <p:cBhvr>
                                        <p:cTn id="12" dur="500"/>
                                        <p:tgtEl>
                                          <p:spTgt spid="623647"/>
                                        </p:tgtEl>
                                      </p:cBhvr>
                                    </p:animEffect>
                                  </p:childTnLst>
                                </p:cTn>
                              </p:par>
                            </p:childTnLst>
                          </p:cTn>
                        </p:par>
                        <p:par>
                          <p:cTn id="13" fill="hold">
                            <p:stCondLst>
                              <p:cond delay="500"/>
                            </p:stCondLst>
                            <p:childTnLst>
                              <p:par>
                                <p:cTn id="14" presetID="18" presetClass="entr" presetSubtype="6" fill="hold" nodeType="afterEffect">
                                  <p:stCondLst>
                                    <p:cond delay="0"/>
                                  </p:stCondLst>
                                  <p:childTnLst>
                                    <p:set>
                                      <p:cBhvr>
                                        <p:cTn id="15" dur="1" fill="hold">
                                          <p:stCondLst>
                                            <p:cond delay="0"/>
                                          </p:stCondLst>
                                        </p:cTn>
                                        <p:tgtEl>
                                          <p:spTgt spid="623632"/>
                                        </p:tgtEl>
                                        <p:attrNameLst>
                                          <p:attrName>style.visibility</p:attrName>
                                        </p:attrNameLst>
                                      </p:cBhvr>
                                      <p:to>
                                        <p:strVal val="visible"/>
                                      </p:to>
                                    </p:set>
                                    <p:animEffect transition="in" filter="strips(downRight)">
                                      <p:cBhvr>
                                        <p:cTn id="16" dur="1000"/>
                                        <p:tgtEl>
                                          <p:spTgt spid="62363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23643"/>
                                        </p:tgtEl>
                                        <p:attrNameLst>
                                          <p:attrName>style.visibility</p:attrName>
                                        </p:attrNameLst>
                                      </p:cBhvr>
                                      <p:to>
                                        <p:strVal val="visible"/>
                                      </p:to>
                                    </p:set>
                                    <p:animEffect transition="in" filter="wipe(up)">
                                      <p:cBhvr>
                                        <p:cTn id="24" dur="1000"/>
                                        <p:tgtEl>
                                          <p:spTgt spid="623643"/>
                                        </p:tgtEl>
                                      </p:cBhvr>
                                    </p:animEffect>
                                  </p:childTnLst>
                                </p:cTn>
                              </p:par>
                            </p:childTnLst>
                          </p:cTn>
                        </p:par>
                        <p:par>
                          <p:cTn id="25" fill="hold">
                            <p:stCondLst>
                              <p:cond delay="3000"/>
                            </p:stCondLst>
                            <p:childTnLst>
                              <p:par>
                                <p:cTn id="26" presetID="10" presetClass="exit" presetSubtype="0" fill="hold" grpId="0" nodeType="afterEffect">
                                  <p:stCondLst>
                                    <p:cond delay="0"/>
                                  </p:stCondLst>
                                  <p:childTnLst>
                                    <p:animEffect transition="out" filter="fade">
                                      <p:cBhvr>
                                        <p:cTn id="27" dur="500"/>
                                        <p:tgtEl>
                                          <p:spTgt spid="623650"/>
                                        </p:tgtEl>
                                      </p:cBhvr>
                                    </p:animEffect>
                                    <p:set>
                                      <p:cBhvr>
                                        <p:cTn id="28" dur="1" fill="hold">
                                          <p:stCondLst>
                                            <p:cond delay="499"/>
                                          </p:stCondLst>
                                        </p:cTn>
                                        <p:tgtEl>
                                          <p:spTgt spid="623650"/>
                                        </p:tgtEl>
                                        <p:attrNameLst>
                                          <p:attrName>style.visibility</p:attrName>
                                        </p:attrNameLst>
                                      </p:cBhvr>
                                      <p:to>
                                        <p:strVal val="hidden"/>
                                      </p:to>
                                    </p:se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623637"/>
                                        </p:tgtEl>
                                        <p:attrNameLst>
                                          <p:attrName>style.visibility</p:attrName>
                                        </p:attrNameLst>
                                      </p:cBhvr>
                                      <p:to>
                                        <p:strVal val="visible"/>
                                      </p:to>
                                    </p:set>
                                    <p:animEffect transition="in" filter="fade">
                                      <p:cBhvr>
                                        <p:cTn id="32" dur="500"/>
                                        <p:tgtEl>
                                          <p:spTgt spid="6236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23648"/>
                                        </p:tgtEl>
                                        <p:attrNameLst>
                                          <p:attrName>style.visibility</p:attrName>
                                        </p:attrNameLst>
                                      </p:cBhvr>
                                      <p:to>
                                        <p:strVal val="visible"/>
                                      </p:to>
                                    </p:set>
                                    <p:animEffect transition="in" filter="fade">
                                      <p:cBhvr>
                                        <p:cTn id="37" dur="500"/>
                                        <p:tgtEl>
                                          <p:spTgt spid="623648"/>
                                        </p:tgtEl>
                                      </p:cBhvr>
                                    </p:animEffect>
                                  </p:childTnLst>
                                </p:cTn>
                              </p:par>
                            </p:childTnLst>
                          </p:cTn>
                        </p:par>
                        <p:par>
                          <p:cTn id="38" fill="hold">
                            <p:stCondLst>
                              <p:cond delay="500"/>
                            </p:stCondLst>
                            <p:childTnLst>
                              <p:par>
                                <p:cTn id="39" presetID="18" presetClass="entr" presetSubtype="6" fill="hold" nodeType="afterEffect">
                                  <p:stCondLst>
                                    <p:cond delay="0"/>
                                  </p:stCondLst>
                                  <p:childTnLst>
                                    <p:set>
                                      <p:cBhvr>
                                        <p:cTn id="40" dur="1" fill="hold">
                                          <p:stCondLst>
                                            <p:cond delay="0"/>
                                          </p:stCondLst>
                                        </p:cTn>
                                        <p:tgtEl>
                                          <p:spTgt spid="623639"/>
                                        </p:tgtEl>
                                        <p:attrNameLst>
                                          <p:attrName>style.visibility</p:attrName>
                                        </p:attrNameLst>
                                      </p:cBhvr>
                                      <p:to>
                                        <p:strVal val="visible"/>
                                      </p:to>
                                    </p:set>
                                    <p:animEffect transition="in" filter="strips(downRight)">
                                      <p:cBhvr>
                                        <p:cTn id="41" dur="1000"/>
                                        <p:tgtEl>
                                          <p:spTgt spid="62363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623623"/>
                                        </p:tgtEl>
                                        <p:attrNameLst>
                                          <p:attrName>style.visibility</p:attrName>
                                        </p:attrNameLst>
                                      </p:cBhvr>
                                      <p:to>
                                        <p:strVal val="visible"/>
                                      </p:to>
                                    </p:set>
                                    <p:animEffect transition="in" filter="fade">
                                      <p:cBhvr>
                                        <p:cTn id="45" dur="500"/>
                                        <p:tgtEl>
                                          <p:spTgt spid="623623"/>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par>
                          <p:cTn id="50" fill="hold">
                            <p:stCondLst>
                              <p:cond delay="3000"/>
                            </p:stCondLst>
                            <p:childTnLst>
                              <p:par>
                                <p:cTn id="51" presetID="22" presetClass="entr" presetSubtype="1" fill="hold" grpId="0" nodeType="afterEffect">
                                  <p:stCondLst>
                                    <p:cond delay="0"/>
                                  </p:stCondLst>
                                  <p:childTnLst>
                                    <p:set>
                                      <p:cBhvr>
                                        <p:cTn id="52" dur="1" fill="hold">
                                          <p:stCondLst>
                                            <p:cond delay="0"/>
                                          </p:stCondLst>
                                        </p:cTn>
                                        <p:tgtEl>
                                          <p:spTgt spid="623644"/>
                                        </p:tgtEl>
                                        <p:attrNameLst>
                                          <p:attrName>style.visibility</p:attrName>
                                        </p:attrNameLst>
                                      </p:cBhvr>
                                      <p:to>
                                        <p:strVal val="visible"/>
                                      </p:to>
                                    </p:set>
                                    <p:animEffect transition="in" filter="wipe(up)">
                                      <p:cBhvr>
                                        <p:cTn id="53" dur="1000"/>
                                        <p:tgtEl>
                                          <p:spTgt spid="623644"/>
                                        </p:tgtEl>
                                      </p:cBhvr>
                                    </p:animEffect>
                                  </p:childTnLst>
                                </p:cTn>
                              </p:par>
                            </p:childTnLst>
                          </p:cTn>
                        </p:par>
                        <p:par>
                          <p:cTn id="54" fill="hold">
                            <p:stCondLst>
                              <p:cond delay="4000"/>
                            </p:stCondLst>
                            <p:childTnLst>
                              <p:par>
                                <p:cTn id="55" presetID="10" presetClass="exit" presetSubtype="0" fill="hold" grpId="0" nodeType="afterEffect">
                                  <p:stCondLst>
                                    <p:cond delay="0"/>
                                  </p:stCondLst>
                                  <p:childTnLst>
                                    <p:animEffect transition="out" filter="fade">
                                      <p:cBhvr>
                                        <p:cTn id="56" dur="500"/>
                                        <p:tgtEl>
                                          <p:spTgt spid="623651"/>
                                        </p:tgtEl>
                                      </p:cBhvr>
                                    </p:animEffect>
                                    <p:set>
                                      <p:cBhvr>
                                        <p:cTn id="57" dur="1" fill="hold">
                                          <p:stCondLst>
                                            <p:cond delay="499"/>
                                          </p:stCondLst>
                                        </p:cTn>
                                        <p:tgtEl>
                                          <p:spTgt spid="623651"/>
                                        </p:tgtEl>
                                        <p:attrNameLst>
                                          <p:attrName>style.visibility</p:attrName>
                                        </p:attrNameLst>
                                      </p:cBhvr>
                                      <p:to>
                                        <p:strVal val="hidden"/>
                                      </p:to>
                                    </p:se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623636"/>
                                        </p:tgtEl>
                                        <p:attrNameLst>
                                          <p:attrName>style.visibility</p:attrName>
                                        </p:attrNameLst>
                                      </p:cBhvr>
                                      <p:to>
                                        <p:strVal val="visible"/>
                                      </p:to>
                                    </p:set>
                                    <p:animEffect transition="in" filter="fade">
                                      <p:cBhvr>
                                        <p:cTn id="61" dur="500"/>
                                        <p:tgtEl>
                                          <p:spTgt spid="6236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23634">
                                            <p:txEl>
                                              <p:pRg st="0" end="0"/>
                                            </p:txEl>
                                          </p:spTgt>
                                        </p:tgtEl>
                                        <p:attrNameLst>
                                          <p:attrName>style.visibility</p:attrName>
                                        </p:attrNameLst>
                                      </p:cBhvr>
                                      <p:to>
                                        <p:strVal val="visible"/>
                                      </p:to>
                                    </p:set>
                                    <p:animEffect transition="in" filter="fade">
                                      <p:cBhvr>
                                        <p:cTn id="66" dur="500"/>
                                        <p:tgtEl>
                                          <p:spTgt spid="62363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23634">
                                            <p:txEl>
                                              <p:pRg st="1" end="1"/>
                                            </p:txEl>
                                          </p:spTgt>
                                        </p:tgtEl>
                                        <p:attrNameLst>
                                          <p:attrName>style.visibility</p:attrName>
                                        </p:attrNameLst>
                                      </p:cBhvr>
                                      <p:to>
                                        <p:strVal val="visible"/>
                                      </p:to>
                                    </p:set>
                                    <p:animEffect transition="in" filter="fade">
                                      <p:cBhvr>
                                        <p:cTn id="71" dur="500"/>
                                        <p:tgtEl>
                                          <p:spTgt spid="623634">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bg/>
                                          </p:spTgt>
                                        </p:tgtEl>
                                        <p:attrNameLst>
                                          <p:attrName>style.visibility</p:attrName>
                                        </p:attrNameLst>
                                      </p:cBhvr>
                                      <p:to>
                                        <p:strVal val="visible"/>
                                      </p:to>
                                    </p:set>
                                    <p:animEffect transition="in" filter="fade">
                                      <p:cBhvr>
                                        <p:cTn id="76" dur="500"/>
                                        <p:tgtEl>
                                          <p:spTgt spid="26">
                                            <p:bg/>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500"/>
                                        <p:tgtEl>
                                          <p:spTgt spid="26">
                                            <p:txEl>
                                              <p:pRg st="0" end="0"/>
                                            </p:txEl>
                                          </p:spTgt>
                                        </p:tgtEl>
                                      </p:cBhvr>
                                    </p:animEffect>
                                  </p:childTnLst>
                                </p:cTn>
                              </p:par>
                              <p:par>
                                <p:cTn id="80" presetID="10" presetClass="exit" presetSubtype="0" fill="hold" grpId="1" nodeType="withEffect">
                                  <p:stCondLst>
                                    <p:cond delay="0"/>
                                  </p:stCondLst>
                                  <p:childTnLst>
                                    <p:animEffect transition="out" filter="fade">
                                      <p:cBhvr>
                                        <p:cTn id="81" dur="500"/>
                                        <p:tgtEl>
                                          <p:spTgt spid="623644"/>
                                        </p:tgtEl>
                                      </p:cBhvr>
                                    </p:animEffect>
                                    <p:set>
                                      <p:cBhvr>
                                        <p:cTn id="82" dur="1" fill="hold">
                                          <p:stCondLst>
                                            <p:cond delay="499"/>
                                          </p:stCondLst>
                                        </p:cTn>
                                        <p:tgtEl>
                                          <p:spTgt spid="62364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23643"/>
                                        </p:tgtEl>
                                      </p:cBhvr>
                                    </p:animEffect>
                                    <p:set>
                                      <p:cBhvr>
                                        <p:cTn id="85" dur="1" fill="hold">
                                          <p:stCondLst>
                                            <p:cond delay="499"/>
                                          </p:stCondLst>
                                        </p:cTn>
                                        <p:tgtEl>
                                          <p:spTgt spid="62364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623623"/>
                                        </p:tgtEl>
                                      </p:cBhvr>
                                    </p:animEffect>
                                    <p:set>
                                      <p:cBhvr>
                                        <p:cTn id="88" dur="1" fill="hold">
                                          <p:stCondLst>
                                            <p:cond delay="499"/>
                                          </p:stCondLst>
                                        </p:cTn>
                                        <p:tgtEl>
                                          <p:spTgt spid="623623"/>
                                        </p:tgtEl>
                                        <p:attrNameLst>
                                          <p:attrName>style.visibility</p:attrName>
                                        </p:attrNameLst>
                                      </p:cBhvr>
                                      <p:to>
                                        <p:strVal val="hidden"/>
                                      </p:to>
                                    </p:set>
                                  </p:childTnLst>
                                </p:cTn>
                              </p:par>
                              <p:par>
                                <p:cTn id="89" presetID="10" presetClass="entr" presetSubtype="0" fill="hold" grpId="1" nodeType="withEffect">
                                  <p:stCondLst>
                                    <p:cond delay="0"/>
                                  </p:stCondLst>
                                  <p:childTnLst>
                                    <p:set>
                                      <p:cBhvr>
                                        <p:cTn id="90" dur="1" fill="hold">
                                          <p:stCondLst>
                                            <p:cond delay="0"/>
                                          </p:stCondLst>
                                        </p:cTn>
                                        <p:tgtEl>
                                          <p:spTgt spid="623651"/>
                                        </p:tgtEl>
                                        <p:attrNameLst>
                                          <p:attrName>style.visibility</p:attrName>
                                        </p:attrNameLst>
                                      </p:cBhvr>
                                      <p:to>
                                        <p:strVal val="visible"/>
                                      </p:to>
                                    </p:set>
                                    <p:animEffect transition="in" filter="fade">
                                      <p:cBhvr>
                                        <p:cTn id="91" dur="500"/>
                                        <p:tgtEl>
                                          <p:spTgt spid="623651"/>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623650"/>
                                        </p:tgtEl>
                                        <p:attrNameLst>
                                          <p:attrName>style.visibility</p:attrName>
                                        </p:attrNameLst>
                                      </p:cBhvr>
                                      <p:to>
                                        <p:strVal val="visible"/>
                                      </p:to>
                                    </p:set>
                                    <p:animEffect transition="in" filter="fade">
                                      <p:cBhvr>
                                        <p:cTn id="94" dur="500"/>
                                        <p:tgtEl>
                                          <p:spTgt spid="62365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23638">
                                            <p:txEl>
                                              <p:pRg st="0" end="0"/>
                                            </p:txEl>
                                          </p:spTgt>
                                        </p:tgtEl>
                                        <p:attrNameLst>
                                          <p:attrName>style.visibility</p:attrName>
                                        </p:attrNameLst>
                                      </p:cBhvr>
                                      <p:to>
                                        <p:strVal val="visible"/>
                                      </p:to>
                                    </p:set>
                                    <p:animEffect transition="in" filter="fade">
                                      <p:cBhvr>
                                        <p:cTn id="99" dur="500"/>
                                        <p:tgtEl>
                                          <p:spTgt spid="6236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21" grpId="0" autoUpdateAnimBg="0"/>
      <p:bldP spid="623623" grpId="0" animBg="1"/>
      <p:bldP spid="623623" grpId="1" animBg="1"/>
      <p:bldP spid="623634" grpId="0" uiExpand="1" build="p"/>
      <p:bldP spid="623636" grpId="0" animBg="1"/>
      <p:bldP spid="623637" grpId="0" animBg="1"/>
      <p:bldP spid="623643" grpId="0" animBg="1"/>
      <p:bldP spid="623643" grpId="1" animBg="1"/>
      <p:bldP spid="623644" grpId="0" animBg="1"/>
      <p:bldP spid="623644" grpId="1" animBg="1"/>
      <p:bldP spid="623647" grpId="0" animBg="1"/>
      <p:bldP spid="623648" grpId="0" animBg="1"/>
      <p:bldP spid="623650" grpId="0" animBg="1"/>
      <p:bldP spid="623650" grpId="1" animBg="1"/>
      <p:bldP spid="623651" grpId="0" animBg="1"/>
      <p:bldP spid="623651" grpId="1" animBg="1"/>
      <p:bldP spid="26" grpId="0" uiExpand="1" build="p" animBg="1"/>
      <p:bldP spid="62363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22" name="Rectangle 18"/>
          <p:cNvSpPr>
            <a:spLocks noChangeArrowheads="1"/>
          </p:cNvSpPr>
          <p:nvPr/>
        </p:nvSpPr>
        <p:spPr bwMode="auto">
          <a:xfrm>
            <a:off x="621322" y="6372225"/>
            <a:ext cx="8522677"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87106" name="Text Box 2"/>
          <p:cNvSpPr txBox="1">
            <a:spLocks noChangeArrowheads="1"/>
          </p:cNvSpPr>
          <p:nvPr/>
        </p:nvSpPr>
        <p:spPr bwMode="auto">
          <a:xfrm>
            <a:off x="220717" y="1201738"/>
            <a:ext cx="8702566" cy="2012950"/>
          </a:xfrm>
          <a:prstGeom prst="rect">
            <a:avLst/>
          </a:prstGeom>
          <a:noFill/>
          <a:ln w="9525">
            <a:noFill/>
            <a:miter lim="800000"/>
            <a:headEnd/>
            <a:tailEnd/>
          </a:ln>
          <a:effectLst/>
        </p:spPr>
        <p:txBody>
          <a:bodyPr wrap="square">
            <a:spAutoFit/>
          </a:bodyPr>
          <a:lstStyle/>
          <a:p>
            <a:pPr marL="342900" indent="-342900">
              <a:lnSpc>
                <a:spcPct val="9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7.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On the other hand, melting residues away from the central column are likely to flow sideways at deep levels, leaving the sub-ridge magmatic system with           limited melt refertilization or melt–solid interaction, and without being serpentinized;</a:t>
            </a:r>
          </a:p>
        </p:txBody>
      </p:sp>
      <p:sp>
        <p:nvSpPr>
          <p:cNvPr id="687107"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87108" name="Text Box 4"/>
          <p:cNvSpPr txBox="1">
            <a:spLocks noChangeArrowheads="1"/>
          </p:cNvSpPr>
          <p:nvPr/>
        </p:nvSpPr>
        <p:spPr bwMode="auto">
          <a:xfrm>
            <a:off x="101020" y="3519488"/>
            <a:ext cx="3983098" cy="2807243"/>
          </a:xfrm>
          <a:prstGeom prst="rect">
            <a:avLst/>
          </a:prstGeom>
          <a:noFill/>
          <a:ln w="9525">
            <a:noFill/>
            <a:miter lim="800000"/>
            <a:headEnd/>
            <a:tailEnd/>
          </a:ln>
          <a:effectLst/>
        </p:spPr>
        <p:txBody>
          <a:bodyPr wrap="square">
            <a:spAutoFit/>
          </a:bodyPr>
          <a:lstStyle/>
          <a:p>
            <a:pPr algn="ctr">
              <a:lnSpc>
                <a:spcPct val="110000"/>
              </a:lnSpc>
              <a:defRPr/>
            </a:pPr>
            <a:r>
              <a:rPr lang="en-GB" sz="2700">
                <a:solidFill>
                  <a:schemeClr val="bg1"/>
                </a:solidFill>
                <a:effectLst>
                  <a:outerShdw blurRad="38100" dist="38100" dir="2700000" algn="tl">
                    <a:srgbClr val="000000"/>
                  </a:outerShdw>
                </a:effectLst>
                <a:latin typeface="Calibri" pitchFamily="34" charset="0"/>
                <a:sym typeface="Wingdings" pitchFamily="2" charset="2"/>
              </a:rPr>
              <a:t>No melting occurs in the TBL, but the advanced residues continue to rise and flow laterally away from the ridge (thick arrowed blue lines).</a:t>
            </a:r>
          </a:p>
        </p:txBody>
      </p:sp>
      <p:pic>
        <p:nvPicPr>
          <p:cNvPr id="37894" name="Picture 5"/>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87111" name="Rectangle 7"/>
          <p:cNvSpPr>
            <a:spLocks noChangeArrowheads="1"/>
          </p:cNvSpPr>
          <p:nvPr/>
        </p:nvSpPr>
        <p:spPr bwMode="auto">
          <a:xfrm>
            <a:off x="5830888" y="4022725"/>
            <a:ext cx="214312" cy="223838"/>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7112" name="Rectangle 8"/>
          <p:cNvSpPr>
            <a:spLocks noChangeArrowheads="1"/>
          </p:cNvSpPr>
          <p:nvPr/>
        </p:nvSpPr>
        <p:spPr bwMode="auto">
          <a:xfrm>
            <a:off x="5635625" y="4246563"/>
            <a:ext cx="214313" cy="22383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37898" name="Group 9"/>
          <p:cNvGrpSpPr>
            <a:grpSpLocks/>
          </p:cNvGrpSpPr>
          <p:nvPr/>
        </p:nvGrpSpPr>
        <p:grpSpPr bwMode="auto">
          <a:xfrm>
            <a:off x="5842000" y="3629025"/>
            <a:ext cx="325438" cy="304800"/>
            <a:chOff x="3680" y="2286"/>
            <a:chExt cx="205" cy="192"/>
          </a:xfrm>
        </p:grpSpPr>
        <p:sp>
          <p:nvSpPr>
            <p:cNvPr id="687114" name="Rectangle 10"/>
            <p:cNvSpPr>
              <a:spLocks noChangeArrowheads="1"/>
            </p:cNvSpPr>
            <p:nvPr/>
          </p:nvSpPr>
          <p:spPr bwMode="auto">
            <a:xfrm>
              <a:off x="3729" y="2304"/>
              <a:ext cx="156" cy="162"/>
            </a:xfrm>
            <a:prstGeom prst="rect">
              <a:avLst/>
            </a:prstGeom>
            <a:noFill/>
            <a:ln w="9525" algn="ctr">
              <a:noFill/>
              <a:miter lim="800000"/>
              <a:headEnd/>
              <a:tailEnd/>
            </a:ln>
            <a:effectLst/>
          </p:spPr>
          <p:txBody>
            <a:bodyPr wrap="none" anchor="ctr"/>
            <a:lstStyle/>
            <a:p>
              <a:pPr>
                <a:defRPr/>
              </a:pPr>
              <a:endParaRPr lang="it-IT">
                <a:latin typeface="Calibri" pitchFamily="34" charset="0"/>
              </a:endParaRPr>
            </a:p>
          </p:txBody>
        </p:sp>
        <p:sp>
          <p:nvSpPr>
            <p:cNvPr id="687115" name="Text Box 11"/>
            <p:cNvSpPr txBox="1">
              <a:spLocks noChangeArrowheads="1"/>
            </p:cNvSpPr>
            <p:nvPr/>
          </p:nvSpPr>
          <p:spPr bwMode="auto">
            <a:xfrm>
              <a:off x="3680" y="2286"/>
              <a:ext cx="116" cy="192"/>
            </a:xfrm>
            <a:prstGeom prst="rect">
              <a:avLst/>
            </a:prstGeom>
            <a:noFill/>
            <a:ln w="9525" algn="ctr">
              <a:noFill/>
              <a:miter lim="800000"/>
              <a:headEnd/>
              <a:tailEnd/>
            </a:ln>
            <a:effectLst/>
          </p:spPr>
          <p:txBody>
            <a:bodyPr wrap="none">
              <a:spAutoFit/>
            </a:bodyPr>
            <a:lstStyle/>
            <a:p>
              <a:pPr>
                <a:defRPr/>
              </a:pPr>
              <a:endParaRPr lang="it-IT" sz="1400">
                <a:solidFill>
                  <a:srgbClr val="FF0000"/>
                </a:solidFill>
                <a:effectLst>
                  <a:outerShdw blurRad="38100" dist="38100" dir="2700000" algn="tl">
                    <a:srgbClr val="000000"/>
                  </a:outerShdw>
                </a:effectLst>
                <a:latin typeface="Calibri" pitchFamily="34" charset="0"/>
              </a:endParaRPr>
            </a:p>
          </p:txBody>
        </p:sp>
      </p:grpSp>
      <p:grpSp>
        <p:nvGrpSpPr>
          <p:cNvPr id="3" name="Group 12"/>
          <p:cNvGrpSpPr>
            <a:grpSpLocks/>
          </p:cNvGrpSpPr>
          <p:nvPr/>
        </p:nvGrpSpPr>
        <p:grpSpPr bwMode="auto">
          <a:xfrm>
            <a:off x="5470525" y="3943350"/>
            <a:ext cx="393700" cy="304800"/>
            <a:chOff x="3680" y="2286"/>
            <a:chExt cx="248" cy="192"/>
          </a:xfrm>
        </p:grpSpPr>
        <p:sp>
          <p:nvSpPr>
            <p:cNvPr id="687117" name="Rectangle 13"/>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18" name="Text Box 14"/>
            <p:cNvSpPr txBox="1">
              <a:spLocks noChangeArrowheads="1"/>
            </p:cNvSpPr>
            <p:nvPr/>
          </p:nvSpPr>
          <p:spPr bwMode="auto">
            <a:xfrm>
              <a:off x="3680" y="2286"/>
              <a:ext cx="248" cy="192"/>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(1)</a:t>
              </a:r>
            </a:p>
          </p:txBody>
        </p:sp>
      </p:grpSp>
      <p:sp>
        <p:nvSpPr>
          <p:cNvPr id="687119" name="Line 15"/>
          <p:cNvSpPr>
            <a:spLocks noChangeShapeType="1"/>
          </p:cNvSpPr>
          <p:nvPr/>
        </p:nvSpPr>
        <p:spPr bwMode="auto">
          <a:xfrm>
            <a:off x="3244850" y="2809875"/>
            <a:ext cx="2254250" cy="1363663"/>
          </a:xfrm>
          <a:prstGeom prst="line">
            <a:avLst/>
          </a:prstGeom>
          <a:noFill/>
          <a:ln w="76200">
            <a:solidFill>
              <a:srgbClr val="0099FF"/>
            </a:solidFill>
            <a:round/>
            <a:headEnd/>
            <a:tailEnd type="triangle" w="med" len="med"/>
          </a:ln>
          <a:effectLst/>
        </p:spPr>
        <p:txBody>
          <a:bodyPr anchor="ctr"/>
          <a:lstStyle/>
          <a:p>
            <a:pPr>
              <a:defRPr/>
            </a:pPr>
            <a:endParaRPr lang="it-IT">
              <a:latin typeface="Calibri" pitchFamily="34" charset="0"/>
            </a:endParaRPr>
          </a:p>
        </p:txBody>
      </p:sp>
      <p:grpSp>
        <p:nvGrpSpPr>
          <p:cNvPr id="37902" name="Group 19"/>
          <p:cNvGrpSpPr>
            <a:grpSpLocks/>
          </p:cNvGrpSpPr>
          <p:nvPr/>
        </p:nvGrpSpPr>
        <p:grpSpPr bwMode="auto">
          <a:xfrm>
            <a:off x="6600833" y="3803650"/>
            <a:ext cx="385763" cy="307975"/>
            <a:chOff x="3680" y="2286"/>
            <a:chExt cx="243" cy="194"/>
          </a:xfrm>
        </p:grpSpPr>
        <p:sp>
          <p:nvSpPr>
            <p:cNvPr id="687124" name="Rectangle 20"/>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25" name="Text Box 21"/>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87128" name="AutoShape 24"/>
          <p:cNvSpPr>
            <a:spLocks noChangeArrowheads="1"/>
          </p:cNvSpPr>
          <p:nvPr/>
        </p:nvSpPr>
        <p:spPr bwMode="auto">
          <a:xfrm rot="2099403">
            <a:off x="5060950" y="4362450"/>
            <a:ext cx="312738" cy="1362075"/>
          </a:xfrm>
          <a:prstGeom prst="downArrow">
            <a:avLst>
              <a:gd name="adj1" fmla="val 50000"/>
              <a:gd name="adj2" fmla="val 108883"/>
            </a:avLst>
          </a:prstGeom>
          <a:solidFill>
            <a:srgbClr val="0099FF">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87131" name="Rectangle 27"/>
          <p:cNvSpPr>
            <a:spLocks noChangeArrowheads="1"/>
          </p:cNvSpPr>
          <p:nvPr/>
        </p:nvSpPr>
        <p:spPr bwMode="auto">
          <a:xfrm>
            <a:off x="4065588" y="5614988"/>
            <a:ext cx="1519237" cy="1138237"/>
          </a:xfrm>
          <a:prstGeom prst="rect">
            <a:avLst/>
          </a:prstGeom>
          <a:noFill/>
          <a:ln w="38100" algn="ctr">
            <a:solidFill>
              <a:srgbClr val="0099FF"/>
            </a:solidFill>
            <a:miter lim="800000"/>
            <a:headEnd/>
            <a:tailEnd/>
          </a:ln>
          <a:effectLst/>
        </p:spPr>
        <p:txBody>
          <a:bodyPr wrap="none" anchor="ctr"/>
          <a:lstStyle/>
          <a:p>
            <a:pPr>
              <a:defRPr/>
            </a:pPr>
            <a:endParaRPr lang="it-IT">
              <a:latin typeface="Calibri" pitchFamily="34" charset="0"/>
            </a:endParaRPr>
          </a:p>
        </p:txBody>
      </p:sp>
      <p:sp>
        <p:nvSpPr>
          <p:cNvPr id="687138" name="AutoShape 34"/>
          <p:cNvSpPr>
            <a:spLocks noChangeArrowheads="1"/>
          </p:cNvSpPr>
          <p:nvPr/>
        </p:nvSpPr>
        <p:spPr bwMode="auto">
          <a:xfrm>
            <a:off x="630621" y="2389188"/>
            <a:ext cx="3862551" cy="427037"/>
          </a:xfrm>
          <a:prstGeom prst="roundRect">
            <a:avLst>
              <a:gd name="adj" fmla="val 16667"/>
            </a:avLst>
          </a:prstGeom>
          <a:noFill/>
          <a:ln w="57150" algn="ctr">
            <a:solidFill>
              <a:srgbClr val="3399FF"/>
            </a:solidFill>
            <a:round/>
            <a:headEnd/>
            <a:tailEnd/>
          </a:ln>
          <a:effectLst/>
        </p:spPr>
        <p:txBody>
          <a:bodyPr wrap="none" anchor="ctr"/>
          <a:lstStyle/>
          <a:p>
            <a:pPr>
              <a:defRPr/>
            </a:pPr>
            <a:endParaRPr lang="it-IT">
              <a:latin typeface="Calibri" pitchFamily="34" charset="0"/>
            </a:endParaRPr>
          </a:p>
        </p:txBody>
      </p:sp>
      <p:sp>
        <p:nvSpPr>
          <p:cNvPr id="687139" name="Rectangle 35"/>
          <p:cNvSpPr>
            <a:spLocks noChangeArrowheads="1"/>
          </p:cNvSpPr>
          <p:nvPr/>
        </p:nvSpPr>
        <p:spPr bwMode="auto">
          <a:xfrm>
            <a:off x="4030663" y="5610225"/>
            <a:ext cx="1760537"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grpSp>
        <p:nvGrpSpPr>
          <p:cNvPr id="37911" name="Group 36"/>
          <p:cNvGrpSpPr>
            <a:grpSpLocks/>
          </p:cNvGrpSpPr>
          <p:nvPr/>
        </p:nvGrpSpPr>
        <p:grpSpPr bwMode="auto">
          <a:xfrm>
            <a:off x="5818188" y="3643313"/>
            <a:ext cx="325437" cy="304800"/>
            <a:chOff x="3680" y="2286"/>
            <a:chExt cx="205" cy="192"/>
          </a:xfrm>
        </p:grpSpPr>
        <p:sp>
          <p:nvSpPr>
            <p:cNvPr id="687141" name="Rectangle 37"/>
            <p:cNvSpPr>
              <a:spLocks noChangeArrowheads="1"/>
            </p:cNvSpPr>
            <p:nvPr/>
          </p:nvSpPr>
          <p:spPr bwMode="auto">
            <a:xfrm>
              <a:off x="3729" y="2304"/>
              <a:ext cx="156" cy="162"/>
            </a:xfrm>
            <a:prstGeom prst="rect">
              <a:avLst/>
            </a:prstGeom>
            <a:noFill/>
            <a:ln w="9525" algn="ctr">
              <a:noFill/>
              <a:miter lim="800000"/>
              <a:headEnd/>
              <a:tailEnd/>
            </a:ln>
            <a:effectLst/>
          </p:spPr>
          <p:txBody>
            <a:bodyPr wrap="none" anchor="ctr"/>
            <a:lstStyle/>
            <a:p>
              <a:pPr>
                <a:defRPr/>
              </a:pPr>
              <a:endParaRPr lang="it-IT">
                <a:latin typeface="Calibri" pitchFamily="34" charset="0"/>
              </a:endParaRPr>
            </a:p>
          </p:txBody>
        </p:sp>
        <p:sp>
          <p:nvSpPr>
            <p:cNvPr id="687142" name="Text Box 38"/>
            <p:cNvSpPr txBox="1">
              <a:spLocks noChangeArrowheads="1"/>
            </p:cNvSpPr>
            <p:nvPr/>
          </p:nvSpPr>
          <p:spPr bwMode="auto">
            <a:xfrm>
              <a:off x="3680" y="2286"/>
              <a:ext cx="116" cy="192"/>
            </a:xfrm>
            <a:prstGeom prst="rect">
              <a:avLst/>
            </a:prstGeom>
            <a:noFill/>
            <a:ln w="9525" algn="ctr">
              <a:noFill/>
              <a:miter lim="800000"/>
              <a:headEnd/>
              <a:tailEnd/>
            </a:ln>
            <a:effectLst/>
          </p:spPr>
          <p:txBody>
            <a:bodyPr wrap="none">
              <a:spAutoFit/>
            </a:bodyPr>
            <a:lstStyle/>
            <a:p>
              <a:pPr>
                <a:defRPr/>
              </a:pPr>
              <a:endParaRPr lang="it-IT" sz="1400">
                <a:solidFill>
                  <a:srgbClr val="FF0000"/>
                </a:solidFill>
                <a:effectLst>
                  <a:outerShdw blurRad="38100" dist="38100" dir="2700000" algn="tl">
                    <a:srgbClr val="000000"/>
                  </a:outerShdw>
                </a:effectLst>
                <a:latin typeface="Calibri" pitchFamily="34" charset="0"/>
              </a:endParaRPr>
            </a:p>
          </p:txBody>
        </p:sp>
      </p:grpSp>
      <p:grpSp>
        <p:nvGrpSpPr>
          <p:cNvPr id="37912" name="Group 39"/>
          <p:cNvGrpSpPr>
            <a:grpSpLocks/>
          </p:cNvGrpSpPr>
          <p:nvPr/>
        </p:nvGrpSpPr>
        <p:grpSpPr bwMode="auto">
          <a:xfrm>
            <a:off x="5818196" y="3643313"/>
            <a:ext cx="385763" cy="307975"/>
            <a:chOff x="3680" y="2286"/>
            <a:chExt cx="243" cy="194"/>
          </a:xfrm>
        </p:grpSpPr>
        <p:sp>
          <p:nvSpPr>
            <p:cNvPr id="687144" name="Rectangle 40"/>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45" name="Text Box 41"/>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(3)</a:t>
              </a:r>
            </a:p>
          </p:txBody>
        </p:sp>
      </p:grpSp>
      <p:sp>
        <p:nvSpPr>
          <p:cNvPr id="34"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35"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36"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37"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7106"/>
                                        </p:tgtEl>
                                        <p:attrNameLst>
                                          <p:attrName>style.visibility</p:attrName>
                                        </p:attrNameLst>
                                      </p:cBhvr>
                                      <p:to>
                                        <p:strVal val="visible"/>
                                      </p:to>
                                    </p:set>
                                    <p:animEffect transition="in" filter="fade">
                                      <p:cBhvr>
                                        <p:cTn id="7" dur="500"/>
                                        <p:tgtEl>
                                          <p:spTgt spid="687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7138"/>
                                        </p:tgtEl>
                                        <p:attrNameLst>
                                          <p:attrName>style.visibility</p:attrName>
                                        </p:attrNameLst>
                                      </p:cBhvr>
                                      <p:to>
                                        <p:strVal val="visible"/>
                                      </p:to>
                                    </p:set>
                                    <p:animEffect transition="in" filter="fade">
                                      <p:cBhvr>
                                        <p:cTn id="12" dur="500"/>
                                        <p:tgtEl>
                                          <p:spTgt spid="68713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87119"/>
                                        </p:tgtEl>
                                        <p:attrNameLst>
                                          <p:attrName>style.visibility</p:attrName>
                                        </p:attrNameLst>
                                      </p:cBhvr>
                                      <p:to>
                                        <p:strVal val="visible"/>
                                      </p:to>
                                    </p:set>
                                    <p:animEffect transition="in" filter="wipe(up)">
                                      <p:cBhvr>
                                        <p:cTn id="16" dur="1000"/>
                                        <p:tgtEl>
                                          <p:spTgt spid="68711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87111"/>
                                        </p:tgtEl>
                                        <p:attrNameLst>
                                          <p:attrName>style.visibility</p:attrName>
                                        </p:attrNameLst>
                                      </p:cBhvr>
                                      <p:to>
                                        <p:strVal val="visible"/>
                                      </p:to>
                                    </p:set>
                                    <p:animEffect transition="in" filter="fade">
                                      <p:cBhvr>
                                        <p:cTn id="20" dur="500"/>
                                        <p:tgtEl>
                                          <p:spTgt spid="6871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87112"/>
                                        </p:tgtEl>
                                        <p:attrNameLst>
                                          <p:attrName>style.visibility</p:attrName>
                                        </p:attrNameLst>
                                      </p:cBhvr>
                                      <p:to>
                                        <p:strVal val="visible"/>
                                      </p:to>
                                    </p:set>
                                    <p:animEffect transition="in" filter="fade">
                                      <p:cBhvr>
                                        <p:cTn id="23" dur="500"/>
                                        <p:tgtEl>
                                          <p:spTgt spid="687112"/>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687128"/>
                                        </p:tgtEl>
                                        <p:attrNameLst>
                                          <p:attrName>style.visibility</p:attrName>
                                        </p:attrNameLst>
                                      </p:cBhvr>
                                      <p:to>
                                        <p:strVal val="visible"/>
                                      </p:to>
                                    </p:set>
                                    <p:animEffect transition="in" filter="wipe(up)">
                                      <p:cBhvr>
                                        <p:cTn id="30" dur="1000"/>
                                        <p:tgtEl>
                                          <p:spTgt spid="687128"/>
                                        </p:tgtEl>
                                      </p:cBhvr>
                                    </p:animEffect>
                                  </p:childTnLst>
                                </p:cTn>
                              </p:par>
                            </p:childTnLst>
                          </p:cTn>
                        </p:par>
                        <p:par>
                          <p:cTn id="31" fill="hold">
                            <p:stCondLst>
                              <p:cond delay="3000"/>
                            </p:stCondLst>
                            <p:childTnLst>
                              <p:par>
                                <p:cTn id="32" presetID="10" presetClass="exit" presetSubtype="0" fill="hold" grpId="0" nodeType="afterEffect">
                                  <p:stCondLst>
                                    <p:cond delay="0"/>
                                  </p:stCondLst>
                                  <p:childTnLst>
                                    <p:animEffect transition="out" filter="fade">
                                      <p:cBhvr>
                                        <p:cTn id="33" dur="500"/>
                                        <p:tgtEl>
                                          <p:spTgt spid="687139"/>
                                        </p:tgtEl>
                                      </p:cBhvr>
                                    </p:animEffect>
                                    <p:set>
                                      <p:cBhvr>
                                        <p:cTn id="34" dur="1" fill="hold">
                                          <p:stCondLst>
                                            <p:cond delay="499"/>
                                          </p:stCondLst>
                                        </p:cTn>
                                        <p:tgtEl>
                                          <p:spTgt spid="687139"/>
                                        </p:tgtEl>
                                        <p:attrNameLst>
                                          <p:attrName>style.visibility</p:attrName>
                                        </p:attrNameLst>
                                      </p:cBhvr>
                                      <p:to>
                                        <p:strVal val="hidden"/>
                                      </p:to>
                                    </p:se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687131"/>
                                        </p:tgtEl>
                                        <p:attrNameLst>
                                          <p:attrName>style.visibility</p:attrName>
                                        </p:attrNameLst>
                                      </p:cBhvr>
                                      <p:to>
                                        <p:strVal val="visible"/>
                                      </p:to>
                                    </p:set>
                                    <p:animEffect transition="in" filter="fade">
                                      <p:cBhvr>
                                        <p:cTn id="38" dur="500"/>
                                        <p:tgtEl>
                                          <p:spTgt spid="6871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87108"/>
                                        </p:tgtEl>
                                        <p:attrNameLst>
                                          <p:attrName>style.visibility</p:attrName>
                                        </p:attrNameLst>
                                      </p:cBhvr>
                                      <p:to>
                                        <p:strVal val="visible"/>
                                      </p:to>
                                    </p:set>
                                    <p:animEffect transition="in" filter="fade">
                                      <p:cBhvr>
                                        <p:cTn id="43" dur="500"/>
                                        <p:tgtEl>
                                          <p:spTgt spid="68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autoUpdateAnimBg="0"/>
      <p:bldP spid="687108" grpId="0" autoUpdateAnimBg="0"/>
      <p:bldP spid="687111" grpId="0" animBg="1"/>
      <p:bldP spid="687112" grpId="0" animBg="1"/>
      <p:bldP spid="687128" grpId="0" animBg="1"/>
      <p:bldP spid="687131" grpId="0" animBg="1"/>
      <p:bldP spid="687138" grpId="0" animBg="1"/>
      <p:bldP spid="6871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69" name="Rectangle 17"/>
          <p:cNvSpPr>
            <a:spLocks noChangeArrowheads="1"/>
          </p:cNvSpPr>
          <p:nvPr/>
        </p:nvSpPr>
        <p:spPr bwMode="auto">
          <a:xfrm>
            <a:off x="0" y="6372225"/>
            <a:ext cx="9144000"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89154" name="Text Box 2"/>
          <p:cNvSpPr txBox="1">
            <a:spLocks noChangeArrowheads="1"/>
          </p:cNvSpPr>
          <p:nvPr/>
        </p:nvSpPr>
        <p:spPr bwMode="auto">
          <a:xfrm>
            <a:off x="453176" y="1354138"/>
            <a:ext cx="8237648" cy="1643527"/>
          </a:xfrm>
          <a:prstGeom prst="rect">
            <a:avLst/>
          </a:prstGeom>
          <a:noFill/>
          <a:ln w="9525">
            <a:noFill/>
            <a:miter lim="800000"/>
            <a:headEnd/>
            <a:tailEnd/>
          </a:ln>
          <a:effectLst/>
        </p:spPr>
        <p:txBody>
          <a:bodyPr wrap="square">
            <a:spAutoFit/>
          </a:bodyPr>
          <a:lstStyle/>
          <a:p>
            <a:pPr marL="342900" indent="-342900">
              <a:lnSpc>
                <a:spcPct val="9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8.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The latter residues could be preserved as fresh massif or ophiolitic peridotites in the geological record, but would never be the same as abyssal peridotites;</a:t>
            </a:r>
          </a:p>
        </p:txBody>
      </p:sp>
      <p:sp>
        <p:nvSpPr>
          <p:cNvPr id="689155"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89166" name="Text Box 14"/>
          <p:cNvSpPr txBox="1">
            <a:spLocks noChangeArrowheads="1"/>
          </p:cNvSpPr>
          <p:nvPr/>
        </p:nvSpPr>
        <p:spPr bwMode="auto">
          <a:xfrm>
            <a:off x="204952" y="3203575"/>
            <a:ext cx="3725534" cy="3046988"/>
          </a:xfrm>
          <a:prstGeom prst="rect">
            <a:avLst/>
          </a:prstGeom>
          <a:noFill/>
          <a:ln w="9525">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This requires that caution be exercised when comparing serpentinized abyssal peridotites with fresh ophiolitic/massif peridotites even if the latter can be proved to be MORB melting residues.</a:t>
            </a:r>
          </a:p>
        </p:txBody>
      </p:sp>
      <p:sp>
        <p:nvSpPr>
          <p:cNvPr id="689168" name="Text Box 16"/>
          <p:cNvSpPr txBox="1">
            <a:spLocks noChangeArrowheads="1"/>
          </p:cNvSpPr>
          <p:nvPr/>
        </p:nvSpPr>
        <p:spPr bwMode="auto">
          <a:xfrm>
            <a:off x="344488" y="6359525"/>
            <a:ext cx="4032250" cy="274638"/>
          </a:xfrm>
          <a:prstGeom prst="rect">
            <a:avLst/>
          </a:prstGeom>
          <a:noFill/>
          <a:ln w="9525" algn="ctr">
            <a:noFill/>
            <a:miter lim="800000"/>
            <a:headEnd/>
            <a:tailEnd/>
          </a:ln>
          <a:effectLst/>
        </p:spPr>
        <p:txBody>
          <a:bodyPr>
            <a:spAutoFit/>
          </a:bodyPr>
          <a:lstStyle/>
          <a:p>
            <a:pPr>
              <a:defRPr/>
            </a:pPr>
            <a:r>
              <a:rPr lang="it-IT" sz="1200" dirty="0" err="1">
                <a:solidFill>
                  <a:schemeClr val="bg1"/>
                </a:solidFill>
                <a:effectLst>
                  <a:outerShdw blurRad="38100" dist="38100" dir="2700000" algn="tl">
                    <a:srgbClr val="000000"/>
                  </a:outerShdw>
                </a:effectLst>
                <a:latin typeface="Calibri" pitchFamily="34" charset="0"/>
              </a:rPr>
              <a:t>Niu</a:t>
            </a:r>
            <a:r>
              <a:rPr lang="it-IT" sz="1200" dirty="0">
                <a:solidFill>
                  <a:schemeClr val="bg1"/>
                </a:solidFill>
                <a:effectLst>
                  <a:outerShdw blurRad="38100" dist="38100" dir="2700000" algn="tl">
                    <a:srgbClr val="000000"/>
                  </a:outerShdw>
                </a:effectLst>
                <a:latin typeface="Calibri" pitchFamily="34" charset="0"/>
              </a:rPr>
              <a:t>, 2004 (J. </a:t>
            </a:r>
            <a:r>
              <a:rPr lang="it-IT" sz="1200" dirty="0" err="1">
                <a:solidFill>
                  <a:schemeClr val="bg1"/>
                </a:solidFill>
                <a:effectLst>
                  <a:outerShdw blurRad="38100" dist="38100" dir="2700000" algn="tl">
                    <a:srgbClr val="000000"/>
                  </a:outerShdw>
                </a:effectLst>
                <a:latin typeface="Calibri" pitchFamily="34" charset="0"/>
              </a:rPr>
              <a:t>Petrol</a:t>
            </a:r>
            <a:r>
              <a:rPr lang="it-IT" sz="1200" dirty="0">
                <a:solidFill>
                  <a:schemeClr val="bg1"/>
                </a:solidFill>
                <a:effectLst>
                  <a:outerShdw blurRad="38100" dist="38100" dir="2700000" algn="tl">
                    <a:srgbClr val="000000"/>
                  </a:outerShdw>
                </a:effectLst>
                <a:latin typeface="Calibri" pitchFamily="34" charset="0"/>
              </a:rPr>
              <a:t>., 45, 2423-2458) </a:t>
            </a:r>
          </a:p>
        </p:txBody>
      </p:sp>
      <p:pic>
        <p:nvPicPr>
          <p:cNvPr id="38919" name="Picture 56"/>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89210" name="Rectangle 58"/>
          <p:cNvSpPr>
            <a:spLocks noChangeArrowheads="1"/>
          </p:cNvSpPr>
          <p:nvPr/>
        </p:nvSpPr>
        <p:spPr bwMode="auto">
          <a:xfrm>
            <a:off x="5830888" y="4022725"/>
            <a:ext cx="214312" cy="223838"/>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9211" name="Rectangle 59"/>
          <p:cNvSpPr>
            <a:spLocks noChangeArrowheads="1"/>
          </p:cNvSpPr>
          <p:nvPr/>
        </p:nvSpPr>
        <p:spPr bwMode="auto">
          <a:xfrm>
            <a:off x="5635625" y="4246563"/>
            <a:ext cx="214313" cy="22383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38923" name="Group 63"/>
          <p:cNvGrpSpPr>
            <a:grpSpLocks/>
          </p:cNvGrpSpPr>
          <p:nvPr/>
        </p:nvGrpSpPr>
        <p:grpSpPr bwMode="auto">
          <a:xfrm>
            <a:off x="5470525" y="3943350"/>
            <a:ext cx="393700" cy="304800"/>
            <a:chOff x="3680" y="2286"/>
            <a:chExt cx="248" cy="192"/>
          </a:xfrm>
        </p:grpSpPr>
        <p:sp>
          <p:nvSpPr>
            <p:cNvPr id="689216" name="Rectangle 64"/>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17" name="Text Box 65"/>
            <p:cNvSpPr txBox="1">
              <a:spLocks noChangeArrowheads="1"/>
            </p:cNvSpPr>
            <p:nvPr/>
          </p:nvSpPr>
          <p:spPr bwMode="auto">
            <a:xfrm>
              <a:off x="3680" y="2286"/>
              <a:ext cx="248" cy="192"/>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(1)</a:t>
              </a:r>
            </a:p>
          </p:txBody>
        </p:sp>
      </p:grpSp>
      <p:grpSp>
        <p:nvGrpSpPr>
          <p:cNvPr id="38924" name="Group 66"/>
          <p:cNvGrpSpPr>
            <a:grpSpLocks/>
          </p:cNvGrpSpPr>
          <p:nvPr/>
        </p:nvGrpSpPr>
        <p:grpSpPr bwMode="auto">
          <a:xfrm>
            <a:off x="6600833" y="3803650"/>
            <a:ext cx="385763" cy="307975"/>
            <a:chOff x="3680" y="2286"/>
            <a:chExt cx="243" cy="194"/>
          </a:xfrm>
        </p:grpSpPr>
        <p:sp>
          <p:nvSpPr>
            <p:cNvPr id="689219" name="Rectangle 67"/>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20" name="Text Box 68"/>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89223" name="AutoShape 71"/>
          <p:cNvSpPr>
            <a:spLocks noChangeArrowheads="1"/>
          </p:cNvSpPr>
          <p:nvPr/>
        </p:nvSpPr>
        <p:spPr bwMode="auto">
          <a:xfrm rot="2099403">
            <a:off x="5060950" y="4362450"/>
            <a:ext cx="312738" cy="1362075"/>
          </a:xfrm>
          <a:prstGeom prst="downArrow">
            <a:avLst>
              <a:gd name="adj1" fmla="val 50000"/>
              <a:gd name="adj2" fmla="val 108883"/>
            </a:avLst>
          </a:prstGeom>
          <a:solidFill>
            <a:srgbClr val="0099FF">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89224" name="Rectangle 72"/>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9225" name="Rectangle 73"/>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689226" name="Rectangle 74"/>
          <p:cNvSpPr>
            <a:spLocks noChangeArrowheads="1"/>
          </p:cNvSpPr>
          <p:nvPr/>
        </p:nvSpPr>
        <p:spPr bwMode="auto">
          <a:xfrm>
            <a:off x="4065588" y="5614988"/>
            <a:ext cx="1519237" cy="1138237"/>
          </a:xfrm>
          <a:prstGeom prst="rect">
            <a:avLst/>
          </a:prstGeom>
          <a:noFill/>
          <a:ln w="38100" algn="ctr">
            <a:solidFill>
              <a:srgbClr val="0099FF"/>
            </a:solidFill>
            <a:miter lim="800000"/>
            <a:headEnd/>
            <a:tailEnd/>
          </a:ln>
          <a:effectLst/>
        </p:spPr>
        <p:txBody>
          <a:bodyPr wrap="none" anchor="ctr"/>
          <a:lstStyle/>
          <a:p>
            <a:pPr>
              <a:defRPr/>
            </a:pPr>
            <a:endParaRPr lang="it-IT">
              <a:latin typeface="Calibri" pitchFamily="34" charset="0"/>
            </a:endParaRPr>
          </a:p>
        </p:txBody>
      </p:sp>
      <p:grpSp>
        <p:nvGrpSpPr>
          <p:cNvPr id="38931" name="Group 75"/>
          <p:cNvGrpSpPr>
            <a:grpSpLocks/>
          </p:cNvGrpSpPr>
          <p:nvPr/>
        </p:nvGrpSpPr>
        <p:grpSpPr bwMode="auto">
          <a:xfrm>
            <a:off x="5818196" y="3643313"/>
            <a:ext cx="385763" cy="307975"/>
            <a:chOff x="3680" y="2286"/>
            <a:chExt cx="243" cy="194"/>
          </a:xfrm>
        </p:grpSpPr>
        <p:sp>
          <p:nvSpPr>
            <p:cNvPr id="689228" name="Rectangle 76"/>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29" name="Text Box 77"/>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(3)</a:t>
              </a:r>
            </a:p>
          </p:txBody>
        </p:sp>
      </p:grpSp>
      <p:sp>
        <p:nvSpPr>
          <p:cNvPr id="26"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27"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28"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29"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9154"/>
                                        </p:tgtEl>
                                        <p:attrNameLst>
                                          <p:attrName>style.visibility</p:attrName>
                                        </p:attrNameLst>
                                      </p:cBhvr>
                                      <p:to>
                                        <p:strVal val="visible"/>
                                      </p:to>
                                    </p:set>
                                    <p:animEffect transition="in" filter="fade">
                                      <p:cBhvr>
                                        <p:cTn id="7" dur="500"/>
                                        <p:tgtEl>
                                          <p:spTgt spid="689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9166"/>
                                        </p:tgtEl>
                                        <p:attrNameLst>
                                          <p:attrName>style.visibility</p:attrName>
                                        </p:attrNameLst>
                                      </p:cBhvr>
                                      <p:to>
                                        <p:strVal val="visible"/>
                                      </p:to>
                                    </p:set>
                                    <p:animEffect transition="in" filter="fade">
                                      <p:cBhvr>
                                        <p:cTn id="12" dur="500"/>
                                        <p:tgtEl>
                                          <p:spTgt spid="68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54" grpId="0" autoUpdateAnimBg="0"/>
      <p:bldP spid="68916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62533" name="Text Box 5"/>
          <p:cNvSpPr txBox="1">
            <a:spLocks noChangeArrowheads="1"/>
          </p:cNvSpPr>
          <p:nvPr/>
        </p:nvSpPr>
        <p:spPr bwMode="auto">
          <a:xfrm>
            <a:off x="346075" y="2382838"/>
            <a:ext cx="8451850" cy="1200329"/>
          </a:xfrm>
          <a:prstGeom prst="rect">
            <a:avLst/>
          </a:prstGeom>
          <a:noFill/>
          <a:ln w="9525">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1.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The greater the ambient extent of mantle melting, the more melt is produced in the mantle. Thus, greater extents of melting lead to more olivine crystallization at shallow levels.</a:t>
            </a:r>
          </a:p>
        </p:txBody>
      </p:sp>
      <p:sp>
        <p:nvSpPr>
          <p:cNvPr id="5" name="Text Box 4"/>
          <p:cNvSpPr txBox="1">
            <a:spLocks noChangeArrowheads="1"/>
          </p:cNvSpPr>
          <p:nvPr/>
        </p:nvSpPr>
        <p:spPr bwMode="auto">
          <a:xfrm>
            <a:off x="1054100" y="1338263"/>
            <a:ext cx="7035800" cy="946150"/>
          </a:xfrm>
          <a:prstGeom prst="rect">
            <a:avLst/>
          </a:prstGeom>
          <a:noFill/>
          <a:ln w="9525">
            <a:noFill/>
            <a:miter lim="800000"/>
            <a:headEnd/>
            <a:tailEnd/>
          </a:ln>
          <a:effectLst/>
        </p:spPr>
        <p:txBody>
          <a:bodyPr wrap="square">
            <a:spAutoFit/>
          </a:bodyPr>
          <a:lstStyle/>
          <a:p>
            <a:pPr algn="ctr">
              <a:defRPr/>
            </a:pPr>
            <a:r>
              <a:rPr lang="en-GB" sz="2800" i="1" dirty="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p>
        </p:txBody>
      </p:sp>
      <p:sp>
        <p:nvSpPr>
          <p:cNvPr id="6" name="Text Box 3"/>
          <p:cNvSpPr txBox="1">
            <a:spLocks noChangeArrowheads="1"/>
          </p:cNvSpPr>
          <p:nvPr/>
        </p:nvSpPr>
        <p:spPr bwMode="auto">
          <a:xfrm>
            <a:off x="346075" y="3887788"/>
            <a:ext cx="8451850" cy="1569660"/>
          </a:xfrm>
          <a:prstGeom prst="rect">
            <a:avLst/>
          </a:prstGeom>
          <a:noFill/>
          <a:ln w="9525">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2.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Neither MORB melts nor the bulk igneous crust are compositionally comparable with partial melts produced in peridotite melting experiments because primary mantle melts crystallize olivine back in the mantle upon cooling in the TBL.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3">
                                            <p:txEl>
                                              <p:pRg st="0" end="0"/>
                                            </p:txEl>
                                          </p:spTgt>
                                        </p:tgtEl>
                                        <p:attrNameLst>
                                          <p:attrName>style.visibility</p:attrName>
                                        </p:attrNameLst>
                                      </p:cBhvr>
                                      <p:to>
                                        <p:strVal val="visible"/>
                                      </p:to>
                                    </p:set>
                                    <p:animEffect transition="in" filter="fade">
                                      <p:cBhvr>
                                        <p:cTn id="12" dur="500"/>
                                        <p:tgtEl>
                                          <p:spTgt spid="6625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3" grpId="0" build="p" autoUpdateAnimBg="0"/>
      <p:bldP spid="5" grpId="0"/>
      <p:bldP spid="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06243" name="Text Box 3"/>
          <p:cNvSpPr txBox="1">
            <a:spLocks noChangeArrowheads="1"/>
          </p:cNvSpPr>
          <p:nvPr/>
        </p:nvSpPr>
        <p:spPr bwMode="auto">
          <a:xfrm>
            <a:off x="346075" y="2382838"/>
            <a:ext cx="8451850" cy="1938992"/>
          </a:xfrm>
          <a:prstGeom prst="rect">
            <a:avLst/>
          </a:prstGeom>
          <a:noFill/>
          <a:ln w="9525">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3.</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Low-pressure melt equilibration during ascent is inevitable because the melting reaction preserved in residual peridotites requires continuous solid–liquid equilibration, and because olivine crystallization in the thermal boundary layer is the natural consequence of melt ascent and cooling.</a:t>
            </a:r>
          </a:p>
        </p:txBody>
      </p:sp>
      <p:sp>
        <p:nvSpPr>
          <p:cNvPr id="6" name="Text Box 3"/>
          <p:cNvSpPr txBox="1">
            <a:spLocks noChangeArrowheads="1"/>
          </p:cNvSpPr>
          <p:nvPr/>
        </p:nvSpPr>
        <p:spPr bwMode="auto">
          <a:xfrm>
            <a:off x="346075" y="4497388"/>
            <a:ext cx="8451850" cy="1569660"/>
          </a:xfrm>
          <a:prstGeom prst="rect">
            <a:avLst/>
          </a:prstGeom>
          <a:noFill/>
          <a:ln w="9525">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4.</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MORB sources are not represented by pure residual upper mantle rocks nor by residual upper mantle rocks enriched in liquidus olivine crystallized by percolating basaltic melts upon cooling. They have evidence of much more complex compositions.</a:t>
            </a:r>
          </a:p>
        </p:txBody>
      </p:sp>
      <p:sp>
        <p:nvSpPr>
          <p:cNvPr id="7" name="Text Box 4"/>
          <p:cNvSpPr txBox="1">
            <a:spLocks noChangeArrowheads="1"/>
          </p:cNvSpPr>
          <p:nvPr/>
        </p:nvSpPr>
        <p:spPr bwMode="auto">
          <a:xfrm>
            <a:off x="1054100" y="1338263"/>
            <a:ext cx="7035800" cy="946150"/>
          </a:xfrm>
          <a:prstGeom prst="rect">
            <a:avLst/>
          </a:prstGeom>
          <a:noFill/>
          <a:ln w="9525">
            <a:noFill/>
            <a:miter lim="800000"/>
            <a:headEnd/>
            <a:tailEnd/>
          </a:ln>
          <a:effectLst/>
        </p:spPr>
        <p:txBody>
          <a:bodyPr wrap="square">
            <a:spAutoFit/>
          </a:bodyPr>
          <a:lstStyle/>
          <a:p>
            <a:pPr algn="ctr">
              <a:defRPr/>
            </a:pPr>
            <a:r>
              <a:rPr lang="en-GB" sz="2800" i="1" dirty="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6243">
                                            <p:txEl>
                                              <p:pRg st="0" end="0"/>
                                            </p:txEl>
                                          </p:spTgt>
                                        </p:tgtEl>
                                        <p:attrNameLst>
                                          <p:attrName>style.visibility</p:attrName>
                                        </p:attrNameLst>
                                      </p:cBhvr>
                                      <p:to>
                                        <p:strVal val="visible"/>
                                      </p:to>
                                    </p:set>
                                    <p:animEffect transition="in" filter="fade">
                                      <p:cBhvr>
                                        <p:cTn id="7" dur="500"/>
                                        <p:tgtEl>
                                          <p:spTgt spid="906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build="p" autoUpdateAnimBg="0"/>
      <p:bldP spid="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06243" name="Text Box 3"/>
          <p:cNvSpPr txBox="1">
            <a:spLocks noChangeArrowheads="1"/>
          </p:cNvSpPr>
          <p:nvPr/>
        </p:nvSpPr>
        <p:spPr bwMode="auto">
          <a:xfrm>
            <a:off x="0" y="2382838"/>
            <a:ext cx="9144000" cy="1200329"/>
          </a:xfrm>
          <a:prstGeom prst="rect">
            <a:avLst/>
          </a:prstGeom>
          <a:noFill/>
          <a:ln w="9525">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How can be sure that the mantle sources of MORB can be effectively represented by well-homogenized depleted compositions, i.e., the residuum after long periods (Myr to Gyr) of melt extractions?</a:t>
            </a:r>
          </a:p>
        </p:txBody>
      </p:sp>
      <p:sp>
        <p:nvSpPr>
          <p:cNvPr id="7" name="Text Box 4"/>
          <p:cNvSpPr txBox="1">
            <a:spLocks noChangeArrowheads="1"/>
          </p:cNvSpPr>
          <p:nvPr/>
        </p:nvSpPr>
        <p:spPr bwMode="auto">
          <a:xfrm>
            <a:off x="1054100" y="1338263"/>
            <a:ext cx="7035800" cy="946150"/>
          </a:xfrm>
          <a:prstGeom prst="rect">
            <a:avLst/>
          </a:prstGeom>
          <a:noFill/>
          <a:ln w="9525">
            <a:noFill/>
            <a:miter lim="800000"/>
            <a:headEnd/>
            <a:tailEnd/>
          </a:ln>
          <a:effectLst/>
        </p:spPr>
        <p:txBody>
          <a:bodyPr wrap="square">
            <a:spAutoFit/>
          </a:bodyPr>
          <a:lstStyle/>
          <a:p>
            <a:pPr algn="ctr">
              <a:defRPr/>
            </a:pPr>
            <a:r>
              <a:rPr lang="en-GB" sz="2800" i="1" dirty="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p>
        </p:txBody>
      </p:sp>
      <p:sp>
        <p:nvSpPr>
          <p:cNvPr id="8" name="Text Box 3"/>
          <p:cNvSpPr txBox="1">
            <a:spLocks noChangeArrowheads="1"/>
          </p:cNvSpPr>
          <p:nvPr/>
        </p:nvSpPr>
        <p:spPr bwMode="auto">
          <a:xfrm>
            <a:off x="0" y="3849688"/>
            <a:ext cx="9144000" cy="1200329"/>
          </a:xfrm>
          <a:prstGeom prst="rect">
            <a:avLst/>
          </a:prstGeom>
          <a:noFill/>
          <a:ln w="9525">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This is the classical approach of nearly all the igneous geochemistry articles dealing with basalt petrogenesis also in continental settings. This is the starting point of nearly all the reasoning in the scientific literature.</a:t>
            </a:r>
          </a:p>
        </p:txBody>
      </p:sp>
      <p:sp>
        <p:nvSpPr>
          <p:cNvPr id="9" name="Text Box 3"/>
          <p:cNvSpPr txBox="1">
            <a:spLocks noChangeArrowheads="1"/>
          </p:cNvSpPr>
          <p:nvPr/>
        </p:nvSpPr>
        <p:spPr bwMode="auto">
          <a:xfrm>
            <a:off x="0" y="5430838"/>
            <a:ext cx="9144000" cy="584775"/>
          </a:xfrm>
          <a:prstGeom prst="rect">
            <a:avLst/>
          </a:prstGeom>
          <a:noFill/>
          <a:ln w="9525">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Evidence speaks against such a simple assumption.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6243">
                                            <p:txEl>
                                              <p:pRg st="0" end="0"/>
                                            </p:txEl>
                                          </p:spTgt>
                                        </p:tgtEl>
                                        <p:attrNameLst>
                                          <p:attrName>style.visibility</p:attrName>
                                        </p:attrNameLst>
                                      </p:cBhvr>
                                      <p:to>
                                        <p:strVal val="visible"/>
                                      </p:to>
                                    </p:set>
                                    <p:animEffect transition="in" filter="fade">
                                      <p:cBhvr>
                                        <p:cTn id="7" dur="500"/>
                                        <p:tgtEl>
                                          <p:spTgt spid="906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build="p" autoUpdateAnimBg="0"/>
      <p:bldP spid="8" grpId="0" build="p" autoUpdateAnimBg="0"/>
      <p:bldP spid="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06244" name="Text Box 4"/>
          <p:cNvSpPr txBox="1">
            <a:spLocks noChangeArrowheads="1"/>
          </p:cNvSpPr>
          <p:nvPr/>
        </p:nvSpPr>
        <p:spPr bwMode="auto">
          <a:xfrm>
            <a:off x="346075" y="1138238"/>
            <a:ext cx="8451850" cy="946150"/>
          </a:xfrm>
          <a:prstGeom prst="rect">
            <a:avLst/>
          </a:prstGeom>
          <a:noFill/>
          <a:ln w="9525">
            <a:noFill/>
            <a:miter lim="800000"/>
            <a:headEnd/>
            <a:tailEnd/>
          </a:ln>
          <a:effectLst/>
        </p:spPr>
        <p:txBody>
          <a:bodyPr wrap="square">
            <a:spAutoFit/>
          </a:bodyPr>
          <a:lstStyle/>
          <a:p>
            <a:pPr>
              <a:defRPr/>
            </a:pPr>
            <a:r>
              <a:rPr lang="en-GB" sz="2800" i="1">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p>
        </p:txBody>
      </p:sp>
      <p:pic>
        <p:nvPicPr>
          <p:cNvPr id="2" name="Immagine 1"/>
          <p:cNvPicPr>
            <a:picLocks noChangeAspect="1"/>
          </p:cNvPicPr>
          <p:nvPr/>
        </p:nvPicPr>
        <p:blipFill>
          <a:blip r:embed="rId3" cstate="print"/>
          <a:stretch>
            <a:fillRect/>
          </a:stretch>
        </p:blipFill>
        <p:spPr>
          <a:xfrm>
            <a:off x="261336" y="32863"/>
            <a:ext cx="8621328" cy="6792273"/>
          </a:xfrm>
          <a:prstGeom prst="rect">
            <a:avLst/>
          </a:prstGeom>
        </p:spPr>
      </p:pic>
    </p:spTree>
    <p:extLst>
      <p:ext uri="{BB962C8B-B14F-4D97-AF65-F5344CB8AC3E}">
        <p14:creationId xmlns:p14="http://schemas.microsoft.com/office/powerpoint/2010/main" val="18399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b="60097"/>
          <a:stretch/>
        </p:blipFill>
        <p:spPr>
          <a:xfrm>
            <a:off x="261336" y="32863"/>
            <a:ext cx="8621328" cy="2710337"/>
          </a:xfrm>
          <a:prstGeom prst="rect">
            <a:avLst/>
          </a:prstGeom>
        </p:spPr>
      </p:pic>
      <p:pic>
        <p:nvPicPr>
          <p:cNvPr id="3" name="Immagine 2"/>
          <p:cNvPicPr>
            <a:picLocks noChangeAspect="1"/>
          </p:cNvPicPr>
          <p:nvPr/>
        </p:nvPicPr>
        <p:blipFill>
          <a:blip r:embed="rId4" cstate="print"/>
          <a:stretch>
            <a:fillRect/>
          </a:stretch>
        </p:blipFill>
        <p:spPr>
          <a:xfrm>
            <a:off x="1037732" y="3555081"/>
            <a:ext cx="7068536" cy="3324689"/>
          </a:xfrm>
          <a:prstGeom prst="rect">
            <a:avLst/>
          </a:prstGeom>
        </p:spPr>
      </p:pic>
      <p:sp>
        <p:nvSpPr>
          <p:cNvPr id="4" name="CasellaDiTesto 3"/>
          <p:cNvSpPr txBox="1"/>
          <p:nvPr/>
        </p:nvSpPr>
        <p:spPr>
          <a:xfrm>
            <a:off x="261336" y="2710545"/>
            <a:ext cx="8621328"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Distribution of SHRIMP U-Pb ages of 350 zircon grains found in twenty-five samples of Mid-Atlantic plutonic and volcanic rocks.</a:t>
            </a:r>
            <a:endParaRPr lang="it-IT" sz="2400" dirty="0">
              <a:solidFill>
                <a:schemeClr val="bg1"/>
              </a:solidFill>
              <a:latin typeface="Calibri" panose="020F0502020204030204" pitchFamily="34" charset="0"/>
              <a:cs typeface="Calibri" panose="020F0502020204030204" pitchFamily="34" charset="0"/>
            </a:endParaRPr>
          </a:p>
        </p:txBody>
      </p:sp>
      <p:sp>
        <p:nvSpPr>
          <p:cNvPr id="5" name="Rettangolo arrotondato 4"/>
          <p:cNvSpPr/>
          <p:nvPr/>
        </p:nvSpPr>
        <p:spPr bwMode="auto">
          <a:xfrm>
            <a:off x="2527300" y="2787650"/>
            <a:ext cx="1073150" cy="31115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5"/>
          <p:cNvSpPr/>
          <p:nvPr/>
        </p:nvSpPr>
        <p:spPr bwMode="auto">
          <a:xfrm>
            <a:off x="2291465" y="1809750"/>
            <a:ext cx="267584" cy="977900"/>
          </a:xfrm>
          <a:custGeom>
            <a:avLst/>
            <a:gdLst>
              <a:gd name="connsiteX0" fmla="*/ 0 w 6350"/>
              <a:gd name="connsiteY0" fmla="*/ 889000 h 889000"/>
              <a:gd name="connsiteX1" fmla="*/ 6350 w 6350"/>
              <a:gd name="connsiteY1" fmla="*/ 0 h 889000"/>
              <a:gd name="connsiteX0" fmla="*/ 130027 w 140027"/>
              <a:gd name="connsiteY0" fmla="*/ 10000 h 10000"/>
              <a:gd name="connsiteX1" fmla="*/ 140027 w 140027"/>
              <a:gd name="connsiteY1" fmla="*/ 0 h 10000"/>
              <a:gd name="connsiteX0" fmla="*/ 286674 w 296674"/>
              <a:gd name="connsiteY0" fmla="*/ 10000 h 10000"/>
              <a:gd name="connsiteX1" fmla="*/ 296674 w 296674"/>
              <a:gd name="connsiteY1" fmla="*/ 0 h 10000"/>
              <a:gd name="connsiteX0" fmla="*/ 426183 w 436183"/>
              <a:gd name="connsiteY0" fmla="*/ 10000 h 10000"/>
              <a:gd name="connsiteX1" fmla="*/ 436183 w 436183"/>
              <a:gd name="connsiteY1" fmla="*/ 0 h 10000"/>
              <a:gd name="connsiteX0" fmla="*/ 414055 w 424055"/>
              <a:gd name="connsiteY0" fmla="*/ 10000 h 10000"/>
              <a:gd name="connsiteX1" fmla="*/ 424055 w 424055"/>
              <a:gd name="connsiteY1" fmla="*/ 0 h 10000"/>
              <a:gd name="connsiteX0" fmla="*/ 414055 w 424055"/>
              <a:gd name="connsiteY0" fmla="*/ 10000 h 10000"/>
              <a:gd name="connsiteX1" fmla="*/ 424055 w 424055"/>
              <a:gd name="connsiteY1" fmla="*/ 0 h 10000"/>
              <a:gd name="connsiteX0" fmla="*/ 390635 w 400635"/>
              <a:gd name="connsiteY0" fmla="*/ 10000 h 10000"/>
              <a:gd name="connsiteX1" fmla="*/ 400635 w 400635"/>
              <a:gd name="connsiteY1" fmla="*/ 0 h 10000"/>
              <a:gd name="connsiteX0" fmla="*/ 411392 w 421392"/>
              <a:gd name="connsiteY0" fmla="*/ 10000 h 10000"/>
              <a:gd name="connsiteX1" fmla="*/ 421392 w 421392"/>
              <a:gd name="connsiteY1" fmla="*/ 0 h 10000"/>
            </a:gdLst>
            <a:ahLst/>
            <a:cxnLst>
              <a:cxn ang="0">
                <a:pos x="connsiteX0" y="connsiteY0"/>
              </a:cxn>
              <a:cxn ang="0">
                <a:pos x="connsiteX1" y="connsiteY1"/>
              </a:cxn>
            </a:cxnLst>
            <a:rect l="l" t="t" r="r" b="b"/>
            <a:pathLst>
              <a:path w="421392" h="10000">
                <a:moveTo>
                  <a:pt x="411392" y="10000"/>
                </a:moveTo>
                <a:cubicBezTo>
                  <a:pt x="-275276" y="5953"/>
                  <a:pt x="18057" y="1119"/>
                  <a:pt x="421392" y="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2489200" y="1590645"/>
            <a:ext cx="4651376" cy="400110"/>
          </a:xfrm>
          <a:prstGeom prst="rect">
            <a:avLst/>
          </a:prstGeom>
          <a:noFill/>
        </p:spPr>
        <p:txBody>
          <a:bodyPr wrap="square" rtlCol="0">
            <a:spAutoFit/>
          </a:bodyPr>
          <a:lstStyle/>
          <a:p>
            <a:pPr algn="ctr"/>
            <a:r>
              <a:rPr lang="en-US" sz="2000" i="1" dirty="0">
                <a:solidFill>
                  <a:srgbClr val="FF0000"/>
                </a:solidFill>
                <a:effectLst/>
                <a:latin typeface="Calibri" panose="020F0502020204030204" pitchFamily="34" charset="0"/>
                <a:cs typeface="Calibri" panose="020F0502020204030204" pitchFamily="34" charset="0"/>
              </a:rPr>
              <a:t>Secondary High Resolution Ion Micro Probe</a:t>
            </a:r>
            <a:endParaRPr lang="it-IT" sz="2000" i="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6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0" y="0"/>
            <a:ext cx="9144000" cy="6858000"/>
            <a:chOff x="0" y="0"/>
            <a:chExt cx="9144000" cy="6858000"/>
          </a:xfrm>
        </p:grpSpPr>
        <p:sp>
          <p:nvSpPr>
            <p:cNvPr id="10" name="Rettangolo 9"/>
            <p:cNvSpPr/>
            <p:nvPr/>
          </p:nvSpPr>
          <p:spPr bwMode="auto">
            <a:xfrm>
              <a:off x="0" y="0"/>
              <a:ext cx="2159876" cy="55967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8" name="Gruppo 7"/>
            <p:cNvGrpSpPr/>
            <p:nvPr/>
          </p:nvGrpSpPr>
          <p:grpSpPr>
            <a:xfrm>
              <a:off x="0" y="0"/>
              <a:ext cx="9144000" cy="6858000"/>
              <a:chOff x="0" y="0"/>
              <a:chExt cx="9144000" cy="6858000"/>
            </a:xfrm>
          </p:grpSpPr>
          <p:sp>
            <p:nvSpPr>
              <p:cNvPr id="5" name="Rettangolo 4"/>
              <p:cNvSpPr/>
              <p:nvPr/>
            </p:nvSpPr>
            <p:spPr bwMode="auto">
              <a:xfrm>
                <a:off x="1054100" y="6364288"/>
                <a:ext cx="8089900" cy="4937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7" name="CasellaDiTesto 6"/>
              <p:cNvSpPr txBox="1"/>
              <p:nvPr/>
            </p:nvSpPr>
            <p:spPr>
              <a:xfrm>
                <a:off x="0" y="5438775"/>
                <a:ext cx="2105026" cy="1419225"/>
              </a:xfrm>
              <a:prstGeom prst="rect">
                <a:avLst/>
              </a:prstGeom>
              <a:solidFill>
                <a:schemeClr val="bg1"/>
              </a:solidFill>
            </p:spPr>
            <p:txBody>
              <a:bodyPr wrap="square" rtlCol="0">
                <a:spAutoFit/>
              </a:bodyPr>
              <a:lstStyle/>
              <a:p>
                <a:pPr algn="r"/>
                <a:endParaRPr lang="en-US" sz="800" dirty="0">
                  <a:solidFill>
                    <a:schemeClr val="tx1"/>
                  </a:solidFill>
                  <a:effectLst/>
                  <a:latin typeface="Calibri" pitchFamily="34" charset="0"/>
                </a:endParaRPr>
              </a:p>
              <a:p>
                <a:pPr algn="r"/>
                <a:endParaRPr lang="en-US" sz="800" dirty="0">
                  <a:solidFill>
                    <a:schemeClr val="tx1"/>
                  </a:solidFill>
                  <a:effectLst/>
                  <a:latin typeface="Calibri" pitchFamily="34" charset="0"/>
                </a:endParaRPr>
              </a:p>
              <a:p>
                <a:pPr algn="r"/>
                <a:endParaRPr lang="en-US" sz="800" dirty="0">
                  <a:solidFill>
                    <a:schemeClr val="tx1"/>
                  </a:solidFill>
                  <a:effectLst/>
                  <a:latin typeface="Calibri" pitchFamily="34" charset="0"/>
                </a:endParaRPr>
              </a:p>
              <a:p>
                <a:pPr algn="r"/>
                <a:endParaRPr lang="en-US" sz="1000" dirty="0">
                  <a:solidFill>
                    <a:schemeClr val="tx1"/>
                  </a:solidFill>
                  <a:effectLst/>
                  <a:latin typeface="Calibri" pitchFamily="34" charset="0"/>
                </a:endParaRPr>
              </a:p>
              <a:p>
                <a:pPr algn="r"/>
                <a:endParaRPr lang="en-US" sz="1000" dirty="0">
                  <a:solidFill>
                    <a:schemeClr val="tx1"/>
                  </a:solidFill>
                  <a:effectLst/>
                  <a:latin typeface="Calibri" pitchFamily="34" charset="0"/>
                </a:endParaRPr>
              </a:p>
              <a:p>
                <a:pPr algn="r"/>
                <a:r>
                  <a:rPr lang="en-US" sz="1400" dirty="0" err="1">
                    <a:solidFill>
                      <a:schemeClr val="tx1"/>
                    </a:solidFill>
                    <a:effectLst/>
                    <a:latin typeface="Calibri" pitchFamily="34" charset="0"/>
                  </a:rPr>
                  <a:t>Stixrude</a:t>
                </a:r>
                <a:r>
                  <a:rPr lang="en-US" sz="1400" dirty="0">
                    <a:solidFill>
                      <a:schemeClr val="tx1"/>
                    </a:solidFill>
                    <a:effectLst/>
                    <a:latin typeface="Calibri" pitchFamily="34" charset="0"/>
                  </a:rPr>
                  <a:t> and Lithgow-</a:t>
                </a:r>
                <a:r>
                  <a:rPr lang="en-US" sz="1400" dirty="0" err="1">
                    <a:solidFill>
                      <a:schemeClr val="tx1"/>
                    </a:solidFill>
                    <a:effectLst/>
                    <a:latin typeface="Calibri" pitchFamily="34" charset="0"/>
                  </a:rPr>
                  <a:t>Bertelloni</a:t>
                </a:r>
                <a:r>
                  <a:rPr lang="en-US" sz="1400" dirty="0">
                    <a:solidFill>
                      <a:schemeClr val="tx1"/>
                    </a:solidFill>
                    <a:effectLst/>
                    <a:latin typeface="Calibri" pitchFamily="34" charset="0"/>
                  </a:rPr>
                  <a:t>, 2011 (</a:t>
                </a:r>
                <a:r>
                  <a:rPr lang="en-US" sz="1400" dirty="0" err="1">
                    <a:solidFill>
                      <a:schemeClr val="tx1"/>
                    </a:solidFill>
                    <a:effectLst/>
                    <a:latin typeface="Calibri" pitchFamily="34" charset="0"/>
                  </a:rPr>
                  <a:t>Geophys</a:t>
                </a:r>
                <a:r>
                  <a:rPr lang="en-US" sz="1400" dirty="0">
                    <a:solidFill>
                      <a:schemeClr val="tx1"/>
                    </a:solidFill>
                    <a:effectLst/>
                    <a:latin typeface="Calibri" pitchFamily="34" charset="0"/>
                  </a:rPr>
                  <a:t>. J. Int., 184, 1180-1213)</a:t>
                </a:r>
                <a:endParaRPr lang="it-IT" dirty="0">
                  <a:solidFill>
                    <a:schemeClr val="tx1"/>
                  </a:solidFill>
                  <a:effectLst/>
                  <a:latin typeface="Calibri" pitchFamily="34" charset="0"/>
                </a:endParaRPr>
              </a:p>
            </p:txBody>
          </p:sp>
        </p:grpSp>
      </p:grpSp>
      <p:sp>
        <p:nvSpPr>
          <p:cNvPr id="9" name="CasellaDiTesto 8"/>
          <p:cNvSpPr txBox="1"/>
          <p:nvPr/>
        </p:nvSpPr>
        <p:spPr>
          <a:xfrm>
            <a:off x="0" y="0"/>
            <a:ext cx="2768600" cy="1323439"/>
          </a:xfrm>
          <a:prstGeom prst="rect">
            <a:avLst/>
          </a:prstGeom>
          <a:noFill/>
        </p:spPr>
        <p:txBody>
          <a:bodyPr wrap="square" rtlCol="0">
            <a:spAutoFit/>
          </a:bodyPr>
          <a:lstStyle/>
          <a:p>
            <a:r>
              <a:rPr lang="en-US" sz="1600" dirty="0">
                <a:solidFill>
                  <a:schemeClr val="tx1"/>
                </a:solidFill>
                <a:effectLst/>
                <a:latin typeface="Calibri" pitchFamily="34" charset="0"/>
              </a:rPr>
              <a:t>Phase diagram of a model pyrolite composition showing phase boundaries and the zero-pressure density of the  assemblage.</a:t>
            </a:r>
            <a:endParaRPr lang="it-IT" sz="1600" dirty="0">
              <a:solidFill>
                <a:schemeClr val="tx1"/>
              </a:solidFill>
              <a:effectLst/>
              <a:latin typeface="Calibri" pitchFamily="34" charset="0"/>
            </a:endParaRPr>
          </a:p>
        </p:txBody>
      </p:sp>
      <p:sp>
        <p:nvSpPr>
          <p:cNvPr id="12" name="CasellaDiTesto 11"/>
          <p:cNvSpPr txBox="1"/>
          <p:nvPr/>
        </p:nvSpPr>
        <p:spPr>
          <a:xfrm>
            <a:off x="25399" y="1366305"/>
            <a:ext cx="2174875" cy="3200876"/>
          </a:xfrm>
          <a:prstGeom prst="rect">
            <a:avLst/>
          </a:prstGeom>
          <a:noFill/>
        </p:spPr>
        <p:txBody>
          <a:bodyPr wrap="square" rtlCol="0">
            <a:spAutoFit/>
          </a:bodyPr>
          <a:lstStyle/>
          <a:p>
            <a:pPr>
              <a:spcAft>
                <a:spcPts val="1200"/>
              </a:spcAft>
            </a:pPr>
            <a:r>
              <a:rPr lang="en-US" sz="1600" dirty="0">
                <a:solidFill>
                  <a:schemeClr val="tx1"/>
                </a:solidFill>
                <a:effectLst/>
                <a:latin typeface="Calibri" pitchFamily="34" charset="0"/>
              </a:rPr>
              <a:t>Phase boundaries are shown as thin black lines except those among the olivine polymorphs (brown lines), and the reactions forming </a:t>
            </a:r>
            <a:r>
              <a:rPr lang="en-US" sz="1600" i="1" dirty="0" err="1">
                <a:solidFill>
                  <a:schemeClr val="tx1"/>
                </a:solidFill>
                <a:effectLst/>
                <a:latin typeface="Calibri" pitchFamily="34" charset="0"/>
              </a:rPr>
              <a:t>stishovite</a:t>
            </a:r>
            <a:r>
              <a:rPr lang="en-US" sz="1600" dirty="0">
                <a:solidFill>
                  <a:schemeClr val="tx1"/>
                </a:solidFill>
                <a:effectLst/>
                <a:latin typeface="Calibri" pitchFamily="34" charset="0"/>
              </a:rPr>
              <a:t> and </a:t>
            </a:r>
            <a:r>
              <a:rPr lang="en-US" sz="1600" i="1" dirty="0" err="1">
                <a:solidFill>
                  <a:schemeClr val="tx1"/>
                </a:solidFill>
                <a:effectLst/>
                <a:latin typeface="Calibri" pitchFamily="34" charset="0"/>
              </a:rPr>
              <a:t>ferropericlase</a:t>
            </a:r>
            <a:r>
              <a:rPr lang="en-US" sz="1600" dirty="0">
                <a:solidFill>
                  <a:schemeClr val="tx1"/>
                </a:solidFill>
                <a:effectLst/>
                <a:latin typeface="Calibri" pitchFamily="34" charset="0"/>
              </a:rPr>
              <a:t> in the transition zone (bold black lines).</a:t>
            </a:r>
          </a:p>
          <a:p>
            <a:r>
              <a:rPr lang="en-US" sz="1600" dirty="0">
                <a:solidFill>
                  <a:schemeClr val="tx1"/>
                </a:solidFill>
                <a:effectLst/>
                <a:latin typeface="Calibri" pitchFamily="34" charset="0"/>
              </a:rPr>
              <a:t>Also plotted (bold red) is the 1600 K isentrope.</a:t>
            </a:r>
            <a:endParaRPr lang="it-IT" sz="1600" dirty="0">
              <a:solidFill>
                <a:schemeClr val="tx1"/>
              </a:solidFill>
              <a:effectLst/>
              <a:latin typeface="Calibri" pitchFamily="34" charset="0"/>
            </a:endParaRPr>
          </a:p>
        </p:txBody>
      </p:sp>
      <p:sp>
        <p:nvSpPr>
          <p:cNvPr id="15" name="CasellaDiTesto 14"/>
          <p:cNvSpPr txBox="1"/>
          <p:nvPr/>
        </p:nvSpPr>
        <p:spPr>
          <a:xfrm>
            <a:off x="2208213" y="5275199"/>
            <a:ext cx="735012" cy="307777"/>
          </a:xfrm>
          <a:prstGeom prst="rect">
            <a:avLst/>
          </a:prstGeom>
          <a:noFill/>
        </p:spPr>
        <p:txBody>
          <a:bodyPr wrap="square" rtlCol="0">
            <a:spAutoFit/>
          </a:bodyPr>
          <a:lstStyle/>
          <a:p>
            <a:r>
              <a:rPr lang="en-US" sz="1400" b="1" dirty="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sp>
        <p:nvSpPr>
          <p:cNvPr id="17" name="CasellaDiTesto 16"/>
          <p:cNvSpPr txBox="1"/>
          <p:nvPr/>
        </p:nvSpPr>
        <p:spPr>
          <a:xfrm>
            <a:off x="2057400" y="3571875"/>
            <a:ext cx="901700" cy="307777"/>
          </a:xfrm>
          <a:prstGeom prst="rect">
            <a:avLst/>
          </a:prstGeom>
          <a:noFill/>
        </p:spPr>
        <p:txBody>
          <a:bodyPr wrap="square" rtlCol="0">
            <a:spAutoFit/>
          </a:bodyPr>
          <a:lstStyle/>
          <a:p>
            <a:pPr algn="r"/>
            <a:r>
              <a:rPr lang="en-US" sz="1400" b="1" dirty="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sp>
        <p:nvSpPr>
          <p:cNvPr id="19" name="CasellaDiTesto 18"/>
          <p:cNvSpPr txBox="1"/>
          <p:nvPr/>
        </p:nvSpPr>
        <p:spPr>
          <a:xfrm>
            <a:off x="2057400" y="4396613"/>
            <a:ext cx="901700" cy="307777"/>
          </a:xfrm>
          <a:prstGeom prst="rect">
            <a:avLst/>
          </a:prstGeom>
          <a:noFill/>
        </p:spPr>
        <p:txBody>
          <a:bodyPr wrap="square" rtlCol="0">
            <a:spAutoFit/>
          </a:bodyPr>
          <a:lstStyle/>
          <a:p>
            <a:pPr algn="r"/>
            <a:r>
              <a:rPr lang="en-US" sz="1400" b="1" dirty="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sp>
        <p:nvSpPr>
          <p:cNvPr id="22" name="Rettangolo arrotondato 21"/>
          <p:cNvSpPr/>
          <p:nvPr/>
        </p:nvSpPr>
        <p:spPr bwMode="auto">
          <a:xfrm>
            <a:off x="5516880" y="3703320"/>
            <a:ext cx="198120" cy="35052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 name="Rettangolo arrotondato 22"/>
          <p:cNvSpPr/>
          <p:nvPr/>
        </p:nvSpPr>
        <p:spPr bwMode="auto">
          <a:xfrm>
            <a:off x="5227320" y="453136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4" name="Rettangolo arrotondato 23"/>
          <p:cNvSpPr/>
          <p:nvPr/>
        </p:nvSpPr>
        <p:spPr bwMode="auto">
          <a:xfrm>
            <a:off x="7610856" y="593344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5" name="Figura a mano libera 24"/>
          <p:cNvSpPr/>
          <p:nvPr/>
        </p:nvSpPr>
        <p:spPr bwMode="auto">
          <a:xfrm>
            <a:off x="2884488" y="5396706"/>
            <a:ext cx="5287962" cy="445294"/>
          </a:xfrm>
          <a:custGeom>
            <a:avLst/>
            <a:gdLst>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50800 w 5295900"/>
              <a:gd name="connsiteY0" fmla="*/ 0 h 438150"/>
              <a:gd name="connsiteX1" fmla="*/ 0 w 5295900"/>
              <a:gd name="connsiteY1" fmla="*/ 0 h 438150"/>
              <a:gd name="connsiteX2" fmla="*/ 1193800 w 5295900"/>
              <a:gd name="connsiteY2" fmla="*/ 190500 h 438150"/>
              <a:gd name="connsiteX3" fmla="*/ 1670050 w 5295900"/>
              <a:gd name="connsiteY3" fmla="*/ 152400 h 438150"/>
              <a:gd name="connsiteX4" fmla="*/ 2044700 w 5295900"/>
              <a:gd name="connsiteY4" fmla="*/ 88900 h 438150"/>
              <a:gd name="connsiteX5" fmla="*/ 2724150 w 5295900"/>
              <a:gd name="connsiteY5" fmla="*/ 50800 h 438150"/>
              <a:gd name="connsiteX6" fmla="*/ 3009900 w 5295900"/>
              <a:gd name="connsiteY6" fmla="*/ 31750 h 438150"/>
              <a:gd name="connsiteX7" fmla="*/ 3314700 w 5295900"/>
              <a:gd name="connsiteY7" fmla="*/ 25400 h 438150"/>
              <a:gd name="connsiteX8" fmla="*/ 3619500 w 5295900"/>
              <a:gd name="connsiteY8" fmla="*/ 6350 h 438150"/>
              <a:gd name="connsiteX9" fmla="*/ 4451350 w 5295900"/>
              <a:gd name="connsiteY9" fmla="*/ 209550 h 438150"/>
              <a:gd name="connsiteX10" fmla="*/ 5295900 w 5295900"/>
              <a:gd name="connsiteY10" fmla="*/ 438150 h 438150"/>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0 w 5287962"/>
              <a:gd name="connsiteY0" fmla="*/ 0 h 445294"/>
              <a:gd name="connsiteX1" fmla="*/ 1185862 w 5287962"/>
              <a:gd name="connsiteY1" fmla="*/ 197644 h 445294"/>
              <a:gd name="connsiteX2" fmla="*/ 1662112 w 5287962"/>
              <a:gd name="connsiteY2" fmla="*/ 159544 h 445294"/>
              <a:gd name="connsiteX3" fmla="*/ 2036762 w 5287962"/>
              <a:gd name="connsiteY3" fmla="*/ 96044 h 445294"/>
              <a:gd name="connsiteX4" fmla="*/ 2716212 w 5287962"/>
              <a:gd name="connsiteY4" fmla="*/ 57944 h 445294"/>
              <a:gd name="connsiteX5" fmla="*/ 3001962 w 5287962"/>
              <a:gd name="connsiteY5" fmla="*/ 38894 h 445294"/>
              <a:gd name="connsiteX6" fmla="*/ 3306762 w 5287962"/>
              <a:gd name="connsiteY6" fmla="*/ 32544 h 445294"/>
              <a:gd name="connsiteX7" fmla="*/ 3611562 w 5287962"/>
              <a:gd name="connsiteY7" fmla="*/ 13494 h 445294"/>
              <a:gd name="connsiteX8" fmla="*/ 4443412 w 5287962"/>
              <a:gd name="connsiteY8" fmla="*/ 216694 h 445294"/>
              <a:gd name="connsiteX9" fmla="*/ 5287962 w 5287962"/>
              <a:gd name="connsiteY9"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7962" h="445294">
                <a:moveTo>
                  <a:pt x="0" y="0"/>
                </a:moveTo>
                <a:lnTo>
                  <a:pt x="1185862" y="197644"/>
                </a:lnTo>
                <a:lnTo>
                  <a:pt x="1662112" y="159544"/>
                </a:lnTo>
                <a:lnTo>
                  <a:pt x="2036762" y="96044"/>
                </a:lnTo>
                <a:lnTo>
                  <a:pt x="2716212" y="57944"/>
                </a:lnTo>
                <a:lnTo>
                  <a:pt x="3001962" y="38894"/>
                </a:lnTo>
                <a:lnTo>
                  <a:pt x="3306762" y="32544"/>
                </a:lnTo>
                <a:lnTo>
                  <a:pt x="3611562" y="13494"/>
                </a:lnTo>
                <a:lnTo>
                  <a:pt x="4443412" y="216694"/>
                </a:lnTo>
                <a:lnTo>
                  <a:pt x="5287962" y="445294"/>
                </a:lnTo>
              </a:path>
            </a:pathLst>
          </a:custGeom>
          <a:noFill/>
          <a:ln w="381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4" name="Connettore 1 13"/>
          <p:cNvCxnSpPr/>
          <p:nvPr/>
        </p:nvCxnSpPr>
        <p:spPr bwMode="auto">
          <a:xfrm flipV="1">
            <a:off x="2870200" y="5443474"/>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cxnSp>
        <p:nvCxnSpPr>
          <p:cNvPr id="16" name="Connettore 1 15"/>
          <p:cNvCxnSpPr/>
          <p:nvPr/>
        </p:nvCxnSpPr>
        <p:spPr bwMode="auto">
          <a:xfrm flipV="1">
            <a:off x="2897187" y="3736975"/>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cxnSp>
        <p:nvCxnSpPr>
          <p:cNvPr id="18" name="Connettore 1 17"/>
          <p:cNvCxnSpPr/>
          <p:nvPr/>
        </p:nvCxnSpPr>
        <p:spPr bwMode="auto">
          <a:xfrm flipV="1">
            <a:off x="2897187" y="4561713"/>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21" name="CasellaDiTesto 20"/>
          <p:cNvSpPr txBox="1"/>
          <p:nvPr/>
        </p:nvSpPr>
        <p:spPr>
          <a:xfrm>
            <a:off x="25399" y="4613275"/>
            <a:ext cx="2308225" cy="1323439"/>
          </a:xfrm>
          <a:prstGeom prst="rect">
            <a:avLst/>
          </a:prstGeom>
          <a:noFill/>
        </p:spPr>
        <p:txBody>
          <a:bodyPr wrap="square" rtlCol="0">
            <a:spAutoFit/>
          </a:bodyPr>
          <a:lstStyle/>
          <a:p>
            <a:r>
              <a:rPr lang="en-US" sz="1600" dirty="0" err="1">
                <a:solidFill>
                  <a:schemeClr val="tx1"/>
                </a:solidFill>
                <a:effectLst/>
                <a:latin typeface="Calibri" pitchFamily="34" charset="0"/>
              </a:rPr>
              <a:t>pv</a:t>
            </a:r>
            <a:r>
              <a:rPr lang="en-US" sz="1600" dirty="0">
                <a:solidFill>
                  <a:schemeClr val="tx1"/>
                </a:solidFill>
                <a:effectLst/>
                <a:latin typeface="Calibri" pitchFamily="34" charset="0"/>
              </a:rPr>
              <a:t> = perovskite. Bridgmanite (Mg-Si perovskite = MgSiO</a:t>
            </a:r>
            <a:r>
              <a:rPr lang="en-US" sz="1600" baseline="-25000" dirty="0">
                <a:solidFill>
                  <a:schemeClr val="tx1"/>
                </a:solidFill>
                <a:effectLst/>
                <a:latin typeface="Calibri" pitchFamily="34" charset="0"/>
              </a:rPr>
              <a:t>3</a:t>
            </a:r>
            <a:r>
              <a:rPr lang="en-US" sz="1600" dirty="0">
                <a:solidFill>
                  <a:schemeClr val="tx1"/>
                </a:solidFill>
                <a:effectLst/>
                <a:latin typeface="Calibri" pitchFamily="34" charset="0"/>
              </a:rPr>
              <a:t>) was unknown in 2011 (discovered in 2014).</a:t>
            </a:r>
            <a:endParaRPr lang="it-IT"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500"/>
                                        <p:tgtEl>
                                          <p:spTgt spid="19">
                                            <p:txEl>
                                              <p:pRg st="0" end="0"/>
                                            </p:txEl>
                                          </p:spTgt>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animEffect transition="in" filter="fade">
                                      <p:cBhvr>
                                        <p:cTn id="59" dur="500"/>
                                        <p:tgtEl>
                                          <p:spTgt spid="1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fade">
                                      <p:cBhvr>
                                        <p:cTn id="69" dur="500"/>
                                        <p:tgtEl>
                                          <p:spTgt spid="21">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P spid="15" grpId="0" build="p"/>
      <p:bldP spid="17" grpId="0" build="p"/>
      <p:bldP spid="19" grpId="0" build="p"/>
      <p:bldP spid="22" grpId="0" animBg="1"/>
      <p:bldP spid="23" grpId="0" animBg="1"/>
      <p:bldP spid="24" grpId="0" animBg="1"/>
      <p:bldP spid="25" grpId="0" animBg="1"/>
      <p:bldP spid="2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1815882"/>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Trace-element discrimination plots of oceanic and continental zircon (Grimes et al., 2007). The younger xenocrysts mostly plot in the field of oceanic zircon whereas the older xenocrysts mostly plot in the field of continental zircon.</a:t>
            </a:r>
            <a:endParaRPr lang="it-IT" sz="2800" dirty="0">
              <a:solidFill>
                <a:schemeClr val="bg1"/>
              </a:solidFill>
              <a:latin typeface="Calibri" panose="020F0502020204030204" pitchFamily="34" charset="0"/>
              <a:cs typeface="Calibri" panose="020F0502020204030204" pitchFamily="34" charset="0"/>
            </a:endParaRPr>
          </a:p>
        </p:txBody>
      </p:sp>
      <p:pic>
        <p:nvPicPr>
          <p:cNvPr id="5" name="Immagine 4"/>
          <p:cNvPicPr>
            <a:picLocks noChangeAspect="1"/>
          </p:cNvPicPr>
          <p:nvPr/>
        </p:nvPicPr>
        <p:blipFill rotWithShape="1">
          <a:blip r:embed="rId3" cstate="print"/>
          <a:srcRect t="4654" b="2319"/>
          <a:stretch/>
        </p:blipFill>
        <p:spPr>
          <a:xfrm>
            <a:off x="1074889" y="1774372"/>
            <a:ext cx="6994222" cy="3929742"/>
          </a:xfrm>
          <a:prstGeom prst="rect">
            <a:avLst/>
          </a:prstGeom>
        </p:spPr>
      </p:pic>
      <p:sp>
        <p:nvSpPr>
          <p:cNvPr id="6" name="CasellaDiTesto 5"/>
          <p:cNvSpPr txBox="1"/>
          <p:nvPr/>
        </p:nvSpPr>
        <p:spPr>
          <a:xfrm>
            <a:off x="0" y="5736770"/>
            <a:ext cx="9144000" cy="1107996"/>
          </a:xfrm>
          <a:prstGeom prst="rect">
            <a:avLst/>
          </a:prstGeom>
          <a:solidFill>
            <a:schemeClr val="tx1"/>
          </a:solidFill>
        </p:spPr>
        <p:txBody>
          <a:bodyPr wrap="square" rtlCol="0">
            <a:spAutoFit/>
          </a:bodyPr>
          <a:lstStyle/>
          <a:p>
            <a:pPr algn="ctr"/>
            <a:r>
              <a:rPr lang="en-US" sz="2200" b="1" dirty="0">
                <a:solidFill>
                  <a:srgbClr val="FFFF00"/>
                </a:solidFill>
                <a:latin typeface="Calibri" panose="020F0502020204030204" pitchFamily="34" charset="0"/>
                <a:cs typeface="Calibri" panose="020F0502020204030204" pitchFamily="34" charset="0"/>
              </a:rPr>
              <a:t>The sources of zircon xenocrysts must have been slivers of continental crust preserved in the MAR's vicinity as non-spreading blocks pervaded by </a:t>
            </a:r>
            <a:r>
              <a:rPr lang="it-IT" sz="2200" b="1" dirty="0">
                <a:solidFill>
                  <a:srgbClr val="FFFF00"/>
                </a:solidFill>
                <a:latin typeface="Calibri" panose="020F0502020204030204" pitchFamily="34" charset="0"/>
                <a:cs typeface="Calibri" panose="020F0502020204030204" pitchFamily="34" charset="0"/>
              </a:rPr>
              <a:t>upwelling mafic magma.</a:t>
            </a:r>
          </a:p>
        </p:txBody>
      </p:sp>
    </p:spTree>
    <p:extLst>
      <p:ext uri="{BB962C8B-B14F-4D97-AF65-F5344CB8AC3E}">
        <p14:creationId xmlns:p14="http://schemas.microsoft.com/office/powerpoint/2010/main" val="16541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3" name="Text Box 3"/>
          <p:cNvSpPr txBox="1">
            <a:spLocks noChangeArrowheads="1"/>
          </p:cNvSpPr>
          <p:nvPr/>
        </p:nvSpPr>
        <p:spPr bwMode="auto">
          <a:xfrm>
            <a:off x="204952" y="831850"/>
            <a:ext cx="8734096" cy="885825"/>
          </a:xfrm>
          <a:prstGeom prst="rect">
            <a:avLst/>
          </a:prstGeom>
          <a:noFill/>
          <a:ln w="9525">
            <a:noFill/>
            <a:miter lim="800000"/>
            <a:headEnd/>
            <a:tailEnd/>
          </a:ln>
          <a:effectLst/>
        </p:spPr>
        <p:txBody>
          <a:bodyPr wrap="square">
            <a:spAutoFit/>
          </a:bodyPr>
          <a:lstStyle/>
          <a:p>
            <a:pPr marL="342900" indent="-342900">
              <a:defRPr/>
            </a:pPr>
            <a:r>
              <a:rPr lang="en-GB" sz="2600">
                <a:solidFill>
                  <a:srgbClr val="FFFF00"/>
                </a:solidFill>
                <a:effectLst>
                  <a:outerShdw blurRad="38100" dist="38100" dir="2700000" algn="tl">
                    <a:srgbClr val="000000"/>
                  </a:outerShdw>
                </a:effectLst>
                <a:latin typeface="Calibri" pitchFamily="34" charset="0"/>
                <a:sym typeface="Wingdings" pitchFamily="2" charset="2"/>
              </a:rPr>
              <a:t>In the melting region, decompression near-fractional melting is characterized by the reaction:</a:t>
            </a:r>
          </a:p>
        </p:txBody>
      </p:sp>
      <p:sp>
        <p:nvSpPr>
          <p:cNvPr id="691205" name="Text Box 5"/>
          <p:cNvSpPr txBox="1">
            <a:spLocks noChangeArrowheads="1"/>
          </p:cNvSpPr>
          <p:nvPr/>
        </p:nvSpPr>
        <p:spPr bwMode="auto">
          <a:xfrm>
            <a:off x="204952" y="4219575"/>
            <a:ext cx="8734096" cy="2123658"/>
          </a:xfrm>
          <a:prstGeom prst="rect">
            <a:avLst/>
          </a:prstGeom>
          <a:noFill/>
          <a:ln w="9525">
            <a:noFill/>
            <a:miter lim="800000"/>
            <a:headEnd/>
            <a:tailEnd/>
          </a:ln>
          <a:effectLst/>
        </p:spPr>
        <p:txBody>
          <a:bodyPr wrap="square">
            <a:spAutoFit/>
          </a:bodyPr>
          <a:lstStyle/>
          <a:p>
            <a:pPr algn="ctr">
              <a:lnSpc>
                <a:spcPct val="110000"/>
              </a:lnSpc>
              <a:defRPr/>
            </a:pPr>
            <a:r>
              <a:rPr lang="en-GB" sz="4000">
                <a:solidFill>
                  <a:schemeClr val="bg1"/>
                </a:solidFill>
                <a:effectLst>
                  <a:outerShdw blurRad="38100" dist="38100" dir="2700000" algn="tl">
                    <a:srgbClr val="000000"/>
                  </a:outerShdw>
                </a:effectLst>
                <a:latin typeface="Calibri" pitchFamily="34" charset="0"/>
                <a:sym typeface="Wingdings" pitchFamily="2" charset="2"/>
              </a:rPr>
              <a:t>At the moment there is </a:t>
            </a:r>
            <a:r>
              <a:rPr lang="en-GB" sz="4000">
                <a:solidFill>
                  <a:srgbClr val="FFFF00"/>
                </a:solidFill>
                <a:effectLst>
                  <a:outerShdw blurRad="38100" dist="38100" dir="2700000" algn="tl">
                    <a:srgbClr val="000000"/>
                  </a:outerShdw>
                </a:effectLst>
                <a:latin typeface="Calibri" pitchFamily="34" charset="0"/>
                <a:sym typeface="Wingdings" pitchFamily="2" charset="2"/>
              </a:rPr>
              <a:t>no consensus</a:t>
            </a:r>
            <a:r>
              <a:rPr lang="en-GB" sz="4000">
                <a:solidFill>
                  <a:schemeClr val="bg1"/>
                </a:solidFill>
                <a:effectLst>
                  <a:outerShdw blurRad="38100" dist="38100" dir="2700000" algn="tl">
                    <a:srgbClr val="000000"/>
                  </a:outerShdw>
                </a:effectLst>
                <a:latin typeface="Calibri" pitchFamily="34" charset="0"/>
                <a:sym typeface="Wingdings" pitchFamily="2" charset="2"/>
              </a:rPr>
              <a:t> on the values to give to the a-b-c-d melting mode amount.</a:t>
            </a:r>
          </a:p>
        </p:txBody>
      </p:sp>
      <p:sp>
        <p:nvSpPr>
          <p:cNvPr id="691208" name="Text Box 8"/>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How a simple mantle melts</a:t>
            </a:r>
          </a:p>
        </p:txBody>
      </p:sp>
      <p:sp>
        <p:nvSpPr>
          <p:cNvPr id="691210" name="Text Box 10"/>
          <p:cNvSpPr txBox="1">
            <a:spLocks noChangeArrowheads="1"/>
          </p:cNvSpPr>
          <p:nvPr/>
        </p:nvSpPr>
        <p:spPr bwMode="auto">
          <a:xfrm>
            <a:off x="204952" y="1858963"/>
            <a:ext cx="8734096" cy="2149475"/>
          </a:xfrm>
          <a:prstGeom prst="rect">
            <a:avLst/>
          </a:prstGeom>
          <a:noFill/>
          <a:ln w="9525">
            <a:noFill/>
            <a:miter lim="800000"/>
            <a:headEnd/>
            <a:tailEnd/>
          </a:ln>
          <a:effectLst/>
        </p:spPr>
        <p:txBody>
          <a:bodyPr wrap="square">
            <a:spAutoFit/>
          </a:bodyPr>
          <a:lstStyle/>
          <a:p>
            <a:pPr algn="ctr">
              <a:defRPr/>
            </a:pPr>
            <a:r>
              <a:rPr lang="en-GB" sz="3800">
                <a:solidFill>
                  <a:srgbClr val="FFFF00"/>
                </a:solidFill>
                <a:effectLst>
                  <a:outerShdw blurRad="38100" dist="38100" dir="2700000" algn="tl">
                    <a:srgbClr val="000000"/>
                  </a:outerShdw>
                </a:effectLst>
                <a:latin typeface="Calibri" pitchFamily="34" charset="0"/>
                <a:sym typeface="Wingdings" pitchFamily="2" charset="2"/>
              </a:rPr>
              <a:t>a</a:t>
            </a:r>
            <a:r>
              <a:rPr lang="en-GB" sz="3800">
                <a:solidFill>
                  <a:schemeClr val="bg1"/>
                </a:solidFill>
                <a:effectLst>
                  <a:outerShdw blurRad="38100" dist="38100" dir="2700000" algn="tl">
                    <a:srgbClr val="000000"/>
                  </a:outerShdw>
                </a:effectLst>
                <a:latin typeface="Calibri" pitchFamily="34" charset="0"/>
                <a:sym typeface="Wingdings" pitchFamily="2" charset="2"/>
              </a:rPr>
              <a:t>Cpx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b</a:t>
            </a:r>
            <a:r>
              <a:rPr lang="en-GB" sz="3800">
                <a:solidFill>
                  <a:schemeClr val="bg1"/>
                </a:solidFill>
                <a:effectLst>
                  <a:outerShdw blurRad="38100" dist="38100" dir="2700000" algn="tl">
                    <a:srgbClr val="000000"/>
                  </a:outerShdw>
                </a:effectLst>
                <a:latin typeface="Calibri" pitchFamily="34" charset="0"/>
                <a:sym typeface="Wingdings" pitchFamily="2" charset="2"/>
              </a:rPr>
              <a:t>Opx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c</a:t>
            </a:r>
            <a:r>
              <a:rPr lang="en-GB" sz="3800">
                <a:solidFill>
                  <a:schemeClr val="bg1"/>
                </a:solidFill>
                <a:effectLst>
                  <a:outerShdw blurRad="38100" dist="38100" dir="2700000" algn="tl">
                    <a:srgbClr val="000000"/>
                  </a:outerShdw>
                </a:effectLst>
                <a:latin typeface="Calibri" pitchFamily="34" charset="0"/>
                <a:sym typeface="Wingdings" pitchFamily="2" charset="2"/>
              </a:rPr>
              <a:t>Sp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d</a:t>
            </a:r>
            <a:r>
              <a:rPr lang="en-GB" sz="3800">
                <a:solidFill>
                  <a:schemeClr val="bg1"/>
                </a:solidFill>
                <a:effectLst>
                  <a:outerShdw blurRad="38100" dist="38100" dir="2700000" algn="tl">
                    <a:srgbClr val="000000"/>
                  </a:outerShdw>
                </a:effectLst>
                <a:latin typeface="Calibri" pitchFamily="34" charset="0"/>
                <a:sym typeface="Wingdings" pitchFamily="2" charset="2"/>
              </a:rPr>
              <a:t>Ol</a:t>
            </a:r>
            <a:r>
              <a:rPr lang="en-GB" sz="3800">
                <a:solidFill>
                  <a:srgbClr val="FF6600"/>
                </a:solidFill>
                <a:effectLst>
                  <a:outerShdw blurRad="38100" dist="38100" dir="2700000" algn="tl">
                    <a:srgbClr val="000000"/>
                  </a:outerShdw>
                </a:effectLst>
                <a:latin typeface="Calibri" pitchFamily="34" charset="0"/>
                <a:sym typeface="Wingdings" pitchFamily="2" charset="2"/>
              </a:rPr>
              <a:t> + </a:t>
            </a:r>
            <a:r>
              <a:rPr lang="en-GB" sz="3800">
                <a:solidFill>
                  <a:srgbClr val="FFFF00"/>
                </a:solidFill>
                <a:effectLst>
                  <a:outerShdw blurRad="38100" dist="38100" dir="2700000" algn="tl">
                    <a:srgbClr val="000000"/>
                  </a:outerShdw>
                </a:effectLst>
                <a:latin typeface="Calibri" pitchFamily="34" charset="0"/>
                <a:sym typeface="Wingdings" pitchFamily="2" charset="2"/>
              </a:rPr>
              <a:t>1</a:t>
            </a:r>
            <a:r>
              <a:rPr lang="en-GB" sz="3800">
                <a:solidFill>
                  <a:schemeClr val="bg1"/>
                </a:solidFill>
                <a:effectLst>
                  <a:outerShdw blurRad="38100" dist="38100" dir="2700000" algn="tl">
                    <a:srgbClr val="000000"/>
                  </a:outerShdw>
                </a:effectLst>
                <a:latin typeface="Calibri" pitchFamily="34" charset="0"/>
                <a:sym typeface="Wingdings" pitchFamily="2" charset="2"/>
              </a:rPr>
              <a:t>Melt</a:t>
            </a:r>
          </a:p>
          <a:p>
            <a:pPr>
              <a:defRPr/>
            </a:pPr>
            <a:endParaRPr lang="en-GB" sz="160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3000">
                <a:solidFill>
                  <a:schemeClr val="bg1"/>
                </a:solidFill>
                <a:effectLst>
                  <a:outerShdw blurRad="38100" dist="38100" dir="2700000" algn="tl">
                    <a:srgbClr val="000000"/>
                  </a:outerShdw>
                </a:effectLst>
                <a:latin typeface="Calibri" pitchFamily="34" charset="0"/>
                <a:sym typeface="Wingdings" pitchFamily="2" charset="2"/>
              </a:rPr>
              <a:t>Clinopyroxene</a:t>
            </a:r>
            <a:r>
              <a:rPr lang="en-GB" sz="3000">
                <a:solidFill>
                  <a:srgbClr val="FFFF00"/>
                </a:solidFill>
                <a:effectLst>
                  <a:outerShdw blurRad="38100" dist="38100" dir="2700000" algn="tl">
                    <a:srgbClr val="000000"/>
                  </a:outerShdw>
                </a:effectLst>
                <a:latin typeface="Calibri" pitchFamily="34" charset="0"/>
                <a:sym typeface="Wingdings" pitchFamily="2" charset="2"/>
              </a:rPr>
              <a:t>, </a:t>
            </a:r>
            <a:r>
              <a:rPr lang="en-GB" sz="3000">
                <a:solidFill>
                  <a:schemeClr val="bg1"/>
                </a:solidFill>
                <a:effectLst>
                  <a:outerShdw blurRad="38100" dist="38100" dir="2700000" algn="tl">
                    <a:srgbClr val="000000"/>
                  </a:outerShdw>
                </a:effectLst>
                <a:latin typeface="Calibri" pitchFamily="34" charset="0"/>
                <a:sym typeface="Wingdings" pitchFamily="2" charset="2"/>
              </a:rPr>
              <a:t>orthopyroxene</a:t>
            </a:r>
            <a:r>
              <a:rPr lang="en-GB" sz="3000">
                <a:solidFill>
                  <a:srgbClr val="FFFF00"/>
                </a:solidFill>
                <a:effectLst>
                  <a:outerShdw blurRad="38100" dist="38100" dir="2700000" algn="tl">
                    <a:srgbClr val="000000"/>
                  </a:outerShdw>
                </a:effectLst>
                <a:latin typeface="Calibri" pitchFamily="34" charset="0"/>
                <a:sym typeface="Wingdings" pitchFamily="2" charset="2"/>
              </a:rPr>
              <a:t> and</a:t>
            </a:r>
            <a:r>
              <a:rPr lang="en-GB" sz="3000">
                <a:solidFill>
                  <a:schemeClr val="bg1"/>
                </a:solidFill>
                <a:effectLst>
                  <a:outerShdw blurRad="38100" dist="38100" dir="2700000" algn="tl">
                    <a:srgbClr val="000000"/>
                  </a:outerShdw>
                </a:effectLst>
                <a:latin typeface="Calibri" pitchFamily="34" charset="0"/>
                <a:sym typeface="Wingdings" pitchFamily="2" charset="2"/>
              </a:rPr>
              <a:t> spinel </a:t>
            </a:r>
            <a:r>
              <a:rPr lang="en-GB" sz="3000">
                <a:solidFill>
                  <a:srgbClr val="FFFF00"/>
                </a:solidFill>
                <a:effectLst>
                  <a:outerShdw blurRad="38100" dist="38100" dir="2700000" algn="tl">
                    <a:srgbClr val="000000"/>
                  </a:outerShdw>
                </a:effectLst>
                <a:latin typeface="Calibri" pitchFamily="34" charset="0"/>
                <a:sym typeface="Wingdings" pitchFamily="2" charset="2"/>
              </a:rPr>
              <a:t>are consumed (enter the melt) whereas</a:t>
            </a:r>
            <a:r>
              <a:rPr lang="en-GB" sz="3000">
                <a:solidFill>
                  <a:schemeClr val="bg1"/>
                </a:solidFill>
                <a:effectLst>
                  <a:outerShdw blurRad="38100" dist="38100" dir="2700000" algn="tl">
                    <a:srgbClr val="000000"/>
                  </a:outerShdw>
                </a:effectLst>
                <a:latin typeface="Calibri" pitchFamily="34" charset="0"/>
                <a:sym typeface="Wingdings" pitchFamily="2" charset="2"/>
              </a:rPr>
              <a:t> olivine </a:t>
            </a:r>
            <a:r>
              <a:rPr lang="en-GB" sz="3000">
                <a:solidFill>
                  <a:srgbClr val="FFFF00"/>
                </a:solidFill>
                <a:effectLst>
                  <a:outerShdw blurRad="38100" dist="38100" dir="2700000" algn="tl">
                    <a:srgbClr val="000000"/>
                  </a:outerShdw>
                </a:effectLst>
                <a:latin typeface="Calibri" pitchFamily="34" charset="0"/>
                <a:sym typeface="Wingdings" pitchFamily="2" charset="2"/>
              </a:rPr>
              <a:t>crystallizes as melting proceeds.</a:t>
            </a:r>
          </a:p>
        </p:txBody>
      </p:sp>
      <p:sp>
        <p:nvSpPr>
          <p:cNvPr id="691212" name="AutoShape 12"/>
          <p:cNvSpPr>
            <a:spLocks noChangeArrowheads="1"/>
          </p:cNvSpPr>
          <p:nvPr/>
        </p:nvSpPr>
        <p:spPr bwMode="auto">
          <a:xfrm>
            <a:off x="5334000" y="914400"/>
            <a:ext cx="3155950" cy="368794"/>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1208"/>
                                        </p:tgtEl>
                                        <p:attrNameLst>
                                          <p:attrName>style.visibility</p:attrName>
                                        </p:attrNameLst>
                                      </p:cBhvr>
                                      <p:to>
                                        <p:strVal val="visible"/>
                                      </p:to>
                                    </p:set>
                                    <p:animEffect transition="in" filter="fade">
                                      <p:cBhvr>
                                        <p:cTn id="7" dur="500"/>
                                        <p:tgtEl>
                                          <p:spTgt spid="691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1203">
                                            <p:txEl>
                                              <p:pRg st="0" end="0"/>
                                            </p:txEl>
                                          </p:spTgt>
                                        </p:tgtEl>
                                        <p:attrNameLst>
                                          <p:attrName>style.visibility</p:attrName>
                                        </p:attrNameLst>
                                      </p:cBhvr>
                                      <p:to>
                                        <p:strVal val="visible"/>
                                      </p:to>
                                    </p:set>
                                    <p:animEffect transition="in" filter="fade">
                                      <p:cBhvr>
                                        <p:cTn id="12" dur="500"/>
                                        <p:tgtEl>
                                          <p:spTgt spid="6912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1212"/>
                                        </p:tgtEl>
                                        <p:attrNameLst>
                                          <p:attrName>style.visibility</p:attrName>
                                        </p:attrNameLst>
                                      </p:cBhvr>
                                      <p:to>
                                        <p:strVal val="visible"/>
                                      </p:to>
                                    </p:set>
                                    <p:animEffect transition="in" filter="fade">
                                      <p:cBhvr>
                                        <p:cTn id="17" dur="500"/>
                                        <p:tgtEl>
                                          <p:spTgt spid="6912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91210">
                                            <p:txEl>
                                              <p:pRg st="0" end="0"/>
                                            </p:txEl>
                                          </p:spTgt>
                                        </p:tgtEl>
                                        <p:attrNameLst>
                                          <p:attrName>style.visibility</p:attrName>
                                        </p:attrNameLst>
                                      </p:cBhvr>
                                      <p:to>
                                        <p:strVal val="visible"/>
                                      </p:to>
                                    </p:set>
                                    <p:animEffect transition="in" filter="fade">
                                      <p:cBhvr>
                                        <p:cTn id="22" dur="500"/>
                                        <p:tgtEl>
                                          <p:spTgt spid="6912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91210">
                                            <p:txEl>
                                              <p:pRg st="2" end="2"/>
                                            </p:txEl>
                                          </p:spTgt>
                                        </p:tgtEl>
                                        <p:attrNameLst>
                                          <p:attrName>style.visibility</p:attrName>
                                        </p:attrNameLst>
                                      </p:cBhvr>
                                      <p:to>
                                        <p:strVal val="visible"/>
                                      </p:to>
                                    </p:set>
                                    <p:animEffect transition="in" filter="fade">
                                      <p:cBhvr>
                                        <p:cTn id="27" dur="500"/>
                                        <p:tgtEl>
                                          <p:spTgt spid="6912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1205"/>
                                        </p:tgtEl>
                                        <p:attrNameLst>
                                          <p:attrName>style.visibility</p:attrName>
                                        </p:attrNameLst>
                                      </p:cBhvr>
                                      <p:to>
                                        <p:strVal val="visible"/>
                                      </p:to>
                                    </p:set>
                                    <p:animEffect transition="in" filter="fade">
                                      <p:cBhvr>
                                        <p:cTn id="32" dur="500"/>
                                        <p:tgtEl>
                                          <p:spTgt spid="69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3" grpId="0" build="p" autoUpdateAnimBg="0"/>
      <p:bldP spid="691205" grpId="0" autoUpdateAnimBg="0"/>
      <p:bldP spid="691208" grpId="0"/>
      <p:bldP spid="691210" grpId="0" build="p" autoUpdateAnimBg="0"/>
      <p:bldP spid="6912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7" name="Text Box 5"/>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How a simple mantle melts</a:t>
            </a:r>
          </a:p>
        </p:txBody>
      </p:sp>
      <p:sp>
        <p:nvSpPr>
          <p:cNvPr id="6" name="TextBox 6"/>
          <p:cNvSpPr txBox="1"/>
          <p:nvPr/>
        </p:nvSpPr>
        <p:spPr>
          <a:xfrm>
            <a:off x="177800" y="2476500"/>
            <a:ext cx="8824913" cy="4185761"/>
          </a:xfrm>
          <a:prstGeom prst="rect">
            <a:avLst/>
          </a:prstGeom>
          <a:noFill/>
        </p:spPr>
        <p:txBody>
          <a:bodyPr wrap="square" rtlCol="0">
            <a:spAutoFit/>
          </a:bodyPr>
          <a:lstStyle/>
          <a:p>
            <a:pPr>
              <a:spcAft>
                <a:spcPts val="600"/>
              </a:spcAft>
            </a:pPr>
            <a:r>
              <a:rPr lang="en-GB" sz="2600" dirty="0">
                <a:solidFill>
                  <a:schemeClr val="bg1"/>
                </a:solidFill>
                <a:latin typeface="Calibri" pitchFamily="34" charset="0"/>
              </a:rPr>
              <a:t>This is the classical way of expressing melting </a:t>
            </a:r>
            <a:r>
              <a:rPr lang="en-GB" sz="2600" dirty="0">
                <a:solidFill>
                  <a:srgbClr val="FFFF00"/>
                </a:solidFill>
                <a:latin typeface="Calibri" pitchFamily="34" charset="0"/>
              </a:rPr>
              <a:t>BUT</a:t>
            </a:r>
            <a:r>
              <a:rPr lang="en-GB" sz="2600" dirty="0">
                <a:solidFill>
                  <a:schemeClr val="bg1"/>
                </a:solidFill>
                <a:latin typeface="Calibri" pitchFamily="34" charset="0"/>
              </a:rPr>
              <a:t> remember that </a:t>
            </a:r>
            <a:r>
              <a:rPr lang="en-GB" sz="2600" dirty="0">
                <a:solidFill>
                  <a:srgbClr val="FFFF00"/>
                </a:solidFill>
                <a:latin typeface="Calibri" pitchFamily="34" charset="0"/>
              </a:rPr>
              <a:t>ALL</a:t>
            </a:r>
            <a:r>
              <a:rPr lang="en-GB" sz="2600" dirty="0">
                <a:solidFill>
                  <a:schemeClr val="bg1"/>
                </a:solidFill>
                <a:latin typeface="Calibri" pitchFamily="34" charset="0"/>
              </a:rPr>
              <a:t> minerals are </a:t>
            </a:r>
            <a:r>
              <a:rPr lang="en-GB" sz="2600" u="sng" dirty="0">
                <a:solidFill>
                  <a:srgbClr val="FFFF00"/>
                </a:solidFill>
                <a:latin typeface="Calibri" pitchFamily="34" charset="0"/>
              </a:rPr>
              <a:t>solid solutions</a:t>
            </a:r>
            <a:r>
              <a:rPr lang="en-GB" sz="2600" dirty="0">
                <a:solidFill>
                  <a:schemeClr val="bg1"/>
                </a:solidFill>
                <a:latin typeface="Calibri" pitchFamily="34" charset="0"/>
              </a:rPr>
              <a:t> and do not contribute to the melt as their </a:t>
            </a:r>
            <a:r>
              <a:rPr lang="en-GB" sz="2600" dirty="0" err="1">
                <a:solidFill>
                  <a:schemeClr val="bg1"/>
                </a:solidFill>
                <a:latin typeface="Calibri" pitchFamily="34" charset="0"/>
              </a:rPr>
              <a:t>subsolidus</a:t>
            </a:r>
            <a:r>
              <a:rPr lang="en-GB" sz="2600" dirty="0">
                <a:solidFill>
                  <a:schemeClr val="bg1"/>
                </a:solidFill>
                <a:latin typeface="Calibri" pitchFamily="34" charset="0"/>
              </a:rPr>
              <a:t> compositions.</a:t>
            </a:r>
          </a:p>
          <a:p>
            <a:pPr>
              <a:spcAft>
                <a:spcPts val="600"/>
              </a:spcAft>
            </a:pPr>
            <a:r>
              <a:rPr lang="en-GB" sz="2600" dirty="0">
                <a:solidFill>
                  <a:schemeClr val="bg1"/>
                </a:solidFill>
                <a:latin typeface="Calibri" pitchFamily="34" charset="0"/>
              </a:rPr>
              <a:t>E.g. </a:t>
            </a:r>
            <a:r>
              <a:rPr lang="en-GB" sz="2600" dirty="0" err="1">
                <a:solidFill>
                  <a:schemeClr val="bg1"/>
                </a:solidFill>
                <a:latin typeface="Calibri" pitchFamily="34" charset="0"/>
              </a:rPr>
              <a:t>Na,Ca</a:t>
            </a:r>
            <a:r>
              <a:rPr lang="en-GB" sz="2600" dirty="0">
                <a:solidFill>
                  <a:schemeClr val="bg1"/>
                </a:solidFill>
                <a:latin typeface="Calibri" pitchFamily="34" charset="0"/>
              </a:rPr>
              <a:t> (in Cpx); </a:t>
            </a:r>
            <a:r>
              <a:rPr lang="en-GB" sz="2600" dirty="0" err="1">
                <a:solidFill>
                  <a:schemeClr val="bg1"/>
                </a:solidFill>
                <a:latin typeface="Calibri" pitchFamily="34" charset="0"/>
              </a:rPr>
              <a:t>Cr,Al</a:t>
            </a:r>
            <a:r>
              <a:rPr lang="en-GB" sz="2600" dirty="0">
                <a:solidFill>
                  <a:schemeClr val="bg1"/>
                </a:solidFill>
                <a:latin typeface="Calibri" pitchFamily="34" charset="0"/>
              </a:rPr>
              <a:t> (in </a:t>
            </a:r>
            <a:r>
              <a:rPr lang="en-GB" sz="2600" dirty="0" err="1">
                <a:solidFill>
                  <a:schemeClr val="bg1"/>
                </a:solidFill>
                <a:latin typeface="Calibri" pitchFamily="34" charset="0"/>
              </a:rPr>
              <a:t>Sp,Cpx,opx</a:t>
            </a:r>
            <a:r>
              <a:rPr lang="en-GB" sz="2600" dirty="0">
                <a:solidFill>
                  <a:schemeClr val="bg1"/>
                </a:solidFill>
                <a:latin typeface="Calibri" pitchFamily="34" charset="0"/>
              </a:rPr>
              <a:t>); </a:t>
            </a:r>
            <a:r>
              <a:rPr lang="en-GB" sz="2600" dirty="0" err="1">
                <a:solidFill>
                  <a:schemeClr val="bg1"/>
                </a:solidFill>
                <a:latin typeface="Calibri" pitchFamily="34" charset="0"/>
              </a:rPr>
              <a:t>Al,Ti</a:t>
            </a:r>
            <a:r>
              <a:rPr lang="en-GB" sz="2600" dirty="0">
                <a:solidFill>
                  <a:schemeClr val="bg1"/>
                </a:solidFill>
                <a:latin typeface="Calibri" pitchFamily="34" charset="0"/>
              </a:rPr>
              <a:t> (in </a:t>
            </a:r>
            <a:r>
              <a:rPr lang="en-GB" sz="2600" dirty="0" err="1">
                <a:solidFill>
                  <a:schemeClr val="bg1"/>
                </a:solidFill>
                <a:latin typeface="Calibri" pitchFamily="34" charset="0"/>
              </a:rPr>
              <a:t>Cpx,Sp</a:t>
            </a:r>
            <a:r>
              <a:rPr lang="en-GB" sz="2600" dirty="0">
                <a:solidFill>
                  <a:schemeClr val="bg1"/>
                </a:solidFill>
                <a:latin typeface="Calibri" pitchFamily="34" charset="0"/>
              </a:rPr>
              <a:t>); </a:t>
            </a:r>
            <a:r>
              <a:rPr lang="en-GB" sz="2600" dirty="0" err="1">
                <a:solidFill>
                  <a:schemeClr val="bg1"/>
                </a:solidFill>
                <a:latin typeface="Calibri" pitchFamily="34" charset="0"/>
              </a:rPr>
              <a:t>Al,Si</a:t>
            </a:r>
            <a:r>
              <a:rPr lang="en-GB" sz="2600" dirty="0">
                <a:solidFill>
                  <a:schemeClr val="bg1"/>
                </a:solidFill>
                <a:latin typeface="Calibri" pitchFamily="34" charset="0"/>
              </a:rPr>
              <a:t> (in </a:t>
            </a:r>
            <a:r>
              <a:rPr lang="en-GB" sz="2600" dirty="0" err="1">
                <a:solidFill>
                  <a:schemeClr val="bg1"/>
                </a:solidFill>
                <a:latin typeface="Calibri" pitchFamily="34" charset="0"/>
              </a:rPr>
              <a:t>Cpx,Opx</a:t>
            </a:r>
            <a:r>
              <a:rPr lang="en-GB" sz="2600" dirty="0">
                <a:solidFill>
                  <a:schemeClr val="bg1"/>
                </a:solidFill>
                <a:latin typeface="Calibri" pitchFamily="34" charset="0"/>
              </a:rPr>
              <a:t>).</a:t>
            </a:r>
          </a:p>
          <a:p>
            <a:pPr>
              <a:spcAft>
                <a:spcPts val="600"/>
              </a:spcAft>
            </a:pPr>
            <a:r>
              <a:rPr lang="en-GB" sz="2600" dirty="0">
                <a:solidFill>
                  <a:schemeClr val="bg1"/>
                </a:solidFill>
                <a:latin typeface="Calibri" pitchFamily="34" charset="0"/>
              </a:rPr>
              <a:t>Strictly speaking, </a:t>
            </a:r>
            <a:r>
              <a:rPr lang="en-GB" sz="2600" dirty="0" err="1">
                <a:solidFill>
                  <a:schemeClr val="bg1"/>
                </a:solidFill>
                <a:latin typeface="Calibri" pitchFamily="34" charset="0"/>
              </a:rPr>
              <a:t>a,b,c,d</a:t>
            </a:r>
            <a:r>
              <a:rPr lang="en-GB" sz="2600" dirty="0">
                <a:solidFill>
                  <a:schemeClr val="bg1"/>
                </a:solidFill>
                <a:latin typeface="Calibri" pitchFamily="34" charset="0"/>
              </a:rPr>
              <a:t> have no meaning.</a:t>
            </a:r>
          </a:p>
          <a:p>
            <a:pPr>
              <a:spcAft>
                <a:spcPts val="600"/>
              </a:spcAft>
            </a:pPr>
            <a:r>
              <a:rPr lang="en-GB" sz="2600" dirty="0">
                <a:solidFill>
                  <a:schemeClr val="bg1"/>
                </a:solidFill>
                <a:latin typeface="Calibri" pitchFamily="34" charset="0"/>
              </a:rPr>
              <a:t>In other words:</a:t>
            </a:r>
          </a:p>
          <a:p>
            <a:pPr algn="ctr">
              <a:spcAft>
                <a:spcPts val="600"/>
              </a:spcAft>
            </a:pPr>
            <a:r>
              <a:rPr lang="en-GB" sz="3200" dirty="0">
                <a:solidFill>
                  <a:schemeClr val="bg1"/>
                </a:solidFill>
                <a:latin typeface="Calibri" pitchFamily="34" charset="0"/>
              </a:rPr>
              <a:t>Melting reactions are not simple expressions of </a:t>
            </a:r>
            <a:r>
              <a:rPr lang="en-GB" sz="3200" dirty="0" err="1">
                <a:solidFill>
                  <a:schemeClr val="bg1"/>
                </a:solidFill>
                <a:latin typeface="Calibri" pitchFamily="34" charset="0"/>
              </a:rPr>
              <a:t>subsolidus</a:t>
            </a:r>
            <a:r>
              <a:rPr lang="en-GB" sz="3200" dirty="0">
                <a:solidFill>
                  <a:schemeClr val="bg1"/>
                </a:solidFill>
                <a:latin typeface="Calibri" pitchFamily="34" charset="0"/>
              </a:rPr>
              <a:t> compositions.</a:t>
            </a:r>
          </a:p>
        </p:txBody>
      </p:sp>
      <p:sp>
        <p:nvSpPr>
          <p:cNvPr id="7" name="Text Box 3"/>
          <p:cNvSpPr txBox="1">
            <a:spLocks noChangeArrowheads="1"/>
          </p:cNvSpPr>
          <p:nvPr/>
        </p:nvSpPr>
        <p:spPr bwMode="auto">
          <a:xfrm>
            <a:off x="204952" y="831850"/>
            <a:ext cx="8734096" cy="885825"/>
          </a:xfrm>
          <a:prstGeom prst="rect">
            <a:avLst/>
          </a:prstGeom>
          <a:noFill/>
          <a:ln w="9525">
            <a:noFill/>
            <a:miter lim="800000"/>
            <a:headEnd/>
            <a:tailEnd/>
          </a:ln>
          <a:effectLst/>
        </p:spPr>
        <p:txBody>
          <a:bodyPr wrap="square">
            <a:spAutoFit/>
          </a:bodyPr>
          <a:lstStyle/>
          <a:p>
            <a:pPr marL="342900" indent="-342900">
              <a:defRPr/>
            </a:pPr>
            <a:r>
              <a:rPr lang="en-GB" sz="2600">
                <a:solidFill>
                  <a:srgbClr val="FFFF00"/>
                </a:solidFill>
                <a:effectLst>
                  <a:outerShdw blurRad="38100" dist="38100" dir="2700000" algn="tl">
                    <a:srgbClr val="000000"/>
                  </a:outerShdw>
                </a:effectLst>
                <a:latin typeface="Calibri" pitchFamily="34" charset="0"/>
                <a:sym typeface="Wingdings" pitchFamily="2" charset="2"/>
              </a:rPr>
              <a:t>In the melting region, decompression near-fractional melting is characterized by the reaction:</a:t>
            </a:r>
          </a:p>
        </p:txBody>
      </p:sp>
      <p:sp>
        <p:nvSpPr>
          <p:cNvPr id="8" name="Text Box 10"/>
          <p:cNvSpPr txBox="1">
            <a:spLocks noChangeArrowheads="1"/>
          </p:cNvSpPr>
          <p:nvPr/>
        </p:nvSpPr>
        <p:spPr bwMode="auto">
          <a:xfrm>
            <a:off x="204952" y="1858963"/>
            <a:ext cx="8734096" cy="677108"/>
          </a:xfrm>
          <a:prstGeom prst="rect">
            <a:avLst/>
          </a:prstGeom>
          <a:noFill/>
          <a:ln w="9525">
            <a:noFill/>
            <a:miter lim="800000"/>
            <a:headEnd/>
            <a:tailEnd/>
          </a:ln>
          <a:effectLst/>
        </p:spPr>
        <p:txBody>
          <a:bodyPr wrap="square">
            <a:spAutoFit/>
          </a:bodyPr>
          <a:lstStyle/>
          <a:p>
            <a:pPr algn="ctr">
              <a:defRPr/>
            </a:pPr>
            <a:r>
              <a:rPr lang="en-GB" sz="3800">
                <a:solidFill>
                  <a:srgbClr val="FFFF00"/>
                </a:solidFill>
                <a:effectLst>
                  <a:outerShdw blurRad="38100" dist="38100" dir="2700000" algn="tl">
                    <a:srgbClr val="000000"/>
                  </a:outerShdw>
                </a:effectLst>
                <a:latin typeface="Calibri" pitchFamily="34" charset="0"/>
                <a:sym typeface="Wingdings" pitchFamily="2" charset="2"/>
              </a:rPr>
              <a:t>a</a:t>
            </a:r>
            <a:r>
              <a:rPr lang="en-GB" sz="3800">
                <a:solidFill>
                  <a:schemeClr val="bg1"/>
                </a:solidFill>
                <a:effectLst>
                  <a:outerShdw blurRad="38100" dist="38100" dir="2700000" algn="tl">
                    <a:srgbClr val="000000"/>
                  </a:outerShdw>
                </a:effectLst>
                <a:latin typeface="Calibri" pitchFamily="34" charset="0"/>
                <a:sym typeface="Wingdings" pitchFamily="2" charset="2"/>
              </a:rPr>
              <a:t>Cpx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b</a:t>
            </a:r>
            <a:r>
              <a:rPr lang="en-GB" sz="3800">
                <a:solidFill>
                  <a:schemeClr val="bg1"/>
                </a:solidFill>
                <a:effectLst>
                  <a:outerShdw blurRad="38100" dist="38100" dir="2700000" algn="tl">
                    <a:srgbClr val="000000"/>
                  </a:outerShdw>
                </a:effectLst>
                <a:latin typeface="Calibri" pitchFamily="34" charset="0"/>
                <a:sym typeface="Wingdings" pitchFamily="2" charset="2"/>
              </a:rPr>
              <a:t>Opx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c</a:t>
            </a:r>
            <a:r>
              <a:rPr lang="en-GB" sz="3800">
                <a:solidFill>
                  <a:schemeClr val="bg1"/>
                </a:solidFill>
                <a:effectLst>
                  <a:outerShdw blurRad="38100" dist="38100" dir="2700000" algn="tl">
                    <a:srgbClr val="000000"/>
                  </a:outerShdw>
                </a:effectLst>
                <a:latin typeface="Calibri" pitchFamily="34" charset="0"/>
                <a:sym typeface="Wingdings" pitchFamily="2" charset="2"/>
              </a:rPr>
              <a:t>Sp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d</a:t>
            </a:r>
            <a:r>
              <a:rPr lang="en-GB" sz="3800">
                <a:solidFill>
                  <a:schemeClr val="bg1"/>
                </a:solidFill>
                <a:effectLst>
                  <a:outerShdw blurRad="38100" dist="38100" dir="2700000" algn="tl">
                    <a:srgbClr val="000000"/>
                  </a:outerShdw>
                </a:effectLst>
                <a:latin typeface="Calibri" pitchFamily="34" charset="0"/>
                <a:sym typeface="Wingdings" pitchFamily="2" charset="2"/>
              </a:rPr>
              <a:t>Ol</a:t>
            </a:r>
            <a:r>
              <a:rPr lang="en-GB" sz="3800">
                <a:solidFill>
                  <a:srgbClr val="FF6600"/>
                </a:solidFill>
                <a:effectLst>
                  <a:outerShdw blurRad="38100" dist="38100" dir="2700000" algn="tl">
                    <a:srgbClr val="000000"/>
                  </a:outerShdw>
                </a:effectLst>
                <a:latin typeface="Calibri" pitchFamily="34" charset="0"/>
                <a:sym typeface="Wingdings" pitchFamily="2" charset="2"/>
              </a:rPr>
              <a:t> + </a:t>
            </a:r>
            <a:r>
              <a:rPr lang="en-GB" sz="3800">
                <a:solidFill>
                  <a:srgbClr val="FFFF00"/>
                </a:solidFill>
                <a:effectLst>
                  <a:outerShdw blurRad="38100" dist="38100" dir="2700000" algn="tl">
                    <a:srgbClr val="000000"/>
                  </a:outerShdw>
                </a:effectLst>
                <a:latin typeface="Calibri" pitchFamily="34" charset="0"/>
                <a:sym typeface="Wingdings" pitchFamily="2" charset="2"/>
              </a:rPr>
              <a:t>1</a:t>
            </a:r>
            <a:r>
              <a:rPr lang="en-GB" sz="3800">
                <a:solidFill>
                  <a:schemeClr val="bg1"/>
                </a:solidFill>
                <a:effectLst>
                  <a:outerShdw blurRad="38100" dist="38100" dir="2700000" algn="tl">
                    <a:srgbClr val="000000"/>
                  </a:outerShdw>
                </a:effectLst>
                <a:latin typeface="Calibri" pitchFamily="34" charset="0"/>
                <a:sym typeface="Wingdings" pitchFamily="2" charset="2"/>
              </a:rPr>
              <a:t>Melt</a:t>
            </a:r>
            <a:endParaRPr lang="en-GB" sz="300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756739" name="Text Box 3"/>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a:solidFill>
                  <a:schemeClr val="bg1"/>
                </a:solidFill>
                <a:effectLst>
                  <a:outerShdw blurRad="38100" dist="38100" dir="2700000" algn="tl">
                    <a:srgbClr val="000000"/>
                  </a:outerShdw>
                </a:effectLst>
                <a:latin typeface="Calibri" pitchFamily="34" charset="0"/>
                <a:sym typeface="Wingdings" pitchFamily="2" charset="2"/>
              </a:rPr>
              <a:t>Cpx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0.652</a:t>
            </a:r>
            <a:r>
              <a:rPr lang="en-GB" sz="3800">
                <a:solidFill>
                  <a:schemeClr val="bg1"/>
                </a:solidFill>
                <a:effectLst>
                  <a:outerShdw blurRad="38100" dist="38100" dir="2700000" algn="tl">
                    <a:srgbClr val="000000"/>
                  </a:outerShdw>
                </a:effectLst>
                <a:latin typeface="Calibri" pitchFamily="34" charset="0"/>
                <a:sym typeface="Wingdings" pitchFamily="2" charset="2"/>
              </a:rPr>
              <a:t>Opx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0.049</a:t>
            </a:r>
            <a:r>
              <a:rPr lang="en-GB" sz="3800">
                <a:solidFill>
                  <a:schemeClr val="bg1"/>
                </a:solidFill>
                <a:effectLst>
                  <a:outerShdw blurRad="38100" dist="38100" dir="2700000" algn="tl">
                    <a:srgbClr val="000000"/>
                  </a:outerShdw>
                </a:effectLst>
                <a:latin typeface="Calibri" pitchFamily="34" charset="0"/>
                <a:sym typeface="Wingdings" pitchFamily="2" charset="2"/>
              </a:rPr>
              <a:t>Sp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0.167</a:t>
            </a:r>
            <a:r>
              <a:rPr lang="en-GB" sz="3800">
                <a:solidFill>
                  <a:schemeClr val="bg1"/>
                </a:solidFill>
                <a:effectLst>
                  <a:outerShdw blurRad="38100" dist="38100" dir="2700000" algn="tl">
                    <a:srgbClr val="000000"/>
                  </a:outerShdw>
                </a:effectLst>
                <a:latin typeface="Calibri" pitchFamily="34" charset="0"/>
                <a:sym typeface="Wingdings" pitchFamily="2" charset="2"/>
              </a:rPr>
              <a:t>Ol</a:t>
            </a:r>
            <a:r>
              <a:rPr lang="en-GB" sz="3800">
                <a:solidFill>
                  <a:srgbClr val="FF6600"/>
                </a:solidFill>
                <a:effectLst>
                  <a:outerShdw blurRad="38100" dist="38100" dir="2700000" algn="tl">
                    <a:srgbClr val="000000"/>
                  </a:outerShdw>
                </a:effectLst>
                <a:latin typeface="Calibri" pitchFamily="34" charset="0"/>
                <a:sym typeface="Wingdings" pitchFamily="2" charset="2"/>
              </a:rPr>
              <a:t> + </a:t>
            </a:r>
            <a:r>
              <a:rPr lang="en-GB" sz="3800">
                <a:solidFill>
                  <a:srgbClr val="FFFF00"/>
                </a:solidFill>
                <a:effectLst>
                  <a:outerShdw blurRad="38100" dist="38100" dir="2700000" algn="tl">
                    <a:srgbClr val="000000"/>
                  </a:outerShdw>
                </a:effectLst>
                <a:latin typeface="Calibri" pitchFamily="34" charset="0"/>
                <a:sym typeface="Wingdings" pitchFamily="2" charset="2"/>
              </a:rPr>
              <a:t>1.000</a:t>
            </a:r>
            <a:r>
              <a:rPr lang="en-GB" sz="380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6740"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How a simple mantle melts</a:t>
            </a:r>
          </a:p>
        </p:txBody>
      </p:sp>
      <p:sp>
        <p:nvSpPr>
          <p:cNvPr id="756742" name="Text Box 6"/>
          <p:cNvSpPr txBox="1">
            <a:spLocks noChangeArrowheads="1"/>
          </p:cNvSpPr>
          <p:nvPr/>
        </p:nvSpPr>
        <p:spPr bwMode="auto">
          <a:xfrm>
            <a:off x="82061" y="2659916"/>
            <a:ext cx="3141663" cy="892552"/>
          </a:xfrm>
          <a:prstGeom prst="rect">
            <a:avLst/>
          </a:prstGeom>
          <a:noFill/>
          <a:ln w="9525">
            <a:noFill/>
            <a:miter lim="800000"/>
            <a:headEnd/>
            <a:tailEnd/>
          </a:ln>
          <a:effectLst/>
        </p:spPr>
        <p:txBody>
          <a:bodyPr>
            <a:spAutoFit/>
          </a:bodyPr>
          <a:lstStyle/>
          <a:p>
            <a:pPr algn="ctr">
              <a:defRPr/>
            </a:pPr>
            <a:r>
              <a:rPr lang="en-GB" sz="2600">
                <a:solidFill>
                  <a:schemeClr val="bg1"/>
                </a:solidFill>
                <a:effectLst>
                  <a:outerShdw blurRad="38100" dist="38100" dir="2700000" algn="tl">
                    <a:srgbClr val="000000"/>
                  </a:outerShdw>
                </a:effectLst>
                <a:latin typeface="Calibri" pitchFamily="34" charset="0"/>
                <a:sym typeface="Wingdings" pitchFamily="2" charset="2"/>
              </a:rPr>
              <a:t>These come from the following relation:</a:t>
            </a:r>
          </a:p>
        </p:txBody>
      </p:sp>
      <p:sp>
        <p:nvSpPr>
          <p:cNvPr id="756743" name="Text Box 7"/>
          <p:cNvSpPr txBox="1">
            <a:spLocks noChangeArrowheads="1"/>
          </p:cNvSpPr>
          <p:nvPr/>
        </p:nvSpPr>
        <p:spPr bwMode="auto">
          <a:xfrm>
            <a:off x="0" y="3985112"/>
            <a:ext cx="3379788" cy="1938992"/>
          </a:xfrm>
          <a:prstGeom prst="rect">
            <a:avLst/>
          </a:prstGeom>
          <a:noFill/>
          <a:ln w="9525">
            <a:noFill/>
            <a:miter lim="800000"/>
            <a:headEnd/>
            <a:tailEnd/>
          </a:ln>
          <a:effectLst/>
        </p:spPr>
        <p:txBody>
          <a:bodyPr>
            <a:spAutoFit/>
          </a:bodyPr>
          <a:lstStyle/>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Weight percent of residual mineral phases (calculated to a total mass of 100 – </a:t>
            </a:r>
            <a:r>
              <a:rPr lang="en-GB" sz="2000" i="1">
                <a:solidFill>
                  <a:schemeClr val="bg1"/>
                </a:solidFill>
                <a:effectLst>
                  <a:outerShdw blurRad="38100" dist="38100" dir="2700000" algn="tl">
                    <a:srgbClr val="000000"/>
                  </a:outerShdw>
                </a:effectLst>
                <a:latin typeface="Calibri" pitchFamily="34" charset="0"/>
                <a:sym typeface="Wingdings" pitchFamily="2" charset="2"/>
              </a:rPr>
              <a:t>F</a:t>
            </a:r>
            <a:r>
              <a:rPr lang="en-GB" sz="2000">
                <a:solidFill>
                  <a:schemeClr val="bg1"/>
                </a:solidFill>
                <a:effectLst>
                  <a:outerShdw blurRad="38100" dist="38100" dir="2700000" algn="tl">
                    <a:srgbClr val="000000"/>
                  </a:outerShdw>
                </a:effectLst>
                <a:latin typeface="Calibri" pitchFamily="34" charset="0"/>
                <a:sym typeface="Wingdings" pitchFamily="2" charset="2"/>
              </a:rPr>
              <a:t>%) in abyssal peridotites plotted against the extent of melting (</a:t>
            </a:r>
            <a:r>
              <a:rPr lang="en-GB" sz="2000" i="1">
                <a:solidFill>
                  <a:schemeClr val="bg1"/>
                </a:solidFill>
                <a:effectLst>
                  <a:outerShdw blurRad="38100" dist="38100" dir="2700000" algn="tl">
                    <a:srgbClr val="000000"/>
                  </a:outerShdw>
                </a:effectLst>
                <a:latin typeface="Calibri" pitchFamily="34" charset="0"/>
                <a:sym typeface="Wingdings" pitchFamily="2" charset="2"/>
              </a:rPr>
              <a:t>F</a:t>
            </a:r>
            <a:r>
              <a:rPr lang="en-GB" sz="2000">
                <a:solidFill>
                  <a:schemeClr val="bg1"/>
                </a:solidFill>
                <a:effectLst>
                  <a:outerShdw blurRad="38100" dist="38100" dir="2700000" algn="tl">
                    <a:srgbClr val="000000"/>
                  </a:outerShdw>
                </a:effectLst>
                <a:latin typeface="Calibri" pitchFamily="34" charset="0"/>
                <a:sym typeface="Wingdings" pitchFamily="2" charset="2"/>
              </a:rPr>
              <a:t>, wt %)</a:t>
            </a:r>
          </a:p>
        </p:txBody>
      </p:sp>
      <p:sp>
        <p:nvSpPr>
          <p:cNvPr id="756744" name="Text Box 8"/>
          <p:cNvSpPr txBox="1">
            <a:spLocks noChangeArrowheads="1"/>
          </p:cNvSpPr>
          <p:nvPr/>
        </p:nvSpPr>
        <p:spPr bwMode="auto">
          <a:xfrm>
            <a:off x="228600" y="6205538"/>
            <a:ext cx="2900363" cy="307777"/>
          </a:xfrm>
          <a:prstGeom prst="rect">
            <a:avLst/>
          </a:prstGeom>
          <a:noFill/>
          <a:ln w="9525" algn="ctr">
            <a:noFill/>
            <a:miter lim="800000"/>
            <a:headEnd/>
            <a:tailEnd/>
          </a:ln>
          <a:effectLst/>
        </p:spPr>
        <p:txBody>
          <a:bodyPr wrap="square">
            <a:spAutoFit/>
          </a:bodyPr>
          <a:lstStyle/>
          <a:p>
            <a:pPr algn="r">
              <a:defRPr/>
            </a:pPr>
            <a:r>
              <a:rPr lang="en-GB" sz="1400" dirty="0" err="1">
                <a:solidFill>
                  <a:schemeClr val="bg1"/>
                </a:solidFill>
                <a:effectLst>
                  <a:outerShdw blurRad="38100" dist="38100" dir="2700000" algn="tl">
                    <a:srgbClr val="000000"/>
                  </a:outerShdw>
                </a:effectLst>
                <a:latin typeface="Calibri" pitchFamily="34" charset="0"/>
              </a:rPr>
              <a:t>Niu</a:t>
            </a:r>
            <a:r>
              <a:rPr lang="en-GB" sz="1400" dirty="0">
                <a:solidFill>
                  <a:schemeClr val="bg1"/>
                </a:solidFill>
                <a:effectLst>
                  <a:outerShdw blurRad="38100" dist="38100" dir="2700000" algn="tl">
                    <a:srgbClr val="000000"/>
                  </a:outerShdw>
                </a:effectLst>
                <a:latin typeface="Calibri" pitchFamily="34" charset="0"/>
              </a:rPr>
              <a:t>, 1999 (J. Petrol.,  40, 1195-1203)</a:t>
            </a:r>
          </a:p>
        </p:txBody>
      </p:sp>
      <p:pic>
        <p:nvPicPr>
          <p:cNvPr id="1026" name="Picture 2"/>
          <p:cNvPicPr>
            <a:picLocks noChangeAspect="1" noChangeArrowheads="1"/>
          </p:cNvPicPr>
          <p:nvPr/>
        </p:nvPicPr>
        <p:blipFill>
          <a:blip r:embed="rId3" cstate="print"/>
          <a:srcRect/>
          <a:stretch>
            <a:fillRect/>
          </a:stretch>
        </p:blipFill>
        <p:spPr bwMode="auto">
          <a:xfrm>
            <a:off x="3177894" y="2628899"/>
            <a:ext cx="5861331" cy="41148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animEffect transition="in" filter="fade">
                                      <p:cBhvr>
                                        <p:cTn id="7" dur="500"/>
                                        <p:tgtEl>
                                          <p:spTgt spid="7567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6739">
                                            <p:txEl>
                                              <p:pRg st="2" end="2"/>
                                            </p:txEl>
                                          </p:spTgt>
                                        </p:tgtEl>
                                        <p:attrNameLst>
                                          <p:attrName>style.visibility</p:attrName>
                                        </p:attrNameLst>
                                      </p:cBhvr>
                                      <p:to>
                                        <p:strVal val="visible"/>
                                      </p:to>
                                    </p:set>
                                    <p:animEffect transition="in" filter="fade">
                                      <p:cBhvr>
                                        <p:cTn id="12" dur="500"/>
                                        <p:tgtEl>
                                          <p:spTgt spid="7567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6742">
                                            <p:txEl>
                                              <p:pRg st="0" end="0"/>
                                            </p:txEl>
                                          </p:spTgt>
                                        </p:tgtEl>
                                        <p:attrNameLst>
                                          <p:attrName>style.visibility</p:attrName>
                                        </p:attrNameLst>
                                      </p:cBhvr>
                                      <p:to>
                                        <p:strVal val="visible"/>
                                      </p:to>
                                    </p:set>
                                    <p:animEffect transition="in" filter="fade">
                                      <p:cBhvr>
                                        <p:cTn id="17" dur="500"/>
                                        <p:tgtEl>
                                          <p:spTgt spid="756742">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56743">
                                            <p:txEl>
                                              <p:pRg st="0" end="0"/>
                                            </p:txEl>
                                          </p:spTgt>
                                        </p:tgtEl>
                                        <p:attrNameLst>
                                          <p:attrName>style.visibility</p:attrName>
                                        </p:attrNameLst>
                                      </p:cBhvr>
                                      <p:to>
                                        <p:strVal val="visible"/>
                                      </p:to>
                                    </p:set>
                                    <p:animEffect transition="in" filter="fade">
                                      <p:cBhvr>
                                        <p:cTn id="25" dur="500"/>
                                        <p:tgtEl>
                                          <p:spTgt spid="756743">
                                            <p:txEl>
                                              <p:pRg st="0" end="0"/>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56744">
                                            <p:txEl>
                                              <p:pRg st="0" end="0"/>
                                            </p:txEl>
                                          </p:spTgt>
                                        </p:tgtEl>
                                        <p:attrNameLst>
                                          <p:attrName>style.visibility</p:attrName>
                                        </p:attrNameLst>
                                      </p:cBhvr>
                                      <p:to>
                                        <p:strVal val="visible"/>
                                      </p:to>
                                    </p:set>
                                    <p:animEffect transition="in" filter="fade">
                                      <p:cBhvr>
                                        <p:cTn id="29" dur="500"/>
                                        <p:tgtEl>
                                          <p:spTgt spid="7567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autoUpdateAnimBg="0"/>
      <p:bldP spid="756742"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7" name="Text Box 3"/>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a:solidFill>
                  <a:schemeClr val="bg1"/>
                </a:solidFill>
                <a:effectLst>
                  <a:outerShdw blurRad="38100" dist="38100" dir="2700000" algn="tl">
                    <a:srgbClr val="000000"/>
                  </a:outerShdw>
                </a:effectLst>
                <a:latin typeface="Calibri" pitchFamily="34" charset="0"/>
                <a:sym typeface="Wingdings" pitchFamily="2" charset="2"/>
              </a:rPr>
              <a:t>Cpx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0.652</a:t>
            </a:r>
            <a:r>
              <a:rPr lang="en-GB" sz="3800">
                <a:solidFill>
                  <a:schemeClr val="bg1"/>
                </a:solidFill>
                <a:effectLst>
                  <a:outerShdw blurRad="38100" dist="38100" dir="2700000" algn="tl">
                    <a:srgbClr val="000000"/>
                  </a:outerShdw>
                </a:effectLst>
                <a:latin typeface="Calibri" pitchFamily="34" charset="0"/>
                <a:sym typeface="Wingdings" pitchFamily="2" charset="2"/>
              </a:rPr>
              <a:t>Opx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0.049</a:t>
            </a:r>
            <a:r>
              <a:rPr lang="en-GB" sz="3800">
                <a:solidFill>
                  <a:schemeClr val="bg1"/>
                </a:solidFill>
                <a:effectLst>
                  <a:outerShdw blurRad="38100" dist="38100" dir="2700000" algn="tl">
                    <a:srgbClr val="000000"/>
                  </a:outerShdw>
                </a:effectLst>
                <a:latin typeface="Calibri" pitchFamily="34" charset="0"/>
                <a:sym typeface="Wingdings" pitchFamily="2" charset="2"/>
              </a:rPr>
              <a:t>Sp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0.167</a:t>
            </a:r>
            <a:r>
              <a:rPr lang="en-GB" sz="3800">
                <a:solidFill>
                  <a:schemeClr val="bg1"/>
                </a:solidFill>
                <a:effectLst>
                  <a:outerShdw blurRad="38100" dist="38100" dir="2700000" algn="tl">
                    <a:srgbClr val="000000"/>
                  </a:outerShdw>
                </a:effectLst>
                <a:latin typeface="Calibri" pitchFamily="34" charset="0"/>
                <a:sym typeface="Wingdings" pitchFamily="2" charset="2"/>
              </a:rPr>
              <a:t>Ol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1.000</a:t>
            </a:r>
            <a:r>
              <a:rPr lang="en-GB" sz="380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8788"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How a simple mantle melts</a:t>
            </a:r>
          </a:p>
        </p:txBody>
      </p:sp>
      <p:sp>
        <p:nvSpPr>
          <p:cNvPr id="758789" name="Text Box 5"/>
          <p:cNvSpPr txBox="1">
            <a:spLocks noChangeArrowheads="1"/>
          </p:cNvSpPr>
          <p:nvPr/>
        </p:nvSpPr>
        <p:spPr bwMode="auto">
          <a:xfrm>
            <a:off x="0" y="2587625"/>
            <a:ext cx="9117013" cy="609600"/>
          </a:xfrm>
          <a:prstGeom prst="rect">
            <a:avLst/>
          </a:prstGeom>
          <a:noFill/>
          <a:ln w="9525">
            <a:noFill/>
            <a:miter lim="800000"/>
            <a:headEnd/>
            <a:tailEnd/>
          </a:ln>
          <a:effectLst/>
        </p:spPr>
        <p:txBody>
          <a:bodyPr>
            <a:spAutoFit/>
          </a:bodyPr>
          <a:lstStyle/>
          <a:p>
            <a:pPr algn="ctr">
              <a:defRPr/>
            </a:pPr>
            <a:r>
              <a:rPr lang="en-GB" sz="3400">
                <a:solidFill>
                  <a:srgbClr val="FFFF00"/>
                </a:solidFill>
                <a:effectLst>
                  <a:outerShdw blurRad="38100" dist="38100" dir="2700000" algn="tl">
                    <a:srgbClr val="000000"/>
                  </a:outerShdw>
                </a:effectLst>
                <a:latin typeface="Calibri" pitchFamily="34" charset="0"/>
                <a:sym typeface="Wingdings" pitchFamily="2" charset="2"/>
              </a:rPr>
              <a:t>What does this equation say?</a:t>
            </a:r>
          </a:p>
        </p:txBody>
      </p:sp>
      <p:sp>
        <p:nvSpPr>
          <p:cNvPr id="758790" name="Text Box 6"/>
          <p:cNvSpPr txBox="1">
            <a:spLocks noChangeArrowheads="1"/>
          </p:cNvSpPr>
          <p:nvPr/>
        </p:nvSpPr>
        <p:spPr bwMode="auto">
          <a:xfrm>
            <a:off x="346075" y="3257550"/>
            <a:ext cx="8478838" cy="2677656"/>
          </a:xfrm>
          <a:prstGeom prst="rect">
            <a:avLst/>
          </a:prstGeom>
          <a:noFill/>
          <a:ln w="9525">
            <a:noFill/>
            <a:miter lim="800000"/>
            <a:headEnd/>
            <a:tailEnd/>
          </a:ln>
          <a:effectLst/>
        </p:spPr>
        <p:txBody>
          <a:bodyPr wrap="square">
            <a:spAutoFit/>
          </a:bodyPr>
          <a:lstStyle/>
          <a:p>
            <a:pPr>
              <a:lnSpc>
                <a:spcPct val="12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In order to produce </a:t>
            </a:r>
            <a:r>
              <a:rPr lang="en-GB" sz="2800" i="1" dirty="0">
                <a:solidFill>
                  <a:schemeClr val="bg1"/>
                </a:solidFill>
                <a:effectLst>
                  <a:outerShdw blurRad="38100" dist="38100" dir="2700000" algn="tl">
                    <a:srgbClr val="000000"/>
                  </a:outerShdw>
                </a:effectLst>
                <a:latin typeface="Calibri" pitchFamily="34" charset="0"/>
                <a:sym typeface="Wingdings" pitchFamily="2" charset="2"/>
              </a:rPr>
              <a:t>1.000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mass unit of a </a:t>
            </a:r>
            <a:r>
              <a:rPr lang="en-GB" sz="2800" i="1" dirty="0">
                <a:solidFill>
                  <a:schemeClr val="bg1"/>
                </a:solidFill>
                <a:effectLst>
                  <a:outerShdw blurRad="38100" dist="38100" dir="2700000" algn="tl">
                    <a:srgbClr val="000000"/>
                  </a:outerShdw>
                </a:effectLst>
                <a:latin typeface="Calibri" pitchFamily="34" charset="0"/>
                <a:sym typeface="Wingdings" pitchFamily="2" charset="2"/>
              </a:rPr>
              <a:t>basaltic melt</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i="1" dirty="0">
                <a:solidFill>
                  <a:schemeClr val="bg1"/>
                </a:solidFill>
                <a:effectLst>
                  <a:outerShdw blurRad="38100" dist="38100" dir="2700000" algn="tl">
                    <a:srgbClr val="000000"/>
                  </a:outerShdw>
                </a:effectLst>
                <a:latin typeface="Calibri" pitchFamily="34" charset="0"/>
                <a:sym typeface="Wingdings" pitchFamily="2" charset="2"/>
              </a:rPr>
              <a:t>0.466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dirty="0">
                <a:solidFill>
                  <a:schemeClr val="bg1"/>
                </a:solidFill>
                <a:effectLst>
                  <a:outerShdw blurRad="38100" dist="38100" dir="2700000" algn="tl">
                    <a:srgbClr val="000000"/>
                  </a:outerShdw>
                </a:effectLst>
                <a:latin typeface="Calibri" pitchFamily="34" charset="0"/>
                <a:sym typeface="Wingdings" pitchFamily="2" charset="2"/>
              </a:rPr>
              <a:t>cpx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0.652 mass unit of </a:t>
            </a:r>
            <a:r>
              <a:rPr lang="en-GB" sz="2800" i="1"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and </a:t>
            </a:r>
            <a:r>
              <a:rPr lang="en-GB" sz="2800" i="1" dirty="0">
                <a:solidFill>
                  <a:schemeClr val="bg1"/>
                </a:solidFill>
                <a:effectLst>
                  <a:outerShdw blurRad="38100" dist="38100" dir="2700000" algn="tl">
                    <a:srgbClr val="000000"/>
                  </a:outerShdw>
                </a:effectLst>
                <a:latin typeface="Calibri" pitchFamily="34" charset="0"/>
                <a:sym typeface="Wingdings" pitchFamily="2" charset="2"/>
              </a:rPr>
              <a:t>0.049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dirty="0">
                <a:solidFill>
                  <a:schemeClr val="bg1"/>
                </a:solidFill>
                <a:effectLst>
                  <a:outerShdw blurRad="38100" dist="38100" dir="2700000" algn="tl">
                    <a:srgbClr val="000000"/>
                  </a:outerShdw>
                </a:effectLst>
                <a:latin typeface="Calibri" pitchFamily="34" charset="0"/>
                <a:sym typeface="Wingdings" pitchFamily="2" charset="2"/>
              </a:rPr>
              <a:t>spinel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are required to melt whereas about </a:t>
            </a:r>
            <a:r>
              <a:rPr lang="en-GB" sz="2800" i="1" dirty="0">
                <a:solidFill>
                  <a:schemeClr val="bg1"/>
                </a:solidFill>
                <a:effectLst>
                  <a:outerShdw blurRad="38100" dist="38100" dir="2700000" algn="tl">
                    <a:srgbClr val="000000"/>
                  </a:outerShdw>
                </a:effectLst>
                <a:latin typeface="Calibri" pitchFamily="34" charset="0"/>
                <a:sym typeface="Wingdings" pitchFamily="2" charset="2"/>
              </a:rPr>
              <a:t>0.167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dirty="0">
                <a:solidFill>
                  <a:schemeClr val="bg1"/>
                </a:solidFill>
                <a:effectLst>
                  <a:outerShdw blurRad="38100" dist="38100" dir="2700000" algn="tl">
                    <a:srgbClr val="000000"/>
                  </a:outerShdw>
                </a:effectLst>
                <a:latin typeface="Calibri" pitchFamily="34" charset="0"/>
                <a:sym typeface="Wingdings" pitchFamily="2" charset="2"/>
              </a:rPr>
              <a:t>olivine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is required to crystallize, suggesting that mantle melting is indeed incongruent.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8789">
                                            <p:txEl>
                                              <p:pRg st="0" end="0"/>
                                            </p:txEl>
                                          </p:spTgt>
                                        </p:tgtEl>
                                        <p:attrNameLst>
                                          <p:attrName>style.visibility</p:attrName>
                                        </p:attrNameLst>
                                      </p:cBhvr>
                                      <p:to>
                                        <p:strVal val="visible"/>
                                      </p:to>
                                    </p:set>
                                    <p:animEffect transition="in" filter="fade">
                                      <p:cBhvr>
                                        <p:cTn id="7" dur="500"/>
                                        <p:tgtEl>
                                          <p:spTgt spid="7587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8790">
                                            <p:txEl>
                                              <p:pRg st="0" end="0"/>
                                            </p:txEl>
                                          </p:spTgt>
                                        </p:tgtEl>
                                        <p:attrNameLst>
                                          <p:attrName>style.visibility</p:attrName>
                                        </p:attrNameLst>
                                      </p:cBhvr>
                                      <p:to>
                                        <p:strVal val="visible"/>
                                      </p:to>
                                    </p:set>
                                    <p:animEffect transition="in" filter="fade">
                                      <p:cBhvr>
                                        <p:cTn id="12" dur="500"/>
                                        <p:tgtEl>
                                          <p:spTgt spid="7587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9" grpId="0" build="p" autoUpdateAnimBg="0"/>
      <p:bldP spid="758790"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Text Box 2"/>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a:solidFill>
                  <a:schemeClr val="bg1"/>
                </a:solidFill>
                <a:effectLst>
                  <a:outerShdw blurRad="38100" dist="38100" dir="2700000" algn="tl">
                    <a:srgbClr val="000000"/>
                  </a:outerShdw>
                </a:effectLst>
                <a:latin typeface="Calibri" pitchFamily="34" charset="0"/>
                <a:sym typeface="Wingdings" pitchFamily="2" charset="2"/>
              </a:rPr>
              <a:t>Cpx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0.652</a:t>
            </a:r>
            <a:r>
              <a:rPr lang="en-GB" sz="3800">
                <a:solidFill>
                  <a:schemeClr val="bg1"/>
                </a:solidFill>
                <a:effectLst>
                  <a:outerShdw blurRad="38100" dist="38100" dir="2700000" algn="tl">
                    <a:srgbClr val="000000"/>
                  </a:outerShdw>
                </a:effectLst>
                <a:latin typeface="Calibri" pitchFamily="34" charset="0"/>
                <a:sym typeface="Wingdings" pitchFamily="2" charset="2"/>
              </a:rPr>
              <a:t>Opx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0.049</a:t>
            </a:r>
            <a:r>
              <a:rPr lang="en-GB" sz="3800">
                <a:solidFill>
                  <a:schemeClr val="bg1"/>
                </a:solidFill>
                <a:effectLst>
                  <a:outerShdw blurRad="38100" dist="38100" dir="2700000" algn="tl">
                    <a:srgbClr val="000000"/>
                  </a:outerShdw>
                </a:effectLst>
                <a:latin typeface="Calibri" pitchFamily="34" charset="0"/>
                <a:sym typeface="Wingdings" pitchFamily="2" charset="2"/>
              </a:rPr>
              <a:t>Sp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0.167</a:t>
            </a:r>
            <a:r>
              <a:rPr lang="en-GB" sz="3800">
                <a:solidFill>
                  <a:schemeClr val="bg1"/>
                </a:solidFill>
                <a:effectLst>
                  <a:outerShdw blurRad="38100" dist="38100" dir="2700000" algn="tl">
                    <a:srgbClr val="000000"/>
                  </a:outerShdw>
                </a:effectLst>
                <a:latin typeface="Calibri" pitchFamily="34" charset="0"/>
                <a:sym typeface="Wingdings" pitchFamily="2" charset="2"/>
              </a:rPr>
              <a:t>Ol </a:t>
            </a:r>
            <a:r>
              <a:rPr lang="en-GB" sz="3800">
                <a:solidFill>
                  <a:srgbClr val="FF6600"/>
                </a:solidFill>
                <a:effectLst>
                  <a:outerShdw blurRad="38100" dist="38100" dir="2700000" algn="tl">
                    <a:srgbClr val="000000"/>
                  </a:outerShdw>
                </a:effectLst>
                <a:latin typeface="Calibri" pitchFamily="34" charset="0"/>
                <a:sym typeface="Wingdings" pitchFamily="2" charset="2"/>
              </a:rPr>
              <a:t>+ </a:t>
            </a:r>
            <a:r>
              <a:rPr lang="en-GB" sz="3800">
                <a:solidFill>
                  <a:srgbClr val="FFFF00"/>
                </a:solidFill>
                <a:effectLst>
                  <a:outerShdw blurRad="38100" dist="38100" dir="2700000" algn="tl">
                    <a:srgbClr val="000000"/>
                  </a:outerShdw>
                </a:effectLst>
                <a:latin typeface="Calibri" pitchFamily="34" charset="0"/>
                <a:sym typeface="Wingdings" pitchFamily="2" charset="2"/>
              </a:rPr>
              <a:t>1.000</a:t>
            </a:r>
            <a:r>
              <a:rPr lang="en-GB" sz="380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250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How a simple mantle melts</a:t>
            </a:r>
          </a:p>
        </p:txBody>
      </p:sp>
      <p:sp>
        <p:nvSpPr>
          <p:cNvPr id="1025028" name="Text Box 4"/>
          <p:cNvSpPr txBox="1">
            <a:spLocks noChangeArrowheads="1"/>
          </p:cNvSpPr>
          <p:nvPr/>
        </p:nvSpPr>
        <p:spPr bwMode="auto">
          <a:xfrm>
            <a:off x="0" y="2587625"/>
            <a:ext cx="9117013" cy="609600"/>
          </a:xfrm>
          <a:prstGeom prst="rect">
            <a:avLst/>
          </a:prstGeom>
          <a:noFill/>
          <a:ln w="9525">
            <a:noFill/>
            <a:miter lim="800000"/>
            <a:headEnd/>
            <a:tailEnd/>
          </a:ln>
          <a:effectLst/>
        </p:spPr>
        <p:txBody>
          <a:bodyPr>
            <a:spAutoFit/>
          </a:bodyPr>
          <a:lstStyle/>
          <a:p>
            <a:pPr algn="ctr">
              <a:defRPr/>
            </a:pPr>
            <a:r>
              <a:rPr lang="en-GB" sz="3400">
                <a:solidFill>
                  <a:srgbClr val="FFFF00"/>
                </a:solidFill>
                <a:effectLst>
                  <a:outerShdw blurRad="38100" dist="38100" dir="2700000" algn="tl">
                    <a:srgbClr val="000000"/>
                  </a:outerShdw>
                </a:effectLst>
                <a:latin typeface="Calibri" pitchFamily="34" charset="0"/>
                <a:sym typeface="Wingdings" pitchFamily="2" charset="2"/>
              </a:rPr>
              <a:t>In other words:</a:t>
            </a:r>
          </a:p>
        </p:txBody>
      </p:sp>
      <p:sp>
        <p:nvSpPr>
          <p:cNvPr id="1025029" name="Text Box 5"/>
          <p:cNvSpPr txBox="1">
            <a:spLocks noChangeArrowheads="1"/>
          </p:cNvSpPr>
          <p:nvPr/>
        </p:nvSpPr>
        <p:spPr bwMode="auto">
          <a:xfrm>
            <a:off x="0" y="4083050"/>
            <a:ext cx="9170988" cy="1555750"/>
          </a:xfrm>
          <a:prstGeom prst="rect">
            <a:avLst/>
          </a:prstGeom>
          <a:noFill/>
          <a:ln w="9525">
            <a:noFill/>
            <a:miter lim="800000"/>
            <a:headEnd/>
            <a:tailEnd/>
          </a:ln>
          <a:effectLst/>
        </p:spPr>
        <p:txBody>
          <a:bodyPr>
            <a:spAutoFit/>
          </a:bodyPr>
          <a:lstStyle/>
          <a:p>
            <a:pPr algn="ctr">
              <a:lnSpc>
                <a:spcPct val="120000"/>
              </a:lnSpc>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46.6 g Cpx + 65.2 g Opx + 4.9 g Sp =         16.7 g Ol + 100 g Melt</a:t>
            </a:r>
          </a:p>
        </p:txBody>
      </p:sp>
      <p:sp>
        <p:nvSpPr>
          <p:cNvPr id="1025030" name="AutoShape 6"/>
          <p:cNvSpPr>
            <a:spLocks/>
          </p:cNvSpPr>
          <p:nvPr/>
        </p:nvSpPr>
        <p:spPr bwMode="auto">
          <a:xfrm rot="16200000">
            <a:off x="4084638" y="-95250"/>
            <a:ext cx="623888" cy="8269287"/>
          </a:xfrm>
          <a:prstGeom prst="rightBrace">
            <a:avLst>
              <a:gd name="adj1" fmla="val 110454"/>
              <a:gd name="adj2" fmla="val 50000"/>
            </a:avLst>
          </a:prstGeom>
          <a:noFill/>
          <a:ln w="57150">
            <a:solidFill>
              <a:srgbClr val="FF0000"/>
            </a:solidFill>
            <a:round/>
            <a:headEnd/>
            <a:tailEnd/>
          </a:ln>
          <a:effectLst/>
        </p:spPr>
        <p:txBody>
          <a:bodyPr wrap="none" anchor="ctr"/>
          <a:lstStyle/>
          <a:p>
            <a:pPr>
              <a:defRPr/>
            </a:pPr>
            <a:endParaRPr lang="en-GB">
              <a:latin typeface="Calibri" pitchFamily="34" charset="0"/>
            </a:endParaRPr>
          </a:p>
        </p:txBody>
      </p:sp>
      <p:sp>
        <p:nvSpPr>
          <p:cNvPr id="1025031" name="AutoShape 7"/>
          <p:cNvSpPr>
            <a:spLocks/>
          </p:cNvSpPr>
          <p:nvPr/>
        </p:nvSpPr>
        <p:spPr bwMode="auto">
          <a:xfrm rot="5400000" flipV="1">
            <a:off x="4242594" y="2991644"/>
            <a:ext cx="657225" cy="5481637"/>
          </a:xfrm>
          <a:prstGeom prst="rightBrace">
            <a:avLst>
              <a:gd name="adj1" fmla="val 69505"/>
              <a:gd name="adj2" fmla="val 50000"/>
            </a:avLst>
          </a:prstGeom>
          <a:noFill/>
          <a:ln w="57150">
            <a:solidFill>
              <a:srgbClr val="FF0000"/>
            </a:solidFill>
            <a:round/>
            <a:headEnd/>
            <a:tailEnd/>
          </a:ln>
          <a:effectLst/>
        </p:spPr>
        <p:txBody>
          <a:bodyPr wrap="none" anchor="ctr"/>
          <a:lstStyle/>
          <a:p>
            <a:pPr>
              <a:defRPr/>
            </a:pPr>
            <a:endParaRPr lang="en-GB">
              <a:latin typeface="Calibri" pitchFamily="34" charset="0"/>
            </a:endParaRPr>
          </a:p>
        </p:txBody>
      </p:sp>
      <p:sp>
        <p:nvSpPr>
          <p:cNvPr id="1025032" name="Text Box 8"/>
          <p:cNvSpPr txBox="1">
            <a:spLocks noChangeArrowheads="1"/>
          </p:cNvSpPr>
          <p:nvPr/>
        </p:nvSpPr>
        <p:spPr bwMode="auto">
          <a:xfrm>
            <a:off x="2740025" y="3144838"/>
            <a:ext cx="3273425" cy="641350"/>
          </a:xfrm>
          <a:prstGeom prst="rect">
            <a:avLst/>
          </a:prstGeom>
          <a:noFill/>
          <a:ln w="9525">
            <a:noFill/>
            <a:miter lim="800000"/>
            <a:headEnd/>
            <a:tailEnd/>
          </a:ln>
          <a:effectLst/>
        </p:spPr>
        <p:txBody>
          <a:bodyPr>
            <a:spAutoFit/>
          </a:bodyPr>
          <a:lstStyle/>
          <a:p>
            <a:pPr algn="ctr">
              <a:lnSpc>
                <a:spcPct val="90000"/>
              </a:lnSpc>
              <a:defRPr/>
            </a:pPr>
            <a:r>
              <a:rPr lang="en-GB" sz="4000" i="1">
                <a:solidFill>
                  <a:schemeClr val="bg1"/>
                </a:solidFill>
                <a:effectLst>
                  <a:outerShdw blurRad="38100" dist="38100" dir="2700000" algn="tl">
                    <a:srgbClr val="000000"/>
                  </a:outerShdw>
                </a:effectLst>
                <a:latin typeface="Calibri" pitchFamily="34" charset="0"/>
                <a:sym typeface="Wingdings" pitchFamily="2" charset="2"/>
              </a:rPr>
              <a:t>~117 grams</a:t>
            </a:r>
          </a:p>
        </p:txBody>
      </p:sp>
      <p:sp>
        <p:nvSpPr>
          <p:cNvPr id="1025033" name="Text Box 9"/>
          <p:cNvSpPr txBox="1">
            <a:spLocks noChangeArrowheads="1"/>
          </p:cNvSpPr>
          <p:nvPr/>
        </p:nvSpPr>
        <p:spPr bwMode="auto">
          <a:xfrm>
            <a:off x="2867025" y="5957888"/>
            <a:ext cx="3273425" cy="641350"/>
          </a:xfrm>
          <a:prstGeom prst="rect">
            <a:avLst/>
          </a:prstGeom>
          <a:noFill/>
          <a:ln w="9525">
            <a:noFill/>
            <a:miter lim="800000"/>
            <a:headEnd/>
            <a:tailEnd/>
          </a:ln>
          <a:effectLst/>
        </p:spPr>
        <p:txBody>
          <a:bodyPr>
            <a:spAutoFit/>
          </a:bodyPr>
          <a:lstStyle/>
          <a:p>
            <a:pPr algn="ctr">
              <a:lnSpc>
                <a:spcPct val="90000"/>
              </a:lnSpc>
              <a:defRPr/>
            </a:pPr>
            <a:r>
              <a:rPr lang="en-GB" sz="4000" i="1">
                <a:solidFill>
                  <a:schemeClr val="bg1"/>
                </a:solidFill>
                <a:effectLst>
                  <a:outerShdw blurRad="38100" dist="38100" dir="2700000" algn="tl">
                    <a:srgbClr val="000000"/>
                  </a:outerShdw>
                </a:effectLst>
                <a:latin typeface="Calibri" pitchFamily="34" charset="0"/>
                <a:sym typeface="Wingdings" pitchFamily="2" charset="2"/>
              </a:rPr>
              <a:t>~117 grams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5028">
                                            <p:txEl>
                                              <p:pRg st="0" end="0"/>
                                            </p:txEl>
                                          </p:spTgt>
                                        </p:tgtEl>
                                        <p:attrNameLst>
                                          <p:attrName>style.visibility</p:attrName>
                                        </p:attrNameLst>
                                      </p:cBhvr>
                                      <p:to>
                                        <p:strVal val="visible"/>
                                      </p:to>
                                    </p:set>
                                    <p:animEffect transition="in" filter="fade">
                                      <p:cBhvr>
                                        <p:cTn id="7" dur="500"/>
                                        <p:tgtEl>
                                          <p:spTgt spid="10250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5029">
                                            <p:txEl>
                                              <p:pRg st="0" end="0"/>
                                            </p:txEl>
                                          </p:spTgt>
                                        </p:tgtEl>
                                        <p:attrNameLst>
                                          <p:attrName>style.visibility</p:attrName>
                                        </p:attrNameLst>
                                      </p:cBhvr>
                                      <p:to>
                                        <p:strVal val="visible"/>
                                      </p:to>
                                    </p:set>
                                    <p:animEffect transition="in" filter="fade">
                                      <p:cBhvr>
                                        <p:cTn id="12" dur="500"/>
                                        <p:tgtEl>
                                          <p:spTgt spid="10250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5030"/>
                                        </p:tgtEl>
                                        <p:attrNameLst>
                                          <p:attrName>style.visibility</p:attrName>
                                        </p:attrNameLst>
                                      </p:cBhvr>
                                      <p:to>
                                        <p:strVal val="visible"/>
                                      </p:to>
                                    </p:set>
                                    <p:animEffect transition="in" filter="wipe(up)">
                                      <p:cBhvr>
                                        <p:cTn id="17" dur="1000"/>
                                        <p:tgtEl>
                                          <p:spTgt spid="10250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25032">
                                            <p:txEl>
                                              <p:pRg st="0" end="0"/>
                                            </p:txEl>
                                          </p:spTgt>
                                        </p:tgtEl>
                                        <p:attrNameLst>
                                          <p:attrName>style.visibility</p:attrName>
                                        </p:attrNameLst>
                                      </p:cBhvr>
                                      <p:to>
                                        <p:strVal val="visible"/>
                                      </p:to>
                                    </p:set>
                                    <p:animEffect transition="in" filter="fade">
                                      <p:cBhvr>
                                        <p:cTn id="21" dur="500"/>
                                        <p:tgtEl>
                                          <p:spTgt spid="102503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5031"/>
                                        </p:tgtEl>
                                        <p:attrNameLst>
                                          <p:attrName>style.visibility</p:attrName>
                                        </p:attrNameLst>
                                      </p:cBhvr>
                                      <p:to>
                                        <p:strVal val="visible"/>
                                      </p:to>
                                    </p:set>
                                    <p:animEffect transition="in" filter="wipe(down)">
                                      <p:cBhvr>
                                        <p:cTn id="26" dur="1000"/>
                                        <p:tgtEl>
                                          <p:spTgt spid="102503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25033">
                                            <p:txEl>
                                              <p:pRg st="0" end="0"/>
                                            </p:txEl>
                                          </p:spTgt>
                                        </p:tgtEl>
                                        <p:attrNameLst>
                                          <p:attrName>style.visibility</p:attrName>
                                        </p:attrNameLst>
                                      </p:cBhvr>
                                      <p:to>
                                        <p:strVal val="visible"/>
                                      </p:to>
                                    </p:set>
                                    <p:animEffect transition="in" filter="fade">
                                      <p:cBhvr>
                                        <p:cTn id="30" dur="500"/>
                                        <p:tgtEl>
                                          <p:spTgt spid="10250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8" grpId="0" build="p" autoUpdateAnimBg="0"/>
      <p:bldP spid="1025029" grpId="0" build="p" autoUpdateAnimBg="0"/>
      <p:bldP spid="1025030" grpId="0" animBg="1"/>
      <p:bldP spid="1025031" grpId="0" animBg="1"/>
      <p:bldP spid="1025032" grpId="0" build="p" autoUpdateAnimBg="0"/>
      <p:bldP spid="102503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bwMode="auto">
          <a:xfrm>
            <a:off x="1382487" y="5040086"/>
            <a:ext cx="1284514" cy="1055916"/>
          </a:xfrm>
          <a:prstGeom prst="ellipse">
            <a:avLst/>
          </a:prstGeom>
          <a:solidFill>
            <a:srgbClr val="FFFF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Ovale 5"/>
          <p:cNvSpPr/>
          <p:nvPr/>
        </p:nvSpPr>
        <p:spPr bwMode="auto">
          <a:xfrm>
            <a:off x="1611086" y="4430486"/>
            <a:ext cx="1284514" cy="1055916"/>
          </a:xfrm>
          <a:prstGeom prst="ellipse">
            <a:avLst/>
          </a:prstGeom>
          <a:solidFill>
            <a:srgbClr val="FFFF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Ovale 6"/>
          <p:cNvSpPr/>
          <p:nvPr/>
        </p:nvSpPr>
        <p:spPr bwMode="auto">
          <a:xfrm>
            <a:off x="936172" y="3799114"/>
            <a:ext cx="1284514" cy="1055916"/>
          </a:xfrm>
          <a:prstGeom prst="ellipse">
            <a:avLst/>
          </a:prstGeom>
          <a:solidFill>
            <a:srgbClr val="FFFF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Ovale 7"/>
          <p:cNvSpPr/>
          <p:nvPr/>
        </p:nvSpPr>
        <p:spPr bwMode="auto">
          <a:xfrm>
            <a:off x="5257800" y="3167743"/>
            <a:ext cx="1284514" cy="1055916"/>
          </a:xfrm>
          <a:prstGeom prst="ellipse">
            <a:avLst/>
          </a:prstGeom>
          <a:solidFill>
            <a:srgbClr val="FF00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6697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How a simple mantle melts</a:t>
            </a:r>
          </a:p>
        </p:txBody>
      </p:sp>
      <p:sp>
        <p:nvSpPr>
          <p:cNvPr id="766980" name="Text Box 4"/>
          <p:cNvSpPr txBox="1">
            <a:spLocks noChangeArrowheads="1"/>
          </p:cNvSpPr>
          <p:nvPr/>
        </p:nvSpPr>
        <p:spPr bwMode="auto">
          <a:xfrm>
            <a:off x="346076" y="863600"/>
            <a:ext cx="8450262" cy="2325688"/>
          </a:xfrm>
          <a:prstGeom prst="rect">
            <a:avLst/>
          </a:prstGeom>
          <a:noFill/>
          <a:ln w="9525">
            <a:noFill/>
            <a:miter lim="800000"/>
            <a:headEnd/>
            <a:tailEnd/>
          </a:ln>
          <a:effectLst/>
        </p:spPr>
        <p:txBody>
          <a:bodyPr wrap="square">
            <a:spAutoFit/>
          </a:bodyPr>
          <a:lstStyle/>
          <a:p>
            <a:pPr>
              <a:lnSpc>
                <a:spcPct val="12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According to other authors larger amounts of cpx melt than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20000"/>
              </a:lnSpc>
              <a:defRPr/>
            </a:pP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lnSpc>
                <a:spcPct val="12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As an example M. Walter proposed in 1999 the following melting reactions occurring at different P:</a:t>
            </a:r>
          </a:p>
        </p:txBody>
      </p:sp>
      <p:sp>
        <p:nvSpPr>
          <p:cNvPr id="766981" name="Text Box 5"/>
          <p:cNvSpPr txBox="1">
            <a:spLocks noChangeArrowheads="1"/>
          </p:cNvSpPr>
          <p:nvPr/>
        </p:nvSpPr>
        <p:spPr bwMode="auto">
          <a:xfrm>
            <a:off x="346076" y="3359150"/>
            <a:ext cx="8450262" cy="2476500"/>
          </a:xfrm>
          <a:prstGeom prst="rect">
            <a:avLst/>
          </a:prstGeom>
          <a:noFill/>
          <a:ln w="9525">
            <a:noFill/>
            <a:miter lim="800000"/>
            <a:headEnd/>
            <a:tailEnd/>
          </a:ln>
          <a:effectLst/>
        </p:spPr>
        <p:txBody>
          <a:bodyPr wrap="square">
            <a:spAutoFit/>
          </a:bodyPr>
          <a:lstStyle/>
          <a:p>
            <a:pPr algn="ctr">
              <a:lnSpc>
                <a:spcPct val="12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cpx + spinel = melt + olivine +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(1.8-2.5 GPa)</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 cpx + spinel = melt + olivine </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(1.1-1.7 GPa)</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olivine +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 plagioclase = melt + cpx + spinel </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(1 GPa)</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cpx +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 plagioclase = melt + olivine </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(0.6-0.9 GPa).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6980">
                                            <p:txEl>
                                              <p:pRg st="0" end="0"/>
                                            </p:txEl>
                                          </p:spTgt>
                                        </p:tgtEl>
                                        <p:attrNameLst>
                                          <p:attrName>style.visibility</p:attrName>
                                        </p:attrNameLst>
                                      </p:cBhvr>
                                      <p:to>
                                        <p:strVal val="visible"/>
                                      </p:to>
                                    </p:set>
                                    <p:animEffect transition="in" filter="fade">
                                      <p:cBhvr>
                                        <p:cTn id="7" dur="500"/>
                                        <p:tgtEl>
                                          <p:spTgt spid="7669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6980">
                                            <p:txEl>
                                              <p:pRg st="2" end="2"/>
                                            </p:txEl>
                                          </p:spTgt>
                                        </p:tgtEl>
                                        <p:attrNameLst>
                                          <p:attrName>style.visibility</p:attrName>
                                        </p:attrNameLst>
                                      </p:cBhvr>
                                      <p:to>
                                        <p:strVal val="visible"/>
                                      </p:to>
                                    </p:set>
                                    <p:animEffect transition="in" filter="fade">
                                      <p:cBhvr>
                                        <p:cTn id="12" dur="500"/>
                                        <p:tgtEl>
                                          <p:spTgt spid="766980">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66981">
                                            <p:txEl>
                                              <p:pRg st="0" end="0"/>
                                            </p:txEl>
                                          </p:spTgt>
                                        </p:tgtEl>
                                        <p:attrNameLst>
                                          <p:attrName>style.visibility</p:attrName>
                                        </p:attrNameLst>
                                      </p:cBhvr>
                                      <p:to>
                                        <p:strVal val="visible"/>
                                      </p:to>
                                    </p:set>
                                    <p:animEffect transition="in" filter="fade">
                                      <p:cBhvr>
                                        <p:cTn id="16" dur="500"/>
                                        <p:tgtEl>
                                          <p:spTgt spid="76698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66981">
                                            <p:txEl>
                                              <p:pRg st="2" end="2"/>
                                            </p:txEl>
                                          </p:spTgt>
                                        </p:tgtEl>
                                        <p:attrNameLst>
                                          <p:attrName>style.visibility</p:attrName>
                                        </p:attrNameLst>
                                      </p:cBhvr>
                                      <p:to>
                                        <p:strVal val="visible"/>
                                      </p:to>
                                    </p:set>
                                    <p:animEffect transition="in" filter="fade">
                                      <p:cBhvr>
                                        <p:cTn id="21" dur="500"/>
                                        <p:tgtEl>
                                          <p:spTgt spid="76698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66981">
                                            <p:txEl>
                                              <p:pRg st="4" end="4"/>
                                            </p:txEl>
                                          </p:spTgt>
                                        </p:tgtEl>
                                        <p:attrNameLst>
                                          <p:attrName>style.visibility</p:attrName>
                                        </p:attrNameLst>
                                      </p:cBhvr>
                                      <p:to>
                                        <p:strVal val="visible"/>
                                      </p:to>
                                    </p:set>
                                    <p:animEffect transition="in" filter="fade">
                                      <p:cBhvr>
                                        <p:cTn id="26" dur="500"/>
                                        <p:tgtEl>
                                          <p:spTgt spid="76698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66981">
                                            <p:txEl>
                                              <p:pRg st="6" end="6"/>
                                            </p:txEl>
                                          </p:spTgt>
                                        </p:tgtEl>
                                        <p:attrNameLst>
                                          <p:attrName>style.visibility</p:attrName>
                                        </p:attrNameLst>
                                      </p:cBhvr>
                                      <p:to>
                                        <p:strVal val="visible"/>
                                      </p:to>
                                    </p:set>
                                    <p:animEffect transition="in" filter="fade">
                                      <p:cBhvr>
                                        <p:cTn id="31" dur="500"/>
                                        <p:tgtEl>
                                          <p:spTgt spid="76698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766980" grpId="0" uiExpand="1" build="p" autoUpdateAnimBg="0"/>
      <p:bldP spid="76698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How a simple mantle melts</a:t>
            </a:r>
          </a:p>
        </p:txBody>
      </p:sp>
      <p:sp>
        <p:nvSpPr>
          <p:cNvPr id="803846" name="Text Box 6"/>
          <p:cNvSpPr txBox="1">
            <a:spLocks noChangeArrowheads="1"/>
          </p:cNvSpPr>
          <p:nvPr/>
        </p:nvSpPr>
        <p:spPr bwMode="auto">
          <a:xfrm>
            <a:off x="-1586" y="1672774"/>
            <a:ext cx="9145586" cy="523220"/>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0.380 Opx + 0.710 Cpx + 0.130 Sp = 1.000 Liq + 0.220 Ol</a:t>
            </a:r>
          </a:p>
        </p:txBody>
      </p:sp>
      <p:sp>
        <p:nvSpPr>
          <p:cNvPr id="803847" name="Text Box 7"/>
          <p:cNvSpPr txBox="1">
            <a:spLocks noChangeArrowheads="1"/>
          </p:cNvSpPr>
          <p:nvPr/>
        </p:nvSpPr>
        <p:spPr bwMode="auto">
          <a:xfrm>
            <a:off x="14737" y="1656218"/>
            <a:ext cx="663575" cy="641350"/>
          </a:xfrm>
          <a:prstGeom prst="rect">
            <a:avLst/>
          </a:prstGeom>
          <a:noFill/>
          <a:ln w="9525" algn="ctr">
            <a:noFill/>
            <a:miter lim="800000"/>
            <a:headEnd/>
            <a:tailEnd/>
          </a:ln>
          <a:effectLst/>
        </p:spPr>
        <p:txBody>
          <a:bodyPr>
            <a:spAutoFit/>
          </a:bodyPr>
          <a:lstStyle/>
          <a:p>
            <a:pPr>
              <a:spcBef>
                <a:spcPct val="50000"/>
              </a:spcBef>
              <a:defRPr/>
            </a:pPr>
            <a:r>
              <a:rPr lang="en-GB" sz="3600">
                <a:solidFill>
                  <a:srgbClr val="FFFF00"/>
                </a:solidFill>
                <a:effectLst>
                  <a:outerShdw blurRad="38100" dist="38100" dir="2700000" algn="tl">
                    <a:srgbClr val="000000"/>
                  </a:outerShdw>
                </a:effectLst>
                <a:latin typeface="Calibri" pitchFamily="34" charset="0"/>
              </a:rPr>
              <a:t>1</a:t>
            </a:r>
          </a:p>
        </p:txBody>
      </p:sp>
      <p:sp>
        <p:nvSpPr>
          <p:cNvPr id="803849" name="Text Box 9"/>
          <p:cNvSpPr txBox="1">
            <a:spLocks noChangeArrowheads="1"/>
          </p:cNvSpPr>
          <p:nvPr/>
        </p:nvSpPr>
        <p:spPr bwMode="auto">
          <a:xfrm>
            <a:off x="522514" y="608467"/>
            <a:ext cx="8098972" cy="954107"/>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Here are three other melting reactions obtained experimentally  from fertile and depleted spinel lherzolites</a:t>
            </a:r>
            <a:r>
              <a:rPr lang="en-GB" sz="2400" dirty="0">
                <a:solidFill>
                  <a:srgbClr val="FF6600"/>
                </a:solidFill>
                <a:effectLst>
                  <a:outerShdw blurRad="38100" dist="38100" dir="2700000" algn="tl">
                    <a:srgbClr val="000000"/>
                  </a:outerShdw>
                </a:effectLst>
                <a:latin typeface="Calibri" pitchFamily="34" charset="0"/>
              </a:rPr>
              <a:t> </a:t>
            </a:r>
            <a:r>
              <a:rPr lang="en-GB" sz="3200" dirty="0">
                <a:solidFill>
                  <a:srgbClr val="FFFF00"/>
                </a:solidFill>
                <a:effectLst>
                  <a:outerShdw blurRad="38100" dist="38100" dir="2700000" algn="tl">
                    <a:srgbClr val="000000"/>
                  </a:outerShdw>
                </a:effectLst>
                <a:latin typeface="Calibri" pitchFamily="34" charset="0"/>
              </a:rPr>
              <a:t>@ 1 GPa:</a:t>
            </a:r>
          </a:p>
        </p:txBody>
      </p:sp>
      <p:sp>
        <p:nvSpPr>
          <p:cNvPr id="803850" name="Rectangle 10"/>
          <p:cNvSpPr>
            <a:spLocks noChangeArrowheads="1"/>
          </p:cNvSpPr>
          <p:nvPr/>
        </p:nvSpPr>
        <p:spPr bwMode="auto">
          <a:xfrm>
            <a:off x="0" y="6262688"/>
            <a:ext cx="9144000" cy="59531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03845" name="Text Box 5"/>
          <p:cNvSpPr txBox="1">
            <a:spLocks noChangeArrowheads="1"/>
          </p:cNvSpPr>
          <p:nvPr/>
        </p:nvSpPr>
        <p:spPr bwMode="auto">
          <a:xfrm>
            <a:off x="346076" y="5813868"/>
            <a:ext cx="7108824"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1 = Baker and Stolper, 1994 (</a:t>
            </a:r>
            <a:r>
              <a:rPr lang="en-GB" dirty="0" err="1">
                <a:solidFill>
                  <a:schemeClr val="bg1"/>
                </a:solidFill>
                <a:effectLst>
                  <a:outerShdw blurRad="38100" dist="38100" dir="2700000" algn="tl">
                    <a:srgbClr val="000000"/>
                  </a:outerShdw>
                </a:effectLst>
                <a:latin typeface="Calibri" pitchFamily="34" charset="0"/>
              </a:rPr>
              <a:t>Geochim</a:t>
            </a:r>
            <a:r>
              <a:rPr lang="en-GB" dirty="0">
                <a:solidFill>
                  <a:schemeClr val="bg1"/>
                </a:solidFill>
                <a:effectLst>
                  <a:outerShdw blurRad="38100" dist="38100" dir="2700000" algn="tl">
                    <a:srgbClr val="000000"/>
                  </a:outerShdw>
                </a:effectLst>
                <a:latin typeface="Calibri" pitchFamily="34" charset="0"/>
              </a:rPr>
              <a:t>. </a:t>
            </a:r>
            <a:r>
              <a:rPr lang="en-GB" dirty="0" err="1">
                <a:solidFill>
                  <a:schemeClr val="bg1"/>
                </a:solidFill>
                <a:effectLst>
                  <a:outerShdw blurRad="38100" dist="38100" dir="2700000" algn="tl">
                    <a:srgbClr val="000000"/>
                  </a:outerShdw>
                </a:effectLst>
                <a:latin typeface="Calibri" pitchFamily="34" charset="0"/>
              </a:rPr>
              <a:t>Cosmochim</a:t>
            </a:r>
            <a:r>
              <a:rPr lang="en-GB" dirty="0">
                <a:solidFill>
                  <a:schemeClr val="bg1"/>
                </a:solidFill>
                <a:effectLst>
                  <a:outerShdw blurRad="38100" dist="38100" dir="2700000" algn="tl">
                    <a:srgbClr val="000000"/>
                  </a:outerShdw>
                </a:effectLst>
                <a:latin typeface="Calibri" pitchFamily="34" charset="0"/>
              </a:rPr>
              <a:t>. </a:t>
            </a:r>
            <a:r>
              <a:rPr lang="en-GB" dirty="0" err="1">
                <a:solidFill>
                  <a:schemeClr val="bg1"/>
                </a:solidFill>
                <a:effectLst>
                  <a:outerShdw blurRad="38100" dist="38100" dir="2700000" algn="tl">
                    <a:srgbClr val="000000"/>
                  </a:outerShdw>
                </a:effectLst>
                <a:latin typeface="Calibri" pitchFamily="34" charset="0"/>
              </a:rPr>
              <a:t>Acta</a:t>
            </a:r>
            <a:r>
              <a:rPr lang="en-GB" dirty="0">
                <a:solidFill>
                  <a:schemeClr val="bg1"/>
                </a:solidFill>
                <a:effectLst>
                  <a:outerShdw blurRad="38100" dist="38100" dir="2700000" algn="tl">
                    <a:srgbClr val="000000"/>
                  </a:outerShdw>
                </a:effectLst>
                <a:latin typeface="Calibri" pitchFamily="34" charset="0"/>
              </a:rPr>
              <a:t>., 58, 2811-2827)</a:t>
            </a:r>
          </a:p>
        </p:txBody>
      </p:sp>
      <p:sp>
        <p:nvSpPr>
          <p:cNvPr id="803851" name="Text Box 11"/>
          <p:cNvSpPr txBox="1">
            <a:spLocks noChangeArrowheads="1"/>
          </p:cNvSpPr>
          <p:nvPr/>
        </p:nvSpPr>
        <p:spPr bwMode="auto">
          <a:xfrm>
            <a:off x="249239" y="3775748"/>
            <a:ext cx="8643936" cy="2062103"/>
          </a:xfrm>
          <a:prstGeom prst="rect">
            <a:avLst/>
          </a:prstGeom>
          <a:noFill/>
          <a:ln w="9525" algn="ctr">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These equations differ in several aspects but they have two common features:</a:t>
            </a:r>
            <a:endParaRPr lang="en-GB" sz="3200" dirty="0">
              <a:solidFill>
                <a:srgbClr val="FF6600"/>
              </a:solidFill>
              <a:effectLst>
                <a:outerShdw blurRad="38100" dist="38100" dir="2700000" algn="tl">
                  <a:srgbClr val="000000"/>
                </a:outerShdw>
              </a:effectLst>
              <a:latin typeface="Calibri" pitchFamily="34" charset="0"/>
            </a:endParaRPr>
          </a:p>
          <a:p>
            <a:pPr algn="ctr">
              <a:defRPr/>
            </a:pPr>
            <a:r>
              <a:rPr lang="en-GB" sz="3200" dirty="0">
                <a:solidFill>
                  <a:schemeClr val="bg1"/>
                </a:solidFill>
                <a:effectLst>
                  <a:outerShdw blurRad="38100" dist="38100" dir="2700000" algn="tl">
                    <a:srgbClr val="000000"/>
                  </a:outerShdw>
                </a:effectLst>
                <a:latin typeface="Calibri" pitchFamily="34" charset="0"/>
              </a:rPr>
              <a:t>1. </a:t>
            </a:r>
            <a:r>
              <a:rPr lang="en-GB" sz="3200" dirty="0">
                <a:solidFill>
                  <a:srgbClr val="FFFF00"/>
                </a:solidFill>
                <a:effectLst>
                  <a:outerShdw blurRad="38100" dist="38100" dir="2700000" algn="tl">
                    <a:srgbClr val="000000"/>
                  </a:outerShdw>
                </a:effectLst>
                <a:latin typeface="Calibri" pitchFamily="34" charset="0"/>
              </a:rPr>
              <a:t>Cpx enters the melt more than Opx;</a:t>
            </a:r>
          </a:p>
          <a:p>
            <a:pPr algn="ctr">
              <a:defRPr/>
            </a:pPr>
            <a:r>
              <a:rPr lang="en-GB" sz="3200" dirty="0">
                <a:solidFill>
                  <a:schemeClr val="bg1"/>
                </a:solidFill>
                <a:effectLst>
                  <a:outerShdw blurRad="38100" dist="38100" dir="2700000" algn="tl">
                    <a:srgbClr val="000000"/>
                  </a:outerShdw>
                </a:effectLst>
                <a:latin typeface="Calibri" pitchFamily="34" charset="0"/>
              </a:rPr>
              <a:t>2. </a:t>
            </a:r>
            <a:r>
              <a:rPr lang="en-GB" sz="3200" dirty="0">
                <a:solidFill>
                  <a:srgbClr val="FFFF00"/>
                </a:solidFill>
                <a:effectLst>
                  <a:outerShdw blurRad="38100" dist="38100" dir="2700000" algn="tl">
                    <a:srgbClr val="000000"/>
                  </a:outerShdw>
                </a:effectLst>
                <a:latin typeface="Calibri" pitchFamily="34" charset="0"/>
              </a:rPr>
              <a:t>Opx melts incongruently, producing peritectic Ol</a:t>
            </a:r>
          </a:p>
        </p:txBody>
      </p:sp>
      <p:sp>
        <p:nvSpPr>
          <p:cNvPr id="803852" name="Text Box 12"/>
          <p:cNvSpPr txBox="1">
            <a:spLocks noChangeArrowheads="1"/>
          </p:cNvSpPr>
          <p:nvPr/>
        </p:nvSpPr>
        <p:spPr bwMode="auto">
          <a:xfrm>
            <a:off x="-1586" y="3083589"/>
            <a:ext cx="9145586" cy="523220"/>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0.090 Opx + 0.907 Cpx + 0.039 Sp = 1.002 Liq + 0.034 Ol</a:t>
            </a:r>
          </a:p>
        </p:txBody>
      </p:sp>
      <p:sp>
        <p:nvSpPr>
          <p:cNvPr id="11" name="Text Box 8"/>
          <p:cNvSpPr txBox="1">
            <a:spLocks noChangeArrowheads="1"/>
          </p:cNvSpPr>
          <p:nvPr/>
        </p:nvSpPr>
        <p:spPr bwMode="auto">
          <a:xfrm>
            <a:off x="14737" y="2313433"/>
            <a:ext cx="663575" cy="641350"/>
          </a:xfrm>
          <a:prstGeom prst="rect">
            <a:avLst/>
          </a:prstGeom>
          <a:noFill/>
          <a:ln w="9525" algn="ctr">
            <a:noFill/>
            <a:miter lim="800000"/>
            <a:headEnd/>
            <a:tailEnd/>
          </a:ln>
          <a:effectLst/>
        </p:spPr>
        <p:txBody>
          <a:bodyPr>
            <a:spAutoFit/>
          </a:bodyPr>
          <a:lstStyle/>
          <a:p>
            <a:pPr>
              <a:spcBef>
                <a:spcPct val="50000"/>
              </a:spcBef>
              <a:defRPr/>
            </a:pPr>
            <a:r>
              <a:rPr lang="en-GB" sz="3600">
                <a:solidFill>
                  <a:srgbClr val="FFFF00"/>
                </a:solidFill>
                <a:effectLst>
                  <a:outerShdw blurRad="38100" dist="38100" dir="2700000" algn="tl">
                    <a:srgbClr val="000000"/>
                  </a:outerShdw>
                </a:effectLst>
                <a:latin typeface="Calibri" pitchFamily="34" charset="0"/>
              </a:rPr>
              <a:t>2</a:t>
            </a:r>
          </a:p>
        </p:txBody>
      </p:sp>
      <p:sp>
        <p:nvSpPr>
          <p:cNvPr id="12" name="Text Box 12"/>
          <p:cNvSpPr txBox="1">
            <a:spLocks noChangeArrowheads="1"/>
          </p:cNvSpPr>
          <p:nvPr/>
        </p:nvSpPr>
        <p:spPr bwMode="auto">
          <a:xfrm>
            <a:off x="-1586" y="2376027"/>
            <a:ext cx="9145586" cy="523220"/>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0.56 Opx + 0.72 Cpx + 0.04 Sp = 1.000 Liq + 0. 34 Ol</a:t>
            </a:r>
          </a:p>
        </p:txBody>
      </p:sp>
      <p:sp>
        <p:nvSpPr>
          <p:cNvPr id="803848" name="Text Box 8"/>
          <p:cNvSpPr txBox="1">
            <a:spLocks noChangeArrowheads="1"/>
          </p:cNvSpPr>
          <p:nvPr/>
        </p:nvSpPr>
        <p:spPr bwMode="auto">
          <a:xfrm>
            <a:off x="3860" y="3020995"/>
            <a:ext cx="663575" cy="641350"/>
          </a:xfrm>
          <a:prstGeom prst="rect">
            <a:avLst/>
          </a:prstGeom>
          <a:noFill/>
          <a:ln w="9525" algn="ctr">
            <a:noFill/>
            <a:miter lim="800000"/>
            <a:headEnd/>
            <a:tailEnd/>
          </a:ln>
          <a:effectLst/>
        </p:spPr>
        <p:txBody>
          <a:bodyPr>
            <a:spAutoFit/>
          </a:bodyPr>
          <a:lstStyle/>
          <a:p>
            <a:pPr>
              <a:spcBef>
                <a:spcPct val="50000"/>
              </a:spcBef>
              <a:defRPr/>
            </a:pPr>
            <a:r>
              <a:rPr lang="en-GB" sz="3600" dirty="0">
                <a:solidFill>
                  <a:srgbClr val="FFFF00"/>
                </a:solidFill>
                <a:effectLst>
                  <a:outerShdw blurRad="38100" dist="38100" dir="2700000" algn="tl">
                    <a:srgbClr val="000000"/>
                  </a:outerShdw>
                </a:effectLst>
                <a:latin typeface="Calibri" pitchFamily="34" charset="0"/>
              </a:rPr>
              <a:t>3</a:t>
            </a:r>
          </a:p>
        </p:txBody>
      </p:sp>
      <p:sp>
        <p:nvSpPr>
          <p:cNvPr id="13" name="Text Box 5"/>
          <p:cNvSpPr txBox="1">
            <a:spLocks noChangeArrowheads="1"/>
          </p:cNvSpPr>
          <p:nvPr/>
        </p:nvSpPr>
        <p:spPr bwMode="auto">
          <a:xfrm>
            <a:off x="346076" y="6151334"/>
            <a:ext cx="502058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2 = </a:t>
            </a:r>
            <a:r>
              <a:rPr lang="en-GB" dirty="0" err="1">
                <a:solidFill>
                  <a:schemeClr val="bg1"/>
                </a:solidFill>
                <a:effectLst>
                  <a:outerShdw blurRad="38100" dist="38100" dir="2700000" algn="tl">
                    <a:srgbClr val="000000"/>
                  </a:outerShdw>
                </a:effectLst>
                <a:latin typeface="Calibri" pitchFamily="34" charset="0"/>
              </a:rPr>
              <a:t>Wasylenki</a:t>
            </a:r>
            <a:r>
              <a:rPr lang="en-GB" dirty="0">
                <a:solidFill>
                  <a:schemeClr val="bg1"/>
                </a:solidFill>
                <a:effectLst>
                  <a:outerShdw blurRad="38100" dist="38100" dir="2700000" algn="tl">
                    <a:srgbClr val="000000"/>
                  </a:outerShdw>
                </a:effectLst>
                <a:latin typeface="Calibri" pitchFamily="34" charset="0"/>
              </a:rPr>
              <a:t> et al., 2004 (J. Petrol., 41, 1163-1191)</a:t>
            </a:r>
          </a:p>
        </p:txBody>
      </p:sp>
      <p:sp>
        <p:nvSpPr>
          <p:cNvPr id="14" name="Text Box 5"/>
          <p:cNvSpPr txBox="1">
            <a:spLocks noChangeArrowheads="1"/>
          </p:cNvSpPr>
          <p:nvPr/>
        </p:nvSpPr>
        <p:spPr bwMode="auto">
          <a:xfrm>
            <a:off x="346076" y="6477782"/>
            <a:ext cx="4552495"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2 = Falloon et al., 2008 (J. Petrol., 49, 591-613)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3849"/>
                                        </p:tgtEl>
                                        <p:attrNameLst>
                                          <p:attrName>style.visibility</p:attrName>
                                        </p:attrNameLst>
                                      </p:cBhvr>
                                      <p:to>
                                        <p:strVal val="visible"/>
                                      </p:to>
                                    </p:set>
                                    <p:animEffect transition="in" filter="fade">
                                      <p:cBhvr>
                                        <p:cTn id="7" dur="500"/>
                                        <p:tgtEl>
                                          <p:spTgt spid="8038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3847"/>
                                        </p:tgtEl>
                                        <p:attrNameLst>
                                          <p:attrName>style.visibility</p:attrName>
                                        </p:attrNameLst>
                                      </p:cBhvr>
                                      <p:to>
                                        <p:strVal val="visible"/>
                                      </p:to>
                                    </p:set>
                                    <p:animEffect transition="in" filter="fade">
                                      <p:cBhvr>
                                        <p:cTn id="12" dur="500"/>
                                        <p:tgtEl>
                                          <p:spTgt spid="80384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03846"/>
                                        </p:tgtEl>
                                        <p:attrNameLst>
                                          <p:attrName>style.visibility</p:attrName>
                                        </p:attrNameLst>
                                      </p:cBhvr>
                                      <p:to>
                                        <p:strVal val="visible"/>
                                      </p:to>
                                    </p:set>
                                    <p:animEffect transition="in" filter="fade">
                                      <p:cBhvr>
                                        <p:cTn id="16" dur="500"/>
                                        <p:tgtEl>
                                          <p:spTgt spid="80384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03845">
                                            <p:txEl>
                                              <p:pRg st="0" end="0"/>
                                            </p:txEl>
                                          </p:spTgt>
                                        </p:tgtEl>
                                        <p:attrNameLst>
                                          <p:attrName>style.visibility</p:attrName>
                                        </p:attrNameLst>
                                      </p:cBhvr>
                                      <p:to>
                                        <p:strVal val="visible"/>
                                      </p:to>
                                    </p:set>
                                    <p:animEffect transition="in" filter="fade">
                                      <p:cBhvr>
                                        <p:cTn id="20" dur="500"/>
                                        <p:tgtEl>
                                          <p:spTgt spid="80384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03848"/>
                                        </p:tgtEl>
                                        <p:attrNameLst>
                                          <p:attrName>style.visibility</p:attrName>
                                        </p:attrNameLst>
                                      </p:cBhvr>
                                      <p:to>
                                        <p:strVal val="visible"/>
                                      </p:to>
                                    </p:set>
                                    <p:animEffect transition="in" filter="fade">
                                      <p:cBhvr>
                                        <p:cTn id="38" dur="500"/>
                                        <p:tgtEl>
                                          <p:spTgt spid="80384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03852"/>
                                        </p:tgtEl>
                                        <p:attrNameLst>
                                          <p:attrName>style.visibility</p:attrName>
                                        </p:attrNameLst>
                                      </p:cBhvr>
                                      <p:to>
                                        <p:strVal val="visible"/>
                                      </p:to>
                                    </p:set>
                                    <p:animEffect transition="in" filter="fade">
                                      <p:cBhvr>
                                        <p:cTn id="42" dur="500"/>
                                        <p:tgtEl>
                                          <p:spTgt spid="803852"/>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fade">
                                      <p:cBhvr>
                                        <p:cTn id="46" dur="500"/>
                                        <p:tgtEl>
                                          <p:spTgt spid="1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03851">
                                            <p:txEl>
                                              <p:pRg st="0" end="0"/>
                                            </p:txEl>
                                          </p:spTgt>
                                        </p:tgtEl>
                                        <p:attrNameLst>
                                          <p:attrName>style.visibility</p:attrName>
                                        </p:attrNameLst>
                                      </p:cBhvr>
                                      <p:to>
                                        <p:strVal val="visible"/>
                                      </p:to>
                                    </p:set>
                                    <p:animEffect transition="in" filter="fade">
                                      <p:cBhvr>
                                        <p:cTn id="51" dur="500"/>
                                        <p:tgtEl>
                                          <p:spTgt spid="80385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03851">
                                            <p:txEl>
                                              <p:pRg st="1" end="1"/>
                                            </p:txEl>
                                          </p:spTgt>
                                        </p:tgtEl>
                                        <p:attrNameLst>
                                          <p:attrName>style.visibility</p:attrName>
                                        </p:attrNameLst>
                                      </p:cBhvr>
                                      <p:to>
                                        <p:strVal val="visible"/>
                                      </p:to>
                                    </p:set>
                                    <p:animEffect transition="in" filter="fade">
                                      <p:cBhvr>
                                        <p:cTn id="56" dur="500"/>
                                        <p:tgtEl>
                                          <p:spTgt spid="80385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03851">
                                            <p:txEl>
                                              <p:pRg st="2" end="2"/>
                                            </p:txEl>
                                          </p:spTgt>
                                        </p:tgtEl>
                                        <p:attrNameLst>
                                          <p:attrName>style.visibility</p:attrName>
                                        </p:attrNameLst>
                                      </p:cBhvr>
                                      <p:to>
                                        <p:strVal val="visible"/>
                                      </p:to>
                                    </p:set>
                                    <p:animEffect transition="in" filter="fade">
                                      <p:cBhvr>
                                        <p:cTn id="61" dur="500"/>
                                        <p:tgtEl>
                                          <p:spTgt spid="803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6" grpId="0"/>
      <p:bldP spid="803847" grpId="0"/>
      <p:bldP spid="803849" grpId="0"/>
      <p:bldP spid="803852" grpId="0"/>
      <p:bldP spid="11" grpId="0"/>
      <p:bldP spid="12" grpId="0"/>
      <p:bldP spid="8038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How a simple mantle melts</a:t>
            </a:r>
          </a:p>
        </p:txBody>
      </p:sp>
      <p:sp>
        <p:nvSpPr>
          <p:cNvPr id="807939" name="Text Box 3"/>
          <p:cNvSpPr txBox="1">
            <a:spLocks noChangeArrowheads="1"/>
          </p:cNvSpPr>
          <p:nvPr/>
        </p:nvSpPr>
        <p:spPr bwMode="auto">
          <a:xfrm>
            <a:off x="0" y="2654300"/>
            <a:ext cx="9142413" cy="1190625"/>
          </a:xfrm>
          <a:prstGeom prst="rect">
            <a:avLst/>
          </a:prstGeom>
          <a:noFill/>
          <a:ln w="9525" algn="ctr">
            <a:noFill/>
            <a:miter lim="800000"/>
            <a:headEnd/>
            <a:tailEnd/>
          </a:ln>
          <a:effectLst/>
        </p:spPr>
        <p:txBody>
          <a:bodyPr>
            <a:spAutoFit/>
          </a:bodyPr>
          <a:lstStyle/>
          <a:p>
            <a:pPr algn="ctr">
              <a:defRPr/>
            </a:pPr>
            <a:r>
              <a:rPr lang="en-GB" sz="3600" dirty="0">
                <a:solidFill>
                  <a:srgbClr val="FFFF00"/>
                </a:solidFill>
                <a:effectLst>
                  <a:outerShdw blurRad="38100" dist="38100" dir="2700000" algn="tl">
                    <a:srgbClr val="000000"/>
                  </a:outerShdw>
                </a:effectLst>
                <a:latin typeface="Calibri" pitchFamily="34" charset="0"/>
              </a:rPr>
              <a:t>0.360 Opx + 0.806 Cpx + 0.037 Sp =</a:t>
            </a:r>
          </a:p>
          <a:p>
            <a:pPr algn="ctr">
              <a:defRPr/>
            </a:pPr>
            <a:r>
              <a:rPr lang="en-GB" sz="3600" dirty="0">
                <a:solidFill>
                  <a:srgbClr val="FFFF00"/>
                </a:solidFill>
                <a:effectLst>
                  <a:outerShdw blurRad="38100" dist="38100" dir="2700000" algn="tl">
                    <a:srgbClr val="000000"/>
                  </a:outerShdw>
                </a:effectLst>
                <a:latin typeface="Calibri" pitchFamily="34" charset="0"/>
              </a:rPr>
              <a:t>0.987 Liq + 0.216 Ol</a:t>
            </a:r>
            <a:endParaRPr lang="en-GB" sz="5400" dirty="0">
              <a:solidFill>
                <a:srgbClr val="FFFF00"/>
              </a:solidFill>
              <a:effectLst>
                <a:outerShdw blurRad="38100" dist="38100" dir="2700000" algn="tl">
                  <a:srgbClr val="000000"/>
                </a:outerShdw>
              </a:effectLst>
              <a:latin typeface="Calibri" pitchFamily="34" charset="0"/>
            </a:endParaRPr>
          </a:p>
        </p:txBody>
      </p:sp>
      <p:sp>
        <p:nvSpPr>
          <p:cNvPr id="807942" name="Text Box 6"/>
          <p:cNvSpPr txBox="1">
            <a:spLocks noChangeArrowheads="1"/>
          </p:cNvSpPr>
          <p:nvPr/>
        </p:nvSpPr>
        <p:spPr bwMode="auto">
          <a:xfrm>
            <a:off x="346075" y="782638"/>
            <a:ext cx="8451850" cy="1128712"/>
          </a:xfrm>
          <a:prstGeom prst="rect">
            <a:avLst/>
          </a:prstGeom>
          <a:noFill/>
          <a:ln w="9525" algn="ctr">
            <a:noFill/>
            <a:miter lim="800000"/>
            <a:headEnd/>
            <a:tailEnd/>
          </a:ln>
          <a:effectLst/>
        </p:spPr>
        <p:txBody>
          <a:bodyPr wrap="square">
            <a:spAutoFit/>
          </a:bodyPr>
          <a:lstStyle/>
          <a:p>
            <a:pPr>
              <a:spcBef>
                <a:spcPct val="50000"/>
              </a:spcBef>
              <a:defRPr/>
            </a:pPr>
            <a:r>
              <a:rPr lang="en-GB" sz="3000">
                <a:solidFill>
                  <a:schemeClr val="bg1"/>
                </a:solidFill>
                <a:effectLst>
                  <a:outerShdw blurRad="38100" dist="38100" dir="2700000" algn="tl">
                    <a:srgbClr val="000000"/>
                  </a:outerShdw>
                </a:effectLst>
                <a:latin typeface="Calibri" pitchFamily="34" charset="0"/>
              </a:rPr>
              <a:t>The melting reactions </a:t>
            </a:r>
            <a:r>
              <a:rPr lang="en-GB" sz="3800">
                <a:solidFill>
                  <a:srgbClr val="FFFF00"/>
                </a:solidFill>
                <a:effectLst>
                  <a:outerShdw blurRad="38100" dist="38100" dir="2700000" algn="tl">
                    <a:srgbClr val="000000"/>
                  </a:outerShdw>
                </a:effectLst>
                <a:latin typeface="Calibri" pitchFamily="34" charset="0"/>
              </a:rPr>
              <a:t>@ 1.5 GPa</a:t>
            </a:r>
            <a:r>
              <a:rPr lang="en-GB" sz="3000">
                <a:solidFill>
                  <a:srgbClr val="FF6600"/>
                </a:solidFill>
                <a:effectLst>
                  <a:outerShdw blurRad="38100" dist="38100" dir="2700000" algn="tl">
                    <a:srgbClr val="000000"/>
                  </a:outerShdw>
                </a:effectLst>
                <a:latin typeface="Calibri" pitchFamily="34" charset="0"/>
              </a:rPr>
              <a:t> </a:t>
            </a:r>
            <a:r>
              <a:rPr lang="en-GB" sz="3000">
                <a:solidFill>
                  <a:schemeClr val="bg1"/>
                </a:solidFill>
                <a:effectLst>
                  <a:outerShdw blurRad="38100" dist="38100" dir="2700000" algn="tl">
                    <a:srgbClr val="000000"/>
                  </a:outerShdw>
                </a:effectLst>
                <a:latin typeface="Calibri" pitchFamily="34" charset="0"/>
              </a:rPr>
              <a:t>obtained from the spinel fertile lherzolite are:</a:t>
            </a:r>
          </a:p>
        </p:txBody>
      </p:sp>
      <p:sp>
        <p:nvSpPr>
          <p:cNvPr id="807944" name="Text Box 8"/>
          <p:cNvSpPr txBox="1">
            <a:spLocks noChangeArrowheads="1"/>
          </p:cNvSpPr>
          <p:nvPr/>
        </p:nvSpPr>
        <p:spPr bwMode="auto">
          <a:xfrm>
            <a:off x="346076" y="5930900"/>
            <a:ext cx="4238624" cy="366713"/>
          </a:xfrm>
          <a:prstGeom prst="rect">
            <a:avLst/>
          </a:prstGeom>
          <a:noFill/>
          <a:ln w="9525" algn="ctr">
            <a:noFill/>
            <a:miter lim="800000"/>
            <a:headEnd/>
            <a:tailEnd/>
          </a:ln>
          <a:effectLst/>
        </p:spPr>
        <p:txBody>
          <a:bodyPr wrap="square">
            <a:spAutoFit/>
          </a:bodyPr>
          <a:lstStyle/>
          <a:p>
            <a:pPr>
              <a:defRPr/>
            </a:pPr>
            <a:r>
              <a:rPr lang="en-GB" dirty="0" err="1">
                <a:solidFill>
                  <a:schemeClr val="bg1"/>
                </a:solidFill>
                <a:effectLst>
                  <a:outerShdw blurRad="38100" dist="38100" dir="2700000" algn="tl">
                    <a:srgbClr val="000000"/>
                  </a:outerShdw>
                </a:effectLst>
                <a:latin typeface="Calibri" pitchFamily="34" charset="0"/>
              </a:rPr>
              <a:t>Falloon</a:t>
            </a:r>
            <a:r>
              <a:rPr lang="en-GB" dirty="0">
                <a:solidFill>
                  <a:schemeClr val="bg1"/>
                </a:solidFill>
                <a:effectLst>
                  <a:outerShdw blurRad="38100" dist="38100" dir="2700000" algn="tl">
                    <a:srgbClr val="000000"/>
                  </a:outerShdw>
                </a:effectLst>
                <a:latin typeface="Calibri" pitchFamily="34" charset="0"/>
              </a:rPr>
              <a:t> et al., 2008 (J. Petrol., 49, 591-613)</a:t>
            </a:r>
          </a:p>
        </p:txBody>
      </p:sp>
      <p:sp>
        <p:nvSpPr>
          <p:cNvPr id="807945" name="Text Box 9"/>
          <p:cNvSpPr txBox="1">
            <a:spLocks noChangeArrowheads="1"/>
          </p:cNvSpPr>
          <p:nvPr/>
        </p:nvSpPr>
        <p:spPr bwMode="auto">
          <a:xfrm>
            <a:off x="0" y="4494213"/>
            <a:ext cx="9142413" cy="1190625"/>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i.e., also at higher pressures</a:t>
            </a:r>
          </a:p>
          <a:p>
            <a:pPr algn="ctr">
              <a:defRPr/>
            </a:pPr>
            <a:r>
              <a:rPr lang="en-GB" sz="3600" dirty="0">
                <a:solidFill>
                  <a:srgbClr val="FFFF00"/>
                </a:solidFill>
                <a:effectLst>
                  <a:outerShdw blurRad="38100" dist="38100" dir="2700000" algn="tl">
                    <a:srgbClr val="000000"/>
                  </a:outerShdw>
                </a:effectLst>
                <a:latin typeface="Calibri" pitchFamily="34" charset="0"/>
              </a:rPr>
              <a:t>Cpx enters the melt more than Opx.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7942"/>
                                        </p:tgtEl>
                                        <p:attrNameLst>
                                          <p:attrName>style.visibility</p:attrName>
                                        </p:attrNameLst>
                                      </p:cBhvr>
                                      <p:to>
                                        <p:strVal val="visible"/>
                                      </p:to>
                                    </p:set>
                                    <p:animEffect transition="in" filter="fade">
                                      <p:cBhvr>
                                        <p:cTn id="7" dur="500"/>
                                        <p:tgtEl>
                                          <p:spTgt spid="8079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7939"/>
                                        </p:tgtEl>
                                        <p:attrNameLst>
                                          <p:attrName>style.visibility</p:attrName>
                                        </p:attrNameLst>
                                      </p:cBhvr>
                                      <p:to>
                                        <p:strVal val="visible"/>
                                      </p:to>
                                    </p:set>
                                    <p:animEffect transition="in" filter="fade">
                                      <p:cBhvr>
                                        <p:cTn id="12" dur="500"/>
                                        <p:tgtEl>
                                          <p:spTgt spid="8079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07945">
                                            <p:txEl>
                                              <p:pRg st="0" end="0"/>
                                            </p:txEl>
                                          </p:spTgt>
                                        </p:tgtEl>
                                        <p:attrNameLst>
                                          <p:attrName>style.visibility</p:attrName>
                                        </p:attrNameLst>
                                      </p:cBhvr>
                                      <p:to>
                                        <p:strVal val="visible"/>
                                      </p:to>
                                    </p:set>
                                    <p:animEffect transition="in" filter="fade">
                                      <p:cBhvr>
                                        <p:cTn id="16" dur="500"/>
                                        <p:tgtEl>
                                          <p:spTgt spid="80794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07945">
                                            <p:txEl>
                                              <p:pRg st="1" end="1"/>
                                            </p:txEl>
                                          </p:spTgt>
                                        </p:tgtEl>
                                        <p:attrNameLst>
                                          <p:attrName>style.visibility</p:attrName>
                                        </p:attrNameLst>
                                      </p:cBhvr>
                                      <p:to>
                                        <p:strVal val="visible"/>
                                      </p:to>
                                    </p:set>
                                    <p:animEffect transition="in" filter="fade">
                                      <p:cBhvr>
                                        <p:cTn id="20" dur="500"/>
                                        <p:tgtEl>
                                          <p:spTgt spid="807945">
                                            <p:txEl>
                                              <p:pRg st="1" end="1"/>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07944">
                                            <p:txEl>
                                              <p:pRg st="0" end="0"/>
                                            </p:txEl>
                                          </p:spTgt>
                                        </p:tgtEl>
                                        <p:attrNameLst>
                                          <p:attrName>style.visibility</p:attrName>
                                        </p:attrNameLst>
                                      </p:cBhvr>
                                      <p:to>
                                        <p:strVal val="visible"/>
                                      </p:to>
                                    </p:set>
                                    <p:animEffect transition="in" filter="fade">
                                      <p:cBhvr>
                                        <p:cTn id="24" dur="500"/>
                                        <p:tgtEl>
                                          <p:spTgt spid="80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39" grpId="0"/>
      <p:bldP spid="8079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How a simple mantle melts</a:t>
            </a:r>
          </a:p>
        </p:txBody>
      </p:sp>
      <p:sp>
        <p:nvSpPr>
          <p:cNvPr id="807944" name="Text Box 8"/>
          <p:cNvSpPr txBox="1">
            <a:spLocks noChangeArrowheads="1"/>
          </p:cNvSpPr>
          <p:nvPr/>
        </p:nvSpPr>
        <p:spPr bwMode="auto">
          <a:xfrm>
            <a:off x="334963" y="6197600"/>
            <a:ext cx="8774112" cy="338138"/>
          </a:xfrm>
          <a:prstGeom prst="rect">
            <a:avLst/>
          </a:prstGeom>
          <a:noFill/>
          <a:ln w="9525" algn="ctr">
            <a:noFill/>
            <a:miter lim="800000"/>
            <a:headEnd/>
            <a:tailEnd/>
          </a:ln>
          <a:effectLst/>
        </p:spPr>
        <p:txBody>
          <a:bodyPr>
            <a:spAutoFit/>
          </a:bodyPr>
          <a:lstStyle/>
          <a:p>
            <a:pPr algn="r">
              <a:defRPr/>
            </a:pPr>
            <a:r>
              <a:rPr lang="it-IT" sz="1600" dirty="0">
                <a:solidFill>
                  <a:schemeClr val="bg1"/>
                </a:solidFill>
                <a:latin typeface="Calibri" pitchFamily="34" charset="0"/>
              </a:rPr>
              <a:t>Keshav and </a:t>
            </a:r>
            <a:r>
              <a:rPr lang="it-IT" sz="1600" dirty="0" err="1">
                <a:solidFill>
                  <a:schemeClr val="bg1"/>
                </a:solidFill>
                <a:latin typeface="Calibri" pitchFamily="34" charset="0"/>
              </a:rPr>
              <a:t>Gudfinnsonn</a:t>
            </a:r>
            <a:r>
              <a:rPr lang="it-IT" sz="1600" dirty="0">
                <a:solidFill>
                  <a:schemeClr val="bg1"/>
                </a:solidFill>
                <a:latin typeface="Calibri" pitchFamily="34" charset="0"/>
              </a:rPr>
              <a:t>, 2013 (J. Geophys. Res., 118, 1–13, doi:10.1002/jgrb.50249)</a:t>
            </a:r>
          </a:p>
        </p:txBody>
      </p:sp>
      <p:sp>
        <p:nvSpPr>
          <p:cNvPr id="7" name="Rettangolo 6"/>
          <p:cNvSpPr/>
          <p:nvPr/>
        </p:nvSpPr>
        <p:spPr>
          <a:xfrm>
            <a:off x="317499" y="574675"/>
            <a:ext cx="8575675" cy="5632450"/>
          </a:xfrm>
          <a:prstGeom prst="rect">
            <a:avLst/>
          </a:prstGeom>
        </p:spPr>
        <p:txBody>
          <a:bodyPr wrap="square">
            <a:spAutoFit/>
          </a:bodyPr>
          <a:lstStyle/>
          <a:p>
            <a:pPr algn="ctr">
              <a:lnSpc>
                <a:spcPts val="3600"/>
              </a:lnSpc>
              <a:defRPr/>
            </a:pPr>
            <a:r>
              <a:rPr lang="en-GB" sz="3200" dirty="0">
                <a:solidFill>
                  <a:srgbClr val="FFFF00"/>
                </a:solidFill>
                <a:latin typeface="Calibri" pitchFamily="34" charset="0"/>
              </a:rPr>
              <a:t>1.1 GPa:</a:t>
            </a:r>
          </a:p>
          <a:p>
            <a:pPr>
              <a:lnSpc>
                <a:spcPts val="3600"/>
              </a:lnSpc>
              <a:defRPr/>
            </a:pPr>
            <a:r>
              <a:rPr lang="en-GB" sz="3200" dirty="0">
                <a:solidFill>
                  <a:schemeClr val="bg1"/>
                </a:solidFill>
                <a:latin typeface="Calibri" pitchFamily="34" charset="0"/>
              </a:rPr>
              <a:t>0.30 Opx + 0.81 Cpx + 0.13 Sp + 0.04 Vapour =  0.30 Fo + 1.00 Liq</a:t>
            </a:r>
          </a:p>
          <a:p>
            <a:pPr algn="ctr">
              <a:lnSpc>
                <a:spcPts val="3600"/>
              </a:lnSpc>
              <a:defRPr/>
            </a:pPr>
            <a:r>
              <a:rPr lang="en-GB" sz="3200" dirty="0">
                <a:solidFill>
                  <a:srgbClr val="FFFF00"/>
                </a:solidFill>
                <a:latin typeface="Calibri" pitchFamily="34" charset="0"/>
              </a:rPr>
              <a:t>1.4 GPa:</a:t>
            </a:r>
          </a:p>
          <a:p>
            <a:pPr>
              <a:lnSpc>
                <a:spcPts val="3600"/>
              </a:lnSpc>
              <a:defRPr/>
            </a:pPr>
            <a:r>
              <a:rPr lang="en-GB" sz="3200" dirty="0">
                <a:solidFill>
                  <a:schemeClr val="bg1"/>
                </a:solidFill>
                <a:latin typeface="Calibri" pitchFamily="34" charset="0"/>
              </a:rPr>
              <a:t>0.29 Opx + 0.86 Cpx + 0.12 Sp + 0.05 Vapour =  0.30 Fo + 1.00 Liq</a:t>
            </a:r>
          </a:p>
          <a:p>
            <a:pPr algn="ctr">
              <a:lnSpc>
                <a:spcPts val="3600"/>
              </a:lnSpc>
              <a:defRPr/>
            </a:pPr>
            <a:r>
              <a:rPr lang="en-GB" sz="3200" dirty="0">
                <a:solidFill>
                  <a:srgbClr val="FFFF00"/>
                </a:solidFill>
                <a:latin typeface="Calibri" pitchFamily="34" charset="0"/>
              </a:rPr>
              <a:t>1.7 GPa:</a:t>
            </a:r>
          </a:p>
          <a:p>
            <a:pPr>
              <a:lnSpc>
                <a:spcPts val="3600"/>
              </a:lnSpc>
              <a:defRPr/>
            </a:pPr>
            <a:r>
              <a:rPr lang="en-GB" sz="3200" dirty="0">
                <a:solidFill>
                  <a:schemeClr val="bg1"/>
                </a:solidFill>
                <a:latin typeface="Calibri" pitchFamily="34" charset="0"/>
              </a:rPr>
              <a:t>0.22 Opx + 0.93 Cpx + 0.11 Sp + 0.05 Vapour =  0.31 Fo + 1.00 Liq</a:t>
            </a:r>
          </a:p>
          <a:p>
            <a:pPr algn="ctr">
              <a:lnSpc>
                <a:spcPts val="3600"/>
              </a:lnSpc>
              <a:defRPr/>
            </a:pPr>
            <a:r>
              <a:rPr lang="en-GB" sz="3200" dirty="0">
                <a:solidFill>
                  <a:srgbClr val="FFFF00"/>
                </a:solidFill>
                <a:latin typeface="Calibri" pitchFamily="34" charset="0"/>
              </a:rPr>
              <a:t>1.9 GPa:</a:t>
            </a:r>
          </a:p>
          <a:p>
            <a:pPr>
              <a:lnSpc>
                <a:spcPts val="3600"/>
              </a:lnSpc>
              <a:defRPr/>
            </a:pPr>
            <a:r>
              <a:rPr lang="en-GB" sz="3200" dirty="0">
                <a:solidFill>
                  <a:schemeClr val="bg1"/>
                </a:solidFill>
                <a:latin typeface="Calibri" pitchFamily="34" charset="0"/>
              </a:rPr>
              <a:t>0.15 Opx + 0.91 Cpx + 0.13 Sp + 0.04 Vapour =  0.24 Fo + 1.00 Liq</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7944">
                                            <p:txEl>
                                              <p:pRg st="0" end="0"/>
                                            </p:txEl>
                                          </p:spTgt>
                                        </p:tgtEl>
                                        <p:attrNameLst>
                                          <p:attrName>style.visibility</p:attrName>
                                        </p:attrNameLst>
                                      </p:cBhvr>
                                      <p:to>
                                        <p:strVal val="visible"/>
                                      </p:to>
                                    </p:set>
                                    <p:animEffect transition="in" filter="fade">
                                      <p:cBhvr>
                                        <p:cTn id="11" dur="500"/>
                                        <p:tgtEl>
                                          <p:spTgt spid="80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0"/>
          <p:cNvGrpSpPr/>
          <p:nvPr/>
        </p:nvGrpSpPr>
        <p:grpSpPr>
          <a:xfrm>
            <a:off x="0" y="0"/>
            <a:ext cx="9144000" cy="6858000"/>
            <a:chOff x="0" y="0"/>
            <a:chExt cx="9144000" cy="6858000"/>
          </a:xfrm>
        </p:grpSpPr>
        <p:sp>
          <p:nvSpPr>
            <p:cNvPr id="10" name="Rettangolo 9"/>
            <p:cNvSpPr/>
            <p:nvPr/>
          </p:nvSpPr>
          <p:spPr bwMode="auto">
            <a:xfrm>
              <a:off x="0" y="0"/>
              <a:ext cx="2159876" cy="55967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7"/>
            <p:cNvGrpSpPr/>
            <p:nvPr/>
          </p:nvGrpSpPr>
          <p:grpSpPr>
            <a:xfrm>
              <a:off x="1054100" y="0"/>
              <a:ext cx="8089900" cy="6858000"/>
              <a:chOff x="1054100" y="0"/>
              <a:chExt cx="8089900" cy="6858000"/>
            </a:xfrm>
          </p:grpSpPr>
          <p:sp>
            <p:nvSpPr>
              <p:cNvPr id="5" name="Rettangolo 4"/>
              <p:cNvSpPr/>
              <p:nvPr/>
            </p:nvSpPr>
            <p:spPr bwMode="auto">
              <a:xfrm>
                <a:off x="1054100" y="6364288"/>
                <a:ext cx="8089900" cy="4937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grpSp>
      </p:grpSp>
      <p:sp>
        <p:nvSpPr>
          <p:cNvPr id="9" name="CasellaDiTesto 8"/>
          <p:cNvSpPr txBox="1"/>
          <p:nvPr/>
        </p:nvSpPr>
        <p:spPr>
          <a:xfrm>
            <a:off x="0" y="0"/>
            <a:ext cx="2208213" cy="1815882"/>
          </a:xfrm>
          <a:prstGeom prst="rect">
            <a:avLst/>
          </a:prstGeom>
          <a:noFill/>
        </p:spPr>
        <p:txBody>
          <a:bodyPr wrap="square" rtlCol="0">
            <a:spAutoFit/>
          </a:bodyPr>
          <a:lstStyle/>
          <a:p>
            <a:pPr algn="ctr"/>
            <a:r>
              <a:rPr lang="en-US" sz="2800" b="1" dirty="0">
                <a:solidFill>
                  <a:schemeClr val="tx1"/>
                </a:solidFill>
                <a:effectLst/>
                <a:latin typeface="Calibri" pitchFamily="34" charset="0"/>
              </a:rPr>
              <a:t>This diagram     DOES NOT show   the geotherm.</a:t>
            </a:r>
            <a:endParaRPr lang="it-IT" sz="2800" b="1" dirty="0">
              <a:solidFill>
                <a:schemeClr val="tx1"/>
              </a:solidFill>
              <a:effectLst/>
              <a:latin typeface="Calibri" pitchFamily="34" charset="0"/>
            </a:endParaRPr>
          </a:p>
        </p:txBody>
      </p:sp>
      <p:sp>
        <p:nvSpPr>
          <p:cNvPr id="11" name="CasellaDiTesto 10"/>
          <p:cNvSpPr txBox="1"/>
          <p:nvPr/>
        </p:nvSpPr>
        <p:spPr>
          <a:xfrm>
            <a:off x="0" y="2082800"/>
            <a:ext cx="2133600" cy="1754326"/>
          </a:xfrm>
          <a:prstGeom prst="rect">
            <a:avLst/>
          </a:prstGeom>
          <a:noFill/>
        </p:spPr>
        <p:txBody>
          <a:bodyPr wrap="square" rtlCol="0">
            <a:spAutoFit/>
          </a:bodyPr>
          <a:lstStyle/>
          <a:p>
            <a:r>
              <a:rPr lang="en-US" dirty="0">
                <a:solidFill>
                  <a:schemeClr val="tx1"/>
                </a:solidFill>
                <a:effectLst/>
                <a:latin typeface="Calibri" pitchFamily="34" charset="0"/>
              </a:rPr>
              <a:t>It illustrates the mineral assemblage of a pyrolitic mantle with a Potential Temperature (Tp) of 1600 K.</a:t>
            </a:r>
            <a:endParaRPr lang="it-IT" dirty="0">
              <a:solidFill>
                <a:schemeClr val="tx1"/>
              </a:solidFill>
              <a:effectLst/>
              <a:latin typeface="Calibri" pitchFamily="34" charset="0"/>
            </a:endParaRPr>
          </a:p>
        </p:txBody>
      </p:sp>
      <p:sp>
        <p:nvSpPr>
          <p:cNvPr id="30" name="Rettangolo arrotondato 29"/>
          <p:cNvSpPr/>
          <p:nvPr/>
        </p:nvSpPr>
        <p:spPr bwMode="auto">
          <a:xfrm>
            <a:off x="5516880" y="3703320"/>
            <a:ext cx="198120" cy="35052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1" name="Rettangolo arrotondato 30"/>
          <p:cNvSpPr/>
          <p:nvPr/>
        </p:nvSpPr>
        <p:spPr bwMode="auto">
          <a:xfrm>
            <a:off x="5227320" y="453136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Rettangolo arrotondato 31"/>
          <p:cNvSpPr/>
          <p:nvPr/>
        </p:nvSpPr>
        <p:spPr bwMode="auto">
          <a:xfrm>
            <a:off x="7610856" y="593344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3" name="Figura a mano libera 32"/>
          <p:cNvSpPr/>
          <p:nvPr/>
        </p:nvSpPr>
        <p:spPr bwMode="auto">
          <a:xfrm>
            <a:off x="2884488" y="5396706"/>
            <a:ext cx="5287962" cy="445294"/>
          </a:xfrm>
          <a:custGeom>
            <a:avLst/>
            <a:gdLst>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50800 w 5295900"/>
              <a:gd name="connsiteY0" fmla="*/ 0 h 438150"/>
              <a:gd name="connsiteX1" fmla="*/ 0 w 5295900"/>
              <a:gd name="connsiteY1" fmla="*/ 0 h 438150"/>
              <a:gd name="connsiteX2" fmla="*/ 1193800 w 5295900"/>
              <a:gd name="connsiteY2" fmla="*/ 190500 h 438150"/>
              <a:gd name="connsiteX3" fmla="*/ 1670050 w 5295900"/>
              <a:gd name="connsiteY3" fmla="*/ 152400 h 438150"/>
              <a:gd name="connsiteX4" fmla="*/ 2044700 w 5295900"/>
              <a:gd name="connsiteY4" fmla="*/ 88900 h 438150"/>
              <a:gd name="connsiteX5" fmla="*/ 2724150 w 5295900"/>
              <a:gd name="connsiteY5" fmla="*/ 50800 h 438150"/>
              <a:gd name="connsiteX6" fmla="*/ 3009900 w 5295900"/>
              <a:gd name="connsiteY6" fmla="*/ 31750 h 438150"/>
              <a:gd name="connsiteX7" fmla="*/ 3314700 w 5295900"/>
              <a:gd name="connsiteY7" fmla="*/ 25400 h 438150"/>
              <a:gd name="connsiteX8" fmla="*/ 3619500 w 5295900"/>
              <a:gd name="connsiteY8" fmla="*/ 6350 h 438150"/>
              <a:gd name="connsiteX9" fmla="*/ 4451350 w 5295900"/>
              <a:gd name="connsiteY9" fmla="*/ 209550 h 438150"/>
              <a:gd name="connsiteX10" fmla="*/ 5295900 w 5295900"/>
              <a:gd name="connsiteY10" fmla="*/ 438150 h 438150"/>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0 w 5287962"/>
              <a:gd name="connsiteY0" fmla="*/ 0 h 445294"/>
              <a:gd name="connsiteX1" fmla="*/ 1185862 w 5287962"/>
              <a:gd name="connsiteY1" fmla="*/ 197644 h 445294"/>
              <a:gd name="connsiteX2" fmla="*/ 1662112 w 5287962"/>
              <a:gd name="connsiteY2" fmla="*/ 159544 h 445294"/>
              <a:gd name="connsiteX3" fmla="*/ 2036762 w 5287962"/>
              <a:gd name="connsiteY3" fmla="*/ 96044 h 445294"/>
              <a:gd name="connsiteX4" fmla="*/ 2716212 w 5287962"/>
              <a:gd name="connsiteY4" fmla="*/ 57944 h 445294"/>
              <a:gd name="connsiteX5" fmla="*/ 3001962 w 5287962"/>
              <a:gd name="connsiteY5" fmla="*/ 38894 h 445294"/>
              <a:gd name="connsiteX6" fmla="*/ 3306762 w 5287962"/>
              <a:gd name="connsiteY6" fmla="*/ 32544 h 445294"/>
              <a:gd name="connsiteX7" fmla="*/ 3611562 w 5287962"/>
              <a:gd name="connsiteY7" fmla="*/ 13494 h 445294"/>
              <a:gd name="connsiteX8" fmla="*/ 4443412 w 5287962"/>
              <a:gd name="connsiteY8" fmla="*/ 216694 h 445294"/>
              <a:gd name="connsiteX9" fmla="*/ 5287962 w 5287962"/>
              <a:gd name="connsiteY9"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7962" h="445294">
                <a:moveTo>
                  <a:pt x="0" y="0"/>
                </a:moveTo>
                <a:lnTo>
                  <a:pt x="1185862" y="197644"/>
                </a:lnTo>
                <a:lnTo>
                  <a:pt x="1662112" y="159544"/>
                </a:lnTo>
                <a:lnTo>
                  <a:pt x="2036762" y="96044"/>
                </a:lnTo>
                <a:lnTo>
                  <a:pt x="2716212" y="57944"/>
                </a:lnTo>
                <a:lnTo>
                  <a:pt x="3001962" y="38894"/>
                </a:lnTo>
                <a:lnTo>
                  <a:pt x="3306762" y="32544"/>
                </a:lnTo>
                <a:lnTo>
                  <a:pt x="3611562" y="13494"/>
                </a:lnTo>
                <a:lnTo>
                  <a:pt x="4443412" y="216694"/>
                </a:lnTo>
                <a:lnTo>
                  <a:pt x="5287962" y="445294"/>
                </a:lnTo>
              </a:path>
            </a:pathLst>
          </a:custGeom>
          <a:noFill/>
          <a:ln w="381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CasellaDiTesto 21"/>
          <p:cNvSpPr txBox="1"/>
          <p:nvPr/>
        </p:nvSpPr>
        <p:spPr>
          <a:xfrm>
            <a:off x="2208213" y="5275199"/>
            <a:ext cx="735012" cy="307777"/>
          </a:xfrm>
          <a:prstGeom prst="rect">
            <a:avLst/>
          </a:prstGeom>
          <a:noFill/>
        </p:spPr>
        <p:txBody>
          <a:bodyPr wrap="square" rtlCol="0">
            <a:spAutoFit/>
          </a:bodyPr>
          <a:lstStyle/>
          <a:p>
            <a:r>
              <a:rPr lang="en-US" sz="1400" b="1" dirty="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cxnSp>
        <p:nvCxnSpPr>
          <p:cNvPr id="23" name="Connettore 1 22"/>
          <p:cNvCxnSpPr/>
          <p:nvPr/>
        </p:nvCxnSpPr>
        <p:spPr bwMode="auto">
          <a:xfrm flipV="1">
            <a:off x="2897187" y="3736975"/>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36" name="CasellaDiTesto 35"/>
          <p:cNvSpPr txBox="1"/>
          <p:nvPr/>
        </p:nvSpPr>
        <p:spPr>
          <a:xfrm>
            <a:off x="2057400" y="3571875"/>
            <a:ext cx="901700" cy="307777"/>
          </a:xfrm>
          <a:prstGeom prst="rect">
            <a:avLst/>
          </a:prstGeom>
          <a:noFill/>
        </p:spPr>
        <p:txBody>
          <a:bodyPr wrap="square" rtlCol="0">
            <a:spAutoFit/>
          </a:bodyPr>
          <a:lstStyle/>
          <a:p>
            <a:pPr algn="r"/>
            <a:r>
              <a:rPr lang="en-US" sz="1400" b="1" dirty="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cxnSp>
        <p:nvCxnSpPr>
          <p:cNvPr id="37" name="Connettore 1 36"/>
          <p:cNvCxnSpPr/>
          <p:nvPr/>
        </p:nvCxnSpPr>
        <p:spPr bwMode="auto">
          <a:xfrm flipV="1">
            <a:off x="2897187" y="4561713"/>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38" name="CasellaDiTesto 37"/>
          <p:cNvSpPr txBox="1"/>
          <p:nvPr/>
        </p:nvSpPr>
        <p:spPr>
          <a:xfrm>
            <a:off x="2057400" y="4396613"/>
            <a:ext cx="901700" cy="307777"/>
          </a:xfrm>
          <a:prstGeom prst="rect">
            <a:avLst/>
          </a:prstGeom>
          <a:noFill/>
        </p:spPr>
        <p:txBody>
          <a:bodyPr wrap="square" rtlCol="0">
            <a:spAutoFit/>
          </a:bodyPr>
          <a:lstStyle/>
          <a:p>
            <a:pPr algn="r"/>
            <a:r>
              <a:rPr lang="en-US" sz="1400" b="1" dirty="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cxnSp>
        <p:nvCxnSpPr>
          <p:cNvPr id="39" name="Connettore 1 38"/>
          <p:cNvCxnSpPr/>
          <p:nvPr/>
        </p:nvCxnSpPr>
        <p:spPr bwMode="auto">
          <a:xfrm flipV="1">
            <a:off x="2870200" y="5443474"/>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20" name="CasellaDiTesto 19"/>
          <p:cNvSpPr txBox="1"/>
          <p:nvPr/>
        </p:nvSpPr>
        <p:spPr>
          <a:xfrm>
            <a:off x="0" y="5438775"/>
            <a:ext cx="2105026" cy="1415772"/>
          </a:xfrm>
          <a:prstGeom prst="rect">
            <a:avLst/>
          </a:prstGeom>
          <a:solidFill>
            <a:schemeClr val="bg1"/>
          </a:solidFill>
        </p:spPr>
        <p:txBody>
          <a:bodyPr wrap="square" rtlCol="0">
            <a:spAutoFit/>
          </a:bodyPr>
          <a:lstStyle/>
          <a:p>
            <a:pPr algn="r"/>
            <a:endParaRPr lang="en-US" sz="800" dirty="0">
              <a:solidFill>
                <a:schemeClr val="tx1"/>
              </a:solidFill>
              <a:effectLst/>
              <a:latin typeface="Calibri" pitchFamily="34" charset="0"/>
            </a:endParaRPr>
          </a:p>
          <a:p>
            <a:pPr algn="r"/>
            <a:endParaRPr lang="en-US" sz="800" dirty="0">
              <a:solidFill>
                <a:schemeClr val="tx1"/>
              </a:solidFill>
              <a:effectLst/>
              <a:latin typeface="Calibri" pitchFamily="34" charset="0"/>
            </a:endParaRPr>
          </a:p>
          <a:p>
            <a:pPr algn="r"/>
            <a:endParaRPr lang="en-US" sz="1000" dirty="0">
              <a:solidFill>
                <a:schemeClr val="tx1"/>
              </a:solidFill>
              <a:effectLst/>
              <a:latin typeface="Calibri" pitchFamily="34" charset="0"/>
            </a:endParaRPr>
          </a:p>
          <a:p>
            <a:pPr algn="r"/>
            <a:r>
              <a:rPr lang="en-US" sz="1500" dirty="0" err="1">
                <a:solidFill>
                  <a:schemeClr val="tx1"/>
                </a:solidFill>
                <a:effectLst/>
                <a:latin typeface="Calibri" pitchFamily="34" charset="0"/>
              </a:rPr>
              <a:t>Stixrude</a:t>
            </a:r>
            <a:r>
              <a:rPr lang="en-US" sz="1500" dirty="0">
                <a:solidFill>
                  <a:schemeClr val="tx1"/>
                </a:solidFill>
                <a:effectLst/>
                <a:latin typeface="Calibri" pitchFamily="34" charset="0"/>
              </a:rPr>
              <a:t> and Lithgow-</a:t>
            </a:r>
            <a:r>
              <a:rPr lang="en-US" sz="1500" dirty="0" err="1">
                <a:solidFill>
                  <a:schemeClr val="tx1"/>
                </a:solidFill>
                <a:effectLst/>
                <a:latin typeface="Calibri" pitchFamily="34" charset="0"/>
              </a:rPr>
              <a:t>Bertelloni</a:t>
            </a:r>
            <a:r>
              <a:rPr lang="en-US" sz="1500" dirty="0">
                <a:solidFill>
                  <a:schemeClr val="tx1"/>
                </a:solidFill>
                <a:effectLst/>
                <a:latin typeface="Calibri" pitchFamily="34" charset="0"/>
              </a:rPr>
              <a:t>, 2011 (</a:t>
            </a:r>
            <a:r>
              <a:rPr lang="en-US" sz="1500" dirty="0" err="1">
                <a:solidFill>
                  <a:schemeClr val="tx1"/>
                </a:solidFill>
                <a:effectLst/>
                <a:latin typeface="Calibri" pitchFamily="34" charset="0"/>
              </a:rPr>
              <a:t>Geophys</a:t>
            </a:r>
            <a:r>
              <a:rPr lang="en-US" sz="1500" dirty="0">
                <a:solidFill>
                  <a:schemeClr val="tx1"/>
                </a:solidFill>
                <a:effectLst/>
                <a:latin typeface="Calibri" pitchFamily="34" charset="0"/>
              </a:rPr>
              <a:t>. J. Int., 184, 1180-1213)</a:t>
            </a:r>
            <a:endParaRPr lang="it-IT" sz="1500" dirty="0">
              <a:solidFill>
                <a:schemeClr val="tx1"/>
              </a:solidFill>
              <a:effectLst/>
              <a:latin typeface="Calibri" pitchFamily="34" charset="0"/>
            </a:endParaRPr>
          </a:p>
        </p:txBody>
      </p:sp>
      <p:sp>
        <p:nvSpPr>
          <p:cNvPr id="21" name="Rettangolo 20"/>
          <p:cNvSpPr/>
          <p:nvPr/>
        </p:nvSpPr>
        <p:spPr bwMode="auto">
          <a:xfrm>
            <a:off x="2876552" y="1308100"/>
            <a:ext cx="2400298" cy="892175"/>
          </a:xfrm>
          <a:prstGeom prst="rect">
            <a:avLst/>
          </a:prstGeom>
          <a:noFill/>
          <a:ln w="38100" cap="flat" cmpd="sng" algn="ctr">
            <a:solidFill>
              <a:srgbClr val="0000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2917372" y="1658259"/>
            <a:ext cx="2340428" cy="584775"/>
          </a:xfrm>
          <a:prstGeom prst="rect">
            <a:avLst/>
          </a:prstGeom>
          <a:noFill/>
        </p:spPr>
        <p:txBody>
          <a:bodyPr wrap="square" rtlCol="0">
            <a:spAutoFit/>
          </a:bodyPr>
          <a:lstStyle/>
          <a:p>
            <a:pPr algn="ctr"/>
            <a:r>
              <a:rPr lang="en-US" sz="3200" b="1" dirty="0">
                <a:solidFill>
                  <a:srgbClr val="0000FF"/>
                </a:solidFill>
                <a:effectLst/>
                <a:latin typeface="Calibri" pitchFamily="34" charset="0"/>
              </a:rPr>
              <a:t>Next slide</a:t>
            </a:r>
            <a:endParaRPr lang="it-IT" sz="3200" b="1" dirty="0">
              <a:solidFill>
                <a:srgbClr val="0000FF"/>
              </a:solidFill>
              <a:effectLst/>
              <a:latin typeface="Calibri" pitchFamily="34" charset="0"/>
            </a:endParaRPr>
          </a:p>
        </p:txBody>
      </p:sp>
      <p:sp>
        <p:nvSpPr>
          <p:cNvPr id="25" name="CasellaDiTesto 24"/>
          <p:cNvSpPr txBox="1"/>
          <p:nvPr/>
        </p:nvSpPr>
        <p:spPr>
          <a:xfrm>
            <a:off x="-1" y="4025900"/>
            <a:ext cx="2324101" cy="1477328"/>
          </a:xfrm>
          <a:prstGeom prst="rect">
            <a:avLst/>
          </a:prstGeom>
          <a:noFill/>
        </p:spPr>
        <p:txBody>
          <a:bodyPr wrap="square" rtlCol="0">
            <a:spAutoFit/>
          </a:bodyPr>
          <a:lstStyle/>
          <a:p>
            <a:r>
              <a:rPr lang="en-US" dirty="0">
                <a:solidFill>
                  <a:schemeClr val="tx1"/>
                </a:solidFill>
                <a:effectLst/>
                <a:latin typeface="Calibri" pitchFamily="34" charset="0"/>
              </a:rPr>
              <a:t>We will see in the  next group of slides the petrological significance of Potential Temperature.</a:t>
            </a:r>
            <a:endParaRPr lang="it-IT"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build="p"/>
      <p:bldP spid="21" grpId="0" animBg="1"/>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How a simple mantle melts</a:t>
            </a:r>
          </a:p>
        </p:txBody>
      </p:sp>
      <p:sp>
        <p:nvSpPr>
          <p:cNvPr id="807944" name="Text Box 8"/>
          <p:cNvSpPr txBox="1">
            <a:spLocks noChangeArrowheads="1"/>
          </p:cNvSpPr>
          <p:nvPr/>
        </p:nvSpPr>
        <p:spPr bwMode="auto">
          <a:xfrm>
            <a:off x="1968500" y="6197600"/>
            <a:ext cx="7140575" cy="338554"/>
          </a:xfrm>
          <a:prstGeom prst="rect">
            <a:avLst/>
          </a:prstGeom>
          <a:noFill/>
          <a:ln w="9525" algn="ctr">
            <a:noFill/>
            <a:miter lim="800000"/>
            <a:headEnd/>
            <a:tailEnd/>
          </a:ln>
          <a:effectLst/>
        </p:spPr>
        <p:txBody>
          <a:bodyPr wrap="square">
            <a:spAutoFit/>
          </a:bodyPr>
          <a:lstStyle/>
          <a:p>
            <a:pPr algn="r">
              <a:defRPr/>
            </a:pPr>
            <a:r>
              <a:rPr lang="it-IT" sz="1600" dirty="0">
                <a:solidFill>
                  <a:schemeClr val="bg1"/>
                </a:solidFill>
                <a:latin typeface="Calibri" panose="020F0502020204030204" pitchFamily="34" charset="0"/>
                <a:cs typeface="Calibri" panose="020F0502020204030204" pitchFamily="34" charset="0"/>
              </a:rPr>
              <a:t>Keshav and Gudfinnsson, 2021 (J. </a:t>
            </a:r>
            <a:r>
              <a:rPr lang="it-IT" sz="1600" dirty="0" err="1">
                <a:solidFill>
                  <a:schemeClr val="bg1"/>
                </a:solidFill>
                <a:latin typeface="Calibri" pitchFamily="34" charset="0"/>
                <a:cs typeface="Calibri" panose="020F0502020204030204" pitchFamily="34" charset="0"/>
              </a:rPr>
              <a:t>Petrol</a:t>
            </a:r>
            <a:r>
              <a:rPr lang="it-IT" sz="1600" dirty="0">
                <a:solidFill>
                  <a:schemeClr val="bg1"/>
                </a:solidFill>
                <a:latin typeface="Calibri" pitchFamily="34" charset="0"/>
                <a:cs typeface="Calibri" panose="020F0502020204030204" pitchFamily="34" charset="0"/>
              </a:rPr>
              <a:t>., doi: 10.1093/</a:t>
            </a:r>
            <a:r>
              <a:rPr lang="it-IT" sz="1600" dirty="0" err="1">
                <a:solidFill>
                  <a:schemeClr val="bg1"/>
                </a:solidFill>
                <a:latin typeface="Calibri" panose="020F0502020204030204" pitchFamily="34" charset="0"/>
                <a:cs typeface="Calibri" panose="020F0502020204030204" pitchFamily="34" charset="0"/>
              </a:rPr>
              <a:t>petrology</a:t>
            </a:r>
            <a:r>
              <a:rPr lang="it-IT" sz="1600" dirty="0">
                <a:solidFill>
                  <a:schemeClr val="bg1"/>
                </a:solidFill>
                <a:latin typeface="Calibri" panose="020F0502020204030204" pitchFamily="34" charset="0"/>
                <a:cs typeface="Calibri" panose="020F0502020204030204" pitchFamily="34" charset="0"/>
              </a:rPr>
              <a:t>/egab009, 1-19)</a:t>
            </a:r>
          </a:p>
        </p:txBody>
      </p:sp>
      <p:sp>
        <p:nvSpPr>
          <p:cNvPr id="7" name="Rettangolo 6"/>
          <p:cNvSpPr/>
          <p:nvPr/>
        </p:nvSpPr>
        <p:spPr>
          <a:xfrm>
            <a:off x="317500" y="574675"/>
            <a:ext cx="8572500" cy="5632311"/>
          </a:xfrm>
          <a:prstGeom prst="rect">
            <a:avLst/>
          </a:prstGeom>
        </p:spPr>
        <p:txBody>
          <a:bodyPr wrap="square">
            <a:spAutoFit/>
          </a:bodyPr>
          <a:lstStyle/>
          <a:p>
            <a:pPr algn="ctr">
              <a:lnSpc>
                <a:spcPts val="3600"/>
              </a:lnSpc>
              <a:defRPr/>
            </a:pPr>
            <a:r>
              <a:rPr lang="en-GB" sz="3200" dirty="0">
                <a:solidFill>
                  <a:srgbClr val="FFFF00"/>
                </a:solidFill>
                <a:latin typeface="Calibri" pitchFamily="34" charset="0"/>
              </a:rPr>
              <a:t>5.1 GPa:</a:t>
            </a:r>
          </a:p>
          <a:p>
            <a:pPr>
              <a:lnSpc>
                <a:spcPts val="3600"/>
              </a:lnSpc>
              <a:defRPr/>
            </a:pPr>
            <a:r>
              <a:rPr lang="en-GB" sz="3200" dirty="0">
                <a:solidFill>
                  <a:schemeClr val="bg1"/>
                </a:solidFill>
                <a:latin typeface="Calibri" pitchFamily="34" charset="0"/>
              </a:rPr>
              <a:t>0.05 Fo + 0.70 Cpx + 0.25 Gt = 0.25 Opx + 0.75 Liq</a:t>
            </a:r>
          </a:p>
          <a:p>
            <a:pPr algn="ctr">
              <a:lnSpc>
                <a:spcPts val="3600"/>
              </a:lnSpc>
              <a:defRPr/>
            </a:pPr>
            <a:r>
              <a:rPr lang="en-GB" sz="3200" dirty="0">
                <a:solidFill>
                  <a:srgbClr val="FFFF00"/>
                </a:solidFill>
                <a:latin typeface="Calibri" pitchFamily="34" charset="0"/>
              </a:rPr>
              <a:t>6.0 GPa:</a:t>
            </a:r>
          </a:p>
          <a:p>
            <a:pPr>
              <a:lnSpc>
                <a:spcPts val="3600"/>
              </a:lnSpc>
              <a:defRPr/>
            </a:pPr>
            <a:r>
              <a:rPr lang="en-GB" sz="3200" dirty="0">
                <a:solidFill>
                  <a:schemeClr val="bg1"/>
                </a:solidFill>
                <a:latin typeface="Calibri" pitchFamily="34" charset="0"/>
              </a:rPr>
              <a:t>0.03 Fo + 0.70 Cpx + 0.27 Gt = 0.27 Opx + 0.73 Liq</a:t>
            </a:r>
          </a:p>
          <a:p>
            <a:pPr algn="ctr">
              <a:lnSpc>
                <a:spcPts val="3600"/>
              </a:lnSpc>
              <a:defRPr/>
            </a:pPr>
            <a:r>
              <a:rPr lang="en-GB" sz="3200" dirty="0">
                <a:solidFill>
                  <a:srgbClr val="FFFF00"/>
                </a:solidFill>
                <a:latin typeface="Calibri" pitchFamily="34" charset="0"/>
              </a:rPr>
              <a:t>8.0 GPa:</a:t>
            </a:r>
          </a:p>
          <a:p>
            <a:pPr>
              <a:lnSpc>
                <a:spcPts val="3600"/>
              </a:lnSpc>
              <a:defRPr/>
            </a:pPr>
            <a:r>
              <a:rPr lang="en-GB" sz="3200" dirty="0">
                <a:solidFill>
                  <a:schemeClr val="bg1"/>
                </a:solidFill>
                <a:latin typeface="Calibri" pitchFamily="34" charset="0"/>
              </a:rPr>
              <a:t>0.06 Fo + 0.68 Cpx + 0.26 Gt = 0.23 Opx + 0.67 Liq</a:t>
            </a:r>
          </a:p>
          <a:p>
            <a:pPr algn="ctr">
              <a:lnSpc>
                <a:spcPts val="3600"/>
              </a:lnSpc>
              <a:defRPr/>
            </a:pPr>
            <a:r>
              <a:rPr lang="en-GB" sz="3200" dirty="0">
                <a:solidFill>
                  <a:srgbClr val="FFFF00"/>
                </a:solidFill>
                <a:latin typeface="Calibri" pitchFamily="34" charset="0"/>
              </a:rPr>
              <a:t>10 GPa:</a:t>
            </a:r>
          </a:p>
          <a:p>
            <a:pPr>
              <a:lnSpc>
                <a:spcPts val="3600"/>
              </a:lnSpc>
              <a:defRPr/>
            </a:pPr>
            <a:r>
              <a:rPr lang="en-GB" sz="3200" dirty="0">
                <a:solidFill>
                  <a:schemeClr val="bg1"/>
                </a:solidFill>
                <a:latin typeface="Calibri" pitchFamily="34" charset="0"/>
              </a:rPr>
              <a:t>0.02 Fo + 0.67 Cpx + 0.31 Gt = 0.22 Opx + 0.78 Liq</a:t>
            </a:r>
          </a:p>
          <a:p>
            <a:pPr algn="ctr">
              <a:lnSpc>
                <a:spcPts val="3600"/>
              </a:lnSpc>
              <a:defRPr/>
            </a:pPr>
            <a:r>
              <a:rPr lang="en-GB" sz="3200" dirty="0">
                <a:solidFill>
                  <a:srgbClr val="FFFF00"/>
                </a:solidFill>
                <a:latin typeface="Calibri" pitchFamily="34" charset="0"/>
              </a:rPr>
              <a:t>12 GPa:</a:t>
            </a:r>
          </a:p>
          <a:p>
            <a:pPr>
              <a:lnSpc>
                <a:spcPts val="3600"/>
              </a:lnSpc>
              <a:defRPr/>
            </a:pPr>
            <a:r>
              <a:rPr lang="en-GB" sz="3200" dirty="0">
                <a:solidFill>
                  <a:schemeClr val="bg1"/>
                </a:solidFill>
                <a:latin typeface="Calibri" pitchFamily="34" charset="0"/>
              </a:rPr>
              <a:t>0.04 Fo + 0.71 Cpx + 0.25 Gt = 0.19 Opx + 0.81 Liq</a:t>
            </a:r>
          </a:p>
          <a:p>
            <a:pPr algn="ctr">
              <a:lnSpc>
                <a:spcPts val="3600"/>
              </a:lnSpc>
              <a:defRPr/>
            </a:pPr>
            <a:r>
              <a:rPr lang="en-GB" sz="3200" dirty="0">
                <a:solidFill>
                  <a:srgbClr val="FFFF00"/>
                </a:solidFill>
                <a:latin typeface="Calibri" pitchFamily="34" charset="0"/>
              </a:rPr>
              <a:t>14 GPa:</a:t>
            </a:r>
          </a:p>
          <a:p>
            <a:pPr>
              <a:lnSpc>
                <a:spcPts val="3600"/>
              </a:lnSpc>
              <a:defRPr/>
            </a:pPr>
            <a:r>
              <a:rPr lang="en-GB" sz="3200" dirty="0">
                <a:solidFill>
                  <a:schemeClr val="bg1"/>
                </a:solidFill>
                <a:latin typeface="Calibri" pitchFamily="34" charset="0"/>
              </a:rPr>
              <a:t>0.05 Fo + 0.73 Cpx + 0.22 Gt = 0.18 Opx + 0.82 Liq</a:t>
            </a:r>
          </a:p>
        </p:txBody>
      </p:sp>
      <p:sp>
        <p:nvSpPr>
          <p:cNvPr id="2" name="Rettangolo arrotondato 1"/>
          <p:cNvSpPr/>
          <p:nvPr/>
        </p:nvSpPr>
        <p:spPr bwMode="auto">
          <a:xfrm>
            <a:off x="1155700" y="1092200"/>
            <a:ext cx="533400" cy="50040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arrotondato 5"/>
          <p:cNvSpPr/>
          <p:nvPr/>
        </p:nvSpPr>
        <p:spPr bwMode="auto">
          <a:xfrm>
            <a:off x="6159500" y="1092200"/>
            <a:ext cx="787400" cy="50040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Text Box 8"/>
          <p:cNvSpPr txBox="1">
            <a:spLocks noChangeArrowheads="1"/>
          </p:cNvSpPr>
          <p:nvPr/>
        </p:nvSpPr>
        <p:spPr bwMode="auto">
          <a:xfrm>
            <a:off x="571501" y="647700"/>
            <a:ext cx="1701800" cy="461665"/>
          </a:xfrm>
          <a:prstGeom prst="rect">
            <a:avLst/>
          </a:prstGeom>
          <a:noFill/>
          <a:ln w="9525" algn="ctr">
            <a:noFill/>
            <a:miter lim="800000"/>
            <a:headEnd/>
            <a:tailEnd/>
          </a:ln>
          <a:effectLst/>
        </p:spPr>
        <p:txBody>
          <a:bodyPr wrap="square">
            <a:spAutoFit/>
          </a:bodyPr>
          <a:lstStyle/>
          <a:p>
            <a:pPr algn="ctr">
              <a:defRPr/>
            </a:pPr>
            <a:r>
              <a:rPr lang="en-GB" sz="2400" i="1" dirty="0">
                <a:solidFill>
                  <a:schemeClr val="bg1"/>
                </a:solidFill>
                <a:latin typeface="Calibri" panose="020F0502020204030204" pitchFamily="34" charset="0"/>
                <a:cs typeface="Calibri" panose="020F0502020204030204" pitchFamily="34" charset="0"/>
              </a:rPr>
              <a:t>Reactant</a:t>
            </a:r>
          </a:p>
        </p:txBody>
      </p:sp>
      <p:sp>
        <p:nvSpPr>
          <p:cNvPr id="9" name="Text Box 8"/>
          <p:cNvSpPr txBox="1">
            <a:spLocks noChangeArrowheads="1"/>
          </p:cNvSpPr>
          <p:nvPr/>
        </p:nvSpPr>
        <p:spPr bwMode="auto">
          <a:xfrm>
            <a:off x="5715001" y="647700"/>
            <a:ext cx="1701800" cy="461665"/>
          </a:xfrm>
          <a:prstGeom prst="rect">
            <a:avLst/>
          </a:prstGeom>
          <a:noFill/>
          <a:ln w="9525" algn="ctr">
            <a:noFill/>
            <a:miter lim="800000"/>
            <a:headEnd/>
            <a:tailEnd/>
          </a:ln>
          <a:effectLst/>
        </p:spPr>
        <p:txBody>
          <a:bodyPr wrap="square">
            <a:spAutoFit/>
          </a:bodyPr>
          <a:lstStyle/>
          <a:p>
            <a:pPr algn="ctr">
              <a:defRPr/>
            </a:pPr>
            <a:r>
              <a:rPr lang="en-GB" sz="2400" i="1" dirty="0">
                <a:solidFill>
                  <a:schemeClr val="bg1"/>
                </a:solidFill>
                <a:latin typeface="Calibri" panose="020F0502020204030204" pitchFamily="34" charset="0"/>
                <a:cs typeface="Calibri" panose="020F0502020204030204" pitchFamily="34" charset="0"/>
              </a:rPr>
              <a:t>Product</a:t>
            </a:r>
          </a:p>
        </p:txBody>
      </p:sp>
    </p:spTree>
    <p:extLst>
      <p:ext uri="{BB962C8B-B14F-4D97-AF65-F5344CB8AC3E}">
        <p14:creationId xmlns:p14="http://schemas.microsoft.com/office/powerpoint/2010/main" val="359530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7944">
                                            <p:txEl>
                                              <p:pRg st="0" end="0"/>
                                            </p:txEl>
                                          </p:spTgt>
                                        </p:tgtEl>
                                        <p:attrNameLst>
                                          <p:attrName>style.visibility</p:attrName>
                                        </p:attrNameLst>
                                      </p:cBhvr>
                                      <p:to>
                                        <p:strVal val="visible"/>
                                      </p:to>
                                    </p:set>
                                    <p:animEffect transition="in" filter="fade">
                                      <p:cBhvr>
                                        <p:cTn id="11" dur="500"/>
                                        <p:tgtEl>
                                          <p:spTgt spid="80794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809988" name="Text Box 4"/>
          <p:cNvSpPr txBox="1">
            <a:spLocks noChangeArrowheads="1"/>
          </p:cNvSpPr>
          <p:nvPr/>
        </p:nvSpPr>
        <p:spPr bwMode="auto">
          <a:xfrm>
            <a:off x="0" y="677863"/>
            <a:ext cx="9142413" cy="762000"/>
          </a:xfrm>
          <a:prstGeom prst="rect">
            <a:avLst/>
          </a:prstGeom>
          <a:noFill/>
          <a:ln w="9525" algn="ctr">
            <a:noFill/>
            <a:miter lim="800000"/>
            <a:headEnd/>
            <a:tailEnd/>
          </a:ln>
          <a:effectLst/>
        </p:spPr>
        <p:txBody>
          <a:bodyPr>
            <a:spAutoFit/>
          </a:bodyPr>
          <a:lstStyle/>
          <a:p>
            <a:pPr algn="ctr">
              <a:spcBef>
                <a:spcPct val="50000"/>
              </a:spcBef>
              <a:defRPr/>
            </a:pPr>
            <a:r>
              <a:rPr lang="en-GB" sz="4400">
                <a:solidFill>
                  <a:schemeClr val="bg1"/>
                </a:solidFill>
                <a:effectLst>
                  <a:outerShdw blurRad="38100" dist="38100" dir="2700000" algn="tl">
                    <a:srgbClr val="000000"/>
                  </a:outerShdw>
                </a:effectLst>
                <a:latin typeface="Calibri" pitchFamily="34" charset="0"/>
              </a:rPr>
              <a:t>To resume:</a:t>
            </a:r>
          </a:p>
        </p:txBody>
      </p:sp>
      <p:sp>
        <p:nvSpPr>
          <p:cNvPr id="809989" name="Text Box 5"/>
          <p:cNvSpPr txBox="1">
            <a:spLocks noChangeArrowheads="1"/>
          </p:cNvSpPr>
          <p:nvPr/>
        </p:nvSpPr>
        <p:spPr bwMode="auto">
          <a:xfrm>
            <a:off x="87313" y="1347788"/>
            <a:ext cx="9055100" cy="5016758"/>
          </a:xfrm>
          <a:prstGeom prst="rect">
            <a:avLst/>
          </a:prstGeom>
          <a:noFill/>
          <a:ln w="9525" algn="ctr">
            <a:noFill/>
            <a:miter lim="800000"/>
            <a:headEnd/>
            <a:tailEnd/>
          </a:ln>
          <a:effectLst/>
        </p:spPr>
        <p:txBody>
          <a:bodyPr>
            <a:spAutoFit/>
          </a:bodyPr>
          <a:lstStyle/>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1.</a:t>
            </a:r>
            <a:r>
              <a:rPr lang="en-GB" sz="3200" dirty="0">
                <a:solidFill>
                  <a:schemeClr val="bg1"/>
                </a:solidFill>
                <a:effectLst>
                  <a:outerShdw blurRad="38100" dist="38100" dir="2700000" algn="tl">
                    <a:srgbClr val="000000"/>
                  </a:outerShdw>
                </a:effectLst>
                <a:latin typeface="Calibri" pitchFamily="34" charset="0"/>
              </a:rPr>
              <a:t> According to some researchers (e.g., Niu) </a:t>
            </a:r>
            <a:r>
              <a:rPr lang="en-GB" sz="3200" dirty="0">
                <a:solidFill>
                  <a:srgbClr val="FFFF00"/>
                </a:solidFill>
                <a:effectLst>
                  <a:outerShdw blurRad="38100" dist="38100" dir="2700000" algn="tl">
                    <a:srgbClr val="000000"/>
                  </a:outerShdw>
                </a:effectLst>
                <a:latin typeface="Calibri" pitchFamily="34" charset="0"/>
              </a:rPr>
              <a:t>Opx is consumed</a:t>
            </a:r>
            <a:r>
              <a:rPr lang="en-GB" sz="3200" dirty="0">
                <a:solidFill>
                  <a:schemeClr val="bg1"/>
                </a:solidFill>
                <a:effectLst>
                  <a:outerShdw blurRad="38100" dist="38100" dir="2700000" algn="tl">
                    <a:srgbClr val="000000"/>
                  </a:outerShdw>
                </a:effectLst>
                <a:latin typeface="Calibri" pitchFamily="34" charset="0"/>
              </a:rPr>
              <a:t> more than Cpx during adiabatic decompression melting.</a:t>
            </a:r>
          </a:p>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According to other researchers (e.g., Walter) </a:t>
            </a:r>
            <a:r>
              <a:rPr lang="en-GB" sz="3200" dirty="0">
                <a:solidFill>
                  <a:srgbClr val="FFFF00"/>
                </a:solidFill>
                <a:effectLst>
                  <a:outerShdw blurRad="38100" dist="38100" dir="2700000" algn="tl">
                    <a:srgbClr val="000000"/>
                  </a:outerShdw>
                </a:effectLst>
                <a:latin typeface="Calibri" pitchFamily="34" charset="0"/>
              </a:rPr>
              <a:t>Opx is not consumed</a:t>
            </a:r>
            <a:r>
              <a:rPr lang="en-GB" sz="3200" dirty="0">
                <a:solidFill>
                  <a:schemeClr val="bg1"/>
                </a:solidFill>
                <a:effectLst>
                  <a:outerShdw blurRad="38100" dist="38100" dir="2700000" algn="tl">
                    <a:srgbClr val="000000"/>
                  </a:outerShdw>
                </a:effectLst>
                <a:latin typeface="Calibri" pitchFamily="34" charset="0"/>
              </a:rPr>
              <a:t> during adiabatic decompression melting.</a:t>
            </a:r>
          </a:p>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3.</a:t>
            </a:r>
            <a:r>
              <a:rPr lang="en-GB" sz="3200" dirty="0">
                <a:solidFill>
                  <a:schemeClr val="bg1"/>
                </a:solidFill>
                <a:effectLst>
                  <a:outerShdw blurRad="38100" dist="38100" dir="2700000" algn="tl">
                    <a:srgbClr val="000000"/>
                  </a:outerShdw>
                </a:effectLst>
                <a:latin typeface="Calibri" pitchFamily="34" charset="0"/>
              </a:rPr>
              <a:t> According to others (e.g., Falloon, Green) </a:t>
            </a:r>
            <a:r>
              <a:rPr lang="en-GB" sz="3200" dirty="0">
                <a:solidFill>
                  <a:srgbClr val="FFFF00"/>
                </a:solidFill>
                <a:effectLst>
                  <a:outerShdw blurRad="38100" dist="38100" dir="2700000" algn="tl">
                    <a:srgbClr val="000000"/>
                  </a:outerShdw>
                </a:effectLst>
                <a:latin typeface="Calibri" pitchFamily="34" charset="0"/>
              </a:rPr>
              <a:t>both Opx and Cpx are consumed</a:t>
            </a:r>
            <a:r>
              <a:rPr lang="en-GB" sz="3200" dirty="0">
                <a:solidFill>
                  <a:schemeClr val="bg1"/>
                </a:solidFill>
                <a:effectLst>
                  <a:outerShdw blurRad="38100" dist="38100" dir="2700000" algn="tl">
                    <a:srgbClr val="000000"/>
                  </a:outerShdw>
                </a:effectLst>
                <a:latin typeface="Calibri" pitchFamily="34" charset="0"/>
              </a:rPr>
              <a:t> during adiabatic decompression melting, with Cpx entering the melt more than Opx.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9988"/>
                                        </p:tgtEl>
                                        <p:attrNameLst>
                                          <p:attrName>style.visibility</p:attrName>
                                        </p:attrNameLst>
                                      </p:cBhvr>
                                      <p:to>
                                        <p:strVal val="visible"/>
                                      </p:to>
                                    </p:set>
                                    <p:animEffect transition="in" filter="fade">
                                      <p:cBhvr>
                                        <p:cTn id="7" dur="500"/>
                                        <p:tgtEl>
                                          <p:spTgt spid="8099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9989">
                                            <p:txEl>
                                              <p:pRg st="0" end="0"/>
                                            </p:txEl>
                                          </p:spTgt>
                                        </p:tgtEl>
                                        <p:attrNameLst>
                                          <p:attrName>style.visibility</p:attrName>
                                        </p:attrNameLst>
                                      </p:cBhvr>
                                      <p:to>
                                        <p:strVal val="visible"/>
                                      </p:to>
                                    </p:set>
                                    <p:animEffect transition="in" filter="fade">
                                      <p:cBhvr>
                                        <p:cTn id="12" dur="500"/>
                                        <p:tgtEl>
                                          <p:spTgt spid="8099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9989">
                                            <p:txEl>
                                              <p:pRg st="1" end="1"/>
                                            </p:txEl>
                                          </p:spTgt>
                                        </p:tgtEl>
                                        <p:attrNameLst>
                                          <p:attrName>style.visibility</p:attrName>
                                        </p:attrNameLst>
                                      </p:cBhvr>
                                      <p:to>
                                        <p:strVal val="visible"/>
                                      </p:to>
                                    </p:set>
                                    <p:animEffect transition="in" filter="fade">
                                      <p:cBhvr>
                                        <p:cTn id="17" dur="500"/>
                                        <p:tgtEl>
                                          <p:spTgt spid="80998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9989">
                                            <p:txEl>
                                              <p:pRg st="2" end="2"/>
                                            </p:txEl>
                                          </p:spTgt>
                                        </p:tgtEl>
                                        <p:attrNameLst>
                                          <p:attrName>style.visibility</p:attrName>
                                        </p:attrNameLst>
                                      </p:cBhvr>
                                      <p:to>
                                        <p:strVal val="visible"/>
                                      </p:to>
                                    </p:set>
                                    <p:animEffect transition="in" filter="fade">
                                      <p:cBhvr>
                                        <p:cTn id="22" dur="500"/>
                                        <p:tgtEl>
                                          <p:spTgt spid="8099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88" grpId="0"/>
      <p:bldP spid="80998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812036" name="Text Box 4"/>
          <p:cNvSpPr txBox="1">
            <a:spLocks noChangeArrowheads="1"/>
          </p:cNvSpPr>
          <p:nvPr/>
        </p:nvSpPr>
        <p:spPr bwMode="auto">
          <a:xfrm>
            <a:off x="0" y="817563"/>
            <a:ext cx="9142413" cy="860425"/>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residual mineral mode as function of melt depletion according to Falloon et al (2008)</a:t>
            </a:r>
          </a:p>
        </p:txBody>
      </p:sp>
      <p:grpSp>
        <p:nvGrpSpPr>
          <p:cNvPr id="2" name="Group 84"/>
          <p:cNvGrpSpPr>
            <a:grpSpLocks/>
          </p:cNvGrpSpPr>
          <p:nvPr/>
        </p:nvGrpSpPr>
        <p:grpSpPr bwMode="auto">
          <a:xfrm>
            <a:off x="93663" y="1681163"/>
            <a:ext cx="4413250" cy="3767137"/>
            <a:chOff x="19" y="1195"/>
            <a:chExt cx="2780" cy="2373"/>
          </a:xfrm>
        </p:grpSpPr>
        <p:pic>
          <p:nvPicPr>
            <p:cNvPr id="65590" name="Picture 8"/>
            <p:cNvPicPr>
              <a:picLocks noChangeAspect="1" noChangeArrowheads="1"/>
            </p:cNvPicPr>
            <p:nvPr/>
          </p:nvPicPr>
          <p:blipFill>
            <a:blip r:embed="rId3" cstate="print"/>
            <a:srcRect/>
            <a:stretch>
              <a:fillRect/>
            </a:stretch>
          </p:blipFill>
          <p:spPr bwMode="auto">
            <a:xfrm>
              <a:off x="19" y="1195"/>
              <a:ext cx="2780" cy="2373"/>
            </a:xfrm>
            <a:prstGeom prst="rect">
              <a:avLst/>
            </a:prstGeom>
            <a:noFill/>
            <a:ln w="9525" algn="ctr">
              <a:noFill/>
              <a:miter lim="800000"/>
              <a:headEnd/>
              <a:tailEnd/>
            </a:ln>
          </p:spPr>
        </p:pic>
        <p:sp>
          <p:nvSpPr>
            <p:cNvPr id="812044" name="Oval 12"/>
            <p:cNvSpPr>
              <a:spLocks noChangeArrowheads="1"/>
            </p:cNvSpPr>
            <p:nvPr/>
          </p:nvSpPr>
          <p:spPr bwMode="auto">
            <a:xfrm>
              <a:off x="474" y="194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5" name="Oval 13"/>
            <p:cNvSpPr>
              <a:spLocks noChangeArrowheads="1"/>
            </p:cNvSpPr>
            <p:nvPr/>
          </p:nvSpPr>
          <p:spPr bwMode="auto">
            <a:xfrm>
              <a:off x="474" y="191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6" name="Oval 14"/>
            <p:cNvSpPr>
              <a:spLocks noChangeArrowheads="1"/>
            </p:cNvSpPr>
            <p:nvPr/>
          </p:nvSpPr>
          <p:spPr bwMode="auto">
            <a:xfrm>
              <a:off x="548" y="188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7" name="Oval 15"/>
            <p:cNvSpPr>
              <a:spLocks noChangeArrowheads="1"/>
            </p:cNvSpPr>
            <p:nvPr/>
          </p:nvSpPr>
          <p:spPr bwMode="auto">
            <a:xfrm>
              <a:off x="792" y="183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8" name="Oval 16"/>
            <p:cNvSpPr>
              <a:spLocks noChangeArrowheads="1"/>
            </p:cNvSpPr>
            <p:nvPr/>
          </p:nvSpPr>
          <p:spPr bwMode="auto">
            <a:xfrm>
              <a:off x="1098" y="182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9" name="Oval 17"/>
            <p:cNvSpPr>
              <a:spLocks noChangeArrowheads="1"/>
            </p:cNvSpPr>
            <p:nvPr/>
          </p:nvSpPr>
          <p:spPr bwMode="auto">
            <a:xfrm>
              <a:off x="1436" y="181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0" name="Oval 18"/>
            <p:cNvSpPr>
              <a:spLocks noChangeArrowheads="1"/>
            </p:cNvSpPr>
            <p:nvPr/>
          </p:nvSpPr>
          <p:spPr bwMode="auto">
            <a:xfrm>
              <a:off x="1966" y="179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1" name="Oval 19"/>
            <p:cNvSpPr>
              <a:spLocks noChangeArrowheads="1"/>
            </p:cNvSpPr>
            <p:nvPr/>
          </p:nvSpPr>
          <p:spPr bwMode="auto">
            <a:xfrm>
              <a:off x="2346" y="178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2" name="Oval 40"/>
            <p:cNvSpPr>
              <a:spLocks noChangeArrowheads="1"/>
            </p:cNvSpPr>
            <p:nvPr/>
          </p:nvSpPr>
          <p:spPr bwMode="auto">
            <a:xfrm>
              <a:off x="2346" y="309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3" name="Oval 41"/>
            <p:cNvSpPr>
              <a:spLocks noChangeArrowheads="1"/>
            </p:cNvSpPr>
            <p:nvPr/>
          </p:nvSpPr>
          <p:spPr bwMode="auto">
            <a:xfrm>
              <a:off x="1966" y="288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4" name="Oval 42"/>
            <p:cNvSpPr>
              <a:spLocks noChangeArrowheads="1"/>
            </p:cNvSpPr>
            <p:nvPr/>
          </p:nvSpPr>
          <p:spPr bwMode="auto">
            <a:xfrm>
              <a:off x="1436" y="2610"/>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5" name="Oval 43"/>
            <p:cNvSpPr>
              <a:spLocks noChangeArrowheads="1"/>
            </p:cNvSpPr>
            <p:nvPr/>
          </p:nvSpPr>
          <p:spPr bwMode="auto">
            <a:xfrm>
              <a:off x="1096" y="265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6" name="Oval 44"/>
            <p:cNvSpPr>
              <a:spLocks noChangeArrowheads="1"/>
            </p:cNvSpPr>
            <p:nvPr/>
          </p:nvSpPr>
          <p:spPr bwMode="auto">
            <a:xfrm>
              <a:off x="796" y="263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7" name="Oval 45"/>
            <p:cNvSpPr>
              <a:spLocks noChangeArrowheads="1"/>
            </p:cNvSpPr>
            <p:nvPr/>
          </p:nvSpPr>
          <p:spPr bwMode="auto">
            <a:xfrm>
              <a:off x="550" y="255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8" name="Oval 46"/>
            <p:cNvSpPr>
              <a:spLocks noChangeArrowheads="1"/>
            </p:cNvSpPr>
            <p:nvPr/>
          </p:nvSpPr>
          <p:spPr bwMode="auto">
            <a:xfrm>
              <a:off x="476" y="242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9" name="Oval 47"/>
            <p:cNvSpPr>
              <a:spLocks noChangeArrowheads="1"/>
            </p:cNvSpPr>
            <p:nvPr/>
          </p:nvSpPr>
          <p:spPr bwMode="auto">
            <a:xfrm>
              <a:off x="476" y="245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80" name="AutoShape 48"/>
            <p:cNvSpPr>
              <a:spLocks noChangeArrowheads="1"/>
            </p:cNvSpPr>
            <p:nvPr/>
          </p:nvSpPr>
          <p:spPr bwMode="auto">
            <a:xfrm>
              <a:off x="1098" y="2850"/>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1" name="AutoShape 49"/>
            <p:cNvSpPr>
              <a:spLocks noChangeArrowheads="1"/>
            </p:cNvSpPr>
            <p:nvPr/>
          </p:nvSpPr>
          <p:spPr bwMode="auto">
            <a:xfrm>
              <a:off x="800" y="2722"/>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2" name="AutoShape 50"/>
            <p:cNvSpPr>
              <a:spLocks noChangeArrowheads="1"/>
            </p:cNvSpPr>
            <p:nvPr/>
          </p:nvSpPr>
          <p:spPr bwMode="auto">
            <a:xfrm>
              <a:off x="552" y="2626"/>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3" name="AutoShape 51"/>
            <p:cNvSpPr>
              <a:spLocks noChangeArrowheads="1"/>
            </p:cNvSpPr>
            <p:nvPr/>
          </p:nvSpPr>
          <p:spPr bwMode="auto">
            <a:xfrm>
              <a:off x="476" y="2678"/>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4" name="AutoShape 52"/>
            <p:cNvSpPr>
              <a:spLocks noChangeArrowheads="1"/>
            </p:cNvSpPr>
            <p:nvPr/>
          </p:nvSpPr>
          <p:spPr bwMode="auto">
            <a:xfrm>
              <a:off x="1442" y="3096"/>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0" name="AutoShape 58"/>
            <p:cNvSpPr>
              <a:spLocks noChangeArrowheads="1"/>
            </p:cNvSpPr>
            <p:nvPr/>
          </p:nvSpPr>
          <p:spPr bwMode="auto">
            <a:xfrm>
              <a:off x="476" y="3050"/>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1" name="AutoShape 59"/>
            <p:cNvSpPr>
              <a:spLocks noChangeArrowheads="1"/>
            </p:cNvSpPr>
            <p:nvPr/>
          </p:nvSpPr>
          <p:spPr bwMode="auto">
            <a:xfrm>
              <a:off x="550" y="3074"/>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2" name="AutoShape 60"/>
            <p:cNvSpPr>
              <a:spLocks noChangeArrowheads="1"/>
            </p:cNvSpPr>
            <p:nvPr/>
          </p:nvSpPr>
          <p:spPr bwMode="auto">
            <a:xfrm>
              <a:off x="796" y="307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3" name="AutoShape 61"/>
            <p:cNvSpPr>
              <a:spLocks noChangeArrowheads="1"/>
            </p:cNvSpPr>
            <p:nvPr/>
          </p:nvSpPr>
          <p:spPr bwMode="auto">
            <a:xfrm>
              <a:off x="1100" y="308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4" name="AutoShape 62"/>
            <p:cNvSpPr>
              <a:spLocks noChangeArrowheads="1"/>
            </p:cNvSpPr>
            <p:nvPr/>
          </p:nvSpPr>
          <p:spPr bwMode="auto">
            <a:xfrm>
              <a:off x="1436" y="3066"/>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3" name="Group 85"/>
          <p:cNvGrpSpPr>
            <a:grpSpLocks/>
          </p:cNvGrpSpPr>
          <p:nvPr/>
        </p:nvGrpSpPr>
        <p:grpSpPr bwMode="auto">
          <a:xfrm>
            <a:off x="4630738" y="1676400"/>
            <a:ext cx="4416425" cy="3776663"/>
            <a:chOff x="2877" y="1192"/>
            <a:chExt cx="2782" cy="2379"/>
          </a:xfrm>
        </p:grpSpPr>
        <p:sp>
          <p:nvSpPr>
            <p:cNvPr id="812043" name="Rectangle 11"/>
            <p:cNvSpPr>
              <a:spLocks noChangeArrowheads="1"/>
            </p:cNvSpPr>
            <p:nvPr/>
          </p:nvSpPr>
          <p:spPr bwMode="auto">
            <a:xfrm>
              <a:off x="2880" y="1192"/>
              <a:ext cx="2779" cy="2379"/>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65557" name="Picture 10"/>
            <p:cNvPicPr>
              <a:picLocks noChangeAspect="1" noChangeArrowheads="1"/>
            </p:cNvPicPr>
            <p:nvPr/>
          </p:nvPicPr>
          <p:blipFill>
            <a:blip r:embed="rId4" cstate="print"/>
            <a:srcRect/>
            <a:stretch>
              <a:fillRect/>
            </a:stretch>
          </p:blipFill>
          <p:spPr bwMode="auto">
            <a:xfrm>
              <a:off x="2877" y="1276"/>
              <a:ext cx="2780" cy="2266"/>
            </a:xfrm>
            <a:prstGeom prst="rect">
              <a:avLst/>
            </a:prstGeom>
            <a:noFill/>
            <a:ln w="9525" algn="ctr">
              <a:noFill/>
              <a:miter lim="800000"/>
              <a:headEnd/>
              <a:tailEnd/>
            </a:ln>
          </p:spPr>
        </p:pic>
        <p:sp>
          <p:nvSpPr>
            <p:cNvPr id="812052" name="Oval 20"/>
            <p:cNvSpPr>
              <a:spLocks noChangeArrowheads="1"/>
            </p:cNvSpPr>
            <p:nvPr/>
          </p:nvSpPr>
          <p:spPr bwMode="auto">
            <a:xfrm>
              <a:off x="3332" y="1868"/>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3" name="Oval 21"/>
            <p:cNvSpPr>
              <a:spLocks noChangeArrowheads="1"/>
            </p:cNvSpPr>
            <p:nvPr/>
          </p:nvSpPr>
          <p:spPr bwMode="auto">
            <a:xfrm>
              <a:off x="3618" y="188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4" name="Oval 22"/>
            <p:cNvSpPr>
              <a:spLocks noChangeArrowheads="1"/>
            </p:cNvSpPr>
            <p:nvPr/>
          </p:nvSpPr>
          <p:spPr bwMode="auto">
            <a:xfrm>
              <a:off x="3686" y="184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5" name="Oval 23"/>
            <p:cNvSpPr>
              <a:spLocks noChangeArrowheads="1"/>
            </p:cNvSpPr>
            <p:nvPr/>
          </p:nvSpPr>
          <p:spPr bwMode="auto">
            <a:xfrm>
              <a:off x="3974" y="181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6" name="Oval 24"/>
            <p:cNvSpPr>
              <a:spLocks noChangeArrowheads="1"/>
            </p:cNvSpPr>
            <p:nvPr/>
          </p:nvSpPr>
          <p:spPr bwMode="auto">
            <a:xfrm>
              <a:off x="4544" y="180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7" name="Oval 25"/>
            <p:cNvSpPr>
              <a:spLocks noChangeArrowheads="1"/>
            </p:cNvSpPr>
            <p:nvPr/>
          </p:nvSpPr>
          <p:spPr bwMode="auto">
            <a:xfrm>
              <a:off x="4680" y="174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8" name="Oval 26"/>
            <p:cNvSpPr>
              <a:spLocks noChangeArrowheads="1"/>
            </p:cNvSpPr>
            <p:nvPr/>
          </p:nvSpPr>
          <p:spPr bwMode="auto">
            <a:xfrm>
              <a:off x="4918" y="177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9" name="Oval 27"/>
            <p:cNvSpPr>
              <a:spLocks noChangeArrowheads="1"/>
            </p:cNvSpPr>
            <p:nvPr/>
          </p:nvSpPr>
          <p:spPr bwMode="auto">
            <a:xfrm>
              <a:off x="5040" y="177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0" name="Oval 28"/>
            <p:cNvSpPr>
              <a:spLocks noChangeArrowheads="1"/>
            </p:cNvSpPr>
            <p:nvPr/>
          </p:nvSpPr>
          <p:spPr bwMode="auto">
            <a:xfrm>
              <a:off x="5194" y="177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1" name="Oval 29"/>
            <p:cNvSpPr>
              <a:spLocks noChangeArrowheads="1"/>
            </p:cNvSpPr>
            <p:nvPr/>
          </p:nvSpPr>
          <p:spPr bwMode="auto">
            <a:xfrm>
              <a:off x="5506" y="175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2" name="Oval 30"/>
            <p:cNvSpPr>
              <a:spLocks noChangeArrowheads="1"/>
            </p:cNvSpPr>
            <p:nvPr/>
          </p:nvSpPr>
          <p:spPr bwMode="auto">
            <a:xfrm>
              <a:off x="5508" y="311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3" name="Oval 31"/>
            <p:cNvSpPr>
              <a:spLocks noChangeArrowheads="1"/>
            </p:cNvSpPr>
            <p:nvPr/>
          </p:nvSpPr>
          <p:spPr bwMode="auto">
            <a:xfrm>
              <a:off x="5198" y="298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4" name="Oval 32"/>
            <p:cNvSpPr>
              <a:spLocks noChangeArrowheads="1"/>
            </p:cNvSpPr>
            <p:nvPr/>
          </p:nvSpPr>
          <p:spPr bwMode="auto">
            <a:xfrm>
              <a:off x="5040" y="290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5" name="Oval 33"/>
            <p:cNvSpPr>
              <a:spLocks noChangeArrowheads="1"/>
            </p:cNvSpPr>
            <p:nvPr/>
          </p:nvSpPr>
          <p:spPr bwMode="auto">
            <a:xfrm>
              <a:off x="4920" y="284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6" name="Oval 34"/>
            <p:cNvSpPr>
              <a:spLocks noChangeArrowheads="1"/>
            </p:cNvSpPr>
            <p:nvPr/>
          </p:nvSpPr>
          <p:spPr bwMode="auto">
            <a:xfrm>
              <a:off x="4680" y="279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7" name="Oval 35"/>
            <p:cNvSpPr>
              <a:spLocks noChangeArrowheads="1"/>
            </p:cNvSpPr>
            <p:nvPr/>
          </p:nvSpPr>
          <p:spPr bwMode="auto">
            <a:xfrm>
              <a:off x="4546" y="2680"/>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8" name="Oval 36"/>
            <p:cNvSpPr>
              <a:spLocks noChangeArrowheads="1"/>
            </p:cNvSpPr>
            <p:nvPr/>
          </p:nvSpPr>
          <p:spPr bwMode="auto">
            <a:xfrm>
              <a:off x="3974" y="268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9" name="Oval 37"/>
            <p:cNvSpPr>
              <a:spLocks noChangeArrowheads="1"/>
            </p:cNvSpPr>
            <p:nvPr/>
          </p:nvSpPr>
          <p:spPr bwMode="auto">
            <a:xfrm>
              <a:off x="3686" y="2598"/>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0" name="Oval 38"/>
            <p:cNvSpPr>
              <a:spLocks noChangeArrowheads="1"/>
            </p:cNvSpPr>
            <p:nvPr/>
          </p:nvSpPr>
          <p:spPr bwMode="auto">
            <a:xfrm>
              <a:off x="3616" y="256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1" name="Oval 39"/>
            <p:cNvSpPr>
              <a:spLocks noChangeArrowheads="1"/>
            </p:cNvSpPr>
            <p:nvPr/>
          </p:nvSpPr>
          <p:spPr bwMode="auto">
            <a:xfrm>
              <a:off x="3332" y="2528"/>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85" name="AutoShape 53"/>
            <p:cNvSpPr>
              <a:spLocks noChangeArrowheads="1"/>
            </p:cNvSpPr>
            <p:nvPr/>
          </p:nvSpPr>
          <p:spPr bwMode="auto">
            <a:xfrm>
              <a:off x="3334" y="2822"/>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6" name="AutoShape 54"/>
            <p:cNvSpPr>
              <a:spLocks noChangeArrowheads="1"/>
            </p:cNvSpPr>
            <p:nvPr/>
          </p:nvSpPr>
          <p:spPr bwMode="auto">
            <a:xfrm>
              <a:off x="3618" y="2764"/>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7" name="AutoShape 55"/>
            <p:cNvSpPr>
              <a:spLocks noChangeArrowheads="1"/>
            </p:cNvSpPr>
            <p:nvPr/>
          </p:nvSpPr>
          <p:spPr bwMode="auto">
            <a:xfrm>
              <a:off x="3688" y="2798"/>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8" name="AutoShape 56"/>
            <p:cNvSpPr>
              <a:spLocks noChangeArrowheads="1"/>
            </p:cNvSpPr>
            <p:nvPr/>
          </p:nvSpPr>
          <p:spPr bwMode="auto">
            <a:xfrm>
              <a:off x="3976" y="2854"/>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9" name="AutoShape 57"/>
            <p:cNvSpPr>
              <a:spLocks noChangeArrowheads="1"/>
            </p:cNvSpPr>
            <p:nvPr/>
          </p:nvSpPr>
          <p:spPr bwMode="auto">
            <a:xfrm>
              <a:off x="4548" y="3090"/>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5" name="AutoShape 63"/>
            <p:cNvSpPr>
              <a:spLocks noChangeArrowheads="1"/>
            </p:cNvSpPr>
            <p:nvPr/>
          </p:nvSpPr>
          <p:spPr bwMode="auto">
            <a:xfrm>
              <a:off x="3336" y="308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6" name="AutoShape 64"/>
            <p:cNvSpPr>
              <a:spLocks noChangeArrowheads="1"/>
            </p:cNvSpPr>
            <p:nvPr/>
          </p:nvSpPr>
          <p:spPr bwMode="auto">
            <a:xfrm>
              <a:off x="3618" y="3080"/>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7" name="AutoShape 65"/>
            <p:cNvSpPr>
              <a:spLocks noChangeArrowheads="1"/>
            </p:cNvSpPr>
            <p:nvPr/>
          </p:nvSpPr>
          <p:spPr bwMode="auto">
            <a:xfrm>
              <a:off x="3690" y="3094"/>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8" name="AutoShape 66"/>
            <p:cNvSpPr>
              <a:spLocks noChangeArrowheads="1"/>
            </p:cNvSpPr>
            <p:nvPr/>
          </p:nvSpPr>
          <p:spPr bwMode="auto">
            <a:xfrm>
              <a:off x="3976" y="3106"/>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1" name="AutoShape 69"/>
            <p:cNvSpPr>
              <a:spLocks noChangeArrowheads="1"/>
            </p:cNvSpPr>
            <p:nvPr/>
          </p:nvSpPr>
          <p:spPr bwMode="auto">
            <a:xfrm>
              <a:off x="4548" y="3108"/>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2" name="AutoShape 70"/>
            <p:cNvSpPr>
              <a:spLocks noChangeArrowheads="1"/>
            </p:cNvSpPr>
            <p:nvPr/>
          </p:nvSpPr>
          <p:spPr bwMode="auto">
            <a:xfrm>
              <a:off x="3344" y="3016"/>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3" name="AutoShape 71"/>
            <p:cNvSpPr>
              <a:spLocks noChangeArrowheads="1"/>
            </p:cNvSpPr>
            <p:nvPr/>
          </p:nvSpPr>
          <p:spPr bwMode="auto">
            <a:xfrm>
              <a:off x="3624" y="3116"/>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4" name="Group 86"/>
          <p:cNvGrpSpPr>
            <a:grpSpLocks/>
          </p:cNvGrpSpPr>
          <p:nvPr/>
        </p:nvGrpSpPr>
        <p:grpSpPr bwMode="auto">
          <a:xfrm>
            <a:off x="63500" y="5505450"/>
            <a:ext cx="8970963" cy="452438"/>
            <a:chOff x="0" y="3604"/>
            <a:chExt cx="5651" cy="285"/>
          </a:xfrm>
        </p:grpSpPr>
        <p:sp>
          <p:nvSpPr>
            <p:cNvPr id="812104" name="Rectangle 72"/>
            <p:cNvSpPr>
              <a:spLocks noChangeArrowheads="1"/>
            </p:cNvSpPr>
            <p:nvPr/>
          </p:nvSpPr>
          <p:spPr bwMode="auto">
            <a:xfrm>
              <a:off x="0" y="3604"/>
              <a:ext cx="5651" cy="285"/>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812105" name="Oval 73"/>
            <p:cNvSpPr>
              <a:spLocks noChangeArrowheads="1"/>
            </p:cNvSpPr>
            <p:nvPr/>
          </p:nvSpPr>
          <p:spPr bwMode="auto">
            <a:xfrm>
              <a:off x="56" y="3708"/>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106" name="Oval 74"/>
            <p:cNvSpPr>
              <a:spLocks noChangeArrowheads="1"/>
            </p:cNvSpPr>
            <p:nvPr/>
          </p:nvSpPr>
          <p:spPr bwMode="auto">
            <a:xfrm>
              <a:off x="929" y="3707"/>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107" name="AutoShape 75"/>
            <p:cNvSpPr>
              <a:spLocks noChangeArrowheads="1"/>
            </p:cNvSpPr>
            <p:nvPr/>
          </p:nvSpPr>
          <p:spPr bwMode="auto">
            <a:xfrm>
              <a:off x="2376" y="3691"/>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8" name="AutoShape 76"/>
            <p:cNvSpPr>
              <a:spLocks noChangeArrowheads="1"/>
            </p:cNvSpPr>
            <p:nvPr/>
          </p:nvSpPr>
          <p:spPr bwMode="auto">
            <a:xfrm>
              <a:off x="3683" y="3675"/>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9" name="AutoShape 77"/>
            <p:cNvSpPr>
              <a:spLocks noChangeArrowheads="1"/>
            </p:cNvSpPr>
            <p:nvPr/>
          </p:nvSpPr>
          <p:spPr bwMode="auto">
            <a:xfrm>
              <a:off x="4451" y="3659"/>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11" name="Text Box 79"/>
            <p:cNvSpPr txBox="1">
              <a:spLocks noChangeArrowheads="1"/>
            </p:cNvSpPr>
            <p:nvPr/>
          </p:nvSpPr>
          <p:spPr bwMode="auto">
            <a:xfrm>
              <a:off x="134" y="3620"/>
              <a:ext cx="659"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Olivine</a:t>
              </a:r>
            </a:p>
          </p:txBody>
        </p:sp>
        <p:sp>
          <p:nvSpPr>
            <p:cNvPr id="812112" name="Text Box 80"/>
            <p:cNvSpPr txBox="1">
              <a:spLocks noChangeArrowheads="1"/>
            </p:cNvSpPr>
            <p:nvPr/>
          </p:nvSpPr>
          <p:spPr bwMode="auto">
            <a:xfrm>
              <a:off x="1031" y="3620"/>
              <a:ext cx="1285"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Orthopyroxene</a:t>
              </a:r>
            </a:p>
          </p:txBody>
        </p:sp>
        <p:sp>
          <p:nvSpPr>
            <p:cNvPr id="812113" name="Text Box 81"/>
            <p:cNvSpPr txBox="1">
              <a:spLocks noChangeArrowheads="1"/>
            </p:cNvSpPr>
            <p:nvPr/>
          </p:nvSpPr>
          <p:spPr bwMode="auto">
            <a:xfrm>
              <a:off x="2458" y="3620"/>
              <a:ext cx="1168"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Clinopyroxene</a:t>
              </a:r>
            </a:p>
          </p:txBody>
        </p:sp>
        <p:sp>
          <p:nvSpPr>
            <p:cNvPr id="812114" name="Text Box 82"/>
            <p:cNvSpPr txBox="1">
              <a:spLocks noChangeArrowheads="1"/>
            </p:cNvSpPr>
            <p:nvPr/>
          </p:nvSpPr>
          <p:spPr bwMode="auto">
            <a:xfrm>
              <a:off x="3783" y="3620"/>
              <a:ext cx="650"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Spinel</a:t>
              </a:r>
            </a:p>
          </p:txBody>
        </p:sp>
        <p:sp>
          <p:nvSpPr>
            <p:cNvPr id="812115" name="Text Box 83"/>
            <p:cNvSpPr txBox="1">
              <a:spLocks noChangeArrowheads="1"/>
            </p:cNvSpPr>
            <p:nvPr/>
          </p:nvSpPr>
          <p:spPr bwMode="auto">
            <a:xfrm>
              <a:off x="4551" y="3620"/>
              <a:ext cx="1084"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Plagioclase</a:t>
              </a:r>
            </a:p>
          </p:txBody>
        </p:sp>
      </p:grpSp>
      <p:sp>
        <p:nvSpPr>
          <p:cNvPr id="812119" name="Rectangle 87"/>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12120" name="Text Box 88"/>
          <p:cNvSpPr txBox="1">
            <a:spLocks noChangeArrowheads="1"/>
          </p:cNvSpPr>
          <p:nvPr/>
        </p:nvSpPr>
        <p:spPr bwMode="auto">
          <a:xfrm>
            <a:off x="0" y="5997575"/>
            <a:ext cx="9142413" cy="860425"/>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In this case </a:t>
            </a:r>
            <a:r>
              <a:rPr lang="en-GB" sz="2800" dirty="0">
                <a:solidFill>
                  <a:srgbClr val="FFFF00"/>
                </a:solidFill>
                <a:effectLst>
                  <a:outerShdw blurRad="38100" dist="38100" dir="2700000" algn="tl">
                    <a:srgbClr val="000000"/>
                  </a:outerShdw>
                </a:effectLst>
                <a:latin typeface="Calibri" pitchFamily="34" charset="0"/>
              </a:rPr>
              <a:t>both Opx and Cpx are consumed</a:t>
            </a:r>
            <a:r>
              <a:rPr lang="en-GB" sz="2800" dirty="0">
                <a:solidFill>
                  <a:schemeClr val="bg1"/>
                </a:solidFill>
                <a:effectLst>
                  <a:outerShdw blurRad="38100" dist="38100" dir="2700000" algn="tl">
                    <a:srgbClr val="000000"/>
                  </a:outerShdw>
                </a:effectLst>
                <a:latin typeface="Calibri" pitchFamily="34" charset="0"/>
              </a:rPr>
              <a:t>, but Cpx is consumed more than Opx.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2036"/>
                                        </p:tgtEl>
                                        <p:attrNameLst>
                                          <p:attrName>style.visibility</p:attrName>
                                        </p:attrNameLst>
                                      </p:cBhvr>
                                      <p:to>
                                        <p:strVal val="visible"/>
                                      </p:to>
                                    </p:set>
                                    <p:animEffect transition="in" filter="fade">
                                      <p:cBhvr>
                                        <p:cTn id="7" dur="500"/>
                                        <p:tgtEl>
                                          <p:spTgt spid="8120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12120"/>
                                        </p:tgtEl>
                                        <p:attrNameLst>
                                          <p:attrName>style.visibility</p:attrName>
                                        </p:attrNameLst>
                                      </p:cBhvr>
                                      <p:to>
                                        <p:strVal val="visible"/>
                                      </p:to>
                                    </p:set>
                                    <p:animEffect transition="in" filter="fade">
                                      <p:cBhvr>
                                        <p:cTn id="19" dur="500"/>
                                        <p:tgtEl>
                                          <p:spTgt spid="8121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36" grpId="0"/>
      <p:bldP spid="8121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ChangeArrowheads="1"/>
          </p:cNvSpPr>
          <p:nvPr/>
        </p:nvSpPr>
        <p:spPr bwMode="auto">
          <a:xfrm>
            <a:off x="885825" y="6302375"/>
            <a:ext cx="82581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539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539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539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55398" name="Text Box 6"/>
          <p:cNvSpPr txBox="1">
            <a:spLocks noChangeArrowheads="1"/>
          </p:cNvSpPr>
          <p:nvPr/>
        </p:nvSpPr>
        <p:spPr bwMode="auto">
          <a:xfrm>
            <a:off x="346075" y="2081213"/>
            <a:ext cx="2903538" cy="378565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This is a </a:t>
            </a:r>
            <a:r>
              <a:rPr lang="en-GB" sz="2400" dirty="0" err="1">
                <a:solidFill>
                  <a:schemeClr val="bg1"/>
                </a:solidFill>
                <a:effectLst>
                  <a:outerShdw blurRad="38100" dist="38100" dir="2700000" algn="tl">
                    <a:srgbClr val="000000"/>
                  </a:outerShdw>
                </a:effectLst>
                <a:latin typeface="Calibri" pitchFamily="34" charset="0"/>
              </a:rPr>
              <a:t>lherzolitic</a:t>
            </a:r>
            <a:r>
              <a:rPr lang="en-GB" sz="2400" dirty="0">
                <a:solidFill>
                  <a:schemeClr val="bg1"/>
                </a:solidFill>
                <a:effectLst>
                  <a:outerShdw blurRad="38100" dist="38100" dir="2700000" algn="tl">
                    <a:srgbClr val="000000"/>
                  </a:outerShdw>
                </a:effectLst>
                <a:latin typeface="Calibri" pitchFamily="34" charset="0"/>
              </a:rPr>
              <a:t> mantle xenolith from Sardinia seen with </a:t>
            </a:r>
            <a:r>
              <a:rPr lang="en-GB" sz="2400" u="sng" dirty="0">
                <a:solidFill>
                  <a:schemeClr val="bg1"/>
                </a:solidFill>
                <a:effectLst>
                  <a:outerShdw blurRad="38100" dist="38100" dir="2700000" algn="tl">
                    <a:srgbClr val="000000"/>
                  </a:outerShdw>
                </a:effectLst>
                <a:latin typeface="Calibri" pitchFamily="34" charset="0"/>
              </a:rPr>
              <a:t>crossed </a:t>
            </a:r>
            <a:r>
              <a:rPr lang="en-GB" sz="2400" u="sng" dirty="0" err="1">
                <a:solidFill>
                  <a:schemeClr val="bg1"/>
                </a:solidFill>
                <a:effectLst>
                  <a:outerShdw blurRad="38100" dist="38100" dir="2700000" algn="tl">
                    <a:srgbClr val="000000"/>
                  </a:outerShdw>
                </a:effectLst>
                <a:latin typeface="Calibri" pitchFamily="34" charset="0"/>
              </a:rPr>
              <a:t>polars</a:t>
            </a:r>
            <a:r>
              <a:rPr lang="en-GB" sz="2400" dirty="0">
                <a:solidFill>
                  <a:schemeClr val="bg1"/>
                </a:solidFill>
                <a:effectLst>
                  <a:outerShdw blurRad="38100" dist="38100" dir="2700000" algn="tl">
                    <a:srgbClr val="000000"/>
                  </a:outerShdw>
                </a:effectLst>
                <a:latin typeface="Calibri" pitchFamily="34" charset="0"/>
              </a:rPr>
              <a:t>.</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Large deformed </a:t>
            </a:r>
            <a:r>
              <a:rPr lang="en-GB" sz="2400" dirty="0">
                <a:solidFill>
                  <a:schemeClr val="bg1"/>
                </a:solidFill>
                <a:effectLst>
                  <a:outerShdw blurRad="38100" dist="38100" dir="2700000" algn="tl">
                    <a:srgbClr val="000000"/>
                  </a:outerShdw>
                </a:effectLst>
                <a:latin typeface="Calibri" pitchFamily="34" charset="0"/>
              </a:rPr>
              <a:t>olivine</a:t>
            </a:r>
            <a:r>
              <a:rPr lang="en-GB" sz="2400" dirty="0">
                <a:solidFill>
                  <a:srgbClr val="FFFF00"/>
                </a:solidFill>
                <a:effectLst>
                  <a:outerShdw blurRad="38100" dist="38100" dir="2700000" algn="tl">
                    <a:srgbClr val="000000"/>
                  </a:outerShdw>
                </a:effectLst>
                <a:latin typeface="Calibri" pitchFamily="34" charset="0"/>
              </a:rPr>
              <a:t>, slightly smaller </a:t>
            </a:r>
            <a:r>
              <a:rPr lang="en-GB" sz="2400" dirty="0">
                <a:solidFill>
                  <a:schemeClr val="bg1"/>
                </a:solidFill>
                <a:effectLst>
                  <a:outerShdw blurRad="38100" dist="38100" dir="2700000" algn="tl">
                    <a:srgbClr val="000000"/>
                  </a:outerShdw>
                </a:effectLst>
                <a:latin typeface="Calibri" pitchFamily="34" charset="0"/>
              </a:rPr>
              <a:t>opx</a:t>
            </a:r>
            <a:r>
              <a:rPr lang="en-GB" sz="2400" dirty="0">
                <a:solidFill>
                  <a:srgbClr val="FFFF00"/>
                </a:solidFill>
                <a:effectLst>
                  <a:outerShdw blurRad="38100" dist="38100" dir="2700000" algn="tl">
                    <a:srgbClr val="000000"/>
                  </a:outerShdw>
                </a:effectLst>
                <a:latin typeface="Calibri" pitchFamily="34" charset="0"/>
              </a:rPr>
              <a:t> and minor amounts of </a:t>
            </a:r>
            <a:r>
              <a:rPr lang="en-GB" sz="2400" dirty="0">
                <a:solidFill>
                  <a:schemeClr val="bg1"/>
                </a:solidFill>
                <a:effectLst>
                  <a:outerShdw blurRad="38100" dist="38100" dir="2700000" algn="tl">
                    <a:srgbClr val="000000"/>
                  </a:outerShdw>
                </a:effectLst>
                <a:latin typeface="Calibri" pitchFamily="34" charset="0"/>
              </a:rPr>
              <a:t>cpx</a:t>
            </a:r>
            <a:r>
              <a:rPr lang="en-GB" sz="2400" dirty="0">
                <a:solidFill>
                  <a:srgbClr val="FFFF00"/>
                </a:solidFill>
                <a:effectLst>
                  <a:outerShdw blurRad="38100" dist="38100" dir="2700000" algn="tl">
                    <a:srgbClr val="000000"/>
                  </a:outerShdw>
                </a:effectLst>
                <a:latin typeface="Calibri" pitchFamily="34" charset="0"/>
              </a:rPr>
              <a:t> and </a:t>
            </a:r>
            <a:r>
              <a:rPr lang="en-GB" sz="2400" dirty="0">
                <a:solidFill>
                  <a:schemeClr val="bg1"/>
                </a:solidFill>
                <a:effectLst>
                  <a:outerShdw blurRad="38100" dist="38100" dir="2700000" algn="tl">
                    <a:srgbClr val="000000"/>
                  </a:outerShdw>
                </a:effectLst>
                <a:latin typeface="Calibri" pitchFamily="34" charset="0"/>
              </a:rPr>
              <a:t>spinel.</a:t>
            </a:r>
          </a:p>
        </p:txBody>
      </p:sp>
      <p:grpSp>
        <p:nvGrpSpPr>
          <p:cNvPr id="2" name="Group 11"/>
          <p:cNvGrpSpPr>
            <a:grpSpLocks/>
          </p:cNvGrpSpPr>
          <p:nvPr/>
        </p:nvGrpSpPr>
        <p:grpSpPr bwMode="auto">
          <a:xfrm>
            <a:off x="3240088" y="2070100"/>
            <a:ext cx="5903912" cy="4787900"/>
            <a:chOff x="2041" y="1304"/>
            <a:chExt cx="3719" cy="3016"/>
          </a:xfrm>
        </p:grpSpPr>
        <p:pic>
          <p:nvPicPr>
            <p:cNvPr id="66568" name="Picture 8" descr="ZM2 cp"/>
            <p:cNvPicPr>
              <a:picLocks noChangeAspect="1" noChangeArrowheads="1"/>
            </p:cNvPicPr>
            <p:nvPr/>
          </p:nvPicPr>
          <p:blipFill>
            <a:blip r:embed="rId3" cstate="print"/>
            <a:srcRect/>
            <a:stretch>
              <a:fillRect/>
            </a:stretch>
          </p:blipFill>
          <p:spPr bwMode="auto">
            <a:xfrm>
              <a:off x="2041" y="1304"/>
              <a:ext cx="3719" cy="3016"/>
            </a:xfrm>
            <a:prstGeom prst="rect">
              <a:avLst/>
            </a:prstGeom>
            <a:noFill/>
            <a:ln w="9525">
              <a:noFill/>
              <a:miter lim="800000"/>
              <a:headEnd/>
              <a:tailEnd/>
            </a:ln>
          </p:spPr>
        </p:pic>
        <p:sp>
          <p:nvSpPr>
            <p:cNvPr id="955401" name="Line 9"/>
            <p:cNvSpPr>
              <a:spLocks noChangeShapeType="1"/>
            </p:cNvSpPr>
            <p:nvPr/>
          </p:nvSpPr>
          <p:spPr bwMode="auto">
            <a:xfrm>
              <a:off x="3979" y="4217"/>
              <a:ext cx="1472"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55402" name="Text Box 10"/>
            <p:cNvSpPr txBox="1">
              <a:spLocks noChangeArrowheads="1"/>
            </p:cNvSpPr>
            <p:nvPr/>
          </p:nvSpPr>
          <p:spPr bwMode="auto">
            <a:xfrm>
              <a:off x="4289" y="3855"/>
              <a:ext cx="704" cy="404"/>
            </a:xfrm>
            <a:prstGeom prst="rect">
              <a:avLst/>
            </a:prstGeom>
            <a:noFill/>
            <a:ln w="9525" algn="ctr">
              <a:noFill/>
              <a:miter lim="800000"/>
              <a:headEnd/>
              <a:tailEnd/>
            </a:ln>
            <a:effectLst/>
          </p:spPr>
          <p:txBody>
            <a:bodyPr wrap="non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1 cm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fade">
                                      <p:cBhvr>
                                        <p:cTn id="7" dur="500"/>
                                        <p:tgtEl>
                                          <p:spTgt spid="95539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397"/>
                                        </p:tgtEl>
                                        <p:attrNameLst>
                                          <p:attrName>style.visibility</p:attrName>
                                        </p:attrNameLst>
                                      </p:cBhvr>
                                      <p:to>
                                        <p:strVal val="visible"/>
                                      </p:to>
                                    </p:set>
                                    <p:animEffect transition="in" filter="fade">
                                      <p:cBhvr>
                                        <p:cTn id="11" dur="2000"/>
                                        <p:tgtEl>
                                          <p:spTgt spid="95539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55398">
                                            <p:txEl>
                                              <p:pRg st="0" end="0"/>
                                            </p:txEl>
                                          </p:spTgt>
                                        </p:tgtEl>
                                        <p:attrNameLst>
                                          <p:attrName>style.visibility</p:attrName>
                                        </p:attrNameLst>
                                      </p:cBhvr>
                                      <p:to>
                                        <p:strVal val="visible"/>
                                      </p:to>
                                    </p:set>
                                    <p:animEffect transition="in" filter="fade">
                                      <p:cBhvr>
                                        <p:cTn id="20" dur="500"/>
                                        <p:tgtEl>
                                          <p:spTgt spid="95539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55398">
                                            <p:txEl>
                                              <p:pRg st="1" end="1"/>
                                            </p:txEl>
                                          </p:spTgt>
                                        </p:tgtEl>
                                        <p:attrNameLst>
                                          <p:attrName>style.visibility</p:attrName>
                                        </p:attrNameLst>
                                      </p:cBhvr>
                                      <p:to>
                                        <p:strVal val="visible"/>
                                      </p:to>
                                    </p:set>
                                    <p:animEffect transition="in" filter="fade">
                                      <p:cBhvr>
                                        <p:cTn id="25" dur="500"/>
                                        <p:tgtEl>
                                          <p:spTgt spid="95539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55398">
                                            <p:txEl>
                                              <p:pRg st="2" end="2"/>
                                            </p:txEl>
                                          </p:spTgt>
                                        </p:tgtEl>
                                        <p:attrNameLst>
                                          <p:attrName>style.visibility</p:attrName>
                                        </p:attrNameLst>
                                      </p:cBhvr>
                                      <p:to>
                                        <p:strVal val="visible"/>
                                      </p:to>
                                    </p:set>
                                    <p:animEffect transition="in" filter="fade">
                                      <p:cBhvr>
                                        <p:cTn id="30" dur="500"/>
                                        <p:tgtEl>
                                          <p:spTgt spid="9553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6" grpId="0"/>
      <p:bldP spid="955397" grpId="0"/>
      <p:bldP spid="95539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731838" y="6302375"/>
            <a:ext cx="84121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360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360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360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3617" name="Picture 17" descr="ZM2 pp"/>
          <p:cNvPicPr>
            <a:picLocks noChangeAspect="1" noChangeArrowheads="1"/>
          </p:cNvPicPr>
          <p:nvPr/>
        </p:nvPicPr>
        <p:blipFill>
          <a:blip r:embed="rId3" cstate="print"/>
          <a:srcRect t="2795" b="34769"/>
          <a:stretch>
            <a:fillRect/>
          </a:stretch>
        </p:blipFill>
        <p:spPr bwMode="auto">
          <a:xfrm>
            <a:off x="3252788" y="2070100"/>
            <a:ext cx="5891212" cy="4786313"/>
          </a:xfrm>
          <a:prstGeom prst="rect">
            <a:avLst/>
          </a:prstGeom>
          <a:noFill/>
          <a:ln w="9525">
            <a:noFill/>
            <a:miter lim="800000"/>
            <a:headEnd/>
            <a:tailEnd/>
          </a:ln>
        </p:spPr>
      </p:pic>
      <p:sp>
        <p:nvSpPr>
          <p:cNvPr id="793618" name="Line 18"/>
          <p:cNvSpPr>
            <a:spLocks noChangeShapeType="1"/>
          </p:cNvSpPr>
          <p:nvPr/>
        </p:nvSpPr>
        <p:spPr bwMode="auto">
          <a:xfrm>
            <a:off x="6316663" y="6694488"/>
            <a:ext cx="233680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793619" name="Text Box 19"/>
          <p:cNvSpPr txBox="1">
            <a:spLocks noChangeArrowheads="1"/>
          </p:cNvSpPr>
          <p:nvPr/>
        </p:nvSpPr>
        <p:spPr bwMode="auto">
          <a:xfrm>
            <a:off x="6808788" y="6119813"/>
            <a:ext cx="1117600" cy="641350"/>
          </a:xfrm>
          <a:prstGeom prst="rect">
            <a:avLst/>
          </a:prstGeom>
          <a:noFill/>
          <a:ln w="9525" algn="ctr">
            <a:noFill/>
            <a:miter lim="800000"/>
            <a:headEnd/>
            <a:tailEnd/>
          </a:ln>
          <a:effectLst/>
        </p:spPr>
        <p:txBody>
          <a:bodyPr wrap="non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1 cm</a:t>
            </a:r>
          </a:p>
        </p:txBody>
      </p:sp>
      <p:sp>
        <p:nvSpPr>
          <p:cNvPr id="793620" name="Text Box 20"/>
          <p:cNvSpPr txBox="1">
            <a:spLocks noChangeArrowheads="1"/>
          </p:cNvSpPr>
          <p:nvPr/>
        </p:nvSpPr>
        <p:spPr bwMode="auto">
          <a:xfrm>
            <a:off x="346075" y="2081213"/>
            <a:ext cx="2903538" cy="297312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This is a </a:t>
            </a:r>
            <a:r>
              <a:rPr lang="en-GB" sz="2400" dirty="0" err="1">
                <a:solidFill>
                  <a:schemeClr val="bg1"/>
                </a:solidFill>
                <a:effectLst>
                  <a:outerShdw blurRad="38100" dist="38100" dir="2700000" algn="tl">
                    <a:srgbClr val="000000"/>
                  </a:outerShdw>
                </a:effectLst>
                <a:latin typeface="Calibri" pitchFamily="34" charset="0"/>
              </a:rPr>
              <a:t>lherzolitic</a:t>
            </a:r>
            <a:r>
              <a:rPr lang="en-GB" sz="2400" dirty="0">
                <a:solidFill>
                  <a:schemeClr val="bg1"/>
                </a:solidFill>
                <a:effectLst>
                  <a:outerShdw blurRad="38100" dist="38100" dir="2700000" algn="tl">
                    <a:srgbClr val="000000"/>
                  </a:outerShdw>
                </a:effectLst>
                <a:latin typeface="Calibri" pitchFamily="34" charset="0"/>
              </a:rPr>
              <a:t> mantle xenolith from Sardinia seen in </a:t>
            </a:r>
            <a:r>
              <a:rPr lang="en-GB" sz="2400" u="sng" dirty="0">
                <a:solidFill>
                  <a:schemeClr val="bg1"/>
                </a:solidFill>
                <a:effectLst>
                  <a:outerShdw blurRad="38100" dist="38100" dir="2700000" algn="tl">
                    <a:srgbClr val="000000"/>
                  </a:outerShdw>
                </a:effectLst>
                <a:latin typeface="Calibri" pitchFamily="34" charset="0"/>
              </a:rPr>
              <a:t>plane polarized light</a:t>
            </a:r>
            <a:r>
              <a:rPr lang="en-GB" sz="2400" dirty="0">
                <a:solidFill>
                  <a:schemeClr val="bg1"/>
                </a:solidFill>
                <a:effectLst>
                  <a:outerShdw blurRad="38100" dist="38100" dir="2700000" algn="tl">
                    <a:srgbClr val="000000"/>
                  </a:outerShdw>
                </a:effectLst>
                <a:latin typeface="Calibri" pitchFamily="34" charset="0"/>
              </a:rPr>
              <a:t>.</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Not much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Let’s zoom in.</a:t>
            </a:r>
          </a:p>
        </p:txBody>
      </p:sp>
      <p:sp>
        <p:nvSpPr>
          <p:cNvPr id="793622" name="Rectangle 22"/>
          <p:cNvSpPr>
            <a:spLocks noChangeArrowheads="1"/>
          </p:cNvSpPr>
          <p:nvPr/>
        </p:nvSpPr>
        <p:spPr bwMode="auto">
          <a:xfrm>
            <a:off x="6130925" y="3352800"/>
            <a:ext cx="1692275" cy="1377950"/>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3617"/>
                                        </p:tgtEl>
                                        <p:attrNameLst>
                                          <p:attrName>style.visibility</p:attrName>
                                        </p:attrNameLst>
                                      </p:cBhvr>
                                      <p:to>
                                        <p:strVal val="visible"/>
                                      </p:to>
                                    </p:set>
                                    <p:animEffect transition="in" filter="fade">
                                      <p:cBhvr>
                                        <p:cTn id="7" dur="500"/>
                                        <p:tgtEl>
                                          <p:spTgt spid="7936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93620">
                                            <p:txEl>
                                              <p:pRg st="0" end="0"/>
                                            </p:txEl>
                                          </p:spTgt>
                                        </p:tgtEl>
                                        <p:attrNameLst>
                                          <p:attrName>style.visibility</p:attrName>
                                        </p:attrNameLst>
                                      </p:cBhvr>
                                      <p:to>
                                        <p:strVal val="visible"/>
                                      </p:to>
                                    </p:set>
                                    <p:animEffect transition="in" filter="fade">
                                      <p:cBhvr>
                                        <p:cTn id="11" dur="500"/>
                                        <p:tgtEl>
                                          <p:spTgt spid="7936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3620">
                                            <p:txEl>
                                              <p:pRg st="1" end="1"/>
                                            </p:txEl>
                                          </p:spTgt>
                                        </p:tgtEl>
                                        <p:attrNameLst>
                                          <p:attrName>style.visibility</p:attrName>
                                        </p:attrNameLst>
                                      </p:cBhvr>
                                      <p:to>
                                        <p:strVal val="visible"/>
                                      </p:to>
                                    </p:set>
                                    <p:animEffect transition="in" filter="fade">
                                      <p:cBhvr>
                                        <p:cTn id="16" dur="500"/>
                                        <p:tgtEl>
                                          <p:spTgt spid="7936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3620">
                                            <p:txEl>
                                              <p:pRg st="2" end="2"/>
                                            </p:txEl>
                                          </p:spTgt>
                                        </p:tgtEl>
                                        <p:attrNameLst>
                                          <p:attrName>style.visibility</p:attrName>
                                        </p:attrNameLst>
                                      </p:cBhvr>
                                      <p:to>
                                        <p:strVal val="visible"/>
                                      </p:to>
                                    </p:set>
                                    <p:animEffect transition="in" filter="fade">
                                      <p:cBhvr>
                                        <p:cTn id="21" dur="500"/>
                                        <p:tgtEl>
                                          <p:spTgt spid="79362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93620">
                                            <p:txEl>
                                              <p:pRg st="3" end="3"/>
                                            </p:txEl>
                                          </p:spTgt>
                                        </p:tgtEl>
                                        <p:attrNameLst>
                                          <p:attrName>style.visibility</p:attrName>
                                        </p:attrNameLst>
                                      </p:cBhvr>
                                      <p:to>
                                        <p:strVal val="visible"/>
                                      </p:to>
                                    </p:set>
                                    <p:animEffect transition="in" filter="fade">
                                      <p:cBhvr>
                                        <p:cTn id="26" dur="500"/>
                                        <p:tgtEl>
                                          <p:spTgt spid="793620">
                                            <p:txEl>
                                              <p:pRg st="3" end="3"/>
                                            </p:txEl>
                                          </p:spTgt>
                                        </p:tgtEl>
                                      </p:cBhvr>
                                    </p:animEffect>
                                  </p:childTnLst>
                                </p:cTn>
                              </p:par>
                            </p:childTnLst>
                          </p:cTn>
                        </p:par>
                        <p:par>
                          <p:cTn id="27" fill="hold">
                            <p:stCondLst>
                              <p:cond delay="500"/>
                            </p:stCondLst>
                            <p:childTnLst>
                              <p:par>
                                <p:cTn id="28" presetID="18" presetClass="entr" presetSubtype="6" fill="hold" grpId="0" nodeType="afterEffect">
                                  <p:stCondLst>
                                    <p:cond delay="0"/>
                                  </p:stCondLst>
                                  <p:childTnLst>
                                    <p:set>
                                      <p:cBhvr>
                                        <p:cTn id="29" dur="1" fill="hold">
                                          <p:stCondLst>
                                            <p:cond delay="0"/>
                                          </p:stCondLst>
                                        </p:cTn>
                                        <p:tgtEl>
                                          <p:spTgt spid="793622"/>
                                        </p:tgtEl>
                                        <p:attrNameLst>
                                          <p:attrName>style.visibility</p:attrName>
                                        </p:attrNameLst>
                                      </p:cBhvr>
                                      <p:to>
                                        <p:strVal val="visible"/>
                                      </p:to>
                                    </p:set>
                                    <p:animEffect transition="in" filter="strips(downRight)">
                                      <p:cBhvr>
                                        <p:cTn id="30" dur="2000"/>
                                        <p:tgtEl>
                                          <p:spTgt spid="793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20" grpId="0" build="p"/>
      <p:bldP spid="7936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ChangeArrowheads="1"/>
          </p:cNvSpPr>
          <p:nvPr/>
        </p:nvSpPr>
        <p:spPr bwMode="auto">
          <a:xfrm>
            <a:off x="633413" y="6302375"/>
            <a:ext cx="8510587"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744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744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744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57446" name="Picture 6" descr="ZM2 pp"/>
          <p:cNvPicPr>
            <a:picLocks noChangeAspect="1" noChangeArrowheads="1"/>
          </p:cNvPicPr>
          <p:nvPr/>
        </p:nvPicPr>
        <p:blipFill>
          <a:blip r:embed="rId3" cstate="print"/>
          <a:srcRect l="48882" t="19818" r="22232" b="62373"/>
          <a:stretch>
            <a:fillRect/>
          </a:stretch>
        </p:blipFill>
        <p:spPr bwMode="auto">
          <a:xfrm>
            <a:off x="3106738" y="2019300"/>
            <a:ext cx="6037262" cy="4843463"/>
          </a:xfrm>
          <a:prstGeom prst="rect">
            <a:avLst/>
          </a:prstGeom>
          <a:noFill/>
          <a:ln w="9525">
            <a:noFill/>
            <a:miter lim="800000"/>
            <a:headEnd/>
            <a:tailEnd/>
          </a:ln>
        </p:spPr>
      </p:pic>
      <p:sp>
        <p:nvSpPr>
          <p:cNvPr id="957447" name="Line 7"/>
          <p:cNvSpPr>
            <a:spLocks noChangeAspect="1" noChangeShapeType="1"/>
          </p:cNvSpPr>
          <p:nvPr/>
        </p:nvSpPr>
        <p:spPr bwMode="auto">
          <a:xfrm>
            <a:off x="7118350"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57448" name="Text Box 8"/>
          <p:cNvSpPr txBox="1">
            <a:spLocks noChangeArrowheads="1"/>
          </p:cNvSpPr>
          <p:nvPr/>
        </p:nvSpPr>
        <p:spPr bwMode="auto">
          <a:xfrm>
            <a:off x="6808788" y="6119813"/>
            <a:ext cx="1438214" cy="646331"/>
          </a:xfrm>
          <a:prstGeom prst="rect">
            <a:avLst/>
          </a:prstGeom>
          <a:noFill/>
          <a:ln w="9525" algn="ctr">
            <a:noFill/>
            <a:miter lim="800000"/>
            <a:headEnd/>
            <a:tailEnd/>
          </a:ln>
          <a:effectLst/>
        </p:spPr>
        <p:txBody>
          <a:bodyPr wrap="non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0.1 cm</a:t>
            </a:r>
          </a:p>
        </p:txBody>
      </p:sp>
      <p:sp>
        <p:nvSpPr>
          <p:cNvPr id="957449" name="Text Box 9"/>
          <p:cNvSpPr txBox="1">
            <a:spLocks noChangeArrowheads="1"/>
          </p:cNvSpPr>
          <p:nvPr/>
        </p:nvSpPr>
        <p:spPr bwMode="auto">
          <a:xfrm>
            <a:off x="346075" y="2081213"/>
            <a:ext cx="2903538" cy="378565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A close-up highlights some interesting features.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There is a cluster of cpx with spongy borders.</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These spongy zones are associated with black spinel and brown glass.</a:t>
            </a:r>
          </a:p>
        </p:txBody>
      </p:sp>
      <p:sp>
        <p:nvSpPr>
          <p:cNvPr id="957452" name="Rectangle 12"/>
          <p:cNvSpPr>
            <a:spLocks noChangeArrowheads="1"/>
          </p:cNvSpPr>
          <p:nvPr/>
        </p:nvSpPr>
        <p:spPr bwMode="auto">
          <a:xfrm>
            <a:off x="5713413" y="3352800"/>
            <a:ext cx="2109787" cy="1908175"/>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957453" name="Text Box 13"/>
          <p:cNvSpPr txBox="1">
            <a:spLocks noChangeArrowheads="1"/>
          </p:cNvSpPr>
          <p:nvPr/>
        </p:nvSpPr>
        <p:spPr bwMode="auto">
          <a:xfrm>
            <a:off x="7577138" y="533558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4" name="Text Box 14"/>
          <p:cNvSpPr txBox="1">
            <a:spLocks noChangeArrowheads="1"/>
          </p:cNvSpPr>
          <p:nvPr/>
        </p:nvSpPr>
        <p:spPr bwMode="auto">
          <a:xfrm>
            <a:off x="8091488" y="31591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5" name="Text Box 15"/>
          <p:cNvSpPr txBox="1">
            <a:spLocks noChangeArrowheads="1"/>
          </p:cNvSpPr>
          <p:nvPr/>
        </p:nvSpPr>
        <p:spPr bwMode="auto">
          <a:xfrm>
            <a:off x="4262438" y="208121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6" name="Text Box 16"/>
          <p:cNvSpPr txBox="1">
            <a:spLocks noChangeArrowheads="1"/>
          </p:cNvSpPr>
          <p:nvPr/>
        </p:nvSpPr>
        <p:spPr bwMode="auto">
          <a:xfrm>
            <a:off x="3162300" y="322897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7" name="Text Box 17"/>
          <p:cNvSpPr txBox="1">
            <a:spLocks noChangeArrowheads="1"/>
          </p:cNvSpPr>
          <p:nvPr/>
        </p:nvSpPr>
        <p:spPr bwMode="auto">
          <a:xfrm>
            <a:off x="3638550" y="26003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8" name="Text Box 18"/>
          <p:cNvSpPr txBox="1">
            <a:spLocks noChangeArrowheads="1"/>
          </p:cNvSpPr>
          <p:nvPr/>
        </p:nvSpPr>
        <p:spPr bwMode="auto">
          <a:xfrm>
            <a:off x="3824288" y="37147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59" name="Text Box 19"/>
          <p:cNvSpPr txBox="1">
            <a:spLocks noChangeArrowheads="1"/>
          </p:cNvSpPr>
          <p:nvPr/>
        </p:nvSpPr>
        <p:spPr bwMode="auto">
          <a:xfrm>
            <a:off x="4352925" y="275272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0" name="Text Box 20"/>
          <p:cNvSpPr txBox="1">
            <a:spLocks noChangeArrowheads="1"/>
          </p:cNvSpPr>
          <p:nvPr/>
        </p:nvSpPr>
        <p:spPr bwMode="auto">
          <a:xfrm>
            <a:off x="4391025" y="461486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1" name="Text Box 21"/>
          <p:cNvSpPr txBox="1">
            <a:spLocks noChangeArrowheads="1"/>
          </p:cNvSpPr>
          <p:nvPr/>
        </p:nvSpPr>
        <p:spPr bwMode="auto">
          <a:xfrm>
            <a:off x="3343275" y="50482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2" name="Text Box 22"/>
          <p:cNvSpPr txBox="1">
            <a:spLocks noChangeArrowheads="1"/>
          </p:cNvSpPr>
          <p:nvPr/>
        </p:nvSpPr>
        <p:spPr bwMode="auto">
          <a:xfrm>
            <a:off x="4572000" y="52768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3" name="Text Box 23"/>
          <p:cNvSpPr txBox="1">
            <a:spLocks noChangeArrowheads="1"/>
          </p:cNvSpPr>
          <p:nvPr/>
        </p:nvSpPr>
        <p:spPr bwMode="auto">
          <a:xfrm>
            <a:off x="6316663" y="48577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4" name="Text Box 24"/>
          <p:cNvSpPr txBox="1">
            <a:spLocks noChangeArrowheads="1"/>
          </p:cNvSpPr>
          <p:nvPr/>
        </p:nvSpPr>
        <p:spPr bwMode="auto">
          <a:xfrm>
            <a:off x="4911725" y="34528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5" name="Text Box 25"/>
          <p:cNvSpPr txBox="1">
            <a:spLocks noChangeArrowheads="1"/>
          </p:cNvSpPr>
          <p:nvPr/>
        </p:nvSpPr>
        <p:spPr bwMode="auto">
          <a:xfrm>
            <a:off x="5081588" y="48482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6" name="Text Box 26"/>
          <p:cNvSpPr txBox="1">
            <a:spLocks noChangeArrowheads="1"/>
          </p:cNvSpPr>
          <p:nvPr/>
        </p:nvSpPr>
        <p:spPr bwMode="auto">
          <a:xfrm>
            <a:off x="4362450" y="41624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7" name="Text Box 27"/>
          <p:cNvSpPr txBox="1">
            <a:spLocks noChangeArrowheads="1"/>
          </p:cNvSpPr>
          <p:nvPr/>
        </p:nvSpPr>
        <p:spPr bwMode="auto">
          <a:xfrm>
            <a:off x="4695825" y="38576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8" name="Text Box 28"/>
          <p:cNvSpPr txBox="1">
            <a:spLocks noChangeArrowheads="1"/>
          </p:cNvSpPr>
          <p:nvPr/>
        </p:nvSpPr>
        <p:spPr bwMode="auto">
          <a:xfrm>
            <a:off x="5943600" y="279558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9" name="Text Box 29"/>
          <p:cNvSpPr txBox="1">
            <a:spLocks noChangeArrowheads="1"/>
          </p:cNvSpPr>
          <p:nvPr/>
        </p:nvSpPr>
        <p:spPr bwMode="auto">
          <a:xfrm>
            <a:off x="7045325" y="286702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70" name="Text Box 30"/>
          <p:cNvSpPr txBox="1">
            <a:spLocks noChangeArrowheads="1"/>
          </p:cNvSpPr>
          <p:nvPr/>
        </p:nvSpPr>
        <p:spPr bwMode="auto">
          <a:xfrm>
            <a:off x="8578850" y="427831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71" name="Text Box 31"/>
          <p:cNvSpPr txBox="1">
            <a:spLocks noChangeArrowheads="1"/>
          </p:cNvSpPr>
          <p:nvPr/>
        </p:nvSpPr>
        <p:spPr bwMode="auto">
          <a:xfrm>
            <a:off x="4583113" y="2382838"/>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72" name="Text Box 32"/>
          <p:cNvSpPr txBox="1">
            <a:spLocks noChangeArrowheads="1"/>
          </p:cNvSpPr>
          <p:nvPr/>
        </p:nvSpPr>
        <p:spPr bwMode="auto">
          <a:xfrm>
            <a:off x="5329238" y="616426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73" name="Text Box 33"/>
          <p:cNvSpPr txBox="1">
            <a:spLocks noChangeArrowheads="1"/>
          </p:cNvSpPr>
          <p:nvPr/>
        </p:nvSpPr>
        <p:spPr bwMode="auto">
          <a:xfrm>
            <a:off x="3856038" y="5383213"/>
            <a:ext cx="759375" cy="523220"/>
          </a:xfrm>
          <a:prstGeom prst="rect">
            <a:avLst/>
          </a:prstGeom>
          <a:noFill/>
          <a:ln w="9525" algn="ctr">
            <a:noFill/>
            <a:miter lim="800000"/>
            <a:headEnd/>
            <a:tailEnd/>
          </a:ln>
          <a:effectLst/>
        </p:spPr>
        <p:txBody>
          <a:bodyPr wrap="none">
            <a:spAutoFit/>
          </a:bodyPr>
          <a:lstStyle/>
          <a:p>
            <a:pPr>
              <a:defRPr/>
            </a:pPr>
            <a:r>
              <a:rPr lang="en-GB" sz="2800" dirty="0">
                <a:solidFill>
                  <a:srgbClr val="996600"/>
                </a:solidFill>
                <a:effectLst>
                  <a:outerShdw blurRad="38100" dist="38100" dir="2700000" algn="tl">
                    <a:srgbClr val="000000"/>
                  </a:outerShdw>
                </a:effectLst>
                <a:latin typeface="Calibri" pitchFamily="34" charset="0"/>
              </a:rPr>
              <a:t>Opx</a:t>
            </a:r>
          </a:p>
        </p:txBody>
      </p:sp>
      <p:sp>
        <p:nvSpPr>
          <p:cNvPr id="957474" name="Text Box 34"/>
          <p:cNvSpPr txBox="1">
            <a:spLocks noChangeArrowheads="1"/>
          </p:cNvSpPr>
          <p:nvPr/>
        </p:nvSpPr>
        <p:spPr bwMode="auto">
          <a:xfrm>
            <a:off x="5221288" y="2327275"/>
            <a:ext cx="759375" cy="523220"/>
          </a:xfrm>
          <a:prstGeom prst="rect">
            <a:avLst/>
          </a:prstGeom>
          <a:noFill/>
          <a:ln w="9525" algn="ctr">
            <a:noFill/>
            <a:miter lim="800000"/>
            <a:headEnd/>
            <a:tailEnd/>
          </a:ln>
          <a:effectLst/>
        </p:spPr>
        <p:txBody>
          <a:bodyPr wrap="none">
            <a:spAutoFit/>
          </a:bodyPr>
          <a:lstStyle/>
          <a:p>
            <a:pPr>
              <a:defRPr/>
            </a:pPr>
            <a:r>
              <a:rPr lang="en-GB" sz="2800" dirty="0">
                <a:solidFill>
                  <a:srgbClr val="996600"/>
                </a:solidFill>
                <a:effectLst>
                  <a:outerShdw blurRad="38100" dist="38100" dir="2700000" algn="tl">
                    <a:srgbClr val="000000"/>
                  </a:outerShdw>
                </a:effectLst>
                <a:latin typeface="Calibri" pitchFamily="34" charset="0"/>
              </a:rPr>
              <a:t>Opx</a:t>
            </a:r>
          </a:p>
        </p:txBody>
      </p:sp>
      <p:sp>
        <p:nvSpPr>
          <p:cNvPr id="957475" name="Text Box 35"/>
          <p:cNvSpPr txBox="1">
            <a:spLocks noChangeArrowheads="1"/>
          </p:cNvSpPr>
          <p:nvPr/>
        </p:nvSpPr>
        <p:spPr bwMode="auto">
          <a:xfrm>
            <a:off x="346075" y="6051550"/>
            <a:ext cx="2903538" cy="42068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Zoom in again.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57446"/>
                                        </p:tgtEl>
                                        <p:attrNameLst>
                                          <p:attrName>style.visibility</p:attrName>
                                        </p:attrNameLst>
                                      </p:cBhvr>
                                      <p:to>
                                        <p:strVal val="visible"/>
                                      </p:to>
                                    </p:set>
                                    <p:animEffect transition="in" filter="fade">
                                      <p:cBhvr>
                                        <p:cTn id="7" dur="500"/>
                                        <p:tgtEl>
                                          <p:spTgt spid="957446"/>
                                        </p:tgtEl>
                                      </p:cBhvr>
                                    </p:animEffect>
                                  </p:childTnLst>
                                </p:cTn>
                              </p:par>
                              <p:par>
                                <p:cTn id="8" presetID="10" presetClass="entr" presetSubtype="0" fill="hold" nodeType="withEffect">
                                  <p:stCondLst>
                                    <p:cond delay="0"/>
                                  </p:stCondLst>
                                  <p:childTnLst>
                                    <p:set>
                                      <p:cBhvr>
                                        <p:cTn id="9" dur="1" fill="hold">
                                          <p:stCondLst>
                                            <p:cond delay="0"/>
                                          </p:stCondLst>
                                        </p:cTn>
                                        <p:tgtEl>
                                          <p:spTgt spid="957447"/>
                                        </p:tgtEl>
                                        <p:attrNameLst>
                                          <p:attrName>style.visibility</p:attrName>
                                        </p:attrNameLst>
                                      </p:cBhvr>
                                      <p:to>
                                        <p:strVal val="visible"/>
                                      </p:to>
                                    </p:set>
                                    <p:animEffect transition="in" filter="fade">
                                      <p:cBhvr>
                                        <p:cTn id="10" dur="500"/>
                                        <p:tgtEl>
                                          <p:spTgt spid="9574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57448"/>
                                        </p:tgtEl>
                                        <p:attrNameLst>
                                          <p:attrName>style.visibility</p:attrName>
                                        </p:attrNameLst>
                                      </p:cBhvr>
                                      <p:to>
                                        <p:strVal val="visible"/>
                                      </p:to>
                                    </p:set>
                                    <p:animEffect transition="in" filter="fade">
                                      <p:cBhvr>
                                        <p:cTn id="13" dur="500"/>
                                        <p:tgtEl>
                                          <p:spTgt spid="95744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57449">
                                            <p:txEl>
                                              <p:pRg st="0" end="0"/>
                                            </p:txEl>
                                          </p:spTgt>
                                        </p:tgtEl>
                                        <p:attrNameLst>
                                          <p:attrName>style.visibility</p:attrName>
                                        </p:attrNameLst>
                                      </p:cBhvr>
                                      <p:to>
                                        <p:strVal val="visible"/>
                                      </p:to>
                                    </p:set>
                                    <p:animEffect transition="in" filter="fade">
                                      <p:cBhvr>
                                        <p:cTn id="17" dur="500"/>
                                        <p:tgtEl>
                                          <p:spTgt spid="9574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57449">
                                            <p:txEl>
                                              <p:pRg st="1" end="1"/>
                                            </p:txEl>
                                          </p:spTgt>
                                        </p:tgtEl>
                                        <p:attrNameLst>
                                          <p:attrName>style.visibility</p:attrName>
                                        </p:attrNameLst>
                                      </p:cBhvr>
                                      <p:to>
                                        <p:strVal val="visible"/>
                                      </p:to>
                                    </p:set>
                                    <p:animEffect transition="in" filter="fade">
                                      <p:cBhvr>
                                        <p:cTn id="22" dur="500"/>
                                        <p:tgtEl>
                                          <p:spTgt spid="95744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57449">
                                            <p:txEl>
                                              <p:pRg st="2" end="2"/>
                                            </p:txEl>
                                          </p:spTgt>
                                        </p:tgtEl>
                                        <p:attrNameLst>
                                          <p:attrName>style.visibility</p:attrName>
                                        </p:attrNameLst>
                                      </p:cBhvr>
                                      <p:to>
                                        <p:strVal val="visible"/>
                                      </p:to>
                                    </p:set>
                                    <p:animEffect transition="in" filter="fade">
                                      <p:cBhvr>
                                        <p:cTn id="27" dur="500"/>
                                        <p:tgtEl>
                                          <p:spTgt spid="957449">
                                            <p:txEl>
                                              <p:pRg st="2" end="2"/>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957456"/>
                                        </p:tgtEl>
                                        <p:attrNameLst>
                                          <p:attrName>style.visibility</p:attrName>
                                        </p:attrNameLst>
                                      </p:cBhvr>
                                      <p:to>
                                        <p:strVal val="visible"/>
                                      </p:to>
                                    </p:set>
                                    <p:animEffect transition="in" filter="fade">
                                      <p:cBhvr>
                                        <p:cTn id="31" dur="500"/>
                                        <p:tgtEl>
                                          <p:spTgt spid="957456"/>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57457"/>
                                        </p:tgtEl>
                                        <p:attrNameLst>
                                          <p:attrName>style.visibility</p:attrName>
                                        </p:attrNameLst>
                                      </p:cBhvr>
                                      <p:to>
                                        <p:strVal val="visible"/>
                                      </p:to>
                                    </p:set>
                                    <p:animEffect transition="in" filter="fade">
                                      <p:cBhvr>
                                        <p:cTn id="35" dur="500"/>
                                        <p:tgtEl>
                                          <p:spTgt spid="957457"/>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957468"/>
                                        </p:tgtEl>
                                        <p:attrNameLst>
                                          <p:attrName>style.visibility</p:attrName>
                                        </p:attrNameLst>
                                      </p:cBhvr>
                                      <p:to>
                                        <p:strVal val="visible"/>
                                      </p:to>
                                    </p:set>
                                    <p:animEffect transition="in" filter="fade">
                                      <p:cBhvr>
                                        <p:cTn id="39" dur="500"/>
                                        <p:tgtEl>
                                          <p:spTgt spid="95746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957455"/>
                                        </p:tgtEl>
                                        <p:attrNameLst>
                                          <p:attrName>style.visibility</p:attrName>
                                        </p:attrNameLst>
                                      </p:cBhvr>
                                      <p:to>
                                        <p:strVal val="visible"/>
                                      </p:to>
                                    </p:set>
                                    <p:animEffect transition="in" filter="fade">
                                      <p:cBhvr>
                                        <p:cTn id="43" dur="500"/>
                                        <p:tgtEl>
                                          <p:spTgt spid="957455"/>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957467"/>
                                        </p:tgtEl>
                                        <p:attrNameLst>
                                          <p:attrName>style.visibility</p:attrName>
                                        </p:attrNameLst>
                                      </p:cBhvr>
                                      <p:to>
                                        <p:strVal val="visible"/>
                                      </p:to>
                                    </p:set>
                                    <p:animEffect transition="in" filter="fade">
                                      <p:cBhvr>
                                        <p:cTn id="47" dur="500"/>
                                        <p:tgtEl>
                                          <p:spTgt spid="957467"/>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957466"/>
                                        </p:tgtEl>
                                        <p:attrNameLst>
                                          <p:attrName>style.visibility</p:attrName>
                                        </p:attrNameLst>
                                      </p:cBhvr>
                                      <p:to>
                                        <p:strVal val="visible"/>
                                      </p:to>
                                    </p:set>
                                    <p:animEffect transition="in" filter="fade">
                                      <p:cBhvr>
                                        <p:cTn id="51" dur="500"/>
                                        <p:tgtEl>
                                          <p:spTgt spid="957466"/>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957465"/>
                                        </p:tgtEl>
                                        <p:attrNameLst>
                                          <p:attrName>style.visibility</p:attrName>
                                        </p:attrNameLst>
                                      </p:cBhvr>
                                      <p:to>
                                        <p:strVal val="visible"/>
                                      </p:to>
                                    </p:set>
                                    <p:animEffect transition="in" filter="fade">
                                      <p:cBhvr>
                                        <p:cTn id="55" dur="500"/>
                                        <p:tgtEl>
                                          <p:spTgt spid="957465"/>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957472"/>
                                        </p:tgtEl>
                                        <p:attrNameLst>
                                          <p:attrName>style.visibility</p:attrName>
                                        </p:attrNameLst>
                                      </p:cBhvr>
                                      <p:to>
                                        <p:strVal val="visible"/>
                                      </p:to>
                                    </p:set>
                                    <p:animEffect transition="in" filter="fade">
                                      <p:cBhvr>
                                        <p:cTn id="59" dur="500"/>
                                        <p:tgtEl>
                                          <p:spTgt spid="957472"/>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957453"/>
                                        </p:tgtEl>
                                        <p:attrNameLst>
                                          <p:attrName>style.visibility</p:attrName>
                                        </p:attrNameLst>
                                      </p:cBhvr>
                                      <p:to>
                                        <p:strVal val="visible"/>
                                      </p:to>
                                    </p:set>
                                    <p:animEffect transition="in" filter="fade">
                                      <p:cBhvr>
                                        <p:cTn id="63" dur="500"/>
                                        <p:tgtEl>
                                          <p:spTgt spid="957453"/>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957470"/>
                                        </p:tgtEl>
                                        <p:attrNameLst>
                                          <p:attrName>style.visibility</p:attrName>
                                        </p:attrNameLst>
                                      </p:cBhvr>
                                      <p:to>
                                        <p:strVal val="visible"/>
                                      </p:to>
                                    </p:set>
                                    <p:animEffect transition="in" filter="fade">
                                      <p:cBhvr>
                                        <p:cTn id="67" dur="500"/>
                                        <p:tgtEl>
                                          <p:spTgt spid="957470"/>
                                        </p:tgtEl>
                                      </p:cBhvr>
                                    </p:animEffect>
                                  </p:childTnLst>
                                </p:cTn>
                              </p:par>
                            </p:childTnLst>
                          </p:cTn>
                        </p:par>
                        <p:par>
                          <p:cTn id="68" fill="hold">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957454"/>
                                        </p:tgtEl>
                                        <p:attrNameLst>
                                          <p:attrName>style.visibility</p:attrName>
                                        </p:attrNameLst>
                                      </p:cBhvr>
                                      <p:to>
                                        <p:strVal val="visible"/>
                                      </p:to>
                                    </p:set>
                                    <p:animEffect transition="in" filter="fade">
                                      <p:cBhvr>
                                        <p:cTn id="71" dur="500"/>
                                        <p:tgtEl>
                                          <p:spTgt spid="95745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57474"/>
                                        </p:tgtEl>
                                        <p:attrNameLst>
                                          <p:attrName>style.visibility</p:attrName>
                                        </p:attrNameLst>
                                      </p:cBhvr>
                                      <p:to>
                                        <p:strVal val="visible"/>
                                      </p:to>
                                    </p:set>
                                    <p:animEffect transition="in" filter="fade">
                                      <p:cBhvr>
                                        <p:cTn id="76" dur="500"/>
                                        <p:tgtEl>
                                          <p:spTgt spid="957474"/>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957473"/>
                                        </p:tgtEl>
                                        <p:attrNameLst>
                                          <p:attrName>style.visibility</p:attrName>
                                        </p:attrNameLst>
                                      </p:cBhvr>
                                      <p:to>
                                        <p:strVal val="visible"/>
                                      </p:to>
                                    </p:set>
                                    <p:animEffect transition="in" filter="fade">
                                      <p:cBhvr>
                                        <p:cTn id="80" dur="500"/>
                                        <p:tgtEl>
                                          <p:spTgt spid="9574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57471"/>
                                        </p:tgtEl>
                                        <p:attrNameLst>
                                          <p:attrName>style.visibility</p:attrName>
                                        </p:attrNameLst>
                                      </p:cBhvr>
                                      <p:to>
                                        <p:strVal val="visible"/>
                                      </p:to>
                                    </p:set>
                                    <p:animEffect transition="in" filter="fade">
                                      <p:cBhvr>
                                        <p:cTn id="85" dur="500"/>
                                        <p:tgtEl>
                                          <p:spTgt spid="957471"/>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957459"/>
                                        </p:tgtEl>
                                        <p:attrNameLst>
                                          <p:attrName>style.visibility</p:attrName>
                                        </p:attrNameLst>
                                      </p:cBhvr>
                                      <p:to>
                                        <p:strVal val="visible"/>
                                      </p:to>
                                    </p:set>
                                    <p:animEffect transition="in" filter="fade">
                                      <p:cBhvr>
                                        <p:cTn id="89" dur="500"/>
                                        <p:tgtEl>
                                          <p:spTgt spid="957459"/>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957458"/>
                                        </p:tgtEl>
                                        <p:attrNameLst>
                                          <p:attrName>style.visibility</p:attrName>
                                        </p:attrNameLst>
                                      </p:cBhvr>
                                      <p:to>
                                        <p:strVal val="visible"/>
                                      </p:to>
                                    </p:set>
                                    <p:animEffect transition="in" filter="fade">
                                      <p:cBhvr>
                                        <p:cTn id="93" dur="500"/>
                                        <p:tgtEl>
                                          <p:spTgt spid="957458"/>
                                        </p:tgtEl>
                                      </p:cBhvr>
                                    </p:animEffec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957464"/>
                                        </p:tgtEl>
                                        <p:attrNameLst>
                                          <p:attrName>style.visibility</p:attrName>
                                        </p:attrNameLst>
                                      </p:cBhvr>
                                      <p:to>
                                        <p:strVal val="visible"/>
                                      </p:to>
                                    </p:set>
                                    <p:animEffect transition="in" filter="fade">
                                      <p:cBhvr>
                                        <p:cTn id="97" dur="500"/>
                                        <p:tgtEl>
                                          <p:spTgt spid="957464"/>
                                        </p:tgtEl>
                                      </p:cBhvr>
                                    </p:animEffec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957460"/>
                                        </p:tgtEl>
                                        <p:attrNameLst>
                                          <p:attrName>style.visibility</p:attrName>
                                        </p:attrNameLst>
                                      </p:cBhvr>
                                      <p:to>
                                        <p:strVal val="visible"/>
                                      </p:to>
                                    </p:set>
                                    <p:animEffect transition="in" filter="fade">
                                      <p:cBhvr>
                                        <p:cTn id="101" dur="500"/>
                                        <p:tgtEl>
                                          <p:spTgt spid="957460"/>
                                        </p:tgtEl>
                                      </p:cBhvr>
                                    </p:animEffect>
                                  </p:childTnLst>
                                </p:cTn>
                              </p:par>
                            </p:childTnLst>
                          </p:cTn>
                        </p:par>
                        <p:par>
                          <p:cTn id="102" fill="hold">
                            <p:stCondLst>
                              <p:cond delay="2500"/>
                            </p:stCondLst>
                            <p:childTnLst>
                              <p:par>
                                <p:cTn id="103" presetID="10" presetClass="entr" presetSubtype="0" fill="hold" grpId="0" nodeType="afterEffect">
                                  <p:stCondLst>
                                    <p:cond delay="0"/>
                                  </p:stCondLst>
                                  <p:childTnLst>
                                    <p:set>
                                      <p:cBhvr>
                                        <p:cTn id="104" dur="1" fill="hold">
                                          <p:stCondLst>
                                            <p:cond delay="0"/>
                                          </p:stCondLst>
                                        </p:cTn>
                                        <p:tgtEl>
                                          <p:spTgt spid="957461"/>
                                        </p:tgtEl>
                                        <p:attrNameLst>
                                          <p:attrName>style.visibility</p:attrName>
                                        </p:attrNameLst>
                                      </p:cBhvr>
                                      <p:to>
                                        <p:strVal val="visible"/>
                                      </p:to>
                                    </p:set>
                                    <p:animEffect transition="in" filter="fade">
                                      <p:cBhvr>
                                        <p:cTn id="105" dur="500"/>
                                        <p:tgtEl>
                                          <p:spTgt spid="957461"/>
                                        </p:tgtEl>
                                      </p:cBhvr>
                                    </p:animEffect>
                                  </p:childTnLst>
                                </p:cTn>
                              </p:par>
                            </p:childTnLst>
                          </p:cTn>
                        </p:par>
                        <p:par>
                          <p:cTn id="106" fill="hold">
                            <p:stCondLst>
                              <p:cond delay="3000"/>
                            </p:stCondLst>
                            <p:childTnLst>
                              <p:par>
                                <p:cTn id="107" presetID="10" presetClass="entr" presetSubtype="0" fill="hold" grpId="0" nodeType="afterEffect">
                                  <p:stCondLst>
                                    <p:cond delay="0"/>
                                  </p:stCondLst>
                                  <p:childTnLst>
                                    <p:set>
                                      <p:cBhvr>
                                        <p:cTn id="108" dur="1" fill="hold">
                                          <p:stCondLst>
                                            <p:cond delay="0"/>
                                          </p:stCondLst>
                                        </p:cTn>
                                        <p:tgtEl>
                                          <p:spTgt spid="957462"/>
                                        </p:tgtEl>
                                        <p:attrNameLst>
                                          <p:attrName>style.visibility</p:attrName>
                                        </p:attrNameLst>
                                      </p:cBhvr>
                                      <p:to>
                                        <p:strVal val="visible"/>
                                      </p:to>
                                    </p:set>
                                    <p:animEffect transition="in" filter="fade">
                                      <p:cBhvr>
                                        <p:cTn id="109" dur="500"/>
                                        <p:tgtEl>
                                          <p:spTgt spid="957462"/>
                                        </p:tgtEl>
                                      </p:cBhvr>
                                    </p:animEffect>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957463"/>
                                        </p:tgtEl>
                                        <p:attrNameLst>
                                          <p:attrName>style.visibility</p:attrName>
                                        </p:attrNameLst>
                                      </p:cBhvr>
                                      <p:to>
                                        <p:strVal val="visible"/>
                                      </p:to>
                                    </p:set>
                                    <p:animEffect transition="in" filter="fade">
                                      <p:cBhvr>
                                        <p:cTn id="113" dur="500"/>
                                        <p:tgtEl>
                                          <p:spTgt spid="957463"/>
                                        </p:tgtEl>
                                      </p:cBhvr>
                                    </p:animEffect>
                                  </p:childTnLst>
                                </p:cTn>
                              </p:par>
                            </p:childTnLst>
                          </p:cTn>
                        </p:par>
                        <p:par>
                          <p:cTn id="114" fill="hold">
                            <p:stCondLst>
                              <p:cond delay="4000"/>
                            </p:stCondLst>
                            <p:childTnLst>
                              <p:par>
                                <p:cTn id="115" presetID="10" presetClass="entr" presetSubtype="0" fill="hold" grpId="0" nodeType="afterEffect">
                                  <p:stCondLst>
                                    <p:cond delay="0"/>
                                  </p:stCondLst>
                                  <p:childTnLst>
                                    <p:set>
                                      <p:cBhvr>
                                        <p:cTn id="116" dur="1" fill="hold">
                                          <p:stCondLst>
                                            <p:cond delay="0"/>
                                          </p:stCondLst>
                                        </p:cTn>
                                        <p:tgtEl>
                                          <p:spTgt spid="957469"/>
                                        </p:tgtEl>
                                        <p:attrNameLst>
                                          <p:attrName>style.visibility</p:attrName>
                                        </p:attrNameLst>
                                      </p:cBhvr>
                                      <p:to>
                                        <p:strVal val="visible"/>
                                      </p:to>
                                    </p:set>
                                    <p:animEffect transition="in" filter="fade">
                                      <p:cBhvr>
                                        <p:cTn id="117" dur="500"/>
                                        <p:tgtEl>
                                          <p:spTgt spid="95746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957475">
                                            <p:txEl>
                                              <p:pRg st="0" end="0"/>
                                            </p:txEl>
                                          </p:spTgt>
                                        </p:tgtEl>
                                        <p:attrNameLst>
                                          <p:attrName>style.visibility</p:attrName>
                                        </p:attrNameLst>
                                      </p:cBhvr>
                                      <p:to>
                                        <p:strVal val="visible"/>
                                      </p:to>
                                    </p:set>
                                    <p:animEffect transition="in" filter="fade">
                                      <p:cBhvr>
                                        <p:cTn id="122" dur="500"/>
                                        <p:tgtEl>
                                          <p:spTgt spid="957475">
                                            <p:txEl>
                                              <p:pRg st="0" end="0"/>
                                            </p:txEl>
                                          </p:spTgt>
                                        </p:tgtEl>
                                      </p:cBhvr>
                                    </p:animEffect>
                                  </p:childTnLst>
                                </p:cTn>
                              </p:par>
                            </p:childTnLst>
                          </p:cTn>
                        </p:par>
                        <p:par>
                          <p:cTn id="123" fill="hold">
                            <p:stCondLst>
                              <p:cond delay="500"/>
                            </p:stCondLst>
                            <p:childTnLst>
                              <p:par>
                                <p:cTn id="124" presetID="18" presetClass="entr" presetSubtype="6" fill="hold" grpId="0" nodeType="afterEffect">
                                  <p:stCondLst>
                                    <p:cond delay="0"/>
                                  </p:stCondLst>
                                  <p:childTnLst>
                                    <p:set>
                                      <p:cBhvr>
                                        <p:cTn id="125" dur="1" fill="hold">
                                          <p:stCondLst>
                                            <p:cond delay="0"/>
                                          </p:stCondLst>
                                        </p:cTn>
                                        <p:tgtEl>
                                          <p:spTgt spid="957452"/>
                                        </p:tgtEl>
                                        <p:attrNameLst>
                                          <p:attrName>style.visibility</p:attrName>
                                        </p:attrNameLst>
                                      </p:cBhvr>
                                      <p:to>
                                        <p:strVal val="visible"/>
                                      </p:to>
                                    </p:set>
                                    <p:animEffect transition="in" filter="strips(downRight)">
                                      <p:cBhvr>
                                        <p:cTn id="126" dur="2000"/>
                                        <p:tgtEl>
                                          <p:spTgt spid="957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8" grpId="0"/>
      <p:bldP spid="957449" grpId="0" build="p"/>
      <p:bldP spid="957452" grpId="0" animBg="1"/>
      <p:bldP spid="957453" grpId="0"/>
      <p:bldP spid="957454" grpId="0"/>
      <p:bldP spid="957455" grpId="0"/>
      <p:bldP spid="957456" grpId="0"/>
      <p:bldP spid="957457" grpId="0"/>
      <p:bldP spid="957458" grpId="0"/>
      <p:bldP spid="957459" grpId="0"/>
      <p:bldP spid="957460" grpId="0"/>
      <p:bldP spid="957461" grpId="0"/>
      <p:bldP spid="957462" grpId="0"/>
      <p:bldP spid="957463" grpId="0"/>
      <p:bldP spid="957464" grpId="0"/>
      <p:bldP spid="957465" grpId="0"/>
      <p:bldP spid="957466" grpId="0"/>
      <p:bldP spid="957467" grpId="0"/>
      <p:bldP spid="957468" grpId="0"/>
      <p:bldP spid="957469" grpId="0"/>
      <p:bldP spid="957470" grpId="0"/>
      <p:bldP spid="957471" grpId="0"/>
      <p:bldP spid="957472" grpId="0"/>
      <p:bldP spid="957473" grpId="0"/>
      <p:bldP spid="957474" grpId="0"/>
      <p:bldP spid="95747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ChangeArrowheads="1"/>
          </p:cNvSpPr>
          <p:nvPr/>
        </p:nvSpPr>
        <p:spPr bwMode="auto">
          <a:xfrm>
            <a:off x="746125" y="6302375"/>
            <a:ext cx="83978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6973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6973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6973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69734" name="Picture 6" descr="ZM2 pp"/>
          <p:cNvPicPr>
            <a:picLocks noChangeAspect="1" noChangeArrowheads="1"/>
          </p:cNvPicPr>
          <p:nvPr/>
        </p:nvPicPr>
        <p:blipFill>
          <a:blip r:embed="rId3" cstate="print"/>
          <a:srcRect l="61354" t="24657" r="28552" b="68245"/>
          <a:stretch>
            <a:fillRect/>
          </a:stretch>
        </p:blipFill>
        <p:spPr bwMode="auto">
          <a:xfrm>
            <a:off x="3681413" y="1858963"/>
            <a:ext cx="5462587" cy="4997450"/>
          </a:xfrm>
          <a:prstGeom prst="rect">
            <a:avLst/>
          </a:prstGeom>
          <a:noFill/>
          <a:ln w="9525">
            <a:noFill/>
            <a:miter lim="800000"/>
            <a:headEnd/>
            <a:tailEnd/>
          </a:ln>
        </p:spPr>
      </p:pic>
      <p:sp>
        <p:nvSpPr>
          <p:cNvPr id="969735" name="Line 7"/>
          <p:cNvSpPr>
            <a:spLocks noChangeShapeType="1"/>
          </p:cNvSpPr>
          <p:nvPr/>
        </p:nvSpPr>
        <p:spPr bwMode="auto">
          <a:xfrm>
            <a:off x="7015163" y="6694488"/>
            <a:ext cx="1285875"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69736" name="Text Box 8"/>
          <p:cNvSpPr txBox="1">
            <a:spLocks noChangeArrowheads="1"/>
          </p:cNvSpPr>
          <p:nvPr/>
        </p:nvSpPr>
        <p:spPr bwMode="auto">
          <a:xfrm>
            <a:off x="6942138" y="6119813"/>
            <a:ext cx="1391728" cy="646331"/>
          </a:xfrm>
          <a:prstGeom prst="rect">
            <a:avLst/>
          </a:prstGeom>
          <a:noFill/>
          <a:ln w="9525" algn="ctr">
            <a:noFill/>
            <a:miter lim="800000"/>
            <a:headEnd/>
            <a:tailEnd/>
          </a:ln>
          <a:effectLst/>
        </p:spPr>
        <p:txBody>
          <a:bodyPr wrap="non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50 </a:t>
            </a:r>
            <a:r>
              <a:rPr lang="en-GB" sz="3600" dirty="0">
                <a:solidFill>
                  <a:schemeClr val="bg1"/>
                </a:solidFill>
                <a:effectLst>
                  <a:outerShdw blurRad="38100" dist="38100" dir="2700000" algn="tl">
                    <a:srgbClr val="000000"/>
                  </a:outerShdw>
                </a:effectLst>
                <a:latin typeface="Symbol" pitchFamily="18" charset="2"/>
              </a:rPr>
              <a:t>m</a:t>
            </a:r>
            <a:r>
              <a:rPr lang="en-GB" sz="3600" dirty="0">
                <a:solidFill>
                  <a:schemeClr val="bg1"/>
                </a:solidFill>
                <a:effectLst>
                  <a:outerShdw blurRad="38100" dist="38100" dir="2700000" algn="tl">
                    <a:srgbClr val="000000"/>
                  </a:outerShdw>
                </a:effectLst>
                <a:latin typeface="Calibri" pitchFamily="34" charset="0"/>
              </a:rPr>
              <a:t>m</a:t>
            </a:r>
          </a:p>
        </p:txBody>
      </p:sp>
      <p:sp>
        <p:nvSpPr>
          <p:cNvPr id="969737" name="Text Box 9"/>
          <p:cNvSpPr txBox="1">
            <a:spLocks noChangeArrowheads="1"/>
          </p:cNvSpPr>
          <p:nvPr/>
        </p:nvSpPr>
        <p:spPr bwMode="auto">
          <a:xfrm>
            <a:off x="346074" y="1803400"/>
            <a:ext cx="3344863" cy="445044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Here a fundamental process appears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melting. </a:t>
            </a:r>
            <a:r>
              <a:rPr lang="en-GB" sz="2400" dirty="0">
                <a:solidFill>
                  <a:schemeClr val="bg1"/>
                </a:solidFill>
                <a:effectLst>
                  <a:outerShdw blurRad="38100" dist="38100" dir="2700000" algn="tl">
                    <a:srgbClr val="000000"/>
                  </a:outerShdw>
                </a:effectLst>
                <a:latin typeface="Calibri" pitchFamily="34" charset="0"/>
              </a:rPr>
              <a:t>It melts when in contact with spinel</a:t>
            </a:r>
            <a:r>
              <a:rPr lang="en-GB" sz="2400" dirty="0">
                <a:solidFill>
                  <a:srgbClr val="FFFF00"/>
                </a:solidFill>
                <a:effectLst>
                  <a:outerShdw blurRad="38100" dist="38100" dir="2700000" algn="tl">
                    <a:srgbClr val="000000"/>
                  </a:outerShdw>
                </a:effectLst>
                <a:latin typeface="Calibri" pitchFamily="34" charset="0"/>
              </a:rPr>
              <a:t>. Where in contact with olivine or </a:t>
            </a:r>
            <a:r>
              <a:rPr lang="en-GB" sz="2400" dirty="0" err="1">
                <a:solidFill>
                  <a:srgbClr val="FFFF00"/>
                </a:solidFill>
                <a:effectLst>
                  <a:outerShdw blurRad="38100" dist="38100" dir="2700000" algn="tl">
                    <a:srgbClr val="000000"/>
                  </a:outerShdw>
                </a:effectLst>
                <a:latin typeface="Calibri" pitchFamily="34" charset="0"/>
              </a:rPr>
              <a:t>opx</a:t>
            </a:r>
            <a:r>
              <a:rPr lang="en-GB" sz="2400" dirty="0">
                <a:solidFill>
                  <a:srgbClr val="FFFF00"/>
                </a:solidFill>
                <a:effectLst>
                  <a:outerShdw blurRad="38100" dist="38100" dir="2700000" algn="tl">
                    <a:srgbClr val="000000"/>
                  </a:outerShdw>
                </a:effectLst>
                <a:latin typeface="Calibri" pitchFamily="34" charset="0"/>
              </a:rPr>
              <a:t> its borders are unaffected by partial melting.</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Brown glass appears in the spongy zones, together with cpx and sp relicts.</a:t>
            </a:r>
          </a:p>
        </p:txBody>
      </p:sp>
      <p:sp>
        <p:nvSpPr>
          <p:cNvPr id="969738" name="Text Box 10"/>
          <p:cNvSpPr txBox="1">
            <a:spLocks noChangeArrowheads="1"/>
          </p:cNvSpPr>
          <p:nvPr/>
        </p:nvSpPr>
        <p:spPr bwMode="auto">
          <a:xfrm>
            <a:off x="8578850" y="563403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39" name="Text Box 11"/>
          <p:cNvSpPr txBox="1">
            <a:spLocks noChangeArrowheads="1"/>
          </p:cNvSpPr>
          <p:nvPr/>
        </p:nvSpPr>
        <p:spPr bwMode="auto">
          <a:xfrm>
            <a:off x="6959600" y="20812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0" name="Text Box 12"/>
          <p:cNvSpPr txBox="1">
            <a:spLocks noChangeArrowheads="1"/>
          </p:cNvSpPr>
          <p:nvPr/>
        </p:nvSpPr>
        <p:spPr bwMode="auto">
          <a:xfrm>
            <a:off x="5795963" y="19161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1" name="Text Box 13"/>
          <p:cNvSpPr txBox="1">
            <a:spLocks noChangeArrowheads="1"/>
          </p:cNvSpPr>
          <p:nvPr/>
        </p:nvSpPr>
        <p:spPr bwMode="auto">
          <a:xfrm>
            <a:off x="4284663" y="234950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2" name="Text Box 14"/>
          <p:cNvSpPr txBox="1">
            <a:spLocks noChangeArrowheads="1"/>
          </p:cNvSpPr>
          <p:nvPr/>
        </p:nvSpPr>
        <p:spPr bwMode="auto">
          <a:xfrm>
            <a:off x="5726113" y="60388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3" name="Text Box 15"/>
          <p:cNvSpPr txBox="1">
            <a:spLocks noChangeArrowheads="1"/>
          </p:cNvSpPr>
          <p:nvPr/>
        </p:nvSpPr>
        <p:spPr bwMode="auto">
          <a:xfrm>
            <a:off x="7608888" y="331787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4" name="Text Box 16"/>
          <p:cNvSpPr txBox="1">
            <a:spLocks noChangeArrowheads="1"/>
          </p:cNvSpPr>
          <p:nvPr/>
        </p:nvSpPr>
        <p:spPr bwMode="auto">
          <a:xfrm>
            <a:off x="8345488" y="3113088"/>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5" name="Text Box 17"/>
          <p:cNvSpPr txBox="1">
            <a:spLocks noChangeArrowheads="1"/>
          </p:cNvSpPr>
          <p:nvPr/>
        </p:nvSpPr>
        <p:spPr bwMode="auto">
          <a:xfrm>
            <a:off x="3779838" y="506253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46" name="Text Box 18"/>
          <p:cNvSpPr txBox="1">
            <a:spLocks noChangeArrowheads="1"/>
          </p:cNvSpPr>
          <p:nvPr/>
        </p:nvSpPr>
        <p:spPr bwMode="auto">
          <a:xfrm>
            <a:off x="4146550" y="182086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47" name="Text Box 19"/>
          <p:cNvSpPr txBox="1">
            <a:spLocks noChangeArrowheads="1"/>
          </p:cNvSpPr>
          <p:nvPr/>
        </p:nvSpPr>
        <p:spPr bwMode="auto">
          <a:xfrm>
            <a:off x="4651375" y="543560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48" name="Text Box 20"/>
          <p:cNvSpPr txBox="1">
            <a:spLocks noChangeArrowheads="1"/>
          </p:cNvSpPr>
          <p:nvPr/>
        </p:nvSpPr>
        <p:spPr bwMode="auto">
          <a:xfrm>
            <a:off x="4930775" y="4757738"/>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49" name="Text Box 21"/>
          <p:cNvSpPr txBox="1">
            <a:spLocks noChangeArrowheads="1"/>
          </p:cNvSpPr>
          <p:nvPr/>
        </p:nvSpPr>
        <p:spPr bwMode="auto">
          <a:xfrm>
            <a:off x="7124700" y="382270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50" name="Text Box 22"/>
          <p:cNvSpPr txBox="1">
            <a:spLocks noChangeArrowheads="1"/>
          </p:cNvSpPr>
          <p:nvPr/>
        </p:nvSpPr>
        <p:spPr bwMode="auto">
          <a:xfrm>
            <a:off x="5695950" y="470535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51" name="Text Box 23"/>
          <p:cNvSpPr txBox="1">
            <a:spLocks noChangeArrowheads="1"/>
          </p:cNvSpPr>
          <p:nvPr/>
        </p:nvSpPr>
        <p:spPr bwMode="auto">
          <a:xfrm>
            <a:off x="5133975" y="37909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52" name="Text Box 24"/>
          <p:cNvSpPr txBox="1">
            <a:spLocks noChangeArrowheads="1"/>
          </p:cNvSpPr>
          <p:nvPr/>
        </p:nvSpPr>
        <p:spPr bwMode="auto">
          <a:xfrm>
            <a:off x="6446838" y="4286250"/>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3" name="Text Box 25"/>
          <p:cNvSpPr txBox="1">
            <a:spLocks noChangeArrowheads="1"/>
          </p:cNvSpPr>
          <p:nvPr/>
        </p:nvSpPr>
        <p:spPr bwMode="auto">
          <a:xfrm>
            <a:off x="4572000" y="4868863"/>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4" name="Text Box 26"/>
          <p:cNvSpPr txBox="1">
            <a:spLocks noChangeArrowheads="1"/>
          </p:cNvSpPr>
          <p:nvPr/>
        </p:nvSpPr>
        <p:spPr bwMode="auto">
          <a:xfrm>
            <a:off x="5292725" y="4365625"/>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5" name="Text Box 27"/>
          <p:cNvSpPr txBox="1">
            <a:spLocks noChangeArrowheads="1"/>
          </p:cNvSpPr>
          <p:nvPr/>
        </p:nvSpPr>
        <p:spPr bwMode="auto">
          <a:xfrm>
            <a:off x="6300788" y="4868863"/>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6" name="Text Box 28"/>
          <p:cNvSpPr txBox="1">
            <a:spLocks noChangeArrowheads="1"/>
          </p:cNvSpPr>
          <p:nvPr/>
        </p:nvSpPr>
        <p:spPr bwMode="auto">
          <a:xfrm>
            <a:off x="6156325" y="2349500"/>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9734"/>
                                        </p:tgtEl>
                                        <p:attrNameLst>
                                          <p:attrName>style.visibility</p:attrName>
                                        </p:attrNameLst>
                                      </p:cBhvr>
                                      <p:to>
                                        <p:strVal val="visible"/>
                                      </p:to>
                                    </p:set>
                                    <p:animEffect transition="in" filter="fade">
                                      <p:cBhvr>
                                        <p:cTn id="7" dur="500"/>
                                        <p:tgtEl>
                                          <p:spTgt spid="969734"/>
                                        </p:tgtEl>
                                      </p:cBhvr>
                                    </p:animEffect>
                                  </p:childTnLst>
                                </p:cTn>
                              </p:par>
                              <p:par>
                                <p:cTn id="8" presetID="10" presetClass="entr" presetSubtype="0" fill="hold" nodeType="withEffect">
                                  <p:stCondLst>
                                    <p:cond delay="0"/>
                                  </p:stCondLst>
                                  <p:childTnLst>
                                    <p:set>
                                      <p:cBhvr>
                                        <p:cTn id="9" dur="1" fill="hold">
                                          <p:stCondLst>
                                            <p:cond delay="0"/>
                                          </p:stCondLst>
                                        </p:cTn>
                                        <p:tgtEl>
                                          <p:spTgt spid="969735"/>
                                        </p:tgtEl>
                                        <p:attrNameLst>
                                          <p:attrName>style.visibility</p:attrName>
                                        </p:attrNameLst>
                                      </p:cBhvr>
                                      <p:to>
                                        <p:strVal val="visible"/>
                                      </p:to>
                                    </p:set>
                                    <p:animEffect transition="in" filter="fade">
                                      <p:cBhvr>
                                        <p:cTn id="10" dur="500"/>
                                        <p:tgtEl>
                                          <p:spTgt spid="9697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9736"/>
                                        </p:tgtEl>
                                        <p:attrNameLst>
                                          <p:attrName>style.visibility</p:attrName>
                                        </p:attrNameLst>
                                      </p:cBhvr>
                                      <p:to>
                                        <p:strVal val="visible"/>
                                      </p:to>
                                    </p:set>
                                    <p:animEffect transition="in" filter="fade">
                                      <p:cBhvr>
                                        <p:cTn id="13" dur="500"/>
                                        <p:tgtEl>
                                          <p:spTgt spid="9697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69737">
                                            <p:txEl>
                                              <p:pRg st="0" end="0"/>
                                            </p:txEl>
                                          </p:spTgt>
                                        </p:tgtEl>
                                        <p:attrNameLst>
                                          <p:attrName>style.visibility</p:attrName>
                                        </p:attrNameLst>
                                      </p:cBhvr>
                                      <p:to>
                                        <p:strVal val="visible"/>
                                      </p:to>
                                    </p:set>
                                    <p:animEffect transition="in" filter="fade">
                                      <p:cBhvr>
                                        <p:cTn id="18" dur="500"/>
                                        <p:tgtEl>
                                          <p:spTgt spid="96973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69737">
                                            <p:txEl>
                                              <p:pRg st="1" end="1"/>
                                            </p:txEl>
                                          </p:spTgt>
                                        </p:tgtEl>
                                        <p:attrNameLst>
                                          <p:attrName>style.visibility</p:attrName>
                                        </p:attrNameLst>
                                      </p:cBhvr>
                                      <p:to>
                                        <p:strVal val="visible"/>
                                      </p:to>
                                    </p:set>
                                    <p:animEffect transition="in" filter="fade">
                                      <p:cBhvr>
                                        <p:cTn id="23" dur="500"/>
                                        <p:tgtEl>
                                          <p:spTgt spid="96973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69737">
                                            <p:txEl>
                                              <p:pRg st="2" end="2"/>
                                            </p:txEl>
                                          </p:spTgt>
                                        </p:tgtEl>
                                        <p:attrNameLst>
                                          <p:attrName>style.visibility</p:attrName>
                                        </p:attrNameLst>
                                      </p:cBhvr>
                                      <p:to>
                                        <p:strVal val="visible"/>
                                      </p:to>
                                    </p:set>
                                    <p:animEffect transition="in" filter="fade">
                                      <p:cBhvr>
                                        <p:cTn id="28" dur="500"/>
                                        <p:tgtEl>
                                          <p:spTgt spid="96973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69741"/>
                                        </p:tgtEl>
                                        <p:attrNameLst>
                                          <p:attrName>style.visibility</p:attrName>
                                        </p:attrNameLst>
                                      </p:cBhvr>
                                      <p:to>
                                        <p:strVal val="visible"/>
                                      </p:to>
                                    </p:set>
                                    <p:animEffect transition="in" filter="fade">
                                      <p:cBhvr>
                                        <p:cTn id="33" dur="500"/>
                                        <p:tgtEl>
                                          <p:spTgt spid="96974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969740"/>
                                        </p:tgtEl>
                                        <p:attrNameLst>
                                          <p:attrName>style.visibility</p:attrName>
                                        </p:attrNameLst>
                                      </p:cBhvr>
                                      <p:to>
                                        <p:strVal val="visible"/>
                                      </p:to>
                                    </p:set>
                                    <p:animEffect transition="in" filter="fade">
                                      <p:cBhvr>
                                        <p:cTn id="37" dur="500"/>
                                        <p:tgtEl>
                                          <p:spTgt spid="96974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969739"/>
                                        </p:tgtEl>
                                        <p:attrNameLst>
                                          <p:attrName>style.visibility</p:attrName>
                                        </p:attrNameLst>
                                      </p:cBhvr>
                                      <p:to>
                                        <p:strVal val="visible"/>
                                      </p:to>
                                    </p:set>
                                    <p:animEffect transition="in" filter="fade">
                                      <p:cBhvr>
                                        <p:cTn id="41" dur="500"/>
                                        <p:tgtEl>
                                          <p:spTgt spid="96973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969744"/>
                                        </p:tgtEl>
                                        <p:attrNameLst>
                                          <p:attrName>style.visibility</p:attrName>
                                        </p:attrNameLst>
                                      </p:cBhvr>
                                      <p:to>
                                        <p:strVal val="visible"/>
                                      </p:to>
                                    </p:set>
                                    <p:animEffect transition="in" filter="fade">
                                      <p:cBhvr>
                                        <p:cTn id="45" dur="500"/>
                                        <p:tgtEl>
                                          <p:spTgt spid="969744"/>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969743"/>
                                        </p:tgtEl>
                                        <p:attrNameLst>
                                          <p:attrName>style.visibility</p:attrName>
                                        </p:attrNameLst>
                                      </p:cBhvr>
                                      <p:to>
                                        <p:strVal val="visible"/>
                                      </p:to>
                                    </p:set>
                                    <p:animEffect transition="in" filter="fade">
                                      <p:cBhvr>
                                        <p:cTn id="49" dur="500"/>
                                        <p:tgtEl>
                                          <p:spTgt spid="969743"/>
                                        </p:tgtEl>
                                      </p:cBhvr>
                                    </p:animEffec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969751"/>
                                        </p:tgtEl>
                                        <p:attrNameLst>
                                          <p:attrName>style.visibility</p:attrName>
                                        </p:attrNameLst>
                                      </p:cBhvr>
                                      <p:to>
                                        <p:strVal val="visible"/>
                                      </p:to>
                                    </p:set>
                                    <p:animEffect transition="in" filter="fade">
                                      <p:cBhvr>
                                        <p:cTn id="53" dur="500"/>
                                        <p:tgtEl>
                                          <p:spTgt spid="969751"/>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969742"/>
                                        </p:tgtEl>
                                        <p:attrNameLst>
                                          <p:attrName>style.visibility</p:attrName>
                                        </p:attrNameLst>
                                      </p:cBhvr>
                                      <p:to>
                                        <p:strVal val="visible"/>
                                      </p:to>
                                    </p:set>
                                    <p:animEffect transition="in" filter="fade">
                                      <p:cBhvr>
                                        <p:cTn id="57" dur="500"/>
                                        <p:tgtEl>
                                          <p:spTgt spid="9697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69746"/>
                                        </p:tgtEl>
                                        <p:attrNameLst>
                                          <p:attrName>style.visibility</p:attrName>
                                        </p:attrNameLst>
                                      </p:cBhvr>
                                      <p:to>
                                        <p:strVal val="visible"/>
                                      </p:to>
                                    </p:set>
                                    <p:animEffect transition="in" filter="fade">
                                      <p:cBhvr>
                                        <p:cTn id="62" dur="500"/>
                                        <p:tgtEl>
                                          <p:spTgt spid="969746"/>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969745"/>
                                        </p:tgtEl>
                                        <p:attrNameLst>
                                          <p:attrName>style.visibility</p:attrName>
                                        </p:attrNameLst>
                                      </p:cBhvr>
                                      <p:to>
                                        <p:strVal val="visible"/>
                                      </p:to>
                                    </p:set>
                                    <p:animEffect transition="in" filter="fade">
                                      <p:cBhvr>
                                        <p:cTn id="66" dur="500"/>
                                        <p:tgtEl>
                                          <p:spTgt spid="969745"/>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969738"/>
                                        </p:tgtEl>
                                        <p:attrNameLst>
                                          <p:attrName>style.visibility</p:attrName>
                                        </p:attrNameLst>
                                      </p:cBhvr>
                                      <p:to>
                                        <p:strVal val="visible"/>
                                      </p:to>
                                    </p:set>
                                    <p:animEffect transition="in" filter="fade">
                                      <p:cBhvr>
                                        <p:cTn id="70" dur="500"/>
                                        <p:tgtEl>
                                          <p:spTgt spid="9697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69747"/>
                                        </p:tgtEl>
                                        <p:attrNameLst>
                                          <p:attrName>style.visibility</p:attrName>
                                        </p:attrNameLst>
                                      </p:cBhvr>
                                      <p:to>
                                        <p:strVal val="visible"/>
                                      </p:to>
                                    </p:set>
                                    <p:animEffect transition="in" filter="fade">
                                      <p:cBhvr>
                                        <p:cTn id="75" dur="500"/>
                                        <p:tgtEl>
                                          <p:spTgt spid="969747"/>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969748"/>
                                        </p:tgtEl>
                                        <p:attrNameLst>
                                          <p:attrName>style.visibility</p:attrName>
                                        </p:attrNameLst>
                                      </p:cBhvr>
                                      <p:to>
                                        <p:strVal val="visible"/>
                                      </p:to>
                                    </p:set>
                                    <p:animEffect transition="in" filter="fade">
                                      <p:cBhvr>
                                        <p:cTn id="79" dur="500"/>
                                        <p:tgtEl>
                                          <p:spTgt spid="969748"/>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969750"/>
                                        </p:tgtEl>
                                        <p:attrNameLst>
                                          <p:attrName>style.visibility</p:attrName>
                                        </p:attrNameLst>
                                      </p:cBhvr>
                                      <p:to>
                                        <p:strVal val="visible"/>
                                      </p:to>
                                    </p:set>
                                    <p:animEffect transition="in" filter="fade">
                                      <p:cBhvr>
                                        <p:cTn id="83" dur="500"/>
                                        <p:tgtEl>
                                          <p:spTgt spid="969750"/>
                                        </p:tgtEl>
                                      </p:cBhvr>
                                    </p:animEffect>
                                  </p:childTnLst>
                                </p:cTn>
                              </p:par>
                            </p:childTnLst>
                          </p:cTn>
                        </p:par>
                        <p:par>
                          <p:cTn id="84" fill="hold">
                            <p:stCondLst>
                              <p:cond delay="1500"/>
                            </p:stCondLst>
                            <p:childTnLst>
                              <p:par>
                                <p:cTn id="85" presetID="10" presetClass="entr" presetSubtype="0" fill="hold" grpId="0" nodeType="afterEffect">
                                  <p:stCondLst>
                                    <p:cond delay="0"/>
                                  </p:stCondLst>
                                  <p:childTnLst>
                                    <p:set>
                                      <p:cBhvr>
                                        <p:cTn id="86" dur="1" fill="hold">
                                          <p:stCondLst>
                                            <p:cond delay="0"/>
                                          </p:stCondLst>
                                        </p:cTn>
                                        <p:tgtEl>
                                          <p:spTgt spid="969749"/>
                                        </p:tgtEl>
                                        <p:attrNameLst>
                                          <p:attrName>style.visibility</p:attrName>
                                        </p:attrNameLst>
                                      </p:cBhvr>
                                      <p:to>
                                        <p:strVal val="visible"/>
                                      </p:to>
                                    </p:set>
                                    <p:animEffect transition="in" filter="fade">
                                      <p:cBhvr>
                                        <p:cTn id="87" dur="500"/>
                                        <p:tgtEl>
                                          <p:spTgt spid="9697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69756"/>
                                        </p:tgtEl>
                                        <p:attrNameLst>
                                          <p:attrName>style.visibility</p:attrName>
                                        </p:attrNameLst>
                                      </p:cBhvr>
                                      <p:to>
                                        <p:strVal val="visible"/>
                                      </p:to>
                                    </p:set>
                                    <p:animEffect transition="in" filter="fade">
                                      <p:cBhvr>
                                        <p:cTn id="92" dur="500"/>
                                        <p:tgtEl>
                                          <p:spTgt spid="969756"/>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969752"/>
                                        </p:tgtEl>
                                        <p:attrNameLst>
                                          <p:attrName>style.visibility</p:attrName>
                                        </p:attrNameLst>
                                      </p:cBhvr>
                                      <p:to>
                                        <p:strVal val="visible"/>
                                      </p:to>
                                    </p:set>
                                    <p:animEffect transition="in" filter="fade">
                                      <p:cBhvr>
                                        <p:cTn id="96" dur="500"/>
                                        <p:tgtEl>
                                          <p:spTgt spid="969752"/>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969755"/>
                                        </p:tgtEl>
                                        <p:attrNameLst>
                                          <p:attrName>style.visibility</p:attrName>
                                        </p:attrNameLst>
                                      </p:cBhvr>
                                      <p:to>
                                        <p:strVal val="visible"/>
                                      </p:to>
                                    </p:set>
                                    <p:animEffect transition="in" filter="fade">
                                      <p:cBhvr>
                                        <p:cTn id="100" dur="500"/>
                                        <p:tgtEl>
                                          <p:spTgt spid="969755"/>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969754"/>
                                        </p:tgtEl>
                                        <p:attrNameLst>
                                          <p:attrName>style.visibility</p:attrName>
                                        </p:attrNameLst>
                                      </p:cBhvr>
                                      <p:to>
                                        <p:strVal val="visible"/>
                                      </p:to>
                                    </p:set>
                                    <p:animEffect transition="in" filter="fade">
                                      <p:cBhvr>
                                        <p:cTn id="104" dur="500"/>
                                        <p:tgtEl>
                                          <p:spTgt spid="969754"/>
                                        </p:tgtEl>
                                      </p:cBhvr>
                                    </p:animEffec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969753"/>
                                        </p:tgtEl>
                                        <p:attrNameLst>
                                          <p:attrName>style.visibility</p:attrName>
                                        </p:attrNameLst>
                                      </p:cBhvr>
                                      <p:to>
                                        <p:strVal val="visible"/>
                                      </p:to>
                                    </p:set>
                                    <p:animEffect transition="in" filter="fade">
                                      <p:cBhvr>
                                        <p:cTn id="108" dur="500"/>
                                        <p:tgtEl>
                                          <p:spTgt spid="969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6" grpId="0"/>
      <p:bldP spid="969737" grpId="0" build="p"/>
      <p:bldP spid="969738" grpId="0"/>
      <p:bldP spid="969739" grpId="0"/>
      <p:bldP spid="969740" grpId="0"/>
      <p:bldP spid="969741" grpId="0"/>
      <p:bldP spid="969742" grpId="0"/>
      <p:bldP spid="969743" grpId="0"/>
      <p:bldP spid="969744" grpId="0"/>
      <p:bldP spid="969745" grpId="0"/>
      <p:bldP spid="969746" grpId="0"/>
      <p:bldP spid="969747" grpId="0"/>
      <p:bldP spid="969748" grpId="0"/>
      <p:bldP spid="969749" grpId="0"/>
      <p:bldP spid="969750" grpId="0"/>
      <p:bldP spid="969751" grpId="0"/>
      <p:bldP spid="969752" grpId="0"/>
      <p:bldP spid="969753" grpId="0"/>
      <p:bldP spid="969754" grpId="0"/>
      <p:bldP spid="969755" grpId="0"/>
      <p:bldP spid="9697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949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949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59497" name="Text Box 9"/>
          <p:cNvSpPr txBox="1">
            <a:spLocks noChangeArrowheads="1"/>
          </p:cNvSpPr>
          <p:nvPr/>
        </p:nvSpPr>
        <p:spPr bwMode="auto">
          <a:xfrm>
            <a:off x="346074" y="1803400"/>
            <a:ext cx="3344863" cy="445044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Here a fundamental process appears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melting. </a:t>
            </a:r>
            <a:r>
              <a:rPr lang="en-GB" sz="2400" dirty="0">
                <a:solidFill>
                  <a:schemeClr val="bg1"/>
                </a:solidFill>
                <a:effectLst>
                  <a:outerShdw blurRad="38100" dist="38100" dir="2700000" algn="tl">
                    <a:srgbClr val="000000"/>
                  </a:outerShdw>
                </a:effectLst>
                <a:latin typeface="Calibri" pitchFamily="34" charset="0"/>
              </a:rPr>
              <a:t>It melts when in contact with spinel</a:t>
            </a:r>
            <a:r>
              <a:rPr lang="en-GB" sz="2400" dirty="0">
                <a:solidFill>
                  <a:srgbClr val="FFFF00"/>
                </a:solidFill>
                <a:effectLst>
                  <a:outerShdw blurRad="38100" dist="38100" dir="2700000" algn="tl">
                    <a:srgbClr val="000000"/>
                  </a:outerShdw>
                </a:effectLst>
                <a:latin typeface="Calibri" pitchFamily="34" charset="0"/>
              </a:rPr>
              <a:t>. Where in contact with olivine or </a:t>
            </a:r>
            <a:r>
              <a:rPr lang="en-GB" sz="2400" dirty="0" err="1">
                <a:solidFill>
                  <a:srgbClr val="FFFF00"/>
                </a:solidFill>
                <a:effectLst>
                  <a:outerShdw blurRad="38100" dist="38100" dir="2700000" algn="tl">
                    <a:srgbClr val="000000"/>
                  </a:outerShdw>
                </a:effectLst>
                <a:latin typeface="Calibri" pitchFamily="34" charset="0"/>
              </a:rPr>
              <a:t>opx</a:t>
            </a:r>
            <a:r>
              <a:rPr lang="en-GB" sz="2400" dirty="0">
                <a:solidFill>
                  <a:srgbClr val="FFFF00"/>
                </a:solidFill>
                <a:effectLst>
                  <a:outerShdw blurRad="38100" dist="38100" dir="2700000" algn="tl">
                    <a:srgbClr val="000000"/>
                  </a:outerShdw>
                </a:effectLst>
                <a:latin typeface="Calibri" pitchFamily="34" charset="0"/>
              </a:rPr>
              <a:t> its borders are unaffected by partial melting.</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Brown glass appears in the spongy zones, together with cpx and sp relicts.</a:t>
            </a:r>
          </a:p>
        </p:txBody>
      </p:sp>
      <p:sp>
        <p:nvSpPr>
          <p:cNvPr id="959520" name="Text Box 32"/>
          <p:cNvSpPr txBox="1">
            <a:spLocks noChangeArrowheads="1"/>
          </p:cNvSpPr>
          <p:nvPr/>
        </p:nvSpPr>
        <p:spPr bwMode="auto">
          <a:xfrm>
            <a:off x="3433763" y="2032000"/>
            <a:ext cx="5710237" cy="4192588"/>
          </a:xfrm>
          <a:prstGeom prst="rect">
            <a:avLst/>
          </a:prstGeom>
          <a:noFill/>
          <a:ln w="9525">
            <a:noFill/>
            <a:miter lim="800000"/>
            <a:headEnd/>
            <a:tailEnd/>
          </a:ln>
          <a:effectLst/>
        </p:spPr>
        <p:txBody>
          <a:bodyPr>
            <a:spAutoFit/>
          </a:bodyPr>
          <a:lstStyle/>
          <a:p>
            <a:pPr algn="ctr">
              <a:lnSpc>
                <a:spcPct val="12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Remember one of the equations proposed by Walter?</a:t>
            </a:r>
          </a:p>
          <a:p>
            <a:pPr algn="ctr">
              <a:lnSpc>
                <a:spcPct val="120000"/>
              </a:lnSpc>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cpx + spinel = melt + olivine +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rgbClr val="FF6600"/>
                </a:solidFill>
                <a:effectLst>
                  <a:outerShdw blurRad="38100" dist="38100" dir="2700000" algn="tl">
                    <a:srgbClr val="000000"/>
                  </a:outerShdw>
                </a:effectLst>
                <a:latin typeface="Calibri" pitchFamily="34" charset="0"/>
                <a:sym typeface="Wingdings" pitchFamily="2" charset="2"/>
              </a:rPr>
              <a:t>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(1.8-2.5 GPa)</a:t>
            </a:r>
          </a:p>
          <a:p>
            <a:pPr algn="ctr">
              <a:lnSpc>
                <a:spcPct val="120000"/>
              </a:lnSpc>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It seems that in these mantle xenoliths it is happening       something  of similar.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9520">
                                            <p:txEl>
                                              <p:pRg st="0" end="0"/>
                                            </p:txEl>
                                          </p:spTgt>
                                        </p:tgtEl>
                                        <p:attrNameLst>
                                          <p:attrName>style.visibility</p:attrName>
                                        </p:attrNameLst>
                                      </p:cBhvr>
                                      <p:to>
                                        <p:strVal val="visible"/>
                                      </p:to>
                                    </p:set>
                                    <p:animEffect transition="in" filter="fade">
                                      <p:cBhvr>
                                        <p:cTn id="7" dur="500"/>
                                        <p:tgtEl>
                                          <p:spTgt spid="9595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9520">
                                            <p:txEl>
                                              <p:pRg st="2" end="2"/>
                                            </p:txEl>
                                          </p:spTgt>
                                        </p:tgtEl>
                                        <p:attrNameLst>
                                          <p:attrName>style.visibility</p:attrName>
                                        </p:attrNameLst>
                                      </p:cBhvr>
                                      <p:to>
                                        <p:strVal val="visible"/>
                                      </p:to>
                                    </p:set>
                                    <p:animEffect transition="in" filter="fade">
                                      <p:cBhvr>
                                        <p:cTn id="12" dur="500"/>
                                        <p:tgtEl>
                                          <p:spTgt spid="9595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9520">
                                            <p:txEl>
                                              <p:pRg st="4" end="4"/>
                                            </p:txEl>
                                          </p:spTgt>
                                        </p:tgtEl>
                                        <p:attrNameLst>
                                          <p:attrName>style.visibility</p:attrName>
                                        </p:attrNameLst>
                                      </p:cBhvr>
                                      <p:to>
                                        <p:strVal val="visible"/>
                                      </p:to>
                                    </p:set>
                                    <p:animEffect transition="in" filter="fade">
                                      <p:cBhvr>
                                        <p:cTn id="17" dur="500"/>
                                        <p:tgtEl>
                                          <p:spTgt spid="9595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20"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ChangeArrowheads="1"/>
          </p:cNvSpPr>
          <p:nvPr/>
        </p:nvSpPr>
        <p:spPr bwMode="auto">
          <a:xfrm>
            <a:off x="619125" y="6302375"/>
            <a:ext cx="85248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334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334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334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53350" name="Picture 6"/>
          <p:cNvPicPr>
            <a:picLocks noChangeAspect="1" noChangeArrowheads="1"/>
          </p:cNvPicPr>
          <p:nvPr/>
        </p:nvPicPr>
        <p:blipFill>
          <a:blip r:embed="rId3" cstate="print"/>
          <a:srcRect/>
          <a:stretch>
            <a:fillRect/>
          </a:stretch>
        </p:blipFill>
        <p:spPr bwMode="auto">
          <a:xfrm>
            <a:off x="3475038" y="2030413"/>
            <a:ext cx="5667375" cy="4827587"/>
          </a:xfrm>
          <a:prstGeom prst="rect">
            <a:avLst/>
          </a:prstGeom>
          <a:noFill/>
          <a:ln w="9525" algn="ctr">
            <a:noFill/>
            <a:miter lim="800000"/>
            <a:headEnd/>
            <a:tailEnd/>
          </a:ln>
        </p:spPr>
      </p:pic>
      <p:sp>
        <p:nvSpPr>
          <p:cNvPr id="953351" name="Text Box 7"/>
          <p:cNvSpPr txBox="1">
            <a:spLocks noChangeArrowheads="1"/>
          </p:cNvSpPr>
          <p:nvPr/>
        </p:nvSpPr>
        <p:spPr bwMode="auto">
          <a:xfrm>
            <a:off x="6238875" y="484822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54" name="Text Box 10"/>
          <p:cNvSpPr txBox="1">
            <a:spLocks noChangeArrowheads="1"/>
          </p:cNvSpPr>
          <p:nvPr/>
        </p:nvSpPr>
        <p:spPr bwMode="auto">
          <a:xfrm>
            <a:off x="6435725" y="311785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55" name="Text Box 11"/>
          <p:cNvSpPr txBox="1">
            <a:spLocks noChangeArrowheads="1"/>
          </p:cNvSpPr>
          <p:nvPr/>
        </p:nvSpPr>
        <p:spPr bwMode="auto">
          <a:xfrm>
            <a:off x="6280150" y="6351588"/>
            <a:ext cx="759375" cy="523220"/>
          </a:xfrm>
          <a:prstGeom prst="rect">
            <a:avLst/>
          </a:prstGeom>
          <a:noFill/>
          <a:ln w="9525" algn="ctr">
            <a:noFill/>
            <a:miter lim="800000"/>
            <a:headEnd/>
            <a:tailEnd/>
          </a:ln>
          <a:effectLst/>
        </p:spPr>
        <p:txBody>
          <a:bodyPr wrap="none">
            <a:spAutoFit/>
          </a:bodyPr>
          <a:lstStyle/>
          <a:p>
            <a:pPr>
              <a:defRPr/>
            </a:pPr>
            <a:r>
              <a:rPr lang="it-IT" sz="2800" dirty="0">
                <a:solidFill>
                  <a:srgbClr val="996600"/>
                </a:solidFill>
                <a:effectLst>
                  <a:outerShdw blurRad="38100" dist="38100" dir="2700000" algn="tl">
                    <a:srgbClr val="000000"/>
                  </a:outerShdw>
                </a:effectLst>
                <a:latin typeface="Calibri" pitchFamily="34" charset="0"/>
              </a:rPr>
              <a:t>Opx</a:t>
            </a:r>
          </a:p>
        </p:txBody>
      </p:sp>
      <p:sp>
        <p:nvSpPr>
          <p:cNvPr id="953356" name="Text Box 12"/>
          <p:cNvSpPr txBox="1">
            <a:spLocks noChangeArrowheads="1"/>
          </p:cNvSpPr>
          <p:nvPr/>
        </p:nvSpPr>
        <p:spPr bwMode="auto">
          <a:xfrm>
            <a:off x="346075" y="2232025"/>
            <a:ext cx="3086100" cy="108952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This is another lherzolitic mantle xenolith from Sardinia.</a:t>
            </a:r>
          </a:p>
        </p:txBody>
      </p:sp>
      <p:sp>
        <p:nvSpPr>
          <p:cNvPr id="953357" name="Freeform 13"/>
          <p:cNvSpPr>
            <a:spLocks/>
          </p:cNvSpPr>
          <p:nvPr/>
        </p:nvSpPr>
        <p:spPr bwMode="auto">
          <a:xfrm>
            <a:off x="4438650" y="2493963"/>
            <a:ext cx="4543425" cy="2678112"/>
          </a:xfrm>
          <a:custGeom>
            <a:avLst/>
            <a:gdLst/>
            <a:ahLst/>
            <a:cxnLst>
              <a:cxn ang="0">
                <a:pos x="1818" y="721"/>
              </a:cxn>
              <a:cxn ang="0">
                <a:pos x="1698" y="751"/>
              </a:cxn>
              <a:cxn ang="0">
                <a:pos x="1554" y="829"/>
              </a:cxn>
              <a:cxn ang="0">
                <a:pos x="1218" y="1069"/>
              </a:cxn>
              <a:cxn ang="0">
                <a:pos x="1128" y="1129"/>
              </a:cxn>
              <a:cxn ang="0">
                <a:pos x="1050" y="1267"/>
              </a:cxn>
              <a:cxn ang="0">
                <a:pos x="690" y="1531"/>
              </a:cxn>
              <a:cxn ang="0">
                <a:pos x="582" y="1675"/>
              </a:cxn>
              <a:cxn ang="0">
                <a:pos x="432" y="1663"/>
              </a:cxn>
              <a:cxn ang="0">
                <a:pos x="390" y="1585"/>
              </a:cxn>
              <a:cxn ang="0">
                <a:pos x="246" y="1585"/>
              </a:cxn>
              <a:cxn ang="0">
                <a:pos x="264" y="1531"/>
              </a:cxn>
              <a:cxn ang="0">
                <a:pos x="186" y="1537"/>
              </a:cxn>
              <a:cxn ang="0">
                <a:pos x="42" y="1663"/>
              </a:cxn>
              <a:cxn ang="0">
                <a:pos x="18" y="1525"/>
              </a:cxn>
              <a:cxn ang="0">
                <a:pos x="210" y="1315"/>
              </a:cxn>
              <a:cxn ang="0">
                <a:pos x="228" y="1009"/>
              </a:cxn>
              <a:cxn ang="0">
                <a:pos x="204" y="853"/>
              </a:cxn>
              <a:cxn ang="0">
                <a:pos x="156" y="745"/>
              </a:cxn>
              <a:cxn ang="0">
                <a:pos x="294" y="625"/>
              </a:cxn>
              <a:cxn ang="0">
                <a:pos x="384" y="475"/>
              </a:cxn>
              <a:cxn ang="0">
                <a:pos x="540" y="379"/>
              </a:cxn>
              <a:cxn ang="0">
                <a:pos x="636" y="427"/>
              </a:cxn>
              <a:cxn ang="0">
                <a:pos x="780" y="319"/>
              </a:cxn>
              <a:cxn ang="0">
                <a:pos x="918" y="235"/>
              </a:cxn>
              <a:cxn ang="0">
                <a:pos x="1098" y="187"/>
              </a:cxn>
              <a:cxn ang="0">
                <a:pos x="1308" y="97"/>
              </a:cxn>
              <a:cxn ang="0">
                <a:pos x="1548" y="67"/>
              </a:cxn>
              <a:cxn ang="0">
                <a:pos x="1560" y="7"/>
              </a:cxn>
              <a:cxn ang="0">
                <a:pos x="1698" y="55"/>
              </a:cxn>
              <a:cxn ang="0">
                <a:pos x="1794" y="133"/>
              </a:cxn>
              <a:cxn ang="0">
                <a:pos x="1848" y="151"/>
              </a:cxn>
              <a:cxn ang="0">
                <a:pos x="1866" y="199"/>
              </a:cxn>
              <a:cxn ang="0">
                <a:pos x="2064" y="163"/>
              </a:cxn>
              <a:cxn ang="0">
                <a:pos x="2274" y="223"/>
              </a:cxn>
              <a:cxn ang="0">
                <a:pos x="2472" y="199"/>
              </a:cxn>
              <a:cxn ang="0">
                <a:pos x="2622" y="145"/>
              </a:cxn>
              <a:cxn ang="0">
                <a:pos x="2658" y="169"/>
              </a:cxn>
              <a:cxn ang="0">
                <a:pos x="2862" y="229"/>
              </a:cxn>
              <a:cxn ang="0">
                <a:pos x="2778" y="331"/>
              </a:cxn>
              <a:cxn ang="0">
                <a:pos x="2736" y="373"/>
              </a:cxn>
              <a:cxn ang="0">
                <a:pos x="2772" y="505"/>
              </a:cxn>
              <a:cxn ang="0">
                <a:pos x="2634" y="613"/>
              </a:cxn>
              <a:cxn ang="0">
                <a:pos x="2676" y="751"/>
              </a:cxn>
            </a:cxnLst>
            <a:rect l="0" t="0" r="r" b="b"/>
            <a:pathLst>
              <a:path w="2862" h="1687">
                <a:moveTo>
                  <a:pt x="1986" y="739"/>
                </a:moveTo>
                <a:cubicBezTo>
                  <a:pt x="1919" y="735"/>
                  <a:pt x="1877" y="736"/>
                  <a:pt x="1818" y="721"/>
                </a:cubicBezTo>
                <a:cubicBezTo>
                  <a:pt x="1788" y="723"/>
                  <a:pt x="1758" y="724"/>
                  <a:pt x="1728" y="727"/>
                </a:cubicBezTo>
                <a:cubicBezTo>
                  <a:pt x="1691" y="731"/>
                  <a:pt x="1728" y="732"/>
                  <a:pt x="1698" y="751"/>
                </a:cubicBezTo>
                <a:cubicBezTo>
                  <a:pt x="1687" y="758"/>
                  <a:pt x="1674" y="759"/>
                  <a:pt x="1662" y="763"/>
                </a:cubicBezTo>
                <a:cubicBezTo>
                  <a:pt x="1622" y="776"/>
                  <a:pt x="1584" y="799"/>
                  <a:pt x="1554" y="829"/>
                </a:cubicBezTo>
                <a:cubicBezTo>
                  <a:pt x="1534" y="910"/>
                  <a:pt x="1439" y="1005"/>
                  <a:pt x="1362" y="1039"/>
                </a:cubicBezTo>
                <a:cubicBezTo>
                  <a:pt x="1318" y="1059"/>
                  <a:pt x="1265" y="1064"/>
                  <a:pt x="1218" y="1069"/>
                </a:cubicBezTo>
                <a:cubicBezTo>
                  <a:pt x="1196" y="1080"/>
                  <a:pt x="1195" y="1079"/>
                  <a:pt x="1176" y="1093"/>
                </a:cubicBezTo>
                <a:cubicBezTo>
                  <a:pt x="1160" y="1105"/>
                  <a:pt x="1128" y="1129"/>
                  <a:pt x="1128" y="1129"/>
                </a:cubicBezTo>
                <a:cubicBezTo>
                  <a:pt x="1118" y="1159"/>
                  <a:pt x="1097" y="1181"/>
                  <a:pt x="1080" y="1207"/>
                </a:cubicBezTo>
                <a:cubicBezTo>
                  <a:pt x="1066" y="1262"/>
                  <a:pt x="1082" y="1246"/>
                  <a:pt x="1050" y="1267"/>
                </a:cubicBezTo>
                <a:cubicBezTo>
                  <a:pt x="1022" y="1409"/>
                  <a:pt x="917" y="1382"/>
                  <a:pt x="792" y="1387"/>
                </a:cubicBezTo>
                <a:cubicBezTo>
                  <a:pt x="728" y="1408"/>
                  <a:pt x="723" y="1481"/>
                  <a:pt x="690" y="1531"/>
                </a:cubicBezTo>
                <a:cubicBezTo>
                  <a:pt x="679" y="1548"/>
                  <a:pt x="665" y="1562"/>
                  <a:pt x="654" y="1579"/>
                </a:cubicBezTo>
                <a:cubicBezTo>
                  <a:pt x="646" y="1591"/>
                  <a:pt x="589" y="1671"/>
                  <a:pt x="582" y="1675"/>
                </a:cubicBezTo>
                <a:cubicBezTo>
                  <a:pt x="571" y="1682"/>
                  <a:pt x="546" y="1687"/>
                  <a:pt x="546" y="1687"/>
                </a:cubicBezTo>
                <a:cubicBezTo>
                  <a:pt x="506" y="1682"/>
                  <a:pt x="471" y="1673"/>
                  <a:pt x="432" y="1663"/>
                </a:cubicBezTo>
                <a:cubicBezTo>
                  <a:pt x="411" y="1649"/>
                  <a:pt x="398" y="1649"/>
                  <a:pt x="384" y="1627"/>
                </a:cubicBezTo>
                <a:cubicBezTo>
                  <a:pt x="386" y="1613"/>
                  <a:pt x="385" y="1598"/>
                  <a:pt x="390" y="1585"/>
                </a:cubicBezTo>
                <a:cubicBezTo>
                  <a:pt x="395" y="1572"/>
                  <a:pt x="414" y="1549"/>
                  <a:pt x="414" y="1549"/>
                </a:cubicBezTo>
                <a:cubicBezTo>
                  <a:pt x="368" y="1518"/>
                  <a:pt x="293" y="1569"/>
                  <a:pt x="246" y="1585"/>
                </a:cubicBezTo>
                <a:cubicBezTo>
                  <a:pt x="230" y="1581"/>
                  <a:pt x="204" y="1583"/>
                  <a:pt x="228" y="1555"/>
                </a:cubicBezTo>
                <a:cubicBezTo>
                  <a:pt x="237" y="1544"/>
                  <a:pt x="264" y="1531"/>
                  <a:pt x="264" y="1531"/>
                </a:cubicBezTo>
                <a:cubicBezTo>
                  <a:pt x="292" y="1490"/>
                  <a:pt x="260" y="1477"/>
                  <a:pt x="222" y="1471"/>
                </a:cubicBezTo>
                <a:cubicBezTo>
                  <a:pt x="167" y="1482"/>
                  <a:pt x="203" y="1465"/>
                  <a:pt x="186" y="1537"/>
                </a:cubicBezTo>
                <a:cubicBezTo>
                  <a:pt x="181" y="1558"/>
                  <a:pt x="154" y="1563"/>
                  <a:pt x="138" y="1573"/>
                </a:cubicBezTo>
                <a:cubicBezTo>
                  <a:pt x="112" y="1612"/>
                  <a:pt x="88" y="1648"/>
                  <a:pt x="42" y="1663"/>
                </a:cubicBezTo>
                <a:cubicBezTo>
                  <a:pt x="13" y="1656"/>
                  <a:pt x="9" y="1649"/>
                  <a:pt x="0" y="1621"/>
                </a:cubicBezTo>
                <a:cubicBezTo>
                  <a:pt x="5" y="1589"/>
                  <a:pt x="2" y="1553"/>
                  <a:pt x="18" y="1525"/>
                </a:cubicBezTo>
                <a:cubicBezTo>
                  <a:pt x="36" y="1494"/>
                  <a:pt x="88" y="1473"/>
                  <a:pt x="114" y="1447"/>
                </a:cubicBezTo>
                <a:cubicBezTo>
                  <a:pt x="153" y="1408"/>
                  <a:pt x="163" y="1346"/>
                  <a:pt x="210" y="1315"/>
                </a:cubicBezTo>
                <a:cubicBezTo>
                  <a:pt x="243" y="1266"/>
                  <a:pt x="199" y="1206"/>
                  <a:pt x="234" y="1153"/>
                </a:cubicBezTo>
                <a:cubicBezTo>
                  <a:pt x="232" y="1105"/>
                  <a:pt x="232" y="1057"/>
                  <a:pt x="228" y="1009"/>
                </a:cubicBezTo>
                <a:cubicBezTo>
                  <a:pt x="227" y="992"/>
                  <a:pt x="175" y="940"/>
                  <a:pt x="162" y="913"/>
                </a:cubicBezTo>
                <a:cubicBezTo>
                  <a:pt x="170" y="883"/>
                  <a:pt x="187" y="878"/>
                  <a:pt x="204" y="853"/>
                </a:cubicBezTo>
                <a:cubicBezTo>
                  <a:pt x="175" y="847"/>
                  <a:pt x="159" y="851"/>
                  <a:pt x="150" y="823"/>
                </a:cubicBezTo>
                <a:cubicBezTo>
                  <a:pt x="152" y="797"/>
                  <a:pt x="150" y="770"/>
                  <a:pt x="156" y="745"/>
                </a:cubicBezTo>
                <a:cubicBezTo>
                  <a:pt x="162" y="723"/>
                  <a:pt x="191" y="716"/>
                  <a:pt x="210" y="703"/>
                </a:cubicBezTo>
                <a:cubicBezTo>
                  <a:pt x="242" y="681"/>
                  <a:pt x="261" y="644"/>
                  <a:pt x="294" y="625"/>
                </a:cubicBezTo>
                <a:cubicBezTo>
                  <a:pt x="314" y="614"/>
                  <a:pt x="338" y="613"/>
                  <a:pt x="360" y="607"/>
                </a:cubicBezTo>
                <a:cubicBezTo>
                  <a:pt x="365" y="562"/>
                  <a:pt x="370" y="518"/>
                  <a:pt x="384" y="475"/>
                </a:cubicBezTo>
                <a:cubicBezTo>
                  <a:pt x="392" y="395"/>
                  <a:pt x="386" y="392"/>
                  <a:pt x="462" y="373"/>
                </a:cubicBezTo>
                <a:cubicBezTo>
                  <a:pt x="488" y="375"/>
                  <a:pt x="514" y="374"/>
                  <a:pt x="540" y="379"/>
                </a:cubicBezTo>
                <a:cubicBezTo>
                  <a:pt x="547" y="380"/>
                  <a:pt x="552" y="388"/>
                  <a:pt x="558" y="391"/>
                </a:cubicBezTo>
                <a:cubicBezTo>
                  <a:pt x="583" y="403"/>
                  <a:pt x="610" y="418"/>
                  <a:pt x="636" y="427"/>
                </a:cubicBezTo>
                <a:cubicBezTo>
                  <a:pt x="656" y="425"/>
                  <a:pt x="676" y="426"/>
                  <a:pt x="696" y="421"/>
                </a:cubicBezTo>
                <a:cubicBezTo>
                  <a:pt x="731" y="413"/>
                  <a:pt x="755" y="336"/>
                  <a:pt x="780" y="319"/>
                </a:cubicBezTo>
                <a:cubicBezTo>
                  <a:pt x="812" y="298"/>
                  <a:pt x="844" y="274"/>
                  <a:pt x="882" y="265"/>
                </a:cubicBezTo>
                <a:cubicBezTo>
                  <a:pt x="893" y="258"/>
                  <a:pt x="911" y="247"/>
                  <a:pt x="918" y="235"/>
                </a:cubicBezTo>
                <a:cubicBezTo>
                  <a:pt x="933" y="209"/>
                  <a:pt x="918" y="195"/>
                  <a:pt x="948" y="193"/>
                </a:cubicBezTo>
                <a:cubicBezTo>
                  <a:pt x="998" y="189"/>
                  <a:pt x="1048" y="189"/>
                  <a:pt x="1098" y="187"/>
                </a:cubicBezTo>
                <a:cubicBezTo>
                  <a:pt x="1129" y="167"/>
                  <a:pt x="1173" y="126"/>
                  <a:pt x="1206" y="115"/>
                </a:cubicBezTo>
                <a:cubicBezTo>
                  <a:pt x="1239" y="104"/>
                  <a:pt x="1273" y="101"/>
                  <a:pt x="1308" y="97"/>
                </a:cubicBezTo>
                <a:cubicBezTo>
                  <a:pt x="1328" y="90"/>
                  <a:pt x="1342" y="80"/>
                  <a:pt x="1362" y="73"/>
                </a:cubicBezTo>
                <a:cubicBezTo>
                  <a:pt x="1423" y="77"/>
                  <a:pt x="1488" y="87"/>
                  <a:pt x="1548" y="67"/>
                </a:cubicBezTo>
                <a:cubicBezTo>
                  <a:pt x="1550" y="59"/>
                  <a:pt x="1552" y="51"/>
                  <a:pt x="1554" y="43"/>
                </a:cubicBezTo>
                <a:cubicBezTo>
                  <a:pt x="1556" y="31"/>
                  <a:pt x="1549" y="12"/>
                  <a:pt x="1560" y="7"/>
                </a:cubicBezTo>
                <a:cubicBezTo>
                  <a:pt x="1575" y="0"/>
                  <a:pt x="1592" y="15"/>
                  <a:pt x="1608" y="19"/>
                </a:cubicBezTo>
                <a:cubicBezTo>
                  <a:pt x="1654" y="30"/>
                  <a:pt x="1657" y="28"/>
                  <a:pt x="1698" y="55"/>
                </a:cubicBezTo>
                <a:cubicBezTo>
                  <a:pt x="1710" y="63"/>
                  <a:pt x="1734" y="79"/>
                  <a:pt x="1734" y="79"/>
                </a:cubicBezTo>
                <a:cubicBezTo>
                  <a:pt x="1757" y="114"/>
                  <a:pt x="1759" y="117"/>
                  <a:pt x="1794" y="133"/>
                </a:cubicBezTo>
                <a:cubicBezTo>
                  <a:pt x="1806" y="138"/>
                  <a:pt x="1818" y="141"/>
                  <a:pt x="1830" y="145"/>
                </a:cubicBezTo>
                <a:cubicBezTo>
                  <a:pt x="1836" y="147"/>
                  <a:pt x="1848" y="151"/>
                  <a:pt x="1848" y="151"/>
                </a:cubicBezTo>
                <a:cubicBezTo>
                  <a:pt x="1852" y="157"/>
                  <a:pt x="1857" y="162"/>
                  <a:pt x="1860" y="169"/>
                </a:cubicBezTo>
                <a:cubicBezTo>
                  <a:pt x="1864" y="179"/>
                  <a:pt x="1857" y="194"/>
                  <a:pt x="1866" y="199"/>
                </a:cubicBezTo>
                <a:cubicBezTo>
                  <a:pt x="1868" y="200"/>
                  <a:pt x="1919" y="171"/>
                  <a:pt x="1938" y="169"/>
                </a:cubicBezTo>
                <a:cubicBezTo>
                  <a:pt x="1980" y="166"/>
                  <a:pt x="2022" y="165"/>
                  <a:pt x="2064" y="163"/>
                </a:cubicBezTo>
                <a:cubicBezTo>
                  <a:pt x="2094" y="166"/>
                  <a:pt x="2155" y="168"/>
                  <a:pt x="2184" y="187"/>
                </a:cubicBezTo>
                <a:cubicBezTo>
                  <a:pt x="2222" y="213"/>
                  <a:pt x="2228" y="215"/>
                  <a:pt x="2274" y="223"/>
                </a:cubicBezTo>
                <a:cubicBezTo>
                  <a:pt x="2334" y="221"/>
                  <a:pt x="2394" y="224"/>
                  <a:pt x="2454" y="217"/>
                </a:cubicBezTo>
                <a:cubicBezTo>
                  <a:pt x="2462" y="216"/>
                  <a:pt x="2464" y="201"/>
                  <a:pt x="2472" y="199"/>
                </a:cubicBezTo>
                <a:cubicBezTo>
                  <a:pt x="2507" y="192"/>
                  <a:pt x="2544" y="195"/>
                  <a:pt x="2580" y="193"/>
                </a:cubicBezTo>
                <a:cubicBezTo>
                  <a:pt x="2623" y="164"/>
                  <a:pt x="2613" y="183"/>
                  <a:pt x="2622" y="145"/>
                </a:cubicBezTo>
                <a:cubicBezTo>
                  <a:pt x="2628" y="151"/>
                  <a:pt x="2633" y="158"/>
                  <a:pt x="2640" y="163"/>
                </a:cubicBezTo>
                <a:cubicBezTo>
                  <a:pt x="2645" y="167"/>
                  <a:pt x="2654" y="164"/>
                  <a:pt x="2658" y="169"/>
                </a:cubicBezTo>
                <a:cubicBezTo>
                  <a:pt x="2703" y="233"/>
                  <a:pt x="2642" y="186"/>
                  <a:pt x="2688" y="217"/>
                </a:cubicBezTo>
                <a:cubicBezTo>
                  <a:pt x="2742" y="213"/>
                  <a:pt x="2814" y="197"/>
                  <a:pt x="2862" y="229"/>
                </a:cubicBezTo>
                <a:cubicBezTo>
                  <a:pt x="2855" y="280"/>
                  <a:pt x="2845" y="297"/>
                  <a:pt x="2796" y="313"/>
                </a:cubicBezTo>
                <a:cubicBezTo>
                  <a:pt x="2790" y="319"/>
                  <a:pt x="2785" y="326"/>
                  <a:pt x="2778" y="331"/>
                </a:cubicBezTo>
                <a:cubicBezTo>
                  <a:pt x="2773" y="335"/>
                  <a:pt x="2764" y="333"/>
                  <a:pt x="2760" y="337"/>
                </a:cubicBezTo>
                <a:cubicBezTo>
                  <a:pt x="2750" y="347"/>
                  <a:pt x="2736" y="373"/>
                  <a:pt x="2736" y="373"/>
                </a:cubicBezTo>
                <a:cubicBezTo>
                  <a:pt x="2741" y="414"/>
                  <a:pt x="2746" y="433"/>
                  <a:pt x="2760" y="469"/>
                </a:cubicBezTo>
                <a:cubicBezTo>
                  <a:pt x="2765" y="481"/>
                  <a:pt x="2772" y="505"/>
                  <a:pt x="2772" y="505"/>
                </a:cubicBezTo>
                <a:cubicBezTo>
                  <a:pt x="2760" y="633"/>
                  <a:pt x="2792" y="531"/>
                  <a:pt x="2646" y="577"/>
                </a:cubicBezTo>
                <a:cubicBezTo>
                  <a:pt x="2634" y="581"/>
                  <a:pt x="2634" y="613"/>
                  <a:pt x="2634" y="613"/>
                </a:cubicBezTo>
                <a:cubicBezTo>
                  <a:pt x="2640" y="705"/>
                  <a:pt x="2640" y="733"/>
                  <a:pt x="2640" y="697"/>
                </a:cubicBezTo>
                <a:lnTo>
                  <a:pt x="2676" y="751"/>
                </a:lnTo>
              </a:path>
            </a:pathLst>
          </a:custGeom>
          <a:noFill/>
          <a:ln w="57150" cap="flat" cmpd="sng">
            <a:solidFill>
              <a:srgbClr val="00FF00"/>
            </a:solidFill>
            <a:prstDash val="solid"/>
            <a:round/>
            <a:headEnd/>
            <a:tailEnd/>
          </a:ln>
          <a:effectLst/>
        </p:spPr>
        <p:txBody>
          <a:bodyPr anchor="ctr"/>
          <a:lstStyle/>
          <a:p>
            <a:pPr>
              <a:defRPr/>
            </a:pPr>
            <a:endParaRPr lang="it-IT">
              <a:latin typeface="Calibri" pitchFamily="34" charset="0"/>
            </a:endParaRPr>
          </a:p>
        </p:txBody>
      </p:sp>
      <p:sp>
        <p:nvSpPr>
          <p:cNvPr id="953358" name="Text Box 14"/>
          <p:cNvSpPr txBox="1">
            <a:spLocks noChangeArrowheads="1"/>
          </p:cNvSpPr>
          <p:nvPr/>
        </p:nvSpPr>
        <p:spPr bwMode="auto">
          <a:xfrm>
            <a:off x="3581400" y="459105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59" name="Text Box 15"/>
          <p:cNvSpPr txBox="1">
            <a:spLocks noChangeArrowheads="1"/>
          </p:cNvSpPr>
          <p:nvPr/>
        </p:nvSpPr>
        <p:spPr bwMode="auto">
          <a:xfrm>
            <a:off x="3532188" y="3484563"/>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0" name="Text Box 16"/>
          <p:cNvSpPr txBox="1">
            <a:spLocks noChangeArrowheads="1"/>
          </p:cNvSpPr>
          <p:nvPr/>
        </p:nvSpPr>
        <p:spPr bwMode="auto">
          <a:xfrm>
            <a:off x="5086350" y="22240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61" name="Text Box 17"/>
          <p:cNvSpPr txBox="1">
            <a:spLocks noChangeArrowheads="1"/>
          </p:cNvSpPr>
          <p:nvPr/>
        </p:nvSpPr>
        <p:spPr bwMode="auto">
          <a:xfrm>
            <a:off x="6316663" y="203200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62" name="Text Box 18"/>
          <p:cNvSpPr txBox="1">
            <a:spLocks noChangeArrowheads="1"/>
          </p:cNvSpPr>
          <p:nvPr/>
        </p:nvSpPr>
        <p:spPr bwMode="auto">
          <a:xfrm>
            <a:off x="8113713" y="5946775"/>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3" name="Text Box 19"/>
          <p:cNvSpPr txBox="1">
            <a:spLocks noChangeArrowheads="1"/>
          </p:cNvSpPr>
          <p:nvPr/>
        </p:nvSpPr>
        <p:spPr bwMode="auto">
          <a:xfrm>
            <a:off x="7908925" y="378460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4" name="Text Box 20"/>
          <p:cNvSpPr txBox="1">
            <a:spLocks noChangeArrowheads="1"/>
          </p:cNvSpPr>
          <p:nvPr/>
        </p:nvSpPr>
        <p:spPr bwMode="auto">
          <a:xfrm>
            <a:off x="346075" y="3714750"/>
            <a:ext cx="3086100" cy="227139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Again, olivine and </a:t>
            </a:r>
            <a:r>
              <a:rPr lang="en-GB" sz="2400" dirty="0" err="1">
                <a:solidFill>
                  <a:schemeClr val="bg1"/>
                </a:solidFill>
                <a:effectLst>
                  <a:outerShdw blurRad="38100" dist="38100" dir="2700000" algn="tl">
                    <a:srgbClr val="000000"/>
                  </a:outerShdw>
                </a:effectLst>
                <a:latin typeface="Calibri" pitchFamily="34" charset="0"/>
              </a:rPr>
              <a:t>opx</a:t>
            </a:r>
            <a:r>
              <a:rPr lang="en-GB" sz="2400" dirty="0">
                <a:solidFill>
                  <a:schemeClr val="bg1"/>
                </a:solidFill>
                <a:effectLst>
                  <a:outerShdw blurRad="38100" dist="38100" dir="2700000" algn="tl">
                    <a:srgbClr val="000000"/>
                  </a:outerShdw>
                </a:effectLst>
                <a:latin typeface="Calibri" pitchFamily="34" charset="0"/>
              </a:rPr>
              <a:t> do not show any particular features.</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rounded by brown glassy areas with abundant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3356">
                                            <p:txEl>
                                              <p:pRg st="0" end="0"/>
                                            </p:txEl>
                                          </p:spTgt>
                                        </p:tgtEl>
                                        <p:attrNameLst>
                                          <p:attrName>style.visibility</p:attrName>
                                        </p:attrNameLst>
                                      </p:cBhvr>
                                      <p:to>
                                        <p:strVal val="visible"/>
                                      </p:to>
                                    </p:set>
                                    <p:animEffect transition="in" filter="fade">
                                      <p:cBhvr>
                                        <p:cTn id="7" dur="500"/>
                                        <p:tgtEl>
                                          <p:spTgt spid="95335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53350"/>
                                        </p:tgtEl>
                                        <p:attrNameLst>
                                          <p:attrName>style.visibility</p:attrName>
                                        </p:attrNameLst>
                                      </p:cBhvr>
                                      <p:to>
                                        <p:strVal val="visible"/>
                                      </p:to>
                                    </p:set>
                                    <p:animEffect transition="in" filter="fade">
                                      <p:cBhvr>
                                        <p:cTn id="11" dur="500"/>
                                        <p:tgtEl>
                                          <p:spTgt spid="9533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53364">
                                            <p:txEl>
                                              <p:pRg st="0" end="0"/>
                                            </p:txEl>
                                          </p:spTgt>
                                        </p:tgtEl>
                                        <p:attrNameLst>
                                          <p:attrName>style.visibility</p:attrName>
                                        </p:attrNameLst>
                                      </p:cBhvr>
                                      <p:to>
                                        <p:strVal val="visible"/>
                                      </p:to>
                                    </p:set>
                                    <p:animEffect transition="in" filter="fade">
                                      <p:cBhvr>
                                        <p:cTn id="16" dur="500"/>
                                        <p:tgtEl>
                                          <p:spTgt spid="95336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3364">
                                            <p:txEl>
                                              <p:pRg st="1" end="1"/>
                                            </p:txEl>
                                          </p:spTgt>
                                        </p:tgtEl>
                                        <p:attrNameLst>
                                          <p:attrName>style.visibility</p:attrName>
                                        </p:attrNameLst>
                                      </p:cBhvr>
                                      <p:to>
                                        <p:strVal val="visible"/>
                                      </p:to>
                                    </p:set>
                                    <p:animEffect transition="in" filter="fade">
                                      <p:cBhvr>
                                        <p:cTn id="21" dur="500"/>
                                        <p:tgtEl>
                                          <p:spTgt spid="953364">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53354"/>
                                        </p:tgtEl>
                                        <p:attrNameLst>
                                          <p:attrName>style.visibility</p:attrName>
                                        </p:attrNameLst>
                                      </p:cBhvr>
                                      <p:to>
                                        <p:strVal val="visible"/>
                                      </p:to>
                                    </p:set>
                                    <p:animEffect transition="in" filter="fade">
                                      <p:cBhvr>
                                        <p:cTn id="25" dur="500"/>
                                        <p:tgtEl>
                                          <p:spTgt spid="95335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953359"/>
                                        </p:tgtEl>
                                        <p:attrNameLst>
                                          <p:attrName>style.visibility</p:attrName>
                                        </p:attrNameLst>
                                      </p:cBhvr>
                                      <p:to>
                                        <p:strVal val="visible"/>
                                      </p:to>
                                    </p:set>
                                    <p:animEffect transition="in" filter="fade">
                                      <p:cBhvr>
                                        <p:cTn id="29" dur="500"/>
                                        <p:tgtEl>
                                          <p:spTgt spid="95335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53362"/>
                                        </p:tgtEl>
                                        <p:attrNameLst>
                                          <p:attrName>style.visibility</p:attrName>
                                        </p:attrNameLst>
                                      </p:cBhvr>
                                      <p:to>
                                        <p:strVal val="visible"/>
                                      </p:to>
                                    </p:set>
                                    <p:animEffect transition="in" filter="fade">
                                      <p:cBhvr>
                                        <p:cTn id="33" dur="500"/>
                                        <p:tgtEl>
                                          <p:spTgt spid="953362"/>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953363"/>
                                        </p:tgtEl>
                                        <p:attrNameLst>
                                          <p:attrName>style.visibility</p:attrName>
                                        </p:attrNameLst>
                                      </p:cBhvr>
                                      <p:to>
                                        <p:strVal val="visible"/>
                                      </p:to>
                                    </p:set>
                                    <p:animEffect transition="in" filter="fade">
                                      <p:cBhvr>
                                        <p:cTn id="37" dur="500"/>
                                        <p:tgtEl>
                                          <p:spTgt spid="9533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53351"/>
                                        </p:tgtEl>
                                        <p:attrNameLst>
                                          <p:attrName>style.visibility</p:attrName>
                                        </p:attrNameLst>
                                      </p:cBhvr>
                                      <p:to>
                                        <p:strVal val="visible"/>
                                      </p:to>
                                    </p:set>
                                    <p:animEffect transition="in" filter="fade">
                                      <p:cBhvr>
                                        <p:cTn id="42" dur="500"/>
                                        <p:tgtEl>
                                          <p:spTgt spid="95335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53358"/>
                                        </p:tgtEl>
                                        <p:attrNameLst>
                                          <p:attrName>style.visibility</p:attrName>
                                        </p:attrNameLst>
                                      </p:cBhvr>
                                      <p:to>
                                        <p:strVal val="visible"/>
                                      </p:to>
                                    </p:set>
                                    <p:animEffect transition="in" filter="fade">
                                      <p:cBhvr>
                                        <p:cTn id="46" dur="500"/>
                                        <p:tgtEl>
                                          <p:spTgt spid="953358"/>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953360"/>
                                        </p:tgtEl>
                                        <p:attrNameLst>
                                          <p:attrName>style.visibility</p:attrName>
                                        </p:attrNameLst>
                                      </p:cBhvr>
                                      <p:to>
                                        <p:strVal val="visible"/>
                                      </p:to>
                                    </p:set>
                                    <p:animEffect transition="in" filter="fade">
                                      <p:cBhvr>
                                        <p:cTn id="50" dur="500"/>
                                        <p:tgtEl>
                                          <p:spTgt spid="953360"/>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53361"/>
                                        </p:tgtEl>
                                        <p:attrNameLst>
                                          <p:attrName>style.visibility</p:attrName>
                                        </p:attrNameLst>
                                      </p:cBhvr>
                                      <p:to>
                                        <p:strVal val="visible"/>
                                      </p:to>
                                    </p:set>
                                    <p:animEffect transition="in" filter="fade">
                                      <p:cBhvr>
                                        <p:cTn id="54" dur="500"/>
                                        <p:tgtEl>
                                          <p:spTgt spid="9533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3355"/>
                                        </p:tgtEl>
                                        <p:attrNameLst>
                                          <p:attrName>style.visibility</p:attrName>
                                        </p:attrNameLst>
                                      </p:cBhvr>
                                      <p:to>
                                        <p:strVal val="visible"/>
                                      </p:to>
                                    </p:set>
                                    <p:animEffect transition="in" filter="fade">
                                      <p:cBhvr>
                                        <p:cTn id="59" dur="500"/>
                                        <p:tgtEl>
                                          <p:spTgt spid="95335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953357"/>
                                        </p:tgtEl>
                                        <p:attrNameLst>
                                          <p:attrName>style.visibility</p:attrName>
                                        </p:attrNameLst>
                                      </p:cBhvr>
                                      <p:to>
                                        <p:strVal val="visible"/>
                                      </p:to>
                                    </p:set>
                                    <p:animEffect transition="in" filter="wipe(right)">
                                      <p:cBhvr>
                                        <p:cTn id="63" dur="1000"/>
                                        <p:tgtEl>
                                          <p:spTgt spid="953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51" grpId="0"/>
      <p:bldP spid="953354" grpId="0"/>
      <p:bldP spid="953355" grpId="0"/>
      <p:bldP spid="953356" grpId="0" build="p"/>
      <p:bldP spid="953357" grpId="0" animBg="1"/>
      <p:bldP spid="953358" grpId="0"/>
      <p:bldP spid="953359" grpId="0"/>
      <p:bldP spid="953360" grpId="0"/>
      <p:bldP spid="953361" grpId="0"/>
      <p:bldP spid="953362" grpId="0"/>
      <p:bldP spid="953363" grpId="0"/>
      <p:bldP spid="95336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ChangeArrowheads="1"/>
          </p:cNvSpPr>
          <p:nvPr/>
        </p:nvSpPr>
        <p:spPr bwMode="auto">
          <a:xfrm>
            <a:off x="787400" y="6302375"/>
            <a:ext cx="83566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565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565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565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5661" name="Picture 13"/>
          <p:cNvPicPr>
            <a:picLocks noChangeAspect="1" noChangeArrowheads="1"/>
          </p:cNvPicPr>
          <p:nvPr/>
        </p:nvPicPr>
        <p:blipFill>
          <a:blip r:embed="rId3" cstate="print"/>
          <a:srcRect/>
          <a:stretch>
            <a:fillRect/>
          </a:stretch>
        </p:blipFill>
        <p:spPr bwMode="auto">
          <a:xfrm>
            <a:off x="3328988" y="1916113"/>
            <a:ext cx="5813425" cy="4954587"/>
          </a:xfrm>
          <a:prstGeom prst="rect">
            <a:avLst/>
          </a:prstGeom>
          <a:noFill/>
          <a:ln w="9525" algn="ctr">
            <a:noFill/>
            <a:miter lim="800000"/>
            <a:headEnd/>
            <a:tailEnd/>
          </a:ln>
        </p:spPr>
      </p:pic>
      <p:sp>
        <p:nvSpPr>
          <p:cNvPr id="795663" name="Freeform 15"/>
          <p:cNvSpPr>
            <a:spLocks/>
          </p:cNvSpPr>
          <p:nvPr/>
        </p:nvSpPr>
        <p:spPr bwMode="auto">
          <a:xfrm>
            <a:off x="3619500" y="2005013"/>
            <a:ext cx="5219700" cy="4738687"/>
          </a:xfrm>
          <a:custGeom>
            <a:avLst/>
            <a:gdLst/>
            <a:ahLst/>
            <a:cxnLst>
              <a:cxn ang="0">
                <a:pos x="990" y="2661"/>
              </a:cxn>
              <a:cxn ang="0">
                <a:pos x="1200" y="2607"/>
              </a:cxn>
              <a:cxn ang="0">
                <a:pos x="1410" y="2595"/>
              </a:cxn>
              <a:cxn ang="0">
                <a:pos x="1662" y="2571"/>
              </a:cxn>
              <a:cxn ang="0">
                <a:pos x="1842" y="2655"/>
              </a:cxn>
              <a:cxn ang="0">
                <a:pos x="1884" y="2775"/>
              </a:cxn>
              <a:cxn ang="0">
                <a:pos x="2034" y="2907"/>
              </a:cxn>
              <a:cxn ang="0">
                <a:pos x="2154" y="2853"/>
              </a:cxn>
              <a:cxn ang="0">
                <a:pos x="2250" y="2895"/>
              </a:cxn>
              <a:cxn ang="0">
                <a:pos x="2484" y="2985"/>
              </a:cxn>
              <a:cxn ang="0">
                <a:pos x="2646" y="2685"/>
              </a:cxn>
              <a:cxn ang="0">
                <a:pos x="2736" y="2433"/>
              </a:cxn>
              <a:cxn ang="0">
                <a:pos x="2880" y="2193"/>
              </a:cxn>
              <a:cxn ang="0">
                <a:pos x="3114" y="1911"/>
              </a:cxn>
              <a:cxn ang="0">
                <a:pos x="3264" y="1743"/>
              </a:cxn>
              <a:cxn ang="0">
                <a:pos x="3174" y="1431"/>
              </a:cxn>
              <a:cxn ang="0">
                <a:pos x="3048" y="1185"/>
              </a:cxn>
              <a:cxn ang="0">
                <a:pos x="2838" y="915"/>
              </a:cxn>
              <a:cxn ang="0">
                <a:pos x="2646" y="741"/>
              </a:cxn>
              <a:cxn ang="0">
                <a:pos x="2418" y="717"/>
              </a:cxn>
              <a:cxn ang="0">
                <a:pos x="2220" y="735"/>
              </a:cxn>
              <a:cxn ang="0">
                <a:pos x="1944" y="507"/>
              </a:cxn>
              <a:cxn ang="0">
                <a:pos x="1788" y="429"/>
              </a:cxn>
              <a:cxn ang="0">
                <a:pos x="1734" y="369"/>
              </a:cxn>
              <a:cxn ang="0">
                <a:pos x="1602" y="249"/>
              </a:cxn>
              <a:cxn ang="0">
                <a:pos x="1470" y="51"/>
              </a:cxn>
              <a:cxn ang="0">
                <a:pos x="1248" y="63"/>
              </a:cxn>
              <a:cxn ang="0">
                <a:pos x="1146" y="159"/>
              </a:cxn>
              <a:cxn ang="0">
                <a:pos x="738" y="153"/>
              </a:cxn>
              <a:cxn ang="0">
                <a:pos x="564" y="249"/>
              </a:cxn>
              <a:cxn ang="0">
                <a:pos x="606" y="345"/>
              </a:cxn>
              <a:cxn ang="0">
                <a:pos x="534" y="681"/>
              </a:cxn>
              <a:cxn ang="0">
                <a:pos x="318" y="807"/>
              </a:cxn>
              <a:cxn ang="0">
                <a:pos x="228" y="831"/>
              </a:cxn>
              <a:cxn ang="0">
                <a:pos x="102" y="837"/>
              </a:cxn>
              <a:cxn ang="0">
                <a:pos x="6" y="921"/>
              </a:cxn>
              <a:cxn ang="0">
                <a:pos x="162" y="1047"/>
              </a:cxn>
              <a:cxn ang="0">
                <a:pos x="222" y="1335"/>
              </a:cxn>
              <a:cxn ang="0">
                <a:pos x="198" y="1569"/>
              </a:cxn>
              <a:cxn ang="0">
                <a:pos x="174" y="1743"/>
              </a:cxn>
              <a:cxn ang="0">
                <a:pos x="192" y="2175"/>
              </a:cxn>
              <a:cxn ang="0">
                <a:pos x="312" y="2133"/>
              </a:cxn>
              <a:cxn ang="0">
                <a:pos x="384" y="2193"/>
              </a:cxn>
              <a:cxn ang="0">
                <a:pos x="480" y="2325"/>
              </a:cxn>
              <a:cxn ang="0">
                <a:pos x="558" y="2463"/>
              </a:cxn>
              <a:cxn ang="0">
                <a:pos x="618" y="2517"/>
              </a:cxn>
              <a:cxn ang="0">
                <a:pos x="780" y="2439"/>
              </a:cxn>
              <a:cxn ang="0">
                <a:pos x="846" y="2715"/>
              </a:cxn>
            </a:cxnLst>
            <a:rect l="0" t="0" r="r" b="b"/>
            <a:pathLst>
              <a:path w="3288" h="2985">
                <a:moveTo>
                  <a:pt x="846" y="2715"/>
                </a:moveTo>
                <a:cubicBezTo>
                  <a:pt x="889" y="2710"/>
                  <a:pt x="959" y="2723"/>
                  <a:pt x="984" y="2685"/>
                </a:cubicBezTo>
                <a:cubicBezTo>
                  <a:pt x="986" y="2677"/>
                  <a:pt x="985" y="2667"/>
                  <a:pt x="990" y="2661"/>
                </a:cubicBezTo>
                <a:cubicBezTo>
                  <a:pt x="998" y="2651"/>
                  <a:pt x="1131" y="2667"/>
                  <a:pt x="1134" y="2667"/>
                </a:cubicBezTo>
                <a:cubicBezTo>
                  <a:pt x="1165" y="2661"/>
                  <a:pt x="1180" y="2654"/>
                  <a:pt x="1194" y="2625"/>
                </a:cubicBezTo>
                <a:cubicBezTo>
                  <a:pt x="1197" y="2619"/>
                  <a:pt x="1196" y="2611"/>
                  <a:pt x="1200" y="2607"/>
                </a:cubicBezTo>
                <a:cubicBezTo>
                  <a:pt x="1210" y="2597"/>
                  <a:pt x="1224" y="2591"/>
                  <a:pt x="1236" y="2583"/>
                </a:cubicBezTo>
                <a:cubicBezTo>
                  <a:pt x="1242" y="2579"/>
                  <a:pt x="1254" y="2571"/>
                  <a:pt x="1254" y="2571"/>
                </a:cubicBezTo>
                <a:cubicBezTo>
                  <a:pt x="1395" y="2578"/>
                  <a:pt x="1337" y="2571"/>
                  <a:pt x="1410" y="2595"/>
                </a:cubicBezTo>
                <a:cubicBezTo>
                  <a:pt x="1420" y="2626"/>
                  <a:pt x="1434" y="2619"/>
                  <a:pt x="1464" y="2613"/>
                </a:cubicBezTo>
                <a:cubicBezTo>
                  <a:pt x="1515" y="2630"/>
                  <a:pt x="1572" y="2639"/>
                  <a:pt x="1620" y="2607"/>
                </a:cubicBezTo>
                <a:cubicBezTo>
                  <a:pt x="1628" y="2583"/>
                  <a:pt x="1638" y="2579"/>
                  <a:pt x="1662" y="2571"/>
                </a:cubicBezTo>
                <a:cubicBezTo>
                  <a:pt x="1696" y="2573"/>
                  <a:pt x="1730" y="2575"/>
                  <a:pt x="1764" y="2577"/>
                </a:cubicBezTo>
                <a:cubicBezTo>
                  <a:pt x="1788" y="2579"/>
                  <a:pt x="1819" y="2566"/>
                  <a:pt x="1836" y="2583"/>
                </a:cubicBezTo>
                <a:cubicBezTo>
                  <a:pt x="1853" y="2600"/>
                  <a:pt x="1836" y="2632"/>
                  <a:pt x="1842" y="2655"/>
                </a:cubicBezTo>
                <a:cubicBezTo>
                  <a:pt x="1847" y="2673"/>
                  <a:pt x="1888" y="2690"/>
                  <a:pt x="1902" y="2697"/>
                </a:cubicBezTo>
                <a:cubicBezTo>
                  <a:pt x="1910" y="2722"/>
                  <a:pt x="1904" y="2730"/>
                  <a:pt x="1890" y="2751"/>
                </a:cubicBezTo>
                <a:cubicBezTo>
                  <a:pt x="1888" y="2759"/>
                  <a:pt x="1887" y="2767"/>
                  <a:pt x="1884" y="2775"/>
                </a:cubicBezTo>
                <a:cubicBezTo>
                  <a:pt x="1881" y="2782"/>
                  <a:pt x="1873" y="2786"/>
                  <a:pt x="1872" y="2793"/>
                </a:cubicBezTo>
                <a:cubicBezTo>
                  <a:pt x="1866" y="2868"/>
                  <a:pt x="1920" y="2893"/>
                  <a:pt x="1980" y="2913"/>
                </a:cubicBezTo>
                <a:cubicBezTo>
                  <a:pt x="1998" y="2911"/>
                  <a:pt x="2017" y="2914"/>
                  <a:pt x="2034" y="2907"/>
                </a:cubicBezTo>
                <a:cubicBezTo>
                  <a:pt x="2040" y="2905"/>
                  <a:pt x="2036" y="2894"/>
                  <a:pt x="2040" y="2889"/>
                </a:cubicBezTo>
                <a:cubicBezTo>
                  <a:pt x="2054" y="2868"/>
                  <a:pt x="2080" y="2860"/>
                  <a:pt x="2100" y="2847"/>
                </a:cubicBezTo>
                <a:cubicBezTo>
                  <a:pt x="2118" y="2849"/>
                  <a:pt x="2137" y="2846"/>
                  <a:pt x="2154" y="2853"/>
                </a:cubicBezTo>
                <a:cubicBezTo>
                  <a:pt x="2160" y="2855"/>
                  <a:pt x="2156" y="2866"/>
                  <a:pt x="2160" y="2871"/>
                </a:cubicBezTo>
                <a:cubicBezTo>
                  <a:pt x="2165" y="2877"/>
                  <a:pt x="2171" y="2881"/>
                  <a:pt x="2178" y="2883"/>
                </a:cubicBezTo>
                <a:cubicBezTo>
                  <a:pt x="2202" y="2889"/>
                  <a:pt x="2226" y="2891"/>
                  <a:pt x="2250" y="2895"/>
                </a:cubicBezTo>
                <a:cubicBezTo>
                  <a:pt x="2275" y="2899"/>
                  <a:pt x="2304" y="2917"/>
                  <a:pt x="2328" y="2925"/>
                </a:cubicBezTo>
                <a:cubicBezTo>
                  <a:pt x="2334" y="2927"/>
                  <a:pt x="2346" y="2931"/>
                  <a:pt x="2346" y="2931"/>
                </a:cubicBezTo>
                <a:cubicBezTo>
                  <a:pt x="2384" y="2969"/>
                  <a:pt x="2432" y="2976"/>
                  <a:pt x="2484" y="2985"/>
                </a:cubicBezTo>
                <a:cubicBezTo>
                  <a:pt x="2502" y="2983"/>
                  <a:pt x="2520" y="2983"/>
                  <a:pt x="2538" y="2979"/>
                </a:cubicBezTo>
                <a:cubicBezTo>
                  <a:pt x="2579" y="2971"/>
                  <a:pt x="2595" y="2947"/>
                  <a:pt x="2628" y="2925"/>
                </a:cubicBezTo>
                <a:cubicBezTo>
                  <a:pt x="2656" y="2842"/>
                  <a:pt x="2640" y="2797"/>
                  <a:pt x="2646" y="2685"/>
                </a:cubicBezTo>
                <a:cubicBezTo>
                  <a:pt x="2648" y="2647"/>
                  <a:pt x="2698" y="2624"/>
                  <a:pt x="2718" y="2595"/>
                </a:cubicBezTo>
                <a:cubicBezTo>
                  <a:pt x="2696" y="2540"/>
                  <a:pt x="2648" y="2512"/>
                  <a:pt x="2616" y="2463"/>
                </a:cubicBezTo>
                <a:cubicBezTo>
                  <a:pt x="2655" y="2453"/>
                  <a:pt x="2698" y="2446"/>
                  <a:pt x="2736" y="2433"/>
                </a:cubicBezTo>
                <a:cubicBezTo>
                  <a:pt x="2748" y="2397"/>
                  <a:pt x="2773" y="2379"/>
                  <a:pt x="2808" y="2367"/>
                </a:cubicBezTo>
                <a:cubicBezTo>
                  <a:pt x="2838" y="2337"/>
                  <a:pt x="2834" y="2333"/>
                  <a:pt x="2844" y="2289"/>
                </a:cubicBezTo>
                <a:cubicBezTo>
                  <a:pt x="2852" y="2255"/>
                  <a:pt x="2869" y="2226"/>
                  <a:pt x="2880" y="2193"/>
                </a:cubicBezTo>
                <a:cubicBezTo>
                  <a:pt x="2894" y="2097"/>
                  <a:pt x="2920" y="2060"/>
                  <a:pt x="3000" y="2007"/>
                </a:cubicBezTo>
                <a:cubicBezTo>
                  <a:pt x="3015" y="1962"/>
                  <a:pt x="3052" y="1945"/>
                  <a:pt x="3090" y="1923"/>
                </a:cubicBezTo>
                <a:cubicBezTo>
                  <a:pt x="3098" y="1919"/>
                  <a:pt x="3106" y="1916"/>
                  <a:pt x="3114" y="1911"/>
                </a:cubicBezTo>
                <a:cubicBezTo>
                  <a:pt x="3126" y="1904"/>
                  <a:pt x="3150" y="1887"/>
                  <a:pt x="3150" y="1887"/>
                </a:cubicBezTo>
                <a:cubicBezTo>
                  <a:pt x="3174" y="1850"/>
                  <a:pt x="3221" y="1834"/>
                  <a:pt x="3252" y="1803"/>
                </a:cubicBezTo>
                <a:cubicBezTo>
                  <a:pt x="3257" y="1783"/>
                  <a:pt x="3258" y="1762"/>
                  <a:pt x="3264" y="1743"/>
                </a:cubicBezTo>
                <a:cubicBezTo>
                  <a:pt x="3268" y="1730"/>
                  <a:pt x="3278" y="1720"/>
                  <a:pt x="3282" y="1707"/>
                </a:cubicBezTo>
                <a:cubicBezTo>
                  <a:pt x="3279" y="1655"/>
                  <a:pt x="3288" y="1600"/>
                  <a:pt x="3270" y="1551"/>
                </a:cubicBezTo>
                <a:cubicBezTo>
                  <a:pt x="3257" y="1513"/>
                  <a:pt x="3207" y="1453"/>
                  <a:pt x="3174" y="1431"/>
                </a:cubicBezTo>
                <a:cubicBezTo>
                  <a:pt x="3153" y="1400"/>
                  <a:pt x="3128" y="1374"/>
                  <a:pt x="3108" y="1341"/>
                </a:cubicBezTo>
                <a:cubicBezTo>
                  <a:pt x="3089" y="1310"/>
                  <a:pt x="3080" y="1283"/>
                  <a:pt x="3054" y="1257"/>
                </a:cubicBezTo>
                <a:cubicBezTo>
                  <a:pt x="3052" y="1233"/>
                  <a:pt x="3051" y="1209"/>
                  <a:pt x="3048" y="1185"/>
                </a:cubicBezTo>
                <a:cubicBezTo>
                  <a:pt x="3040" y="1123"/>
                  <a:pt x="2983" y="1079"/>
                  <a:pt x="2934" y="1047"/>
                </a:cubicBezTo>
                <a:cubicBezTo>
                  <a:pt x="2924" y="1016"/>
                  <a:pt x="2884" y="944"/>
                  <a:pt x="2850" y="933"/>
                </a:cubicBezTo>
                <a:cubicBezTo>
                  <a:pt x="2846" y="927"/>
                  <a:pt x="2843" y="920"/>
                  <a:pt x="2838" y="915"/>
                </a:cubicBezTo>
                <a:cubicBezTo>
                  <a:pt x="2833" y="910"/>
                  <a:pt x="2825" y="908"/>
                  <a:pt x="2820" y="903"/>
                </a:cubicBezTo>
                <a:cubicBezTo>
                  <a:pt x="2792" y="871"/>
                  <a:pt x="2786" y="846"/>
                  <a:pt x="2742" y="831"/>
                </a:cubicBezTo>
                <a:cubicBezTo>
                  <a:pt x="2717" y="793"/>
                  <a:pt x="2678" y="773"/>
                  <a:pt x="2646" y="741"/>
                </a:cubicBezTo>
                <a:cubicBezTo>
                  <a:pt x="2640" y="735"/>
                  <a:pt x="2636" y="725"/>
                  <a:pt x="2628" y="723"/>
                </a:cubicBezTo>
                <a:cubicBezTo>
                  <a:pt x="2580" y="709"/>
                  <a:pt x="2528" y="715"/>
                  <a:pt x="2478" y="711"/>
                </a:cubicBezTo>
                <a:cubicBezTo>
                  <a:pt x="2458" y="713"/>
                  <a:pt x="2438" y="712"/>
                  <a:pt x="2418" y="717"/>
                </a:cubicBezTo>
                <a:cubicBezTo>
                  <a:pt x="2397" y="722"/>
                  <a:pt x="2386" y="746"/>
                  <a:pt x="2364" y="753"/>
                </a:cubicBezTo>
                <a:cubicBezTo>
                  <a:pt x="2324" y="783"/>
                  <a:pt x="2275" y="782"/>
                  <a:pt x="2232" y="753"/>
                </a:cubicBezTo>
                <a:cubicBezTo>
                  <a:pt x="2228" y="747"/>
                  <a:pt x="2221" y="742"/>
                  <a:pt x="2220" y="735"/>
                </a:cubicBezTo>
                <a:cubicBezTo>
                  <a:pt x="2215" y="709"/>
                  <a:pt x="2223" y="681"/>
                  <a:pt x="2214" y="657"/>
                </a:cubicBezTo>
                <a:cubicBezTo>
                  <a:pt x="2199" y="616"/>
                  <a:pt x="2138" y="600"/>
                  <a:pt x="2106" y="579"/>
                </a:cubicBezTo>
                <a:cubicBezTo>
                  <a:pt x="2074" y="531"/>
                  <a:pt x="1999" y="516"/>
                  <a:pt x="1944" y="507"/>
                </a:cubicBezTo>
                <a:cubicBezTo>
                  <a:pt x="1926" y="500"/>
                  <a:pt x="1907" y="497"/>
                  <a:pt x="1890" y="489"/>
                </a:cubicBezTo>
                <a:cubicBezTo>
                  <a:pt x="1821" y="454"/>
                  <a:pt x="1883" y="477"/>
                  <a:pt x="1830" y="447"/>
                </a:cubicBezTo>
                <a:cubicBezTo>
                  <a:pt x="1817" y="439"/>
                  <a:pt x="1802" y="435"/>
                  <a:pt x="1788" y="429"/>
                </a:cubicBezTo>
                <a:cubicBezTo>
                  <a:pt x="1776" y="424"/>
                  <a:pt x="1752" y="417"/>
                  <a:pt x="1752" y="417"/>
                </a:cubicBezTo>
                <a:cubicBezTo>
                  <a:pt x="1748" y="411"/>
                  <a:pt x="1743" y="406"/>
                  <a:pt x="1740" y="399"/>
                </a:cubicBezTo>
                <a:cubicBezTo>
                  <a:pt x="1736" y="389"/>
                  <a:pt x="1739" y="378"/>
                  <a:pt x="1734" y="369"/>
                </a:cubicBezTo>
                <a:cubicBezTo>
                  <a:pt x="1720" y="341"/>
                  <a:pt x="1684" y="328"/>
                  <a:pt x="1656" y="321"/>
                </a:cubicBezTo>
                <a:cubicBezTo>
                  <a:pt x="1642" y="299"/>
                  <a:pt x="1624" y="288"/>
                  <a:pt x="1608" y="267"/>
                </a:cubicBezTo>
                <a:cubicBezTo>
                  <a:pt x="1606" y="261"/>
                  <a:pt x="1603" y="255"/>
                  <a:pt x="1602" y="249"/>
                </a:cubicBezTo>
                <a:cubicBezTo>
                  <a:pt x="1599" y="225"/>
                  <a:pt x="1602" y="200"/>
                  <a:pt x="1596" y="177"/>
                </a:cubicBezTo>
                <a:cubicBezTo>
                  <a:pt x="1591" y="157"/>
                  <a:pt x="1531" y="118"/>
                  <a:pt x="1512" y="99"/>
                </a:cubicBezTo>
                <a:cubicBezTo>
                  <a:pt x="1504" y="75"/>
                  <a:pt x="1491" y="65"/>
                  <a:pt x="1470" y="51"/>
                </a:cubicBezTo>
                <a:cubicBezTo>
                  <a:pt x="1440" y="6"/>
                  <a:pt x="1393" y="13"/>
                  <a:pt x="1344" y="3"/>
                </a:cubicBezTo>
                <a:cubicBezTo>
                  <a:pt x="1326" y="5"/>
                  <a:pt x="1283" y="0"/>
                  <a:pt x="1266" y="21"/>
                </a:cubicBezTo>
                <a:cubicBezTo>
                  <a:pt x="1256" y="33"/>
                  <a:pt x="1257" y="51"/>
                  <a:pt x="1248" y="63"/>
                </a:cubicBezTo>
                <a:cubicBezTo>
                  <a:pt x="1224" y="97"/>
                  <a:pt x="1234" y="63"/>
                  <a:pt x="1218" y="105"/>
                </a:cubicBezTo>
                <a:cubicBezTo>
                  <a:pt x="1215" y="113"/>
                  <a:pt x="1217" y="123"/>
                  <a:pt x="1212" y="129"/>
                </a:cubicBezTo>
                <a:cubicBezTo>
                  <a:pt x="1190" y="154"/>
                  <a:pt x="1174" y="153"/>
                  <a:pt x="1146" y="159"/>
                </a:cubicBezTo>
                <a:cubicBezTo>
                  <a:pt x="1098" y="157"/>
                  <a:pt x="1049" y="161"/>
                  <a:pt x="1002" y="153"/>
                </a:cubicBezTo>
                <a:cubicBezTo>
                  <a:pt x="988" y="151"/>
                  <a:pt x="966" y="129"/>
                  <a:pt x="966" y="129"/>
                </a:cubicBezTo>
                <a:cubicBezTo>
                  <a:pt x="894" y="135"/>
                  <a:pt x="804" y="120"/>
                  <a:pt x="738" y="153"/>
                </a:cubicBezTo>
                <a:cubicBezTo>
                  <a:pt x="713" y="166"/>
                  <a:pt x="690" y="191"/>
                  <a:pt x="666" y="207"/>
                </a:cubicBezTo>
                <a:cubicBezTo>
                  <a:pt x="653" y="216"/>
                  <a:pt x="651" y="239"/>
                  <a:pt x="636" y="243"/>
                </a:cubicBezTo>
                <a:cubicBezTo>
                  <a:pt x="613" y="250"/>
                  <a:pt x="588" y="247"/>
                  <a:pt x="564" y="249"/>
                </a:cubicBezTo>
                <a:cubicBezTo>
                  <a:pt x="558" y="253"/>
                  <a:pt x="550" y="255"/>
                  <a:pt x="546" y="261"/>
                </a:cubicBezTo>
                <a:cubicBezTo>
                  <a:pt x="539" y="272"/>
                  <a:pt x="534" y="297"/>
                  <a:pt x="534" y="297"/>
                </a:cubicBezTo>
                <a:cubicBezTo>
                  <a:pt x="564" y="307"/>
                  <a:pt x="585" y="324"/>
                  <a:pt x="606" y="345"/>
                </a:cubicBezTo>
                <a:cubicBezTo>
                  <a:pt x="628" y="411"/>
                  <a:pt x="607" y="490"/>
                  <a:pt x="546" y="531"/>
                </a:cubicBezTo>
                <a:cubicBezTo>
                  <a:pt x="525" y="562"/>
                  <a:pt x="528" y="580"/>
                  <a:pt x="540" y="615"/>
                </a:cubicBezTo>
                <a:cubicBezTo>
                  <a:pt x="538" y="637"/>
                  <a:pt x="539" y="659"/>
                  <a:pt x="534" y="681"/>
                </a:cubicBezTo>
                <a:cubicBezTo>
                  <a:pt x="530" y="698"/>
                  <a:pt x="514" y="709"/>
                  <a:pt x="504" y="723"/>
                </a:cubicBezTo>
                <a:cubicBezTo>
                  <a:pt x="467" y="774"/>
                  <a:pt x="398" y="758"/>
                  <a:pt x="342" y="777"/>
                </a:cubicBezTo>
                <a:cubicBezTo>
                  <a:pt x="322" y="836"/>
                  <a:pt x="354" y="753"/>
                  <a:pt x="318" y="807"/>
                </a:cubicBezTo>
                <a:cubicBezTo>
                  <a:pt x="318" y="807"/>
                  <a:pt x="309" y="846"/>
                  <a:pt x="306" y="849"/>
                </a:cubicBezTo>
                <a:cubicBezTo>
                  <a:pt x="296" y="859"/>
                  <a:pt x="270" y="873"/>
                  <a:pt x="270" y="873"/>
                </a:cubicBezTo>
                <a:cubicBezTo>
                  <a:pt x="216" y="865"/>
                  <a:pt x="199" y="880"/>
                  <a:pt x="228" y="831"/>
                </a:cubicBezTo>
                <a:cubicBezTo>
                  <a:pt x="222" y="827"/>
                  <a:pt x="217" y="819"/>
                  <a:pt x="210" y="819"/>
                </a:cubicBezTo>
                <a:cubicBezTo>
                  <a:pt x="197" y="819"/>
                  <a:pt x="187" y="830"/>
                  <a:pt x="174" y="831"/>
                </a:cubicBezTo>
                <a:cubicBezTo>
                  <a:pt x="150" y="833"/>
                  <a:pt x="126" y="835"/>
                  <a:pt x="102" y="837"/>
                </a:cubicBezTo>
                <a:cubicBezTo>
                  <a:pt x="82" y="867"/>
                  <a:pt x="96" y="851"/>
                  <a:pt x="54" y="879"/>
                </a:cubicBezTo>
                <a:cubicBezTo>
                  <a:pt x="42" y="887"/>
                  <a:pt x="18" y="903"/>
                  <a:pt x="18" y="903"/>
                </a:cubicBezTo>
                <a:cubicBezTo>
                  <a:pt x="14" y="909"/>
                  <a:pt x="7" y="914"/>
                  <a:pt x="6" y="921"/>
                </a:cubicBezTo>
                <a:cubicBezTo>
                  <a:pt x="0" y="974"/>
                  <a:pt x="43" y="963"/>
                  <a:pt x="72" y="987"/>
                </a:cubicBezTo>
                <a:cubicBezTo>
                  <a:pt x="92" y="1004"/>
                  <a:pt x="86" y="1006"/>
                  <a:pt x="108" y="1017"/>
                </a:cubicBezTo>
                <a:cubicBezTo>
                  <a:pt x="126" y="1026"/>
                  <a:pt x="162" y="1047"/>
                  <a:pt x="162" y="1047"/>
                </a:cubicBezTo>
                <a:cubicBezTo>
                  <a:pt x="169" y="1069"/>
                  <a:pt x="183" y="1085"/>
                  <a:pt x="192" y="1107"/>
                </a:cubicBezTo>
                <a:cubicBezTo>
                  <a:pt x="202" y="1132"/>
                  <a:pt x="209" y="1159"/>
                  <a:pt x="216" y="1185"/>
                </a:cubicBezTo>
                <a:cubicBezTo>
                  <a:pt x="218" y="1235"/>
                  <a:pt x="218" y="1285"/>
                  <a:pt x="222" y="1335"/>
                </a:cubicBezTo>
                <a:cubicBezTo>
                  <a:pt x="225" y="1383"/>
                  <a:pt x="252" y="1432"/>
                  <a:pt x="264" y="1479"/>
                </a:cubicBezTo>
                <a:cubicBezTo>
                  <a:pt x="255" y="1523"/>
                  <a:pt x="264" y="1501"/>
                  <a:pt x="234" y="1545"/>
                </a:cubicBezTo>
                <a:cubicBezTo>
                  <a:pt x="226" y="1557"/>
                  <a:pt x="198" y="1569"/>
                  <a:pt x="198" y="1569"/>
                </a:cubicBezTo>
                <a:cubicBezTo>
                  <a:pt x="181" y="1594"/>
                  <a:pt x="180" y="1694"/>
                  <a:pt x="198" y="1623"/>
                </a:cubicBezTo>
                <a:cubicBezTo>
                  <a:pt x="194" y="1612"/>
                  <a:pt x="190" y="1586"/>
                  <a:pt x="186" y="1623"/>
                </a:cubicBezTo>
                <a:cubicBezTo>
                  <a:pt x="182" y="1663"/>
                  <a:pt x="202" y="1715"/>
                  <a:pt x="174" y="1743"/>
                </a:cubicBezTo>
                <a:cubicBezTo>
                  <a:pt x="165" y="1752"/>
                  <a:pt x="149" y="1754"/>
                  <a:pt x="138" y="1761"/>
                </a:cubicBezTo>
                <a:cubicBezTo>
                  <a:pt x="116" y="1828"/>
                  <a:pt x="118" y="1886"/>
                  <a:pt x="174" y="1923"/>
                </a:cubicBezTo>
                <a:cubicBezTo>
                  <a:pt x="201" y="2004"/>
                  <a:pt x="165" y="2094"/>
                  <a:pt x="192" y="2175"/>
                </a:cubicBezTo>
                <a:cubicBezTo>
                  <a:pt x="224" y="2173"/>
                  <a:pt x="257" y="2178"/>
                  <a:pt x="288" y="2169"/>
                </a:cubicBezTo>
                <a:cubicBezTo>
                  <a:pt x="296" y="2167"/>
                  <a:pt x="289" y="2152"/>
                  <a:pt x="294" y="2145"/>
                </a:cubicBezTo>
                <a:cubicBezTo>
                  <a:pt x="298" y="2139"/>
                  <a:pt x="306" y="2137"/>
                  <a:pt x="312" y="2133"/>
                </a:cubicBezTo>
                <a:cubicBezTo>
                  <a:pt x="320" y="2135"/>
                  <a:pt x="330" y="2134"/>
                  <a:pt x="336" y="2139"/>
                </a:cubicBezTo>
                <a:cubicBezTo>
                  <a:pt x="347" y="2148"/>
                  <a:pt x="337" y="2172"/>
                  <a:pt x="348" y="2181"/>
                </a:cubicBezTo>
                <a:cubicBezTo>
                  <a:pt x="358" y="2189"/>
                  <a:pt x="384" y="2193"/>
                  <a:pt x="384" y="2193"/>
                </a:cubicBezTo>
                <a:cubicBezTo>
                  <a:pt x="399" y="2215"/>
                  <a:pt x="424" y="2226"/>
                  <a:pt x="450" y="2235"/>
                </a:cubicBezTo>
                <a:cubicBezTo>
                  <a:pt x="465" y="2250"/>
                  <a:pt x="471" y="2250"/>
                  <a:pt x="474" y="2271"/>
                </a:cubicBezTo>
                <a:cubicBezTo>
                  <a:pt x="477" y="2289"/>
                  <a:pt x="465" y="2314"/>
                  <a:pt x="480" y="2325"/>
                </a:cubicBezTo>
                <a:cubicBezTo>
                  <a:pt x="501" y="2340"/>
                  <a:pt x="532" y="2329"/>
                  <a:pt x="558" y="2331"/>
                </a:cubicBezTo>
                <a:cubicBezTo>
                  <a:pt x="553" y="2362"/>
                  <a:pt x="551" y="2378"/>
                  <a:pt x="534" y="2403"/>
                </a:cubicBezTo>
                <a:cubicBezTo>
                  <a:pt x="545" y="2483"/>
                  <a:pt x="527" y="2417"/>
                  <a:pt x="558" y="2463"/>
                </a:cubicBezTo>
                <a:cubicBezTo>
                  <a:pt x="562" y="2468"/>
                  <a:pt x="560" y="2477"/>
                  <a:pt x="564" y="2481"/>
                </a:cubicBezTo>
                <a:cubicBezTo>
                  <a:pt x="574" y="2491"/>
                  <a:pt x="588" y="2497"/>
                  <a:pt x="600" y="2505"/>
                </a:cubicBezTo>
                <a:cubicBezTo>
                  <a:pt x="606" y="2509"/>
                  <a:pt x="618" y="2517"/>
                  <a:pt x="618" y="2517"/>
                </a:cubicBezTo>
                <a:cubicBezTo>
                  <a:pt x="646" y="2559"/>
                  <a:pt x="656" y="2546"/>
                  <a:pt x="714" y="2541"/>
                </a:cubicBezTo>
                <a:cubicBezTo>
                  <a:pt x="772" y="2522"/>
                  <a:pt x="701" y="2551"/>
                  <a:pt x="738" y="2427"/>
                </a:cubicBezTo>
                <a:cubicBezTo>
                  <a:pt x="739" y="2425"/>
                  <a:pt x="777" y="2438"/>
                  <a:pt x="780" y="2439"/>
                </a:cubicBezTo>
                <a:cubicBezTo>
                  <a:pt x="795" y="2462"/>
                  <a:pt x="799" y="2478"/>
                  <a:pt x="804" y="2505"/>
                </a:cubicBezTo>
                <a:cubicBezTo>
                  <a:pt x="796" y="2573"/>
                  <a:pt x="787" y="2629"/>
                  <a:pt x="810" y="2697"/>
                </a:cubicBezTo>
                <a:cubicBezTo>
                  <a:pt x="814" y="2710"/>
                  <a:pt x="834" y="2709"/>
                  <a:pt x="846" y="2715"/>
                </a:cubicBezTo>
                <a:close/>
              </a:path>
            </a:pathLst>
          </a:custGeom>
          <a:noFill/>
          <a:ln w="57150" cap="flat" cmpd="sng">
            <a:solidFill>
              <a:srgbClr val="00FF00"/>
            </a:solidFill>
            <a:prstDash val="solid"/>
            <a:round/>
            <a:headEnd/>
            <a:tailEnd/>
          </a:ln>
          <a:effectLst/>
        </p:spPr>
        <p:txBody>
          <a:bodyPr anchor="ctr"/>
          <a:lstStyle/>
          <a:p>
            <a:pPr>
              <a:defRPr/>
            </a:pPr>
            <a:endParaRPr lang="it-IT">
              <a:latin typeface="Calibri" pitchFamily="34" charset="0"/>
            </a:endParaRPr>
          </a:p>
        </p:txBody>
      </p:sp>
      <p:sp>
        <p:nvSpPr>
          <p:cNvPr id="795664" name="Text Box 16"/>
          <p:cNvSpPr txBox="1">
            <a:spLocks noChangeArrowheads="1"/>
          </p:cNvSpPr>
          <p:nvPr/>
        </p:nvSpPr>
        <p:spPr bwMode="auto">
          <a:xfrm>
            <a:off x="346075" y="3282950"/>
            <a:ext cx="3086100" cy="1628775"/>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Also here cpx is rimmed by a glassy brown jacket plus spinels.</a:t>
            </a:r>
          </a:p>
        </p:txBody>
      </p:sp>
      <p:sp>
        <p:nvSpPr>
          <p:cNvPr id="795666" name="Text Box 18"/>
          <p:cNvSpPr txBox="1">
            <a:spLocks noChangeArrowheads="1"/>
          </p:cNvSpPr>
          <p:nvPr/>
        </p:nvSpPr>
        <p:spPr bwMode="auto">
          <a:xfrm>
            <a:off x="8056563" y="260985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67" name="Text Box 19"/>
          <p:cNvSpPr txBox="1">
            <a:spLocks noChangeArrowheads="1"/>
          </p:cNvSpPr>
          <p:nvPr/>
        </p:nvSpPr>
        <p:spPr bwMode="auto">
          <a:xfrm>
            <a:off x="7361238" y="4289425"/>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5668" name="Text Box 20"/>
          <p:cNvSpPr txBox="1">
            <a:spLocks noChangeArrowheads="1"/>
          </p:cNvSpPr>
          <p:nvPr/>
        </p:nvSpPr>
        <p:spPr bwMode="auto">
          <a:xfrm>
            <a:off x="4789488" y="4589463"/>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5669" name="Text Box 21"/>
          <p:cNvSpPr txBox="1">
            <a:spLocks noChangeArrowheads="1"/>
          </p:cNvSpPr>
          <p:nvPr/>
        </p:nvSpPr>
        <p:spPr bwMode="auto">
          <a:xfrm>
            <a:off x="3367088" y="203200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0" name="Text Box 22"/>
          <p:cNvSpPr txBox="1">
            <a:spLocks noChangeArrowheads="1"/>
          </p:cNvSpPr>
          <p:nvPr/>
        </p:nvSpPr>
        <p:spPr bwMode="auto">
          <a:xfrm>
            <a:off x="3367088" y="411797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1" name="Text Box 23"/>
          <p:cNvSpPr txBox="1">
            <a:spLocks noChangeArrowheads="1"/>
          </p:cNvSpPr>
          <p:nvPr/>
        </p:nvSpPr>
        <p:spPr bwMode="auto">
          <a:xfrm>
            <a:off x="3668713" y="5903913"/>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2" name="Text Box 24"/>
          <p:cNvSpPr txBox="1">
            <a:spLocks noChangeArrowheads="1"/>
          </p:cNvSpPr>
          <p:nvPr/>
        </p:nvSpPr>
        <p:spPr bwMode="auto">
          <a:xfrm>
            <a:off x="5411788" y="63515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5664"/>
                                        </p:tgtEl>
                                        <p:attrNameLst>
                                          <p:attrName>style.visibility</p:attrName>
                                        </p:attrNameLst>
                                      </p:cBhvr>
                                      <p:to>
                                        <p:strVal val="visible"/>
                                      </p:to>
                                    </p:set>
                                    <p:animEffect transition="in" filter="fade">
                                      <p:cBhvr>
                                        <p:cTn id="7" dur="500"/>
                                        <p:tgtEl>
                                          <p:spTgt spid="7956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5661"/>
                                        </p:tgtEl>
                                        <p:attrNameLst>
                                          <p:attrName>style.visibility</p:attrName>
                                        </p:attrNameLst>
                                      </p:cBhvr>
                                      <p:to>
                                        <p:strVal val="visible"/>
                                      </p:to>
                                    </p:set>
                                    <p:animEffect transition="in" filter="fade">
                                      <p:cBhvr>
                                        <p:cTn id="11" dur="500"/>
                                        <p:tgtEl>
                                          <p:spTgt spid="79566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95667"/>
                                        </p:tgtEl>
                                        <p:attrNameLst>
                                          <p:attrName>style.visibility</p:attrName>
                                        </p:attrNameLst>
                                      </p:cBhvr>
                                      <p:to>
                                        <p:strVal val="visible"/>
                                      </p:to>
                                    </p:set>
                                    <p:animEffect transition="in" filter="fade">
                                      <p:cBhvr>
                                        <p:cTn id="15" dur="500"/>
                                        <p:tgtEl>
                                          <p:spTgt spid="7956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95668"/>
                                        </p:tgtEl>
                                        <p:attrNameLst>
                                          <p:attrName>style.visibility</p:attrName>
                                        </p:attrNameLst>
                                      </p:cBhvr>
                                      <p:to>
                                        <p:strVal val="visible"/>
                                      </p:to>
                                    </p:set>
                                    <p:animEffect transition="in" filter="fade">
                                      <p:cBhvr>
                                        <p:cTn id="19" dur="500"/>
                                        <p:tgtEl>
                                          <p:spTgt spid="79566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95666"/>
                                        </p:tgtEl>
                                        <p:attrNameLst>
                                          <p:attrName>style.visibility</p:attrName>
                                        </p:attrNameLst>
                                      </p:cBhvr>
                                      <p:to>
                                        <p:strVal val="visible"/>
                                      </p:to>
                                    </p:set>
                                    <p:animEffect transition="in" filter="fade">
                                      <p:cBhvr>
                                        <p:cTn id="24" dur="500"/>
                                        <p:tgtEl>
                                          <p:spTgt spid="79566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95669"/>
                                        </p:tgtEl>
                                        <p:attrNameLst>
                                          <p:attrName>style.visibility</p:attrName>
                                        </p:attrNameLst>
                                      </p:cBhvr>
                                      <p:to>
                                        <p:strVal val="visible"/>
                                      </p:to>
                                    </p:set>
                                    <p:animEffect transition="in" filter="fade">
                                      <p:cBhvr>
                                        <p:cTn id="28" dur="500"/>
                                        <p:tgtEl>
                                          <p:spTgt spid="79566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795670"/>
                                        </p:tgtEl>
                                        <p:attrNameLst>
                                          <p:attrName>style.visibility</p:attrName>
                                        </p:attrNameLst>
                                      </p:cBhvr>
                                      <p:to>
                                        <p:strVal val="visible"/>
                                      </p:to>
                                    </p:set>
                                    <p:animEffect transition="in" filter="fade">
                                      <p:cBhvr>
                                        <p:cTn id="32" dur="500"/>
                                        <p:tgtEl>
                                          <p:spTgt spid="79567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95671"/>
                                        </p:tgtEl>
                                        <p:attrNameLst>
                                          <p:attrName>style.visibility</p:attrName>
                                        </p:attrNameLst>
                                      </p:cBhvr>
                                      <p:to>
                                        <p:strVal val="visible"/>
                                      </p:to>
                                    </p:set>
                                    <p:animEffect transition="in" filter="fade">
                                      <p:cBhvr>
                                        <p:cTn id="36" dur="500"/>
                                        <p:tgtEl>
                                          <p:spTgt spid="795671"/>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95672"/>
                                        </p:tgtEl>
                                        <p:attrNameLst>
                                          <p:attrName>style.visibility</p:attrName>
                                        </p:attrNameLst>
                                      </p:cBhvr>
                                      <p:to>
                                        <p:strVal val="visible"/>
                                      </p:to>
                                    </p:set>
                                    <p:animEffect transition="in" filter="fade">
                                      <p:cBhvr>
                                        <p:cTn id="40" dur="500"/>
                                        <p:tgtEl>
                                          <p:spTgt spid="795672"/>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795663"/>
                                        </p:tgtEl>
                                        <p:attrNameLst>
                                          <p:attrName>style.visibility</p:attrName>
                                        </p:attrNameLst>
                                      </p:cBhvr>
                                      <p:to>
                                        <p:strVal val="visible"/>
                                      </p:to>
                                    </p:set>
                                    <p:animEffect transition="in" filter="wipe(left)">
                                      <p:cBhvr>
                                        <p:cTn id="44" dur="500"/>
                                        <p:tgtEl>
                                          <p:spTgt spid="795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63" grpId="0" animBg="1"/>
      <p:bldP spid="795664" grpId="0"/>
      <p:bldP spid="795666" grpId="0"/>
      <p:bldP spid="795667" grpId="0"/>
      <p:bldP spid="795668" grpId="0"/>
      <p:bldP spid="795669" grpId="0"/>
      <p:bldP spid="795670" grpId="0"/>
      <p:bldP spid="795671" grpId="0"/>
      <p:bldP spid="7956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o 116"/>
          <p:cNvGrpSpPr/>
          <p:nvPr/>
        </p:nvGrpSpPr>
        <p:grpSpPr>
          <a:xfrm>
            <a:off x="1160114" y="42832"/>
            <a:ext cx="6830000" cy="6610950"/>
            <a:chOff x="1160114" y="42832"/>
            <a:chExt cx="6830000" cy="6610950"/>
          </a:xfrm>
        </p:grpSpPr>
        <p:sp>
          <p:nvSpPr>
            <p:cNvPr id="5" name="Rettangolo 4"/>
            <p:cNvSpPr/>
            <p:nvPr/>
          </p:nvSpPr>
          <p:spPr bwMode="auto">
            <a:xfrm>
              <a:off x="1197429" y="44451"/>
              <a:ext cx="6792685" cy="6584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pic>
          <p:nvPicPr>
            <p:cNvPr id="2" name="Immagine 1"/>
            <p:cNvPicPr>
              <a:picLocks noChangeAspect="1"/>
            </p:cNvPicPr>
            <p:nvPr/>
          </p:nvPicPr>
          <p:blipFill rotWithShape="1">
            <a:blip r:embed="rId3" cstate="print"/>
            <a:srcRect l="8304" t="1062" r="3340" b="5578"/>
            <a:stretch/>
          </p:blipFill>
          <p:spPr>
            <a:xfrm flipV="1">
              <a:off x="1771650" y="619124"/>
              <a:ext cx="5934076" cy="5905501"/>
            </a:xfrm>
            <a:prstGeom prst="rect">
              <a:avLst/>
            </a:prstGeom>
          </p:spPr>
        </p:pic>
        <p:sp>
          <p:nvSpPr>
            <p:cNvPr id="3" name="CasellaDiTesto 2"/>
            <p:cNvSpPr txBox="1"/>
            <p:nvPr/>
          </p:nvSpPr>
          <p:spPr>
            <a:xfrm>
              <a:off x="1514472"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800</a:t>
              </a:r>
            </a:p>
          </p:txBody>
        </p:sp>
        <p:sp>
          <p:nvSpPr>
            <p:cNvPr id="30" name="CasellaDiTesto 29"/>
            <p:cNvSpPr txBox="1"/>
            <p:nvPr/>
          </p:nvSpPr>
          <p:spPr>
            <a:xfrm>
              <a:off x="2157411"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900</a:t>
              </a:r>
            </a:p>
          </p:txBody>
        </p:sp>
        <p:sp>
          <p:nvSpPr>
            <p:cNvPr id="31" name="CasellaDiTesto 30"/>
            <p:cNvSpPr txBox="1"/>
            <p:nvPr/>
          </p:nvSpPr>
          <p:spPr>
            <a:xfrm>
              <a:off x="2800347"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1000</a:t>
              </a:r>
            </a:p>
          </p:txBody>
        </p:sp>
        <p:sp>
          <p:nvSpPr>
            <p:cNvPr id="32" name="CasellaDiTesto 31"/>
            <p:cNvSpPr txBox="1"/>
            <p:nvPr/>
          </p:nvSpPr>
          <p:spPr>
            <a:xfrm>
              <a:off x="3443286"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1100</a:t>
              </a:r>
            </a:p>
          </p:txBody>
        </p:sp>
        <p:sp>
          <p:nvSpPr>
            <p:cNvPr id="33" name="CasellaDiTesto 32"/>
            <p:cNvSpPr txBox="1"/>
            <p:nvPr/>
          </p:nvSpPr>
          <p:spPr>
            <a:xfrm>
              <a:off x="4110036"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1200</a:t>
              </a:r>
            </a:p>
          </p:txBody>
        </p:sp>
        <p:sp>
          <p:nvSpPr>
            <p:cNvPr id="36" name="CasellaDiTesto 35"/>
            <p:cNvSpPr txBox="1"/>
            <p:nvPr/>
          </p:nvSpPr>
          <p:spPr>
            <a:xfrm>
              <a:off x="4752975"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1300</a:t>
              </a:r>
            </a:p>
          </p:txBody>
        </p:sp>
        <p:sp>
          <p:nvSpPr>
            <p:cNvPr id="37" name="CasellaDiTesto 36"/>
            <p:cNvSpPr txBox="1"/>
            <p:nvPr/>
          </p:nvSpPr>
          <p:spPr>
            <a:xfrm>
              <a:off x="5395911"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1400</a:t>
              </a:r>
            </a:p>
          </p:txBody>
        </p:sp>
        <p:sp>
          <p:nvSpPr>
            <p:cNvPr id="38" name="CasellaDiTesto 37"/>
            <p:cNvSpPr txBox="1"/>
            <p:nvPr/>
          </p:nvSpPr>
          <p:spPr>
            <a:xfrm>
              <a:off x="6038850"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1500</a:t>
              </a:r>
            </a:p>
          </p:txBody>
        </p:sp>
        <p:sp>
          <p:nvSpPr>
            <p:cNvPr id="39" name="CasellaDiTesto 38"/>
            <p:cNvSpPr txBox="1"/>
            <p:nvPr/>
          </p:nvSpPr>
          <p:spPr>
            <a:xfrm>
              <a:off x="6705602"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1600</a:t>
              </a:r>
            </a:p>
          </p:txBody>
        </p:sp>
        <p:sp>
          <p:nvSpPr>
            <p:cNvPr id="50" name="CasellaDiTesto 49"/>
            <p:cNvSpPr txBox="1"/>
            <p:nvPr/>
          </p:nvSpPr>
          <p:spPr>
            <a:xfrm>
              <a:off x="7348541" y="295270"/>
              <a:ext cx="619124"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1700</a:t>
              </a:r>
            </a:p>
          </p:txBody>
        </p:sp>
        <p:sp>
          <p:nvSpPr>
            <p:cNvPr id="51" name="CasellaDiTesto 50"/>
            <p:cNvSpPr txBox="1"/>
            <p:nvPr/>
          </p:nvSpPr>
          <p:spPr>
            <a:xfrm>
              <a:off x="1186812" y="478785"/>
              <a:ext cx="619124"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0</a:t>
              </a:r>
            </a:p>
          </p:txBody>
        </p:sp>
        <p:sp>
          <p:nvSpPr>
            <p:cNvPr id="53" name="CasellaDiTesto 52"/>
            <p:cNvSpPr txBox="1"/>
            <p:nvPr/>
          </p:nvSpPr>
          <p:spPr>
            <a:xfrm>
              <a:off x="1186812" y="2812410"/>
              <a:ext cx="619124"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20</a:t>
              </a:r>
            </a:p>
          </p:txBody>
        </p:sp>
        <p:sp>
          <p:nvSpPr>
            <p:cNvPr id="54" name="CasellaDiTesto 53"/>
            <p:cNvSpPr txBox="1"/>
            <p:nvPr/>
          </p:nvSpPr>
          <p:spPr>
            <a:xfrm>
              <a:off x="1186812" y="3977635"/>
              <a:ext cx="619124"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30</a:t>
              </a:r>
            </a:p>
          </p:txBody>
        </p:sp>
        <p:sp>
          <p:nvSpPr>
            <p:cNvPr id="55" name="CasellaDiTesto 54"/>
            <p:cNvSpPr txBox="1"/>
            <p:nvPr/>
          </p:nvSpPr>
          <p:spPr>
            <a:xfrm>
              <a:off x="1186812" y="5150003"/>
              <a:ext cx="619124"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40</a:t>
              </a:r>
            </a:p>
          </p:txBody>
        </p:sp>
        <p:sp>
          <p:nvSpPr>
            <p:cNvPr id="56" name="CasellaDiTesto 55"/>
            <p:cNvSpPr txBox="1"/>
            <p:nvPr/>
          </p:nvSpPr>
          <p:spPr>
            <a:xfrm>
              <a:off x="1186812" y="6315228"/>
              <a:ext cx="619124"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50</a:t>
              </a:r>
            </a:p>
          </p:txBody>
        </p:sp>
        <p:sp>
          <p:nvSpPr>
            <p:cNvPr id="57" name="CasellaDiTesto 56"/>
            <p:cNvSpPr txBox="1"/>
            <p:nvPr/>
          </p:nvSpPr>
          <p:spPr>
            <a:xfrm rot="16200000">
              <a:off x="802959" y="3376582"/>
              <a:ext cx="1114420" cy="400110"/>
            </a:xfrm>
            <a:prstGeom prst="rect">
              <a:avLst/>
            </a:prstGeom>
            <a:noFill/>
          </p:spPr>
          <p:txBody>
            <a:bodyPr wrap="square" rtlCol="0">
              <a:spAutoFit/>
            </a:bodyPr>
            <a:lstStyle/>
            <a:p>
              <a:pPr algn="ctr"/>
              <a:r>
                <a:rPr lang="it-IT" sz="2000" dirty="0">
                  <a:solidFill>
                    <a:schemeClr val="tx1"/>
                  </a:solidFill>
                  <a:effectLst/>
                  <a:latin typeface="Calibri" panose="020F0502020204030204" pitchFamily="34" charset="0"/>
                  <a:cs typeface="Calibri" panose="020F0502020204030204" pitchFamily="34" charset="0"/>
                </a:rPr>
                <a:t>P (kbar)</a:t>
              </a:r>
            </a:p>
          </p:txBody>
        </p:sp>
        <p:sp>
          <p:nvSpPr>
            <p:cNvPr id="58" name="CasellaDiTesto 57"/>
            <p:cNvSpPr txBox="1"/>
            <p:nvPr/>
          </p:nvSpPr>
          <p:spPr>
            <a:xfrm>
              <a:off x="4314823" y="42832"/>
              <a:ext cx="847728" cy="400110"/>
            </a:xfrm>
            <a:prstGeom prst="rect">
              <a:avLst/>
            </a:prstGeom>
            <a:noFill/>
          </p:spPr>
          <p:txBody>
            <a:bodyPr wrap="square" rtlCol="0">
              <a:spAutoFit/>
            </a:bodyPr>
            <a:lstStyle/>
            <a:p>
              <a:pPr algn="ctr"/>
              <a:r>
                <a:rPr lang="it-IT" sz="2000" dirty="0">
                  <a:solidFill>
                    <a:schemeClr val="tx1"/>
                  </a:solidFill>
                  <a:effectLst/>
                  <a:latin typeface="Calibri" panose="020F0502020204030204" pitchFamily="34" charset="0"/>
                  <a:cs typeface="Calibri" panose="020F0502020204030204" pitchFamily="34" charset="0"/>
                </a:rPr>
                <a:t>T (°C)</a:t>
              </a:r>
            </a:p>
          </p:txBody>
        </p:sp>
        <p:sp>
          <p:nvSpPr>
            <p:cNvPr id="52" name="CasellaDiTesto 51"/>
            <p:cNvSpPr txBox="1"/>
            <p:nvPr/>
          </p:nvSpPr>
          <p:spPr>
            <a:xfrm>
              <a:off x="1186812" y="1644010"/>
              <a:ext cx="619124"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10</a:t>
              </a:r>
            </a:p>
          </p:txBody>
        </p:sp>
        <p:sp>
          <p:nvSpPr>
            <p:cNvPr id="9" name="Figura a mano libera 8"/>
            <p:cNvSpPr/>
            <p:nvPr/>
          </p:nvSpPr>
          <p:spPr bwMode="auto">
            <a:xfrm>
              <a:off x="3352800" y="1076325"/>
              <a:ext cx="908050" cy="476250"/>
            </a:xfrm>
            <a:custGeom>
              <a:avLst/>
              <a:gdLst>
                <a:gd name="connsiteX0" fmla="*/ 552450 w 908050"/>
                <a:gd name="connsiteY0" fmla="*/ 0 h 476250"/>
                <a:gd name="connsiteX1" fmla="*/ 66675 w 908050"/>
                <a:gd name="connsiteY1" fmla="*/ 215900 h 476250"/>
                <a:gd name="connsiteX2" fmla="*/ 0 w 908050"/>
                <a:gd name="connsiteY2" fmla="*/ 295275 h 476250"/>
                <a:gd name="connsiteX3" fmla="*/ 88900 w 908050"/>
                <a:gd name="connsiteY3" fmla="*/ 358775 h 476250"/>
                <a:gd name="connsiteX4" fmla="*/ 908050 w 908050"/>
                <a:gd name="connsiteY4" fmla="*/ 476250 h 476250"/>
                <a:gd name="connsiteX5" fmla="*/ 898525 w 908050"/>
                <a:gd name="connsiteY5" fmla="*/ 304800 h 476250"/>
                <a:gd name="connsiteX6" fmla="*/ 793750 w 908050"/>
                <a:gd name="connsiteY6" fmla="*/ 92075 h 476250"/>
                <a:gd name="connsiteX7" fmla="*/ 552450 w 908050"/>
                <a:gd name="connsiteY7"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050" h="476250">
                  <a:moveTo>
                    <a:pt x="552450" y="0"/>
                  </a:moveTo>
                  <a:lnTo>
                    <a:pt x="66675" y="215900"/>
                  </a:lnTo>
                  <a:lnTo>
                    <a:pt x="0" y="295275"/>
                  </a:lnTo>
                  <a:lnTo>
                    <a:pt x="88900" y="358775"/>
                  </a:lnTo>
                  <a:lnTo>
                    <a:pt x="908050" y="476250"/>
                  </a:lnTo>
                  <a:lnTo>
                    <a:pt x="898525" y="304800"/>
                  </a:lnTo>
                  <a:lnTo>
                    <a:pt x="793750" y="92075"/>
                  </a:lnTo>
                  <a:lnTo>
                    <a:pt x="552450" y="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61" name="CasellaDiTesto 60"/>
            <p:cNvSpPr txBox="1"/>
            <p:nvPr/>
          </p:nvSpPr>
          <p:spPr>
            <a:xfrm>
              <a:off x="3238501" y="1200145"/>
              <a:ext cx="1092200"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pl cpx opx ol</a:t>
              </a:r>
            </a:p>
          </p:txBody>
        </p:sp>
        <p:sp>
          <p:nvSpPr>
            <p:cNvPr id="19" name="Figura a mano libera 18"/>
            <p:cNvSpPr/>
            <p:nvPr/>
          </p:nvSpPr>
          <p:spPr bwMode="auto">
            <a:xfrm>
              <a:off x="2000250" y="1857375"/>
              <a:ext cx="984250" cy="317500"/>
            </a:xfrm>
            <a:custGeom>
              <a:avLst/>
              <a:gdLst>
                <a:gd name="connsiteX0" fmla="*/ 0 w 984250"/>
                <a:gd name="connsiteY0" fmla="*/ 41275 h 317500"/>
                <a:gd name="connsiteX1" fmla="*/ 12700 w 984250"/>
                <a:gd name="connsiteY1" fmla="*/ 234950 h 317500"/>
                <a:gd name="connsiteX2" fmla="*/ 984250 w 984250"/>
                <a:gd name="connsiteY2" fmla="*/ 317500 h 317500"/>
                <a:gd name="connsiteX3" fmla="*/ 968375 w 984250"/>
                <a:gd name="connsiteY3" fmla="*/ 0 h 317500"/>
                <a:gd name="connsiteX4" fmla="*/ 0 w 984250"/>
                <a:gd name="connsiteY4" fmla="*/ 4127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317500">
                  <a:moveTo>
                    <a:pt x="0" y="41275"/>
                  </a:moveTo>
                  <a:lnTo>
                    <a:pt x="12700" y="234950"/>
                  </a:lnTo>
                  <a:lnTo>
                    <a:pt x="984250" y="317500"/>
                  </a:lnTo>
                  <a:lnTo>
                    <a:pt x="968375" y="0"/>
                  </a:lnTo>
                  <a:lnTo>
                    <a:pt x="0" y="41275"/>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62" name="CasellaDiTesto 61"/>
            <p:cNvSpPr txBox="1"/>
            <p:nvPr/>
          </p:nvSpPr>
          <p:spPr>
            <a:xfrm>
              <a:off x="2476496" y="1914520"/>
              <a:ext cx="1266829"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sp cpx opx ol</a:t>
              </a:r>
            </a:p>
          </p:txBody>
        </p:sp>
        <p:sp>
          <p:nvSpPr>
            <p:cNvPr id="20" name="Figura a mano libera 19"/>
            <p:cNvSpPr/>
            <p:nvPr/>
          </p:nvSpPr>
          <p:spPr bwMode="auto">
            <a:xfrm>
              <a:off x="1901825" y="698500"/>
              <a:ext cx="2101850" cy="615950"/>
            </a:xfrm>
            <a:custGeom>
              <a:avLst/>
              <a:gdLst>
                <a:gd name="connsiteX0" fmla="*/ 22225 w 2101850"/>
                <a:gd name="connsiteY0" fmla="*/ 441325 h 615950"/>
                <a:gd name="connsiteX1" fmla="*/ 0 w 2101850"/>
                <a:gd name="connsiteY1" fmla="*/ 558800 h 615950"/>
                <a:gd name="connsiteX2" fmla="*/ 168275 w 2101850"/>
                <a:gd name="connsiteY2" fmla="*/ 615950 h 615950"/>
                <a:gd name="connsiteX3" fmla="*/ 1016000 w 2101850"/>
                <a:gd name="connsiteY3" fmla="*/ 603250 h 615950"/>
                <a:gd name="connsiteX4" fmla="*/ 1743075 w 2101850"/>
                <a:gd name="connsiteY4" fmla="*/ 355600 h 615950"/>
                <a:gd name="connsiteX5" fmla="*/ 2101850 w 2101850"/>
                <a:gd name="connsiteY5" fmla="*/ 190500 h 615950"/>
                <a:gd name="connsiteX6" fmla="*/ 2060575 w 2101850"/>
                <a:gd name="connsiteY6" fmla="*/ 73025 h 615950"/>
                <a:gd name="connsiteX7" fmla="*/ 2025650 w 2101850"/>
                <a:gd name="connsiteY7" fmla="*/ 22225 h 615950"/>
                <a:gd name="connsiteX8" fmla="*/ 1936750 w 2101850"/>
                <a:gd name="connsiteY8" fmla="*/ 0 h 615950"/>
                <a:gd name="connsiteX9" fmla="*/ 1879600 w 2101850"/>
                <a:gd name="connsiteY9" fmla="*/ 63500 h 615950"/>
                <a:gd name="connsiteX10" fmla="*/ 1762125 w 2101850"/>
                <a:gd name="connsiteY10" fmla="*/ 53975 h 615950"/>
                <a:gd name="connsiteX11" fmla="*/ 1349375 w 2101850"/>
                <a:gd name="connsiteY11" fmla="*/ 47625 h 615950"/>
                <a:gd name="connsiteX12" fmla="*/ 1174750 w 2101850"/>
                <a:gd name="connsiteY12" fmla="*/ 73025 h 615950"/>
                <a:gd name="connsiteX13" fmla="*/ 873125 w 2101850"/>
                <a:gd name="connsiteY13" fmla="*/ 47625 h 615950"/>
                <a:gd name="connsiteX14" fmla="*/ 22225 w 2101850"/>
                <a:gd name="connsiteY14" fmla="*/ 441325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1850" h="615950">
                  <a:moveTo>
                    <a:pt x="22225" y="441325"/>
                  </a:moveTo>
                  <a:lnTo>
                    <a:pt x="0" y="558800"/>
                  </a:lnTo>
                  <a:lnTo>
                    <a:pt x="168275" y="615950"/>
                  </a:lnTo>
                  <a:lnTo>
                    <a:pt x="1016000" y="603250"/>
                  </a:lnTo>
                  <a:lnTo>
                    <a:pt x="1743075" y="355600"/>
                  </a:lnTo>
                  <a:lnTo>
                    <a:pt x="2101850" y="190500"/>
                  </a:lnTo>
                  <a:lnTo>
                    <a:pt x="2060575" y="73025"/>
                  </a:lnTo>
                  <a:lnTo>
                    <a:pt x="2025650" y="22225"/>
                  </a:lnTo>
                  <a:lnTo>
                    <a:pt x="1936750" y="0"/>
                  </a:lnTo>
                  <a:lnTo>
                    <a:pt x="1879600" y="63500"/>
                  </a:lnTo>
                  <a:lnTo>
                    <a:pt x="1762125" y="53975"/>
                  </a:lnTo>
                  <a:lnTo>
                    <a:pt x="1349375" y="47625"/>
                  </a:lnTo>
                  <a:lnTo>
                    <a:pt x="1174750" y="73025"/>
                  </a:lnTo>
                  <a:lnTo>
                    <a:pt x="873125" y="47625"/>
                  </a:lnTo>
                  <a:lnTo>
                    <a:pt x="22225" y="441325"/>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59" name="CasellaDiTesto 58"/>
            <p:cNvSpPr txBox="1"/>
            <p:nvPr/>
          </p:nvSpPr>
          <p:spPr>
            <a:xfrm>
              <a:off x="2527301" y="727070"/>
              <a:ext cx="1397000"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pl cpx opx ol liq</a:t>
              </a:r>
            </a:p>
          </p:txBody>
        </p:sp>
        <p:sp>
          <p:nvSpPr>
            <p:cNvPr id="60" name="CasellaDiTesto 59"/>
            <p:cNvSpPr txBox="1"/>
            <p:nvPr/>
          </p:nvSpPr>
          <p:spPr>
            <a:xfrm>
              <a:off x="1770739" y="930270"/>
              <a:ext cx="1952178"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pl Cr-</a:t>
              </a:r>
              <a:r>
                <a:rPr lang="it-IT" sz="1400" dirty="0" err="1">
                  <a:solidFill>
                    <a:schemeClr val="tx1"/>
                  </a:solidFill>
                  <a:effectLst/>
                  <a:latin typeface="Calibri" panose="020F0502020204030204" pitchFamily="34" charset="0"/>
                  <a:cs typeface="Calibri" panose="020F0502020204030204" pitchFamily="34" charset="0"/>
                </a:rPr>
                <a:t>rich</a:t>
              </a:r>
              <a:r>
                <a:rPr lang="it-IT" sz="1400" dirty="0">
                  <a:solidFill>
                    <a:schemeClr val="tx1"/>
                  </a:solidFill>
                  <a:effectLst/>
                  <a:latin typeface="Calibri" panose="020F0502020204030204" pitchFamily="34" charset="0"/>
                  <a:cs typeface="Calibri" panose="020F0502020204030204" pitchFamily="34" charset="0"/>
                </a:rPr>
                <a:t> sp cpx opx ol</a:t>
              </a:r>
            </a:p>
          </p:txBody>
        </p:sp>
        <p:cxnSp>
          <p:nvCxnSpPr>
            <p:cNvPr id="16" name="Connettore 1 15"/>
            <p:cNvCxnSpPr/>
            <p:nvPr/>
          </p:nvCxnSpPr>
          <p:spPr bwMode="auto">
            <a:xfrm flipV="1">
              <a:off x="3806825" y="815976"/>
              <a:ext cx="244475" cy="60324"/>
            </a:xfrm>
            <a:prstGeom prst="line">
              <a:avLst/>
            </a:prstGeom>
            <a:noFill/>
            <a:ln w="9525" cap="flat" cmpd="sng" algn="ctr">
              <a:solidFill>
                <a:schemeClr val="tx1"/>
              </a:solidFill>
              <a:prstDash val="solid"/>
              <a:round/>
              <a:headEnd type="none" w="med" len="med"/>
              <a:tailEnd type="triangle" w="med" len="med"/>
            </a:ln>
            <a:effectLst/>
          </p:spPr>
        </p:cxnSp>
        <p:sp>
          <p:nvSpPr>
            <p:cNvPr id="22" name="Figura a mano libera 21"/>
            <p:cNvSpPr/>
            <p:nvPr/>
          </p:nvSpPr>
          <p:spPr bwMode="auto">
            <a:xfrm>
              <a:off x="1870075" y="1384300"/>
              <a:ext cx="2463800" cy="381000"/>
            </a:xfrm>
            <a:custGeom>
              <a:avLst/>
              <a:gdLst>
                <a:gd name="connsiteX0" fmla="*/ 0 w 2463800"/>
                <a:gd name="connsiteY0" fmla="*/ 0 h 381000"/>
                <a:gd name="connsiteX1" fmla="*/ 28575 w 2463800"/>
                <a:gd name="connsiteY1" fmla="*/ 174625 h 381000"/>
                <a:gd name="connsiteX2" fmla="*/ 1047750 w 2463800"/>
                <a:gd name="connsiteY2" fmla="*/ 317500 h 381000"/>
                <a:gd name="connsiteX3" fmla="*/ 1263650 w 2463800"/>
                <a:gd name="connsiteY3" fmla="*/ 365125 h 381000"/>
                <a:gd name="connsiteX4" fmla="*/ 2368550 w 2463800"/>
                <a:gd name="connsiteY4" fmla="*/ 381000 h 381000"/>
                <a:gd name="connsiteX5" fmla="*/ 2463800 w 2463800"/>
                <a:gd name="connsiteY5" fmla="*/ 346075 h 381000"/>
                <a:gd name="connsiteX6" fmla="*/ 2463800 w 2463800"/>
                <a:gd name="connsiteY6" fmla="*/ 266700 h 381000"/>
                <a:gd name="connsiteX7" fmla="*/ 2251075 w 2463800"/>
                <a:gd name="connsiteY7" fmla="*/ 244475 h 381000"/>
                <a:gd name="connsiteX8" fmla="*/ 1209675 w 2463800"/>
                <a:gd name="connsiteY8" fmla="*/ 92075 h 381000"/>
                <a:gd name="connsiteX9" fmla="*/ 1022350 w 2463800"/>
                <a:gd name="connsiteY9" fmla="*/ 25400 h 381000"/>
                <a:gd name="connsiteX10" fmla="*/ 0 w 2463800"/>
                <a:gd name="connsiteY10" fmla="*/ 0 h 381000"/>
                <a:gd name="connsiteX0" fmla="*/ 0 w 2463800"/>
                <a:gd name="connsiteY0" fmla="*/ 0 h 381000"/>
                <a:gd name="connsiteX1" fmla="*/ 28575 w 2463800"/>
                <a:gd name="connsiteY1" fmla="*/ 174625 h 381000"/>
                <a:gd name="connsiteX2" fmla="*/ 1047750 w 2463800"/>
                <a:gd name="connsiteY2" fmla="*/ 317500 h 381000"/>
                <a:gd name="connsiteX3" fmla="*/ 1232694 w 2463800"/>
                <a:gd name="connsiteY3" fmla="*/ 367506 h 381000"/>
                <a:gd name="connsiteX4" fmla="*/ 2368550 w 2463800"/>
                <a:gd name="connsiteY4" fmla="*/ 381000 h 381000"/>
                <a:gd name="connsiteX5" fmla="*/ 2463800 w 2463800"/>
                <a:gd name="connsiteY5" fmla="*/ 346075 h 381000"/>
                <a:gd name="connsiteX6" fmla="*/ 2463800 w 2463800"/>
                <a:gd name="connsiteY6" fmla="*/ 266700 h 381000"/>
                <a:gd name="connsiteX7" fmla="*/ 2251075 w 2463800"/>
                <a:gd name="connsiteY7" fmla="*/ 244475 h 381000"/>
                <a:gd name="connsiteX8" fmla="*/ 1209675 w 2463800"/>
                <a:gd name="connsiteY8" fmla="*/ 92075 h 381000"/>
                <a:gd name="connsiteX9" fmla="*/ 1022350 w 2463800"/>
                <a:gd name="connsiteY9" fmla="*/ 25400 h 381000"/>
                <a:gd name="connsiteX10" fmla="*/ 0 w 2463800"/>
                <a:gd name="connsiteY10"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800" h="381000">
                  <a:moveTo>
                    <a:pt x="0" y="0"/>
                  </a:moveTo>
                  <a:lnTo>
                    <a:pt x="28575" y="174625"/>
                  </a:lnTo>
                  <a:lnTo>
                    <a:pt x="1047750" y="317500"/>
                  </a:lnTo>
                  <a:lnTo>
                    <a:pt x="1232694" y="367506"/>
                  </a:lnTo>
                  <a:lnTo>
                    <a:pt x="2368550" y="381000"/>
                  </a:lnTo>
                  <a:lnTo>
                    <a:pt x="2463800" y="346075"/>
                  </a:lnTo>
                  <a:lnTo>
                    <a:pt x="2463800" y="266700"/>
                  </a:lnTo>
                  <a:lnTo>
                    <a:pt x="2251075" y="244475"/>
                  </a:lnTo>
                  <a:lnTo>
                    <a:pt x="1209675" y="92075"/>
                  </a:lnTo>
                  <a:lnTo>
                    <a:pt x="1022350" y="25400"/>
                  </a:lnTo>
                  <a:lnTo>
                    <a:pt x="0" y="0"/>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63" name="CasellaDiTesto 62"/>
            <p:cNvSpPr txBox="1"/>
            <p:nvPr/>
          </p:nvSpPr>
          <p:spPr>
            <a:xfrm>
              <a:off x="1714047" y="1355720"/>
              <a:ext cx="1910898"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pl  Al-</a:t>
              </a:r>
              <a:r>
                <a:rPr lang="it-IT" sz="1400" dirty="0" err="1">
                  <a:solidFill>
                    <a:schemeClr val="tx1"/>
                  </a:solidFill>
                  <a:effectLst/>
                  <a:latin typeface="Calibri" panose="020F0502020204030204" pitchFamily="34" charset="0"/>
                  <a:cs typeface="Calibri" panose="020F0502020204030204" pitchFamily="34" charset="0"/>
                </a:rPr>
                <a:t>rich</a:t>
              </a:r>
              <a:r>
                <a:rPr lang="it-IT" sz="1400" dirty="0">
                  <a:solidFill>
                    <a:schemeClr val="tx1"/>
                  </a:solidFill>
                  <a:effectLst/>
                  <a:latin typeface="Calibri" panose="020F0502020204030204" pitchFamily="34" charset="0"/>
                  <a:cs typeface="Calibri" panose="020F0502020204030204" pitchFamily="34" charset="0"/>
                </a:rPr>
                <a:t> sp cpx opx ol</a:t>
              </a:r>
            </a:p>
          </p:txBody>
        </p:sp>
        <p:sp>
          <p:nvSpPr>
            <p:cNvPr id="23" name="Figura a mano libera 22"/>
            <p:cNvSpPr/>
            <p:nvPr/>
          </p:nvSpPr>
          <p:spPr bwMode="auto">
            <a:xfrm>
              <a:off x="1879600" y="2222500"/>
              <a:ext cx="1108075" cy="393700"/>
            </a:xfrm>
            <a:custGeom>
              <a:avLst/>
              <a:gdLst>
                <a:gd name="connsiteX0" fmla="*/ 73025 w 1108075"/>
                <a:gd name="connsiteY0" fmla="*/ 209550 h 393700"/>
                <a:gd name="connsiteX1" fmla="*/ 1060450 w 1108075"/>
                <a:gd name="connsiteY1" fmla="*/ 393700 h 393700"/>
                <a:gd name="connsiteX2" fmla="*/ 1108075 w 1108075"/>
                <a:gd name="connsiteY2" fmla="*/ 174625 h 393700"/>
                <a:gd name="connsiteX3" fmla="*/ 31750 w 1108075"/>
                <a:gd name="connsiteY3" fmla="*/ 0 h 393700"/>
                <a:gd name="connsiteX4" fmla="*/ 0 w 1108075"/>
                <a:gd name="connsiteY4" fmla="*/ 0 h 393700"/>
                <a:gd name="connsiteX5" fmla="*/ 0 w 1108075"/>
                <a:gd name="connsiteY5" fmla="*/ 38100 h 393700"/>
                <a:gd name="connsiteX6" fmla="*/ 73025 w 1108075"/>
                <a:gd name="connsiteY6" fmla="*/ 20955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075" h="393700">
                  <a:moveTo>
                    <a:pt x="73025" y="209550"/>
                  </a:moveTo>
                  <a:lnTo>
                    <a:pt x="1060450" y="393700"/>
                  </a:lnTo>
                  <a:lnTo>
                    <a:pt x="1108075" y="174625"/>
                  </a:lnTo>
                  <a:lnTo>
                    <a:pt x="31750" y="0"/>
                  </a:lnTo>
                  <a:lnTo>
                    <a:pt x="0" y="0"/>
                  </a:lnTo>
                  <a:lnTo>
                    <a:pt x="0" y="38100"/>
                  </a:lnTo>
                  <a:lnTo>
                    <a:pt x="73025" y="20955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64" name="CasellaDiTesto 63"/>
            <p:cNvSpPr txBox="1"/>
            <p:nvPr/>
          </p:nvSpPr>
          <p:spPr>
            <a:xfrm>
              <a:off x="1838322" y="2409820"/>
              <a:ext cx="1349378"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g sp cpx opx ol</a:t>
              </a:r>
            </a:p>
          </p:txBody>
        </p:sp>
        <p:cxnSp>
          <p:nvCxnSpPr>
            <p:cNvPr id="65" name="Connettore 1 64"/>
            <p:cNvCxnSpPr/>
            <p:nvPr/>
          </p:nvCxnSpPr>
          <p:spPr bwMode="auto">
            <a:xfrm flipH="1" flipV="1">
              <a:off x="1882776" y="2178051"/>
              <a:ext cx="184149" cy="228599"/>
            </a:xfrm>
            <a:prstGeom prst="line">
              <a:avLst/>
            </a:prstGeom>
            <a:noFill/>
            <a:ln w="9525" cap="flat" cmpd="sng" algn="ctr">
              <a:solidFill>
                <a:schemeClr val="tx1"/>
              </a:solidFill>
              <a:prstDash val="solid"/>
              <a:round/>
              <a:headEnd type="none" w="med" len="med"/>
              <a:tailEnd type="triangle" w="med" len="med"/>
            </a:ln>
            <a:effectLst/>
          </p:spPr>
        </p:cxnSp>
        <p:sp>
          <p:nvSpPr>
            <p:cNvPr id="68" name="Rettangolo 67"/>
            <p:cNvSpPr/>
            <p:nvPr/>
          </p:nvSpPr>
          <p:spPr bwMode="auto">
            <a:xfrm>
              <a:off x="2790825" y="4733925"/>
              <a:ext cx="1000125" cy="414338"/>
            </a:xfrm>
            <a:prstGeom prst="rect">
              <a:avLst/>
            </a:pr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69" name="CasellaDiTesto 68"/>
            <p:cNvSpPr txBox="1"/>
            <p:nvPr/>
          </p:nvSpPr>
          <p:spPr>
            <a:xfrm>
              <a:off x="1937195" y="3186560"/>
              <a:ext cx="1889129" cy="181588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447675"/>
              <a:r>
                <a:rPr lang="en-GB" sz="1600" dirty="0">
                  <a:solidFill>
                    <a:schemeClr val="tx1"/>
                  </a:solidFill>
                  <a:effectLst/>
                  <a:latin typeface="Calibri" panose="020F0502020204030204" pitchFamily="34" charset="0"/>
                  <a:cs typeface="Calibri" panose="020F0502020204030204" pitchFamily="34" charset="0"/>
                </a:rPr>
                <a:t>g	garnet</a:t>
              </a:r>
            </a:p>
            <a:p>
              <a:pPr defTabSz="447675"/>
              <a:r>
                <a:rPr lang="en-GB" sz="1600" dirty="0">
                  <a:solidFill>
                    <a:schemeClr val="tx1"/>
                  </a:solidFill>
                  <a:effectLst/>
                  <a:latin typeface="Calibri" panose="020F0502020204030204" pitchFamily="34" charset="0"/>
                  <a:cs typeface="Calibri" panose="020F0502020204030204" pitchFamily="34" charset="0"/>
                </a:rPr>
                <a:t>sp	spinel</a:t>
              </a:r>
            </a:p>
            <a:p>
              <a:pPr defTabSz="447675"/>
              <a:r>
                <a:rPr lang="en-GB" sz="1600" dirty="0">
                  <a:solidFill>
                    <a:schemeClr val="tx1"/>
                  </a:solidFill>
                  <a:effectLst/>
                  <a:latin typeface="Calibri" panose="020F0502020204030204" pitchFamily="34" charset="0"/>
                  <a:cs typeface="Calibri" panose="020F0502020204030204" pitchFamily="34" charset="0"/>
                </a:rPr>
                <a:t>pl	plagioclase</a:t>
              </a:r>
            </a:p>
            <a:p>
              <a:pPr defTabSz="447675"/>
              <a:r>
                <a:rPr lang="en-GB" sz="1600" dirty="0">
                  <a:solidFill>
                    <a:schemeClr val="tx1"/>
                  </a:solidFill>
                  <a:effectLst/>
                  <a:latin typeface="Calibri" panose="020F0502020204030204" pitchFamily="34" charset="0"/>
                  <a:cs typeface="Calibri" panose="020F0502020204030204" pitchFamily="34" charset="0"/>
                </a:rPr>
                <a:t>ol	olivine</a:t>
              </a:r>
            </a:p>
            <a:p>
              <a:pPr defTabSz="447675"/>
              <a:r>
                <a:rPr lang="en-GB" sz="1600" dirty="0">
                  <a:solidFill>
                    <a:schemeClr val="tx1"/>
                  </a:solidFill>
                  <a:effectLst/>
                  <a:latin typeface="Calibri" panose="020F0502020204030204" pitchFamily="34" charset="0"/>
                  <a:cs typeface="Calibri" panose="020F0502020204030204" pitchFamily="34" charset="0"/>
                </a:rPr>
                <a:t>cpx	clinopyroxene</a:t>
              </a:r>
            </a:p>
            <a:p>
              <a:pPr defTabSz="447675"/>
              <a:r>
                <a:rPr lang="en-GB" sz="1600" dirty="0">
                  <a:solidFill>
                    <a:schemeClr val="tx1"/>
                  </a:solidFill>
                  <a:effectLst/>
                  <a:latin typeface="Calibri" panose="020F0502020204030204" pitchFamily="34" charset="0"/>
                  <a:cs typeface="Calibri" panose="020F0502020204030204" pitchFamily="34" charset="0"/>
                </a:rPr>
                <a:t>opx	orthopyroxene</a:t>
              </a:r>
            </a:p>
            <a:p>
              <a:pPr defTabSz="447675"/>
              <a:r>
                <a:rPr lang="en-GB" sz="1600" dirty="0">
                  <a:solidFill>
                    <a:schemeClr val="tx1"/>
                  </a:solidFill>
                  <a:effectLst/>
                  <a:latin typeface="Calibri" panose="020F0502020204030204" pitchFamily="34" charset="0"/>
                  <a:cs typeface="Calibri" panose="020F0502020204030204" pitchFamily="34" charset="0"/>
                </a:rPr>
                <a:t>liq	liquid</a:t>
              </a:r>
            </a:p>
          </p:txBody>
        </p:sp>
        <p:sp>
          <p:nvSpPr>
            <p:cNvPr id="70" name="Figura a mano libera 69"/>
            <p:cNvSpPr/>
            <p:nvPr/>
          </p:nvSpPr>
          <p:spPr bwMode="auto">
            <a:xfrm>
              <a:off x="4460875" y="3165475"/>
              <a:ext cx="1254125" cy="346075"/>
            </a:xfrm>
            <a:custGeom>
              <a:avLst/>
              <a:gdLst>
                <a:gd name="connsiteX0" fmla="*/ 15875 w 1254125"/>
                <a:gd name="connsiteY0" fmla="*/ 101600 h 346075"/>
                <a:gd name="connsiteX1" fmla="*/ 0 w 1254125"/>
                <a:gd name="connsiteY1" fmla="*/ 346075 h 346075"/>
                <a:gd name="connsiteX2" fmla="*/ 1254125 w 1254125"/>
                <a:gd name="connsiteY2" fmla="*/ 336550 h 346075"/>
                <a:gd name="connsiteX3" fmla="*/ 1231900 w 1254125"/>
                <a:gd name="connsiteY3" fmla="*/ 165100 h 346075"/>
                <a:gd name="connsiteX4" fmla="*/ 1136650 w 1254125"/>
                <a:gd name="connsiteY4" fmla="*/ 19050 h 346075"/>
                <a:gd name="connsiteX5" fmla="*/ 1073150 w 1254125"/>
                <a:gd name="connsiteY5" fmla="*/ 0 h 346075"/>
                <a:gd name="connsiteX6" fmla="*/ 711200 w 1254125"/>
                <a:gd name="connsiteY6" fmla="*/ 25400 h 346075"/>
                <a:gd name="connsiteX7" fmla="*/ 15875 w 1254125"/>
                <a:gd name="connsiteY7" fmla="*/ 101600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125" h="346075">
                  <a:moveTo>
                    <a:pt x="15875" y="101600"/>
                  </a:moveTo>
                  <a:lnTo>
                    <a:pt x="0" y="346075"/>
                  </a:lnTo>
                  <a:lnTo>
                    <a:pt x="1254125" y="336550"/>
                  </a:lnTo>
                  <a:lnTo>
                    <a:pt x="1231900" y="165100"/>
                  </a:lnTo>
                  <a:lnTo>
                    <a:pt x="1136650" y="19050"/>
                  </a:lnTo>
                  <a:lnTo>
                    <a:pt x="1073150" y="0"/>
                  </a:lnTo>
                  <a:lnTo>
                    <a:pt x="711200" y="25400"/>
                  </a:lnTo>
                  <a:lnTo>
                    <a:pt x="15875" y="10160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71" name="CasellaDiTesto 70"/>
            <p:cNvSpPr txBox="1"/>
            <p:nvPr/>
          </p:nvSpPr>
          <p:spPr>
            <a:xfrm>
              <a:off x="4076700" y="3298820"/>
              <a:ext cx="1504950"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g sp cpx opx ol liq</a:t>
              </a:r>
            </a:p>
          </p:txBody>
        </p:sp>
        <p:cxnSp>
          <p:nvCxnSpPr>
            <p:cNvPr id="72" name="Connettore 1 71"/>
            <p:cNvCxnSpPr/>
            <p:nvPr/>
          </p:nvCxnSpPr>
          <p:spPr bwMode="auto">
            <a:xfrm flipV="1">
              <a:off x="5432426" y="3164681"/>
              <a:ext cx="192087" cy="181770"/>
            </a:xfrm>
            <a:prstGeom prst="line">
              <a:avLst/>
            </a:prstGeom>
            <a:noFill/>
            <a:ln w="9525" cap="flat" cmpd="sng" algn="ctr">
              <a:solidFill>
                <a:schemeClr val="tx1"/>
              </a:solidFill>
              <a:prstDash val="solid"/>
              <a:round/>
              <a:headEnd type="none" w="med" len="med"/>
              <a:tailEnd type="triangle" w="med" len="med"/>
            </a:ln>
            <a:effectLst/>
          </p:spPr>
        </p:cxnSp>
        <p:sp>
          <p:nvSpPr>
            <p:cNvPr id="74" name="Figura a mano libera 73"/>
            <p:cNvSpPr/>
            <p:nvPr/>
          </p:nvSpPr>
          <p:spPr bwMode="auto">
            <a:xfrm>
              <a:off x="4378325" y="1724025"/>
              <a:ext cx="793750" cy="850900"/>
            </a:xfrm>
            <a:custGeom>
              <a:avLst/>
              <a:gdLst>
                <a:gd name="connsiteX0" fmla="*/ 22225 w 793750"/>
                <a:gd name="connsiteY0" fmla="*/ 0 h 850900"/>
                <a:gd name="connsiteX1" fmla="*/ 0 w 793750"/>
                <a:gd name="connsiteY1" fmla="*/ 111125 h 850900"/>
                <a:gd name="connsiteX2" fmla="*/ 120650 w 793750"/>
                <a:gd name="connsiteY2" fmla="*/ 247650 h 850900"/>
                <a:gd name="connsiteX3" fmla="*/ 314325 w 793750"/>
                <a:gd name="connsiteY3" fmla="*/ 428625 h 850900"/>
                <a:gd name="connsiteX4" fmla="*/ 482600 w 793750"/>
                <a:gd name="connsiteY4" fmla="*/ 600075 h 850900"/>
                <a:gd name="connsiteX5" fmla="*/ 584200 w 793750"/>
                <a:gd name="connsiteY5" fmla="*/ 695325 h 850900"/>
                <a:gd name="connsiteX6" fmla="*/ 669925 w 793750"/>
                <a:gd name="connsiteY6" fmla="*/ 790575 h 850900"/>
                <a:gd name="connsiteX7" fmla="*/ 758825 w 793750"/>
                <a:gd name="connsiteY7" fmla="*/ 850900 h 850900"/>
                <a:gd name="connsiteX8" fmla="*/ 793750 w 793750"/>
                <a:gd name="connsiteY8" fmla="*/ 752475 h 850900"/>
                <a:gd name="connsiteX9" fmla="*/ 752475 w 793750"/>
                <a:gd name="connsiteY9" fmla="*/ 701675 h 850900"/>
                <a:gd name="connsiteX10" fmla="*/ 504825 w 793750"/>
                <a:gd name="connsiteY10" fmla="*/ 425450 h 850900"/>
                <a:gd name="connsiteX11" fmla="*/ 317500 w 793750"/>
                <a:gd name="connsiteY11" fmla="*/ 234950 h 850900"/>
                <a:gd name="connsiteX12" fmla="*/ 101600 w 793750"/>
                <a:gd name="connsiteY12" fmla="*/ 0 h 850900"/>
                <a:gd name="connsiteX13" fmla="*/ 22225 w 793750"/>
                <a:gd name="connsiteY13" fmla="*/ 0 h 850900"/>
                <a:gd name="connsiteX0" fmla="*/ 22225 w 793750"/>
                <a:gd name="connsiteY0" fmla="*/ 0 h 850900"/>
                <a:gd name="connsiteX1" fmla="*/ 0 w 793750"/>
                <a:gd name="connsiteY1" fmla="*/ 111125 h 850900"/>
                <a:gd name="connsiteX2" fmla="*/ 120650 w 793750"/>
                <a:gd name="connsiteY2" fmla="*/ 247650 h 850900"/>
                <a:gd name="connsiteX3" fmla="*/ 314325 w 793750"/>
                <a:gd name="connsiteY3" fmla="*/ 428625 h 850900"/>
                <a:gd name="connsiteX4" fmla="*/ 482600 w 793750"/>
                <a:gd name="connsiteY4" fmla="*/ 600075 h 850900"/>
                <a:gd name="connsiteX5" fmla="*/ 581025 w 793750"/>
                <a:gd name="connsiteY5" fmla="*/ 708025 h 850900"/>
                <a:gd name="connsiteX6" fmla="*/ 669925 w 793750"/>
                <a:gd name="connsiteY6" fmla="*/ 790575 h 850900"/>
                <a:gd name="connsiteX7" fmla="*/ 758825 w 793750"/>
                <a:gd name="connsiteY7" fmla="*/ 850900 h 850900"/>
                <a:gd name="connsiteX8" fmla="*/ 793750 w 793750"/>
                <a:gd name="connsiteY8" fmla="*/ 752475 h 850900"/>
                <a:gd name="connsiteX9" fmla="*/ 752475 w 793750"/>
                <a:gd name="connsiteY9" fmla="*/ 701675 h 850900"/>
                <a:gd name="connsiteX10" fmla="*/ 504825 w 793750"/>
                <a:gd name="connsiteY10" fmla="*/ 425450 h 850900"/>
                <a:gd name="connsiteX11" fmla="*/ 317500 w 793750"/>
                <a:gd name="connsiteY11" fmla="*/ 234950 h 850900"/>
                <a:gd name="connsiteX12" fmla="*/ 101600 w 793750"/>
                <a:gd name="connsiteY12" fmla="*/ 0 h 850900"/>
                <a:gd name="connsiteX13" fmla="*/ 22225 w 793750"/>
                <a:gd name="connsiteY13" fmla="*/ 0 h 850900"/>
                <a:gd name="connsiteX0" fmla="*/ 22225 w 793750"/>
                <a:gd name="connsiteY0" fmla="*/ 0 h 850900"/>
                <a:gd name="connsiteX1" fmla="*/ 0 w 793750"/>
                <a:gd name="connsiteY1" fmla="*/ 111125 h 850900"/>
                <a:gd name="connsiteX2" fmla="*/ 120650 w 793750"/>
                <a:gd name="connsiteY2" fmla="*/ 247650 h 850900"/>
                <a:gd name="connsiteX3" fmla="*/ 314325 w 793750"/>
                <a:gd name="connsiteY3" fmla="*/ 428625 h 850900"/>
                <a:gd name="connsiteX4" fmla="*/ 482600 w 793750"/>
                <a:gd name="connsiteY4" fmla="*/ 600075 h 850900"/>
                <a:gd name="connsiteX5" fmla="*/ 581025 w 793750"/>
                <a:gd name="connsiteY5" fmla="*/ 708025 h 850900"/>
                <a:gd name="connsiteX6" fmla="*/ 679450 w 793750"/>
                <a:gd name="connsiteY6" fmla="*/ 803275 h 850900"/>
                <a:gd name="connsiteX7" fmla="*/ 758825 w 793750"/>
                <a:gd name="connsiteY7" fmla="*/ 850900 h 850900"/>
                <a:gd name="connsiteX8" fmla="*/ 793750 w 793750"/>
                <a:gd name="connsiteY8" fmla="*/ 752475 h 850900"/>
                <a:gd name="connsiteX9" fmla="*/ 752475 w 793750"/>
                <a:gd name="connsiteY9" fmla="*/ 701675 h 850900"/>
                <a:gd name="connsiteX10" fmla="*/ 504825 w 793750"/>
                <a:gd name="connsiteY10" fmla="*/ 425450 h 850900"/>
                <a:gd name="connsiteX11" fmla="*/ 317500 w 793750"/>
                <a:gd name="connsiteY11" fmla="*/ 234950 h 850900"/>
                <a:gd name="connsiteX12" fmla="*/ 101600 w 793750"/>
                <a:gd name="connsiteY12" fmla="*/ 0 h 850900"/>
                <a:gd name="connsiteX13" fmla="*/ 22225 w 793750"/>
                <a:gd name="connsiteY13" fmla="*/ 0 h 850900"/>
                <a:gd name="connsiteX0" fmla="*/ 22225 w 793750"/>
                <a:gd name="connsiteY0" fmla="*/ 0 h 850900"/>
                <a:gd name="connsiteX1" fmla="*/ 0 w 793750"/>
                <a:gd name="connsiteY1" fmla="*/ 111125 h 850900"/>
                <a:gd name="connsiteX2" fmla="*/ 120650 w 793750"/>
                <a:gd name="connsiteY2" fmla="*/ 247650 h 850900"/>
                <a:gd name="connsiteX3" fmla="*/ 314325 w 793750"/>
                <a:gd name="connsiteY3" fmla="*/ 428625 h 850900"/>
                <a:gd name="connsiteX4" fmla="*/ 482600 w 793750"/>
                <a:gd name="connsiteY4" fmla="*/ 600075 h 850900"/>
                <a:gd name="connsiteX5" fmla="*/ 581025 w 793750"/>
                <a:gd name="connsiteY5" fmla="*/ 708025 h 850900"/>
                <a:gd name="connsiteX6" fmla="*/ 679450 w 793750"/>
                <a:gd name="connsiteY6" fmla="*/ 803275 h 850900"/>
                <a:gd name="connsiteX7" fmla="*/ 758825 w 793750"/>
                <a:gd name="connsiteY7" fmla="*/ 850900 h 850900"/>
                <a:gd name="connsiteX8" fmla="*/ 793750 w 793750"/>
                <a:gd name="connsiteY8" fmla="*/ 752475 h 850900"/>
                <a:gd name="connsiteX9" fmla="*/ 774700 w 793750"/>
                <a:gd name="connsiteY9" fmla="*/ 720725 h 850900"/>
                <a:gd name="connsiteX10" fmla="*/ 504825 w 793750"/>
                <a:gd name="connsiteY10" fmla="*/ 425450 h 850900"/>
                <a:gd name="connsiteX11" fmla="*/ 317500 w 793750"/>
                <a:gd name="connsiteY11" fmla="*/ 234950 h 850900"/>
                <a:gd name="connsiteX12" fmla="*/ 101600 w 793750"/>
                <a:gd name="connsiteY12" fmla="*/ 0 h 850900"/>
                <a:gd name="connsiteX13" fmla="*/ 22225 w 793750"/>
                <a:gd name="connsiteY13" fmla="*/ 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3750" h="850900">
                  <a:moveTo>
                    <a:pt x="22225" y="0"/>
                  </a:moveTo>
                  <a:lnTo>
                    <a:pt x="0" y="111125"/>
                  </a:lnTo>
                  <a:lnTo>
                    <a:pt x="120650" y="247650"/>
                  </a:lnTo>
                  <a:lnTo>
                    <a:pt x="314325" y="428625"/>
                  </a:lnTo>
                  <a:lnTo>
                    <a:pt x="482600" y="600075"/>
                  </a:lnTo>
                  <a:lnTo>
                    <a:pt x="581025" y="708025"/>
                  </a:lnTo>
                  <a:lnTo>
                    <a:pt x="679450" y="803275"/>
                  </a:lnTo>
                  <a:lnTo>
                    <a:pt x="758825" y="850900"/>
                  </a:lnTo>
                  <a:lnTo>
                    <a:pt x="793750" y="752475"/>
                  </a:lnTo>
                  <a:lnTo>
                    <a:pt x="774700" y="720725"/>
                  </a:lnTo>
                  <a:lnTo>
                    <a:pt x="504825" y="425450"/>
                  </a:lnTo>
                  <a:lnTo>
                    <a:pt x="317500" y="234950"/>
                  </a:lnTo>
                  <a:lnTo>
                    <a:pt x="101600" y="0"/>
                  </a:lnTo>
                  <a:lnTo>
                    <a:pt x="22225" y="0"/>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75" name="CasellaDiTesto 74"/>
            <p:cNvSpPr txBox="1"/>
            <p:nvPr/>
          </p:nvSpPr>
          <p:spPr>
            <a:xfrm rot="2744980">
              <a:off x="4104774" y="2028793"/>
              <a:ext cx="1452072"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sp cpx opx ol liq</a:t>
              </a:r>
            </a:p>
          </p:txBody>
        </p:sp>
        <p:sp>
          <p:nvSpPr>
            <p:cNvPr id="76" name="Rettangolo 75"/>
            <p:cNvSpPr/>
            <p:nvPr/>
          </p:nvSpPr>
          <p:spPr bwMode="auto">
            <a:xfrm>
              <a:off x="6453188" y="1095375"/>
              <a:ext cx="709612" cy="352425"/>
            </a:xfrm>
            <a:prstGeom prst="rect">
              <a:avLst/>
            </a:prstGeom>
            <a:solidFill>
              <a:srgbClr val="7DB5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77" name="CasellaDiTesto 76"/>
            <p:cNvSpPr txBox="1"/>
            <p:nvPr/>
          </p:nvSpPr>
          <p:spPr>
            <a:xfrm>
              <a:off x="6557958" y="1220782"/>
              <a:ext cx="858841"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ol sp liq</a:t>
              </a:r>
            </a:p>
          </p:txBody>
        </p:sp>
        <p:sp>
          <p:nvSpPr>
            <p:cNvPr id="78" name="Figura a mano libera 77"/>
            <p:cNvSpPr/>
            <p:nvPr/>
          </p:nvSpPr>
          <p:spPr bwMode="auto">
            <a:xfrm>
              <a:off x="4769644" y="797719"/>
              <a:ext cx="871537" cy="454819"/>
            </a:xfrm>
            <a:custGeom>
              <a:avLst/>
              <a:gdLst>
                <a:gd name="connsiteX0" fmla="*/ 0 w 871537"/>
                <a:gd name="connsiteY0" fmla="*/ 85725 h 454819"/>
                <a:gd name="connsiteX1" fmla="*/ 350044 w 871537"/>
                <a:gd name="connsiteY1" fmla="*/ 261937 h 454819"/>
                <a:gd name="connsiteX2" fmla="*/ 671512 w 871537"/>
                <a:gd name="connsiteY2" fmla="*/ 421481 h 454819"/>
                <a:gd name="connsiteX3" fmla="*/ 723900 w 871537"/>
                <a:gd name="connsiteY3" fmla="*/ 454819 h 454819"/>
                <a:gd name="connsiteX4" fmla="*/ 871537 w 871537"/>
                <a:gd name="connsiteY4" fmla="*/ 392906 h 454819"/>
                <a:gd name="connsiteX5" fmla="*/ 871537 w 871537"/>
                <a:gd name="connsiteY5" fmla="*/ 361950 h 454819"/>
                <a:gd name="connsiteX6" fmla="*/ 773906 w 871537"/>
                <a:gd name="connsiteY6" fmla="*/ 0 h 454819"/>
                <a:gd name="connsiteX7" fmla="*/ 0 w 871537"/>
                <a:gd name="connsiteY7" fmla="*/ 85725 h 454819"/>
                <a:gd name="connsiteX0" fmla="*/ 0 w 871537"/>
                <a:gd name="connsiteY0" fmla="*/ 85725 h 454819"/>
                <a:gd name="connsiteX1" fmla="*/ 350044 w 871537"/>
                <a:gd name="connsiteY1" fmla="*/ 261937 h 454819"/>
                <a:gd name="connsiteX2" fmla="*/ 671512 w 871537"/>
                <a:gd name="connsiteY2" fmla="*/ 431006 h 454819"/>
                <a:gd name="connsiteX3" fmla="*/ 723900 w 871537"/>
                <a:gd name="connsiteY3" fmla="*/ 454819 h 454819"/>
                <a:gd name="connsiteX4" fmla="*/ 871537 w 871537"/>
                <a:gd name="connsiteY4" fmla="*/ 392906 h 454819"/>
                <a:gd name="connsiteX5" fmla="*/ 871537 w 871537"/>
                <a:gd name="connsiteY5" fmla="*/ 361950 h 454819"/>
                <a:gd name="connsiteX6" fmla="*/ 773906 w 871537"/>
                <a:gd name="connsiteY6" fmla="*/ 0 h 454819"/>
                <a:gd name="connsiteX7" fmla="*/ 0 w 871537"/>
                <a:gd name="connsiteY7" fmla="*/ 85725 h 454819"/>
                <a:gd name="connsiteX0" fmla="*/ 0 w 871537"/>
                <a:gd name="connsiteY0" fmla="*/ 85725 h 454819"/>
                <a:gd name="connsiteX1" fmla="*/ 140494 w 871537"/>
                <a:gd name="connsiteY1" fmla="*/ 157162 h 454819"/>
                <a:gd name="connsiteX2" fmla="*/ 350044 w 871537"/>
                <a:gd name="connsiteY2" fmla="*/ 261937 h 454819"/>
                <a:gd name="connsiteX3" fmla="*/ 671512 w 871537"/>
                <a:gd name="connsiteY3" fmla="*/ 431006 h 454819"/>
                <a:gd name="connsiteX4" fmla="*/ 723900 w 871537"/>
                <a:gd name="connsiteY4" fmla="*/ 454819 h 454819"/>
                <a:gd name="connsiteX5" fmla="*/ 871537 w 871537"/>
                <a:gd name="connsiteY5" fmla="*/ 392906 h 454819"/>
                <a:gd name="connsiteX6" fmla="*/ 871537 w 871537"/>
                <a:gd name="connsiteY6" fmla="*/ 361950 h 454819"/>
                <a:gd name="connsiteX7" fmla="*/ 773906 w 871537"/>
                <a:gd name="connsiteY7" fmla="*/ 0 h 454819"/>
                <a:gd name="connsiteX8" fmla="*/ 0 w 871537"/>
                <a:gd name="connsiteY8" fmla="*/ 85725 h 4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 h="454819">
                  <a:moveTo>
                    <a:pt x="0" y="85725"/>
                  </a:moveTo>
                  <a:cubicBezTo>
                    <a:pt x="49212" y="109537"/>
                    <a:pt x="91282" y="133350"/>
                    <a:pt x="140494" y="157162"/>
                  </a:cubicBezTo>
                  <a:cubicBezTo>
                    <a:pt x="210344" y="192087"/>
                    <a:pt x="261541" y="216296"/>
                    <a:pt x="350044" y="261937"/>
                  </a:cubicBezTo>
                  <a:cubicBezTo>
                    <a:pt x="438547" y="307578"/>
                    <a:pt x="564356" y="374650"/>
                    <a:pt x="671512" y="431006"/>
                  </a:cubicBezTo>
                  <a:lnTo>
                    <a:pt x="723900" y="454819"/>
                  </a:lnTo>
                  <a:lnTo>
                    <a:pt x="871537" y="392906"/>
                  </a:lnTo>
                  <a:lnTo>
                    <a:pt x="871537" y="361950"/>
                  </a:lnTo>
                  <a:lnTo>
                    <a:pt x="773906" y="0"/>
                  </a:lnTo>
                  <a:lnTo>
                    <a:pt x="0" y="85725"/>
                  </a:lnTo>
                  <a:close/>
                </a:path>
              </a:pathLst>
            </a:custGeom>
            <a:solidFill>
              <a:srgbClr val="7DB5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79" name="Figura a mano libera 78"/>
            <p:cNvSpPr/>
            <p:nvPr/>
          </p:nvSpPr>
          <p:spPr bwMode="auto">
            <a:xfrm>
              <a:off x="4333875" y="869156"/>
              <a:ext cx="1131094" cy="464344"/>
            </a:xfrm>
            <a:custGeom>
              <a:avLst/>
              <a:gdLst>
                <a:gd name="connsiteX0" fmla="*/ 419100 w 1131094"/>
                <a:gd name="connsiteY0" fmla="*/ 33338 h 464344"/>
                <a:gd name="connsiteX1" fmla="*/ 666750 w 1131094"/>
                <a:gd name="connsiteY1" fmla="*/ 154782 h 464344"/>
                <a:gd name="connsiteX2" fmla="*/ 992981 w 1131094"/>
                <a:gd name="connsiteY2" fmla="*/ 319088 h 464344"/>
                <a:gd name="connsiteX3" fmla="*/ 1131094 w 1131094"/>
                <a:gd name="connsiteY3" fmla="*/ 400050 h 464344"/>
                <a:gd name="connsiteX4" fmla="*/ 716756 w 1131094"/>
                <a:gd name="connsiteY4" fmla="*/ 464344 h 464344"/>
                <a:gd name="connsiteX5" fmla="*/ 304800 w 1131094"/>
                <a:gd name="connsiteY5" fmla="*/ 409575 h 464344"/>
                <a:gd name="connsiteX6" fmla="*/ 207169 w 1131094"/>
                <a:gd name="connsiteY6" fmla="*/ 347663 h 464344"/>
                <a:gd name="connsiteX7" fmla="*/ 164306 w 1131094"/>
                <a:gd name="connsiteY7" fmla="*/ 309563 h 464344"/>
                <a:gd name="connsiteX8" fmla="*/ 0 w 1131094"/>
                <a:gd name="connsiteY8" fmla="*/ 116682 h 464344"/>
                <a:gd name="connsiteX9" fmla="*/ 4763 w 1131094"/>
                <a:gd name="connsiteY9" fmla="*/ 64294 h 464344"/>
                <a:gd name="connsiteX10" fmla="*/ 230981 w 1131094"/>
                <a:gd name="connsiteY10" fmla="*/ 0 h 464344"/>
                <a:gd name="connsiteX11" fmla="*/ 419100 w 1131094"/>
                <a:gd name="connsiteY11" fmla="*/ 33338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1094" h="464344">
                  <a:moveTo>
                    <a:pt x="419100" y="33338"/>
                  </a:moveTo>
                  <a:lnTo>
                    <a:pt x="666750" y="154782"/>
                  </a:lnTo>
                  <a:lnTo>
                    <a:pt x="992981" y="319088"/>
                  </a:lnTo>
                  <a:lnTo>
                    <a:pt x="1131094" y="400050"/>
                  </a:lnTo>
                  <a:lnTo>
                    <a:pt x="716756" y="464344"/>
                  </a:lnTo>
                  <a:lnTo>
                    <a:pt x="304800" y="409575"/>
                  </a:lnTo>
                  <a:lnTo>
                    <a:pt x="207169" y="347663"/>
                  </a:lnTo>
                  <a:lnTo>
                    <a:pt x="164306" y="309563"/>
                  </a:lnTo>
                  <a:lnTo>
                    <a:pt x="0" y="116682"/>
                  </a:lnTo>
                  <a:lnTo>
                    <a:pt x="4763" y="64294"/>
                  </a:lnTo>
                  <a:lnTo>
                    <a:pt x="230981" y="0"/>
                  </a:lnTo>
                  <a:lnTo>
                    <a:pt x="419100" y="33338"/>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80" name="Figura a mano libera 79"/>
            <p:cNvSpPr/>
            <p:nvPr/>
          </p:nvSpPr>
          <p:spPr bwMode="auto">
            <a:xfrm>
              <a:off x="4291013" y="1140619"/>
              <a:ext cx="161925" cy="100012"/>
            </a:xfrm>
            <a:custGeom>
              <a:avLst/>
              <a:gdLst>
                <a:gd name="connsiteX0" fmla="*/ 0 w 161925"/>
                <a:gd name="connsiteY0" fmla="*/ 0 h 100012"/>
                <a:gd name="connsiteX1" fmla="*/ 40481 w 161925"/>
                <a:gd name="connsiteY1" fmla="*/ 100012 h 100012"/>
                <a:gd name="connsiteX2" fmla="*/ 161925 w 161925"/>
                <a:gd name="connsiteY2" fmla="*/ 73819 h 100012"/>
                <a:gd name="connsiteX3" fmla="*/ 0 w 161925"/>
                <a:gd name="connsiteY3" fmla="*/ 0 h 100012"/>
                <a:gd name="connsiteX0" fmla="*/ 0 w 161925"/>
                <a:gd name="connsiteY0" fmla="*/ 0 h 100012"/>
                <a:gd name="connsiteX1" fmla="*/ 40481 w 161925"/>
                <a:gd name="connsiteY1" fmla="*/ 100012 h 100012"/>
                <a:gd name="connsiteX2" fmla="*/ 161925 w 161925"/>
                <a:gd name="connsiteY2" fmla="*/ 73819 h 100012"/>
                <a:gd name="connsiteX3" fmla="*/ 97631 w 161925"/>
                <a:gd name="connsiteY3" fmla="*/ 26194 h 100012"/>
                <a:gd name="connsiteX4" fmla="*/ 0 w 16192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00012">
                  <a:moveTo>
                    <a:pt x="0" y="0"/>
                  </a:moveTo>
                  <a:lnTo>
                    <a:pt x="40481" y="100012"/>
                  </a:lnTo>
                  <a:lnTo>
                    <a:pt x="161925" y="73819"/>
                  </a:lnTo>
                  <a:cubicBezTo>
                    <a:pt x="134937" y="61913"/>
                    <a:pt x="124619" y="38100"/>
                    <a:pt x="97631" y="26194"/>
                  </a:cubicBezTo>
                  <a:lnTo>
                    <a:pt x="0" y="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81" name="Figura a mano libera 80"/>
            <p:cNvSpPr/>
            <p:nvPr/>
          </p:nvSpPr>
          <p:spPr bwMode="auto">
            <a:xfrm>
              <a:off x="4249404" y="976312"/>
              <a:ext cx="260684" cy="250031"/>
            </a:xfrm>
            <a:custGeom>
              <a:avLst/>
              <a:gdLst>
                <a:gd name="connsiteX0" fmla="*/ 0 w 259557"/>
                <a:gd name="connsiteY0" fmla="*/ 0 h 228600"/>
                <a:gd name="connsiteX1" fmla="*/ 211932 w 259557"/>
                <a:gd name="connsiteY1" fmla="*/ 209550 h 228600"/>
                <a:gd name="connsiteX2" fmla="*/ 259557 w 259557"/>
                <a:gd name="connsiteY2" fmla="*/ 228600 h 228600"/>
                <a:gd name="connsiteX3" fmla="*/ 209550 w 259557"/>
                <a:gd name="connsiteY3" fmla="*/ 152400 h 228600"/>
                <a:gd name="connsiteX4" fmla="*/ 0 w 259557"/>
                <a:gd name="connsiteY4" fmla="*/ 0 h 228600"/>
                <a:gd name="connsiteX0" fmla="*/ 0 w 259557"/>
                <a:gd name="connsiteY0" fmla="*/ 21431 h 250031"/>
                <a:gd name="connsiteX1" fmla="*/ 211932 w 259557"/>
                <a:gd name="connsiteY1" fmla="*/ 230981 h 250031"/>
                <a:gd name="connsiteX2" fmla="*/ 259557 w 259557"/>
                <a:gd name="connsiteY2" fmla="*/ 250031 h 250031"/>
                <a:gd name="connsiteX3" fmla="*/ 209550 w 259557"/>
                <a:gd name="connsiteY3" fmla="*/ 173831 h 250031"/>
                <a:gd name="connsiteX4" fmla="*/ 33338 w 259557"/>
                <a:gd name="connsiteY4" fmla="*/ 0 h 250031"/>
                <a:gd name="connsiteX5" fmla="*/ 0 w 259557"/>
                <a:gd name="connsiteY5" fmla="*/ 21431 h 250031"/>
                <a:gd name="connsiteX0" fmla="*/ 1127 w 260684"/>
                <a:gd name="connsiteY0" fmla="*/ 21431 h 250031"/>
                <a:gd name="connsiteX1" fmla="*/ 3509 w 260684"/>
                <a:gd name="connsiteY1" fmla="*/ 50007 h 250031"/>
                <a:gd name="connsiteX2" fmla="*/ 213059 w 260684"/>
                <a:gd name="connsiteY2" fmla="*/ 230981 h 250031"/>
                <a:gd name="connsiteX3" fmla="*/ 260684 w 260684"/>
                <a:gd name="connsiteY3" fmla="*/ 250031 h 250031"/>
                <a:gd name="connsiteX4" fmla="*/ 210677 w 260684"/>
                <a:gd name="connsiteY4" fmla="*/ 173831 h 250031"/>
                <a:gd name="connsiteX5" fmla="*/ 34465 w 260684"/>
                <a:gd name="connsiteY5" fmla="*/ 0 h 250031"/>
                <a:gd name="connsiteX6" fmla="*/ 1127 w 260684"/>
                <a:gd name="connsiteY6" fmla="*/ 214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84" h="250031">
                  <a:moveTo>
                    <a:pt x="1127" y="21431"/>
                  </a:moveTo>
                  <a:cubicBezTo>
                    <a:pt x="12240" y="30163"/>
                    <a:pt x="-7604" y="41275"/>
                    <a:pt x="3509" y="50007"/>
                  </a:cubicBezTo>
                  <a:lnTo>
                    <a:pt x="213059" y="230981"/>
                  </a:lnTo>
                  <a:lnTo>
                    <a:pt x="260684" y="250031"/>
                  </a:lnTo>
                  <a:lnTo>
                    <a:pt x="210677" y="173831"/>
                  </a:lnTo>
                  <a:cubicBezTo>
                    <a:pt x="169402" y="142875"/>
                    <a:pt x="75740" y="30956"/>
                    <a:pt x="34465" y="0"/>
                  </a:cubicBezTo>
                  <a:lnTo>
                    <a:pt x="1127" y="21431"/>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82" name="Figura a mano libera 81"/>
            <p:cNvSpPr/>
            <p:nvPr/>
          </p:nvSpPr>
          <p:spPr bwMode="auto">
            <a:xfrm>
              <a:off x="4226719" y="1071563"/>
              <a:ext cx="66675" cy="190500"/>
            </a:xfrm>
            <a:custGeom>
              <a:avLst/>
              <a:gdLst>
                <a:gd name="connsiteX0" fmla="*/ 0 w 66675"/>
                <a:gd name="connsiteY0" fmla="*/ 57150 h 190500"/>
                <a:gd name="connsiteX1" fmla="*/ 64294 w 66675"/>
                <a:gd name="connsiteY1" fmla="*/ 190500 h 190500"/>
                <a:gd name="connsiteX2" fmla="*/ 66675 w 66675"/>
                <a:gd name="connsiteY2" fmla="*/ 116681 h 190500"/>
                <a:gd name="connsiteX3" fmla="*/ 11906 w 66675"/>
                <a:gd name="connsiteY3" fmla="*/ 0 h 190500"/>
                <a:gd name="connsiteX4" fmla="*/ 0 w 66675"/>
                <a:gd name="connsiteY4" fmla="*/ 571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90500">
                  <a:moveTo>
                    <a:pt x="0" y="57150"/>
                  </a:moveTo>
                  <a:lnTo>
                    <a:pt x="64294" y="190500"/>
                  </a:lnTo>
                  <a:cubicBezTo>
                    <a:pt x="65088" y="165894"/>
                    <a:pt x="65881" y="141287"/>
                    <a:pt x="66675" y="116681"/>
                  </a:cubicBezTo>
                  <a:lnTo>
                    <a:pt x="11906" y="0"/>
                  </a:lnTo>
                  <a:lnTo>
                    <a:pt x="0" y="57150"/>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83" name="Figura a mano libera 82"/>
            <p:cNvSpPr/>
            <p:nvPr/>
          </p:nvSpPr>
          <p:spPr bwMode="auto">
            <a:xfrm>
              <a:off x="5893594" y="1745456"/>
              <a:ext cx="802481" cy="652463"/>
            </a:xfrm>
            <a:custGeom>
              <a:avLst/>
              <a:gdLst>
                <a:gd name="connsiteX0" fmla="*/ 0 w 802481"/>
                <a:gd name="connsiteY0" fmla="*/ 61913 h 652463"/>
                <a:gd name="connsiteX1" fmla="*/ 183356 w 802481"/>
                <a:gd name="connsiteY1" fmla="*/ 292894 h 652463"/>
                <a:gd name="connsiteX2" fmla="*/ 197644 w 802481"/>
                <a:gd name="connsiteY2" fmla="*/ 309563 h 652463"/>
                <a:gd name="connsiteX3" fmla="*/ 647700 w 802481"/>
                <a:gd name="connsiteY3" fmla="*/ 652463 h 652463"/>
                <a:gd name="connsiteX4" fmla="*/ 802481 w 802481"/>
                <a:gd name="connsiteY4" fmla="*/ 550069 h 652463"/>
                <a:gd name="connsiteX5" fmla="*/ 711994 w 802481"/>
                <a:gd name="connsiteY5" fmla="*/ 431007 h 652463"/>
                <a:gd name="connsiteX6" fmla="*/ 214312 w 802481"/>
                <a:gd name="connsiteY6" fmla="*/ 0 h 652463"/>
                <a:gd name="connsiteX7" fmla="*/ 0 w 802481"/>
                <a:gd name="connsiteY7" fmla="*/ 61913 h 6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481" h="652463">
                  <a:moveTo>
                    <a:pt x="0" y="61913"/>
                  </a:moveTo>
                  <a:lnTo>
                    <a:pt x="183356" y="292894"/>
                  </a:lnTo>
                  <a:lnTo>
                    <a:pt x="197644" y="309563"/>
                  </a:lnTo>
                  <a:lnTo>
                    <a:pt x="647700" y="652463"/>
                  </a:lnTo>
                  <a:lnTo>
                    <a:pt x="802481" y="550069"/>
                  </a:lnTo>
                  <a:lnTo>
                    <a:pt x="711994" y="431007"/>
                  </a:lnTo>
                  <a:lnTo>
                    <a:pt x="214312" y="0"/>
                  </a:lnTo>
                  <a:lnTo>
                    <a:pt x="0" y="61913"/>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84" name="CasellaDiTesto 83"/>
            <p:cNvSpPr txBox="1"/>
            <p:nvPr/>
          </p:nvSpPr>
          <p:spPr>
            <a:xfrm rot="1939358">
              <a:off x="5463283" y="1750149"/>
              <a:ext cx="1236856"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ol opx sp liq</a:t>
              </a:r>
            </a:p>
          </p:txBody>
        </p:sp>
        <p:sp>
          <p:nvSpPr>
            <p:cNvPr id="85" name="Rettangolo 84"/>
            <p:cNvSpPr/>
            <p:nvPr/>
          </p:nvSpPr>
          <p:spPr bwMode="auto">
            <a:xfrm>
              <a:off x="6124576" y="2943225"/>
              <a:ext cx="709612" cy="352425"/>
            </a:xfrm>
            <a:prstGeom prst="rect">
              <a:avLst/>
            </a:prstGeom>
            <a:solidFill>
              <a:srgbClr val="7DB5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86" name="CasellaDiTesto 85"/>
            <p:cNvSpPr txBox="1"/>
            <p:nvPr/>
          </p:nvSpPr>
          <p:spPr>
            <a:xfrm>
              <a:off x="6091234" y="2940044"/>
              <a:ext cx="893766"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opx ol liq</a:t>
              </a:r>
            </a:p>
          </p:txBody>
        </p:sp>
        <p:sp>
          <p:nvSpPr>
            <p:cNvPr id="87" name="Figura a mano libera 86"/>
            <p:cNvSpPr/>
            <p:nvPr/>
          </p:nvSpPr>
          <p:spPr bwMode="auto">
            <a:xfrm>
              <a:off x="5053013" y="2166938"/>
              <a:ext cx="733425" cy="833437"/>
            </a:xfrm>
            <a:custGeom>
              <a:avLst/>
              <a:gdLst>
                <a:gd name="connsiteX0" fmla="*/ 0 w 733425"/>
                <a:gd name="connsiteY0" fmla="*/ 61912 h 833437"/>
                <a:gd name="connsiteX1" fmla="*/ 595312 w 733425"/>
                <a:gd name="connsiteY1" fmla="*/ 833437 h 833437"/>
                <a:gd name="connsiteX2" fmla="*/ 733425 w 733425"/>
                <a:gd name="connsiteY2" fmla="*/ 762000 h 833437"/>
                <a:gd name="connsiteX3" fmla="*/ 661987 w 733425"/>
                <a:gd name="connsiteY3" fmla="*/ 633412 h 833437"/>
                <a:gd name="connsiteX4" fmla="*/ 385762 w 733425"/>
                <a:gd name="connsiteY4" fmla="*/ 252412 h 833437"/>
                <a:gd name="connsiteX5" fmla="*/ 152400 w 733425"/>
                <a:gd name="connsiteY5" fmla="*/ 0 h 833437"/>
                <a:gd name="connsiteX6" fmla="*/ 0 w 733425"/>
                <a:gd name="connsiteY6" fmla="*/ 61912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5" h="833437">
                  <a:moveTo>
                    <a:pt x="0" y="61912"/>
                  </a:moveTo>
                  <a:lnTo>
                    <a:pt x="595312" y="833437"/>
                  </a:lnTo>
                  <a:lnTo>
                    <a:pt x="733425" y="762000"/>
                  </a:lnTo>
                  <a:lnTo>
                    <a:pt x="661987" y="633412"/>
                  </a:lnTo>
                  <a:lnTo>
                    <a:pt x="385762" y="252412"/>
                  </a:lnTo>
                  <a:lnTo>
                    <a:pt x="152400" y="0"/>
                  </a:lnTo>
                  <a:lnTo>
                    <a:pt x="0" y="61912"/>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88" name="CasellaDiTesto 87"/>
            <p:cNvSpPr txBox="1"/>
            <p:nvPr/>
          </p:nvSpPr>
          <p:spPr>
            <a:xfrm>
              <a:off x="4875212" y="698495"/>
              <a:ext cx="1347788"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sp cpx opx ol liq</a:t>
              </a:r>
            </a:p>
          </p:txBody>
        </p:sp>
        <p:cxnSp>
          <p:nvCxnSpPr>
            <p:cNvPr id="89" name="Connettore 1 88"/>
            <p:cNvCxnSpPr/>
            <p:nvPr/>
          </p:nvCxnSpPr>
          <p:spPr bwMode="auto">
            <a:xfrm flipH="1">
              <a:off x="4333879" y="866775"/>
              <a:ext cx="542921" cy="200025"/>
            </a:xfrm>
            <a:prstGeom prst="line">
              <a:avLst/>
            </a:prstGeom>
            <a:noFill/>
            <a:ln w="9525" cap="flat" cmpd="sng" algn="ctr">
              <a:solidFill>
                <a:schemeClr val="tx1"/>
              </a:solidFill>
              <a:prstDash val="solid"/>
              <a:round/>
              <a:headEnd type="none" w="med" len="med"/>
              <a:tailEnd type="triangle" w="med" len="med"/>
            </a:ln>
            <a:effectLst/>
          </p:spPr>
        </p:cxnSp>
        <p:cxnSp>
          <p:nvCxnSpPr>
            <p:cNvPr id="95" name="Connettore 1 94"/>
            <p:cNvCxnSpPr/>
            <p:nvPr/>
          </p:nvCxnSpPr>
          <p:spPr bwMode="auto">
            <a:xfrm flipH="1">
              <a:off x="4276730" y="1171575"/>
              <a:ext cx="442908" cy="90488"/>
            </a:xfrm>
            <a:prstGeom prst="line">
              <a:avLst/>
            </a:prstGeom>
            <a:noFill/>
            <a:ln w="9525" cap="flat" cmpd="sng" algn="ctr">
              <a:solidFill>
                <a:schemeClr val="tx1"/>
              </a:solidFill>
              <a:prstDash val="solid"/>
              <a:round/>
              <a:headEnd type="none" w="med" len="med"/>
              <a:tailEnd type="triangle" w="med" len="med"/>
            </a:ln>
            <a:effectLst/>
          </p:spPr>
        </p:cxnSp>
        <p:sp>
          <p:nvSpPr>
            <p:cNvPr id="97" name="CasellaDiTesto 96"/>
            <p:cNvSpPr txBox="1"/>
            <p:nvPr/>
          </p:nvSpPr>
          <p:spPr>
            <a:xfrm>
              <a:off x="4641846" y="1012817"/>
              <a:ext cx="1352554" cy="307777"/>
            </a:xfrm>
            <a:prstGeom prst="rect">
              <a:avLst/>
            </a:prstGeom>
            <a:noFill/>
          </p:spPr>
          <p:txBody>
            <a:bodyPr wrap="square" rtlCol="0">
              <a:spAutoFit/>
            </a:bodyPr>
            <a:lstStyle/>
            <a:p>
              <a:r>
                <a:rPr lang="it-IT" sz="1400" dirty="0">
                  <a:solidFill>
                    <a:schemeClr val="tx1"/>
                  </a:solidFill>
                  <a:effectLst/>
                  <a:latin typeface="Calibri" panose="020F0502020204030204" pitchFamily="34" charset="0"/>
                  <a:cs typeface="Calibri" panose="020F0502020204030204" pitchFamily="34" charset="0"/>
                </a:rPr>
                <a:t>pl cpx opx ol liq</a:t>
              </a:r>
            </a:p>
          </p:txBody>
        </p:sp>
        <p:cxnSp>
          <p:nvCxnSpPr>
            <p:cNvPr id="98" name="Connettore 1 97"/>
            <p:cNvCxnSpPr/>
            <p:nvPr/>
          </p:nvCxnSpPr>
          <p:spPr bwMode="auto">
            <a:xfrm flipV="1">
              <a:off x="4235450" y="1660526"/>
              <a:ext cx="146050" cy="34924"/>
            </a:xfrm>
            <a:prstGeom prst="line">
              <a:avLst/>
            </a:prstGeom>
            <a:noFill/>
            <a:ln w="9525" cap="flat" cmpd="sng" algn="ctr">
              <a:solidFill>
                <a:schemeClr val="tx1"/>
              </a:solidFill>
              <a:prstDash val="solid"/>
              <a:round/>
              <a:headEnd type="none" w="med" len="med"/>
              <a:tailEnd type="triangle" w="med" len="med"/>
            </a:ln>
            <a:effectLst/>
          </p:spPr>
        </p:cxnSp>
        <p:sp>
          <p:nvSpPr>
            <p:cNvPr id="101" name="CasellaDiTesto 100"/>
            <p:cNvSpPr txBox="1"/>
            <p:nvPr/>
          </p:nvSpPr>
          <p:spPr>
            <a:xfrm>
              <a:off x="2737758" y="1546220"/>
              <a:ext cx="1622425"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pl  sp cpx opx ol liq</a:t>
              </a:r>
            </a:p>
          </p:txBody>
        </p:sp>
        <p:sp>
          <p:nvSpPr>
            <p:cNvPr id="102" name="CasellaDiTesto 101"/>
            <p:cNvSpPr txBox="1"/>
            <p:nvPr/>
          </p:nvSpPr>
          <p:spPr>
            <a:xfrm rot="2744980">
              <a:off x="4094513" y="1569053"/>
              <a:ext cx="1325276"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cpx opx ol liq</a:t>
              </a:r>
            </a:p>
          </p:txBody>
        </p:sp>
        <p:sp>
          <p:nvSpPr>
            <p:cNvPr id="103" name="Figura a mano libera 102"/>
            <p:cNvSpPr/>
            <p:nvPr/>
          </p:nvSpPr>
          <p:spPr bwMode="auto">
            <a:xfrm>
              <a:off x="5889625" y="3743325"/>
              <a:ext cx="758825" cy="917575"/>
            </a:xfrm>
            <a:custGeom>
              <a:avLst/>
              <a:gdLst>
                <a:gd name="connsiteX0" fmla="*/ 0 w 758825"/>
                <a:gd name="connsiteY0" fmla="*/ 101600 h 917575"/>
                <a:gd name="connsiteX1" fmla="*/ 561975 w 758825"/>
                <a:gd name="connsiteY1" fmla="*/ 898525 h 917575"/>
                <a:gd name="connsiteX2" fmla="*/ 730250 w 758825"/>
                <a:gd name="connsiteY2" fmla="*/ 917575 h 917575"/>
                <a:gd name="connsiteX3" fmla="*/ 758825 w 758825"/>
                <a:gd name="connsiteY3" fmla="*/ 822325 h 917575"/>
                <a:gd name="connsiteX4" fmla="*/ 447675 w 758825"/>
                <a:gd name="connsiteY4" fmla="*/ 327025 h 917575"/>
                <a:gd name="connsiteX5" fmla="*/ 260350 w 758825"/>
                <a:gd name="connsiteY5" fmla="*/ 98425 h 917575"/>
                <a:gd name="connsiteX6" fmla="*/ 130175 w 758825"/>
                <a:gd name="connsiteY6" fmla="*/ 0 h 917575"/>
                <a:gd name="connsiteX7" fmla="*/ 0 w 758825"/>
                <a:gd name="connsiteY7" fmla="*/ 101600 h 91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825" h="917575">
                  <a:moveTo>
                    <a:pt x="0" y="101600"/>
                  </a:moveTo>
                  <a:lnTo>
                    <a:pt x="561975" y="898525"/>
                  </a:lnTo>
                  <a:lnTo>
                    <a:pt x="730250" y="917575"/>
                  </a:lnTo>
                  <a:lnTo>
                    <a:pt x="758825" y="822325"/>
                  </a:lnTo>
                  <a:lnTo>
                    <a:pt x="447675" y="327025"/>
                  </a:lnTo>
                  <a:lnTo>
                    <a:pt x="260350" y="98425"/>
                  </a:lnTo>
                  <a:lnTo>
                    <a:pt x="130175" y="0"/>
                  </a:lnTo>
                  <a:lnTo>
                    <a:pt x="0" y="10160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104" name="Figura a mano libera 103"/>
            <p:cNvSpPr/>
            <p:nvPr/>
          </p:nvSpPr>
          <p:spPr bwMode="auto">
            <a:xfrm>
              <a:off x="6315075" y="3924300"/>
              <a:ext cx="158750" cy="203200"/>
            </a:xfrm>
            <a:custGeom>
              <a:avLst/>
              <a:gdLst>
                <a:gd name="connsiteX0" fmla="*/ 0 w 158750"/>
                <a:gd name="connsiteY0" fmla="*/ 66675 h 209550"/>
                <a:gd name="connsiteX1" fmla="*/ 98425 w 158750"/>
                <a:gd name="connsiteY1" fmla="*/ 209550 h 209550"/>
                <a:gd name="connsiteX2" fmla="*/ 158750 w 158750"/>
                <a:gd name="connsiteY2" fmla="*/ 123825 h 209550"/>
                <a:gd name="connsiteX3" fmla="*/ 53975 w 158750"/>
                <a:gd name="connsiteY3" fmla="*/ 0 h 209550"/>
                <a:gd name="connsiteX4" fmla="*/ 0 w 158750"/>
                <a:gd name="connsiteY4" fmla="*/ 66675 h 209550"/>
                <a:gd name="connsiteX0" fmla="*/ 0 w 158750"/>
                <a:gd name="connsiteY0" fmla="*/ 66675 h 203200"/>
                <a:gd name="connsiteX1" fmla="*/ 104775 w 158750"/>
                <a:gd name="connsiteY1" fmla="*/ 203200 h 203200"/>
                <a:gd name="connsiteX2" fmla="*/ 158750 w 158750"/>
                <a:gd name="connsiteY2" fmla="*/ 123825 h 203200"/>
                <a:gd name="connsiteX3" fmla="*/ 53975 w 158750"/>
                <a:gd name="connsiteY3" fmla="*/ 0 h 203200"/>
                <a:gd name="connsiteX4" fmla="*/ 0 w 158750"/>
                <a:gd name="connsiteY4" fmla="*/ 66675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203200">
                  <a:moveTo>
                    <a:pt x="0" y="66675"/>
                  </a:moveTo>
                  <a:lnTo>
                    <a:pt x="104775" y="203200"/>
                  </a:lnTo>
                  <a:lnTo>
                    <a:pt x="158750" y="123825"/>
                  </a:lnTo>
                  <a:lnTo>
                    <a:pt x="53975" y="0"/>
                  </a:lnTo>
                  <a:lnTo>
                    <a:pt x="0" y="66675"/>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cxnSp>
          <p:nvCxnSpPr>
            <p:cNvPr id="105" name="Connettore 1 104"/>
            <p:cNvCxnSpPr/>
            <p:nvPr/>
          </p:nvCxnSpPr>
          <p:spPr bwMode="auto">
            <a:xfrm flipV="1">
              <a:off x="6232526" y="3990181"/>
              <a:ext cx="192087" cy="181770"/>
            </a:xfrm>
            <a:prstGeom prst="line">
              <a:avLst/>
            </a:prstGeom>
            <a:noFill/>
            <a:ln w="9525" cap="flat" cmpd="sng" algn="ctr">
              <a:solidFill>
                <a:schemeClr val="tx1"/>
              </a:solidFill>
              <a:prstDash val="solid"/>
              <a:round/>
              <a:headEnd type="none" w="med" len="med"/>
              <a:tailEnd type="triangle" w="med" len="med"/>
            </a:ln>
            <a:effectLst/>
          </p:spPr>
        </p:cxnSp>
        <p:sp>
          <p:nvSpPr>
            <p:cNvPr id="106" name="CasellaDiTesto 105"/>
            <p:cNvSpPr txBox="1"/>
            <p:nvPr/>
          </p:nvSpPr>
          <p:spPr>
            <a:xfrm>
              <a:off x="5003801" y="4086220"/>
              <a:ext cx="1292224"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g cpx opx ol liq</a:t>
              </a:r>
            </a:p>
          </p:txBody>
        </p:sp>
        <p:sp>
          <p:nvSpPr>
            <p:cNvPr id="107" name="Figura a mano libera 106"/>
            <p:cNvSpPr/>
            <p:nvPr/>
          </p:nvSpPr>
          <p:spPr bwMode="auto">
            <a:xfrm>
              <a:off x="7024688" y="4657725"/>
              <a:ext cx="623887" cy="800100"/>
            </a:xfrm>
            <a:custGeom>
              <a:avLst/>
              <a:gdLst>
                <a:gd name="connsiteX0" fmla="*/ 0 w 623887"/>
                <a:gd name="connsiteY0" fmla="*/ 90488 h 800100"/>
                <a:gd name="connsiteX1" fmla="*/ 180975 w 623887"/>
                <a:gd name="connsiteY1" fmla="*/ 419100 h 800100"/>
                <a:gd name="connsiteX2" fmla="*/ 547687 w 623887"/>
                <a:gd name="connsiteY2" fmla="*/ 800100 h 800100"/>
                <a:gd name="connsiteX3" fmla="*/ 623887 w 623887"/>
                <a:gd name="connsiteY3" fmla="*/ 609600 h 800100"/>
                <a:gd name="connsiteX4" fmla="*/ 538162 w 623887"/>
                <a:gd name="connsiteY4" fmla="*/ 314325 h 800100"/>
                <a:gd name="connsiteX5" fmla="*/ 85725 w 623887"/>
                <a:gd name="connsiteY5" fmla="*/ 0 h 800100"/>
                <a:gd name="connsiteX6" fmla="*/ 0 w 623887"/>
                <a:gd name="connsiteY6" fmla="*/ 90488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87" h="800100">
                  <a:moveTo>
                    <a:pt x="0" y="90488"/>
                  </a:moveTo>
                  <a:lnTo>
                    <a:pt x="180975" y="419100"/>
                  </a:lnTo>
                  <a:lnTo>
                    <a:pt x="547687" y="800100"/>
                  </a:lnTo>
                  <a:lnTo>
                    <a:pt x="623887" y="609600"/>
                  </a:lnTo>
                  <a:lnTo>
                    <a:pt x="538162" y="314325"/>
                  </a:lnTo>
                  <a:lnTo>
                    <a:pt x="85725" y="0"/>
                  </a:lnTo>
                  <a:lnTo>
                    <a:pt x="0" y="90488"/>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108" name="CasellaDiTesto 107"/>
            <p:cNvSpPr txBox="1"/>
            <p:nvPr/>
          </p:nvSpPr>
          <p:spPr>
            <a:xfrm rot="3049363">
              <a:off x="6702073" y="4727604"/>
              <a:ext cx="1075671"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g opx ol liq</a:t>
              </a:r>
            </a:p>
          </p:txBody>
        </p:sp>
        <p:sp>
          <p:nvSpPr>
            <p:cNvPr id="109" name="Rettangolo 108"/>
            <p:cNvSpPr/>
            <p:nvPr/>
          </p:nvSpPr>
          <p:spPr bwMode="auto">
            <a:xfrm>
              <a:off x="1955800" y="6013450"/>
              <a:ext cx="812800" cy="400050"/>
            </a:xfrm>
            <a:prstGeom prst="rect">
              <a:avLst/>
            </a:pr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111" name="Figura a mano libera 110"/>
            <p:cNvSpPr/>
            <p:nvPr/>
          </p:nvSpPr>
          <p:spPr bwMode="auto">
            <a:xfrm>
              <a:off x="6817519" y="5917406"/>
              <a:ext cx="831056" cy="554832"/>
            </a:xfrm>
            <a:custGeom>
              <a:avLst/>
              <a:gdLst>
                <a:gd name="connsiteX0" fmla="*/ 50006 w 831056"/>
                <a:gd name="connsiteY0" fmla="*/ 104775 h 554832"/>
                <a:gd name="connsiteX1" fmla="*/ 0 w 831056"/>
                <a:gd name="connsiteY1" fmla="*/ 485775 h 554832"/>
                <a:gd name="connsiteX2" fmla="*/ 59531 w 831056"/>
                <a:gd name="connsiteY2" fmla="*/ 538163 h 554832"/>
                <a:gd name="connsiteX3" fmla="*/ 488156 w 831056"/>
                <a:gd name="connsiteY3" fmla="*/ 554832 h 554832"/>
                <a:gd name="connsiteX4" fmla="*/ 747712 w 831056"/>
                <a:gd name="connsiteY4" fmla="*/ 552450 h 554832"/>
                <a:gd name="connsiteX5" fmla="*/ 831056 w 831056"/>
                <a:gd name="connsiteY5" fmla="*/ 471488 h 554832"/>
                <a:gd name="connsiteX6" fmla="*/ 785812 w 831056"/>
                <a:gd name="connsiteY6" fmla="*/ 335757 h 554832"/>
                <a:gd name="connsiteX7" fmla="*/ 550069 w 831056"/>
                <a:gd name="connsiteY7" fmla="*/ 0 h 554832"/>
                <a:gd name="connsiteX8" fmla="*/ 228600 w 831056"/>
                <a:gd name="connsiteY8" fmla="*/ 9525 h 554832"/>
                <a:gd name="connsiteX9" fmla="*/ 50006 w 831056"/>
                <a:gd name="connsiteY9" fmla="*/ 104775 h 55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1056" h="554832">
                  <a:moveTo>
                    <a:pt x="50006" y="104775"/>
                  </a:moveTo>
                  <a:lnTo>
                    <a:pt x="0" y="485775"/>
                  </a:lnTo>
                  <a:lnTo>
                    <a:pt x="59531" y="538163"/>
                  </a:lnTo>
                  <a:lnTo>
                    <a:pt x="488156" y="554832"/>
                  </a:lnTo>
                  <a:lnTo>
                    <a:pt x="747712" y="552450"/>
                  </a:lnTo>
                  <a:lnTo>
                    <a:pt x="831056" y="471488"/>
                  </a:lnTo>
                  <a:lnTo>
                    <a:pt x="785812" y="335757"/>
                  </a:lnTo>
                  <a:lnTo>
                    <a:pt x="550069" y="0"/>
                  </a:lnTo>
                  <a:lnTo>
                    <a:pt x="228600" y="9525"/>
                  </a:lnTo>
                  <a:lnTo>
                    <a:pt x="50006" y="104775"/>
                  </a:lnTo>
                  <a:close/>
                </a:path>
              </a:pathLst>
            </a:custGeom>
            <a:solidFill>
              <a:srgbClr val="7DB5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latin typeface="Comic Sans MS" pitchFamily="66" charset="0"/>
              </a:endParaRPr>
            </a:p>
          </p:txBody>
        </p:sp>
        <p:sp>
          <p:nvSpPr>
            <p:cNvPr id="112" name="CasellaDiTesto 111"/>
            <p:cNvSpPr txBox="1"/>
            <p:nvPr/>
          </p:nvSpPr>
          <p:spPr>
            <a:xfrm>
              <a:off x="6781800" y="5876920"/>
              <a:ext cx="762000"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g cpx ol</a:t>
              </a:r>
            </a:p>
          </p:txBody>
        </p:sp>
        <p:sp>
          <p:nvSpPr>
            <p:cNvPr id="113" name="CasellaDiTesto 112"/>
            <p:cNvSpPr txBox="1"/>
            <p:nvPr/>
          </p:nvSpPr>
          <p:spPr>
            <a:xfrm>
              <a:off x="6548434" y="6211089"/>
              <a:ext cx="982666"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g cpx ol liq</a:t>
              </a:r>
            </a:p>
          </p:txBody>
        </p:sp>
        <p:cxnSp>
          <p:nvCxnSpPr>
            <p:cNvPr id="114" name="Connettore 1 113"/>
            <p:cNvCxnSpPr/>
            <p:nvPr/>
          </p:nvCxnSpPr>
          <p:spPr bwMode="auto">
            <a:xfrm flipV="1">
              <a:off x="7446169" y="6247606"/>
              <a:ext cx="203198" cy="100807"/>
            </a:xfrm>
            <a:prstGeom prst="line">
              <a:avLst/>
            </a:prstGeom>
            <a:noFill/>
            <a:ln w="9525" cap="flat" cmpd="sng" algn="ctr">
              <a:solidFill>
                <a:schemeClr val="tx1"/>
              </a:solidFill>
              <a:prstDash val="solid"/>
              <a:round/>
              <a:headEnd type="none" w="med" len="med"/>
              <a:tailEnd type="triangle" w="med" len="med"/>
            </a:ln>
            <a:effectLst/>
          </p:spPr>
        </p:cxnSp>
        <p:sp>
          <p:nvSpPr>
            <p:cNvPr id="119" name="CasellaDiTesto 118"/>
            <p:cNvSpPr txBox="1"/>
            <p:nvPr/>
          </p:nvSpPr>
          <p:spPr>
            <a:xfrm>
              <a:off x="3982127" y="4703077"/>
              <a:ext cx="1028704"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g cpx opx ol</a:t>
              </a:r>
            </a:p>
          </p:txBody>
        </p:sp>
      </p:grpSp>
      <p:sp>
        <p:nvSpPr>
          <p:cNvPr id="118" name="CasellaDiTesto 117"/>
          <p:cNvSpPr txBox="1"/>
          <p:nvPr/>
        </p:nvSpPr>
        <p:spPr>
          <a:xfrm>
            <a:off x="1835150" y="5161641"/>
            <a:ext cx="5067300" cy="646331"/>
          </a:xfrm>
          <a:prstGeom prst="rect">
            <a:avLst/>
          </a:prstGeom>
          <a:noFill/>
        </p:spPr>
        <p:txBody>
          <a:bodyPr wrap="square" rtlCol="0">
            <a:spAutoFit/>
          </a:bodyPr>
          <a:lstStyle/>
          <a:p>
            <a:pPr algn="ctr"/>
            <a:r>
              <a:rPr lang="en-GB" dirty="0">
                <a:solidFill>
                  <a:schemeClr val="tx1"/>
                </a:solidFill>
                <a:effectLst/>
                <a:latin typeface="Calibri" panose="020F0502020204030204" pitchFamily="34" charset="0"/>
                <a:cs typeface="Calibri" panose="020F0502020204030204" pitchFamily="34" charset="0"/>
              </a:rPr>
              <a:t>P–T pseudo-section calculated for KLB-1 in the </a:t>
            </a:r>
            <a:r>
              <a:rPr lang="en-GB" dirty="0" err="1">
                <a:solidFill>
                  <a:schemeClr val="tx1"/>
                </a:solidFill>
                <a:effectLst/>
                <a:latin typeface="Calibri" panose="020F0502020204030204" pitchFamily="34" charset="0"/>
                <a:cs typeface="Calibri" panose="020F0502020204030204" pitchFamily="34" charset="0"/>
              </a:rPr>
              <a:t>NCFMASOCr</a:t>
            </a:r>
            <a:r>
              <a:rPr lang="en-GB" dirty="0">
                <a:solidFill>
                  <a:schemeClr val="tx1"/>
                </a:solidFill>
                <a:effectLst/>
                <a:latin typeface="Calibri" panose="020F0502020204030204" pitchFamily="34" charset="0"/>
                <a:cs typeface="Calibri" panose="020F0502020204030204" pitchFamily="34" charset="0"/>
              </a:rPr>
              <a:t> system</a:t>
            </a:r>
          </a:p>
        </p:txBody>
      </p:sp>
      <p:sp>
        <p:nvSpPr>
          <p:cNvPr id="122" name="CasellaDiTesto 121"/>
          <p:cNvSpPr txBox="1"/>
          <p:nvPr/>
        </p:nvSpPr>
        <p:spPr>
          <a:xfrm>
            <a:off x="2144485" y="6191251"/>
            <a:ext cx="4136572" cy="307777"/>
          </a:xfrm>
          <a:prstGeom prst="rect">
            <a:avLst/>
          </a:prstGeom>
          <a:noFill/>
        </p:spPr>
        <p:txBody>
          <a:bodyPr wrap="square" rtlCol="0">
            <a:spAutoFit/>
          </a:bodyPr>
          <a:lstStyle/>
          <a:p>
            <a:pPr algn="ctr"/>
            <a:r>
              <a:rPr lang="en-US" sz="1400" dirty="0">
                <a:solidFill>
                  <a:schemeClr val="tx1"/>
                </a:solidFill>
                <a:effectLst/>
                <a:latin typeface="Calibri" pitchFamily="34" charset="0"/>
              </a:rPr>
              <a:t>Jennings and Holland, 2015 (J. Petrol., 56, 869-892)</a:t>
            </a:r>
            <a:endParaRPr lang="it-IT" sz="1400" dirty="0">
              <a:solidFill>
                <a:schemeClr val="tx1"/>
              </a:solidFill>
              <a:effectLst/>
              <a:latin typeface="Calibri" pitchFamily="34" charset="0"/>
            </a:endParaRPr>
          </a:p>
        </p:txBody>
      </p:sp>
      <p:sp>
        <p:nvSpPr>
          <p:cNvPr id="123" name="Figura a mano libera 122"/>
          <p:cNvSpPr/>
          <p:nvPr/>
        </p:nvSpPr>
        <p:spPr bwMode="auto">
          <a:xfrm>
            <a:off x="3877310" y="645159"/>
            <a:ext cx="3782060" cy="5705317"/>
          </a:xfrm>
          <a:custGeom>
            <a:avLst/>
            <a:gdLst>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16910"/>
              <a:gd name="connsiteY0" fmla="*/ 0 h 4544060"/>
              <a:gd name="connsiteX1" fmla="*/ 450850 w 3216910"/>
              <a:gd name="connsiteY1" fmla="*/ 1252220 h 4544060"/>
              <a:gd name="connsiteX2" fmla="*/ 2721610 w 3216910"/>
              <a:gd name="connsiteY2" fmla="*/ 3743960 h 4544060"/>
              <a:gd name="connsiteX3" fmla="*/ 3216910 w 3216910"/>
              <a:gd name="connsiteY3" fmla="*/ 4544060 h 4544060"/>
              <a:gd name="connsiteX0" fmla="*/ 0 w 3216910"/>
              <a:gd name="connsiteY0" fmla="*/ 0 h 4544060"/>
              <a:gd name="connsiteX1" fmla="*/ 450850 w 3216910"/>
              <a:gd name="connsiteY1" fmla="*/ 1252220 h 4544060"/>
              <a:gd name="connsiteX2" fmla="*/ 2721610 w 3216910"/>
              <a:gd name="connsiteY2" fmla="*/ 3743960 h 4544060"/>
              <a:gd name="connsiteX3" fmla="*/ 3216910 w 3216910"/>
              <a:gd name="connsiteY3" fmla="*/ 4544060 h 4544060"/>
              <a:gd name="connsiteX0" fmla="*/ 0 w 3216910"/>
              <a:gd name="connsiteY0" fmla="*/ 0 h 4544060"/>
              <a:gd name="connsiteX1" fmla="*/ 450850 w 3216910"/>
              <a:gd name="connsiteY1" fmla="*/ 1252220 h 4544060"/>
              <a:gd name="connsiteX2" fmla="*/ 2721610 w 3216910"/>
              <a:gd name="connsiteY2" fmla="*/ 3743960 h 4544060"/>
              <a:gd name="connsiteX3" fmla="*/ 3216910 w 3216910"/>
              <a:gd name="connsiteY3" fmla="*/ 4544060 h 4544060"/>
              <a:gd name="connsiteX0" fmla="*/ 0 w 3801110"/>
              <a:gd name="connsiteY0" fmla="*/ 0 h 5712460"/>
              <a:gd name="connsiteX1" fmla="*/ 450850 w 3801110"/>
              <a:gd name="connsiteY1" fmla="*/ 1252220 h 5712460"/>
              <a:gd name="connsiteX2" fmla="*/ 2721610 w 3801110"/>
              <a:gd name="connsiteY2" fmla="*/ 3743960 h 5712460"/>
              <a:gd name="connsiteX3" fmla="*/ 3801110 w 3801110"/>
              <a:gd name="connsiteY3" fmla="*/ 5712460 h 5712460"/>
              <a:gd name="connsiteX0" fmla="*/ 0 w 3801110"/>
              <a:gd name="connsiteY0" fmla="*/ 0 h 5712460"/>
              <a:gd name="connsiteX1" fmla="*/ 450850 w 3801110"/>
              <a:gd name="connsiteY1" fmla="*/ 1252220 h 5712460"/>
              <a:gd name="connsiteX2" fmla="*/ 2721610 w 3801110"/>
              <a:gd name="connsiteY2" fmla="*/ 3743960 h 5712460"/>
              <a:gd name="connsiteX3" fmla="*/ 3801110 w 3801110"/>
              <a:gd name="connsiteY3" fmla="*/ 5712460 h 5712460"/>
              <a:gd name="connsiteX0" fmla="*/ 0 w 3801110"/>
              <a:gd name="connsiteY0" fmla="*/ 0 h 5712460"/>
              <a:gd name="connsiteX1" fmla="*/ 450850 w 3801110"/>
              <a:gd name="connsiteY1" fmla="*/ 1252220 h 5712460"/>
              <a:gd name="connsiteX2" fmla="*/ 2721610 w 3801110"/>
              <a:gd name="connsiteY2" fmla="*/ 3743960 h 5712460"/>
              <a:gd name="connsiteX3" fmla="*/ 3801110 w 3801110"/>
              <a:gd name="connsiteY3" fmla="*/ 5712460 h 5712460"/>
              <a:gd name="connsiteX0" fmla="*/ 0 w 3801110"/>
              <a:gd name="connsiteY0" fmla="*/ 0 h 5712460"/>
              <a:gd name="connsiteX1" fmla="*/ 450850 w 3801110"/>
              <a:gd name="connsiteY1" fmla="*/ 1252220 h 5712460"/>
              <a:gd name="connsiteX2" fmla="*/ 1724660 w 3801110"/>
              <a:gd name="connsiteY2" fmla="*/ 2505710 h 5712460"/>
              <a:gd name="connsiteX3" fmla="*/ 3801110 w 3801110"/>
              <a:gd name="connsiteY3" fmla="*/ 5712460 h 5712460"/>
              <a:gd name="connsiteX0" fmla="*/ 0 w 3801110"/>
              <a:gd name="connsiteY0" fmla="*/ 0 h 5712460"/>
              <a:gd name="connsiteX1" fmla="*/ 450850 w 3801110"/>
              <a:gd name="connsiteY1" fmla="*/ 1252220 h 5712460"/>
              <a:gd name="connsiteX2" fmla="*/ 1724660 w 3801110"/>
              <a:gd name="connsiteY2" fmla="*/ 2505710 h 5712460"/>
              <a:gd name="connsiteX3" fmla="*/ 3801110 w 3801110"/>
              <a:gd name="connsiteY3" fmla="*/ 5712460 h 5712460"/>
              <a:gd name="connsiteX0" fmla="*/ 0 w 3801110"/>
              <a:gd name="connsiteY0" fmla="*/ 0 h 5712460"/>
              <a:gd name="connsiteX1" fmla="*/ 450850 w 3801110"/>
              <a:gd name="connsiteY1" fmla="*/ 1252220 h 5712460"/>
              <a:gd name="connsiteX2" fmla="*/ 1724660 w 3801110"/>
              <a:gd name="connsiteY2" fmla="*/ 2505710 h 5712460"/>
              <a:gd name="connsiteX3" fmla="*/ 3801110 w 3801110"/>
              <a:gd name="connsiteY3" fmla="*/ 5712460 h 5712460"/>
              <a:gd name="connsiteX0" fmla="*/ 0 w 3801110"/>
              <a:gd name="connsiteY0" fmla="*/ 0 h 5712460"/>
              <a:gd name="connsiteX1" fmla="*/ 450850 w 3801110"/>
              <a:gd name="connsiteY1" fmla="*/ 1252220 h 5712460"/>
              <a:gd name="connsiteX2" fmla="*/ 1724660 w 3801110"/>
              <a:gd name="connsiteY2" fmla="*/ 2505710 h 5712460"/>
              <a:gd name="connsiteX3" fmla="*/ 3801110 w 3801110"/>
              <a:gd name="connsiteY3" fmla="*/ 5712460 h 5712460"/>
              <a:gd name="connsiteX0" fmla="*/ 0 w 3801110"/>
              <a:gd name="connsiteY0" fmla="*/ 0 h 5712460"/>
              <a:gd name="connsiteX1" fmla="*/ 448469 w 3801110"/>
              <a:gd name="connsiteY1" fmla="*/ 1247457 h 5712460"/>
              <a:gd name="connsiteX2" fmla="*/ 1724660 w 3801110"/>
              <a:gd name="connsiteY2" fmla="*/ 2505710 h 5712460"/>
              <a:gd name="connsiteX3" fmla="*/ 3801110 w 3801110"/>
              <a:gd name="connsiteY3" fmla="*/ 5712460 h 5712460"/>
              <a:gd name="connsiteX0" fmla="*/ 0 w 3801110"/>
              <a:gd name="connsiteY0" fmla="*/ 0 h 5712460"/>
              <a:gd name="connsiteX1" fmla="*/ 448469 w 3801110"/>
              <a:gd name="connsiteY1" fmla="*/ 1247457 h 5712460"/>
              <a:gd name="connsiteX2" fmla="*/ 1724660 w 3801110"/>
              <a:gd name="connsiteY2" fmla="*/ 2505710 h 5712460"/>
              <a:gd name="connsiteX3" fmla="*/ 3801110 w 3801110"/>
              <a:gd name="connsiteY3" fmla="*/ 5712460 h 5712460"/>
              <a:gd name="connsiteX0" fmla="*/ 0 w 3801110"/>
              <a:gd name="connsiteY0" fmla="*/ 0 h 5712460"/>
              <a:gd name="connsiteX1" fmla="*/ 448469 w 3801110"/>
              <a:gd name="connsiteY1" fmla="*/ 1247457 h 5712460"/>
              <a:gd name="connsiteX2" fmla="*/ 1724660 w 3801110"/>
              <a:gd name="connsiteY2" fmla="*/ 2505710 h 5712460"/>
              <a:gd name="connsiteX3" fmla="*/ 3801110 w 3801110"/>
              <a:gd name="connsiteY3" fmla="*/ 5712460 h 5712460"/>
              <a:gd name="connsiteX0" fmla="*/ 0 w 3782060"/>
              <a:gd name="connsiteY0" fmla="*/ 0 h 5705317"/>
              <a:gd name="connsiteX1" fmla="*/ 448469 w 3782060"/>
              <a:gd name="connsiteY1" fmla="*/ 1247457 h 5705317"/>
              <a:gd name="connsiteX2" fmla="*/ 1724660 w 3782060"/>
              <a:gd name="connsiteY2" fmla="*/ 2505710 h 5705317"/>
              <a:gd name="connsiteX3" fmla="*/ 3782060 w 3782060"/>
              <a:gd name="connsiteY3" fmla="*/ 5705317 h 5705317"/>
              <a:gd name="connsiteX0" fmla="*/ 0 w 3782060"/>
              <a:gd name="connsiteY0" fmla="*/ 0 h 5705317"/>
              <a:gd name="connsiteX1" fmla="*/ 448469 w 3782060"/>
              <a:gd name="connsiteY1" fmla="*/ 1247457 h 5705317"/>
              <a:gd name="connsiteX2" fmla="*/ 1724660 w 3782060"/>
              <a:gd name="connsiteY2" fmla="*/ 2505710 h 5705317"/>
              <a:gd name="connsiteX3" fmla="*/ 3782060 w 3782060"/>
              <a:gd name="connsiteY3" fmla="*/ 5705317 h 5705317"/>
              <a:gd name="connsiteX0" fmla="*/ 0 w 3782060"/>
              <a:gd name="connsiteY0" fmla="*/ 0 h 5705317"/>
              <a:gd name="connsiteX1" fmla="*/ 448469 w 3782060"/>
              <a:gd name="connsiteY1" fmla="*/ 1247457 h 5705317"/>
              <a:gd name="connsiteX2" fmla="*/ 1724660 w 3782060"/>
              <a:gd name="connsiteY2" fmla="*/ 2505710 h 5705317"/>
              <a:gd name="connsiteX3" fmla="*/ 3782060 w 3782060"/>
              <a:gd name="connsiteY3" fmla="*/ 5705317 h 5705317"/>
              <a:gd name="connsiteX0" fmla="*/ 0 w 3782060"/>
              <a:gd name="connsiteY0" fmla="*/ 0 h 5705317"/>
              <a:gd name="connsiteX1" fmla="*/ 448469 w 3782060"/>
              <a:gd name="connsiteY1" fmla="*/ 1247457 h 5705317"/>
              <a:gd name="connsiteX2" fmla="*/ 1724660 w 3782060"/>
              <a:gd name="connsiteY2" fmla="*/ 2529523 h 5705317"/>
              <a:gd name="connsiteX3" fmla="*/ 3782060 w 3782060"/>
              <a:gd name="connsiteY3" fmla="*/ 5705317 h 5705317"/>
              <a:gd name="connsiteX0" fmla="*/ 0 w 3782060"/>
              <a:gd name="connsiteY0" fmla="*/ 0 h 5705317"/>
              <a:gd name="connsiteX1" fmla="*/ 448469 w 3782060"/>
              <a:gd name="connsiteY1" fmla="*/ 1247457 h 5705317"/>
              <a:gd name="connsiteX2" fmla="*/ 1724660 w 3782060"/>
              <a:gd name="connsiteY2" fmla="*/ 2529523 h 5705317"/>
              <a:gd name="connsiteX3" fmla="*/ 3782060 w 3782060"/>
              <a:gd name="connsiteY3" fmla="*/ 5705317 h 5705317"/>
            </a:gdLst>
            <a:ahLst/>
            <a:cxnLst>
              <a:cxn ang="0">
                <a:pos x="connsiteX0" y="connsiteY0"/>
              </a:cxn>
              <a:cxn ang="0">
                <a:pos x="connsiteX1" y="connsiteY1"/>
              </a:cxn>
              <a:cxn ang="0">
                <a:pos x="connsiteX2" y="connsiteY2"/>
              </a:cxn>
              <a:cxn ang="0">
                <a:pos x="connsiteX3" y="connsiteY3"/>
              </a:cxn>
            </a:cxnLst>
            <a:rect l="l" t="t" r="r" b="b"/>
            <a:pathLst>
              <a:path w="3782060" h="5705317">
                <a:moveTo>
                  <a:pt x="0" y="0"/>
                </a:moveTo>
                <a:cubicBezTo>
                  <a:pt x="117475" y="140335"/>
                  <a:pt x="571024" y="707707"/>
                  <a:pt x="448469" y="1247457"/>
                </a:cubicBezTo>
                <a:cubicBezTo>
                  <a:pt x="1119029" y="1788477"/>
                  <a:pt x="1193270" y="1902037"/>
                  <a:pt x="1724660" y="2529523"/>
                </a:cubicBezTo>
                <a:cubicBezTo>
                  <a:pt x="2456074" y="3261784"/>
                  <a:pt x="3433762" y="4799490"/>
                  <a:pt x="3782060" y="5705317"/>
                </a:cubicBezTo>
              </a:path>
            </a:pathLst>
          </a:custGeom>
          <a:noFill/>
          <a:ln w="28575"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0" name="CasellaDiTesto 89"/>
          <p:cNvSpPr txBox="1"/>
          <p:nvPr/>
        </p:nvSpPr>
        <p:spPr>
          <a:xfrm rot="3354392">
            <a:off x="5857875" y="4466315"/>
            <a:ext cx="1368425" cy="400110"/>
          </a:xfrm>
          <a:prstGeom prst="rect">
            <a:avLst/>
          </a:prstGeom>
          <a:noFill/>
        </p:spPr>
        <p:txBody>
          <a:bodyPr wrap="square" rtlCol="0">
            <a:spAutoFit/>
          </a:bodyPr>
          <a:lstStyle/>
          <a:p>
            <a:pPr algn="ctr"/>
            <a:r>
              <a:rPr lang="en-GB" sz="2000" b="1" dirty="0">
                <a:solidFill>
                  <a:srgbClr val="FF0000"/>
                </a:solidFill>
                <a:effectLst/>
                <a:latin typeface="Calibri" panose="020F0502020204030204" pitchFamily="34" charset="0"/>
                <a:cs typeface="Calibri" panose="020F0502020204030204" pitchFamily="34" charset="0"/>
              </a:rPr>
              <a:t>Solidus</a:t>
            </a:r>
          </a:p>
        </p:txBody>
      </p:sp>
      <p:sp>
        <p:nvSpPr>
          <p:cNvPr id="91" name="CasellaDiTesto 90"/>
          <p:cNvSpPr txBox="1"/>
          <p:nvPr/>
        </p:nvSpPr>
        <p:spPr>
          <a:xfrm>
            <a:off x="1736725" y="5771241"/>
            <a:ext cx="5264150" cy="307777"/>
          </a:xfrm>
          <a:prstGeom prst="rect">
            <a:avLst/>
          </a:prstGeom>
          <a:noFill/>
        </p:spPr>
        <p:txBody>
          <a:bodyPr wrap="square" rtlCol="0">
            <a:spAutoFit/>
          </a:bodyPr>
          <a:lstStyle/>
          <a:p>
            <a:pPr algn="ctr"/>
            <a:r>
              <a:rPr lang="en-GB" sz="1400" i="1" dirty="0">
                <a:solidFill>
                  <a:srgbClr val="FF0000"/>
                </a:solidFill>
                <a:effectLst/>
                <a:latin typeface="Calibri" panose="020F0502020204030204" pitchFamily="34" charset="0"/>
                <a:cs typeface="Calibri" panose="020F0502020204030204" pitchFamily="34" charset="0"/>
              </a:rPr>
              <a:t>Simplified system with Na</a:t>
            </a:r>
            <a:r>
              <a:rPr lang="en-GB" sz="1400" i="1" baseline="-25000" dirty="0">
                <a:solidFill>
                  <a:srgbClr val="FF0000"/>
                </a:solidFill>
                <a:effectLst/>
                <a:latin typeface="Calibri" panose="020F0502020204030204" pitchFamily="34" charset="0"/>
                <a:cs typeface="Calibri" panose="020F0502020204030204" pitchFamily="34" charset="0"/>
              </a:rPr>
              <a:t>2</a:t>
            </a:r>
            <a:r>
              <a:rPr lang="en-GB" sz="1400" i="1" dirty="0">
                <a:solidFill>
                  <a:srgbClr val="FF0000"/>
                </a:solidFill>
                <a:effectLst/>
                <a:latin typeface="Calibri" panose="020F0502020204030204" pitchFamily="34" charset="0"/>
                <a:cs typeface="Calibri" panose="020F0502020204030204" pitchFamily="34" charset="0"/>
              </a:rPr>
              <a:t>O-CaO-FeO</a:t>
            </a:r>
            <a:r>
              <a:rPr lang="en-GB" sz="1400" i="1" baseline="-25000" dirty="0">
                <a:solidFill>
                  <a:srgbClr val="FF0000"/>
                </a:solidFill>
                <a:effectLst/>
                <a:latin typeface="Calibri" panose="020F0502020204030204" pitchFamily="34" charset="0"/>
                <a:cs typeface="Calibri" panose="020F0502020204030204" pitchFamily="34" charset="0"/>
              </a:rPr>
              <a:t>tot</a:t>
            </a:r>
            <a:r>
              <a:rPr lang="en-GB" sz="1400" i="1" dirty="0">
                <a:solidFill>
                  <a:srgbClr val="FF0000"/>
                </a:solidFill>
                <a:effectLst/>
                <a:latin typeface="Calibri" panose="020F0502020204030204" pitchFamily="34" charset="0"/>
                <a:cs typeface="Calibri" panose="020F0502020204030204" pitchFamily="34" charset="0"/>
              </a:rPr>
              <a:t>-MgO-Al</a:t>
            </a:r>
            <a:r>
              <a:rPr lang="en-GB" sz="1400" i="1" baseline="-25000" dirty="0">
                <a:solidFill>
                  <a:srgbClr val="FF0000"/>
                </a:solidFill>
                <a:effectLst/>
                <a:latin typeface="Calibri" panose="020F0502020204030204" pitchFamily="34" charset="0"/>
                <a:cs typeface="Calibri" panose="020F0502020204030204" pitchFamily="34" charset="0"/>
              </a:rPr>
              <a:t>2</a:t>
            </a:r>
            <a:r>
              <a:rPr lang="en-GB" sz="1400" i="1" dirty="0">
                <a:solidFill>
                  <a:srgbClr val="FF0000"/>
                </a:solidFill>
                <a:effectLst/>
                <a:latin typeface="Calibri" panose="020F0502020204030204" pitchFamily="34" charset="0"/>
                <a:cs typeface="Calibri" panose="020F0502020204030204" pitchFamily="34" charset="0"/>
              </a:rPr>
              <a:t>O</a:t>
            </a:r>
            <a:r>
              <a:rPr lang="en-GB" sz="1400" i="1" baseline="-25000" dirty="0">
                <a:solidFill>
                  <a:srgbClr val="FF0000"/>
                </a:solidFill>
                <a:effectLst/>
                <a:latin typeface="Calibri" panose="020F0502020204030204" pitchFamily="34" charset="0"/>
                <a:cs typeface="Calibri" panose="020F0502020204030204" pitchFamily="34" charset="0"/>
              </a:rPr>
              <a:t>3</a:t>
            </a:r>
            <a:r>
              <a:rPr lang="en-GB" sz="1400" i="1" dirty="0">
                <a:solidFill>
                  <a:srgbClr val="FF0000"/>
                </a:solidFill>
                <a:effectLst/>
                <a:latin typeface="Calibri" panose="020F0502020204030204" pitchFamily="34" charset="0"/>
                <a:cs typeface="Calibri" panose="020F0502020204030204" pitchFamily="34" charset="0"/>
              </a:rPr>
              <a:t>-SiO</a:t>
            </a:r>
            <a:r>
              <a:rPr lang="en-GB" sz="1400" i="1" baseline="-25000" dirty="0">
                <a:solidFill>
                  <a:srgbClr val="FF0000"/>
                </a:solidFill>
                <a:effectLst/>
                <a:latin typeface="Calibri" panose="020F0502020204030204" pitchFamily="34" charset="0"/>
                <a:cs typeface="Calibri" panose="020F0502020204030204" pitchFamily="34" charset="0"/>
              </a:rPr>
              <a:t>2</a:t>
            </a:r>
            <a:r>
              <a:rPr lang="en-GB" sz="1400" i="1" dirty="0">
                <a:solidFill>
                  <a:srgbClr val="FF0000"/>
                </a:solidFill>
                <a:effectLst/>
                <a:latin typeface="Calibri" panose="020F0502020204030204" pitchFamily="34" charset="0"/>
                <a:cs typeface="Calibri" panose="020F0502020204030204" pitchFamily="34" charset="0"/>
              </a:rPr>
              <a:t>-Cr</a:t>
            </a:r>
          </a:p>
        </p:txBody>
      </p:sp>
    </p:spTree>
    <p:extLst>
      <p:ext uri="{BB962C8B-B14F-4D97-AF65-F5344CB8AC3E}">
        <p14:creationId xmlns:p14="http://schemas.microsoft.com/office/powerpoint/2010/main" val="35377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10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wipe(up)">
                                      <p:cBhvr>
                                        <p:cTn id="20" dur="1500"/>
                                        <p:tgtEl>
                                          <p:spTgt spid="12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animBg="1"/>
      <p:bldP spid="90" grpId="0"/>
      <p:bldP spid="9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769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7700"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7701"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7705" name="Picture 9" descr="gel11r (2"/>
          <p:cNvPicPr>
            <a:picLocks noChangeAspect="1" noChangeArrowheads="1"/>
          </p:cNvPicPr>
          <p:nvPr/>
        </p:nvPicPr>
        <p:blipFill>
          <a:blip r:embed="rId3" cstate="print"/>
          <a:srcRect/>
          <a:stretch>
            <a:fillRect/>
          </a:stretch>
        </p:blipFill>
        <p:spPr bwMode="auto">
          <a:xfrm>
            <a:off x="3667125" y="1843088"/>
            <a:ext cx="5437188" cy="5003800"/>
          </a:xfrm>
          <a:prstGeom prst="rect">
            <a:avLst/>
          </a:prstGeom>
          <a:noFill/>
          <a:ln w="9525">
            <a:noFill/>
            <a:miter lim="800000"/>
            <a:headEnd/>
            <a:tailEnd/>
          </a:ln>
        </p:spPr>
      </p:pic>
      <p:sp>
        <p:nvSpPr>
          <p:cNvPr id="797706" name="Text Box 10"/>
          <p:cNvSpPr txBox="1">
            <a:spLocks noChangeArrowheads="1"/>
          </p:cNvSpPr>
          <p:nvPr/>
        </p:nvSpPr>
        <p:spPr bwMode="auto">
          <a:xfrm>
            <a:off x="346075" y="1944688"/>
            <a:ext cx="3365500" cy="860425"/>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a:solidFill>
                  <a:schemeClr val="bg1"/>
                </a:solidFill>
                <a:effectLst>
                  <a:outerShdw blurRad="38100" dist="38100" dir="2700000" algn="tl">
                    <a:srgbClr val="000000"/>
                  </a:outerShdw>
                </a:effectLst>
                <a:latin typeface="Calibri" pitchFamily="34" charset="0"/>
              </a:rPr>
              <a:t>In this case the cpx is completely spongy.</a:t>
            </a:r>
          </a:p>
        </p:txBody>
      </p:sp>
      <p:sp>
        <p:nvSpPr>
          <p:cNvPr id="797707" name="Text Box 11"/>
          <p:cNvSpPr txBox="1">
            <a:spLocks noChangeArrowheads="1"/>
          </p:cNvSpPr>
          <p:nvPr/>
        </p:nvSpPr>
        <p:spPr bwMode="auto">
          <a:xfrm>
            <a:off x="8110538" y="239553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08" name="Text Box 12"/>
          <p:cNvSpPr txBox="1">
            <a:spLocks noChangeArrowheads="1"/>
          </p:cNvSpPr>
          <p:nvPr/>
        </p:nvSpPr>
        <p:spPr bwMode="auto">
          <a:xfrm>
            <a:off x="6640513" y="364490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7709" name="Text Box 13"/>
          <p:cNvSpPr txBox="1">
            <a:spLocks noChangeArrowheads="1"/>
          </p:cNvSpPr>
          <p:nvPr/>
        </p:nvSpPr>
        <p:spPr bwMode="auto">
          <a:xfrm>
            <a:off x="6981825" y="2081213"/>
            <a:ext cx="503664" cy="523220"/>
          </a:xfrm>
          <a:prstGeom prst="rect">
            <a:avLst/>
          </a:prstGeom>
          <a:noFill/>
          <a:ln w="9525" algn="ctr">
            <a:noFill/>
            <a:miter lim="800000"/>
            <a:headEnd/>
            <a:tailEnd/>
          </a:ln>
          <a:effectLst/>
        </p:spPr>
        <p:txBody>
          <a:bodyPr wrap="none">
            <a:spAutoFit/>
          </a:bodyPr>
          <a:lstStyle/>
          <a:p>
            <a:pPr>
              <a:defRPr/>
            </a:pPr>
            <a:r>
              <a:rPr lang="it-IT" sz="2800" dirty="0" err="1">
                <a:solidFill>
                  <a:srgbClr val="0000FF"/>
                </a:solidFill>
                <a:effectLst>
                  <a:outerShdw blurRad="38100" dist="38100" dir="2700000" algn="tl">
                    <a:srgbClr val="000000"/>
                  </a:outerShdw>
                </a:effectLst>
                <a:latin typeface="Calibri" pitchFamily="34" charset="0"/>
              </a:rPr>
              <a:t>Ol</a:t>
            </a:r>
            <a:endParaRPr lang="it-IT" sz="2800" dirty="0">
              <a:solidFill>
                <a:srgbClr val="0000FF"/>
              </a:solidFill>
              <a:effectLst>
                <a:outerShdw blurRad="38100" dist="38100" dir="2700000" algn="tl">
                  <a:srgbClr val="000000"/>
                </a:outerShdw>
              </a:effectLst>
              <a:latin typeface="Calibri" pitchFamily="34" charset="0"/>
            </a:endParaRPr>
          </a:p>
        </p:txBody>
      </p:sp>
      <p:sp>
        <p:nvSpPr>
          <p:cNvPr id="797710" name="Text Box 14"/>
          <p:cNvSpPr txBox="1">
            <a:spLocks noChangeArrowheads="1"/>
          </p:cNvSpPr>
          <p:nvPr/>
        </p:nvSpPr>
        <p:spPr bwMode="auto">
          <a:xfrm>
            <a:off x="4625975" y="2081213"/>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1" name="Text Box 15"/>
          <p:cNvSpPr txBox="1">
            <a:spLocks noChangeArrowheads="1"/>
          </p:cNvSpPr>
          <p:nvPr/>
        </p:nvSpPr>
        <p:spPr bwMode="auto">
          <a:xfrm>
            <a:off x="3884613" y="325437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2" name="Text Box 16"/>
          <p:cNvSpPr txBox="1">
            <a:spLocks noChangeArrowheads="1"/>
          </p:cNvSpPr>
          <p:nvPr/>
        </p:nvSpPr>
        <p:spPr bwMode="auto">
          <a:xfrm>
            <a:off x="5751513" y="63388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3" name="Text Box 17"/>
          <p:cNvSpPr txBox="1">
            <a:spLocks noChangeArrowheads="1"/>
          </p:cNvSpPr>
          <p:nvPr/>
        </p:nvSpPr>
        <p:spPr bwMode="auto">
          <a:xfrm>
            <a:off x="8258175" y="59832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4" name="Text Box 18"/>
          <p:cNvSpPr txBox="1">
            <a:spLocks noChangeArrowheads="1"/>
          </p:cNvSpPr>
          <p:nvPr/>
        </p:nvSpPr>
        <p:spPr bwMode="auto">
          <a:xfrm>
            <a:off x="4192588" y="6338888"/>
            <a:ext cx="759375" cy="523220"/>
          </a:xfrm>
          <a:prstGeom prst="rect">
            <a:avLst/>
          </a:prstGeom>
          <a:noFill/>
          <a:ln w="9525" algn="ctr">
            <a:noFill/>
            <a:miter lim="800000"/>
            <a:headEnd/>
            <a:tailEnd/>
          </a:ln>
          <a:effectLst/>
        </p:spPr>
        <p:txBody>
          <a:bodyPr wrap="none">
            <a:spAutoFit/>
          </a:bodyPr>
          <a:lstStyle/>
          <a:p>
            <a:pPr>
              <a:defRPr/>
            </a:pPr>
            <a:r>
              <a:rPr lang="it-IT" sz="2800" dirty="0">
                <a:solidFill>
                  <a:srgbClr val="996600"/>
                </a:solidFill>
                <a:effectLst>
                  <a:outerShdw blurRad="38100" dist="38100" dir="2700000" algn="tl">
                    <a:srgbClr val="000000"/>
                  </a:outerShdw>
                </a:effectLst>
                <a:latin typeface="Calibri" pitchFamily="34" charset="0"/>
              </a:rPr>
              <a:t>Opx</a:t>
            </a:r>
          </a:p>
        </p:txBody>
      </p:sp>
      <p:sp>
        <p:nvSpPr>
          <p:cNvPr id="797715" name="Text Box 19"/>
          <p:cNvSpPr txBox="1">
            <a:spLocks noChangeArrowheads="1"/>
          </p:cNvSpPr>
          <p:nvPr/>
        </p:nvSpPr>
        <p:spPr bwMode="auto">
          <a:xfrm>
            <a:off x="3567113" y="5200650"/>
            <a:ext cx="759375" cy="523220"/>
          </a:xfrm>
          <a:prstGeom prst="rect">
            <a:avLst/>
          </a:prstGeom>
          <a:noFill/>
          <a:ln w="9525" algn="ctr">
            <a:noFill/>
            <a:miter lim="800000"/>
            <a:headEnd/>
            <a:tailEnd/>
          </a:ln>
          <a:effectLst/>
        </p:spPr>
        <p:txBody>
          <a:bodyPr wrap="none">
            <a:spAutoFit/>
          </a:bodyPr>
          <a:lstStyle/>
          <a:p>
            <a:pPr>
              <a:defRPr/>
            </a:pPr>
            <a:r>
              <a:rPr lang="it-IT" sz="2800" dirty="0">
                <a:solidFill>
                  <a:srgbClr val="996600"/>
                </a:solidFill>
                <a:effectLst>
                  <a:outerShdw blurRad="38100" dist="38100" dir="2700000" algn="tl">
                    <a:srgbClr val="000000"/>
                  </a:outerShdw>
                </a:effectLst>
                <a:latin typeface="Calibri" pitchFamily="34" charset="0"/>
              </a:rPr>
              <a:t>Opx</a:t>
            </a:r>
          </a:p>
        </p:txBody>
      </p:sp>
      <p:sp>
        <p:nvSpPr>
          <p:cNvPr id="797716" name="Freeform 20"/>
          <p:cNvSpPr>
            <a:spLocks/>
          </p:cNvSpPr>
          <p:nvPr/>
        </p:nvSpPr>
        <p:spPr bwMode="auto">
          <a:xfrm>
            <a:off x="3946525" y="2130425"/>
            <a:ext cx="5211763" cy="4660900"/>
          </a:xfrm>
          <a:custGeom>
            <a:avLst/>
            <a:gdLst/>
            <a:ahLst/>
            <a:cxnLst>
              <a:cxn ang="0">
                <a:pos x="2427" y="2351"/>
              </a:cxn>
              <a:cxn ang="0">
                <a:pos x="2549" y="2216"/>
              </a:cxn>
              <a:cxn ang="0">
                <a:pos x="2637" y="2155"/>
              </a:cxn>
              <a:cxn ang="0">
                <a:pos x="2779" y="1985"/>
              </a:cxn>
              <a:cxn ang="0">
                <a:pos x="2928" y="1877"/>
              </a:cxn>
              <a:cxn ang="0">
                <a:pos x="3030" y="1741"/>
              </a:cxn>
              <a:cxn ang="0">
                <a:pos x="3159" y="1626"/>
              </a:cxn>
              <a:cxn ang="0">
                <a:pos x="3267" y="1443"/>
              </a:cxn>
              <a:cxn ang="0">
                <a:pos x="3152" y="1179"/>
              </a:cxn>
              <a:cxn ang="0">
                <a:pos x="3037" y="921"/>
              </a:cxn>
              <a:cxn ang="0">
                <a:pos x="2867" y="847"/>
              </a:cxn>
              <a:cxn ang="0">
                <a:pos x="2820" y="793"/>
              </a:cxn>
              <a:cxn ang="0">
                <a:pos x="2678" y="691"/>
              </a:cxn>
              <a:cxn ang="0">
                <a:pos x="2549" y="569"/>
              </a:cxn>
              <a:cxn ang="0">
                <a:pos x="2400" y="447"/>
              </a:cxn>
              <a:cxn ang="0">
                <a:pos x="2122" y="366"/>
              </a:cxn>
              <a:cxn ang="0">
                <a:pos x="1797" y="203"/>
              </a:cxn>
              <a:cxn ang="0">
                <a:pos x="1641" y="156"/>
              </a:cxn>
              <a:cxn ang="0">
                <a:pos x="1600" y="108"/>
              </a:cxn>
              <a:cxn ang="0">
                <a:pos x="1383" y="115"/>
              </a:cxn>
              <a:cxn ang="0">
                <a:pos x="1187" y="108"/>
              </a:cxn>
              <a:cxn ang="0">
                <a:pos x="1139" y="7"/>
              </a:cxn>
              <a:cxn ang="0">
                <a:pos x="1031" y="13"/>
              </a:cxn>
              <a:cxn ang="0">
                <a:pos x="902" y="176"/>
              </a:cxn>
              <a:cxn ang="0">
                <a:pos x="699" y="345"/>
              </a:cxn>
              <a:cxn ang="0">
                <a:pos x="679" y="522"/>
              </a:cxn>
              <a:cxn ang="0">
                <a:pos x="767" y="596"/>
              </a:cxn>
              <a:cxn ang="0">
                <a:pos x="719" y="793"/>
              </a:cxn>
              <a:cxn ang="0">
                <a:pos x="482" y="867"/>
              </a:cxn>
              <a:cxn ang="0">
                <a:pos x="496" y="1043"/>
              </a:cxn>
              <a:cxn ang="0">
                <a:pos x="462" y="1260"/>
              </a:cxn>
              <a:cxn ang="0">
                <a:pos x="367" y="1504"/>
              </a:cxn>
              <a:cxn ang="0">
                <a:pos x="150" y="1599"/>
              </a:cxn>
              <a:cxn ang="0">
                <a:pos x="15" y="1687"/>
              </a:cxn>
              <a:cxn ang="0">
                <a:pos x="55" y="1809"/>
              </a:cxn>
              <a:cxn ang="0">
                <a:pos x="130" y="1870"/>
              </a:cxn>
              <a:cxn ang="0">
                <a:pos x="197" y="1924"/>
              </a:cxn>
              <a:cxn ang="0">
                <a:pos x="245" y="1999"/>
              </a:cxn>
              <a:cxn ang="0">
                <a:pos x="279" y="2107"/>
              </a:cxn>
              <a:cxn ang="0">
                <a:pos x="401" y="2195"/>
              </a:cxn>
              <a:cxn ang="0">
                <a:pos x="516" y="2385"/>
              </a:cxn>
              <a:cxn ang="0">
                <a:pos x="597" y="2595"/>
              </a:cxn>
              <a:cxn ang="0">
                <a:pos x="733" y="2798"/>
              </a:cxn>
              <a:cxn ang="0">
                <a:pos x="814" y="2920"/>
              </a:cxn>
              <a:cxn ang="0">
                <a:pos x="1031" y="2649"/>
              </a:cxn>
              <a:cxn ang="0">
                <a:pos x="1316" y="2575"/>
              </a:cxn>
              <a:cxn ang="0">
                <a:pos x="1519" y="2670"/>
              </a:cxn>
              <a:cxn ang="0">
                <a:pos x="1695" y="2737"/>
              </a:cxn>
              <a:cxn ang="0">
                <a:pos x="1851" y="2643"/>
              </a:cxn>
              <a:cxn ang="0">
                <a:pos x="1851" y="2426"/>
              </a:cxn>
              <a:cxn ang="0">
                <a:pos x="2041" y="2311"/>
              </a:cxn>
              <a:cxn ang="0">
                <a:pos x="2183" y="2358"/>
              </a:cxn>
              <a:cxn ang="0">
                <a:pos x="2298" y="2385"/>
              </a:cxn>
            </a:cxnLst>
            <a:rect l="0" t="0" r="r" b="b"/>
            <a:pathLst>
              <a:path w="3283" h="2936">
                <a:moveTo>
                  <a:pt x="2305" y="2392"/>
                </a:moveTo>
                <a:cubicBezTo>
                  <a:pt x="2422" y="2383"/>
                  <a:pt x="2367" y="2393"/>
                  <a:pt x="2427" y="2351"/>
                </a:cubicBezTo>
                <a:cubicBezTo>
                  <a:pt x="2457" y="2307"/>
                  <a:pt x="2493" y="2273"/>
                  <a:pt x="2522" y="2229"/>
                </a:cubicBezTo>
                <a:cubicBezTo>
                  <a:pt x="2527" y="2221"/>
                  <a:pt x="2541" y="2221"/>
                  <a:pt x="2549" y="2216"/>
                </a:cubicBezTo>
                <a:cubicBezTo>
                  <a:pt x="2572" y="2201"/>
                  <a:pt x="2594" y="2183"/>
                  <a:pt x="2617" y="2168"/>
                </a:cubicBezTo>
                <a:cubicBezTo>
                  <a:pt x="2624" y="2164"/>
                  <a:pt x="2637" y="2155"/>
                  <a:pt x="2637" y="2155"/>
                </a:cubicBezTo>
                <a:cubicBezTo>
                  <a:pt x="2659" y="2102"/>
                  <a:pt x="2691" y="2060"/>
                  <a:pt x="2739" y="2026"/>
                </a:cubicBezTo>
                <a:cubicBezTo>
                  <a:pt x="2755" y="2015"/>
                  <a:pt x="2763" y="1995"/>
                  <a:pt x="2779" y="1985"/>
                </a:cubicBezTo>
                <a:cubicBezTo>
                  <a:pt x="2791" y="1977"/>
                  <a:pt x="2820" y="1972"/>
                  <a:pt x="2820" y="1972"/>
                </a:cubicBezTo>
                <a:cubicBezTo>
                  <a:pt x="2854" y="1938"/>
                  <a:pt x="2889" y="1906"/>
                  <a:pt x="2928" y="1877"/>
                </a:cubicBezTo>
                <a:cubicBezTo>
                  <a:pt x="2968" y="1821"/>
                  <a:pt x="2948" y="1843"/>
                  <a:pt x="2983" y="1809"/>
                </a:cubicBezTo>
                <a:cubicBezTo>
                  <a:pt x="2995" y="1784"/>
                  <a:pt x="3007" y="1759"/>
                  <a:pt x="3030" y="1741"/>
                </a:cubicBezTo>
                <a:cubicBezTo>
                  <a:pt x="3043" y="1731"/>
                  <a:pt x="3071" y="1714"/>
                  <a:pt x="3071" y="1714"/>
                </a:cubicBezTo>
                <a:cubicBezTo>
                  <a:pt x="3091" y="1684"/>
                  <a:pt x="3130" y="1648"/>
                  <a:pt x="3159" y="1626"/>
                </a:cubicBezTo>
                <a:cubicBezTo>
                  <a:pt x="3141" y="1576"/>
                  <a:pt x="3189" y="1526"/>
                  <a:pt x="3227" y="1497"/>
                </a:cubicBezTo>
                <a:cubicBezTo>
                  <a:pt x="3241" y="1475"/>
                  <a:pt x="3258" y="1468"/>
                  <a:pt x="3267" y="1443"/>
                </a:cubicBezTo>
                <a:cubicBezTo>
                  <a:pt x="3261" y="1376"/>
                  <a:pt x="3283" y="1299"/>
                  <a:pt x="3227" y="1260"/>
                </a:cubicBezTo>
                <a:cubicBezTo>
                  <a:pt x="3206" y="1231"/>
                  <a:pt x="3182" y="1198"/>
                  <a:pt x="3152" y="1179"/>
                </a:cubicBezTo>
                <a:cubicBezTo>
                  <a:pt x="3115" y="1108"/>
                  <a:pt x="3162" y="991"/>
                  <a:pt x="3091" y="935"/>
                </a:cubicBezTo>
                <a:cubicBezTo>
                  <a:pt x="3083" y="929"/>
                  <a:pt x="3040" y="922"/>
                  <a:pt x="3037" y="921"/>
                </a:cubicBezTo>
                <a:cubicBezTo>
                  <a:pt x="3005" y="897"/>
                  <a:pt x="2972" y="892"/>
                  <a:pt x="2935" y="881"/>
                </a:cubicBezTo>
                <a:cubicBezTo>
                  <a:pt x="2887" y="849"/>
                  <a:pt x="2911" y="858"/>
                  <a:pt x="2867" y="847"/>
                </a:cubicBezTo>
                <a:cubicBezTo>
                  <a:pt x="2837" y="784"/>
                  <a:pt x="2874" y="844"/>
                  <a:pt x="2834" y="813"/>
                </a:cubicBezTo>
                <a:cubicBezTo>
                  <a:pt x="2828" y="808"/>
                  <a:pt x="2826" y="798"/>
                  <a:pt x="2820" y="793"/>
                </a:cubicBezTo>
                <a:cubicBezTo>
                  <a:pt x="2810" y="784"/>
                  <a:pt x="2797" y="779"/>
                  <a:pt x="2786" y="772"/>
                </a:cubicBezTo>
                <a:cubicBezTo>
                  <a:pt x="2766" y="745"/>
                  <a:pt x="2711" y="703"/>
                  <a:pt x="2678" y="691"/>
                </a:cubicBezTo>
                <a:cubicBezTo>
                  <a:pt x="2648" y="662"/>
                  <a:pt x="2653" y="645"/>
                  <a:pt x="2630" y="616"/>
                </a:cubicBezTo>
                <a:cubicBezTo>
                  <a:pt x="2610" y="591"/>
                  <a:pt x="2579" y="577"/>
                  <a:pt x="2549" y="569"/>
                </a:cubicBezTo>
                <a:cubicBezTo>
                  <a:pt x="2530" y="556"/>
                  <a:pt x="2504" y="544"/>
                  <a:pt x="2488" y="528"/>
                </a:cubicBezTo>
                <a:cubicBezTo>
                  <a:pt x="2457" y="496"/>
                  <a:pt x="2438" y="473"/>
                  <a:pt x="2400" y="447"/>
                </a:cubicBezTo>
                <a:cubicBezTo>
                  <a:pt x="2374" y="430"/>
                  <a:pt x="2333" y="423"/>
                  <a:pt x="2305" y="413"/>
                </a:cubicBezTo>
                <a:cubicBezTo>
                  <a:pt x="2244" y="391"/>
                  <a:pt x="2187" y="374"/>
                  <a:pt x="2122" y="366"/>
                </a:cubicBezTo>
                <a:cubicBezTo>
                  <a:pt x="2055" y="343"/>
                  <a:pt x="1988" y="315"/>
                  <a:pt x="1925" y="284"/>
                </a:cubicBezTo>
                <a:cubicBezTo>
                  <a:pt x="1883" y="264"/>
                  <a:pt x="1847" y="209"/>
                  <a:pt x="1797" y="203"/>
                </a:cubicBezTo>
                <a:cubicBezTo>
                  <a:pt x="1754" y="197"/>
                  <a:pt x="1711" y="198"/>
                  <a:pt x="1668" y="196"/>
                </a:cubicBezTo>
                <a:cubicBezTo>
                  <a:pt x="1659" y="183"/>
                  <a:pt x="1650" y="169"/>
                  <a:pt x="1641" y="156"/>
                </a:cubicBezTo>
                <a:cubicBezTo>
                  <a:pt x="1628" y="136"/>
                  <a:pt x="1642" y="132"/>
                  <a:pt x="1621" y="115"/>
                </a:cubicBezTo>
                <a:cubicBezTo>
                  <a:pt x="1615" y="110"/>
                  <a:pt x="1606" y="112"/>
                  <a:pt x="1600" y="108"/>
                </a:cubicBezTo>
                <a:cubicBezTo>
                  <a:pt x="1534" y="71"/>
                  <a:pt x="1587" y="88"/>
                  <a:pt x="1532" y="74"/>
                </a:cubicBezTo>
                <a:cubicBezTo>
                  <a:pt x="1410" y="83"/>
                  <a:pt x="1460" y="68"/>
                  <a:pt x="1383" y="115"/>
                </a:cubicBezTo>
                <a:cubicBezTo>
                  <a:pt x="1366" y="126"/>
                  <a:pt x="1329" y="142"/>
                  <a:pt x="1329" y="142"/>
                </a:cubicBezTo>
                <a:cubicBezTo>
                  <a:pt x="1239" y="136"/>
                  <a:pt x="1242" y="146"/>
                  <a:pt x="1187" y="108"/>
                </a:cubicBezTo>
                <a:cubicBezTo>
                  <a:pt x="1162" y="72"/>
                  <a:pt x="1179" y="55"/>
                  <a:pt x="1160" y="13"/>
                </a:cubicBezTo>
                <a:cubicBezTo>
                  <a:pt x="1157" y="6"/>
                  <a:pt x="1146" y="8"/>
                  <a:pt x="1139" y="7"/>
                </a:cubicBezTo>
                <a:cubicBezTo>
                  <a:pt x="1114" y="4"/>
                  <a:pt x="1090" y="2"/>
                  <a:pt x="1065" y="0"/>
                </a:cubicBezTo>
                <a:cubicBezTo>
                  <a:pt x="1054" y="4"/>
                  <a:pt x="1040" y="5"/>
                  <a:pt x="1031" y="13"/>
                </a:cubicBezTo>
                <a:cubicBezTo>
                  <a:pt x="1022" y="21"/>
                  <a:pt x="1015" y="68"/>
                  <a:pt x="1011" y="81"/>
                </a:cubicBezTo>
                <a:cubicBezTo>
                  <a:pt x="1024" y="194"/>
                  <a:pt x="1034" y="168"/>
                  <a:pt x="902" y="176"/>
                </a:cubicBezTo>
                <a:cubicBezTo>
                  <a:pt x="860" y="191"/>
                  <a:pt x="817" y="197"/>
                  <a:pt x="773" y="203"/>
                </a:cubicBezTo>
                <a:cubicBezTo>
                  <a:pt x="740" y="248"/>
                  <a:pt x="723" y="295"/>
                  <a:pt x="699" y="345"/>
                </a:cubicBezTo>
                <a:cubicBezTo>
                  <a:pt x="689" y="394"/>
                  <a:pt x="655" y="449"/>
                  <a:pt x="631" y="494"/>
                </a:cubicBezTo>
                <a:cubicBezTo>
                  <a:pt x="682" y="534"/>
                  <a:pt x="635" y="502"/>
                  <a:pt x="679" y="522"/>
                </a:cubicBezTo>
                <a:cubicBezTo>
                  <a:pt x="697" y="530"/>
                  <a:pt x="733" y="549"/>
                  <a:pt x="733" y="549"/>
                </a:cubicBezTo>
                <a:cubicBezTo>
                  <a:pt x="757" y="600"/>
                  <a:pt x="732" y="555"/>
                  <a:pt x="767" y="596"/>
                </a:cubicBezTo>
                <a:cubicBezTo>
                  <a:pt x="783" y="614"/>
                  <a:pt x="787" y="637"/>
                  <a:pt x="801" y="657"/>
                </a:cubicBezTo>
                <a:cubicBezTo>
                  <a:pt x="814" y="702"/>
                  <a:pt x="757" y="774"/>
                  <a:pt x="719" y="793"/>
                </a:cubicBezTo>
                <a:cubicBezTo>
                  <a:pt x="684" y="810"/>
                  <a:pt x="642" y="803"/>
                  <a:pt x="604" y="806"/>
                </a:cubicBezTo>
                <a:cubicBezTo>
                  <a:pt x="548" y="822"/>
                  <a:pt x="522" y="827"/>
                  <a:pt x="482" y="867"/>
                </a:cubicBezTo>
                <a:cubicBezTo>
                  <a:pt x="474" y="889"/>
                  <a:pt x="463" y="906"/>
                  <a:pt x="455" y="928"/>
                </a:cubicBezTo>
                <a:cubicBezTo>
                  <a:pt x="462" y="975"/>
                  <a:pt x="469" y="1005"/>
                  <a:pt x="496" y="1043"/>
                </a:cubicBezTo>
                <a:cubicBezTo>
                  <a:pt x="511" y="1097"/>
                  <a:pt x="513" y="1154"/>
                  <a:pt x="489" y="1206"/>
                </a:cubicBezTo>
                <a:cubicBezTo>
                  <a:pt x="481" y="1224"/>
                  <a:pt x="471" y="1242"/>
                  <a:pt x="462" y="1260"/>
                </a:cubicBezTo>
                <a:cubicBezTo>
                  <a:pt x="457" y="1269"/>
                  <a:pt x="448" y="1287"/>
                  <a:pt x="448" y="1287"/>
                </a:cubicBezTo>
                <a:cubicBezTo>
                  <a:pt x="429" y="1377"/>
                  <a:pt x="408" y="1423"/>
                  <a:pt x="367" y="1504"/>
                </a:cubicBezTo>
                <a:cubicBezTo>
                  <a:pt x="342" y="1554"/>
                  <a:pt x="369" y="1545"/>
                  <a:pt x="313" y="1565"/>
                </a:cubicBezTo>
                <a:cubicBezTo>
                  <a:pt x="258" y="1551"/>
                  <a:pt x="198" y="1570"/>
                  <a:pt x="150" y="1599"/>
                </a:cubicBezTo>
                <a:cubicBezTo>
                  <a:pt x="78" y="1643"/>
                  <a:pt x="130" y="1626"/>
                  <a:pt x="76" y="1640"/>
                </a:cubicBezTo>
                <a:cubicBezTo>
                  <a:pt x="53" y="1654"/>
                  <a:pt x="34" y="1668"/>
                  <a:pt x="15" y="1687"/>
                </a:cubicBezTo>
                <a:cubicBezTo>
                  <a:pt x="0" y="1745"/>
                  <a:pt x="21" y="1720"/>
                  <a:pt x="42" y="1775"/>
                </a:cubicBezTo>
                <a:cubicBezTo>
                  <a:pt x="46" y="1786"/>
                  <a:pt x="48" y="1799"/>
                  <a:pt x="55" y="1809"/>
                </a:cubicBezTo>
                <a:cubicBezTo>
                  <a:pt x="64" y="1821"/>
                  <a:pt x="83" y="1825"/>
                  <a:pt x="96" y="1829"/>
                </a:cubicBezTo>
                <a:cubicBezTo>
                  <a:pt x="168" y="1880"/>
                  <a:pt x="57" y="1797"/>
                  <a:pt x="130" y="1870"/>
                </a:cubicBezTo>
                <a:cubicBezTo>
                  <a:pt x="145" y="1885"/>
                  <a:pt x="167" y="1891"/>
                  <a:pt x="184" y="1904"/>
                </a:cubicBezTo>
                <a:cubicBezTo>
                  <a:pt x="188" y="1911"/>
                  <a:pt x="192" y="1918"/>
                  <a:pt x="197" y="1924"/>
                </a:cubicBezTo>
                <a:cubicBezTo>
                  <a:pt x="206" y="1934"/>
                  <a:pt x="218" y="1940"/>
                  <a:pt x="225" y="1951"/>
                </a:cubicBezTo>
                <a:cubicBezTo>
                  <a:pt x="235" y="1965"/>
                  <a:pt x="237" y="1984"/>
                  <a:pt x="245" y="1999"/>
                </a:cubicBezTo>
                <a:cubicBezTo>
                  <a:pt x="251" y="2030"/>
                  <a:pt x="247" y="2064"/>
                  <a:pt x="258" y="2094"/>
                </a:cubicBezTo>
                <a:cubicBezTo>
                  <a:pt x="261" y="2102"/>
                  <a:pt x="272" y="2102"/>
                  <a:pt x="279" y="2107"/>
                </a:cubicBezTo>
                <a:cubicBezTo>
                  <a:pt x="337" y="2147"/>
                  <a:pt x="306" y="2134"/>
                  <a:pt x="347" y="2148"/>
                </a:cubicBezTo>
                <a:cubicBezTo>
                  <a:pt x="365" y="2163"/>
                  <a:pt x="390" y="2174"/>
                  <a:pt x="401" y="2195"/>
                </a:cubicBezTo>
                <a:cubicBezTo>
                  <a:pt x="415" y="2224"/>
                  <a:pt x="412" y="2262"/>
                  <a:pt x="428" y="2290"/>
                </a:cubicBezTo>
                <a:cubicBezTo>
                  <a:pt x="451" y="2329"/>
                  <a:pt x="481" y="2357"/>
                  <a:pt x="516" y="2385"/>
                </a:cubicBezTo>
                <a:cubicBezTo>
                  <a:pt x="526" y="2425"/>
                  <a:pt x="534" y="2437"/>
                  <a:pt x="509" y="2473"/>
                </a:cubicBezTo>
                <a:cubicBezTo>
                  <a:pt x="518" y="2528"/>
                  <a:pt x="550" y="2564"/>
                  <a:pt x="597" y="2595"/>
                </a:cubicBezTo>
                <a:cubicBezTo>
                  <a:pt x="620" y="2663"/>
                  <a:pt x="651" y="2716"/>
                  <a:pt x="712" y="2758"/>
                </a:cubicBezTo>
                <a:cubicBezTo>
                  <a:pt x="731" y="2812"/>
                  <a:pt x="704" y="2742"/>
                  <a:pt x="733" y="2798"/>
                </a:cubicBezTo>
                <a:cubicBezTo>
                  <a:pt x="739" y="2810"/>
                  <a:pt x="741" y="2826"/>
                  <a:pt x="746" y="2839"/>
                </a:cubicBezTo>
                <a:cubicBezTo>
                  <a:pt x="759" y="2871"/>
                  <a:pt x="786" y="2902"/>
                  <a:pt x="814" y="2920"/>
                </a:cubicBezTo>
                <a:cubicBezTo>
                  <a:pt x="924" y="2914"/>
                  <a:pt x="929" y="2936"/>
                  <a:pt x="956" y="2846"/>
                </a:cubicBezTo>
                <a:cubicBezTo>
                  <a:pt x="962" y="2781"/>
                  <a:pt x="953" y="2669"/>
                  <a:pt x="1031" y="2649"/>
                </a:cubicBezTo>
                <a:cubicBezTo>
                  <a:pt x="1070" y="2626"/>
                  <a:pt x="1116" y="2594"/>
                  <a:pt x="1160" y="2582"/>
                </a:cubicBezTo>
                <a:cubicBezTo>
                  <a:pt x="1211" y="2607"/>
                  <a:pt x="1264" y="2592"/>
                  <a:pt x="1316" y="2575"/>
                </a:cubicBezTo>
                <a:cubicBezTo>
                  <a:pt x="1375" y="2580"/>
                  <a:pt x="1434" y="2583"/>
                  <a:pt x="1492" y="2595"/>
                </a:cubicBezTo>
                <a:cubicBezTo>
                  <a:pt x="1497" y="2608"/>
                  <a:pt x="1513" y="2663"/>
                  <a:pt x="1519" y="2670"/>
                </a:cubicBezTo>
                <a:cubicBezTo>
                  <a:pt x="1528" y="2681"/>
                  <a:pt x="1546" y="2678"/>
                  <a:pt x="1560" y="2683"/>
                </a:cubicBezTo>
                <a:cubicBezTo>
                  <a:pt x="1604" y="2713"/>
                  <a:pt x="1643" y="2725"/>
                  <a:pt x="1695" y="2737"/>
                </a:cubicBezTo>
                <a:cubicBezTo>
                  <a:pt x="1729" y="2735"/>
                  <a:pt x="1764" y="2738"/>
                  <a:pt x="1797" y="2731"/>
                </a:cubicBezTo>
                <a:cubicBezTo>
                  <a:pt x="1820" y="2726"/>
                  <a:pt x="1839" y="2660"/>
                  <a:pt x="1851" y="2643"/>
                </a:cubicBezTo>
                <a:cubicBezTo>
                  <a:pt x="1862" y="2592"/>
                  <a:pt x="1850" y="2549"/>
                  <a:pt x="1837" y="2500"/>
                </a:cubicBezTo>
                <a:cubicBezTo>
                  <a:pt x="1842" y="2475"/>
                  <a:pt x="1842" y="2449"/>
                  <a:pt x="1851" y="2426"/>
                </a:cubicBezTo>
                <a:cubicBezTo>
                  <a:pt x="1856" y="2412"/>
                  <a:pt x="1915" y="2377"/>
                  <a:pt x="1932" y="2372"/>
                </a:cubicBezTo>
                <a:cubicBezTo>
                  <a:pt x="1971" y="2345"/>
                  <a:pt x="2000" y="2331"/>
                  <a:pt x="2041" y="2311"/>
                </a:cubicBezTo>
                <a:cubicBezTo>
                  <a:pt x="2061" y="2313"/>
                  <a:pt x="2082" y="2312"/>
                  <a:pt x="2102" y="2317"/>
                </a:cubicBezTo>
                <a:cubicBezTo>
                  <a:pt x="2130" y="2324"/>
                  <a:pt x="2153" y="2353"/>
                  <a:pt x="2183" y="2358"/>
                </a:cubicBezTo>
                <a:cubicBezTo>
                  <a:pt x="2206" y="2362"/>
                  <a:pt x="2228" y="2363"/>
                  <a:pt x="2251" y="2365"/>
                </a:cubicBezTo>
                <a:cubicBezTo>
                  <a:pt x="2270" y="2395"/>
                  <a:pt x="2256" y="2385"/>
                  <a:pt x="2298" y="2385"/>
                </a:cubicBezTo>
                <a:cubicBezTo>
                  <a:pt x="2298" y="2385"/>
                  <a:pt x="2305" y="2392"/>
                  <a:pt x="2305" y="2392"/>
                </a:cubicBezTo>
                <a:close/>
              </a:path>
            </a:pathLst>
          </a:custGeom>
          <a:noFill/>
          <a:ln w="57150" cap="flat" cmpd="sng">
            <a:solidFill>
              <a:srgbClr val="66FF33"/>
            </a:solidFill>
            <a:prstDash val="solid"/>
            <a:round/>
            <a:headEnd/>
            <a:tailEnd/>
          </a:ln>
          <a:effectLst/>
        </p:spPr>
        <p:txBody>
          <a:bodyPr anchor="ctr"/>
          <a:lstStyle/>
          <a:p>
            <a:pPr>
              <a:defRPr/>
            </a:pPr>
            <a:endParaRPr lang="it-IT">
              <a:latin typeface="Calibri" pitchFamily="34" charset="0"/>
            </a:endParaRPr>
          </a:p>
        </p:txBody>
      </p:sp>
      <p:sp>
        <p:nvSpPr>
          <p:cNvPr id="797717" name="Text Box 21"/>
          <p:cNvSpPr txBox="1">
            <a:spLocks noChangeArrowheads="1"/>
          </p:cNvSpPr>
          <p:nvPr/>
        </p:nvSpPr>
        <p:spPr bwMode="auto">
          <a:xfrm>
            <a:off x="346075" y="2871788"/>
            <a:ext cx="3365500" cy="379796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This type of microstructure is called “pyrometamorphic”.</a:t>
            </a: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Cpx is nearly completely transformed to brown glass, spinel and euhedral olivine.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7706">
                                            <p:txEl>
                                              <p:pRg st="0" end="0"/>
                                            </p:txEl>
                                          </p:spTgt>
                                        </p:tgtEl>
                                        <p:attrNameLst>
                                          <p:attrName>style.visibility</p:attrName>
                                        </p:attrNameLst>
                                      </p:cBhvr>
                                      <p:to>
                                        <p:strVal val="visible"/>
                                      </p:to>
                                    </p:set>
                                    <p:animEffect transition="in" filter="fade">
                                      <p:cBhvr>
                                        <p:cTn id="7" dur="500"/>
                                        <p:tgtEl>
                                          <p:spTgt spid="79770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7705"/>
                                        </p:tgtEl>
                                        <p:attrNameLst>
                                          <p:attrName>style.visibility</p:attrName>
                                        </p:attrNameLst>
                                      </p:cBhvr>
                                      <p:to>
                                        <p:strVal val="visible"/>
                                      </p:to>
                                    </p:set>
                                    <p:animEffect transition="in" filter="fade">
                                      <p:cBhvr>
                                        <p:cTn id="11" dur="500"/>
                                        <p:tgtEl>
                                          <p:spTgt spid="79770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7717">
                                            <p:txEl>
                                              <p:pRg st="0" end="0"/>
                                            </p:txEl>
                                          </p:spTgt>
                                        </p:tgtEl>
                                        <p:attrNameLst>
                                          <p:attrName>style.visibility</p:attrName>
                                        </p:attrNameLst>
                                      </p:cBhvr>
                                      <p:to>
                                        <p:strVal val="visible"/>
                                      </p:to>
                                    </p:set>
                                    <p:animEffect transition="in" filter="fade">
                                      <p:cBhvr>
                                        <p:cTn id="16" dur="500"/>
                                        <p:tgtEl>
                                          <p:spTgt spid="7977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7717">
                                            <p:txEl>
                                              <p:pRg st="1" end="1"/>
                                            </p:txEl>
                                          </p:spTgt>
                                        </p:tgtEl>
                                        <p:attrNameLst>
                                          <p:attrName>style.visibility</p:attrName>
                                        </p:attrNameLst>
                                      </p:cBhvr>
                                      <p:to>
                                        <p:strVal val="visible"/>
                                      </p:to>
                                    </p:set>
                                    <p:animEffect transition="in" filter="fade">
                                      <p:cBhvr>
                                        <p:cTn id="21" dur="500"/>
                                        <p:tgtEl>
                                          <p:spTgt spid="79771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97707"/>
                                        </p:tgtEl>
                                        <p:attrNameLst>
                                          <p:attrName>style.visibility</p:attrName>
                                        </p:attrNameLst>
                                      </p:cBhvr>
                                      <p:to>
                                        <p:strVal val="visible"/>
                                      </p:to>
                                    </p:set>
                                    <p:animEffect transition="in" filter="fade">
                                      <p:cBhvr>
                                        <p:cTn id="26" dur="500"/>
                                        <p:tgtEl>
                                          <p:spTgt spid="79770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97709"/>
                                        </p:tgtEl>
                                        <p:attrNameLst>
                                          <p:attrName>style.visibility</p:attrName>
                                        </p:attrNameLst>
                                      </p:cBhvr>
                                      <p:to>
                                        <p:strVal val="visible"/>
                                      </p:to>
                                    </p:set>
                                    <p:animEffect transition="in" filter="fade">
                                      <p:cBhvr>
                                        <p:cTn id="29" dur="500"/>
                                        <p:tgtEl>
                                          <p:spTgt spid="79770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97710"/>
                                        </p:tgtEl>
                                        <p:attrNameLst>
                                          <p:attrName>style.visibility</p:attrName>
                                        </p:attrNameLst>
                                      </p:cBhvr>
                                      <p:to>
                                        <p:strVal val="visible"/>
                                      </p:to>
                                    </p:set>
                                    <p:animEffect transition="in" filter="fade">
                                      <p:cBhvr>
                                        <p:cTn id="32" dur="500"/>
                                        <p:tgtEl>
                                          <p:spTgt spid="7977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97711"/>
                                        </p:tgtEl>
                                        <p:attrNameLst>
                                          <p:attrName>style.visibility</p:attrName>
                                        </p:attrNameLst>
                                      </p:cBhvr>
                                      <p:to>
                                        <p:strVal val="visible"/>
                                      </p:to>
                                    </p:set>
                                    <p:animEffect transition="in" filter="fade">
                                      <p:cBhvr>
                                        <p:cTn id="35" dur="500"/>
                                        <p:tgtEl>
                                          <p:spTgt spid="7977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97712"/>
                                        </p:tgtEl>
                                        <p:attrNameLst>
                                          <p:attrName>style.visibility</p:attrName>
                                        </p:attrNameLst>
                                      </p:cBhvr>
                                      <p:to>
                                        <p:strVal val="visible"/>
                                      </p:to>
                                    </p:set>
                                    <p:animEffect transition="in" filter="fade">
                                      <p:cBhvr>
                                        <p:cTn id="38" dur="500"/>
                                        <p:tgtEl>
                                          <p:spTgt spid="7977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97713"/>
                                        </p:tgtEl>
                                        <p:attrNameLst>
                                          <p:attrName>style.visibility</p:attrName>
                                        </p:attrNameLst>
                                      </p:cBhvr>
                                      <p:to>
                                        <p:strVal val="visible"/>
                                      </p:to>
                                    </p:set>
                                    <p:animEffect transition="in" filter="fade">
                                      <p:cBhvr>
                                        <p:cTn id="41" dur="500"/>
                                        <p:tgtEl>
                                          <p:spTgt spid="7977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97714"/>
                                        </p:tgtEl>
                                        <p:attrNameLst>
                                          <p:attrName>style.visibility</p:attrName>
                                        </p:attrNameLst>
                                      </p:cBhvr>
                                      <p:to>
                                        <p:strVal val="visible"/>
                                      </p:to>
                                    </p:set>
                                    <p:animEffect transition="in" filter="fade">
                                      <p:cBhvr>
                                        <p:cTn id="46" dur="500"/>
                                        <p:tgtEl>
                                          <p:spTgt spid="7977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97715"/>
                                        </p:tgtEl>
                                        <p:attrNameLst>
                                          <p:attrName>style.visibility</p:attrName>
                                        </p:attrNameLst>
                                      </p:cBhvr>
                                      <p:to>
                                        <p:strVal val="visible"/>
                                      </p:to>
                                    </p:set>
                                    <p:animEffect transition="in" filter="fade">
                                      <p:cBhvr>
                                        <p:cTn id="49" dur="500"/>
                                        <p:tgtEl>
                                          <p:spTgt spid="7977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7708"/>
                                        </p:tgtEl>
                                        <p:attrNameLst>
                                          <p:attrName>style.visibility</p:attrName>
                                        </p:attrNameLst>
                                      </p:cBhvr>
                                      <p:to>
                                        <p:strVal val="visible"/>
                                      </p:to>
                                    </p:set>
                                    <p:animEffect transition="in" filter="fade">
                                      <p:cBhvr>
                                        <p:cTn id="54" dur="500"/>
                                        <p:tgtEl>
                                          <p:spTgt spid="797708"/>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797716"/>
                                        </p:tgtEl>
                                        <p:attrNameLst>
                                          <p:attrName>style.visibility</p:attrName>
                                        </p:attrNameLst>
                                      </p:cBhvr>
                                      <p:to>
                                        <p:strVal val="visible"/>
                                      </p:to>
                                    </p:set>
                                    <p:animEffect transition="in" filter="wipe(right)">
                                      <p:cBhvr>
                                        <p:cTn id="58" dur="2000"/>
                                        <p:tgtEl>
                                          <p:spTgt spid="79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706" grpId="0" build="p"/>
      <p:bldP spid="797707" grpId="0"/>
      <p:bldP spid="797708" grpId="0"/>
      <p:bldP spid="797709" grpId="0"/>
      <p:bldP spid="797710" grpId="0"/>
      <p:bldP spid="797711" grpId="0"/>
      <p:bldP spid="797712" grpId="0"/>
      <p:bldP spid="797713" grpId="0"/>
      <p:bldP spid="797714" grpId="0"/>
      <p:bldP spid="797715" grpId="0"/>
      <p:bldP spid="797716" grpId="0" animBg="1"/>
      <p:bldP spid="79771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5876"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15876"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a:stretch>
            <a:fillRect/>
          </a:stretch>
        </p:blipFill>
        <p:spPr bwMode="auto">
          <a:xfrm>
            <a:off x="-15876"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ext Box 2"/>
          <p:cNvSpPr txBox="1">
            <a:spLocks noChangeArrowheads="1"/>
          </p:cNvSpPr>
          <p:nvPr/>
        </p:nvSpPr>
        <p:spPr bwMode="auto">
          <a:xfrm>
            <a:off x="0" y="704850"/>
            <a:ext cx="9144000" cy="2876941"/>
          </a:xfrm>
          <a:prstGeom prst="rect">
            <a:avLst/>
          </a:prstGeom>
          <a:noFill/>
          <a:ln w="9525">
            <a:noFill/>
            <a:miter lim="800000"/>
            <a:headEnd/>
            <a:tailEnd/>
          </a:ln>
          <a:effectLst/>
        </p:spPr>
        <p:txBody>
          <a:bodyPr wrap="square">
            <a:spAutoFit/>
          </a:bodyPr>
          <a:lstStyle/>
          <a:p>
            <a:pPr>
              <a:lnSpc>
                <a:spcPct val="110000"/>
              </a:lnSpc>
              <a:defRPr/>
            </a:pPr>
            <a:r>
              <a:rPr lang="en-GB" sz="2000" dirty="0">
                <a:solidFill>
                  <a:srgbClr val="FFFF00"/>
                </a:solidFill>
                <a:effectLst>
                  <a:outerShdw blurRad="38100" dist="38100" dir="2700000" algn="tl">
                    <a:srgbClr val="000000"/>
                  </a:outerShdw>
                </a:effectLst>
                <a:latin typeface="Calibri" pitchFamily="34" charset="0"/>
                <a:sym typeface="Wingdings" pitchFamily="2" charset="2"/>
              </a:rPr>
              <a:t>The </a:t>
            </a:r>
            <a:r>
              <a:rPr lang="en-GB" sz="2000" u="sng" dirty="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000" dirty="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 and </a:t>
            </a:r>
            <a:r>
              <a:rPr lang="en-GB" sz="2000" dirty="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7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2800" b="1" dirty="0">
                <a:solidFill>
                  <a:schemeClr val="bg1"/>
                </a:solidFill>
                <a:effectLst>
                  <a:outerShdw blurRad="38100" dist="38100" dir="2700000" algn="tl">
                    <a:srgbClr val="000000"/>
                  </a:outerShdw>
                </a:effectLst>
                <a:latin typeface="Calibri" pitchFamily="34" charset="0"/>
                <a:sym typeface="Wingdings" pitchFamily="2" charset="2"/>
              </a:rPr>
              <a:t>EXPERIMENTAL PETROLOGY</a:t>
            </a:r>
          </a:p>
          <a:p>
            <a:pPr>
              <a:lnSpc>
                <a:spcPct val="110000"/>
              </a:lnSpc>
              <a:defRPr/>
            </a:pPr>
            <a:endParaRPr lang="en-GB" sz="1050" dirty="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The materials used in experimental petrology studies are either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natural upper mantle rocks</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(i.e., “real” peridotites, pyroxenites and eclogites, sometime “doped” with particular elements) or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simplified laboratory systems</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(i.e., mixtures of synthetic oxides: CMAS, CMASF, CMASFN, CMASFNH, and so on – see previous slide).</a:t>
            </a:r>
          </a:p>
        </p:txBody>
      </p:sp>
      <p:sp>
        <p:nvSpPr>
          <p:cNvPr id="451589" name="Text Box 5"/>
          <p:cNvSpPr txBox="1">
            <a:spLocks noChangeArrowheads="1"/>
          </p:cNvSpPr>
          <p:nvPr/>
        </p:nvSpPr>
        <p:spPr bwMode="auto">
          <a:xfrm>
            <a:off x="0" y="88900"/>
            <a:ext cx="9144000" cy="461665"/>
          </a:xfrm>
          <a:prstGeom prst="rect">
            <a:avLst/>
          </a:prstGeom>
          <a:noFill/>
          <a:ln w="9525" algn="ctr">
            <a:noFill/>
            <a:miter lim="800000"/>
            <a:headEnd/>
            <a:tailEnd/>
          </a:ln>
          <a:effectLst/>
        </p:spPr>
        <p:txBody>
          <a:bodyPr>
            <a:spAutoFit/>
          </a:bodyPr>
          <a:lstStyle/>
          <a:p>
            <a:pPr algn="ctr">
              <a:defRPr/>
            </a:pPr>
            <a:r>
              <a:rPr lang="en-GB" sz="2400">
                <a:solidFill>
                  <a:schemeClr val="bg1"/>
                </a:solidFill>
                <a:effectLst>
                  <a:outerShdw blurRad="38100" dist="38100" dir="2700000" algn="tl">
                    <a:srgbClr val="000000"/>
                  </a:outerShdw>
                </a:effectLst>
                <a:latin typeface="Calibri" pitchFamily="34" charset="0"/>
              </a:rPr>
              <a:t>What we think we know about mantle processes</a:t>
            </a:r>
          </a:p>
        </p:txBody>
      </p:sp>
      <p:sp>
        <p:nvSpPr>
          <p:cNvPr id="2" name="Text Box 2">
            <a:extLst>
              <a:ext uri="{FF2B5EF4-FFF2-40B4-BE49-F238E27FC236}">
                <a16:creationId xmlns:a16="http://schemas.microsoft.com/office/drawing/2014/main" id="{F89336B9-E316-FD51-CB3F-B8117331D1F6}"/>
              </a:ext>
            </a:extLst>
          </p:cNvPr>
          <p:cNvSpPr txBox="1">
            <a:spLocks noChangeArrowheads="1"/>
          </p:cNvSpPr>
          <p:nvPr/>
        </p:nvSpPr>
        <p:spPr bwMode="auto">
          <a:xfrm>
            <a:off x="0" y="3820912"/>
            <a:ext cx="9143999" cy="2538387"/>
          </a:xfrm>
          <a:prstGeom prst="rect">
            <a:avLst/>
          </a:prstGeom>
          <a:noFill/>
          <a:ln w="9525">
            <a:noFill/>
            <a:miter lim="800000"/>
            <a:headEnd/>
            <a:tailEnd/>
          </a:ln>
          <a:effectLst/>
        </p:spPr>
        <p:txBody>
          <a:bodyPr wrap="square">
            <a:spAutoFit/>
          </a:bodyPr>
          <a:lstStyle/>
          <a:p>
            <a:pPr>
              <a:lnSpc>
                <a:spcPct val="110000"/>
              </a:lnSpc>
              <a:defRPr/>
            </a:pPr>
            <a:endParaRPr lang="en-GB" sz="7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2800" b="1" dirty="0">
                <a:solidFill>
                  <a:schemeClr val="bg1"/>
                </a:solidFill>
                <a:effectLst>
                  <a:outerShdw blurRad="38100" dist="38100" dir="2700000" algn="tl">
                    <a:srgbClr val="000000"/>
                  </a:outerShdw>
                </a:effectLst>
                <a:latin typeface="Calibri" pitchFamily="34" charset="0"/>
                <a:sym typeface="Wingdings" pitchFamily="2" charset="2"/>
              </a:rPr>
              <a:t>NATURAL PHENOMENA</a:t>
            </a:r>
          </a:p>
          <a:p>
            <a:pPr>
              <a:lnSpc>
                <a:spcPct val="110000"/>
              </a:lnSpc>
              <a:defRPr/>
            </a:pPr>
            <a:endParaRPr lang="en-GB" sz="1050" dirty="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The materials investigated are either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partial melts</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(e.g., natural MORB glasses or natural igneous rocks) or </a:t>
            </a:r>
            <a:r>
              <a:rPr lang="en-GB" sz="2000" dirty="0">
                <a:solidFill>
                  <a:srgbClr val="FFFF00"/>
                </a:solidFill>
                <a:effectLst>
                  <a:outerShdw blurRad="38100" dist="38100" dir="2700000" algn="tl">
                    <a:srgbClr val="000000"/>
                  </a:outerShdw>
                </a:effectLst>
                <a:latin typeface="Calibri" pitchFamily="34" charset="0"/>
                <a:sym typeface="Wingdings" pitchFamily="2" charset="2"/>
              </a:rPr>
              <a:t>upper mantle residua</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(e.g., mantle xenoliths, abyssal peridotites or tectonized – also known as Alpine – peridotites).</a:t>
            </a:r>
          </a:p>
          <a:p>
            <a:pPr>
              <a:lnSpc>
                <a:spcPct val="110000"/>
              </a:lnSpc>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All of  these show evidence for heavy modifications towards refractory compositions  or depletion + refertilization 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1589"/>
                                        </p:tgtEl>
                                        <p:attrNameLst>
                                          <p:attrName>style.visibility</p:attrName>
                                        </p:attrNameLst>
                                      </p:cBhvr>
                                      <p:to>
                                        <p:strVal val="visible"/>
                                      </p:to>
                                    </p:set>
                                    <p:animEffect transition="in" filter="fade">
                                      <p:cBhvr>
                                        <p:cTn id="7" dur="500"/>
                                        <p:tgtEl>
                                          <p:spTgt spid="451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1586">
                                            <p:txEl>
                                              <p:pRg st="0" end="0"/>
                                            </p:txEl>
                                          </p:spTgt>
                                        </p:tgtEl>
                                        <p:attrNameLst>
                                          <p:attrName>style.visibility</p:attrName>
                                        </p:attrNameLst>
                                      </p:cBhvr>
                                      <p:to>
                                        <p:strVal val="visible"/>
                                      </p:to>
                                    </p:set>
                                    <p:animEffect transition="in" filter="fade">
                                      <p:cBhvr>
                                        <p:cTn id="12" dur="500"/>
                                        <p:tgtEl>
                                          <p:spTgt spid="4515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1586">
                                            <p:txEl>
                                              <p:pRg st="2" end="2"/>
                                            </p:txEl>
                                          </p:spTgt>
                                        </p:tgtEl>
                                        <p:attrNameLst>
                                          <p:attrName>style.visibility</p:attrName>
                                        </p:attrNameLst>
                                      </p:cBhvr>
                                      <p:to>
                                        <p:strVal val="visible"/>
                                      </p:to>
                                    </p:set>
                                    <p:animEffect transition="in" filter="fade">
                                      <p:cBhvr>
                                        <p:cTn id="17" dur="500"/>
                                        <p:tgtEl>
                                          <p:spTgt spid="4515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1586">
                                            <p:txEl>
                                              <p:pRg st="4" end="4"/>
                                            </p:txEl>
                                          </p:spTgt>
                                        </p:tgtEl>
                                        <p:attrNameLst>
                                          <p:attrName>style.visibility</p:attrName>
                                        </p:attrNameLst>
                                      </p:cBhvr>
                                      <p:to>
                                        <p:strVal val="visible"/>
                                      </p:to>
                                    </p:set>
                                    <p:animEffect transition="in" filter="fade">
                                      <p:cBhvr>
                                        <p:cTn id="22" dur="500"/>
                                        <p:tgtEl>
                                          <p:spTgt spid="4515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6" grpId="0" build="p" autoUpdateAnimBg="0"/>
      <p:bldP spid="451589" grpId="0"/>
      <p:bldP spid="2" grpId="0" uiExpand="1"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t="14313" b="7219"/>
          <a:stretch>
            <a:fillRect/>
          </a:stretch>
        </p:blipFill>
        <p:spPr bwMode="auto">
          <a:xfrm>
            <a:off x="0" y="0"/>
            <a:ext cx="9159876" cy="5393803"/>
          </a:xfrm>
          <a:prstGeom prst="rect">
            <a:avLst/>
          </a:prstGeom>
          <a:noFill/>
          <a:ln w="9525">
            <a:noFill/>
            <a:miter lim="800000"/>
            <a:headEnd/>
            <a:tailEnd/>
          </a:ln>
          <a:effectLst/>
        </p:spPr>
      </p:pic>
      <p:sp>
        <p:nvSpPr>
          <p:cNvPr id="20" name="Rectangle 48"/>
          <p:cNvSpPr>
            <a:spLocks noChangeArrowheads="1"/>
          </p:cNvSpPr>
          <p:nvPr/>
        </p:nvSpPr>
        <p:spPr bwMode="auto">
          <a:xfrm>
            <a:off x="0" y="-1"/>
            <a:ext cx="9144000" cy="714375"/>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4400" dirty="0">
                <a:solidFill>
                  <a:schemeClr val="bg1"/>
                </a:solidFill>
                <a:effectLst>
                  <a:outerShdw blurRad="38100" dist="38100" dir="2700000" algn="tl">
                    <a:srgbClr val="000000"/>
                  </a:outerShdw>
                </a:effectLst>
                <a:latin typeface="Calibri" pitchFamily="34" charset="0"/>
              </a:rPr>
              <a:t>Here we see sp + </a:t>
            </a:r>
            <a:r>
              <a:rPr lang="en-US" sz="4400" dirty="0" err="1">
                <a:solidFill>
                  <a:schemeClr val="bg1"/>
                </a:solidFill>
                <a:effectLst>
                  <a:outerShdw blurRad="38100" dist="38100" dir="2700000" algn="tl">
                    <a:srgbClr val="000000"/>
                  </a:outerShdw>
                </a:effectLst>
                <a:latin typeface="Calibri" pitchFamily="34" charset="0"/>
              </a:rPr>
              <a:t>opx</a:t>
            </a:r>
            <a:r>
              <a:rPr lang="en-US" sz="4400" dirty="0">
                <a:solidFill>
                  <a:schemeClr val="bg1"/>
                </a:solidFill>
                <a:effectLst>
                  <a:outerShdw blurRad="38100" dist="38100" dir="2700000" algn="tl">
                    <a:srgbClr val="000000"/>
                  </a:outerShdw>
                </a:effectLst>
                <a:latin typeface="Calibri" pitchFamily="34" charset="0"/>
              </a:rPr>
              <a:t> after garnet</a:t>
            </a:r>
            <a:endParaRPr lang="en-US" sz="4400" baseline="-25000" dirty="0">
              <a:solidFill>
                <a:schemeClr val="bg1"/>
              </a:solidFill>
              <a:effectLst>
                <a:outerShdw blurRad="38100" dist="38100" dir="2700000" algn="tl">
                  <a:srgbClr val="000000"/>
                </a:outerShdw>
              </a:effectLst>
              <a:latin typeface="Calibri" pitchFamily="34" charset="0"/>
            </a:endParaRPr>
          </a:p>
        </p:txBody>
      </p:sp>
      <p:sp>
        <p:nvSpPr>
          <p:cNvPr id="21" name="Rectangle 48"/>
          <p:cNvSpPr>
            <a:spLocks noChangeArrowheads="1"/>
          </p:cNvSpPr>
          <p:nvPr/>
        </p:nvSpPr>
        <p:spPr bwMode="auto">
          <a:xfrm>
            <a:off x="7153162" y="7722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2" name="Rectangle 48"/>
          <p:cNvSpPr>
            <a:spLocks noChangeArrowheads="1"/>
          </p:cNvSpPr>
          <p:nvPr/>
        </p:nvSpPr>
        <p:spPr bwMode="auto">
          <a:xfrm>
            <a:off x="6276862" y="22581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3" name="Rectangle 48"/>
          <p:cNvSpPr>
            <a:spLocks noChangeArrowheads="1"/>
          </p:cNvSpPr>
          <p:nvPr/>
        </p:nvSpPr>
        <p:spPr bwMode="auto">
          <a:xfrm>
            <a:off x="8037082" y="216671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4" name="Rectangle 48"/>
          <p:cNvSpPr>
            <a:spLocks noChangeArrowheads="1"/>
          </p:cNvSpPr>
          <p:nvPr/>
        </p:nvSpPr>
        <p:spPr bwMode="auto">
          <a:xfrm>
            <a:off x="1026682" y="3955505"/>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5" name="Rectangle 48"/>
          <p:cNvSpPr>
            <a:spLocks noChangeArrowheads="1"/>
          </p:cNvSpPr>
          <p:nvPr/>
        </p:nvSpPr>
        <p:spPr bwMode="auto">
          <a:xfrm>
            <a:off x="3322842" y="374151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6" name="Rectangle 48"/>
          <p:cNvSpPr>
            <a:spLocks noChangeArrowheads="1"/>
          </p:cNvSpPr>
          <p:nvPr/>
        </p:nvSpPr>
        <p:spPr bwMode="auto">
          <a:xfrm>
            <a:off x="1748042" y="15977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7" name="Rectangle 48"/>
          <p:cNvSpPr>
            <a:spLocks noChangeArrowheads="1"/>
          </p:cNvSpPr>
          <p:nvPr/>
        </p:nvSpPr>
        <p:spPr bwMode="auto">
          <a:xfrm>
            <a:off x="4059626" y="694055"/>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8" name="Rectangle 48"/>
          <p:cNvSpPr>
            <a:spLocks noChangeArrowheads="1"/>
          </p:cNvSpPr>
          <p:nvPr/>
        </p:nvSpPr>
        <p:spPr bwMode="auto">
          <a:xfrm>
            <a:off x="6787402" y="310905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29" name="Rectangle 48"/>
          <p:cNvSpPr>
            <a:spLocks noChangeArrowheads="1"/>
          </p:cNvSpPr>
          <p:nvPr/>
        </p:nvSpPr>
        <p:spPr bwMode="auto">
          <a:xfrm>
            <a:off x="2479562" y="329193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0" name="Rectangle 48"/>
          <p:cNvSpPr>
            <a:spLocks noChangeArrowheads="1"/>
          </p:cNvSpPr>
          <p:nvPr/>
        </p:nvSpPr>
        <p:spPr bwMode="auto">
          <a:xfrm>
            <a:off x="2276362" y="154441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1" name="Rectangle 48"/>
          <p:cNvSpPr>
            <a:spLocks noChangeArrowheads="1"/>
          </p:cNvSpPr>
          <p:nvPr/>
        </p:nvSpPr>
        <p:spPr bwMode="auto">
          <a:xfrm>
            <a:off x="3901962" y="361705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3" name="Rectangle 48"/>
          <p:cNvSpPr>
            <a:spLocks noChangeArrowheads="1"/>
          </p:cNvSpPr>
          <p:nvPr/>
        </p:nvSpPr>
        <p:spPr bwMode="auto">
          <a:xfrm>
            <a:off x="4592842" y="240801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a:solidFill>
                  <a:schemeClr val="bg1"/>
                </a:solidFill>
                <a:latin typeface="Calibri" pitchFamily="34" charset="0"/>
              </a:rPr>
              <a:t>Opx</a:t>
            </a:r>
            <a:endParaRPr lang="en-US" sz="2000" b="1" baseline="-25000" dirty="0">
              <a:solidFill>
                <a:schemeClr val="bg1"/>
              </a:solidFill>
              <a:latin typeface="Calibri" pitchFamily="34" charset="0"/>
            </a:endParaRPr>
          </a:p>
        </p:txBody>
      </p:sp>
      <p:sp>
        <p:nvSpPr>
          <p:cNvPr id="34" name="Rectangle 48"/>
          <p:cNvSpPr>
            <a:spLocks noChangeArrowheads="1"/>
          </p:cNvSpPr>
          <p:nvPr/>
        </p:nvSpPr>
        <p:spPr bwMode="auto">
          <a:xfrm>
            <a:off x="3211082" y="118881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5" name="Rectangle 48"/>
          <p:cNvSpPr>
            <a:spLocks noChangeArrowheads="1"/>
          </p:cNvSpPr>
          <p:nvPr/>
        </p:nvSpPr>
        <p:spPr bwMode="auto">
          <a:xfrm>
            <a:off x="3211082" y="288553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6" name="Rectangle 48"/>
          <p:cNvSpPr>
            <a:spLocks noChangeArrowheads="1"/>
          </p:cNvSpPr>
          <p:nvPr/>
        </p:nvSpPr>
        <p:spPr bwMode="auto">
          <a:xfrm>
            <a:off x="5476762" y="285505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7" name="Rectangle 48"/>
          <p:cNvSpPr>
            <a:spLocks noChangeArrowheads="1"/>
          </p:cNvSpPr>
          <p:nvPr/>
        </p:nvSpPr>
        <p:spPr bwMode="auto">
          <a:xfrm>
            <a:off x="3190762" y="180349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38" name="Rectangle 48"/>
          <p:cNvSpPr>
            <a:spLocks noChangeArrowheads="1"/>
          </p:cNvSpPr>
          <p:nvPr/>
        </p:nvSpPr>
        <p:spPr bwMode="auto">
          <a:xfrm>
            <a:off x="3998482" y="305317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39" name="Rectangle 48"/>
          <p:cNvSpPr>
            <a:spLocks noChangeArrowheads="1"/>
          </p:cNvSpPr>
          <p:nvPr/>
        </p:nvSpPr>
        <p:spPr bwMode="auto">
          <a:xfrm>
            <a:off x="4859542" y="367801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40" name="Rectangle 48"/>
          <p:cNvSpPr>
            <a:spLocks noChangeArrowheads="1"/>
          </p:cNvSpPr>
          <p:nvPr/>
        </p:nvSpPr>
        <p:spPr bwMode="auto">
          <a:xfrm>
            <a:off x="4202317" y="203971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41" name="Rectangle 48"/>
          <p:cNvSpPr>
            <a:spLocks noChangeArrowheads="1"/>
          </p:cNvSpPr>
          <p:nvPr/>
        </p:nvSpPr>
        <p:spPr bwMode="auto">
          <a:xfrm>
            <a:off x="1204482" y="3225890"/>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2" name="Rectangle 48"/>
          <p:cNvSpPr>
            <a:spLocks noChangeArrowheads="1"/>
          </p:cNvSpPr>
          <p:nvPr/>
        </p:nvSpPr>
        <p:spPr bwMode="auto">
          <a:xfrm>
            <a:off x="2662442" y="2214970"/>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3" name="Rectangle 48"/>
          <p:cNvSpPr>
            <a:spLocks noChangeArrowheads="1"/>
          </p:cNvSpPr>
          <p:nvPr/>
        </p:nvSpPr>
        <p:spPr bwMode="auto">
          <a:xfrm>
            <a:off x="5039882" y="849466"/>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4" name="Figura a mano libera 43"/>
          <p:cNvSpPr/>
          <p:nvPr/>
        </p:nvSpPr>
        <p:spPr bwMode="auto">
          <a:xfrm>
            <a:off x="2139950" y="594360"/>
            <a:ext cx="3991610" cy="3732530"/>
          </a:xfrm>
          <a:custGeom>
            <a:avLst/>
            <a:gdLst>
              <a:gd name="connsiteX0" fmla="*/ 3940810 w 3991610"/>
              <a:gd name="connsiteY0" fmla="*/ 2354580 h 3732530"/>
              <a:gd name="connsiteX1" fmla="*/ 3834130 w 3991610"/>
              <a:gd name="connsiteY1" fmla="*/ 1981200 h 3732530"/>
              <a:gd name="connsiteX2" fmla="*/ 3826510 w 3991610"/>
              <a:gd name="connsiteY2" fmla="*/ 1516380 h 3732530"/>
              <a:gd name="connsiteX3" fmla="*/ 3582670 w 3991610"/>
              <a:gd name="connsiteY3" fmla="*/ 1348740 h 3732530"/>
              <a:gd name="connsiteX4" fmla="*/ 3338830 w 3991610"/>
              <a:gd name="connsiteY4" fmla="*/ 1242060 h 3732530"/>
              <a:gd name="connsiteX5" fmla="*/ 3255010 w 3991610"/>
              <a:gd name="connsiteY5" fmla="*/ 1021080 h 3732530"/>
              <a:gd name="connsiteX6" fmla="*/ 2980690 w 3991610"/>
              <a:gd name="connsiteY6" fmla="*/ 937260 h 3732530"/>
              <a:gd name="connsiteX7" fmla="*/ 2729230 w 3991610"/>
              <a:gd name="connsiteY7" fmla="*/ 998220 h 3732530"/>
              <a:gd name="connsiteX8" fmla="*/ 2493010 w 3991610"/>
              <a:gd name="connsiteY8" fmla="*/ 998220 h 3732530"/>
              <a:gd name="connsiteX9" fmla="*/ 2150110 w 3991610"/>
              <a:gd name="connsiteY9" fmla="*/ 723900 h 3732530"/>
              <a:gd name="connsiteX10" fmla="*/ 1982470 w 3991610"/>
              <a:gd name="connsiteY10" fmla="*/ 419100 h 3732530"/>
              <a:gd name="connsiteX11" fmla="*/ 1647190 w 3991610"/>
              <a:gd name="connsiteY11" fmla="*/ 175260 h 3732530"/>
              <a:gd name="connsiteX12" fmla="*/ 1548130 w 3991610"/>
              <a:gd name="connsiteY12" fmla="*/ 38100 h 3732530"/>
              <a:gd name="connsiteX13" fmla="*/ 1365250 w 3991610"/>
              <a:gd name="connsiteY13" fmla="*/ 53340 h 3732530"/>
              <a:gd name="connsiteX14" fmla="*/ 1365250 w 3991610"/>
              <a:gd name="connsiteY14" fmla="*/ 358140 h 3732530"/>
              <a:gd name="connsiteX15" fmla="*/ 1205230 w 3991610"/>
              <a:gd name="connsiteY15" fmla="*/ 678180 h 3732530"/>
              <a:gd name="connsiteX16" fmla="*/ 885190 w 3991610"/>
              <a:gd name="connsiteY16" fmla="*/ 746760 h 3732530"/>
              <a:gd name="connsiteX17" fmla="*/ 687070 w 3991610"/>
              <a:gd name="connsiteY17" fmla="*/ 853440 h 3732530"/>
              <a:gd name="connsiteX18" fmla="*/ 450850 w 3991610"/>
              <a:gd name="connsiteY18" fmla="*/ 967740 h 3732530"/>
              <a:gd name="connsiteX19" fmla="*/ 191770 w 3991610"/>
              <a:gd name="connsiteY19" fmla="*/ 1272540 h 3732530"/>
              <a:gd name="connsiteX20" fmla="*/ 184150 w 3991610"/>
              <a:gd name="connsiteY20" fmla="*/ 1623060 h 3732530"/>
              <a:gd name="connsiteX21" fmla="*/ 8890 w 3991610"/>
              <a:gd name="connsiteY21" fmla="*/ 1950720 h 3732530"/>
              <a:gd name="connsiteX22" fmla="*/ 130810 w 3991610"/>
              <a:gd name="connsiteY22" fmla="*/ 2095500 h 3732530"/>
              <a:gd name="connsiteX23" fmla="*/ 328930 w 3991610"/>
              <a:gd name="connsiteY23" fmla="*/ 2072640 h 3732530"/>
              <a:gd name="connsiteX24" fmla="*/ 671830 w 3991610"/>
              <a:gd name="connsiteY24" fmla="*/ 2141220 h 3732530"/>
              <a:gd name="connsiteX25" fmla="*/ 816610 w 3991610"/>
              <a:gd name="connsiteY25" fmla="*/ 2316480 h 3732530"/>
              <a:gd name="connsiteX26" fmla="*/ 740410 w 3991610"/>
              <a:gd name="connsiteY26" fmla="*/ 2522220 h 3732530"/>
              <a:gd name="connsiteX27" fmla="*/ 1022350 w 3991610"/>
              <a:gd name="connsiteY27" fmla="*/ 2682240 h 3732530"/>
              <a:gd name="connsiteX28" fmla="*/ 1220470 w 3991610"/>
              <a:gd name="connsiteY28" fmla="*/ 2903220 h 3732530"/>
              <a:gd name="connsiteX29" fmla="*/ 1365250 w 3991610"/>
              <a:gd name="connsiteY29" fmla="*/ 3093720 h 3732530"/>
              <a:gd name="connsiteX30" fmla="*/ 1746250 w 3991610"/>
              <a:gd name="connsiteY30" fmla="*/ 3154680 h 3732530"/>
              <a:gd name="connsiteX31" fmla="*/ 1906270 w 3991610"/>
              <a:gd name="connsiteY31" fmla="*/ 3444240 h 3732530"/>
              <a:gd name="connsiteX32" fmla="*/ 2127250 w 3991610"/>
              <a:gd name="connsiteY32" fmla="*/ 3695700 h 3732530"/>
              <a:gd name="connsiteX33" fmla="*/ 2424430 w 3991610"/>
              <a:gd name="connsiteY33" fmla="*/ 3665220 h 3732530"/>
              <a:gd name="connsiteX34" fmla="*/ 2736850 w 3991610"/>
              <a:gd name="connsiteY34" fmla="*/ 3589020 h 3732530"/>
              <a:gd name="connsiteX35" fmla="*/ 3087370 w 3991610"/>
              <a:gd name="connsiteY35" fmla="*/ 3520440 h 3732530"/>
              <a:gd name="connsiteX36" fmla="*/ 3483610 w 3991610"/>
              <a:gd name="connsiteY36" fmla="*/ 3489960 h 3732530"/>
              <a:gd name="connsiteX37" fmla="*/ 3514090 w 3991610"/>
              <a:gd name="connsiteY37" fmla="*/ 3322320 h 3732530"/>
              <a:gd name="connsiteX38" fmla="*/ 3437890 w 3991610"/>
              <a:gd name="connsiteY38" fmla="*/ 3116580 h 3732530"/>
              <a:gd name="connsiteX39" fmla="*/ 3567430 w 3991610"/>
              <a:gd name="connsiteY39" fmla="*/ 2872740 h 3732530"/>
              <a:gd name="connsiteX40" fmla="*/ 3917950 w 3991610"/>
              <a:gd name="connsiteY40" fmla="*/ 2689860 h 3732530"/>
              <a:gd name="connsiteX41" fmla="*/ 3986530 w 3991610"/>
              <a:gd name="connsiteY41" fmla="*/ 2491740 h 3732530"/>
              <a:gd name="connsiteX42" fmla="*/ 3940810 w 3991610"/>
              <a:gd name="connsiteY42" fmla="*/ 2354580 h 373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91610" h="3732530">
                <a:moveTo>
                  <a:pt x="3940810" y="2354580"/>
                </a:moveTo>
                <a:cubicBezTo>
                  <a:pt x="3915410" y="2269490"/>
                  <a:pt x="3853180" y="2120900"/>
                  <a:pt x="3834130" y="1981200"/>
                </a:cubicBezTo>
                <a:cubicBezTo>
                  <a:pt x="3815080" y="1841500"/>
                  <a:pt x="3868420" y="1621790"/>
                  <a:pt x="3826510" y="1516380"/>
                </a:cubicBezTo>
                <a:cubicBezTo>
                  <a:pt x="3784600" y="1410970"/>
                  <a:pt x="3663950" y="1394460"/>
                  <a:pt x="3582670" y="1348740"/>
                </a:cubicBezTo>
                <a:cubicBezTo>
                  <a:pt x="3501390" y="1303020"/>
                  <a:pt x="3393440" y="1296670"/>
                  <a:pt x="3338830" y="1242060"/>
                </a:cubicBezTo>
                <a:cubicBezTo>
                  <a:pt x="3284220" y="1187450"/>
                  <a:pt x="3314700" y="1071880"/>
                  <a:pt x="3255010" y="1021080"/>
                </a:cubicBezTo>
                <a:cubicBezTo>
                  <a:pt x="3195320" y="970280"/>
                  <a:pt x="3068320" y="941070"/>
                  <a:pt x="2980690" y="937260"/>
                </a:cubicBezTo>
                <a:cubicBezTo>
                  <a:pt x="2893060" y="933450"/>
                  <a:pt x="2810510" y="988060"/>
                  <a:pt x="2729230" y="998220"/>
                </a:cubicBezTo>
                <a:cubicBezTo>
                  <a:pt x="2647950" y="1008380"/>
                  <a:pt x="2589530" y="1043940"/>
                  <a:pt x="2493010" y="998220"/>
                </a:cubicBezTo>
                <a:cubicBezTo>
                  <a:pt x="2396490" y="952500"/>
                  <a:pt x="2235200" y="820420"/>
                  <a:pt x="2150110" y="723900"/>
                </a:cubicBezTo>
                <a:cubicBezTo>
                  <a:pt x="2065020" y="627380"/>
                  <a:pt x="2066290" y="510540"/>
                  <a:pt x="1982470" y="419100"/>
                </a:cubicBezTo>
                <a:cubicBezTo>
                  <a:pt x="1898650" y="327660"/>
                  <a:pt x="1719580" y="238760"/>
                  <a:pt x="1647190" y="175260"/>
                </a:cubicBezTo>
                <a:cubicBezTo>
                  <a:pt x="1574800" y="111760"/>
                  <a:pt x="1595120" y="58420"/>
                  <a:pt x="1548130" y="38100"/>
                </a:cubicBezTo>
                <a:cubicBezTo>
                  <a:pt x="1501140" y="17780"/>
                  <a:pt x="1395730" y="0"/>
                  <a:pt x="1365250" y="53340"/>
                </a:cubicBezTo>
                <a:cubicBezTo>
                  <a:pt x="1334770" y="106680"/>
                  <a:pt x="1391920" y="254000"/>
                  <a:pt x="1365250" y="358140"/>
                </a:cubicBezTo>
                <a:cubicBezTo>
                  <a:pt x="1338580" y="462280"/>
                  <a:pt x="1285240" y="613410"/>
                  <a:pt x="1205230" y="678180"/>
                </a:cubicBezTo>
                <a:cubicBezTo>
                  <a:pt x="1125220" y="742950"/>
                  <a:pt x="971550" y="717550"/>
                  <a:pt x="885190" y="746760"/>
                </a:cubicBezTo>
                <a:cubicBezTo>
                  <a:pt x="798830" y="775970"/>
                  <a:pt x="759460" y="816610"/>
                  <a:pt x="687070" y="853440"/>
                </a:cubicBezTo>
                <a:cubicBezTo>
                  <a:pt x="614680" y="890270"/>
                  <a:pt x="533400" y="897890"/>
                  <a:pt x="450850" y="967740"/>
                </a:cubicBezTo>
                <a:cubicBezTo>
                  <a:pt x="368300" y="1037590"/>
                  <a:pt x="236220" y="1163320"/>
                  <a:pt x="191770" y="1272540"/>
                </a:cubicBezTo>
                <a:cubicBezTo>
                  <a:pt x="147320" y="1381760"/>
                  <a:pt x="214630" y="1510030"/>
                  <a:pt x="184150" y="1623060"/>
                </a:cubicBezTo>
                <a:cubicBezTo>
                  <a:pt x="153670" y="1736090"/>
                  <a:pt x="17780" y="1871980"/>
                  <a:pt x="8890" y="1950720"/>
                </a:cubicBezTo>
                <a:cubicBezTo>
                  <a:pt x="0" y="2029460"/>
                  <a:pt x="77470" y="2075180"/>
                  <a:pt x="130810" y="2095500"/>
                </a:cubicBezTo>
                <a:cubicBezTo>
                  <a:pt x="184150" y="2115820"/>
                  <a:pt x="238760" y="2065020"/>
                  <a:pt x="328930" y="2072640"/>
                </a:cubicBezTo>
                <a:cubicBezTo>
                  <a:pt x="419100" y="2080260"/>
                  <a:pt x="590550" y="2100580"/>
                  <a:pt x="671830" y="2141220"/>
                </a:cubicBezTo>
                <a:cubicBezTo>
                  <a:pt x="753110" y="2181860"/>
                  <a:pt x="805180" y="2252980"/>
                  <a:pt x="816610" y="2316480"/>
                </a:cubicBezTo>
                <a:cubicBezTo>
                  <a:pt x="828040" y="2379980"/>
                  <a:pt x="706120" y="2461260"/>
                  <a:pt x="740410" y="2522220"/>
                </a:cubicBezTo>
                <a:cubicBezTo>
                  <a:pt x="774700" y="2583180"/>
                  <a:pt x="942340" y="2618740"/>
                  <a:pt x="1022350" y="2682240"/>
                </a:cubicBezTo>
                <a:cubicBezTo>
                  <a:pt x="1102360" y="2745740"/>
                  <a:pt x="1163320" y="2834640"/>
                  <a:pt x="1220470" y="2903220"/>
                </a:cubicBezTo>
                <a:cubicBezTo>
                  <a:pt x="1277620" y="2971800"/>
                  <a:pt x="1277620" y="3051810"/>
                  <a:pt x="1365250" y="3093720"/>
                </a:cubicBezTo>
                <a:cubicBezTo>
                  <a:pt x="1452880" y="3135630"/>
                  <a:pt x="1656080" y="3096260"/>
                  <a:pt x="1746250" y="3154680"/>
                </a:cubicBezTo>
                <a:cubicBezTo>
                  <a:pt x="1836420" y="3213100"/>
                  <a:pt x="1842770" y="3354070"/>
                  <a:pt x="1906270" y="3444240"/>
                </a:cubicBezTo>
                <a:cubicBezTo>
                  <a:pt x="1969770" y="3534410"/>
                  <a:pt x="2040890" y="3658870"/>
                  <a:pt x="2127250" y="3695700"/>
                </a:cubicBezTo>
                <a:cubicBezTo>
                  <a:pt x="2213610" y="3732530"/>
                  <a:pt x="2322830" y="3683000"/>
                  <a:pt x="2424430" y="3665220"/>
                </a:cubicBezTo>
                <a:cubicBezTo>
                  <a:pt x="2526030" y="3647440"/>
                  <a:pt x="2626360" y="3613150"/>
                  <a:pt x="2736850" y="3589020"/>
                </a:cubicBezTo>
                <a:cubicBezTo>
                  <a:pt x="2847340" y="3564890"/>
                  <a:pt x="2962910" y="3536950"/>
                  <a:pt x="3087370" y="3520440"/>
                </a:cubicBezTo>
                <a:cubicBezTo>
                  <a:pt x="3211830" y="3503930"/>
                  <a:pt x="3412490" y="3522980"/>
                  <a:pt x="3483610" y="3489960"/>
                </a:cubicBezTo>
                <a:cubicBezTo>
                  <a:pt x="3554730" y="3456940"/>
                  <a:pt x="3521710" y="3384550"/>
                  <a:pt x="3514090" y="3322320"/>
                </a:cubicBezTo>
                <a:cubicBezTo>
                  <a:pt x="3506470" y="3260090"/>
                  <a:pt x="3429000" y="3191510"/>
                  <a:pt x="3437890" y="3116580"/>
                </a:cubicBezTo>
                <a:cubicBezTo>
                  <a:pt x="3446780" y="3041650"/>
                  <a:pt x="3487420" y="2943860"/>
                  <a:pt x="3567430" y="2872740"/>
                </a:cubicBezTo>
                <a:cubicBezTo>
                  <a:pt x="3647440" y="2801620"/>
                  <a:pt x="3848100" y="2753360"/>
                  <a:pt x="3917950" y="2689860"/>
                </a:cubicBezTo>
                <a:cubicBezTo>
                  <a:pt x="3987800" y="2626360"/>
                  <a:pt x="3981450" y="2550160"/>
                  <a:pt x="3986530" y="2491740"/>
                </a:cubicBezTo>
                <a:cubicBezTo>
                  <a:pt x="3991610" y="2433320"/>
                  <a:pt x="3966210" y="2439670"/>
                  <a:pt x="3940810" y="2354580"/>
                </a:cubicBezTo>
                <a:close/>
              </a:path>
            </a:pathLst>
          </a:custGeom>
          <a:noFill/>
          <a:ln w="57150" cap="flat" cmpd="sng" algn="ctr">
            <a:solidFill>
              <a:srgbClr val="66FF3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5" name="Rectangle 48"/>
          <p:cNvSpPr>
            <a:spLocks noChangeArrowheads="1"/>
          </p:cNvSpPr>
          <p:nvPr/>
        </p:nvSpPr>
        <p:spPr bwMode="auto">
          <a:xfrm>
            <a:off x="427355" y="714375"/>
            <a:ext cx="2640965" cy="714375"/>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3600" dirty="0">
                <a:solidFill>
                  <a:srgbClr val="66FF33"/>
                </a:solidFill>
                <a:effectLst>
                  <a:outerShdw blurRad="38100" dist="38100" dir="2700000" algn="tl">
                    <a:srgbClr val="000000"/>
                  </a:outerShdw>
                </a:effectLst>
                <a:latin typeface="Calibri" pitchFamily="34" charset="0"/>
              </a:rPr>
              <a:t>Former </a:t>
            </a:r>
            <a:r>
              <a:rPr lang="en-US" sz="3600" dirty="0" err="1">
                <a:solidFill>
                  <a:srgbClr val="66FF33"/>
                </a:solidFill>
                <a:effectLst>
                  <a:outerShdw blurRad="38100" dist="38100" dir="2700000" algn="tl">
                    <a:srgbClr val="000000"/>
                  </a:outerShdw>
                </a:effectLst>
                <a:latin typeface="Calibri" pitchFamily="34" charset="0"/>
              </a:rPr>
              <a:t>gt</a:t>
            </a:r>
            <a:endParaRPr lang="en-US" sz="3600" baseline="-25000" dirty="0">
              <a:solidFill>
                <a:srgbClr val="66FF33"/>
              </a:solidFill>
              <a:effectLst>
                <a:outerShdw blurRad="38100" dist="38100" dir="2700000" algn="tl">
                  <a:srgbClr val="000000"/>
                </a:outerShdw>
              </a:effectLst>
              <a:latin typeface="Calibri" pitchFamily="34" charset="0"/>
            </a:endParaRPr>
          </a:p>
        </p:txBody>
      </p:sp>
      <p:sp>
        <p:nvSpPr>
          <p:cNvPr id="46" name="Rectangle 48"/>
          <p:cNvSpPr>
            <a:spLocks noChangeArrowheads="1"/>
          </p:cNvSpPr>
          <p:nvPr/>
        </p:nvSpPr>
        <p:spPr bwMode="auto">
          <a:xfrm>
            <a:off x="3213426" y="4827017"/>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32" name="Rectangle 48"/>
          <p:cNvSpPr>
            <a:spLocks noChangeArrowheads="1"/>
          </p:cNvSpPr>
          <p:nvPr/>
        </p:nvSpPr>
        <p:spPr bwMode="auto">
          <a:xfrm>
            <a:off x="7343857" y="4718385"/>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47" name="Rectangle 48"/>
          <p:cNvSpPr>
            <a:spLocks noChangeArrowheads="1"/>
          </p:cNvSpPr>
          <p:nvPr/>
        </p:nvSpPr>
        <p:spPr bwMode="auto">
          <a:xfrm>
            <a:off x="4263016" y="4577708"/>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19" name="Rettangolo 18"/>
          <p:cNvSpPr/>
          <p:nvPr/>
        </p:nvSpPr>
        <p:spPr bwMode="auto">
          <a:xfrm>
            <a:off x="0" y="4514127"/>
            <a:ext cx="9144000" cy="185016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 name="Rectangle 48"/>
          <p:cNvSpPr>
            <a:spLocks noChangeArrowheads="1"/>
          </p:cNvSpPr>
          <p:nvPr/>
        </p:nvSpPr>
        <p:spPr bwMode="auto">
          <a:xfrm>
            <a:off x="804333" y="5122738"/>
            <a:ext cx="7535334" cy="571500"/>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dirty="0">
                <a:solidFill>
                  <a:schemeClr val="bg1"/>
                </a:solidFill>
                <a:effectLst>
                  <a:outerShdw blurRad="38100" dist="38100" dir="2700000" algn="tl">
                    <a:srgbClr val="000000"/>
                  </a:outerShdw>
                </a:effectLst>
                <a:latin typeface="Calibri" pitchFamily="34" charset="0"/>
              </a:rPr>
              <a:t>MgAl</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4</a:t>
            </a:r>
            <a:r>
              <a:rPr lang="en-US" sz="2500" dirty="0">
                <a:solidFill>
                  <a:schemeClr val="bg1"/>
                </a:solidFill>
                <a:effectLst>
                  <a:outerShdw blurRad="38100" dist="38100" dir="2700000" algn="tl">
                    <a:srgbClr val="000000"/>
                  </a:outerShdw>
                </a:effectLst>
                <a:latin typeface="Calibri" pitchFamily="34" charset="0"/>
              </a:rPr>
              <a:t>   +   2Mg</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Si</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6</a:t>
            </a:r>
            <a:r>
              <a:rPr lang="en-US" sz="2500" dirty="0">
                <a:solidFill>
                  <a:schemeClr val="bg1"/>
                </a:solidFill>
                <a:effectLst>
                  <a:outerShdw blurRad="38100" dist="38100" dir="2700000" algn="tl">
                    <a:srgbClr val="000000"/>
                  </a:outerShdw>
                </a:effectLst>
                <a:latin typeface="Calibri" pitchFamily="34" charset="0"/>
              </a:rPr>
              <a:t>   =   Mg</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SiO</a:t>
            </a:r>
            <a:r>
              <a:rPr lang="en-US" sz="2500" baseline="-25000" dirty="0">
                <a:solidFill>
                  <a:schemeClr val="bg1"/>
                </a:solidFill>
                <a:effectLst>
                  <a:outerShdw blurRad="38100" dist="38100" dir="2700000" algn="tl">
                    <a:srgbClr val="000000"/>
                  </a:outerShdw>
                </a:effectLst>
                <a:latin typeface="Calibri" pitchFamily="34" charset="0"/>
              </a:rPr>
              <a:t>4</a:t>
            </a:r>
            <a:r>
              <a:rPr lang="en-US" sz="2500" dirty="0">
                <a:solidFill>
                  <a:schemeClr val="bg1"/>
                </a:solidFill>
                <a:effectLst>
                  <a:outerShdw blurRad="38100" dist="38100" dir="2700000" algn="tl">
                    <a:srgbClr val="000000"/>
                  </a:outerShdw>
                </a:effectLst>
                <a:latin typeface="Calibri" pitchFamily="34" charset="0"/>
              </a:rPr>
              <a:t>   +   Mg</a:t>
            </a:r>
            <a:r>
              <a:rPr lang="en-US" sz="2500" baseline="-25000" dirty="0">
                <a:solidFill>
                  <a:schemeClr val="bg1"/>
                </a:solidFill>
                <a:effectLst>
                  <a:outerShdw blurRad="38100" dist="38100" dir="2700000" algn="tl">
                    <a:srgbClr val="000000"/>
                  </a:outerShdw>
                </a:effectLst>
                <a:latin typeface="Calibri" pitchFamily="34" charset="0"/>
              </a:rPr>
              <a:t>3</a:t>
            </a:r>
            <a:r>
              <a:rPr lang="en-US" sz="2500" dirty="0">
                <a:solidFill>
                  <a:schemeClr val="bg1"/>
                </a:solidFill>
                <a:effectLst>
                  <a:outerShdw blurRad="38100" dist="38100" dir="2700000" algn="tl">
                    <a:srgbClr val="000000"/>
                  </a:outerShdw>
                </a:effectLst>
                <a:latin typeface="Calibri" pitchFamily="34" charset="0"/>
              </a:rPr>
              <a:t>Al</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Si</a:t>
            </a:r>
            <a:r>
              <a:rPr lang="en-US" sz="2500" baseline="-25000" dirty="0">
                <a:solidFill>
                  <a:schemeClr val="bg1"/>
                </a:solidFill>
                <a:effectLst>
                  <a:outerShdw blurRad="38100" dist="38100" dir="2700000" algn="tl">
                    <a:srgbClr val="000000"/>
                  </a:outerShdw>
                </a:effectLst>
                <a:latin typeface="Calibri" pitchFamily="34" charset="0"/>
              </a:rPr>
              <a:t>3</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12</a:t>
            </a:r>
          </a:p>
        </p:txBody>
      </p:sp>
      <p:sp>
        <p:nvSpPr>
          <p:cNvPr id="6" name="Freccia in giù 5"/>
          <p:cNvSpPr/>
          <p:nvPr/>
        </p:nvSpPr>
        <p:spPr bwMode="auto">
          <a:xfrm>
            <a:off x="1500188" y="5553075"/>
            <a:ext cx="357187" cy="38881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dirty="0">
              <a:effectLst>
                <a:outerShdw blurRad="38100" dist="38100" dir="2700000" algn="tl">
                  <a:srgbClr val="000000">
                    <a:alpha val="43137"/>
                  </a:srgbClr>
                </a:outerShdw>
              </a:effectLst>
              <a:latin typeface="Calibri" pitchFamily="34" charset="0"/>
              <a:cs typeface="Arial" pitchFamily="34" charset="0"/>
            </a:endParaRPr>
          </a:p>
        </p:txBody>
      </p:sp>
      <p:sp>
        <p:nvSpPr>
          <p:cNvPr id="7" name="Rectangle 48"/>
          <p:cNvSpPr>
            <a:spLocks noChangeArrowheads="1"/>
          </p:cNvSpPr>
          <p:nvPr/>
        </p:nvSpPr>
        <p:spPr bwMode="auto">
          <a:xfrm>
            <a:off x="694488" y="5860925"/>
            <a:ext cx="2072051"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dirty="0">
                <a:solidFill>
                  <a:schemeClr val="bg1"/>
                </a:solidFill>
                <a:effectLst>
                  <a:outerShdw blurRad="38100" dist="38100" dir="2700000" algn="tl">
                    <a:srgbClr val="000000"/>
                  </a:outerShdw>
                </a:effectLst>
                <a:latin typeface="Calibri" pitchFamily="34" charset="0"/>
              </a:rPr>
              <a:t>Noble Spinel</a:t>
            </a:r>
            <a:endParaRPr lang="en-US" sz="2000" baseline="-25000" dirty="0">
              <a:solidFill>
                <a:schemeClr val="bg1"/>
              </a:solidFill>
              <a:effectLst>
                <a:outerShdw blurRad="38100" dist="38100" dir="2700000" algn="tl">
                  <a:srgbClr val="000000"/>
                </a:outerShdw>
              </a:effectLst>
              <a:latin typeface="Calibri" pitchFamily="34" charset="0"/>
            </a:endParaRPr>
          </a:p>
        </p:txBody>
      </p:sp>
      <p:sp>
        <p:nvSpPr>
          <p:cNvPr id="8" name="Freccia in giù 7"/>
          <p:cNvSpPr/>
          <p:nvPr/>
        </p:nvSpPr>
        <p:spPr bwMode="auto">
          <a:xfrm>
            <a:off x="3357563" y="5553075"/>
            <a:ext cx="357187" cy="38881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9" name="Rectangle 48"/>
          <p:cNvSpPr>
            <a:spLocks noChangeArrowheads="1"/>
          </p:cNvSpPr>
          <p:nvPr/>
        </p:nvSpPr>
        <p:spPr bwMode="auto">
          <a:xfrm>
            <a:off x="2702188" y="5860925"/>
            <a:ext cx="1701800"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dirty="0">
                <a:solidFill>
                  <a:schemeClr val="bg1"/>
                </a:solidFill>
                <a:effectLst>
                  <a:outerShdw blurRad="38100" dist="38100" dir="2700000" algn="tl">
                    <a:srgbClr val="000000"/>
                  </a:outerShdw>
                </a:effectLst>
                <a:latin typeface="Calibri" pitchFamily="34" charset="0"/>
              </a:rPr>
              <a:t>Enstatite</a:t>
            </a:r>
            <a:endParaRPr lang="en-US" sz="2000" baseline="-25000" dirty="0">
              <a:solidFill>
                <a:schemeClr val="bg1"/>
              </a:solidFill>
              <a:effectLst>
                <a:outerShdw blurRad="38100" dist="38100" dir="2700000" algn="tl">
                  <a:srgbClr val="000000"/>
                </a:outerShdw>
              </a:effectLst>
              <a:latin typeface="Calibri" pitchFamily="34" charset="0"/>
            </a:endParaRPr>
          </a:p>
        </p:txBody>
      </p:sp>
      <p:sp>
        <p:nvSpPr>
          <p:cNvPr id="10" name="Freccia in giù 9"/>
          <p:cNvSpPr/>
          <p:nvPr/>
        </p:nvSpPr>
        <p:spPr bwMode="auto">
          <a:xfrm>
            <a:off x="5053013" y="5553075"/>
            <a:ext cx="357187" cy="38881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11" name="Rectangle 48"/>
          <p:cNvSpPr>
            <a:spLocks noChangeArrowheads="1"/>
          </p:cNvSpPr>
          <p:nvPr/>
        </p:nvSpPr>
        <p:spPr bwMode="auto">
          <a:xfrm>
            <a:off x="4353588" y="5860925"/>
            <a:ext cx="1792287"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dirty="0">
                <a:solidFill>
                  <a:schemeClr val="bg1"/>
                </a:solidFill>
                <a:effectLst>
                  <a:outerShdw blurRad="38100" dist="38100" dir="2700000" algn="tl">
                    <a:srgbClr val="000000"/>
                  </a:outerShdw>
                </a:effectLst>
                <a:latin typeface="Calibri" pitchFamily="34" charset="0"/>
              </a:rPr>
              <a:t>Forsterite</a:t>
            </a:r>
            <a:endParaRPr lang="en-US" sz="2000" baseline="-25000" dirty="0">
              <a:solidFill>
                <a:schemeClr val="bg1"/>
              </a:solidFill>
              <a:effectLst>
                <a:outerShdw blurRad="38100" dist="38100" dir="2700000" algn="tl">
                  <a:srgbClr val="000000"/>
                </a:outerShdw>
              </a:effectLst>
              <a:latin typeface="Calibri" pitchFamily="34" charset="0"/>
            </a:endParaRPr>
          </a:p>
        </p:txBody>
      </p:sp>
      <p:sp>
        <p:nvSpPr>
          <p:cNvPr id="12" name="Freccia in giù 11"/>
          <p:cNvSpPr/>
          <p:nvPr/>
        </p:nvSpPr>
        <p:spPr bwMode="auto">
          <a:xfrm>
            <a:off x="6910388" y="5553075"/>
            <a:ext cx="357187" cy="38881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13" name="Rectangle 48"/>
          <p:cNvSpPr>
            <a:spLocks noChangeArrowheads="1"/>
          </p:cNvSpPr>
          <p:nvPr/>
        </p:nvSpPr>
        <p:spPr bwMode="auto">
          <a:xfrm>
            <a:off x="6502800" y="5860925"/>
            <a:ext cx="1220788"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dirty="0">
                <a:solidFill>
                  <a:schemeClr val="bg1"/>
                </a:solidFill>
                <a:effectLst>
                  <a:outerShdw blurRad="38100" dist="38100" dir="2700000" algn="tl">
                    <a:srgbClr val="000000"/>
                  </a:outerShdw>
                </a:effectLst>
                <a:latin typeface="Calibri" pitchFamily="34" charset="0"/>
              </a:rPr>
              <a:t>Pyrope</a:t>
            </a:r>
            <a:endParaRPr lang="en-US" sz="2000" baseline="-25000" dirty="0">
              <a:solidFill>
                <a:schemeClr val="bg1"/>
              </a:solidFill>
              <a:effectLst>
                <a:outerShdw blurRad="38100" dist="38100" dir="2700000" algn="tl">
                  <a:srgbClr val="000000"/>
                </a:outerShdw>
              </a:effectLst>
              <a:latin typeface="Calibri" pitchFamily="34" charset="0"/>
            </a:endParaRPr>
          </a:p>
        </p:txBody>
      </p:sp>
      <p:sp>
        <p:nvSpPr>
          <p:cNvPr id="14" name="Rectangle 48"/>
          <p:cNvSpPr>
            <a:spLocks noChangeArrowheads="1"/>
          </p:cNvSpPr>
          <p:nvPr/>
        </p:nvSpPr>
        <p:spPr bwMode="auto">
          <a:xfrm>
            <a:off x="978963" y="6167314"/>
            <a:ext cx="1428750" cy="319212"/>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i="1" dirty="0">
                <a:solidFill>
                  <a:schemeClr val="bg1"/>
                </a:solidFill>
                <a:effectLst>
                  <a:outerShdw blurRad="38100" dist="38100" dir="2700000" algn="tl">
                    <a:srgbClr val="000000"/>
                  </a:outerShdw>
                </a:effectLst>
                <a:latin typeface="Calibri" pitchFamily="34" charset="0"/>
              </a:rPr>
              <a:t>Spinel</a:t>
            </a:r>
            <a:endParaRPr lang="en-US" sz="2000" i="1" baseline="-25000" dirty="0">
              <a:solidFill>
                <a:schemeClr val="bg1"/>
              </a:solidFill>
              <a:effectLst>
                <a:outerShdw blurRad="38100" dist="38100" dir="2700000" algn="tl">
                  <a:srgbClr val="000000"/>
                </a:outerShdw>
              </a:effectLst>
              <a:latin typeface="Calibri" pitchFamily="34" charset="0"/>
            </a:endParaRPr>
          </a:p>
        </p:txBody>
      </p:sp>
      <p:sp>
        <p:nvSpPr>
          <p:cNvPr id="15" name="Rectangle 48"/>
          <p:cNvSpPr>
            <a:spLocks noChangeArrowheads="1"/>
          </p:cNvSpPr>
          <p:nvPr/>
        </p:nvSpPr>
        <p:spPr bwMode="auto">
          <a:xfrm>
            <a:off x="3127575" y="6167313"/>
            <a:ext cx="838200" cy="366837"/>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i="1" dirty="0">
                <a:solidFill>
                  <a:schemeClr val="bg1"/>
                </a:solidFill>
                <a:effectLst>
                  <a:outerShdw blurRad="38100" dist="38100" dir="2700000" algn="tl">
                    <a:srgbClr val="000000"/>
                  </a:outerShdw>
                </a:effectLst>
                <a:latin typeface="Calibri" pitchFamily="34" charset="0"/>
              </a:rPr>
              <a:t>Opx</a:t>
            </a:r>
            <a:endParaRPr lang="en-US" sz="2000" i="1" baseline="-25000" dirty="0">
              <a:solidFill>
                <a:schemeClr val="bg1"/>
              </a:solidFill>
              <a:effectLst>
                <a:outerShdw blurRad="38100" dist="38100" dir="2700000" algn="tl">
                  <a:srgbClr val="000000"/>
                </a:outerShdw>
              </a:effectLst>
              <a:latin typeface="Calibri" pitchFamily="34" charset="0"/>
            </a:endParaRPr>
          </a:p>
        </p:txBody>
      </p:sp>
      <p:sp>
        <p:nvSpPr>
          <p:cNvPr id="16" name="Rectangle 48"/>
          <p:cNvSpPr>
            <a:spLocks noChangeArrowheads="1"/>
          </p:cNvSpPr>
          <p:nvPr/>
        </p:nvSpPr>
        <p:spPr bwMode="auto">
          <a:xfrm>
            <a:off x="4657000" y="6167314"/>
            <a:ext cx="1214438" cy="338262"/>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i="1" dirty="0">
                <a:solidFill>
                  <a:schemeClr val="bg1"/>
                </a:solidFill>
                <a:effectLst>
                  <a:outerShdw blurRad="38100" dist="38100" dir="2700000" algn="tl">
                    <a:srgbClr val="000000"/>
                  </a:outerShdw>
                </a:effectLst>
                <a:latin typeface="Calibri" pitchFamily="34" charset="0"/>
              </a:rPr>
              <a:t>Olivine</a:t>
            </a:r>
            <a:endParaRPr lang="en-US" sz="2000" i="1" baseline="-25000" dirty="0">
              <a:solidFill>
                <a:schemeClr val="bg1"/>
              </a:solidFill>
              <a:effectLst>
                <a:outerShdw blurRad="38100" dist="38100" dir="2700000" algn="tl">
                  <a:srgbClr val="000000"/>
                </a:outerShdw>
              </a:effectLst>
              <a:latin typeface="Calibri" pitchFamily="34" charset="0"/>
            </a:endParaRPr>
          </a:p>
        </p:txBody>
      </p:sp>
      <p:sp>
        <p:nvSpPr>
          <p:cNvPr id="17" name="Rectangle 48"/>
          <p:cNvSpPr>
            <a:spLocks noChangeArrowheads="1"/>
          </p:cNvSpPr>
          <p:nvPr/>
        </p:nvSpPr>
        <p:spPr bwMode="auto">
          <a:xfrm>
            <a:off x="6360588" y="6167314"/>
            <a:ext cx="1506537" cy="357312"/>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i="1" dirty="0">
                <a:solidFill>
                  <a:schemeClr val="bg1"/>
                </a:solidFill>
                <a:effectLst>
                  <a:outerShdw blurRad="38100" dist="38100" dir="2700000" algn="tl">
                    <a:srgbClr val="000000"/>
                  </a:outerShdw>
                </a:effectLst>
                <a:latin typeface="Calibri" pitchFamily="34" charset="0"/>
              </a:rPr>
              <a:t>Garnet</a:t>
            </a:r>
            <a:endParaRPr lang="en-US" sz="2000" i="1" baseline="-25000" dirty="0">
              <a:solidFill>
                <a:schemeClr val="bg1"/>
              </a:solidFill>
              <a:effectLst>
                <a:outerShdw blurRad="38100" dist="38100" dir="2700000" algn="tl">
                  <a:srgbClr val="000000"/>
                </a:outerShdw>
              </a:effectLst>
              <a:latin typeface="Calibri" pitchFamily="34" charset="0"/>
            </a:endParaRPr>
          </a:p>
        </p:txBody>
      </p:sp>
      <p:sp>
        <p:nvSpPr>
          <p:cNvPr id="48" name="Freccia a destra 47"/>
          <p:cNvSpPr/>
          <p:nvPr/>
        </p:nvSpPr>
        <p:spPr bwMode="auto">
          <a:xfrm rot="10800000">
            <a:off x="1114425" y="4686300"/>
            <a:ext cx="6858000" cy="428624"/>
          </a:xfrm>
          <a:prstGeom prst="rightArrow">
            <a:avLst>
              <a:gd name="adj1" fmla="val 50000"/>
              <a:gd name="adj2" fmla="val 121111"/>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up)">
                                      <p:cBhvr>
                                        <p:cTn id="108" dur="500"/>
                                        <p:tgtEl>
                                          <p:spTgt spid="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500"/>
                                        <p:tgtEl>
                                          <p:spTgt spid="7"/>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wipe(up)">
                                      <p:cBhvr>
                                        <p:cTn id="122" dur="500"/>
                                        <p:tgtEl>
                                          <p:spTgt spid="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fade">
                                      <p:cBhvr>
                                        <p:cTn id="127" dur="500"/>
                                        <p:tgtEl>
                                          <p:spTgt spid="9"/>
                                        </p:tgtEl>
                                      </p:cBhvr>
                                    </p:animEffect>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fade">
                                      <p:cBhvr>
                                        <p:cTn id="131" dur="500"/>
                                        <p:tgtEl>
                                          <p:spTgt spid="1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10"/>
                                        </p:tgtEl>
                                        <p:attrNameLst>
                                          <p:attrName>style.visibility</p:attrName>
                                        </p:attrNameLst>
                                      </p:cBhvr>
                                      <p:to>
                                        <p:strVal val="visible"/>
                                      </p:to>
                                    </p:set>
                                    <p:animEffect transition="in" filter="wipe(up)">
                                      <p:cBhvr>
                                        <p:cTn id="136" dur="500"/>
                                        <p:tgtEl>
                                          <p:spTgt spid="10"/>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1"/>
                                        </p:tgtEl>
                                        <p:attrNameLst>
                                          <p:attrName>style.visibility</p:attrName>
                                        </p:attrNameLst>
                                      </p:cBhvr>
                                      <p:to>
                                        <p:strVal val="visible"/>
                                      </p:to>
                                    </p:set>
                                    <p:animEffect transition="in" filter="fade">
                                      <p:cBhvr>
                                        <p:cTn id="141" dur="500"/>
                                        <p:tgtEl>
                                          <p:spTgt spid="11"/>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16"/>
                                        </p:tgtEl>
                                        <p:attrNameLst>
                                          <p:attrName>style.visibility</p:attrName>
                                        </p:attrNameLst>
                                      </p:cBhvr>
                                      <p:to>
                                        <p:strVal val="visible"/>
                                      </p:to>
                                    </p:set>
                                    <p:animEffect transition="in" filter="fade">
                                      <p:cBhvr>
                                        <p:cTn id="145" dur="500"/>
                                        <p:tgtEl>
                                          <p:spTgt spid="16"/>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12"/>
                                        </p:tgtEl>
                                        <p:attrNameLst>
                                          <p:attrName>style.visibility</p:attrName>
                                        </p:attrNameLst>
                                      </p:cBhvr>
                                      <p:to>
                                        <p:strVal val="visible"/>
                                      </p:to>
                                    </p:set>
                                    <p:animEffect transition="in" filter="wipe(up)">
                                      <p:cBhvr>
                                        <p:cTn id="150" dur="500"/>
                                        <p:tgtEl>
                                          <p:spTgt spid="12"/>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3"/>
                                        </p:tgtEl>
                                        <p:attrNameLst>
                                          <p:attrName>style.visibility</p:attrName>
                                        </p:attrNameLst>
                                      </p:cBhvr>
                                      <p:to>
                                        <p:strVal val="visible"/>
                                      </p:to>
                                    </p:set>
                                    <p:animEffect transition="in" filter="fade">
                                      <p:cBhvr>
                                        <p:cTn id="155" dur="500"/>
                                        <p:tgtEl>
                                          <p:spTgt spid="13"/>
                                        </p:tgtEl>
                                      </p:cBhvr>
                                    </p:animEffect>
                                  </p:childTnLst>
                                </p:cTn>
                              </p:par>
                            </p:childTnLst>
                          </p:cTn>
                        </p:par>
                        <p:par>
                          <p:cTn id="156" fill="hold">
                            <p:stCondLst>
                              <p:cond delay="500"/>
                            </p:stCondLst>
                            <p:childTnLst>
                              <p:par>
                                <p:cTn id="157" presetID="10" presetClass="entr" presetSubtype="0" fill="hold" grpId="0" nodeType="afterEffect">
                                  <p:stCondLst>
                                    <p:cond delay="0"/>
                                  </p:stCondLst>
                                  <p:childTnLst>
                                    <p:set>
                                      <p:cBhvr>
                                        <p:cTn id="158" dur="1" fill="hold">
                                          <p:stCondLst>
                                            <p:cond delay="0"/>
                                          </p:stCondLst>
                                        </p:cTn>
                                        <p:tgtEl>
                                          <p:spTgt spid="17"/>
                                        </p:tgtEl>
                                        <p:attrNameLst>
                                          <p:attrName>style.visibility</p:attrName>
                                        </p:attrNameLst>
                                      </p:cBhvr>
                                      <p:to>
                                        <p:strVal val="visible"/>
                                      </p:to>
                                    </p:set>
                                    <p:animEffect transition="in" filter="fade">
                                      <p:cBhvr>
                                        <p:cTn id="159" dur="500"/>
                                        <p:tgtEl>
                                          <p:spTgt spid="17"/>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44"/>
                                        </p:tgtEl>
                                        <p:attrNameLst>
                                          <p:attrName>style.visibility</p:attrName>
                                        </p:attrNameLst>
                                      </p:cBhvr>
                                      <p:to>
                                        <p:strVal val="visible"/>
                                      </p:to>
                                    </p:set>
                                    <p:animEffect transition="in" filter="wipe(down)">
                                      <p:cBhvr>
                                        <p:cTn id="164" dur="500"/>
                                        <p:tgtEl>
                                          <p:spTgt spid="44"/>
                                        </p:tgtEl>
                                      </p:cBhvr>
                                    </p:animEffect>
                                  </p:childTnLst>
                                </p:cTn>
                              </p:par>
                            </p:childTnLst>
                          </p:cTn>
                        </p:par>
                        <p:par>
                          <p:cTn id="165" fill="hold">
                            <p:stCondLst>
                              <p:cond delay="500"/>
                            </p:stCondLst>
                            <p:childTnLst>
                              <p:par>
                                <p:cTn id="166" presetID="10" presetClass="entr" presetSubtype="0" fill="hold" grpId="0" nodeType="afterEffect">
                                  <p:stCondLst>
                                    <p:cond delay="0"/>
                                  </p:stCondLst>
                                  <p:childTnLst>
                                    <p:set>
                                      <p:cBhvr>
                                        <p:cTn id="167" dur="1" fill="hold">
                                          <p:stCondLst>
                                            <p:cond delay="0"/>
                                          </p:stCondLst>
                                        </p:cTn>
                                        <p:tgtEl>
                                          <p:spTgt spid="45"/>
                                        </p:tgtEl>
                                        <p:attrNameLst>
                                          <p:attrName>style.visibility</p:attrName>
                                        </p:attrNameLst>
                                      </p:cBhvr>
                                      <p:to>
                                        <p:strVal val="visible"/>
                                      </p:to>
                                    </p:set>
                                    <p:animEffect transition="in" filter="fade">
                                      <p:cBhvr>
                                        <p:cTn id="168" dur="500"/>
                                        <p:tgtEl>
                                          <p:spTgt spid="45"/>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2" fill="hold" grpId="0" nodeType="clickEffect">
                                  <p:stCondLst>
                                    <p:cond delay="0"/>
                                  </p:stCondLst>
                                  <p:childTnLst>
                                    <p:set>
                                      <p:cBhvr>
                                        <p:cTn id="172" dur="1" fill="hold">
                                          <p:stCondLst>
                                            <p:cond delay="0"/>
                                          </p:stCondLst>
                                        </p:cTn>
                                        <p:tgtEl>
                                          <p:spTgt spid="48"/>
                                        </p:tgtEl>
                                        <p:attrNameLst>
                                          <p:attrName>style.visibility</p:attrName>
                                        </p:attrNameLst>
                                      </p:cBhvr>
                                      <p:to>
                                        <p:strVal val="visible"/>
                                      </p:to>
                                    </p:set>
                                    <p:animEffect transition="in" filter="wipe(right)">
                                      <p:cBhvr>
                                        <p:cTn id="1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2"/>
      <p:bldP spid="21" grpId="0" bldLvl="2"/>
      <p:bldP spid="22" grpId="0" bldLvl="2"/>
      <p:bldP spid="23" grpId="0" bldLvl="2"/>
      <p:bldP spid="24" grpId="0" bldLvl="2"/>
      <p:bldP spid="25" grpId="0" bldLvl="2"/>
      <p:bldP spid="26" grpId="0" bldLvl="2"/>
      <p:bldP spid="27" grpId="0" bldLvl="2"/>
      <p:bldP spid="28" grpId="0" bldLvl="2"/>
      <p:bldP spid="29" grpId="0" bldLvl="2"/>
      <p:bldP spid="30" grpId="0" bldLvl="2"/>
      <p:bldP spid="31" grpId="0" bldLvl="2"/>
      <p:bldP spid="33" grpId="0" bldLvl="2"/>
      <p:bldP spid="34" grpId="0" bldLvl="2"/>
      <p:bldP spid="35" grpId="0" bldLvl="2"/>
      <p:bldP spid="36" grpId="0" bldLvl="2"/>
      <p:bldP spid="37" grpId="0" bldLvl="2"/>
      <p:bldP spid="38" grpId="0" bldLvl="2"/>
      <p:bldP spid="39" grpId="0" bldLvl="2"/>
      <p:bldP spid="40" grpId="0" bldLvl="2"/>
      <p:bldP spid="41" grpId="0" bldLvl="2"/>
      <p:bldP spid="42" grpId="0" bldLvl="2"/>
      <p:bldP spid="43" grpId="0" bldLvl="2"/>
      <p:bldP spid="44" grpId="0" animBg="1"/>
      <p:bldP spid="45" grpId="0" bldLvl="2"/>
      <p:bldP spid="46" grpId="0" bldLvl="2"/>
      <p:bldP spid="32" grpId="0" bldLvl="2"/>
      <p:bldP spid="47" grpId="0" bldLvl="2"/>
      <p:bldP spid="19" grpId="0" animBg="1"/>
      <p:bldP spid="5" grpId="0" bldLvl="2"/>
      <p:bldP spid="6" grpId="0" animBg="1"/>
      <p:bldP spid="7" grpId="0" bldLvl="2"/>
      <p:bldP spid="8" grpId="0" animBg="1"/>
      <p:bldP spid="9" grpId="0" bldLvl="2"/>
      <p:bldP spid="10" grpId="0" animBg="1"/>
      <p:bldP spid="11" grpId="0" bldLvl="2"/>
      <p:bldP spid="12" grpId="0" animBg="1"/>
      <p:bldP spid="13" grpId="0" bldLvl="2"/>
      <p:bldP spid="14" grpId="0" bldLvl="2"/>
      <p:bldP spid="15" grpId="0" bldLvl="2"/>
      <p:bldP spid="16" grpId="0" bldLvl="2"/>
      <p:bldP spid="17" grpId="0" bldLvl="2"/>
      <p:bldP spid="4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srcRect/>
          <a:stretch>
            <a:fillRect/>
          </a:stretch>
        </p:blipFill>
        <p:spPr bwMode="auto">
          <a:xfrm>
            <a:off x="-15876"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ChangeArrowheads="1"/>
          </p:cNvSpPr>
          <p:nvPr/>
        </p:nvSpPr>
        <p:spPr bwMode="auto">
          <a:xfrm>
            <a:off x="815975" y="6302375"/>
            <a:ext cx="832802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430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430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430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4310" name="Text Box 6"/>
          <p:cNvSpPr txBox="1">
            <a:spLocks noChangeArrowheads="1"/>
          </p:cNvSpPr>
          <p:nvPr/>
        </p:nvSpPr>
        <p:spPr bwMode="auto">
          <a:xfrm>
            <a:off x="346075" y="2082800"/>
            <a:ext cx="2471738" cy="409342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spinel in a spinel-facies mantle xenolith in a Pliocene hawaiite from Sardinia.</a:t>
            </a:r>
          </a:p>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It is characterized by a spongy rim.</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Zoom in.</a:t>
            </a:r>
          </a:p>
        </p:txBody>
      </p:sp>
      <p:pic>
        <p:nvPicPr>
          <p:cNvPr id="994362" name="Picture 58" descr="img005"/>
          <p:cNvPicPr>
            <a:picLocks noChangeAspect="1" noChangeArrowheads="1"/>
          </p:cNvPicPr>
          <p:nvPr/>
        </p:nvPicPr>
        <p:blipFill>
          <a:blip r:embed="rId3" cstate="print"/>
          <a:srcRect/>
          <a:stretch>
            <a:fillRect/>
          </a:stretch>
        </p:blipFill>
        <p:spPr bwMode="auto">
          <a:xfrm>
            <a:off x="2820988" y="1954213"/>
            <a:ext cx="6323012" cy="4903787"/>
          </a:xfrm>
          <a:prstGeom prst="rect">
            <a:avLst/>
          </a:prstGeom>
          <a:noFill/>
          <a:ln w="9525">
            <a:noFill/>
            <a:miter lim="800000"/>
            <a:headEnd/>
            <a:tailEnd/>
          </a:ln>
        </p:spPr>
      </p:pic>
      <p:sp>
        <p:nvSpPr>
          <p:cNvPr id="994363" name="Text Box 59"/>
          <p:cNvSpPr txBox="1">
            <a:spLocks noChangeArrowheads="1"/>
          </p:cNvSpPr>
          <p:nvPr/>
        </p:nvSpPr>
        <p:spPr bwMode="auto">
          <a:xfrm>
            <a:off x="5118100" y="4090988"/>
            <a:ext cx="1069524" cy="523220"/>
          </a:xfrm>
          <a:prstGeom prst="rect">
            <a:avLst/>
          </a:prstGeom>
          <a:noFill/>
          <a:ln w="9525" algn="ctr">
            <a:noFill/>
            <a:miter lim="800000"/>
            <a:headEnd/>
            <a:tailEnd/>
          </a:ln>
          <a:effectLst/>
        </p:spPr>
        <p:txBody>
          <a:bodyPr wrap="none">
            <a:spAutoFit/>
          </a:bodyPr>
          <a:lstStyle/>
          <a:p>
            <a:pPr>
              <a:defRPr/>
            </a:pPr>
            <a:r>
              <a:rPr lang="it-IT" sz="2800">
                <a:solidFill>
                  <a:srgbClr val="FFFF00"/>
                </a:solidFill>
                <a:effectLst>
                  <a:outerShdw blurRad="38100" dist="38100" dir="2700000" algn="tl">
                    <a:srgbClr val="000000"/>
                  </a:outerShdw>
                </a:effectLst>
                <a:latin typeface="Calibri" pitchFamily="34" charset="0"/>
              </a:rPr>
              <a:t>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4362"/>
                                        </p:tgtEl>
                                        <p:attrNameLst>
                                          <p:attrName>style.visibility</p:attrName>
                                        </p:attrNameLst>
                                      </p:cBhvr>
                                      <p:to>
                                        <p:strVal val="visible"/>
                                      </p:to>
                                    </p:set>
                                    <p:animEffect transition="in" filter="fade">
                                      <p:cBhvr>
                                        <p:cTn id="7" dur="500"/>
                                        <p:tgtEl>
                                          <p:spTgt spid="9943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4363"/>
                                        </p:tgtEl>
                                        <p:attrNameLst>
                                          <p:attrName>style.visibility</p:attrName>
                                        </p:attrNameLst>
                                      </p:cBhvr>
                                      <p:to>
                                        <p:strVal val="visible"/>
                                      </p:to>
                                    </p:set>
                                    <p:animEffect transition="in" filter="fade">
                                      <p:cBhvr>
                                        <p:cTn id="11" dur="500"/>
                                        <p:tgtEl>
                                          <p:spTgt spid="99436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4310">
                                            <p:txEl>
                                              <p:pRg st="0" end="0"/>
                                            </p:txEl>
                                          </p:spTgt>
                                        </p:tgtEl>
                                        <p:attrNameLst>
                                          <p:attrName>style.visibility</p:attrName>
                                        </p:attrNameLst>
                                      </p:cBhvr>
                                      <p:to>
                                        <p:strVal val="visible"/>
                                      </p:to>
                                    </p:set>
                                    <p:animEffect transition="in" filter="fade">
                                      <p:cBhvr>
                                        <p:cTn id="15" dur="500"/>
                                        <p:tgtEl>
                                          <p:spTgt spid="9943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4310">
                                            <p:txEl>
                                              <p:pRg st="1" end="1"/>
                                            </p:txEl>
                                          </p:spTgt>
                                        </p:tgtEl>
                                        <p:attrNameLst>
                                          <p:attrName>style.visibility</p:attrName>
                                        </p:attrNameLst>
                                      </p:cBhvr>
                                      <p:to>
                                        <p:strVal val="visible"/>
                                      </p:to>
                                    </p:set>
                                    <p:animEffect transition="in" filter="fade">
                                      <p:cBhvr>
                                        <p:cTn id="20" dur="500"/>
                                        <p:tgtEl>
                                          <p:spTgt spid="9943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4310">
                                            <p:txEl>
                                              <p:pRg st="2" end="2"/>
                                            </p:txEl>
                                          </p:spTgt>
                                        </p:tgtEl>
                                        <p:attrNameLst>
                                          <p:attrName>style.visibility</p:attrName>
                                        </p:attrNameLst>
                                      </p:cBhvr>
                                      <p:to>
                                        <p:strVal val="visible"/>
                                      </p:to>
                                    </p:set>
                                    <p:animEffect transition="in" filter="fade">
                                      <p:cBhvr>
                                        <p:cTn id="25" dur="500"/>
                                        <p:tgtEl>
                                          <p:spTgt spid="9943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0" grpId="0" build="p"/>
      <p:bldP spid="99436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a:off x="801688" y="6302375"/>
            <a:ext cx="834231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635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635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635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6358" name="Text Box 6"/>
          <p:cNvSpPr txBox="1">
            <a:spLocks noChangeArrowheads="1"/>
          </p:cNvSpPr>
          <p:nvPr/>
        </p:nvSpPr>
        <p:spPr bwMode="auto">
          <a:xfrm>
            <a:off x="346075" y="2273300"/>
            <a:ext cx="2649538" cy="261302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clear petrographic  evidence that spinel is participating in the melting assemblage.</a:t>
            </a:r>
          </a:p>
        </p:txBody>
      </p:sp>
      <p:pic>
        <p:nvPicPr>
          <p:cNvPr id="996360" name="Picture 8" descr="img004"/>
          <p:cNvPicPr>
            <a:picLocks noChangeAspect="1" noChangeArrowheads="1"/>
          </p:cNvPicPr>
          <p:nvPr/>
        </p:nvPicPr>
        <p:blipFill>
          <a:blip r:embed="rId3" cstate="print"/>
          <a:srcRect/>
          <a:stretch>
            <a:fillRect/>
          </a:stretch>
        </p:blipFill>
        <p:spPr bwMode="auto">
          <a:xfrm>
            <a:off x="2454275" y="1914525"/>
            <a:ext cx="6689725" cy="4941888"/>
          </a:xfrm>
          <a:prstGeom prst="rect">
            <a:avLst/>
          </a:prstGeom>
          <a:noFill/>
          <a:ln w="9525">
            <a:noFill/>
            <a:miter lim="800000"/>
            <a:headEnd/>
            <a:tailEnd/>
          </a:ln>
        </p:spPr>
      </p:pic>
      <p:sp>
        <p:nvSpPr>
          <p:cNvPr id="996361" name="Text Box 9"/>
          <p:cNvSpPr txBox="1">
            <a:spLocks noChangeArrowheads="1"/>
          </p:cNvSpPr>
          <p:nvPr/>
        </p:nvSpPr>
        <p:spPr bwMode="auto">
          <a:xfrm>
            <a:off x="4076700" y="4497388"/>
            <a:ext cx="1477963" cy="946150"/>
          </a:xfrm>
          <a:prstGeom prst="rect">
            <a:avLst/>
          </a:prstGeom>
          <a:noFill/>
          <a:ln w="9525" algn="ctr">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rPr>
              <a:t>Spinel relict</a:t>
            </a:r>
          </a:p>
        </p:txBody>
      </p:sp>
      <p:sp>
        <p:nvSpPr>
          <p:cNvPr id="996362" name="Text Box 10"/>
          <p:cNvSpPr txBox="1">
            <a:spLocks noChangeArrowheads="1"/>
          </p:cNvSpPr>
          <p:nvPr/>
        </p:nvSpPr>
        <p:spPr bwMode="auto">
          <a:xfrm>
            <a:off x="6316663" y="2986088"/>
            <a:ext cx="2181225" cy="946150"/>
          </a:xfrm>
          <a:prstGeom prst="rect">
            <a:avLst/>
          </a:prstGeom>
          <a:noFill/>
          <a:ln w="9525" algn="ctr">
            <a:noFill/>
            <a:miter lim="800000"/>
            <a:headEnd/>
            <a:tailEnd/>
          </a:ln>
          <a:effectLst/>
        </p:spPr>
        <p:txBody>
          <a:bodyPr>
            <a:spAutoFit/>
          </a:bodyPr>
          <a:lstStyle/>
          <a:p>
            <a:pPr algn="ctr">
              <a:defRPr/>
            </a:pPr>
            <a:r>
              <a:rPr lang="it-IT" sz="2800" dirty="0" err="1">
                <a:solidFill>
                  <a:schemeClr val="bg1"/>
                </a:solidFill>
                <a:effectLst>
                  <a:outerShdw blurRad="38100" dist="38100" dir="2700000" algn="tl">
                    <a:srgbClr val="000000"/>
                  </a:outerShdw>
                </a:effectLst>
                <a:latin typeface="Calibri" pitchFamily="34" charset="0"/>
              </a:rPr>
              <a:t>Spongy</a:t>
            </a:r>
            <a:r>
              <a:rPr lang="it-IT" sz="2800" dirty="0">
                <a:solidFill>
                  <a:schemeClr val="bg1"/>
                </a:solidFill>
                <a:effectLst>
                  <a:outerShdw blurRad="38100" dist="38100" dir="2700000" algn="tl">
                    <a:srgbClr val="000000"/>
                  </a:outerShdw>
                </a:effectLst>
                <a:latin typeface="Calibri" pitchFamily="34" charset="0"/>
              </a:rPr>
              <a:t> </a:t>
            </a:r>
            <a:r>
              <a:rPr lang="it-IT" sz="2800" dirty="0" err="1">
                <a:solidFill>
                  <a:schemeClr val="bg1"/>
                </a:solidFill>
                <a:effectLst>
                  <a:outerShdw blurRad="38100" dist="38100" dir="2700000" algn="tl">
                    <a:srgbClr val="000000"/>
                  </a:outerShdw>
                </a:effectLst>
                <a:latin typeface="Calibri" pitchFamily="34" charset="0"/>
              </a:rPr>
              <a:t>rim</a:t>
            </a:r>
            <a:r>
              <a:rPr lang="it-IT" sz="2800" dirty="0">
                <a:solidFill>
                  <a:schemeClr val="bg1"/>
                </a:solidFill>
                <a:effectLst>
                  <a:outerShdw blurRad="38100" dist="38100" dir="2700000" algn="tl">
                    <a:srgbClr val="000000"/>
                  </a:outerShdw>
                </a:effectLst>
                <a:latin typeface="Calibri" pitchFamily="34" charset="0"/>
              </a:rPr>
              <a:t> </a:t>
            </a:r>
            <a:r>
              <a:rPr lang="it-IT" sz="2800" dirty="0" err="1">
                <a:solidFill>
                  <a:schemeClr val="bg1"/>
                </a:solidFill>
                <a:effectLst>
                  <a:outerShdw blurRad="38100" dist="38100" dir="2700000" algn="tl">
                    <a:srgbClr val="000000"/>
                  </a:outerShdw>
                </a:effectLst>
                <a:latin typeface="Calibri" pitchFamily="34" charset="0"/>
              </a:rPr>
              <a:t>of</a:t>
            </a:r>
            <a:r>
              <a:rPr lang="it-IT" sz="2800" dirty="0">
                <a:solidFill>
                  <a:schemeClr val="bg1"/>
                </a:solidFill>
                <a:effectLst>
                  <a:outerShdw blurRad="38100" dist="38100" dir="2700000" algn="tl">
                    <a:srgbClr val="000000"/>
                  </a:outerShdw>
                </a:effectLst>
                <a:latin typeface="Calibri" pitchFamily="34" charset="0"/>
              </a:rPr>
              <a:t>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6360"/>
                                        </p:tgtEl>
                                        <p:attrNameLst>
                                          <p:attrName>style.visibility</p:attrName>
                                        </p:attrNameLst>
                                      </p:cBhvr>
                                      <p:to>
                                        <p:strVal val="visible"/>
                                      </p:to>
                                    </p:set>
                                    <p:animEffect transition="in" filter="fade">
                                      <p:cBhvr>
                                        <p:cTn id="7" dur="500"/>
                                        <p:tgtEl>
                                          <p:spTgt spid="9963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6361"/>
                                        </p:tgtEl>
                                        <p:attrNameLst>
                                          <p:attrName>style.visibility</p:attrName>
                                        </p:attrNameLst>
                                      </p:cBhvr>
                                      <p:to>
                                        <p:strVal val="visible"/>
                                      </p:to>
                                    </p:set>
                                    <p:animEffect transition="in" filter="fade">
                                      <p:cBhvr>
                                        <p:cTn id="11" dur="500"/>
                                        <p:tgtEl>
                                          <p:spTgt spid="99636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6362"/>
                                        </p:tgtEl>
                                        <p:attrNameLst>
                                          <p:attrName>style.visibility</p:attrName>
                                        </p:attrNameLst>
                                      </p:cBhvr>
                                      <p:to>
                                        <p:strVal val="visible"/>
                                      </p:to>
                                    </p:set>
                                    <p:animEffect transition="in" filter="fade">
                                      <p:cBhvr>
                                        <p:cTn id="15" dur="500"/>
                                        <p:tgtEl>
                                          <p:spTgt spid="99636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96358">
                                            <p:txEl>
                                              <p:pRg st="0" end="0"/>
                                            </p:txEl>
                                          </p:spTgt>
                                        </p:tgtEl>
                                        <p:attrNameLst>
                                          <p:attrName>style.visibility</p:attrName>
                                        </p:attrNameLst>
                                      </p:cBhvr>
                                      <p:to>
                                        <p:strVal val="visible"/>
                                      </p:to>
                                    </p:set>
                                    <p:animEffect transition="in" filter="fade">
                                      <p:cBhvr>
                                        <p:cTn id="19" dur="500"/>
                                        <p:tgtEl>
                                          <p:spTgt spid="9963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58" grpId="0" build="p"/>
      <p:bldP spid="996361" grpId="0"/>
      <p:bldP spid="99636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ChangeArrowheads="1"/>
          </p:cNvSpPr>
          <p:nvPr/>
        </p:nvSpPr>
        <p:spPr bwMode="auto">
          <a:xfrm>
            <a:off x="731838" y="6302375"/>
            <a:ext cx="84121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840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840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840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8406" name="Text Box 6"/>
          <p:cNvSpPr txBox="1">
            <a:spLocks noChangeArrowheads="1"/>
          </p:cNvSpPr>
          <p:nvPr/>
        </p:nvSpPr>
        <p:spPr bwMode="auto">
          <a:xfrm>
            <a:off x="346075" y="2082800"/>
            <a:ext cx="2471738" cy="3333220"/>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back-scattered image showing a relict spinel core rimmed by a spongy border experiencing incipient melting.</a:t>
            </a:r>
          </a:p>
        </p:txBody>
      </p:sp>
      <p:pic>
        <p:nvPicPr>
          <p:cNvPr id="998408" name="Picture 8" descr="img013"/>
          <p:cNvPicPr>
            <a:picLocks noChangeAspect="1" noChangeArrowheads="1"/>
          </p:cNvPicPr>
          <p:nvPr/>
        </p:nvPicPr>
        <p:blipFill>
          <a:blip r:embed="rId3" cstate="print"/>
          <a:srcRect/>
          <a:stretch>
            <a:fillRect/>
          </a:stretch>
        </p:blipFill>
        <p:spPr bwMode="auto">
          <a:xfrm>
            <a:off x="2836863" y="1901825"/>
            <a:ext cx="6307137" cy="4956175"/>
          </a:xfrm>
          <a:prstGeom prst="rect">
            <a:avLst/>
          </a:prstGeom>
          <a:noFill/>
          <a:ln w="9525">
            <a:noFill/>
            <a:miter lim="800000"/>
            <a:headEnd/>
            <a:tailEnd/>
          </a:ln>
        </p:spPr>
      </p:pic>
      <p:sp>
        <p:nvSpPr>
          <p:cNvPr id="998409" name="Text Box 9"/>
          <p:cNvSpPr txBox="1">
            <a:spLocks noChangeArrowheads="1"/>
          </p:cNvSpPr>
          <p:nvPr/>
        </p:nvSpPr>
        <p:spPr bwMode="auto">
          <a:xfrm>
            <a:off x="4838700" y="4205288"/>
            <a:ext cx="1477963" cy="946150"/>
          </a:xfrm>
          <a:prstGeom prst="rect">
            <a:avLst/>
          </a:prstGeom>
          <a:noFill/>
          <a:ln w="9525" algn="ctr">
            <a:noFill/>
            <a:miter lim="800000"/>
            <a:headEnd/>
            <a:tailEnd/>
          </a:ln>
          <a:effectLst/>
        </p:spPr>
        <p:txBody>
          <a:bodyPr>
            <a:spAutoFit/>
          </a:bodyPr>
          <a:lstStyle/>
          <a:p>
            <a:pPr algn="ctr">
              <a:defRPr/>
            </a:pPr>
            <a:r>
              <a:rPr lang="it-IT" sz="2800">
                <a:solidFill>
                  <a:srgbClr val="FFFF00"/>
                </a:solidFill>
                <a:effectLst>
                  <a:outerShdw blurRad="38100" dist="38100" dir="2700000" algn="tl">
                    <a:srgbClr val="000000"/>
                  </a:outerShdw>
                </a:effectLst>
                <a:latin typeface="Calibri" pitchFamily="34" charset="0"/>
              </a:rPr>
              <a:t>Spinel relict</a:t>
            </a:r>
          </a:p>
        </p:txBody>
      </p:sp>
      <p:sp>
        <p:nvSpPr>
          <p:cNvPr id="998410" name="Text Box 10"/>
          <p:cNvSpPr txBox="1">
            <a:spLocks noChangeArrowheads="1"/>
          </p:cNvSpPr>
          <p:nvPr/>
        </p:nvSpPr>
        <p:spPr bwMode="auto">
          <a:xfrm>
            <a:off x="6316663" y="2986088"/>
            <a:ext cx="2181225" cy="946150"/>
          </a:xfrm>
          <a:prstGeom prst="rect">
            <a:avLst/>
          </a:prstGeom>
          <a:noFill/>
          <a:ln w="9525" algn="ctr">
            <a:noFill/>
            <a:miter lim="800000"/>
            <a:headEnd/>
            <a:tailEnd/>
          </a:ln>
          <a:effectLst/>
        </p:spPr>
        <p:txBody>
          <a:bodyPr>
            <a:spAutoFit/>
          </a:bodyPr>
          <a:lstStyle/>
          <a:p>
            <a:pPr algn="ctr">
              <a:defRPr/>
            </a:pPr>
            <a:r>
              <a:rPr lang="it-IT" sz="2800">
                <a:solidFill>
                  <a:srgbClr val="FFFF00"/>
                </a:solidFill>
                <a:effectLst>
                  <a:outerShdw blurRad="38100" dist="38100" dir="2700000" algn="tl">
                    <a:srgbClr val="000000"/>
                  </a:outerShdw>
                </a:effectLst>
                <a:latin typeface="Calibri" pitchFamily="34" charset="0"/>
              </a:rPr>
              <a:t>Spongy rim of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8408"/>
                                        </p:tgtEl>
                                        <p:attrNameLst>
                                          <p:attrName>style.visibility</p:attrName>
                                        </p:attrNameLst>
                                      </p:cBhvr>
                                      <p:to>
                                        <p:strVal val="visible"/>
                                      </p:to>
                                    </p:set>
                                    <p:animEffect transition="in" filter="fade">
                                      <p:cBhvr>
                                        <p:cTn id="7" dur="500"/>
                                        <p:tgtEl>
                                          <p:spTgt spid="99840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8409"/>
                                        </p:tgtEl>
                                        <p:attrNameLst>
                                          <p:attrName>style.visibility</p:attrName>
                                        </p:attrNameLst>
                                      </p:cBhvr>
                                      <p:to>
                                        <p:strVal val="visible"/>
                                      </p:to>
                                    </p:set>
                                    <p:animEffect transition="in" filter="fade">
                                      <p:cBhvr>
                                        <p:cTn id="11" dur="500"/>
                                        <p:tgtEl>
                                          <p:spTgt spid="99840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8410"/>
                                        </p:tgtEl>
                                        <p:attrNameLst>
                                          <p:attrName>style.visibility</p:attrName>
                                        </p:attrNameLst>
                                      </p:cBhvr>
                                      <p:to>
                                        <p:strVal val="visible"/>
                                      </p:to>
                                    </p:set>
                                    <p:animEffect transition="in" filter="fade">
                                      <p:cBhvr>
                                        <p:cTn id="15" dur="500"/>
                                        <p:tgtEl>
                                          <p:spTgt spid="9984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98406">
                                            <p:txEl>
                                              <p:pRg st="0" end="0"/>
                                            </p:txEl>
                                          </p:spTgt>
                                        </p:tgtEl>
                                        <p:attrNameLst>
                                          <p:attrName>style.visibility</p:attrName>
                                        </p:attrNameLst>
                                      </p:cBhvr>
                                      <p:to>
                                        <p:strVal val="visible"/>
                                      </p:to>
                                    </p:set>
                                    <p:animEffect transition="in" filter="fade">
                                      <p:cBhvr>
                                        <p:cTn id="19" dur="500"/>
                                        <p:tgtEl>
                                          <p:spTgt spid="998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6" grpId="0" build="p"/>
      <p:bldP spid="998409" grpId="0"/>
      <p:bldP spid="9984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ChangeArrowheads="1"/>
          </p:cNvSpPr>
          <p:nvPr/>
        </p:nvSpPr>
        <p:spPr bwMode="auto">
          <a:xfrm>
            <a:off x="773113" y="6302375"/>
            <a:ext cx="8370887"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045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045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045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0454" name="Text Box 6"/>
          <p:cNvSpPr txBox="1">
            <a:spLocks noChangeArrowheads="1"/>
          </p:cNvSpPr>
          <p:nvPr/>
        </p:nvSpPr>
        <p:spPr bwMode="auto">
          <a:xfrm>
            <a:off x="346075" y="2108200"/>
            <a:ext cx="2763838" cy="409342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zoom of the glassy pocket developing around cpx and spinel.</a:t>
            </a:r>
          </a:p>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Brown glass + euhedral new cpx + euhedral new olivine + euhedral new sp.</a:t>
            </a:r>
          </a:p>
        </p:txBody>
      </p:sp>
      <p:pic>
        <p:nvPicPr>
          <p:cNvPr id="1000456" name="Picture 8" descr="img007"/>
          <p:cNvPicPr>
            <a:picLocks noChangeAspect="1" noChangeArrowheads="1"/>
          </p:cNvPicPr>
          <p:nvPr/>
        </p:nvPicPr>
        <p:blipFill>
          <a:blip r:embed="rId3" cstate="print"/>
          <a:srcRect/>
          <a:stretch>
            <a:fillRect/>
          </a:stretch>
        </p:blipFill>
        <p:spPr bwMode="auto">
          <a:xfrm>
            <a:off x="3038475" y="1985963"/>
            <a:ext cx="6105525" cy="4872037"/>
          </a:xfrm>
          <a:prstGeom prst="rect">
            <a:avLst/>
          </a:prstGeom>
          <a:noFill/>
          <a:ln w="9525">
            <a:noFill/>
            <a:miter lim="800000"/>
            <a:headEnd/>
            <a:tailEnd/>
          </a:ln>
        </p:spPr>
      </p:pic>
      <p:sp>
        <p:nvSpPr>
          <p:cNvPr id="1000459" name="Text Box 11"/>
          <p:cNvSpPr txBox="1">
            <a:spLocks noChangeArrowheads="1"/>
          </p:cNvSpPr>
          <p:nvPr/>
        </p:nvSpPr>
        <p:spPr bwMode="auto">
          <a:xfrm>
            <a:off x="5576888" y="4662488"/>
            <a:ext cx="1477962"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0" name="Text Box 12"/>
          <p:cNvSpPr txBox="1">
            <a:spLocks noChangeArrowheads="1"/>
          </p:cNvSpPr>
          <p:nvPr/>
        </p:nvSpPr>
        <p:spPr bwMode="auto">
          <a:xfrm>
            <a:off x="4635500" y="56911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1" name="Text Box 13"/>
          <p:cNvSpPr txBox="1">
            <a:spLocks noChangeArrowheads="1"/>
          </p:cNvSpPr>
          <p:nvPr/>
        </p:nvSpPr>
        <p:spPr bwMode="auto">
          <a:xfrm rot="-1797433">
            <a:off x="7226300" y="40528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2" name="Oval 14"/>
          <p:cNvSpPr>
            <a:spLocks noChangeArrowheads="1"/>
          </p:cNvSpPr>
          <p:nvPr/>
        </p:nvSpPr>
        <p:spPr bwMode="auto">
          <a:xfrm rot="-1822375">
            <a:off x="4319588" y="3590925"/>
            <a:ext cx="371475" cy="785813"/>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3" name="Oval 15"/>
          <p:cNvSpPr>
            <a:spLocks noChangeArrowheads="1"/>
          </p:cNvSpPr>
          <p:nvPr/>
        </p:nvSpPr>
        <p:spPr bwMode="auto">
          <a:xfrm rot="-370600">
            <a:off x="5557838" y="4414838"/>
            <a:ext cx="304800" cy="752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4" name="Oval 16"/>
          <p:cNvSpPr>
            <a:spLocks noChangeArrowheads="1"/>
          </p:cNvSpPr>
          <p:nvPr/>
        </p:nvSpPr>
        <p:spPr bwMode="auto">
          <a:xfrm rot="538353">
            <a:off x="4122738" y="5272088"/>
            <a:ext cx="304800" cy="752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5" name="Oval 17"/>
          <p:cNvSpPr>
            <a:spLocks noChangeArrowheads="1"/>
          </p:cNvSpPr>
          <p:nvPr/>
        </p:nvSpPr>
        <p:spPr bwMode="auto">
          <a:xfrm rot="1003610">
            <a:off x="6445250" y="6146800"/>
            <a:ext cx="304800" cy="617538"/>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6" name="Oval 18"/>
          <p:cNvSpPr>
            <a:spLocks noChangeArrowheads="1"/>
          </p:cNvSpPr>
          <p:nvPr/>
        </p:nvSpPr>
        <p:spPr bwMode="auto">
          <a:xfrm rot="1630479">
            <a:off x="6316663" y="5343525"/>
            <a:ext cx="247650" cy="45402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7" name="Oval 19"/>
          <p:cNvSpPr>
            <a:spLocks noChangeArrowheads="1"/>
          </p:cNvSpPr>
          <p:nvPr/>
        </p:nvSpPr>
        <p:spPr bwMode="auto">
          <a:xfrm rot="2998406">
            <a:off x="6734175" y="3979863"/>
            <a:ext cx="719137" cy="973138"/>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68" name="Oval 20"/>
          <p:cNvSpPr>
            <a:spLocks noChangeArrowheads="1"/>
          </p:cNvSpPr>
          <p:nvPr/>
        </p:nvSpPr>
        <p:spPr bwMode="auto">
          <a:xfrm rot="-630729">
            <a:off x="7262813" y="4897438"/>
            <a:ext cx="1257300" cy="1690687"/>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69" name="Oval 21"/>
          <p:cNvSpPr>
            <a:spLocks noChangeArrowheads="1"/>
          </p:cNvSpPr>
          <p:nvPr/>
        </p:nvSpPr>
        <p:spPr bwMode="auto">
          <a:xfrm rot="3619887">
            <a:off x="7458075" y="3370263"/>
            <a:ext cx="719137" cy="973138"/>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70" name="Oval 22"/>
          <p:cNvSpPr>
            <a:spLocks noChangeArrowheads="1"/>
          </p:cNvSpPr>
          <p:nvPr/>
        </p:nvSpPr>
        <p:spPr bwMode="auto">
          <a:xfrm rot="1722098">
            <a:off x="5386388" y="2778125"/>
            <a:ext cx="984250" cy="1795463"/>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57" name="Text Box 9"/>
          <p:cNvSpPr txBox="1">
            <a:spLocks noChangeArrowheads="1"/>
          </p:cNvSpPr>
          <p:nvPr/>
        </p:nvSpPr>
        <p:spPr bwMode="auto">
          <a:xfrm>
            <a:off x="4343400" y="36083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71" name="Line 23"/>
          <p:cNvSpPr>
            <a:spLocks noChangeAspect="1" noChangeShapeType="1"/>
          </p:cNvSpPr>
          <p:nvPr/>
        </p:nvSpPr>
        <p:spPr bwMode="auto">
          <a:xfrm>
            <a:off x="7118350"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1000472" name="Text Box 24"/>
          <p:cNvSpPr txBox="1">
            <a:spLocks noChangeArrowheads="1"/>
          </p:cNvSpPr>
          <p:nvPr/>
        </p:nvSpPr>
        <p:spPr bwMode="auto">
          <a:xfrm>
            <a:off x="6808788" y="6119813"/>
            <a:ext cx="1494320" cy="646331"/>
          </a:xfrm>
          <a:prstGeom prst="rect">
            <a:avLst/>
          </a:prstGeom>
          <a:noFill/>
          <a:ln w="9525" algn="ctr">
            <a:noFill/>
            <a:miter lim="800000"/>
            <a:headEnd/>
            <a:tailEnd/>
          </a:ln>
          <a:effectLst/>
        </p:spPr>
        <p:txBody>
          <a:bodyPr wrap="none">
            <a:spAutoFit/>
          </a:bodyPr>
          <a:lstStyle/>
          <a:p>
            <a:pPr>
              <a:defRPr/>
            </a:pPr>
            <a:r>
              <a:rPr lang="en-GB" sz="3600">
                <a:solidFill>
                  <a:schemeClr val="bg1"/>
                </a:solidFill>
                <a:effectLst>
                  <a:outerShdw blurRad="38100" dist="38100" dir="2700000" algn="tl">
                    <a:srgbClr val="000000"/>
                  </a:outerShdw>
                </a:effectLst>
                <a:latin typeface="Calibri" pitchFamily="34" charset="0"/>
              </a:rPr>
              <a:t>10 mm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0456"/>
                                        </p:tgtEl>
                                        <p:attrNameLst>
                                          <p:attrName>style.visibility</p:attrName>
                                        </p:attrNameLst>
                                      </p:cBhvr>
                                      <p:to>
                                        <p:strVal val="visible"/>
                                      </p:to>
                                    </p:set>
                                    <p:animEffect transition="in" filter="fade">
                                      <p:cBhvr>
                                        <p:cTn id="7" dur="500"/>
                                        <p:tgtEl>
                                          <p:spTgt spid="1000456"/>
                                        </p:tgtEl>
                                      </p:cBhvr>
                                    </p:animEffect>
                                  </p:childTnLst>
                                </p:cTn>
                              </p:par>
                              <p:par>
                                <p:cTn id="8" presetID="10" presetClass="entr" presetSubtype="0" fill="hold" nodeType="withEffect">
                                  <p:stCondLst>
                                    <p:cond delay="0"/>
                                  </p:stCondLst>
                                  <p:childTnLst>
                                    <p:set>
                                      <p:cBhvr>
                                        <p:cTn id="9" dur="1" fill="hold">
                                          <p:stCondLst>
                                            <p:cond delay="0"/>
                                          </p:stCondLst>
                                        </p:cTn>
                                        <p:tgtEl>
                                          <p:spTgt spid="1000471"/>
                                        </p:tgtEl>
                                        <p:attrNameLst>
                                          <p:attrName>style.visibility</p:attrName>
                                        </p:attrNameLst>
                                      </p:cBhvr>
                                      <p:to>
                                        <p:strVal val="visible"/>
                                      </p:to>
                                    </p:set>
                                    <p:animEffect transition="in" filter="fade">
                                      <p:cBhvr>
                                        <p:cTn id="10" dur="500"/>
                                        <p:tgtEl>
                                          <p:spTgt spid="10004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0472"/>
                                        </p:tgtEl>
                                        <p:attrNameLst>
                                          <p:attrName>style.visibility</p:attrName>
                                        </p:attrNameLst>
                                      </p:cBhvr>
                                      <p:to>
                                        <p:strVal val="visible"/>
                                      </p:to>
                                    </p:set>
                                    <p:animEffect transition="in" filter="fade">
                                      <p:cBhvr>
                                        <p:cTn id="13" dur="500"/>
                                        <p:tgtEl>
                                          <p:spTgt spid="100047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00454">
                                            <p:txEl>
                                              <p:pRg st="0" end="0"/>
                                            </p:txEl>
                                          </p:spTgt>
                                        </p:tgtEl>
                                        <p:attrNameLst>
                                          <p:attrName>style.visibility</p:attrName>
                                        </p:attrNameLst>
                                      </p:cBhvr>
                                      <p:to>
                                        <p:strVal val="visible"/>
                                      </p:to>
                                    </p:set>
                                    <p:animEffect transition="in" filter="fade">
                                      <p:cBhvr>
                                        <p:cTn id="17" dur="500"/>
                                        <p:tgtEl>
                                          <p:spTgt spid="100045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00454">
                                            <p:txEl>
                                              <p:pRg st="1" end="1"/>
                                            </p:txEl>
                                          </p:spTgt>
                                        </p:tgtEl>
                                        <p:attrNameLst>
                                          <p:attrName>style.visibility</p:attrName>
                                        </p:attrNameLst>
                                      </p:cBhvr>
                                      <p:to>
                                        <p:strVal val="visible"/>
                                      </p:to>
                                    </p:set>
                                    <p:animEffect transition="in" filter="fade">
                                      <p:cBhvr>
                                        <p:cTn id="22" dur="500"/>
                                        <p:tgtEl>
                                          <p:spTgt spid="100045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00454">
                                            <p:txEl>
                                              <p:pRg st="2" end="2"/>
                                            </p:txEl>
                                          </p:spTgt>
                                        </p:tgtEl>
                                        <p:attrNameLst>
                                          <p:attrName>style.visibility</p:attrName>
                                        </p:attrNameLst>
                                      </p:cBhvr>
                                      <p:to>
                                        <p:strVal val="visible"/>
                                      </p:to>
                                    </p:set>
                                    <p:animEffect transition="in" filter="fade">
                                      <p:cBhvr>
                                        <p:cTn id="27" dur="500"/>
                                        <p:tgtEl>
                                          <p:spTgt spid="100045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00457"/>
                                        </p:tgtEl>
                                        <p:attrNameLst>
                                          <p:attrName>style.visibility</p:attrName>
                                        </p:attrNameLst>
                                      </p:cBhvr>
                                      <p:to>
                                        <p:strVal val="visible"/>
                                      </p:to>
                                    </p:set>
                                    <p:animEffect transition="in" filter="fade">
                                      <p:cBhvr>
                                        <p:cTn id="32" dur="500"/>
                                        <p:tgtEl>
                                          <p:spTgt spid="100045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00459"/>
                                        </p:tgtEl>
                                        <p:attrNameLst>
                                          <p:attrName>style.visibility</p:attrName>
                                        </p:attrNameLst>
                                      </p:cBhvr>
                                      <p:to>
                                        <p:strVal val="visible"/>
                                      </p:to>
                                    </p:set>
                                    <p:animEffect transition="in" filter="fade">
                                      <p:cBhvr>
                                        <p:cTn id="36" dur="500"/>
                                        <p:tgtEl>
                                          <p:spTgt spid="1000459"/>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000460"/>
                                        </p:tgtEl>
                                        <p:attrNameLst>
                                          <p:attrName>style.visibility</p:attrName>
                                        </p:attrNameLst>
                                      </p:cBhvr>
                                      <p:to>
                                        <p:strVal val="visible"/>
                                      </p:to>
                                    </p:set>
                                    <p:animEffect transition="in" filter="fade">
                                      <p:cBhvr>
                                        <p:cTn id="40" dur="500"/>
                                        <p:tgtEl>
                                          <p:spTgt spid="1000460"/>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000461"/>
                                        </p:tgtEl>
                                        <p:attrNameLst>
                                          <p:attrName>style.visibility</p:attrName>
                                        </p:attrNameLst>
                                      </p:cBhvr>
                                      <p:to>
                                        <p:strVal val="visible"/>
                                      </p:to>
                                    </p:set>
                                    <p:animEffect transition="in" filter="fade">
                                      <p:cBhvr>
                                        <p:cTn id="44" dur="500"/>
                                        <p:tgtEl>
                                          <p:spTgt spid="10004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00462"/>
                                        </p:tgtEl>
                                        <p:attrNameLst>
                                          <p:attrName>style.visibility</p:attrName>
                                        </p:attrNameLst>
                                      </p:cBhvr>
                                      <p:to>
                                        <p:strVal val="visible"/>
                                      </p:to>
                                    </p:set>
                                    <p:animEffect transition="in" filter="fade">
                                      <p:cBhvr>
                                        <p:cTn id="49" dur="500"/>
                                        <p:tgtEl>
                                          <p:spTgt spid="1000462"/>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000463"/>
                                        </p:tgtEl>
                                        <p:attrNameLst>
                                          <p:attrName>style.visibility</p:attrName>
                                        </p:attrNameLst>
                                      </p:cBhvr>
                                      <p:to>
                                        <p:strVal val="visible"/>
                                      </p:to>
                                    </p:set>
                                    <p:animEffect transition="in" filter="fade">
                                      <p:cBhvr>
                                        <p:cTn id="53" dur="500"/>
                                        <p:tgtEl>
                                          <p:spTgt spid="1000463"/>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000464"/>
                                        </p:tgtEl>
                                        <p:attrNameLst>
                                          <p:attrName>style.visibility</p:attrName>
                                        </p:attrNameLst>
                                      </p:cBhvr>
                                      <p:to>
                                        <p:strVal val="visible"/>
                                      </p:to>
                                    </p:set>
                                    <p:animEffect transition="in" filter="fade">
                                      <p:cBhvr>
                                        <p:cTn id="57" dur="500"/>
                                        <p:tgtEl>
                                          <p:spTgt spid="1000464"/>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1000466"/>
                                        </p:tgtEl>
                                        <p:attrNameLst>
                                          <p:attrName>style.visibility</p:attrName>
                                        </p:attrNameLst>
                                      </p:cBhvr>
                                      <p:to>
                                        <p:strVal val="visible"/>
                                      </p:to>
                                    </p:set>
                                    <p:animEffect transition="in" filter="fade">
                                      <p:cBhvr>
                                        <p:cTn id="61" dur="500"/>
                                        <p:tgtEl>
                                          <p:spTgt spid="1000466"/>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1000465"/>
                                        </p:tgtEl>
                                        <p:attrNameLst>
                                          <p:attrName>style.visibility</p:attrName>
                                        </p:attrNameLst>
                                      </p:cBhvr>
                                      <p:to>
                                        <p:strVal val="visible"/>
                                      </p:to>
                                    </p:set>
                                    <p:animEffect transition="in" filter="fade">
                                      <p:cBhvr>
                                        <p:cTn id="65" dur="500"/>
                                        <p:tgtEl>
                                          <p:spTgt spid="100046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00470"/>
                                        </p:tgtEl>
                                        <p:attrNameLst>
                                          <p:attrName>style.visibility</p:attrName>
                                        </p:attrNameLst>
                                      </p:cBhvr>
                                      <p:to>
                                        <p:strVal val="visible"/>
                                      </p:to>
                                    </p:set>
                                    <p:animEffect transition="in" filter="fade">
                                      <p:cBhvr>
                                        <p:cTn id="70" dur="500"/>
                                        <p:tgtEl>
                                          <p:spTgt spid="100047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000467"/>
                                        </p:tgtEl>
                                        <p:attrNameLst>
                                          <p:attrName>style.visibility</p:attrName>
                                        </p:attrNameLst>
                                      </p:cBhvr>
                                      <p:to>
                                        <p:strVal val="visible"/>
                                      </p:to>
                                    </p:set>
                                    <p:animEffect transition="in" filter="fade">
                                      <p:cBhvr>
                                        <p:cTn id="74" dur="500"/>
                                        <p:tgtEl>
                                          <p:spTgt spid="1000467"/>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000469"/>
                                        </p:tgtEl>
                                        <p:attrNameLst>
                                          <p:attrName>style.visibility</p:attrName>
                                        </p:attrNameLst>
                                      </p:cBhvr>
                                      <p:to>
                                        <p:strVal val="visible"/>
                                      </p:to>
                                    </p:set>
                                    <p:animEffect transition="in" filter="fade">
                                      <p:cBhvr>
                                        <p:cTn id="78" dur="500"/>
                                        <p:tgtEl>
                                          <p:spTgt spid="1000469"/>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1000468"/>
                                        </p:tgtEl>
                                        <p:attrNameLst>
                                          <p:attrName>style.visibility</p:attrName>
                                        </p:attrNameLst>
                                      </p:cBhvr>
                                      <p:to>
                                        <p:strVal val="visible"/>
                                      </p:to>
                                    </p:set>
                                    <p:animEffect transition="in" filter="fade">
                                      <p:cBhvr>
                                        <p:cTn id="82" dur="500"/>
                                        <p:tgtEl>
                                          <p:spTgt spid="100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54" grpId="0" build="p"/>
      <p:bldP spid="1000459" grpId="0"/>
      <p:bldP spid="1000460" grpId="0"/>
      <p:bldP spid="1000461" grpId="0"/>
      <p:bldP spid="1000462" grpId="0" animBg="1"/>
      <p:bldP spid="1000463" grpId="0" animBg="1"/>
      <p:bldP spid="1000464" grpId="0" animBg="1"/>
      <p:bldP spid="1000465" grpId="0" animBg="1"/>
      <p:bldP spid="1000466" grpId="0" animBg="1"/>
      <p:bldP spid="1000467" grpId="0" animBg="1"/>
      <p:bldP spid="1000468" grpId="0" animBg="1"/>
      <p:bldP spid="1000469" grpId="0" animBg="1"/>
      <p:bldP spid="1000470" grpId="0" animBg="1"/>
      <p:bldP spid="1000457" grpId="0"/>
      <p:bldP spid="100047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ChangeArrowheads="1"/>
          </p:cNvSpPr>
          <p:nvPr/>
        </p:nvSpPr>
        <p:spPr bwMode="auto">
          <a:xfrm>
            <a:off x="942975" y="6302375"/>
            <a:ext cx="820102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249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2500"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2501"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2502" name="Text Box 6"/>
          <p:cNvSpPr txBox="1">
            <a:spLocks noChangeArrowheads="1"/>
          </p:cNvSpPr>
          <p:nvPr/>
        </p:nvSpPr>
        <p:spPr bwMode="auto">
          <a:xfrm>
            <a:off x="346075" y="2108200"/>
            <a:ext cx="2763838" cy="298926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Again:</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Glassy pocket</a:t>
            </a:r>
            <a:r>
              <a:rPr lang="en-GB" sz="2600" dirty="0">
                <a:solidFill>
                  <a:srgbClr val="FFFF00"/>
                </a:solidFill>
                <a:effectLst>
                  <a:outerShdw blurRad="38100" dist="38100" dir="2700000" algn="tl">
                    <a:srgbClr val="000000"/>
                  </a:outerShdw>
                </a:effectLst>
                <a:latin typeface="Calibri" pitchFamily="34" charset="0"/>
              </a:rPr>
              <a:t> with</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Brown glass</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cpx</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olivine</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spinel</a:t>
            </a:r>
            <a:r>
              <a:rPr lang="en-GB" sz="2600" dirty="0">
                <a:solidFill>
                  <a:srgbClr val="FFFF00"/>
                </a:solidFill>
                <a:effectLst>
                  <a:outerShdw blurRad="38100" dist="38100" dir="2700000" algn="tl">
                    <a:srgbClr val="000000"/>
                  </a:outerShdw>
                </a:effectLst>
                <a:latin typeface="Calibri" pitchFamily="34" charset="0"/>
              </a:rPr>
              <a:t>.</a:t>
            </a:r>
          </a:p>
        </p:txBody>
      </p:sp>
      <p:pic>
        <p:nvPicPr>
          <p:cNvPr id="1002504" name="Picture 8" descr="img008"/>
          <p:cNvPicPr>
            <a:picLocks noChangeAspect="1" noChangeArrowheads="1"/>
          </p:cNvPicPr>
          <p:nvPr/>
        </p:nvPicPr>
        <p:blipFill>
          <a:blip r:embed="rId3" cstate="print"/>
          <a:srcRect/>
          <a:stretch>
            <a:fillRect/>
          </a:stretch>
        </p:blipFill>
        <p:spPr bwMode="auto">
          <a:xfrm>
            <a:off x="3113088" y="1887538"/>
            <a:ext cx="6034087" cy="4970462"/>
          </a:xfrm>
          <a:prstGeom prst="rect">
            <a:avLst/>
          </a:prstGeom>
          <a:noFill/>
          <a:ln w="9525">
            <a:noFill/>
            <a:miter lim="800000"/>
            <a:headEnd/>
            <a:tailEnd/>
          </a:ln>
        </p:spPr>
      </p:pic>
      <p:sp>
        <p:nvSpPr>
          <p:cNvPr id="1002505" name="Oval 9"/>
          <p:cNvSpPr>
            <a:spLocks noChangeArrowheads="1"/>
          </p:cNvSpPr>
          <p:nvPr/>
        </p:nvSpPr>
        <p:spPr bwMode="auto">
          <a:xfrm rot="484560">
            <a:off x="6719888" y="4633913"/>
            <a:ext cx="719137" cy="11303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6" name="Oval 10"/>
          <p:cNvSpPr>
            <a:spLocks noChangeArrowheads="1"/>
          </p:cNvSpPr>
          <p:nvPr/>
        </p:nvSpPr>
        <p:spPr bwMode="auto">
          <a:xfrm rot="752741">
            <a:off x="5907088" y="1971675"/>
            <a:ext cx="787400" cy="13843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7" name="Oval 11"/>
          <p:cNvSpPr>
            <a:spLocks noChangeArrowheads="1"/>
          </p:cNvSpPr>
          <p:nvPr/>
        </p:nvSpPr>
        <p:spPr bwMode="auto">
          <a:xfrm rot="3452741">
            <a:off x="4746626" y="2063750"/>
            <a:ext cx="527050" cy="1057275"/>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8" name="Oval 12"/>
          <p:cNvSpPr>
            <a:spLocks noChangeArrowheads="1"/>
          </p:cNvSpPr>
          <p:nvPr/>
        </p:nvSpPr>
        <p:spPr bwMode="auto">
          <a:xfrm rot="401380">
            <a:off x="7481888" y="2162175"/>
            <a:ext cx="949325" cy="131445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9" name="Oval 13"/>
          <p:cNvSpPr>
            <a:spLocks noChangeArrowheads="1"/>
          </p:cNvSpPr>
          <p:nvPr/>
        </p:nvSpPr>
        <p:spPr bwMode="auto">
          <a:xfrm rot="6633462">
            <a:off x="3848894" y="4793457"/>
            <a:ext cx="909637" cy="12065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10" name="Oval 14"/>
          <p:cNvSpPr>
            <a:spLocks noChangeArrowheads="1"/>
          </p:cNvSpPr>
          <p:nvPr/>
        </p:nvSpPr>
        <p:spPr bwMode="auto">
          <a:xfrm rot="817245">
            <a:off x="4597400" y="3536950"/>
            <a:ext cx="909638" cy="12065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11" name="Text Box 15"/>
          <p:cNvSpPr txBox="1">
            <a:spLocks noChangeArrowheads="1"/>
          </p:cNvSpPr>
          <p:nvPr/>
        </p:nvSpPr>
        <p:spPr bwMode="auto">
          <a:xfrm rot="928947">
            <a:off x="6169025" y="39639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2512" name="Text Box 16"/>
          <p:cNvSpPr txBox="1">
            <a:spLocks noChangeArrowheads="1"/>
          </p:cNvSpPr>
          <p:nvPr/>
        </p:nvSpPr>
        <p:spPr bwMode="auto">
          <a:xfrm>
            <a:off x="6346825" y="25669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2513" name="Oval 17"/>
          <p:cNvSpPr>
            <a:spLocks noChangeArrowheads="1"/>
          </p:cNvSpPr>
          <p:nvPr/>
        </p:nvSpPr>
        <p:spPr bwMode="auto">
          <a:xfrm rot="-6454120">
            <a:off x="6829426" y="3503612"/>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4" name="Oval 18"/>
          <p:cNvSpPr>
            <a:spLocks noChangeArrowheads="1"/>
          </p:cNvSpPr>
          <p:nvPr/>
        </p:nvSpPr>
        <p:spPr bwMode="auto">
          <a:xfrm rot="-6454120">
            <a:off x="5368926" y="3097212"/>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5" name="Oval 19"/>
          <p:cNvSpPr>
            <a:spLocks noChangeArrowheads="1"/>
          </p:cNvSpPr>
          <p:nvPr/>
        </p:nvSpPr>
        <p:spPr bwMode="auto">
          <a:xfrm rot="-23826319">
            <a:off x="6118225" y="3313113"/>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6" name="Line 20"/>
          <p:cNvSpPr>
            <a:spLocks noChangeAspect="1" noChangeShapeType="1"/>
          </p:cNvSpPr>
          <p:nvPr/>
        </p:nvSpPr>
        <p:spPr bwMode="auto">
          <a:xfrm>
            <a:off x="7532688"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1002517" name="Text Box 21"/>
          <p:cNvSpPr txBox="1">
            <a:spLocks noChangeArrowheads="1"/>
          </p:cNvSpPr>
          <p:nvPr/>
        </p:nvSpPr>
        <p:spPr bwMode="auto">
          <a:xfrm>
            <a:off x="7223125" y="6119813"/>
            <a:ext cx="1498600" cy="641350"/>
          </a:xfrm>
          <a:prstGeom prst="rect">
            <a:avLst/>
          </a:prstGeom>
          <a:noFill/>
          <a:ln w="9525" algn="ctr">
            <a:noFill/>
            <a:miter lim="800000"/>
            <a:headEnd/>
            <a:tailEnd/>
          </a:ln>
          <a:effectLst/>
        </p:spPr>
        <p:txBody>
          <a:bodyPr wrap="none">
            <a:spAutoFit/>
          </a:bodyPr>
          <a:lstStyle/>
          <a:p>
            <a:pPr>
              <a:defRPr/>
            </a:pPr>
            <a:r>
              <a:rPr lang="en-GB" sz="3600">
                <a:solidFill>
                  <a:schemeClr val="tx1"/>
                </a:solidFill>
                <a:effectLst>
                  <a:outerShdw blurRad="38100" dist="38100" dir="2700000" algn="tl">
                    <a:srgbClr val="FFFFFF"/>
                  </a:outerShdw>
                </a:effectLst>
                <a:latin typeface="Calibri" pitchFamily="34" charset="0"/>
              </a:rPr>
              <a:t>50 mm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2504"/>
                                        </p:tgtEl>
                                        <p:attrNameLst>
                                          <p:attrName>style.visibility</p:attrName>
                                        </p:attrNameLst>
                                      </p:cBhvr>
                                      <p:to>
                                        <p:strVal val="visible"/>
                                      </p:to>
                                    </p:set>
                                    <p:animEffect transition="in" filter="fade">
                                      <p:cBhvr>
                                        <p:cTn id="7" dur="500"/>
                                        <p:tgtEl>
                                          <p:spTgt spid="1002504"/>
                                        </p:tgtEl>
                                      </p:cBhvr>
                                    </p:animEffect>
                                  </p:childTnLst>
                                </p:cTn>
                              </p:par>
                              <p:par>
                                <p:cTn id="8" presetID="10" presetClass="entr" presetSubtype="0" fill="hold" nodeType="withEffect">
                                  <p:stCondLst>
                                    <p:cond delay="0"/>
                                  </p:stCondLst>
                                  <p:childTnLst>
                                    <p:set>
                                      <p:cBhvr>
                                        <p:cTn id="9" dur="1" fill="hold">
                                          <p:stCondLst>
                                            <p:cond delay="0"/>
                                          </p:stCondLst>
                                        </p:cTn>
                                        <p:tgtEl>
                                          <p:spTgt spid="1002516"/>
                                        </p:tgtEl>
                                        <p:attrNameLst>
                                          <p:attrName>style.visibility</p:attrName>
                                        </p:attrNameLst>
                                      </p:cBhvr>
                                      <p:to>
                                        <p:strVal val="visible"/>
                                      </p:to>
                                    </p:set>
                                    <p:animEffect transition="in" filter="fade">
                                      <p:cBhvr>
                                        <p:cTn id="10" dur="500"/>
                                        <p:tgtEl>
                                          <p:spTgt spid="10025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2517"/>
                                        </p:tgtEl>
                                        <p:attrNameLst>
                                          <p:attrName>style.visibility</p:attrName>
                                        </p:attrNameLst>
                                      </p:cBhvr>
                                      <p:to>
                                        <p:strVal val="visible"/>
                                      </p:to>
                                    </p:set>
                                    <p:animEffect transition="in" filter="fade">
                                      <p:cBhvr>
                                        <p:cTn id="13" dur="500"/>
                                        <p:tgtEl>
                                          <p:spTgt spid="10025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02502">
                                            <p:txEl>
                                              <p:pRg st="0" end="0"/>
                                            </p:txEl>
                                          </p:spTgt>
                                        </p:tgtEl>
                                        <p:attrNameLst>
                                          <p:attrName>style.visibility</p:attrName>
                                        </p:attrNameLst>
                                      </p:cBhvr>
                                      <p:to>
                                        <p:strVal val="visible"/>
                                      </p:to>
                                    </p:set>
                                    <p:animEffect transition="in" filter="fade">
                                      <p:cBhvr>
                                        <p:cTn id="17" dur="500"/>
                                        <p:tgtEl>
                                          <p:spTgt spid="1002502">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02502">
                                            <p:txEl>
                                              <p:pRg st="1" end="1"/>
                                            </p:txEl>
                                          </p:spTgt>
                                        </p:tgtEl>
                                        <p:attrNameLst>
                                          <p:attrName>style.visibility</p:attrName>
                                        </p:attrNameLst>
                                      </p:cBhvr>
                                      <p:to>
                                        <p:strVal val="visible"/>
                                      </p:to>
                                    </p:set>
                                    <p:animEffect transition="in" filter="fade">
                                      <p:cBhvr>
                                        <p:cTn id="21" dur="500"/>
                                        <p:tgtEl>
                                          <p:spTgt spid="1002502">
                                            <p:txEl>
                                              <p:pRg st="1" end="1"/>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02502">
                                            <p:txEl>
                                              <p:pRg st="2" end="2"/>
                                            </p:txEl>
                                          </p:spTgt>
                                        </p:tgtEl>
                                        <p:attrNameLst>
                                          <p:attrName>style.visibility</p:attrName>
                                        </p:attrNameLst>
                                      </p:cBhvr>
                                      <p:to>
                                        <p:strVal val="visible"/>
                                      </p:to>
                                    </p:set>
                                    <p:animEffect transition="in" filter="fade">
                                      <p:cBhvr>
                                        <p:cTn id="25" dur="500"/>
                                        <p:tgtEl>
                                          <p:spTgt spid="100250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02511"/>
                                        </p:tgtEl>
                                        <p:attrNameLst>
                                          <p:attrName>style.visibility</p:attrName>
                                        </p:attrNameLst>
                                      </p:cBhvr>
                                      <p:to>
                                        <p:strVal val="visible"/>
                                      </p:to>
                                    </p:set>
                                    <p:animEffect transition="in" filter="fade">
                                      <p:cBhvr>
                                        <p:cTn id="30" dur="500"/>
                                        <p:tgtEl>
                                          <p:spTgt spid="10025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02512"/>
                                        </p:tgtEl>
                                        <p:attrNameLst>
                                          <p:attrName>style.visibility</p:attrName>
                                        </p:attrNameLst>
                                      </p:cBhvr>
                                      <p:to>
                                        <p:strVal val="visible"/>
                                      </p:to>
                                    </p:set>
                                    <p:animEffect transition="in" filter="fade">
                                      <p:cBhvr>
                                        <p:cTn id="34" dur="500"/>
                                        <p:tgtEl>
                                          <p:spTgt spid="10025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02514"/>
                                        </p:tgtEl>
                                        <p:attrNameLst>
                                          <p:attrName>style.visibility</p:attrName>
                                        </p:attrNameLst>
                                      </p:cBhvr>
                                      <p:to>
                                        <p:strVal val="visible"/>
                                      </p:to>
                                    </p:set>
                                    <p:animEffect transition="in" filter="fade">
                                      <p:cBhvr>
                                        <p:cTn id="39" dur="500"/>
                                        <p:tgtEl>
                                          <p:spTgt spid="100251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02515"/>
                                        </p:tgtEl>
                                        <p:attrNameLst>
                                          <p:attrName>style.visibility</p:attrName>
                                        </p:attrNameLst>
                                      </p:cBhvr>
                                      <p:to>
                                        <p:strVal val="visible"/>
                                      </p:to>
                                    </p:set>
                                    <p:animEffect transition="in" filter="fade">
                                      <p:cBhvr>
                                        <p:cTn id="43" dur="500"/>
                                        <p:tgtEl>
                                          <p:spTgt spid="100251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002513"/>
                                        </p:tgtEl>
                                        <p:attrNameLst>
                                          <p:attrName>style.visibility</p:attrName>
                                        </p:attrNameLst>
                                      </p:cBhvr>
                                      <p:to>
                                        <p:strVal val="visible"/>
                                      </p:to>
                                    </p:set>
                                    <p:animEffect transition="in" filter="fade">
                                      <p:cBhvr>
                                        <p:cTn id="47" dur="500"/>
                                        <p:tgtEl>
                                          <p:spTgt spid="10025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02508"/>
                                        </p:tgtEl>
                                        <p:attrNameLst>
                                          <p:attrName>style.visibility</p:attrName>
                                        </p:attrNameLst>
                                      </p:cBhvr>
                                      <p:to>
                                        <p:strVal val="visible"/>
                                      </p:to>
                                    </p:set>
                                    <p:animEffect transition="in" filter="fade">
                                      <p:cBhvr>
                                        <p:cTn id="52" dur="500"/>
                                        <p:tgtEl>
                                          <p:spTgt spid="100250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02506"/>
                                        </p:tgtEl>
                                        <p:attrNameLst>
                                          <p:attrName>style.visibility</p:attrName>
                                        </p:attrNameLst>
                                      </p:cBhvr>
                                      <p:to>
                                        <p:strVal val="visible"/>
                                      </p:to>
                                    </p:set>
                                    <p:animEffect transition="in" filter="fade">
                                      <p:cBhvr>
                                        <p:cTn id="56" dur="500"/>
                                        <p:tgtEl>
                                          <p:spTgt spid="1002506"/>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002507"/>
                                        </p:tgtEl>
                                        <p:attrNameLst>
                                          <p:attrName>style.visibility</p:attrName>
                                        </p:attrNameLst>
                                      </p:cBhvr>
                                      <p:to>
                                        <p:strVal val="visible"/>
                                      </p:to>
                                    </p:set>
                                    <p:animEffect transition="in" filter="fade">
                                      <p:cBhvr>
                                        <p:cTn id="60" dur="500"/>
                                        <p:tgtEl>
                                          <p:spTgt spid="1002507"/>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1002510"/>
                                        </p:tgtEl>
                                        <p:attrNameLst>
                                          <p:attrName>style.visibility</p:attrName>
                                        </p:attrNameLst>
                                      </p:cBhvr>
                                      <p:to>
                                        <p:strVal val="visible"/>
                                      </p:to>
                                    </p:set>
                                    <p:animEffect transition="in" filter="fade">
                                      <p:cBhvr>
                                        <p:cTn id="64" dur="500"/>
                                        <p:tgtEl>
                                          <p:spTgt spid="100251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1002509"/>
                                        </p:tgtEl>
                                        <p:attrNameLst>
                                          <p:attrName>style.visibility</p:attrName>
                                        </p:attrNameLst>
                                      </p:cBhvr>
                                      <p:to>
                                        <p:strVal val="visible"/>
                                      </p:to>
                                    </p:set>
                                    <p:animEffect transition="in" filter="fade">
                                      <p:cBhvr>
                                        <p:cTn id="68" dur="500"/>
                                        <p:tgtEl>
                                          <p:spTgt spid="1002509"/>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1002505"/>
                                        </p:tgtEl>
                                        <p:attrNameLst>
                                          <p:attrName>style.visibility</p:attrName>
                                        </p:attrNameLst>
                                      </p:cBhvr>
                                      <p:to>
                                        <p:strVal val="visible"/>
                                      </p:to>
                                    </p:set>
                                    <p:animEffect transition="in" filter="fade">
                                      <p:cBhvr>
                                        <p:cTn id="72" dur="500"/>
                                        <p:tgtEl>
                                          <p:spTgt spid="1002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2" grpId="0" build="p"/>
      <p:bldP spid="1002505" grpId="0" animBg="1"/>
      <p:bldP spid="1002506" grpId="0" animBg="1"/>
      <p:bldP spid="1002507" grpId="0" animBg="1"/>
      <p:bldP spid="1002508" grpId="0" animBg="1"/>
      <p:bldP spid="1002509" grpId="0" animBg="1"/>
      <p:bldP spid="1002510" grpId="0" animBg="1"/>
      <p:bldP spid="1002511" grpId="0"/>
      <p:bldP spid="1002512" grpId="0"/>
      <p:bldP spid="1002513" grpId="0" animBg="1"/>
      <p:bldP spid="1002514" grpId="0" animBg="1"/>
      <p:bldP spid="1002515" grpId="0" animBg="1"/>
      <p:bldP spid="10025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noChangeArrowheads="1"/>
          </p:cNvSpPr>
          <p:nvPr/>
        </p:nvSpPr>
        <p:spPr bwMode="auto">
          <a:xfrm>
            <a:off x="871538" y="6302375"/>
            <a:ext cx="82724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454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454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454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4550" name="Text Box 6"/>
          <p:cNvSpPr txBox="1">
            <a:spLocks noChangeArrowheads="1"/>
          </p:cNvSpPr>
          <p:nvPr/>
        </p:nvSpPr>
        <p:spPr bwMode="auto">
          <a:xfrm>
            <a:off x="346075" y="2108200"/>
            <a:ext cx="2763838" cy="261302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Euhedral skeletal spinel crystallizing from a basaltic melt derived by the decompression melting of cpx + spinel.</a:t>
            </a:r>
          </a:p>
        </p:txBody>
      </p:sp>
      <p:pic>
        <p:nvPicPr>
          <p:cNvPr id="1004563" name="Picture 19" descr="img012"/>
          <p:cNvPicPr>
            <a:picLocks noChangeAspect="1" noChangeArrowheads="1"/>
          </p:cNvPicPr>
          <p:nvPr/>
        </p:nvPicPr>
        <p:blipFill>
          <a:blip r:embed="rId3" cstate="print"/>
          <a:srcRect/>
          <a:stretch>
            <a:fillRect/>
          </a:stretch>
        </p:blipFill>
        <p:spPr bwMode="auto">
          <a:xfrm>
            <a:off x="3062288" y="2089150"/>
            <a:ext cx="6081712" cy="4768850"/>
          </a:xfrm>
          <a:prstGeom prst="rect">
            <a:avLst/>
          </a:prstGeom>
          <a:noFill/>
          <a:ln w="9525">
            <a:noFill/>
            <a:miter lim="800000"/>
            <a:headEnd/>
            <a:tailEnd/>
          </a:ln>
        </p:spPr>
      </p:pic>
      <p:sp>
        <p:nvSpPr>
          <p:cNvPr id="1004564" name="Oval 20"/>
          <p:cNvSpPr>
            <a:spLocks noChangeArrowheads="1"/>
          </p:cNvSpPr>
          <p:nvPr/>
        </p:nvSpPr>
        <p:spPr bwMode="auto">
          <a:xfrm>
            <a:off x="6527800" y="6021388"/>
            <a:ext cx="1152525" cy="720725"/>
          </a:xfrm>
          <a:prstGeom prst="ellipse">
            <a:avLst/>
          </a:prstGeom>
          <a:noFill/>
          <a:ln w="38100" algn="ctr">
            <a:solidFill>
              <a:srgbClr val="0000FF"/>
            </a:solidFill>
            <a:round/>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4563"/>
                                        </p:tgtEl>
                                        <p:attrNameLst>
                                          <p:attrName>style.visibility</p:attrName>
                                        </p:attrNameLst>
                                      </p:cBhvr>
                                      <p:to>
                                        <p:strVal val="visible"/>
                                      </p:to>
                                    </p:set>
                                    <p:animEffect transition="in" filter="fade">
                                      <p:cBhvr>
                                        <p:cTn id="7" dur="500"/>
                                        <p:tgtEl>
                                          <p:spTgt spid="10045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04550">
                                            <p:txEl>
                                              <p:pRg st="0" end="0"/>
                                            </p:txEl>
                                          </p:spTgt>
                                        </p:tgtEl>
                                        <p:attrNameLst>
                                          <p:attrName>style.visibility</p:attrName>
                                        </p:attrNameLst>
                                      </p:cBhvr>
                                      <p:to>
                                        <p:strVal val="visible"/>
                                      </p:to>
                                    </p:set>
                                    <p:animEffect transition="in" filter="fade">
                                      <p:cBhvr>
                                        <p:cTn id="11" dur="500"/>
                                        <p:tgtEl>
                                          <p:spTgt spid="100455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04564"/>
                                        </p:tgtEl>
                                        <p:attrNameLst>
                                          <p:attrName>style.visibility</p:attrName>
                                        </p:attrNameLst>
                                      </p:cBhvr>
                                      <p:to>
                                        <p:strVal val="visible"/>
                                      </p:to>
                                    </p:set>
                                    <p:animEffect transition="in" filter="fade">
                                      <p:cBhvr>
                                        <p:cTn id="15" dur="2000"/>
                                        <p:tgtEl>
                                          <p:spTgt spid="100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0" grpId="0" build="p"/>
      <p:bldP spid="10045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AD91-BA7F-B01D-14A6-DD25412CBD73}"/>
            </a:ext>
          </a:extLst>
        </p:cNvPr>
        <p:cNvGrpSpPr/>
        <p:nvPr/>
      </p:nvGrpSpPr>
      <p:grpSpPr>
        <a:xfrm>
          <a:off x="0" y="0"/>
          <a:ext cx="0" cy="0"/>
          <a:chOff x="0" y="0"/>
          <a:chExt cx="0" cy="0"/>
        </a:xfrm>
      </p:grpSpPr>
      <p:sp>
        <p:nvSpPr>
          <p:cNvPr id="3" name="Text Box 2">
            <a:extLst>
              <a:ext uri="{FF2B5EF4-FFF2-40B4-BE49-F238E27FC236}">
                <a16:creationId xmlns:a16="http://schemas.microsoft.com/office/drawing/2014/main" id="{CDB0B8EA-61E0-8CBB-A351-6371B8C6FDA3}"/>
              </a:ext>
            </a:extLst>
          </p:cNvPr>
          <p:cNvSpPr txBox="1">
            <a:spLocks noChangeArrowheads="1"/>
          </p:cNvSpPr>
          <p:nvPr/>
        </p:nvSpPr>
        <p:spPr bwMode="auto">
          <a:xfrm>
            <a:off x="9180" y="21269"/>
            <a:ext cx="9125640" cy="2277547"/>
          </a:xfrm>
          <a:prstGeom prst="rect">
            <a:avLst/>
          </a:prstGeom>
          <a:noFill/>
          <a:ln w="9525">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Researchers have presented four basic</a:t>
            </a:r>
          </a:p>
          <a:p>
            <a:pPr algn="ctr">
              <a:spcAft>
                <a:spcPts val="1200"/>
              </a:spcAft>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Model Mantle Compositions</a:t>
            </a:r>
            <a:r>
              <a:rPr lang="en-GB" sz="2200" dirty="0">
                <a:solidFill>
                  <a:schemeClr val="bg1"/>
                </a:solidFill>
                <a:effectLst>
                  <a:outerShdw blurRad="38100" dist="38100" dir="2700000" algn="tl">
                    <a:srgbClr val="000000"/>
                  </a:outerShdw>
                </a:effectLst>
                <a:latin typeface="Calibri" pitchFamily="34" charset="0"/>
                <a:sym typeface="Wingdings" pitchFamily="2" charset="2"/>
              </a:rPr>
              <a:t>:</a:t>
            </a:r>
          </a:p>
          <a:p>
            <a:pPr>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HZ</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(Hart &amp; Zindler 1986),</a:t>
            </a:r>
          </a:p>
          <a:p>
            <a:pPr>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HPY</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(Hawaiian Pyrolite - enriched),</a:t>
            </a:r>
          </a:p>
          <a:p>
            <a:pPr>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MPY </a:t>
            </a:r>
            <a:r>
              <a:rPr lang="en-GB" sz="2200" dirty="0">
                <a:solidFill>
                  <a:schemeClr val="bg1"/>
                </a:solidFill>
                <a:effectLst>
                  <a:outerShdw blurRad="38100" dist="38100" dir="2700000" algn="tl">
                    <a:srgbClr val="000000"/>
                  </a:outerShdw>
                </a:effectLst>
                <a:latin typeface="Calibri" pitchFamily="34" charset="0"/>
                <a:sym typeface="Wingdings" pitchFamily="2" charset="2"/>
              </a:rPr>
              <a:t>(MORB Pyrolite - fertile),</a:t>
            </a:r>
          </a:p>
          <a:p>
            <a:pPr>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Tinaquillo lherzolite</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(depleted Pyrolite; Green and Falloon 1998).</a:t>
            </a:r>
          </a:p>
        </p:txBody>
      </p:sp>
      <p:sp>
        <p:nvSpPr>
          <p:cNvPr id="4" name="Text Box 2">
            <a:extLst>
              <a:ext uri="{FF2B5EF4-FFF2-40B4-BE49-F238E27FC236}">
                <a16:creationId xmlns:a16="http://schemas.microsoft.com/office/drawing/2014/main" id="{EACF8241-ACAD-7753-DD5A-7435DEEEA2E5}"/>
              </a:ext>
            </a:extLst>
          </p:cNvPr>
          <p:cNvSpPr txBox="1">
            <a:spLocks noChangeArrowheads="1"/>
          </p:cNvSpPr>
          <p:nvPr/>
        </p:nvSpPr>
        <p:spPr bwMode="auto">
          <a:xfrm>
            <a:off x="0" y="2427118"/>
            <a:ext cx="9144000" cy="2539157"/>
          </a:xfrm>
          <a:prstGeom prst="rect">
            <a:avLst/>
          </a:prstGeom>
          <a:noFill/>
          <a:ln w="9525">
            <a:noFill/>
            <a:miter lim="800000"/>
            <a:headEnd/>
            <a:tailEnd/>
          </a:ln>
          <a:effectLst/>
        </p:spPr>
        <p:txBody>
          <a:bodyPr wrap="square">
            <a:spAutoFit/>
          </a:bodyPr>
          <a:lstStyle/>
          <a:p>
            <a:pPr>
              <a:spcAft>
                <a:spcPts val="600"/>
              </a:spcAft>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These model “parental” or “primitive” or “modern well mixed” mantle  concur in Lherzolite characterized by    [Ol &gt; Opx &gt; Cpx &gt; (</a:t>
            </a:r>
            <a:r>
              <a:rPr lang="en-GB" sz="2200" dirty="0" err="1">
                <a:solidFill>
                  <a:schemeClr val="bg1"/>
                </a:solidFill>
                <a:effectLst>
                  <a:outerShdw blurRad="38100" dist="38100" dir="2700000" algn="tl">
                    <a:srgbClr val="000000"/>
                  </a:outerShdw>
                </a:effectLst>
                <a:latin typeface="Calibri" pitchFamily="34" charset="0"/>
                <a:sym typeface="Wingdings" pitchFamily="2" charset="2"/>
              </a:rPr>
              <a:t>Plag</a:t>
            </a:r>
            <a:r>
              <a:rPr lang="en-GB" sz="2200" dirty="0">
                <a:solidFill>
                  <a:schemeClr val="bg1"/>
                </a:solidFill>
                <a:effectLst>
                  <a:outerShdw blurRad="38100" dist="38100" dir="2700000" algn="tl">
                    <a:srgbClr val="000000"/>
                  </a:outerShdw>
                </a:effectLst>
                <a:latin typeface="Calibri" pitchFamily="34" charset="0"/>
                <a:sym typeface="Wingdings" pitchFamily="2" charset="2"/>
              </a:rPr>
              <a:t>/Sp/Gt)] with:</a:t>
            </a:r>
          </a:p>
          <a:p>
            <a:pP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~45 wt%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SiO</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200" dirty="0">
                <a:solidFill>
                  <a:schemeClr val="bg1"/>
                </a:solidFill>
                <a:effectLst>
                  <a:outerShdw blurRad="38100" dist="38100" dir="2700000" algn="tl">
                    <a:srgbClr val="000000"/>
                  </a:outerShdw>
                </a:effectLst>
                <a:latin typeface="Calibri" pitchFamily="34" charset="0"/>
                <a:sym typeface="Wingdings" pitchFamily="2" charset="2"/>
              </a:rPr>
              <a:t>,</a:t>
            </a:r>
          </a:p>
          <a:p>
            <a:pP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~37-40 wt%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MgO</a:t>
            </a:r>
            <a:r>
              <a:rPr lang="en-GB" sz="2200" dirty="0">
                <a:solidFill>
                  <a:schemeClr val="bg1"/>
                </a:solidFill>
                <a:effectLst>
                  <a:outerShdw blurRad="38100" dist="38100" dir="2700000" algn="tl">
                    <a:srgbClr val="000000"/>
                  </a:outerShdw>
                </a:effectLst>
                <a:latin typeface="Calibri" pitchFamily="34" charset="0"/>
                <a:sym typeface="Wingdings" pitchFamily="2" charset="2"/>
              </a:rPr>
              <a:t>,</a:t>
            </a:r>
          </a:p>
          <a:p>
            <a:pP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~8 wt%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FeO</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tot</a:t>
            </a:r>
            <a:r>
              <a:rPr lang="en-GB" sz="2200" dirty="0">
                <a:solidFill>
                  <a:schemeClr val="bg1"/>
                </a:solidFill>
                <a:effectLst>
                  <a:outerShdw blurRad="38100" dist="38100" dir="2700000" algn="tl">
                    <a:srgbClr val="000000"/>
                  </a:outerShdw>
                </a:effectLst>
                <a:latin typeface="Calibri" pitchFamily="34" charset="0"/>
                <a:sym typeface="Wingdings" pitchFamily="2" charset="2"/>
              </a:rPr>
              <a:t>,</a:t>
            </a:r>
          </a:p>
          <a:p>
            <a:pP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~3-4 wt%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Al</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3</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and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CaO</a:t>
            </a:r>
            <a:r>
              <a:rPr lang="en-GB" sz="2200" dirty="0">
                <a:solidFill>
                  <a:schemeClr val="bg1"/>
                </a:solidFill>
                <a:effectLst>
                  <a:outerShdw blurRad="38100" dist="38100" dir="2700000" algn="tl">
                    <a:srgbClr val="000000"/>
                  </a:outerShdw>
                </a:effectLst>
                <a:latin typeface="Calibri" pitchFamily="34" charset="0"/>
                <a:sym typeface="Wingdings" pitchFamily="2" charset="2"/>
              </a:rPr>
              <a:t>,</a:t>
            </a:r>
          </a:p>
          <a:p>
            <a:pP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&lt;1 wt%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Na</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K</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TiO</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and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P</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5</a:t>
            </a:r>
            <a:endParaRPr lang="en-GB" sz="2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5" name="Text Box 2">
            <a:extLst>
              <a:ext uri="{FF2B5EF4-FFF2-40B4-BE49-F238E27FC236}">
                <a16:creationId xmlns:a16="http://schemas.microsoft.com/office/drawing/2014/main" id="{6FE2C84F-0B30-1179-2449-C62317DA04B5}"/>
              </a:ext>
            </a:extLst>
          </p:cNvPr>
          <p:cNvSpPr txBox="1">
            <a:spLocks noChangeArrowheads="1"/>
          </p:cNvSpPr>
          <p:nvPr/>
        </p:nvSpPr>
        <p:spPr bwMode="auto">
          <a:xfrm>
            <a:off x="0" y="4921744"/>
            <a:ext cx="9144000" cy="1935786"/>
          </a:xfrm>
          <a:prstGeom prst="rect">
            <a:avLst/>
          </a:prstGeom>
          <a:solidFill>
            <a:schemeClr val="tx1"/>
          </a:solidFill>
          <a:ln w="9525">
            <a:noFill/>
            <a:miter lim="800000"/>
            <a:headEnd/>
            <a:tailEnd/>
          </a:ln>
          <a:effectLst/>
        </p:spPr>
        <p:txBody>
          <a:bodyPr wrap="square">
            <a:spAutoFit/>
          </a:bodyPr>
          <a:lstStyle/>
          <a:p>
            <a:pPr algn="ctr">
              <a:lnSpc>
                <a:spcPct val="110000"/>
              </a:lnSpc>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A LOT OF PROBLEMS…</a:t>
            </a:r>
          </a:p>
          <a:p>
            <a:pPr>
              <a:lnSpc>
                <a:spcPct val="110000"/>
              </a:lnSpc>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The main problem is that from these four different approaches the results obtained are very different.</a:t>
            </a:r>
          </a:p>
          <a:p>
            <a:pPr algn="ctr">
              <a:lnSpc>
                <a:spcPct val="110000"/>
              </a:lnSpc>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In some cases, the results are</a:t>
            </a:r>
          </a:p>
          <a:p>
            <a:pPr algn="ctr">
              <a:lnSpc>
                <a:spcPct val="110000"/>
              </a:lnSpc>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COMPLETELY DIFFERENT</a:t>
            </a:r>
            <a:endParaRPr lang="en-GB" sz="2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 name="Parentesi quadra chiusa 5">
            <a:extLst>
              <a:ext uri="{FF2B5EF4-FFF2-40B4-BE49-F238E27FC236}">
                <a16:creationId xmlns:a16="http://schemas.microsoft.com/office/drawing/2014/main" id="{2CC5B425-657A-29D3-514B-82CF56C0EBEC}"/>
              </a:ext>
            </a:extLst>
          </p:cNvPr>
          <p:cNvSpPr/>
          <p:nvPr/>
        </p:nvSpPr>
        <p:spPr bwMode="auto">
          <a:xfrm>
            <a:off x="3941685" y="3213717"/>
            <a:ext cx="177554" cy="1722267"/>
          </a:xfrm>
          <a:prstGeom prst="rightBracket">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a:extLst>
              <a:ext uri="{FF2B5EF4-FFF2-40B4-BE49-F238E27FC236}">
                <a16:creationId xmlns:a16="http://schemas.microsoft.com/office/drawing/2014/main" id="{2E3EC40D-8370-433B-F885-C63481E08F69}"/>
              </a:ext>
            </a:extLst>
          </p:cNvPr>
          <p:cNvSpPr txBox="1"/>
          <p:nvPr/>
        </p:nvSpPr>
        <p:spPr>
          <a:xfrm>
            <a:off x="4367814" y="3506680"/>
            <a:ext cx="4465468" cy="1015663"/>
          </a:xfrm>
          <a:prstGeom prst="rect">
            <a:avLst/>
          </a:prstGeom>
          <a:noFill/>
        </p:spPr>
        <p:txBody>
          <a:bodyPr wrap="square" rtlCol="0">
            <a:spAutoFit/>
          </a:bodyPr>
          <a:lstStyle/>
          <a:p>
            <a:r>
              <a:rPr lang="en-GB" sz="2000" i="1" noProof="0" dirty="0">
                <a:solidFill>
                  <a:schemeClr val="bg1"/>
                </a:solidFill>
                <a:latin typeface="Calibri" panose="020F0502020204030204" pitchFamily="34" charset="0"/>
                <a:cs typeface="Calibri" panose="020F0502020204030204" pitchFamily="34" charset="0"/>
              </a:rPr>
              <a:t>Average upper mantle composition used in experimental petrology studies to infer the origin of “normal” silicate magma.</a:t>
            </a:r>
          </a:p>
        </p:txBody>
      </p:sp>
    </p:spTree>
    <p:extLst>
      <p:ext uri="{BB962C8B-B14F-4D97-AF65-F5344CB8AC3E}">
        <p14:creationId xmlns:p14="http://schemas.microsoft.com/office/powerpoint/2010/main" val="20526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500"/>
                                        <p:tgtEl>
                                          <p:spTgt spid="4">
                                            <p:txEl>
                                              <p:pRg st="1" end="1"/>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Effect transition="in" filter="fade">
                                      <p:cBhvr>
                                        <p:cTn id="51" dur="500"/>
                                        <p:tgtEl>
                                          <p:spTgt spid="4">
                                            <p:txEl>
                                              <p:pRg st="4" end="4"/>
                                            </p:txEl>
                                          </p:spTgt>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fade">
                                      <p:cBhvr>
                                        <p:cTn id="55" dur="500"/>
                                        <p:tgtEl>
                                          <p:spTgt spid="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up)">
                                      <p:cBhvr>
                                        <p:cTn id="60" dur="500"/>
                                        <p:tgtEl>
                                          <p:spTgt spid="6"/>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
                                            <p:txEl>
                                              <p:pRg st="0" end="0"/>
                                            </p:txEl>
                                          </p:spTgt>
                                        </p:tgtEl>
                                        <p:attrNameLst>
                                          <p:attrName>style.visibility</p:attrName>
                                        </p:attrNameLst>
                                      </p:cBhvr>
                                      <p:to>
                                        <p:strVal val="visible"/>
                                      </p:to>
                                    </p:set>
                                    <p:animEffect transition="in" filter="fade">
                                      <p:cBhvr>
                                        <p:cTn id="69" dur="500"/>
                                        <p:tgtEl>
                                          <p:spTgt spid="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
                                            <p:txEl>
                                              <p:pRg st="1" end="1"/>
                                            </p:txEl>
                                          </p:spTgt>
                                        </p:tgtEl>
                                        <p:attrNameLst>
                                          <p:attrName>style.visibility</p:attrName>
                                        </p:attrNameLst>
                                      </p:cBhvr>
                                      <p:to>
                                        <p:strVal val="visible"/>
                                      </p:to>
                                    </p:set>
                                    <p:animEffect transition="in" filter="fade">
                                      <p:cBhvr>
                                        <p:cTn id="74" dur="500"/>
                                        <p:tgtEl>
                                          <p:spTgt spid="5">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
                                            <p:txEl>
                                              <p:pRg st="2" end="2"/>
                                            </p:txEl>
                                          </p:spTgt>
                                        </p:tgtEl>
                                        <p:attrNameLst>
                                          <p:attrName>style.visibility</p:attrName>
                                        </p:attrNameLst>
                                      </p:cBhvr>
                                      <p:to>
                                        <p:strVal val="visible"/>
                                      </p:to>
                                    </p:set>
                                    <p:animEffect transition="in" filter="fade">
                                      <p:cBhvr>
                                        <p:cTn id="79" dur="500"/>
                                        <p:tgtEl>
                                          <p:spTgt spid="5">
                                            <p:txEl>
                                              <p:pRg st="2" end="2"/>
                                            </p:txEl>
                                          </p:spTgt>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5">
                                            <p:txEl>
                                              <p:pRg st="3" end="3"/>
                                            </p:txEl>
                                          </p:spTgt>
                                        </p:tgtEl>
                                        <p:attrNameLst>
                                          <p:attrName>style.visibility</p:attrName>
                                        </p:attrNameLst>
                                      </p:cBhvr>
                                      <p:to>
                                        <p:strVal val="visible"/>
                                      </p:to>
                                    </p:set>
                                    <p:animEffect transition="in" filter="fade">
                                      <p:cBhvr>
                                        <p:cTn id="8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P spid="4" grpId="0" uiExpand="1" build="p" autoUpdateAnimBg="0"/>
      <p:bldP spid="5" grpId="0" uiExpand="1" build="p" autoUpdateAnimBg="0"/>
      <p:bldP spid="6" grpId="0" animBg="1"/>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659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659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6598" name="Text Box 6"/>
          <p:cNvSpPr txBox="1">
            <a:spLocks noChangeArrowheads="1"/>
          </p:cNvSpPr>
          <p:nvPr/>
        </p:nvSpPr>
        <p:spPr bwMode="auto">
          <a:xfrm>
            <a:off x="0" y="2008188"/>
            <a:ext cx="9144000" cy="1505027"/>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400">
                <a:solidFill>
                  <a:schemeClr val="bg1"/>
                </a:solidFill>
                <a:effectLst>
                  <a:outerShdw blurRad="38100" dist="38100" dir="2700000" algn="tl">
                    <a:srgbClr val="000000"/>
                  </a:outerShdw>
                </a:effectLst>
                <a:latin typeface="Calibri" pitchFamily="34" charset="0"/>
              </a:rPr>
              <a:t>These petrographic characteristics were geochemically mass-balanced to obtain a melting equation of the type:</a:t>
            </a:r>
          </a:p>
        </p:txBody>
      </p:sp>
      <p:sp>
        <p:nvSpPr>
          <p:cNvPr id="1006601" name="Text Box 9"/>
          <p:cNvSpPr txBox="1">
            <a:spLocks noChangeArrowheads="1"/>
          </p:cNvSpPr>
          <p:nvPr/>
        </p:nvSpPr>
        <p:spPr bwMode="auto">
          <a:xfrm>
            <a:off x="0" y="3668713"/>
            <a:ext cx="9144000" cy="1349472"/>
          </a:xfrm>
          <a:prstGeom prst="rect">
            <a:avLst/>
          </a:prstGeom>
          <a:noFill/>
          <a:ln w="9525" algn="ctr">
            <a:noFill/>
            <a:miter lim="800000"/>
            <a:headEnd/>
            <a:tailEnd/>
          </a:ln>
          <a:effectLst/>
        </p:spPr>
        <p:txBody>
          <a:bodyPr>
            <a:spAutoFit/>
          </a:bodyPr>
          <a:lstStyle/>
          <a:p>
            <a:pPr algn="ctr">
              <a:lnSpc>
                <a:spcPct val="70000"/>
              </a:lnSpc>
              <a:spcBef>
                <a:spcPct val="50000"/>
              </a:spcBef>
              <a:defRPr/>
            </a:pPr>
            <a:r>
              <a:rPr lang="en-GB" sz="4200">
                <a:solidFill>
                  <a:schemeClr val="bg1"/>
                </a:solidFill>
                <a:effectLst>
                  <a:outerShdw blurRad="38100" dist="38100" dir="2700000" algn="tl">
                    <a:srgbClr val="000000"/>
                  </a:outerShdw>
                </a:effectLst>
                <a:latin typeface="Calibri" pitchFamily="34" charset="0"/>
              </a:rPr>
              <a:t>6.9</a:t>
            </a:r>
            <a:r>
              <a:rPr lang="en-GB" sz="4200">
                <a:solidFill>
                  <a:srgbClr val="FFFF00"/>
                </a:solidFill>
                <a:effectLst>
                  <a:outerShdw blurRad="38100" dist="38100" dir="2700000" algn="tl">
                    <a:srgbClr val="000000"/>
                  </a:outerShdw>
                </a:effectLst>
                <a:latin typeface="Calibri" pitchFamily="34" charset="0"/>
              </a:rPr>
              <a:t>Cpx</a:t>
            </a:r>
            <a:r>
              <a:rPr lang="en-GB" sz="4200" baseline="-25000">
                <a:solidFill>
                  <a:srgbClr val="FFFF00"/>
                </a:solidFill>
                <a:effectLst>
                  <a:outerShdw blurRad="38100" dist="38100" dir="2700000" algn="tl">
                    <a:srgbClr val="000000"/>
                  </a:outerShdw>
                </a:effectLst>
                <a:latin typeface="Calibri" pitchFamily="34" charset="0"/>
              </a:rPr>
              <a:t>(1)</a:t>
            </a:r>
            <a:r>
              <a:rPr lang="en-GB" sz="4200">
                <a:solidFill>
                  <a:srgbClr val="FFFF00"/>
                </a:solidFill>
                <a:effectLst>
                  <a:outerShdw blurRad="38100" dist="38100" dir="2700000" algn="tl">
                    <a:srgbClr val="000000"/>
                  </a:outerShdw>
                </a:effectLst>
                <a:latin typeface="Calibri" pitchFamily="34" charset="0"/>
              </a:rPr>
              <a:t> + </a:t>
            </a:r>
            <a:r>
              <a:rPr lang="en-GB" sz="4200">
                <a:solidFill>
                  <a:schemeClr val="bg1"/>
                </a:solidFill>
                <a:effectLst>
                  <a:outerShdw blurRad="38100" dist="38100" dir="2700000" algn="tl">
                    <a:srgbClr val="000000"/>
                  </a:outerShdw>
                </a:effectLst>
                <a:latin typeface="Calibri" pitchFamily="34" charset="0"/>
              </a:rPr>
              <a:t>0.6</a:t>
            </a:r>
            <a:r>
              <a:rPr lang="en-GB" sz="4200">
                <a:solidFill>
                  <a:srgbClr val="FFFF00"/>
                </a:solidFill>
                <a:effectLst>
                  <a:outerShdw blurRad="38100" dist="38100" dir="2700000" algn="tl">
                    <a:srgbClr val="000000"/>
                  </a:outerShdw>
                </a:effectLst>
                <a:latin typeface="Calibri" pitchFamily="34" charset="0"/>
              </a:rPr>
              <a:t>Sp</a:t>
            </a:r>
            <a:r>
              <a:rPr lang="en-GB" sz="4200" baseline="-25000">
                <a:solidFill>
                  <a:srgbClr val="FFFF00"/>
                </a:solidFill>
                <a:effectLst>
                  <a:outerShdw blurRad="38100" dist="38100" dir="2700000" algn="tl">
                    <a:srgbClr val="000000"/>
                  </a:outerShdw>
                </a:effectLst>
                <a:latin typeface="Calibri" pitchFamily="34" charset="0"/>
              </a:rPr>
              <a:t>(1)</a:t>
            </a:r>
            <a:r>
              <a:rPr lang="en-GB" sz="4200">
                <a:solidFill>
                  <a:srgbClr val="FFFF00"/>
                </a:solidFill>
                <a:effectLst>
                  <a:outerShdw blurRad="38100" dist="38100" dir="2700000" algn="tl">
                    <a:srgbClr val="000000"/>
                  </a:outerShdw>
                </a:effectLst>
                <a:latin typeface="Calibri" pitchFamily="34" charset="0"/>
              </a:rPr>
              <a:t> =</a:t>
            </a:r>
          </a:p>
          <a:p>
            <a:pPr algn="ctr">
              <a:lnSpc>
                <a:spcPct val="70000"/>
              </a:lnSpc>
              <a:spcBef>
                <a:spcPct val="50000"/>
              </a:spcBef>
              <a:defRPr/>
            </a:pPr>
            <a:r>
              <a:rPr lang="en-GB" sz="4200">
                <a:solidFill>
                  <a:schemeClr val="bg1"/>
                </a:solidFill>
                <a:effectLst>
                  <a:outerShdw blurRad="38100" dist="38100" dir="2700000" algn="tl">
                    <a:srgbClr val="000000"/>
                  </a:outerShdw>
                </a:effectLst>
                <a:latin typeface="Calibri" pitchFamily="34" charset="0"/>
              </a:rPr>
              <a:t>3.5</a:t>
            </a:r>
            <a:r>
              <a:rPr lang="en-GB" sz="4200">
                <a:solidFill>
                  <a:srgbClr val="FFFF00"/>
                </a:solidFill>
                <a:effectLst>
                  <a:outerShdw blurRad="38100" dist="38100" dir="2700000" algn="tl">
                    <a:srgbClr val="000000"/>
                  </a:outerShdw>
                </a:effectLst>
                <a:latin typeface="Calibri" pitchFamily="34" charset="0"/>
              </a:rPr>
              <a:t>Cpx</a:t>
            </a:r>
            <a:r>
              <a:rPr lang="en-GB" sz="4200" baseline="-25000">
                <a:solidFill>
                  <a:srgbClr val="FFFF00"/>
                </a:solidFill>
                <a:effectLst>
                  <a:outerShdw blurRad="38100" dist="38100" dir="2700000" algn="tl">
                    <a:srgbClr val="000000"/>
                  </a:outerShdw>
                </a:effectLst>
                <a:latin typeface="Calibri" pitchFamily="34" charset="0"/>
              </a:rPr>
              <a:t>(2)</a:t>
            </a:r>
            <a:r>
              <a:rPr lang="en-GB" sz="4200">
                <a:solidFill>
                  <a:srgbClr val="FFFF00"/>
                </a:solidFill>
                <a:effectLst>
                  <a:outerShdw blurRad="38100" dist="38100" dir="2700000" algn="tl">
                    <a:srgbClr val="000000"/>
                  </a:outerShdw>
                </a:effectLst>
                <a:latin typeface="Calibri" pitchFamily="34" charset="0"/>
              </a:rPr>
              <a:t> + </a:t>
            </a:r>
            <a:r>
              <a:rPr lang="en-GB" sz="4200">
                <a:solidFill>
                  <a:schemeClr val="bg1"/>
                </a:solidFill>
                <a:effectLst>
                  <a:outerShdw blurRad="38100" dist="38100" dir="2700000" algn="tl">
                    <a:srgbClr val="000000"/>
                  </a:outerShdw>
                </a:effectLst>
                <a:latin typeface="Calibri" pitchFamily="34" charset="0"/>
              </a:rPr>
              <a:t>0.6</a:t>
            </a:r>
            <a:r>
              <a:rPr lang="en-GB" sz="4200">
                <a:solidFill>
                  <a:srgbClr val="FFFF00"/>
                </a:solidFill>
                <a:effectLst>
                  <a:outerShdw blurRad="38100" dist="38100" dir="2700000" algn="tl">
                    <a:srgbClr val="000000"/>
                  </a:outerShdw>
                </a:effectLst>
                <a:latin typeface="Calibri" pitchFamily="34" charset="0"/>
              </a:rPr>
              <a:t>Sp + </a:t>
            </a:r>
            <a:r>
              <a:rPr lang="en-GB" sz="4200">
                <a:solidFill>
                  <a:schemeClr val="bg1"/>
                </a:solidFill>
                <a:effectLst>
                  <a:outerShdw blurRad="38100" dist="38100" dir="2700000" algn="tl">
                    <a:srgbClr val="000000"/>
                  </a:outerShdw>
                </a:effectLst>
                <a:latin typeface="Calibri" pitchFamily="34" charset="0"/>
              </a:rPr>
              <a:t>0.1</a:t>
            </a:r>
            <a:r>
              <a:rPr lang="en-GB" sz="4200">
                <a:solidFill>
                  <a:srgbClr val="FFFF00"/>
                </a:solidFill>
                <a:effectLst>
                  <a:outerShdw blurRad="38100" dist="38100" dir="2700000" algn="tl">
                    <a:srgbClr val="000000"/>
                  </a:outerShdw>
                </a:effectLst>
                <a:latin typeface="Calibri" pitchFamily="34" charset="0"/>
              </a:rPr>
              <a:t>Ol + </a:t>
            </a:r>
            <a:r>
              <a:rPr lang="en-GB" sz="4200">
                <a:solidFill>
                  <a:schemeClr val="bg1"/>
                </a:solidFill>
                <a:effectLst>
                  <a:outerShdw blurRad="38100" dist="38100" dir="2700000" algn="tl">
                    <a:srgbClr val="000000"/>
                  </a:outerShdw>
                </a:effectLst>
                <a:latin typeface="Calibri" pitchFamily="34" charset="0"/>
              </a:rPr>
              <a:t>1.0</a:t>
            </a:r>
            <a:r>
              <a:rPr lang="en-GB" sz="4200">
                <a:solidFill>
                  <a:srgbClr val="FFFF00"/>
                </a:solidFill>
                <a:effectLst>
                  <a:outerShdw blurRad="38100" dist="38100" dir="2700000" algn="tl">
                    <a:srgbClr val="000000"/>
                  </a:outerShdw>
                </a:effectLst>
                <a:latin typeface="Calibri" pitchFamily="34" charset="0"/>
              </a:rPr>
              <a:t>Glass</a:t>
            </a:r>
          </a:p>
        </p:txBody>
      </p:sp>
      <p:sp>
        <p:nvSpPr>
          <p:cNvPr id="1006602" name="Text Box 10"/>
          <p:cNvSpPr txBox="1">
            <a:spLocks noChangeArrowheads="1"/>
          </p:cNvSpPr>
          <p:nvPr/>
        </p:nvSpPr>
        <p:spPr bwMode="auto">
          <a:xfrm>
            <a:off x="0" y="5270500"/>
            <a:ext cx="9144000" cy="1034129"/>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In this case </a:t>
            </a:r>
            <a:r>
              <a:rPr lang="en-GB" sz="3400" dirty="0" err="1">
                <a:solidFill>
                  <a:schemeClr val="bg1"/>
                </a:solidFill>
                <a:effectLst>
                  <a:outerShdw blurRad="38100" dist="38100" dir="2700000" algn="tl">
                    <a:srgbClr val="000000"/>
                  </a:outerShdw>
                </a:effectLst>
                <a:latin typeface="Calibri" pitchFamily="34" charset="0"/>
              </a:rPr>
              <a:t>opx</a:t>
            </a:r>
            <a:r>
              <a:rPr lang="en-GB" sz="3400" dirty="0">
                <a:solidFill>
                  <a:schemeClr val="bg1"/>
                </a:solidFill>
                <a:effectLst>
                  <a:outerShdw blurRad="38100" dist="38100" dir="2700000" algn="tl">
                    <a:srgbClr val="000000"/>
                  </a:outerShdw>
                </a:effectLst>
                <a:latin typeface="Calibri" pitchFamily="34" charset="0"/>
              </a:rPr>
              <a:t> seems not to participate in the melting assemblage.</a:t>
            </a:r>
          </a:p>
        </p:txBody>
      </p:sp>
      <p:sp>
        <p:nvSpPr>
          <p:cNvPr id="1006603" name="Text Box 11"/>
          <p:cNvSpPr txBox="1">
            <a:spLocks noChangeArrowheads="1"/>
          </p:cNvSpPr>
          <p:nvPr/>
        </p:nvSpPr>
        <p:spPr bwMode="auto">
          <a:xfrm>
            <a:off x="4452938" y="6280150"/>
            <a:ext cx="4691062" cy="284163"/>
          </a:xfrm>
          <a:prstGeom prst="rect">
            <a:avLst/>
          </a:prstGeom>
          <a:noFill/>
          <a:ln w="9525" algn="ctr">
            <a:noFill/>
            <a:miter lim="800000"/>
            <a:headEnd/>
            <a:tailEnd/>
          </a:ln>
          <a:effectLst/>
        </p:spPr>
        <p:txBody>
          <a:bodyPr>
            <a:spAutoFit/>
          </a:bodyPr>
          <a:lstStyle/>
          <a:p>
            <a:pPr algn="r">
              <a:lnSpc>
                <a:spcPct val="90000"/>
              </a:lnSpc>
              <a:spcBef>
                <a:spcPct val="50000"/>
              </a:spcBef>
              <a:defRPr/>
            </a:pPr>
            <a:r>
              <a:rPr lang="en-GB" sz="1400" dirty="0">
                <a:solidFill>
                  <a:schemeClr val="bg1"/>
                </a:solidFill>
                <a:effectLst>
                  <a:outerShdw blurRad="38100" dist="38100" dir="2700000" algn="tl">
                    <a:srgbClr val="000000"/>
                  </a:outerShdw>
                </a:effectLst>
                <a:latin typeface="Calibri" pitchFamily="34" charset="0"/>
              </a:rPr>
              <a:t>Lustrino et al., 1999 (Per. Mineral., 68, 13-42)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6598">
                                            <p:txEl>
                                              <p:pRg st="0" end="0"/>
                                            </p:txEl>
                                          </p:spTgt>
                                        </p:tgtEl>
                                        <p:attrNameLst>
                                          <p:attrName>style.visibility</p:attrName>
                                        </p:attrNameLst>
                                      </p:cBhvr>
                                      <p:to>
                                        <p:strVal val="visible"/>
                                      </p:to>
                                    </p:set>
                                    <p:animEffect transition="in" filter="fade">
                                      <p:cBhvr>
                                        <p:cTn id="7" dur="500"/>
                                        <p:tgtEl>
                                          <p:spTgt spid="10065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6601"/>
                                        </p:tgtEl>
                                        <p:attrNameLst>
                                          <p:attrName>style.visibility</p:attrName>
                                        </p:attrNameLst>
                                      </p:cBhvr>
                                      <p:to>
                                        <p:strVal val="visible"/>
                                      </p:to>
                                    </p:set>
                                    <p:animEffect transition="in" filter="fade">
                                      <p:cBhvr>
                                        <p:cTn id="12" dur="500"/>
                                        <p:tgtEl>
                                          <p:spTgt spid="100660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06603">
                                            <p:txEl>
                                              <p:pRg st="0" end="0"/>
                                            </p:txEl>
                                          </p:spTgt>
                                        </p:tgtEl>
                                        <p:attrNameLst>
                                          <p:attrName>style.visibility</p:attrName>
                                        </p:attrNameLst>
                                      </p:cBhvr>
                                      <p:to>
                                        <p:strVal val="visible"/>
                                      </p:to>
                                    </p:set>
                                    <p:animEffect transition="in" filter="fade">
                                      <p:cBhvr>
                                        <p:cTn id="16" dur="500"/>
                                        <p:tgtEl>
                                          <p:spTgt spid="100660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06602">
                                            <p:txEl>
                                              <p:pRg st="0" end="0"/>
                                            </p:txEl>
                                          </p:spTgt>
                                        </p:tgtEl>
                                        <p:attrNameLst>
                                          <p:attrName>style.visibility</p:attrName>
                                        </p:attrNameLst>
                                      </p:cBhvr>
                                      <p:to>
                                        <p:strVal val="visible"/>
                                      </p:to>
                                    </p:set>
                                    <p:animEffect transition="in" filter="fade">
                                      <p:cBhvr>
                                        <p:cTn id="21" dur="500"/>
                                        <p:tgtEl>
                                          <p:spTgt spid="10066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8" grpId="0" build="p"/>
      <p:bldP spid="1006601" grpId="0"/>
      <p:bldP spid="100660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3"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29771" name="Text Box 11"/>
          <p:cNvSpPr txBox="1">
            <a:spLocks noChangeArrowheads="1"/>
          </p:cNvSpPr>
          <p:nvPr/>
        </p:nvSpPr>
        <p:spPr bwMode="auto">
          <a:xfrm>
            <a:off x="762000" y="1173163"/>
            <a:ext cx="7620000" cy="1384995"/>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Among all the residual phases (ol,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cpx and sp), cpx has the highest incompatible element mineral/melt partition coefficients.</a:t>
            </a:r>
          </a:p>
        </p:txBody>
      </p:sp>
      <p:grpSp>
        <p:nvGrpSpPr>
          <p:cNvPr id="2" name="Group 32"/>
          <p:cNvGrpSpPr>
            <a:grpSpLocks/>
          </p:cNvGrpSpPr>
          <p:nvPr/>
        </p:nvGrpSpPr>
        <p:grpSpPr bwMode="auto">
          <a:xfrm>
            <a:off x="323850" y="2608263"/>
            <a:ext cx="8505825" cy="3543299"/>
            <a:chOff x="204" y="1949"/>
            <a:chExt cx="5358" cy="2232"/>
          </a:xfrm>
        </p:grpSpPr>
        <p:sp>
          <p:nvSpPr>
            <p:cNvPr id="629775" name="Rectangle 15"/>
            <p:cNvSpPr>
              <a:spLocks noChangeArrowheads="1"/>
            </p:cNvSpPr>
            <p:nvPr/>
          </p:nvSpPr>
          <p:spPr bwMode="auto">
            <a:xfrm>
              <a:off x="894" y="3148"/>
              <a:ext cx="4128" cy="1033"/>
            </a:xfrm>
            <a:prstGeom prst="rect">
              <a:avLst/>
            </a:prstGeom>
            <a:noFill/>
            <a:ln w="9525">
              <a:noFill/>
              <a:miter lim="800000"/>
              <a:headEnd/>
              <a:tailEnd/>
            </a:ln>
            <a:effectLst/>
          </p:spPr>
          <p:txBody>
            <a:bodyPr/>
            <a:lstStyle/>
            <a:p>
              <a:pPr marL="669925" indent="-669925">
                <a:spcBef>
                  <a:spcPct val="20000"/>
                </a:spcBef>
                <a:defRPr/>
              </a:pPr>
              <a:r>
                <a:rPr lang="en-GB" sz="2800" dirty="0">
                  <a:solidFill>
                    <a:schemeClr val="bg1"/>
                  </a:solidFill>
                  <a:effectLst>
                    <a:outerShdw blurRad="38100" dist="38100" dir="2700000" algn="tl">
                      <a:srgbClr val="000000"/>
                    </a:outerShdw>
                  </a:effectLst>
                  <a:latin typeface="Calibri" pitchFamily="34" charset="0"/>
                </a:rPr>
                <a:t>= Concentration of element </a:t>
              </a:r>
              <a:r>
                <a:rPr lang="en-GB" sz="2800" i="1" dirty="0" err="1">
                  <a:solidFill>
                    <a:schemeClr val="bg1"/>
                  </a:solidFill>
                  <a:effectLst>
                    <a:outerShdw blurRad="38100" dist="38100" dir="2700000" algn="tl">
                      <a:srgbClr val="000000"/>
                    </a:outerShdw>
                  </a:effectLst>
                  <a:latin typeface="Calibri" pitchFamily="34" charset="0"/>
                </a:rPr>
                <a:t>i</a:t>
              </a:r>
              <a:r>
                <a:rPr lang="en-GB" sz="2800" dirty="0">
                  <a:solidFill>
                    <a:schemeClr val="bg1"/>
                  </a:solidFill>
                  <a:effectLst>
                    <a:outerShdw blurRad="38100" dist="38100" dir="2700000" algn="tl">
                      <a:srgbClr val="000000"/>
                    </a:outerShdw>
                  </a:effectLst>
                  <a:latin typeface="Calibri" pitchFamily="34" charset="0"/>
                </a:rPr>
                <a:t> in the mineral.</a:t>
              </a:r>
              <a:endParaRPr lang="en-GB" sz="1000" dirty="0">
                <a:solidFill>
                  <a:schemeClr val="bg1"/>
                </a:solidFill>
                <a:effectLst>
                  <a:outerShdw blurRad="38100" dist="38100" dir="2700000" algn="tl">
                    <a:srgbClr val="000000"/>
                  </a:outerShdw>
                </a:effectLst>
                <a:latin typeface="Calibri" pitchFamily="34" charset="0"/>
              </a:endParaRPr>
            </a:p>
            <a:p>
              <a:pPr marL="669925" indent="-669925">
                <a:spcBef>
                  <a:spcPct val="20000"/>
                </a:spcBef>
                <a:defRPr/>
              </a:pPr>
              <a:endParaRPr lang="en-GB" sz="1000" dirty="0">
                <a:solidFill>
                  <a:srgbClr val="FFFF00"/>
                </a:solidFill>
                <a:effectLst>
                  <a:outerShdw blurRad="38100" dist="38100" dir="2700000" algn="tl">
                    <a:srgbClr val="000000"/>
                  </a:outerShdw>
                </a:effectLst>
                <a:latin typeface="Calibri" pitchFamily="34" charset="0"/>
              </a:endParaRPr>
            </a:p>
            <a:p>
              <a:pPr marL="669925" indent="-669925">
                <a:spcBef>
                  <a:spcPct val="20000"/>
                </a:spcBef>
                <a:defRPr/>
              </a:pPr>
              <a:r>
                <a:rPr lang="en-GB" sz="2800" dirty="0">
                  <a:solidFill>
                    <a:schemeClr val="bg1"/>
                  </a:solidFill>
                  <a:effectLst>
                    <a:outerShdw blurRad="38100" dist="38100" dir="2700000" algn="tl">
                      <a:srgbClr val="000000"/>
                    </a:outerShdw>
                  </a:effectLst>
                  <a:latin typeface="Calibri" pitchFamily="34" charset="0"/>
                </a:rPr>
                <a:t>= Concentration of element </a:t>
              </a:r>
              <a:r>
                <a:rPr lang="en-GB" sz="2800" i="1" dirty="0" err="1">
                  <a:solidFill>
                    <a:schemeClr val="bg1"/>
                  </a:solidFill>
                  <a:effectLst>
                    <a:outerShdw blurRad="38100" dist="38100" dir="2700000" algn="tl">
                      <a:srgbClr val="000000"/>
                    </a:outerShdw>
                  </a:effectLst>
                  <a:latin typeface="Calibri" pitchFamily="34" charset="0"/>
                </a:rPr>
                <a:t>i</a:t>
              </a:r>
              <a:r>
                <a:rPr lang="en-GB" sz="2800" dirty="0">
                  <a:solidFill>
                    <a:schemeClr val="bg1"/>
                  </a:solidFill>
                  <a:effectLst>
                    <a:outerShdw blurRad="38100" dist="38100" dir="2700000" algn="tl">
                      <a:srgbClr val="000000"/>
                    </a:outerShdw>
                  </a:effectLst>
                  <a:latin typeface="Calibri" pitchFamily="34" charset="0"/>
                </a:rPr>
                <a:t> in the melt    </a:t>
              </a:r>
              <a:r>
                <a:rPr lang="en-GB" sz="2800" u="sng" dirty="0">
                  <a:solidFill>
                    <a:schemeClr val="bg1"/>
                  </a:solidFill>
                  <a:effectLst>
                    <a:outerShdw blurRad="38100" dist="38100" dir="2700000" algn="tl">
                      <a:srgbClr val="000000"/>
                    </a:outerShdw>
                  </a:effectLst>
                  <a:latin typeface="Calibri" pitchFamily="34" charset="0"/>
                </a:rPr>
                <a:t>in equilibrium</a:t>
              </a:r>
              <a:r>
                <a:rPr lang="en-GB" sz="2800" dirty="0">
                  <a:solidFill>
                    <a:schemeClr val="bg1"/>
                  </a:solidFill>
                  <a:effectLst>
                    <a:outerShdw blurRad="38100" dist="38100" dir="2700000" algn="tl">
                      <a:srgbClr val="000000"/>
                    </a:outerShdw>
                  </a:effectLst>
                  <a:latin typeface="Calibri" pitchFamily="34" charset="0"/>
                </a:rPr>
                <a:t> with that mineral.</a:t>
              </a:r>
            </a:p>
          </p:txBody>
        </p:sp>
        <p:grpSp>
          <p:nvGrpSpPr>
            <p:cNvPr id="96263" name="Group 16"/>
            <p:cNvGrpSpPr>
              <a:grpSpLocks/>
            </p:cNvGrpSpPr>
            <p:nvPr/>
          </p:nvGrpSpPr>
          <p:grpSpPr bwMode="auto">
            <a:xfrm>
              <a:off x="534" y="2978"/>
              <a:ext cx="432" cy="464"/>
              <a:chOff x="4368" y="1632"/>
              <a:chExt cx="432" cy="464"/>
            </a:xfrm>
          </p:grpSpPr>
          <p:sp>
            <p:nvSpPr>
              <p:cNvPr id="629777" name="Text Box 17"/>
              <p:cNvSpPr txBox="1">
                <a:spLocks noChangeArrowheads="1"/>
              </p:cNvSpPr>
              <p:nvPr/>
            </p:nvSpPr>
            <p:spPr bwMode="auto">
              <a:xfrm>
                <a:off x="4368" y="1632"/>
                <a:ext cx="332" cy="464"/>
              </a:xfrm>
              <a:prstGeom prst="rect">
                <a:avLst/>
              </a:prstGeom>
              <a:noFill/>
              <a:ln w="9525">
                <a:noFill/>
                <a:miter lim="800000"/>
                <a:headEnd/>
                <a:tailEnd/>
              </a:ln>
              <a:effectLst/>
            </p:spPr>
            <p:txBody>
              <a:bodyPr wrap="none">
                <a:spAutoFit/>
              </a:bodyPr>
              <a:lstStyle/>
              <a:p>
                <a:pPr>
                  <a:lnSpc>
                    <a:spcPct val="145000"/>
                  </a:lnSpc>
                  <a:defRPr/>
                </a:pPr>
                <a:r>
                  <a:rPr lang="en-GB" sz="3200" dirty="0">
                    <a:solidFill>
                      <a:srgbClr val="FFFF00"/>
                    </a:solidFill>
                    <a:effectLst>
                      <a:outerShdw blurRad="38100" dist="38100" dir="2700000" algn="tl">
                        <a:srgbClr val="000000"/>
                      </a:outerShdw>
                    </a:effectLst>
                    <a:latin typeface="Calibri" pitchFamily="34" charset="0"/>
                  </a:rPr>
                  <a:t>C</a:t>
                </a:r>
                <a:r>
                  <a:rPr lang="en-GB" sz="3200" i="1" baseline="-25000" dirty="0">
                    <a:solidFill>
                      <a:srgbClr val="FFFF00"/>
                    </a:solidFill>
                    <a:effectLst>
                      <a:outerShdw blurRad="38100" dist="38100" dir="2700000" algn="tl">
                        <a:srgbClr val="000000"/>
                      </a:outerShdw>
                    </a:effectLst>
                    <a:latin typeface="Calibri" pitchFamily="34" charset="0"/>
                  </a:rPr>
                  <a:t>S</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96277" name="Rectangle 18"/>
              <p:cNvSpPr>
                <a:spLocks noChangeArrowheads="1"/>
              </p:cNvSpPr>
              <p:nvPr/>
            </p:nvSpPr>
            <p:spPr bwMode="auto">
              <a:xfrm>
                <a:off x="4560" y="1698"/>
                <a:ext cx="240" cy="336"/>
              </a:xfrm>
              <a:prstGeom prst="rect">
                <a:avLst/>
              </a:prstGeom>
              <a:noFill/>
              <a:ln w="9525">
                <a:noFill/>
                <a:miter lim="800000"/>
                <a:headEnd/>
                <a:tailEnd/>
              </a:ln>
            </p:spPr>
            <p:txBody>
              <a:bodyPr/>
              <a:lstStyle/>
              <a:p>
                <a:pPr marL="342900" indent="-342900">
                  <a:spcBef>
                    <a:spcPct val="20000"/>
                  </a:spcBef>
                </a:pPr>
                <a:r>
                  <a:rPr lang="en-GB" sz="2400" i="1" dirty="0" err="1">
                    <a:solidFill>
                      <a:srgbClr val="FFFF00"/>
                    </a:solidFill>
                    <a:effectLst/>
                    <a:latin typeface="Calibri" pitchFamily="34" charset="0"/>
                  </a:rPr>
                  <a:t>i</a:t>
                </a:r>
                <a:endParaRPr lang="en-GB" sz="3200" dirty="0">
                  <a:solidFill>
                    <a:srgbClr val="FFFF00"/>
                  </a:solidFill>
                  <a:effectLst/>
                  <a:latin typeface="Calibri" pitchFamily="34" charset="0"/>
                </a:endParaRPr>
              </a:p>
            </p:txBody>
          </p:sp>
        </p:grpSp>
        <p:grpSp>
          <p:nvGrpSpPr>
            <p:cNvPr id="96264" name="Group 19"/>
            <p:cNvGrpSpPr>
              <a:grpSpLocks/>
            </p:cNvGrpSpPr>
            <p:nvPr/>
          </p:nvGrpSpPr>
          <p:grpSpPr bwMode="auto">
            <a:xfrm>
              <a:off x="534" y="3526"/>
              <a:ext cx="432" cy="411"/>
              <a:chOff x="5109" y="2700"/>
              <a:chExt cx="432" cy="411"/>
            </a:xfrm>
          </p:grpSpPr>
          <p:sp>
            <p:nvSpPr>
              <p:cNvPr id="629780" name="Text Box 20"/>
              <p:cNvSpPr txBox="1">
                <a:spLocks noChangeArrowheads="1"/>
              </p:cNvSpPr>
              <p:nvPr/>
            </p:nvSpPr>
            <p:spPr bwMode="auto">
              <a:xfrm>
                <a:off x="5109" y="2743"/>
                <a:ext cx="327" cy="368"/>
              </a:xfrm>
              <a:prstGeom prst="rect">
                <a:avLst/>
              </a:prstGeom>
              <a:noFill/>
              <a:ln w="9525">
                <a:noFill/>
                <a:miter lim="800000"/>
                <a:headEnd/>
                <a:tailEnd/>
              </a:ln>
              <a:effectLst/>
            </p:spPr>
            <p:txBody>
              <a:bodyPr wrap="none">
                <a:spAutoFit/>
              </a:bodyPr>
              <a:lstStyle/>
              <a:p>
                <a:pPr>
                  <a:defRPr/>
                </a:pPr>
                <a:r>
                  <a:rPr lang="en-GB" sz="3200">
                    <a:solidFill>
                      <a:srgbClr val="FFFF00"/>
                    </a:solidFill>
                    <a:effectLst>
                      <a:outerShdw blurRad="38100" dist="38100" dir="2700000" algn="tl">
                        <a:srgbClr val="000000"/>
                      </a:outerShdw>
                    </a:effectLst>
                    <a:latin typeface="Calibri" pitchFamily="34" charset="0"/>
                  </a:rPr>
                  <a:t>C</a:t>
                </a:r>
                <a:r>
                  <a:rPr lang="en-GB" sz="3200" i="1" baseline="-25000">
                    <a:solidFill>
                      <a:srgbClr val="FFFF00"/>
                    </a:solidFill>
                    <a:effectLst>
                      <a:outerShdw blurRad="38100" dist="38100" dir="2700000" algn="tl">
                        <a:srgbClr val="000000"/>
                      </a:outerShdw>
                    </a:effectLst>
                    <a:latin typeface="Calibri" pitchFamily="34" charset="0"/>
                  </a:rPr>
                  <a:t>L</a:t>
                </a:r>
                <a:endParaRPr lang="en-GB" sz="3200">
                  <a:solidFill>
                    <a:srgbClr val="FFFF00"/>
                  </a:solidFill>
                  <a:effectLst>
                    <a:outerShdw blurRad="38100" dist="38100" dir="2700000" algn="tl">
                      <a:srgbClr val="000000"/>
                    </a:outerShdw>
                  </a:effectLst>
                  <a:latin typeface="Calibri" pitchFamily="34" charset="0"/>
                </a:endParaRPr>
              </a:p>
            </p:txBody>
          </p:sp>
          <p:sp>
            <p:nvSpPr>
              <p:cNvPr id="96275" name="Rectangle 21"/>
              <p:cNvSpPr>
                <a:spLocks noChangeArrowheads="1"/>
              </p:cNvSpPr>
              <p:nvPr/>
            </p:nvSpPr>
            <p:spPr bwMode="auto">
              <a:xfrm>
                <a:off x="5301" y="2700"/>
                <a:ext cx="240" cy="336"/>
              </a:xfrm>
              <a:prstGeom prst="rect">
                <a:avLst/>
              </a:prstGeom>
              <a:noFill/>
              <a:ln w="9525">
                <a:noFill/>
                <a:miter lim="800000"/>
                <a:headEnd/>
                <a:tailEnd/>
              </a:ln>
            </p:spPr>
            <p:txBody>
              <a:bodyPr/>
              <a:lstStyle/>
              <a:p>
                <a:pPr marL="342900" indent="-342900">
                  <a:spcBef>
                    <a:spcPct val="20000"/>
                  </a:spcBef>
                </a:pPr>
                <a:r>
                  <a:rPr lang="en-GB" sz="2400" i="1">
                    <a:solidFill>
                      <a:srgbClr val="FFFF00"/>
                    </a:solidFill>
                    <a:effectLst/>
                    <a:latin typeface="Calibri" pitchFamily="34" charset="0"/>
                  </a:rPr>
                  <a:t>i</a:t>
                </a:r>
                <a:endParaRPr lang="en-GB" sz="3200">
                  <a:solidFill>
                    <a:srgbClr val="FFFF00"/>
                  </a:solidFill>
                  <a:effectLst/>
                  <a:latin typeface="Calibri" pitchFamily="34" charset="0"/>
                </a:endParaRPr>
              </a:p>
            </p:txBody>
          </p:sp>
        </p:grpSp>
        <p:sp>
          <p:nvSpPr>
            <p:cNvPr id="629783" name="Text Box 23"/>
            <p:cNvSpPr txBox="1">
              <a:spLocks noChangeArrowheads="1"/>
            </p:cNvSpPr>
            <p:nvPr/>
          </p:nvSpPr>
          <p:spPr bwMode="auto">
            <a:xfrm>
              <a:off x="3537" y="1949"/>
              <a:ext cx="360" cy="913"/>
            </a:xfrm>
            <a:prstGeom prst="rect">
              <a:avLst/>
            </a:prstGeom>
            <a:noFill/>
            <a:ln w="9525">
              <a:noFill/>
              <a:miter lim="800000"/>
              <a:headEnd/>
              <a:tailEnd/>
            </a:ln>
            <a:effectLst/>
          </p:spPr>
          <p:txBody>
            <a:bodyPr wrap="none">
              <a:spAutoFit/>
            </a:bodyPr>
            <a:lstStyle/>
            <a:p>
              <a:pPr>
                <a:lnSpc>
                  <a:spcPct val="145000"/>
                </a:lnSpc>
                <a:defRPr/>
              </a:pPr>
              <a:r>
                <a:rPr lang="en-GB" sz="3600">
                  <a:solidFill>
                    <a:srgbClr val="FFFF00"/>
                  </a:solidFill>
                  <a:effectLst>
                    <a:outerShdw blurRad="38100" dist="38100" dir="2700000" algn="tl">
                      <a:srgbClr val="000000"/>
                    </a:outerShdw>
                  </a:effectLst>
                  <a:latin typeface="Calibri" pitchFamily="34" charset="0"/>
                </a:rPr>
                <a:t>C</a:t>
              </a:r>
              <a:r>
                <a:rPr lang="en-GB" sz="3600" i="1" baseline="-25000">
                  <a:solidFill>
                    <a:srgbClr val="FFFF00"/>
                  </a:solidFill>
                  <a:effectLst>
                    <a:outerShdw blurRad="38100" dist="38100" dir="2700000" algn="tl">
                      <a:srgbClr val="000000"/>
                    </a:outerShdw>
                  </a:effectLst>
                  <a:latin typeface="Calibri" pitchFamily="34" charset="0"/>
                </a:rPr>
                <a:t>S</a:t>
              </a:r>
              <a:endParaRPr lang="en-GB" sz="3600">
                <a:solidFill>
                  <a:srgbClr val="FFFF00"/>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C</a:t>
              </a:r>
              <a:r>
                <a:rPr lang="en-GB" sz="3600" i="1" baseline="-25000">
                  <a:solidFill>
                    <a:srgbClr val="FFFF00"/>
                  </a:solidFill>
                  <a:effectLst>
                    <a:outerShdw blurRad="38100" dist="38100" dir="2700000" algn="tl">
                      <a:srgbClr val="000000"/>
                    </a:outerShdw>
                  </a:effectLst>
                  <a:latin typeface="Calibri" pitchFamily="34" charset="0"/>
                </a:rPr>
                <a:t>L</a:t>
              </a:r>
              <a:endParaRPr lang="en-GB" sz="3600">
                <a:solidFill>
                  <a:srgbClr val="FFFF00"/>
                </a:solidFill>
                <a:effectLst>
                  <a:outerShdw blurRad="38100" dist="38100" dir="2700000" algn="tl">
                    <a:srgbClr val="000000"/>
                  </a:outerShdw>
                </a:effectLst>
                <a:latin typeface="Calibri" pitchFamily="34" charset="0"/>
              </a:endParaRPr>
            </a:p>
          </p:txBody>
        </p:sp>
        <p:sp>
          <p:nvSpPr>
            <p:cNvPr id="629784" name="Line 24"/>
            <p:cNvSpPr>
              <a:spLocks noChangeShapeType="1"/>
            </p:cNvSpPr>
            <p:nvPr/>
          </p:nvSpPr>
          <p:spPr bwMode="auto">
            <a:xfrm flipV="1">
              <a:off x="3590" y="2491"/>
              <a:ext cx="291" cy="0"/>
            </a:xfrm>
            <a:prstGeom prst="line">
              <a:avLst/>
            </a:prstGeom>
            <a:noFill/>
            <a:ln w="28575">
              <a:solidFill>
                <a:schemeClr val="bg1"/>
              </a:solidFill>
              <a:round/>
              <a:headEnd/>
              <a:tailEnd/>
            </a:ln>
            <a:effectLst/>
          </p:spPr>
          <p:txBody>
            <a:bodyPr wrap="none" anchor="ctr"/>
            <a:lstStyle/>
            <a:p>
              <a:pPr>
                <a:defRPr/>
              </a:pPr>
              <a:endParaRPr lang="en-GB">
                <a:solidFill>
                  <a:srgbClr val="FFFF00"/>
                </a:solidFill>
                <a:latin typeface="Calibri" pitchFamily="34" charset="0"/>
              </a:endParaRPr>
            </a:p>
          </p:txBody>
        </p:sp>
        <p:sp>
          <p:nvSpPr>
            <p:cNvPr id="629785" name="Rectangle 25"/>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GB" sz="4000">
                  <a:solidFill>
                    <a:srgbClr val="FFFF00"/>
                  </a:solidFill>
                  <a:effectLst>
                    <a:outerShdw blurRad="38100" dist="38100" dir="2700000" algn="tl">
                      <a:srgbClr val="000000"/>
                    </a:outerShdw>
                  </a:effectLst>
                  <a:latin typeface="Calibri" pitchFamily="34" charset="0"/>
                </a:rPr>
                <a:t>K</a:t>
              </a:r>
              <a:r>
                <a:rPr lang="en-GB" sz="4000" baseline="-25000">
                  <a:solidFill>
                    <a:srgbClr val="FFFF00"/>
                  </a:solidFill>
                  <a:effectLst>
                    <a:outerShdw blurRad="38100" dist="38100" dir="2700000" algn="tl">
                      <a:srgbClr val="000000"/>
                    </a:outerShdw>
                  </a:effectLst>
                  <a:latin typeface="Calibri" pitchFamily="34" charset="0"/>
                </a:rPr>
                <a:t>D</a:t>
              </a:r>
              <a:r>
                <a:rPr lang="en-GB" sz="4000">
                  <a:solidFill>
                    <a:srgbClr val="FFFF00"/>
                  </a:solidFill>
                  <a:effectLst>
                    <a:outerShdw blurRad="38100" dist="38100" dir="2700000" algn="tl">
                      <a:srgbClr val="000000"/>
                    </a:outerShdw>
                  </a:effectLst>
                  <a:latin typeface="Calibri" pitchFamily="34" charset="0"/>
                </a:rPr>
                <a:t> =</a:t>
              </a:r>
            </a:p>
          </p:txBody>
        </p:sp>
        <p:sp>
          <p:nvSpPr>
            <p:cNvPr id="629786" name="Rectangle 26"/>
            <p:cNvSpPr>
              <a:spLocks noChangeArrowheads="1"/>
            </p:cNvSpPr>
            <p:nvPr/>
          </p:nvSpPr>
          <p:spPr bwMode="auto">
            <a:xfrm>
              <a:off x="3729" y="2060"/>
              <a:ext cx="240" cy="336"/>
            </a:xfrm>
            <a:prstGeom prst="rect">
              <a:avLst/>
            </a:prstGeom>
            <a:noFill/>
            <a:ln w="9525">
              <a:noFill/>
              <a:miter lim="800000"/>
              <a:headEnd/>
              <a:tailEnd/>
            </a:ln>
            <a:effectLst/>
          </p:spPr>
          <p:txBody>
            <a:bodyPr/>
            <a:lstStyle/>
            <a:p>
              <a:pPr marL="342900" indent="-342900">
                <a:spcBef>
                  <a:spcPct val="20000"/>
                </a:spcBef>
                <a:defRPr/>
              </a:pPr>
              <a:r>
                <a:rPr lang="en-GB" sz="2800" i="1">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7" name="Rectangle 27"/>
            <p:cNvSpPr>
              <a:spLocks noChangeArrowheads="1"/>
            </p:cNvSpPr>
            <p:nvPr/>
          </p:nvSpPr>
          <p:spPr bwMode="auto">
            <a:xfrm>
              <a:off x="3705" y="2426"/>
              <a:ext cx="240" cy="336"/>
            </a:xfrm>
            <a:prstGeom prst="rect">
              <a:avLst/>
            </a:prstGeom>
            <a:noFill/>
            <a:ln w="9525">
              <a:noFill/>
              <a:miter lim="800000"/>
              <a:headEnd/>
              <a:tailEnd/>
            </a:ln>
            <a:effectLst/>
          </p:spPr>
          <p:txBody>
            <a:bodyPr/>
            <a:lstStyle/>
            <a:p>
              <a:pPr marL="342900" indent="-342900">
                <a:spcBef>
                  <a:spcPct val="20000"/>
                </a:spcBef>
                <a:defRPr/>
              </a:pPr>
              <a:r>
                <a:rPr lang="en-GB" sz="2800" i="1">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8" name="Rectangle 28"/>
            <p:cNvSpPr>
              <a:spLocks noChangeArrowheads="1"/>
            </p:cNvSpPr>
            <p:nvPr/>
          </p:nvSpPr>
          <p:spPr bwMode="auto">
            <a:xfrm>
              <a:off x="3031" y="2167"/>
              <a:ext cx="240" cy="336"/>
            </a:xfrm>
            <a:prstGeom prst="rect">
              <a:avLst/>
            </a:prstGeom>
            <a:noFill/>
            <a:ln w="9525">
              <a:noFill/>
              <a:miter lim="800000"/>
              <a:headEnd/>
              <a:tailEnd/>
            </a:ln>
            <a:effectLst/>
          </p:spPr>
          <p:txBody>
            <a:bodyPr/>
            <a:lstStyle/>
            <a:p>
              <a:pPr marL="342900" indent="-342900">
                <a:spcBef>
                  <a:spcPct val="20000"/>
                </a:spcBef>
                <a:defRPr/>
              </a:pPr>
              <a:r>
                <a:rPr lang="en-GB" sz="2800" i="1">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9" name="Rectangle 29"/>
            <p:cNvSpPr>
              <a:spLocks noChangeArrowheads="1"/>
            </p:cNvSpPr>
            <p:nvPr/>
          </p:nvSpPr>
          <p:spPr bwMode="auto">
            <a:xfrm>
              <a:off x="3112" y="2426"/>
              <a:ext cx="324" cy="519"/>
            </a:xfrm>
            <a:prstGeom prst="rect">
              <a:avLst/>
            </a:prstGeom>
            <a:noFill/>
            <a:ln w="9525">
              <a:noFill/>
              <a:miter lim="800000"/>
              <a:headEnd/>
              <a:tailEnd/>
            </a:ln>
            <a:effectLst/>
          </p:spPr>
          <p:txBody>
            <a:bodyPr/>
            <a:lstStyle/>
            <a:p>
              <a:pPr marL="342900" indent="-342900">
                <a:spcBef>
                  <a:spcPct val="20000"/>
                </a:spcBef>
                <a:defRPr/>
              </a:pPr>
              <a:r>
                <a:rPr lang="en-GB" sz="3600" i="1" baseline="-25000">
                  <a:solidFill>
                    <a:srgbClr val="FFFF00"/>
                  </a:solidFill>
                  <a:effectLst>
                    <a:outerShdw blurRad="38100" dist="38100" dir="2700000" algn="tl">
                      <a:srgbClr val="000000"/>
                    </a:outerShdw>
                  </a:effectLst>
                  <a:latin typeface="Calibri" pitchFamily="34" charset="0"/>
                </a:rPr>
                <a:t>S</a:t>
              </a:r>
              <a:endParaRPr lang="en-GB" sz="3600">
                <a:solidFill>
                  <a:srgbClr val="FFFF00"/>
                </a:solidFill>
                <a:effectLst>
                  <a:outerShdw blurRad="38100" dist="38100" dir="2700000" algn="tl">
                    <a:srgbClr val="000000"/>
                  </a:outerShdw>
                </a:effectLst>
                <a:latin typeface="Calibri" pitchFamily="34" charset="0"/>
              </a:endParaRPr>
            </a:p>
          </p:txBody>
        </p:sp>
        <p:sp>
          <p:nvSpPr>
            <p:cNvPr id="629790" name="Rectangle 30"/>
            <p:cNvSpPr>
              <a:spLocks noChangeArrowheads="1"/>
            </p:cNvSpPr>
            <p:nvPr/>
          </p:nvSpPr>
          <p:spPr bwMode="auto">
            <a:xfrm>
              <a:off x="204" y="2039"/>
              <a:ext cx="5358" cy="2087"/>
            </a:xfrm>
            <a:prstGeom prst="rect">
              <a:avLst/>
            </a:prstGeom>
            <a:noFill/>
            <a:ln w="57150" cmpd="thickThin" algn="ctr">
              <a:noFill/>
              <a:miter lim="800000"/>
              <a:headEnd/>
              <a:tailEnd/>
            </a:ln>
            <a:effectLst/>
          </p:spPr>
          <p:txBody>
            <a:bodyPr wrap="none" anchor="ctr"/>
            <a:lstStyle/>
            <a:p>
              <a:pPr>
                <a:defRPr/>
              </a:pPr>
              <a:endParaRPr lang="en-GB">
                <a:latin typeface="Calibri" pitchFamily="34" charset="0"/>
              </a:endParaRPr>
            </a:p>
          </p:txBody>
        </p:sp>
        <p:sp>
          <p:nvSpPr>
            <p:cNvPr id="629791" name="Rectangle 31"/>
            <p:cNvSpPr>
              <a:spLocks noChangeArrowheads="1"/>
            </p:cNvSpPr>
            <p:nvPr/>
          </p:nvSpPr>
          <p:spPr bwMode="auto">
            <a:xfrm>
              <a:off x="249" y="1998"/>
              <a:ext cx="2495" cy="1032"/>
            </a:xfrm>
            <a:prstGeom prst="rect">
              <a:avLst/>
            </a:prstGeom>
            <a:noFill/>
            <a:ln w="9525">
              <a:noFill/>
              <a:miter lim="800000"/>
              <a:headEnd/>
              <a:tailEnd/>
            </a:ln>
            <a:effectLst/>
          </p:spPr>
          <p:txBody>
            <a:bodyPr/>
            <a:lstStyle/>
            <a:p>
              <a:pPr algn="ctr">
                <a:spcBef>
                  <a:spcPct val="45000"/>
                </a:spcBef>
                <a:buClr>
                  <a:srgbClr val="00CC00"/>
                </a:buClr>
                <a:buSzPct val="50000"/>
                <a:buFont typeface="Monotype Sorts" pitchFamily="2" charset="2"/>
                <a:buNone/>
                <a:defRPr/>
              </a:pPr>
              <a:r>
                <a:rPr lang="en-GB" sz="4800" dirty="0">
                  <a:solidFill>
                    <a:schemeClr val="bg1"/>
                  </a:solidFill>
                  <a:effectLst>
                    <a:outerShdw blurRad="38100" dist="38100" dir="2700000" algn="tl">
                      <a:srgbClr val="000000"/>
                    </a:outerShdw>
                  </a:effectLst>
                  <a:latin typeface="Calibri" pitchFamily="34" charset="0"/>
                </a:rPr>
                <a:t>Partition Coefficient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9771">
                                            <p:txEl>
                                              <p:pRg st="0" end="0"/>
                                            </p:txEl>
                                          </p:spTgt>
                                        </p:tgtEl>
                                        <p:attrNameLst>
                                          <p:attrName>style.visibility</p:attrName>
                                        </p:attrNameLst>
                                      </p:cBhvr>
                                      <p:to>
                                        <p:strVal val="visible"/>
                                      </p:to>
                                    </p:set>
                                    <p:animEffect transition="in" filter="fade">
                                      <p:cBhvr>
                                        <p:cTn id="7" dur="500"/>
                                        <p:tgtEl>
                                          <p:spTgt spid="629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71"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02164" name="Rectangle 20"/>
          <p:cNvSpPr>
            <a:spLocks noChangeArrowheads="1"/>
          </p:cNvSpPr>
          <p:nvPr/>
        </p:nvSpPr>
        <p:spPr bwMode="auto">
          <a:xfrm>
            <a:off x="323850" y="3236913"/>
            <a:ext cx="8505825" cy="3313112"/>
          </a:xfrm>
          <a:prstGeom prst="rect">
            <a:avLst/>
          </a:prstGeom>
          <a:noFill/>
          <a:ln w="57150" cmpd="thickThin" algn="ctr">
            <a:noFill/>
            <a:miter lim="800000"/>
            <a:headEnd/>
            <a:tailEnd/>
          </a:ln>
          <a:effectLst/>
        </p:spPr>
        <p:txBody>
          <a:bodyPr wrap="none" anchor="ctr"/>
          <a:lstStyle/>
          <a:p>
            <a:pPr>
              <a:defRPr/>
            </a:pPr>
            <a:endParaRPr lang="en-GB">
              <a:latin typeface="Calibri" pitchFamily="34" charset="0"/>
            </a:endParaRPr>
          </a:p>
        </p:txBody>
      </p:sp>
      <p:sp>
        <p:nvSpPr>
          <p:cNvPr id="902192" name="Text Box 48"/>
          <p:cNvSpPr txBox="1">
            <a:spLocks noChangeArrowheads="1"/>
          </p:cNvSpPr>
          <p:nvPr/>
        </p:nvSpPr>
        <p:spPr bwMode="auto">
          <a:xfrm>
            <a:off x="379413" y="2801938"/>
            <a:ext cx="8369300" cy="3416320"/>
          </a:xfrm>
          <a:prstGeom prst="rect">
            <a:avLst/>
          </a:prstGeom>
          <a:noFill/>
          <a:ln w="9525">
            <a:noFill/>
            <a:miter lim="800000"/>
            <a:headEnd/>
            <a:tailEnd/>
          </a:ln>
          <a:effectLst/>
        </p:spPr>
        <p:txBody>
          <a:bodyPr>
            <a:spAutoFit/>
          </a:bodyPr>
          <a:lstStyle/>
          <a:p>
            <a:pPr algn="ctr">
              <a:lnSpc>
                <a:spcPct val="90000"/>
              </a:lnSpc>
              <a:defRPr/>
            </a:pPr>
            <a:r>
              <a:rPr lang="en-GB" sz="3000" dirty="0">
                <a:solidFill>
                  <a:schemeClr val="bg1"/>
                </a:solidFill>
                <a:effectLst>
                  <a:outerShdw blurRad="38100" dist="38100" dir="2700000" algn="tl">
                    <a:srgbClr val="000000"/>
                  </a:outerShdw>
                </a:effectLst>
                <a:latin typeface="Calibri" pitchFamily="34" charset="0"/>
                <a:sym typeface="Wingdings" pitchFamily="2" charset="2"/>
              </a:rPr>
              <a:t>A given element </a:t>
            </a:r>
            <a:r>
              <a:rPr lang="en-GB" sz="3000" u="sng" dirty="0">
                <a:solidFill>
                  <a:schemeClr val="bg1"/>
                </a:solidFill>
                <a:effectLst>
                  <a:outerShdw blurRad="38100" dist="38100" dir="2700000" algn="tl">
                    <a:srgbClr val="000000"/>
                  </a:outerShdw>
                </a:effectLst>
                <a:latin typeface="Calibri" pitchFamily="34" charset="0"/>
                <a:sym typeface="Wingdings" pitchFamily="2" charset="2"/>
              </a:rPr>
              <a:t>may have</a:t>
            </a:r>
            <a:r>
              <a:rPr lang="en-GB" sz="3000" dirty="0">
                <a:solidFill>
                  <a:schemeClr val="bg1"/>
                </a:solidFill>
                <a:effectLst>
                  <a:outerShdw blurRad="38100" dist="38100" dir="2700000" algn="tl">
                    <a:srgbClr val="000000"/>
                  </a:outerShdw>
                </a:effectLst>
                <a:latin typeface="Calibri" pitchFamily="34" charset="0"/>
                <a:sym typeface="Wingdings" pitchFamily="2" charset="2"/>
              </a:rPr>
              <a:t> different Kd depending the mineral where it enters.</a:t>
            </a:r>
          </a:p>
          <a:p>
            <a:pPr algn="ctr">
              <a:lnSpc>
                <a:spcPct val="90000"/>
              </a:lnSpc>
              <a:defRPr/>
            </a:pPr>
            <a:r>
              <a:rPr lang="en-GB" sz="3000" dirty="0">
                <a:solidFill>
                  <a:schemeClr val="bg1"/>
                </a:solidFill>
                <a:effectLst>
                  <a:outerShdw blurRad="38100" dist="38100" dir="2700000" algn="tl">
                    <a:srgbClr val="000000"/>
                  </a:outerShdw>
                </a:effectLst>
                <a:latin typeface="Calibri" pitchFamily="34" charset="0"/>
                <a:sym typeface="Wingdings" pitchFamily="2" charset="2"/>
              </a:rPr>
              <a:t>(</a:t>
            </a:r>
            <a:r>
              <a:rPr lang="en-GB" sz="3000" dirty="0">
                <a:solidFill>
                  <a:srgbClr val="FFFF00"/>
                </a:solidFill>
                <a:effectLst>
                  <a:outerShdw blurRad="38100" dist="38100" dir="2700000" algn="tl">
                    <a:srgbClr val="000000"/>
                  </a:outerShdw>
                </a:effectLst>
                <a:latin typeface="Calibri" pitchFamily="34" charset="0"/>
                <a:sym typeface="Wingdings" pitchFamily="2" charset="2"/>
              </a:rPr>
              <a:t>e.g., </a:t>
            </a:r>
            <a:r>
              <a:rPr lang="en-GB" sz="3000" dirty="0" err="1">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dirty="0" err="1">
                <a:solidFill>
                  <a:srgbClr val="FFFF00"/>
                </a:solidFill>
                <a:effectLst>
                  <a:outerShdw blurRad="38100" dist="38100" dir="2700000" algn="tl">
                    <a:srgbClr val="000000"/>
                  </a:outerShdw>
                </a:effectLst>
                <a:latin typeface="Calibri" pitchFamily="34" charset="0"/>
                <a:sym typeface="Wingdings" pitchFamily="2" charset="2"/>
              </a:rPr>
              <a:t>Cpx</a:t>
            </a:r>
            <a:r>
              <a:rPr lang="en-GB" sz="3000" dirty="0">
                <a:solidFill>
                  <a:srgbClr val="FFFF00"/>
                </a:solidFill>
                <a:effectLst>
                  <a:outerShdw blurRad="38100" dist="38100" dir="2700000" algn="tl">
                    <a:srgbClr val="000000"/>
                  </a:outerShdw>
                </a:effectLst>
                <a:latin typeface="Calibri" pitchFamily="34" charset="0"/>
                <a:sym typeface="Wingdings" pitchFamily="2" charset="2"/>
              </a:rPr>
              <a:t> ≠ </a:t>
            </a:r>
            <a:r>
              <a:rPr lang="en-GB" sz="3000" dirty="0" err="1">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dirty="0" err="1">
                <a:solidFill>
                  <a:srgbClr val="FFFF00"/>
                </a:solidFill>
                <a:effectLst>
                  <a:outerShdw blurRad="38100" dist="38100" dir="2700000" algn="tl">
                    <a:srgbClr val="000000"/>
                  </a:outerShdw>
                </a:effectLst>
                <a:latin typeface="Calibri" pitchFamily="34" charset="0"/>
                <a:sym typeface="Wingdings" pitchFamily="2" charset="2"/>
              </a:rPr>
              <a:t>Ol</a:t>
            </a:r>
            <a:r>
              <a:rPr lang="en-GB" sz="3000" dirty="0">
                <a:solidFill>
                  <a:srgbClr val="FFFF00"/>
                </a:solidFill>
                <a:effectLst>
                  <a:outerShdw blurRad="38100" dist="38100" dir="2700000" algn="tl">
                    <a:srgbClr val="000000"/>
                  </a:outerShdw>
                </a:effectLst>
                <a:latin typeface="Calibri" pitchFamily="34" charset="0"/>
                <a:sym typeface="Wingdings" pitchFamily="2" charset="2"/>
              </a:rPr>
              <a:t> ≠ </a:t>
            </a:r>
            <a:r>
              <a:rPr lang="en-GB" sz="3000" dirty="0" err="1">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dirty="0" err="1">
                <a:solidFill>
                  <a:srgbClr val="FFFF00"/>
                </a:solidFill>
                <a:effectLst>
                  <a:outerShdw blurRad="38100" dist="38100" dir="2700000" algn="tl">
                    <a:srgbClr val="000000"/>
                  </a:outerShdw>
                </a:effectLst>
                <a:latin typeface="Calibri" pitchFamily="34" charset="0"/>
                <a:sym typeface="Wingdings" pitchFamily="2" charset="2"/>
              </a:rPr>
              <a:t>Gt</a:t>
            </a:r>
            <a:r>
              <a:rPr lang="en-GB" sz="3000" dirty="0">
                <a:solidFill>
                  <a:schemeClr val="bg1"/>
                </a:solidFill>
                <a:effectLst>
                  <a:outerShdw blurRad="38100" dist="38100" dir="2700000" algn="tl">
                    <a:srgbClr val="000000"/>
                  </a:outerShdw>
                </a:effectLst>
                <a:latin typeface="Calibri" pitchFamily="34" charset="0"/>
                <a:sym typeface="Wingdings" pitchFamily="2" charset="2"/>
              </a:rPr>
              <a:t>)</a:t>
            </a:r>
          </a:p>
          <a:p>
            <a:pPr algn="ctr">
              <a:lnSpc>
                <a:spcPct val="90000"/>
              </a:lnSpc>
              <a:defRPr/>
            </a:pPr>
            <a:endParaRPr lang="en-GB" sz="30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endParaRPr lang="en-GB" sz="30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3000" dirty="0">
                <a:solidFill>
                  <a:schemeClr val="bg1"/>
                </a:solidFill>
                <a:effectLst>
                  <a:outerShdw blurRad="38100" dist="38100" dir="2700000" algn="tl">
                    <a:srgbClr val="000000"/>
                  </a:outerShdw>
                </a:effectLst>
                <a:latin typeface="Calibri" pitchFamily="34" charset="0"/>
                <a:sym typeface="Wingdings" pitchFamily="2" charset="2"/>
              </a:rPr>
              <a:t>A given mineral </a:t>
            </a:r>
            <a:r>
              <a:rPr lang="en-GB" sz="3000" u="sng" dirty="0">
                <a:solidFill>
                  <a:schemeClr val="bg1"/>
                </a:solidFill>
                <a:effectLst>
                  <a:outerShdw blurRad="38100" dist="38100" dir="2700000" algn="tl">
                    <a:srgbClr val="000000"/>
                  </a:outerShdw>
                </a:effectLst>
                <a:latin typeface="Calibri" pitchFamily="34" charset="0"/>
                <a:sym typeface="Wingdings" pitchFamily="2" charset="2"/>
              </a:rPr>
              <a:t>may have</a:t>
            </a:r>
            <a:r>
              <a:rPr lang="en-GB" sz="3000" dirty="0">
                <a:solidFill>
                  <a:schemeClr val="bg1"/>
                </a:solidFill>
                <a:effectLst>
                  <a:outerShdw blurRad="38100" dist="38100" dir="2700000" algn="tl">
                    <a:srgbClr val="000000"/>
                  </a:outerShdw>
                </a:effectLst>
                <a:latin typeface="Calibri" pitchFamily="34" charset="0"/>
                <a:sym typeface="Wingdings" pitchFamily="2" charset="2"/>
              </a:rPr>
              <a:t> different Kd depending on the elements considered.</a:t>
            </a:r>
          </a:p>
          <a:p>
            <a:pPr algn="ctr">
              <a:lnSpc>
                <a:spcPct val="90000"/>
              </a:lnSpc>
              <a:defRPr/>
            </a:pPr>
            <a:r>
              <a:rPr lang="en-GB" sz="3000" dirty="0">
                <a:solidFill>
                  <a:schemeClr val="bg1"/>
                </a:solidFill>
                <a:effectLst>
                  <a:outerShdw blurRad="38100" dist="38100" dir="2700000" algn="tl">
                    <a:srgbClr val="000000"/>
                  </a:outerShdw>
                </a:effectLst>
                <a:latin typeface="Calibri" pitchFamily="34" charset="0"/>
                <a:sym typeface="Wingdings" pitchFamily="2" charset="2"/>
              </a:rPr>
              <a:t>(</a:t>
            </a:r>
            <a:r>
              <a:rPr lang="en-GB" sz="3000" dirty="0">
                <a:solidFill>
                  <a:srgbClr val="FFFF00"/>
                </a:solidFill>
                <a:effectLst>
                  <a:outerShdw blurRad="38100" dist="38100" dir="2700000" algn="tl">
                    <a:srgbClr val="000000"/>
                  </a:outerShdw>
                </a:effectLst>
                <a:latin typeface="Calibri" pitchFamily="34" charset="0"/>
                <a:sym typeface="Wingdings" pitchFamily="2" charset="2"/>
              </a:rPr>
              <a:t>e.g., </a:t>
            </a:r>
            <a:r>
              <a:rPr lang="en-GB" sz="3000" dirty="0" err="1">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dirty="0" err="1">
                <a:solidFill>
                  <a:srgbClr val="FFFF00"/>
                </a:solidFill>
                <a:effectLst>
                  <a:outerShdw blurRad="38100" dist="38100" dir="2700000" algn="tl">
                    <a:srgbClr val="000000"/>
                  </a:outerShdw>
                </a:effectLst>
                <a:latin typeface="Calibri" pitchFamily="34" charset="0"/>
                <a:sym typeface="Wingdings" pitchFamily="2" charset="2"/>
              </a:rPr>
              <a:t>Cpx</a:t>
            </a:r>
            <a:r>
              <a:rPr lang="en-GB" sz="3000" dirty="0">
                <a:solidFill>
                  <a:srgbClr val="FFFF00"/>
                </a:solidFill>
                <a:effectLst>
                  <a:outerShdw blurRad="38100" dist="38100" dir="2700000" algn="tl">
                    <a:srgbClr val="000000"/>
                  </a:outerShdw>
                </a:effectLst>
                <a:latin typeface="Calibri" pitchFamily="34" charset="0"/>
                <a:sym typeface="Wingdings" pitchFamily="2" charset="2"/>
              </a:rPr>
              <a:t> ≠ </a:t>
            </a:r>
            <a:r>
              <a:rPr lang="en-GB" sz="3000" dirty="0" err="1">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a:solidFill>
                  <a:srgbClr val="FFFF00"/>
                </a:solidFill>
                <a:effectLst>
                  <a:outerShdw blurRad="38100" dist="38100" dir="2700000" algn="tl">
                    <a:srgbClr val="000000"/>
                  </a:outerShdw>
                </a:effectLst>
                <a:latin typeface="Calibri" pitchFamily="34" charset="0"/>
                <a:sym typeface="Wingdings" pitchFamily="2" charset="2"/>
              </a:rPr>
              <a:t>Ni</a:t>
            </a:r>
            <a:r>
              <a:rPr lang="en-GB" sz="3000" baseline="-25000" dirty="0" err="1">
                <a:solidFill>
                  <a:srgbClr val="FFFF00"/>
                </a:solidFill>
                <a:effectLst>
                  <a:outerShdw blurRad="38100" dist="38100" dir="2700000" algn="tl">
                    <a:srgbClr val="000000"/>
                  </a:outerShdw>
                </a:effectLst>
                <a:latin typeface="Calibri" pitchFamily="34" charset="0"/>
                <a:sym typeface="Wingdings" pitchFamily="2" charset="2"/>
              </a:rPr>
              <a:t>Cpx</a:t>
            </a:r>
            <a:r>
              <a:rPr lang="en-GB" sz="3000" dirty="0">
                <a:solidFill>
                  <a:srgbClr val="FFFF00"/>
                </a:solidFill>
                <a:effectLst>
                  <a:outerShdw blurRad="38100" dist="38100" dir="2700000" algn="tl">
                    <a:srgbClr val="000000"/>
                  </a:outerShdw>
                </a:effectLst>
                <a:latin typeface="Calibri" pitchFamily="34" charset="0"/>
                <a:sym typeface="Wingdings" pitchFamily="2" charset="2"/>
              </a:rPr>
              <a:t> ≠ </a:t>
            </a:r>
            <a:r>
              <a:rPr lang="en-GB" sz="3000" dirty="0" err="1">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a:solidFill>
                  <a:srgbClr val="FFFF00"/>
                </a:solidFill>
                <a:effectLst>
                  <a:outerShdw blurRad="38100" dist="38100" dir="2700000" algn="tl">
                    <a:srgbClr val="000000"/>
                  </a:outerShdw>
                </a:effectLst>
                <a:latin typeface="Calibri" pitchFamily="34" charset="0"/>
                <a:sym typeface="Wingdings" pitchFamily="2" charset="2"/>
              </a:rPr>
              <a:t>Sc</a:t>
            </a:r>
            <a:r>
              <a:rPr lang="en-GB" sz="3000" baseline="-25000" dirty="0" err="1">
                <a:solidFill>
                  <a:srgbClr val="FFFF00"/>
                </a:solidFill>
                <a:effectLst>
                  <a:outerShdw blurRad="38100" dist="38100" dir="2700000" algn="tl">
                    <a:srgbClr val="000000"/>
                  </a:outerShdw>
                </a:effectLst>
                <a:latin typeface="Calibri" pitchFamily="34" charset="0"/>
                <a:sym typeface="Wingdings" pitchFamily="2" charset="2"/>
              </a:rPr>
              <a:t>Cpx</a:t>
            </a:r>
            <a:r>
              <a:rPr lang="en-GB" sz="3000" dirty="0">
                <a:solidFill>
                  <a:schemeClr val="bg1"/>
                </a:solidFill>
                <a:effectLst>
                  <a:outerShdw blurRad="38100" dist="38100" dir="2700000" algn="tl">
                    <a:srgbClr val="000000"/>
                  </a:outerShdw>
                </a:effectLst>
                <a:latin typeface="Calibri" pitchFamily="34" charset="0"/>
                <a:sym typeface="Wingdings" pitchFamily="2" charset="2"/>
              </a:rPr>
              <a:t>)</a:t>
            </a:r>
          </a:p>
        </p:txBody>
      </p:sp>
      <p:sp>
        <p:nvSpPr>
          <p:cNvPr id="6" name="Text Box 11"/>
          <p:cNvSpPr txBox="1">
            <a:spLocks noChangeArrowheads="1"/>
          </p:cNvSpPr>
          <p:nvPr/>
        </p:nvSpPr>
        <p:spPr bwMode="auto">
          <a:xfrm>
            <a:off x="752475" y="1173163"/>
            <a:ext cx="7639050" cy="1384995"/>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Among all the residual phases (ol,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cpx and sp), cpx has the highest incompatible element mineral/melt partition coefficients.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2192">
                                            <p:txEl>
                                              <p:pRg st="0" end="0"/>
                                            </p:txEl>
                                          </p:spTgt>
                                        </p:tgtEl>
                                        <p:attrNameLst>
                                          <p:attrName>style.visibility</p:attrName>
                                        </p:attrNameLst>
                                      </p:cBhvr>
                                      <p:to>
                                        <p:strVal val="visible"/>
                                      </p:to>
                                    </p:set>
                                    <p:animEffect transition="in" filter="fade">
                                      <p:cBhvr>
                                        <p:cTn id="7" dur="500"/>
                                        <p:tgtEl>
                                          <p:spTgt spid="9021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2192">
                                            <p:txEl>
                                              <p:pRg st="1" end="1"/>
                                            </p:txEl>
                                          </p:spTgt>
                                        </p:tgtEl>
                                        <p:attrNameLst>
                                          <p:attrName>style.visibility</p:attrName>
                                        </p:attrNameLst>
                                      </p:cBhvr>
                                      <p:to>
                                        <p:strVal val="visible"/>
                                      </p:to>
                                    </p:set>
                                    <p:animEffect transition="in" filter="fade">
                                      <p:cBhvr>
                                        <p:cTn id="12" dur="500"/>
                                        <p:tgtEl>
                                          <p:spTgt spid="9021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2192">
                                            <p:txEl>
                                              <p:pRg st="4" end="4"/>
                                            </p:txEl>
                                          </p:spTgt>
                                        </p:tgtEl>
                                        <p:attrNameLst>
                                          <p:attrName>style.visibility</p:attrName>
                                        </p:attrNameLst>
                                      </p:cBhvr>
                                      <p:to>
                                        <p:strVal val="visible"/>
                                      </p:to>
                                    </p:set>
                                    <p:animEffect transition="in" filter="fade">
                                      <p:cBhvr>
                                        <p:cTn id="17" dur="500"/>
                                        <p:tgtEl>
                                          <p:spTgt spid="90219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2192">
                                            <p:txEl>
                                              <p:pRg st="5" end="5"/>
                                            </p:txEl>
                                          </p:spTgt>
                                        </p:tgtEl>
                                        <p:attrNameLst>
                                          <p:attrName>style.visibility</p:attrName>
                                        </p:attrNameLst>
                                      </p:cBhvr>
                                      <p:to>
                                        <p:strVal val="visible"/>
                                      </p:to>
                                    </p:set>
                                    <p:animEffect transition="in" filter="fade">
                                      <p:cBhvr>
                                        <p:cTn id="22" dur="500"/>
                                        <p:tgtEl>
                                          <p:spTgt spid="9021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9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grpSp>
        <p:nvGrpSpPr>
          <p:cNvPr id="8" name="Gruppo 7"/>
          <p:cNvGrpSpPr/>
          <p:nvPr/>
        </p:nvGrpSpPr>
        <p:grpSpPr>
          <a:xfrm>
            <a:off x="313809" y="2724150"/>
            <a:ext cx="8592066" cy="3470334"/>
            <a:chOff x="551934" y="2667000"/>
            <a:chExt cx="8592066" cy="3470334"/>
          </a:xfrm>
        </p:grpSpPr>
        <p:pic>
          <p:nvPicPr>
            <p:cNvPr id="1026" name="Picture 2"/>
            <p:cNvPicPr>
              <a:picLocks noChangeAspect="1" noChangeArrowheads="1"/>
            </p:cNvPicPr>
            <p:nvPr/>
          </p:nvPicPr>
          <p:blipFill>
            <a:blip r:embed="rId3" cstate="print"/>
            <a:srcRect/>
            <a:stretch>
              <a:fillRect/>
            </a:stretch>
          </p:blipFill>
          <p:spPr bwMode="auto">
            <a:xfrm>
              <a:off x="914400" y="2667856"/>
              <a:ext cx="8229600" cy="3469478"/>
            </a:xfrm>
            <a:prstGeom prst="rect">
              <a:avLst/>
            </a:prstGeom>
            <a:noFill/>
            <a:ln w="9525">
              <a:noFill/>
              <a:miter lim="800000"/>
              <a:headEnd/>
              <a:tailEnd/>
            </a:ln>
          </p:spPr>
        </p:pic>
        <p:sp>
          <p:nvSpPr>
            <p:cNvPr id="7" name="CasellaDiTesto 6"/>
            <p:cNvSpPr txBox="1"/>
            <p:nvPr/>
          </p:nvSpPr>
          <p:spPr>
            <a:xfrm rot="16200000">
              <a:off x="-998142" y="4217076"/>
              <a:ext cx="3469483" cy="369332"/>
            </a:xfrm>
            <a:prstGeom prst="rect">
              <a:avLst/>
            </a:prstGeom>
            <a:solidFill>
              <a:schemeClr val="bg1"/>
            </a:solidFill>
          </p:spPr>
          <p:txBody>
            <a:bodyPr wrap="square" rtlCol="0">
              <a:spAutoFit/>
            </a:bodyPr>
            <a:lstStyle/>
            <a:p>
              <a:pPr algn="ctr"/>
              <a:r>
                <a:rPr lang="en-GB" b="1" dirty="0">
                  <a:solidFill>
                    <a:schemeClr val="tx1"/>
                  </a:solidFill>
                  <a:effectLst/>
                  <a:latin typeface="Calibri" pitchFamily="34" charset="0"/>
                </a:rPr>
                <a:t>        Olivine/Primitive mantle</a:t>
              </a:r>
            </a:p>
          </p:txBody>
        </p:sp>
      </p:grpSp>
      <p:sp>
        <p:nvSpPr>
          <p:cNvPr id="9" name="Text Box 11"/>
          <p:cNvSpPr txBox="1">
            <a:spLocks noChangeArrowheads="1"/>
          </p:cNvSpPr>
          <p:nvPr/>
        </p:nvSpPr>
        <p:spPr bwMode="auto">
          <a:xfrm>
            <a:off x="1371600" y="6145213"/>
            <a:ext cx="6400800" cy="461665"/>
          </a:xfrm>
          <a:prstGeom prst="rect">
            <a:avLst/>
          </a:prstGeom>
          <a:noFill/>
          <a:ln w="9525">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Is olivine a good host for these trace elements?</a:t>
            </a:r>
          </a:p>
        </p:txBody>
      </p:sp>
      <p:sp>
        <p:nvSpPr>
          <p:cNvPr id="10" name="Text Box 26"/>
          <p:cNvSpPr txBox="1">
            <a:spLocks noChangeArrowheads="1"/>
          </p:cNvSpPr>
          <p:nvPr/>
        </p:nvSpPr>
        <p:spPr bwMode="auto">
          <a:xfrm>
            <a:off x="2542268" y="2809875"/>
            <a:ext cx="2230664" cy="430887"/>
          </a:xfrm>
          <a:prstGeom prst="rect">
            <a:avLst/>
          </a:prstGeom>
          <a:noFill/>
          <a:ln w="9525" algn="ctr">
            <a:noFill/>
            <a:miter lim="800000"/>
            <a:headEnd/>
            <a:tailEnd/>
          </a:ln>
          <a:effectLst/>
        </p:spPr>
        <p:txBody>
          <a:bodyPr wrap="square">
            <a:spAutoFit/>
          </a:bodyPr>
          <a:lstStyle/>
          <a:p>
            <a:pPr>
              <a:defRPr/>
            </a:pPr>
            <a:r>
              <a:rPr lang="en-GB" sz="1100" dirty="0" err="1">
                <a:solidFill>
                  <a:schemeClr val="tx1"/>
                </a:solidFill>
                <a:effectLst/>
                <a:latin typeface="Calibri" pitchFamily="34" charset="0"/>
              </a:rPr>
              <a:t>Demouchy</a:t>
            </a:r>
            <a:r>
              <a:rPr lang="en-GB" sz="1100" dirty="0">
                <a:solidFill>
                  <a:schemeClr val="tx1"/>
                </a:solidFill>
                <a:effectLst/>
                <a:latin typeface="Calibri" pitchFamily="34" charset="0"/>
              </a:rPr>
              <a:t> and </a:t>
            </a:r>
            <a:r>
              <a:rPr lang="en-GB" sz="1100" dirty="0" err="1">
                <a:solidFill>
                  <a:schemeClr val="tx1"/>
                </a:solidFill>
                <a:effectLst/>
                <a:latin typeface="Calibri" pitchFamily="34" charset="0"/>
              </a:rPr>
              <a:t>Alard</a:t>
            </a:r>
            <a:r>
              <a:rPr lang="en-GB" sz="1100" dirty="0">
                <a:solidFill>
                  <a:schemeClr val="tx1"/>
                </a:solidFill>
                <a:effectLst/>
                <a:latin typeface="Calibri" pitchFamily="34" charset="0"/>
              </a:rPr>
              <a:t>, 2021                                 (Contrib. Mineral. Petrol., 176:26)</a:t>
            </a:r>
          </a:p>
        </p:txBody>
      </p:sp>
      <p:sp>
        <p:nvSpPr>
          <p:cNvPr id="11" name="Text Box 11"/>
          <p:cNvSpPr txBox="1">
            <a:spLocks noChangeArrowheads="1"/>
          </p:cNvSpPr>
          <p:nvPr/>
        </p:nvSpPr>
        <p:spPr bwMode="auto">
          <a:xfrm>
            <a:off x="733425" y="1173163"/>
            <a:ext cx="7677150" cy="1384995"/>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Among all the residual phases (ol,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cpx and sp), cpx has the highest incompatible element mineral/melt partition coefficients.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90214" name="Text Box 6"/>
          <p:cNvSpPr txBox="1">
            <a:spLocks noChangeArrowheads="1"/>
          </p:cNvSpPr>
          <p:nvPr/>
        </p:nvSpPr>
        <p:spPr bwMode="auto">
          <a:xfrm>
            <a:off x="379413" y="1182688"/>
            <a:ext cx="8369300" cy="1574800"/>
          </a:xfrm>
          <a:prstGeom prst="rect">
            <a:avLst/>
          </a:prstGeom>
          <a:noFill/>
          <a:ln w="9525">
            <a:noFill/>
            <a:miter lim="800000"/>
            <a:headEnd/>
            <a:tailEnd/>
          </a:ln>
          <a:effectLst/>
        </p:spPr>
        <p:txBody>
          <a:bodyPr>
            <a:spAutoFit/>
          </a:bodyPr>
          <a:lstStyle/>
          <a:p>
            <a:pPr algn="ctr">
              <a:lnSpc>
                <a:spcPct val="90000"/>
              </a:lnSpc>
              <a:defRPr/>
            </a:pPr>
            <a:r>
              <a:rPr lang="en-US" sz="2600" dirty="0">
                <a:solidFill>
                  <a:schemeClr val="bg1"/>
                </a:solidFill>
                <a:effectLst>
                  <a:outerShdw blurRad="38100" dist="38100" dir="2700000" algn="tl">
                    <a:srgbClr val="000000"/>
                  </a:outerShdw>
                </a:effectLst>
                <a:latin typeface="Calibri" pitchFamily="34" charset="0"/>
                <a:sym typeface="Wingdings" pitchFamily="2" charset="2"/>
              </a:rPr>
              <a:t>Let us deal for a moment with one of the most important groups of elements in igneous petrology:</a:t>
            </a:r>
            <a:endParaRPr lang="en-US" sz="14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endParaRPr lang="en-US" sz="14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US" sz="4200" dirty="0">
                <a:solidFill>
                  <a:schemeClr val="bg1"/>
                </a:solidFill>
                <a:effectLst>
                  <a:outerShdw blurRad="38100" dist="38100" dir="2700000" algn="tl">
                    <a:srgbClr val="000000"/>
                  </a:outerShdw>
                </a:effectLst>
                <a:latin typeface="Calibri" pitchFamily="34" charset="0"/>
                <a:sym typeface="Wingdings" pitchFamily="2" charset="2"/>
              </a:rPr>
              <a:t>The Rare Earth Elements (REE)</a:t>
            </a:r>
            <a:endParaRPr lang="it-IT" sz="4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90215" name="Text Box 7"/>
          <p:cNvSpPr txBox="1">
            <a:spLocks noChangeArrowheads="1"/>
          </p:cNvSpPr>
          <p:nvPr/>
        </p:nvSpPr>
        <p:spPr bwMode="auto">
          <a:xfrm>
            <a:off x="252413" y="2703513"/>
            <a:ext cx="8623300" cy="434975"/>
          </a:xfrm>
          <a:prstGeom prst="rect">
            <a:avLst/>
          </a:prstGeom>
          <a:noFill/>
          <a:ln w="9525">
            <a:noFill/>
            <a:miter lim="800000"/>
            <a:headEnd/>
            <a:tailEnd/>
          </a:ln>
          <a:effectLst/>
        </p:spPr>
        <p:txBody>
          <a:bodyPr>
            <a:spAutoFit/>
          </a:bodyPr>
          <a:lstStyle/>
          <a:p>
            <a:pPr algn="ctr">
              <a:lnSpc>
                <a:spcPct val="90000"/>
              </a:lnSpc>
              <a:defRPr/>
            </a:pPr>
            <a:r>
              <a:rPr lang="en-US" sz="2500" dirty="0">
                <a:solidFill>
                  <a:srgbClr val="FFFF00"/>
                </a:solidFill>
                <a:effectLst>
                  <a:outerShdw blurRad="38100" dist="38100" dir="2700000" algn="tl">
                    <a:srgbClr val="000000"/>
                  </a:outerShdw>
                </a:effectLst>
                <a:latin typeface="Calibri" pitchFamily="34" charset="0"/>
                <a:sym typeface="Wingdings" pitchFamily="2" charset="2"/>
              </a:rPr>
              <a:t>La, Ce, </a:t>
            </a:r>
            <a:r>
              <a:rPr lang="en-US" sz="2500" dirty="0" err="1">
                <a:solidFill>
                  <a:srgbClr val="FFFF00"/>
                </a:solidFill>
                <a:effectLst>
                  <a:outerShdw blurRad="38100" dist="38100" dir="2700000" algn="tl">
                    <a:srgbClr val="000000"/>
                  </a:outerShdw>
                </a:effectLst>
                <a:latin typeface="Calibri" pitchFamily="34" charset="0"/>
                <a:sym typeface="Wingdings" pitchFamily="2" charset="2"/>
              </a:rPr>
              <a:t>Pr</a:t>
            </a:r>
            <a:r>
              <a:rPr lang="en-US" sz="2500" dirty="0">
                <a:solidFill>
                  <a:srgbClr val="FFFF00"/>
                </a:solidFill>
                <a:effectLst>
                  <a:outerShdw blurRad="38100" dist="38100" dir="2700000" algn="tl">
                    <a:srgbClr val="000000"/>
                  </a:outerShdw>
                </a:effectLst>
                <a:latin typeface="Calibri" pitchFamily="34" charset="0"/>
                <a:sym typeface="Wingdings" pitchFamily="2" charset="2"/>
              </a:rPr>
              <a:t>, Nd, Sm, Eu, Gd, Tb, Dy, Ho, </a:t>
            </a:r>
            <a:r>
              <a:rPr lang="en-US" sz="2500" dirty="0" err="1">
                <a:solidFill>
                  <a:srgbClr val="FFFF00"/>
                </a:solidFill>
                <a:effectLst>
                  <a:outerShdw blurRad="38100" dist="38100" dir="2700000" algn="tl">
                    <a:srgbClr val="000000"/>
                  </a:outerShdw>
                </a:effectLst>
                <a:latin typeface="Calibri" pitchFamily="34" charset="0"/>
                <a:sym typeface="Wingdings" pitchFamily="2" charset="2"/>
              </a:rPr>
              <a:t>Er</a:t>
            </a:r>
            <a:r>
              <a:rPr lang="en-US" sz="2500" dirty="0">
                <a:solidFill>
                  <a:srgbClr val="FFFF00"/>
                </a:solidFill>
                <a:effectLst>
                  <a:outerShdw blurRad="38100" dist="38100" dir="2700000" algn="tl">
                    <a:srgbClr val="000000"/>
                  </a:outerShdw>
                </a:effectLst>
                <a:latin typeface="Calibri" pitchFamily="34" charset="0"/>
                <a:sym typeface="Wingdings" pitchFamily="2" charset="2"/>
              </a:rPr>
              <a:t>, Tm, Yb, Lu</a:t>
            </a:r>
            <a:endParaRPr lang="it-IT" sz="25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990216" name="Text Box 8"/>
          <p:cNvSpPr txBox="1">
            <a:spLocks noChangeArrowheads="1"/>
          </p:cNvSpPr>
          <p:nvPr/>
        </p:nvSpPr>
        <p:spPr bwMode="auto">
          <a:xfrm>
            <a:off x="379413" y="3144838"/>
            <a:ext cx="8369300" cy="806450"/>
          </a:xfrm>
          <a:prstGeom prst="rect">
            <a:avLst/>
          </a:prstGeom>
          <a:noFill/>
          <a:ln w="9525">
            <a:noFill/>
            <a:miter lim="800000"/>
            <a:headEnd/>
            <a:tailEnd/>
          </a:ln>
          <a:effectLst/>
        </p:spPr>
        <p:txBody>
          <a:bodyPr>
            <a:spAutoFit/>
          </a:bodyPr>
          <a:lstStyle/>
          <a:p>
            <a:pPr algn="ctr">
              <a:lnSpc>
                <a:spcPct val="90000"/>
              </a:lnSpc>
              <a:defRPr/>
            </a:pPr>
            <a:r>
              <a:rPr lang="en-US" sz="2600" dirty="0">
                <a:solidFill>
                  <a:schemeClr val="bg1"/>
                </a:solidFill>
                <a:effectLst>
                  <a:outerShdw blurRad="38100" dist="38100" dir="2700000" algn="tl">
                    <a:srgbClr val="000000"/>
                  </a:outerShdw>
                </a:effectLst>
                <a:latin typeface="Calibri" pitchFamily="34" charset="0"/>
                <a:sym typeface="Wingdings" pitchFamily="2" charset="2"/>
              </a:rPr>
              <a:t>Typically, the Kd values of REE in classical mantle minerals increases from La (</a:t>
            </a:r>
            <a:r>
              <a:rPr lang="en-US" sz="2600" dirty="0">
                <a:solidFill>
                  <a:srgbClr val="FFFF00"/>
                </a:solidFill>
                <a:effectLst>
                  <a:outerShdw blurRad="38100" dist="38100" dir="2700000" algn="tl">
                    <a:srgbClr val="000000"/>
                  </a:outerShdw>
                </a:effectLst>
                <a:latin typeface="Calibri" pitchFamily="34" charset="0"/>
                <a:sym typeface="Wingdings" pitchFamily="2" charset="2"/>
              </a:rPr>
              <a:t>LREE</a:t>
            </a:r>
            <a:r>
              <a:rPr lang="en-US" sz="2600" dirty="0">
                <a:solidFill>
                  <a:schemeClr val="bg1"/>
                </a:solidFill>
                <a:effectLst>
                  <a:outerShdw blurRad="38100" dist="38100" dir="2700000" algn="tl">
                    <a:srgbClr val="000000"/>
                  </a:outerShdw>
                </a:effectLst>
                <a:latin typeface="Calibri" pitchFamily="34" charset="0"/>
                <a:sym typeface="Wingdings" pitchFamily="2" charset="2"/>
              </a:rPr>
              <a:t>) to Lu (</a:t>
            </a:r>
            <a:r>
              <a:rPr lang="en-US" sz="2600" dirty="0">
                <a:solidFill>
                  <a:srgbClr val="FFFF00"/>
                </a:solidFill>
                <a:effectLst>
                  <a:outerShdw blurRad="38100" dist="38100" dir="2700000" algn="tl">
                    <a:srgbClr val="000000"/>
                  </a:outerShdw>
                </a:effectLst>
                <a:latin typeface="Calibri" pitchFamily="34" charset="0"/>
                <a:sym typeface="Wingdings" pitchFamily="2" charset="2"/>
              </a:rPr>
              <a:t>HREE</a:t>
            </a:r>
            <a:r>
              <a:rPr lang="en-US" sz="2600" dirty="0">
                <a:solidFill>
                  <a:schemeClr val="bg1"/>
                </a:solidFill>
                <a:effectLst>
                  <a:outerShdw blurRad="38100" dist="38100" dir="2700000" algn="tl">
                    <a:srgbClr val="000000"/>
                  </a:outerShdw>
                </a:effectLst>
                <a:latin typeface="Calibri" pitchFamily="34" charset="0"/>
                <a:sym typeface="Wingdings" pitchFamily="2" charset="2"/>
              </a:rPr>
              <a:t>)</a:t>
            </a:r>
            <a:endParaRPr lang="it-IT" sz="4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 name="Text Box 6"/>
          <p:cNvSpPr txBox="1">
            <a:spLocks noChangeArrowheads="1"/>
          </p:cNvSpPr>
          <p:nvPr/>
        </p:nvSpPr>
        <p:spPr bwMode="auto">
          <a:xfrm>
            <a:off x="-15874" y="3878263"/>
            <a:ext cx="9159874" cy="1006429"/>
          </a:xfrm>
          <a:prstGeom prst="rect">
            <a:avLst/>
          </a:prstGeom>
          <a:noFill/>
          <a:ln w="9525">
            <a:noFill/>
            <a:miter lim="800000"/>
            <a:headEnd/>
            <a:tailEnd/>
          </a:ln>
          <a:effectLst/>
        </p:spPr>
        <p:txBody>
          <a:bodyPr wrap="square">
            <a:spAutoFit/>
          </a:bodyPr>
          <a:lstStyle/>
          <a:p>
            <a:pPr algn="ctr">
              <a:lnSpc>
                <a:spcPct val="11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What does this mean?</a:t>
            </a:r>
          </a:p>
          <a:p>
            <a:pPr algn="ctr">
              <a:lnSpc>
                <a:spcPct val="110000"/>
              </a:lnSpc>
              <a:defRPr/>
            </a:pPr>
            <a:r>
              <a:rPr lang="en-GB" sz="2600" dirty="0">
                <a:solidFill>
                  <a:schemeClr val="bg1"/>
                </a:solidFill>
                <a:effectLst>
                  <a:outerShdw blurRad="38100" dist="38100" dir="2700000" algn="tl">
                    <a:srgbClr val="000000"/>
                  </a:outerShdw>
                </a:effectLst>
                <a:latin typeface="Calibri" pitchFamily="34" charset="0"/>
                <a:sym typeface="Wingdings" pitchFamily="2" charset="2"/>
              </a:rPr>
              <a:t>LREE (e.g., La) are typically more incompatible than HREE (e.g., Lu).</a:t>
            </a:r>
          </a:p>
        </p:txBody>
      </p:sp>
      <p:sp>
        <p:nvSpPr>
          <p:cNvPr id="10" name="Text Box 6"/>
          <p:cNvSpPr txBox="1">
            <a:spLocks noChangeArrowheads="1"/>
          </p:cNvSpPr>
          <p:nvPr/>
        </p:nvSpPr>
        <p:spPr bwMode="auto">
          <a:xfrm>
            <a:off x="0" y="4926013"/>
            <a:ext cx="9144000" cy="1497333"/>
          </a:xfrm>
          <a:prstGeom prst="rect">
            <a:avLst/>
          </a:prstGeom>
          <a:noFill/>
          <a:ln w="9525">
            <a:noFill/>
            <a:miter lim="800000"/>
            <a:headEnd/>
            <a:tailEnd/>
          </a:ln>
          <a:effectLst/>
        </p:spPr>
        <p:txBody>
          <a:bodyPr wrap="square">
            <a:spAutoFit/>
          </a:bodyPr>
          <a:lstStyle/>
          <a:p>
            <a:pPr>
              <a:lnSpc>
                <a:spcPct val="110000"/>
              </a:lnSpc>
              <a:defRPr/>
            </a:pPr>
            <a:r>
              <a:rPr lang="en-US" sz="2400" dirty="0">
                <a:solidFill>
                  <a:schemeClr val="bg1"/>
                </a:solidFill>
                <a:effectLst>
                  <a:outerShdw blurRad="38100" dist="38100" dir="2700000" algn="tl">
                    <a:srgbClr val="000000"/>
                  </a:outerShdw>
                </a:effectLst>
                <a:latin typeface="Calibri" pitchFamily="34" charset="0"/>
                <a:sym typeface="Wingdings" pitchFamily="2" charset="2"/>
              </a:rPr>
              <a:t>i.e., during partial melting La leaves the solid (mineral) more easier than other REE (e.g., HREE).</a:t>
            </a:r>
            <a:endParaRPr lang="en-US" sz="1600" dirty="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endParaRPr lang="en-US" sz="11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US" sz="2400" dirty="0">
                <a:solidFill>
                  <a:schemeClr val="bg1"/>
                </a:solidFill>
                <a:effectLst>
                  <a:outerShdw blurRad="38100" dist="38100" dir="2700000" algn="tl">
                    <a:srgbClr val="000000"/>
                  </a:outerShdw>
                </a:effectLst>
                <a:latin typeface="Calibri" pitchFamily="34" charset="0"/>
                <a:sym typeface="Wingdings" pitchFamily="2" charset="2"/>
              </a:rPr>
              <a:t>This means that the residuum is more depleted in La than in other REE.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0214">
                                            <p:txEl>
                                              <p:pRg st="0" end="0"/>
                                            </p:txEl>
                                          </p:spTgt>
                                        </p:tgtEl>
                                        <p:attrNameLst>
                                          <p:attrName>style.visibility</p:attrName>
                                        </p:attrNameLst>
                                      </p:cBhvr>
                                      <p:to>
                                        <p:strVal val="visible"/>
                                      </p:to>
                                    </p:set>
                                    <p:animEffect transition="in" filter="fade">
                                      <p:cBhvr>
                                        <p:cTn id="7" dur="500"/>
                                        <p:tgtEl>
                                          <p:spTgt spid="990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0214">
                                            <p:txEl>
                                              <p:pRg st="2" end="2"/>
                                            </p:txEl>
                                          </p:spTgt>
                                        </p:tgtEl>
                                        <p:attrNameLst>
                                          <p:attrName>style.visibility</p:attrName>
                                        </p:attrNameLst>
                                      </p:cBhvr>
                                      <p:to>
                                        <p:strVal val="visible"/>
                                      </p:to>
                                    </p:set>
                                    <p:animEffect transition="in" filter="fade">
                                      <p:cBhvr>
                                        <p:cTn id="12" dur="500"/>
                                        <p:tgtEl>
                                          <p:spTgt spid="9902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0215">
                                            <p:txEl>
                                              <p:pRg st="0" end="0"/>
                                            </p:txEl>
                                          </p:spTgt>
                                        </p:tgtEl>
                                        <p:attrNameLst>
                                          <p:attrName>style.visibility</p:attrName>
                                        </p:attrNameLst>
                                      </p:cBhvr>
                                      <p:to>
                                        <p:strVal val="visible"/>
                                      </p:to>
                                    </p:set>
                                    <p:animEffect transition="in" filter="fade">
                                      <p:cBhvr>
                                        <p:cTn id="17" dur="500"/>
                                        <p:tgtEl>
                                          <p:spTgt spid="9902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0216">
                                            <p:txEl>
                                              <p:pRg st="0" end="0"/>
                                            </p:txEl>
                                          </p:spTgt>
                                        </p:tgtEl>
                                        <p:attrNameLst>
                                          <p:attrName>style.visibility</p:attrName>
                                        </p:attrNameLst>
                                      </p:cBhvr>
                                      <p:to>
                                        <p:strVal val="visible"/>
                                      </p:to>
                                    </p:set>
                                    <p:animEffect transition="in" filter="fade">
                                      <p:cBhvr>
                                        <p:cTn id="22" dur="500"/>
                                        <p:tgtEl>
                                          <p:spTgt spid="9902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500"/>
                                        <p:tgtEl>
                                          <p:spTgt spid="1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4" grpId="0" build="p"/>
      <p:bldP spid="990215" grpId="0" build="p"/>
      <p:bldP spid="990216" grpId="0" build="p"/>
      <p:bldP spid="9" grpId="0" uiExpand="1" build="p"/>
      <p:bldP spid="10"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grpSp>
        <p:nvGrpSpPr>
          <p:cNvPr id="2" name="Group 5"/>
          <p:cNvGrpSpPr>
            <a:grpSpLocks/>
          </p:cNvGrpSpPr>
          <p:nvPr/>
        </p:nvGrpSpPr>
        <p:grpSpPr bwMode="auto">
          <a:xfrm>
            <a:off x="974725" y="1820863"/>
            <a:ext cx="1438275" cy="1235075"/>
            <a:chOff x="2817" y="2167"/>
            <a:chExt cx="906" cy="778"/>
          </a:xfrm>
        </p:grpSpPr>
        <p:sp>
          <p:nvSpPr>
            <p:cNvPr id="988166" name="Rectangle 6"/>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67" name="Rectangle 7"/>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68" name="Rectangle 8"/>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Cpx</a:t>
              </a:r>
              <a:endParaRPr lang="en-US" sz="3600">
                <a:solidFill>
                  <a:srgbClr val="FFFF00"/>
                </a:solidFill>
                <a:effectLst>
                  <a:outerShdw blurRad="38100" dist="38100" dir="2700000" algn="tl">
                    <a:srgbClr val="000000"/>
                  </a:outerShdw>
                </a:effectLst>
                <a:latin typeface="Calibri" pitchFamily="34" charset="0"/>
              </a:endParaRPr>
            </a:p>
          </p:txBody>
        </p:sp>
      </p:grpSp>
      <p:sp>
        <p:nvSpPr>
          <p:cNvPr id="988169" name="Rectangle 9"/>
          <p:cNvSpPr>
            <a:spLocks noChangeArrowheads="1"/>
          </p:cNvSpPr>
          <p:nvPr/>
        </p:nvSpPr>
        <p:spPr bwMode="auto">
          <a:xfrm>
            <a:off x="323850" y="1522413"/>
            <a:ext cx="8505825" cy="3313112"/>
          </a:xfrm>
          <a:prstGeom prst="rect">
            <a:avLst/>
          </a:prstGeom>
          <a:noFill/>
          <a:ln w="57150" cmpd="thickThin" algn="ctr">
            <a:noFill/>
            <a:miter lim="800000"/>
            <a:headEnd/>
            <a:tailEnd/>
          </a:ln>
          <a:effectLst/>
        </p:spPr>
        <p:txBody>
          <a:bodyPr wrap="none" anchor="ctr"/>
          <a:lstStyle/>
          <a:p>
            <a:pPr>
              <a:defRPr/>
            </a:pPr>
            <a:endParaRPr lang="it-IT">
              <a:latin typeface="Calibri" pitchFamily="34" charset="0"/>
            </a:endParaRPr>
          </a:p>
        </p:txBody>
      </p:sp>
      <p:grpSp>
        <p:nvGrpSpPr>
          <p:cNvPr id="3" name="Group 10"/>
          <p:cNvGrpSpPr>
            <a:grpSpLocks/>
          </p:cNvGrpSpPr>
          <p:nvPr/>
        </p:nvGrpSpPr>
        <p:grpSpPr bwMode="auto">
          <a:xfrm>
            <a:off x="2803525" y="1820863"/>
            <a:ext cx="1438275" cy="1235075"/>
            <a:chOff x="2817" y="2167"/>
            <a:chExt cx="906" cy="778"/>
          </a:xfrm>
        </p:grpSpPr>
        <p:sp>
          <p:nvSpPr>
            <p:cNvPr id="988171" name="Rectangle 11"/>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72" name="Rectangle 12"/>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73" name="Rectangle 13"/>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Opx</a:t>
              </a:r>
              <a:endParaRPr lang="en-US" sz="3600">
                <a:solidFill>
                  <a:srgbClr val="FFFF00"/>
                </a:solidFill>
                <a:effectLst>
                  <a:outerShdw blurRad="38100" dist="38100" dir="2700000" algn="tl">
                    <a:srgbClr val="000000"/>
                  </a:outerShdw>
                </a:effectLst>
                <a:latin typeface="Calibri" pitchFamily="34" charset="0"/>
              </a:endParaRPr>
            </a:p>
          </p:txBody>
        </p:sp>
      </p:grpSp>
      <p:grpSp>
        <p:nvGrpSpPr>
          <p:cNvPr id="4" name="Group 14"/>
          <p:cNvGrpSpPr>
            <a:grpSpLocks/>
          </p:cNvGrpSpPr>
          <p:nvPr/>
        </p:nvGrpSpPr>
        <p:grpSpPr bwMode="auto">
          <a:xfrm>
            <a:off x="4660900" y="1820863"/>
            <a:ext cx="1438275" cy="1235075"/>
            <a:chOff x="2817" y="2167"/>
            <a:chExt cx="906" cy="778"/>
          </a:xfrm>
        </p:grpSpPr>
        <p:sp>
          <p:nvSpPr>
            <p:cNvPr id="988175" name="Rectangle 15"/>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76" name="Rectangle 16"/>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77" name="Rectangle 17"/>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Ol</a:t>
              </a:r>
              <a:endParaRPr lang="en-US" sz="3600">
                <a:solidFill>
                  <a:srgbClr val="FFFF00"/>
                </a:solidFill>
                <a:effectLst>
                  <a:outerShdw blurRad="38100" dist="38100" dir="2700000" algn="tl">
                    <a:srgbClr val="000000"/>
                  </a:outerShdw>
                </a:effectLst>
                <a:latin typeface="Calibri" pitchFamily="34" charset="0"/>
              </a:endParaRPr>
            </a:p>
          </p:txBody>
        </p:sp>
      </p:grpSp>
      <p:grpSp>
        <p:nvGrpSpPr>
          <p:cNvPr id="5" name="Group 18"/>
          <p:cNvGrpSpPr>
            <a:grpSpLocks/>
          </p:cNvGrpSpPr>
          <p:nvPr/>
        </p:nvGrpSpPr>
        <p:grpSpPr bwMode="auto">
          <a:xfrm>
            <a:off x="6543675" y="1820863"/>
            <a:ext cx="1438275" cy="1235075"/>
            <a:chOff x="2817" y="2167"/>
            <a:chExt cx="906" cy="778"/>
          </a:xfrm>
        </p:grpSpPr>
        <p:sp>
          <p:nvSpPr>
            <p:cNvPr id="988179" name="Rectangle 19"/>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80" name="Rectangle 20"/>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81" name="Rectangle 21"/>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Sp</a:t>
              </a:r>
              <a:endParaRPr lang="en-US" sz="3600">
                <a:solidFill>
                  <a:srgbClr val="FFFF00"/>
                </a:solidFill>
                <a:effectLst>
                  <a:outerShdw blurRad="38100" dist="38100" dir="2700000" algn="tl">
                    <a:srgbClr val="000000"/>
                  </a:outerShdw>
                </a:effectLst>
                <a:latin typeface="Calibri" pitchFamily="34" charset="0"/>
              </a:endParaRPr>
            </a:p>
          </p:txBody>
        </p:sp>
      </p:grpSp>
      <p:sp>
        <p:nvSpPr>
          <p:cNvPr id="988183" name="Text Box 23"/>
          <p:cNvSpPr txBox="1">
            <a:spLocks noChangeArrowheads="1"/>
          </p:cNvSpPr>
          <p:nvPr/>
        </p:nvSpPr>
        <p:spPr bwMode="auto">
          <a:xfrm>
            <a:off x="4189413" y="1939925"/>
            <a:ext cx="465192" cy="769441"/>
          </a:xfrm>
          <a:prstGeom prst="rect">
            <a:avLst/>
          </a:prstGeom>
          <a:noFill/>
          <a:ln w="9525" algn="ctr">
            <a:noFill/>
            <a:miter lim="800000"/>
            <a:headEnd/>
            <a:tailEnd/>
          </a:ln>
          <a:effectLst/>
        </p:spPr>
        <p:txBody>
          <a:bodyPr wrap="none">
            <a:spAutoFit/>
          </a:bodyPr>
          <a:lstStyle/>
          <a:p>
            <a:pPr>
              <a:defRPr/>
            </a:pPr>
            <a:r>
              <a:rPr lang="en-US" sz="4400">
                <a:solidFill>
                  <a:srgbClr val="FFFF00"/>
                </a:solidFill>
                <a:effectLst>
                  <a:outerShdw blurRad="38100" dist="38100" dir="2700000" algn="tl">
                    <a:srgbClr val="000000"/>
                  </a:outerShdw>
                </a:effectLst>
                <a:latin typeface="Calibri" pitchFamily="34" charset="0"/>
              </a:rPr>
              <a:t>~</a:t>
            </a:r>
          </a:p>
        </p:txBody>
      </p:sp>
      <p:sp>
        <p:nvSpPr>
          <p:cNvPr id="988184" name="Text Box 24"/>
          <p:cNvSpPr txBox="1">
            <a:spLocks noChangeArrowheads="1"/>
          </p:cNvSpPr>
          <p:nvPr/>
        </p:nvSpPr>
        <p:spPr bwMode="auto">
          <a:xfrm>
            <a:off x="5934075" y="1939925"/>
            <a:ext cx="465192" cy="769441"/>
          </a:xfrm>
          <a:prstGeom prst="rect">
            <a:avLst/>
          </a:prstGeom>
          <a:noFill/>
          <a:ln w="9525" algn="ctr">
            <a:noFill/>
            <a:miter lim="800000"/>
            <a:headEnd/>
            <a:tailEnd/>
          </a:ln>
          <a:effectLst/>
        </p:spPr>
        <p:txBody>
          <a:bodyPr wrap="none">
            <a:spAutoFit/>
          </a:bodyPr>
          <a:lstStyle/>
          <a:p>
            <a:pPr>
              <a:defRPr/>
            </a:pPr>
            <a:r>
              <a:rPr lang="en-US" sz="4400">
                <a:solidFill>
                  <a:srgbClr val="FFFF00"/>
                </a:solidFill>
                <a:effectLst>
                  <a:outerShdw blurRad="38100" dist="38100" dir="2700000" algn="tl">
                    <a:srgbClr val="000000"/>
                  </a:outerShdw>
                </a:effectLst>
                <a:latin typeface="Calibri" pitchFamily="34" charset="0"/>
              </a:rPr>
              <a:t>~</a:t>
            </a:r>
          </a:p>
        </p:txBody>
      </p:sp>
      <p:sp>
        <p:nvSpPr>
          <p:cNvPr id="988185" name="Oval 25"/>
          <p:cNvSpPr>
            <a:spLocks noChangeArrowheads="1"/>
          </p:cNvSpPr>
          <p:nvPr/>
        </p:nvSpPr>
        <p:spPr bwMode="auto">
          <a:xfrm>
            <a:off x="2601913" y="1531938"/>
            <a:ext cx="5627687" cy="1660525"/>
          </a:xfrm>
          <a:prstGeom prst="ellipse">
            <a:avLst/>
          </a:prstGeom>
          <a:noFill/>
          <a:ln w="38100" algn="ctr">
            <a:solidFill>
              <a:srgbClr val="0099FF"/>
            </a:solidFill>
            <a:round/>
            <a:headEnd/>
            <a:tailEnd/>
          </a:ln>
          <a:effectLst/>
        </p:spPr>
        <p:txBody>
          <a:bodyPr wrap="none" anchor="ctr"/>
          <a:lstStyle/>
          <a:p>
            <a:pPr>
              <a:defRPr/>
            </a:pPr>
            <a:endParaRPr lang="it-IT">
              <a:latin typeface="Calibri" pitchFamily="34" charset="0"/>
            </a:endParaRPr>
          </a:p>
        </p:txBody>
      </p:sp>
      <p:sp>
        <p:nvSpPr>
          <p:cNvPr id="988186" name="Text Box 26"/>
          <p:cNvSpPr txBox="1">
            <a:spLocks noChangeArrowheads="1"/>
          </p:cNvSpPr>
          <p:nvPr/>
        </p:nvSpPr>
        <p:spPr bwMode="auto">
          <a:xfrm>
            <a:off x="3779838" y="1054100"/>
            <a:ext cx="3460750" cy="517525"/>
          </a:xfrm>
          <a:prstGeom prst="rect">
            <a:avLst/>
          </a:prstGeom>
          <a:noFill/>
          <a:ln w="9525">
            <a:noFill/>
            <a:miter lim="800000"/>
            <a:headEnd/>
            <a:tailEnd/>
          </a:ln>
          <a:effectLst/>
        </p:spPr>
        <p:txBody>
          <a:bodyPr>
            <a:spAutoFit/>
          </a:bodyPr>
          <a:lstStyle/>
          <a:p>
            <a:pPr algn="ctr">
              <a:lnSpc>
                <a:spcPct val="90000"/>
              </a:lnSpc>
              <a:defRPr/>
            </a:pPr>
            <a:r>
              <a:rPr lang="it-IT" sz="3100">
                <a:solidFill>
                  <a:srgbClr val="0099FF"/>
                </a:solidFill>
                <a:effectLst>
                  <a:outerShdw blurRad="38100" dist="38100" dir="2700000" algn="tl">
                    <a:srgbClr val="000000"/>
                  </a:outerShdw>
                </a:effectLst>
                <a:latin typeface="Calibri" pitchFamily="34" charset="0"/>
                <a:sym typeface="Wingdings" pitchFamily="2" charset="2"/>
              </a:rPr>
              <a:t>Extremely Low</a:t>
            </a:r>
            <a:endParaRPr lang="it-IT" sz="3200">
              <a:solidFill>
                <a:srgbClr val="0099FF"/>
              </a:solidFill>
              <a:effectLst>
                <a:outerShdw blurRad="38100" dist="38100" dir="2700000" algn="tl">
                  <a:srgbClr val="000000"/>
                </a:outerShdw>
              </a:effectLst>
              <a:latin typeface="Calibri" pitchFamily="34" charset="0"/>
              <a:sym typeface="Wingdings" pitchFamily="2" charset="2"/>
            </a:endParaRPr>
          </a:p>
        </p:txBody>
      </p:sp>
      <p:sp>
        <p:nvSpPr>
          <p:cNvPr id="988187" name="Text Box 27"/>
          <p:cNvSpPr txBox="1">
            <a:spLocks noChangeArrowheads="1"/>
          </p:cNvSpPr>
          <p:nvPr/>
        </p:nvSpPr>
        <p:spPr bwMode="auto">
          <a:xfrm>
            <a:off x="1114425" y="1054100"/>
            <a:ext cx="987425" cy="517525"/>
          </a:xfrm>
          <a:prstGeom prst="rect">
            <a:avLst/>
          </a:prstGeom>
          <a:noFill/>
          <a:ln w="9525">
            <a:noFill/>
            <a:miter lim="800000"/>
            <a:headEnd/>
            <a:tailEnd/>
          </a:ln>
          <a:effectLst/>
        </p:spPr>
        <p:txBody>
          <a:bodyPr>
            <a:spAutoFit/>
          </a:bodyPr>
          <a:lstStyle/>
          <a:p>
            <a:pPr>
              <a:lnSpc>
                <a:spcPct val="90000"/>
              </a:lnSpc>
              <a:defRPr/>
            </a:pPr>
            <a:r>
              <a:rPr lang="it-IT" sz="3100">
                <a:solidFill>
                  <a:srgbClr val="CC0099"/>
                </a:solidFill>
                <a:effectLst>
                  <a:outerShdw blurRad="38100" dist="38100" dir="2700000" algn="tl">
                    <a:srgbClr val="000000"/>
                  </a:outerShdw>
                </a:effectLst>
                <a:latin typeface="Calibri" pitchFamily="34" charset="0"/>
                <a:sym typeface="Wingdings" pitchFamily="2" charset="2"/>
              </a:rPr>
              <a:t>Low</a:t>
            </a:r>
            <a:endParaRPr lang="it-IT" sz="3200">
              <a:solidFill>
                <a:srgbClr val="CC0099"/>
              </a:solidFill>
              <a:effectLst>
                <a:outerShdw blurRad="38100" dist="38100" dir="2700000" algn="tl">
                  <a:srgbClr val="000000"/>
                </a:outerShdw>
              </a:effectLst>
              <a:latin typeface="Calibri" pitchFamily="34" charset="0"/>
              <a:sym typeface="Wingdings" pitchFamily="2" charset="2"/>
            </a:endParaRPr>
          </a:p>
        </p:txBody>
      </p:sp>
      <p:sp>
        <p:nvSpPr>
          <p:cNvPr id="988188" name="Oval 28"/>
          <p:cNvSpPr>
            <a:spLocks noChangeArrowheads="1"/>
          </p:cNvSpPr>
          <p:nvPr/>
        </p:nvSpPr>
        <p:spPr bwMode="auto">
          <a:xfrm>
            <a:off x="898525" y="1644650"/>
            <a:ext cx="1492250" cy="1363663"/>
          </a:xfrm>
          <a:prstGeom prst="ellipse">
            <a:avLst/>
          </a:prstGeom>
          <a:noFill/>
          <a:ln w="57150" algn="ctr">
            <a:solidFill>
              <a:srgbClr val="CC0099"/>
            </a:solidFill>
            <a:round/>
            <a:headEnd/>
            <a:tailEnd/>
          </a:ln>
          <a:effectLst/>
        </p:spPr>
        <p:txBody>
          <a:bodyPr wrap="none" anchor="ctr"/>
          <a:lstStyle/>
          <a:p>
            <a:pPr algn="ctr">
              <a:defRPr/>
            </a:pPr>
            <a:endParaRPr lang="en-GB">
              <a:solidFill>
                <a:srgbClr val="00FF00"/>
              </a:solidFill>
              <a:effectLst>
                <a:outerShdw blurRad="38100" dist="38100" dir="2700000" algn="tl">
                  <a:srgbClr val="000000"/>
                </a:outerShdw>
              </a:effectLst>
              <a:latin typeface="Calibri" pitchFamily="34" charset="0"/>
            </a:endParaRPr>
          </a:p>
        </p:txBody>
      </p:sp>
      <p:sp>
        <p:nvSpPr>
          <p:cNvPr id="988189" name="Text Box 29"/>
          <p:cNvSpPr txBox="1">
            <a:spLocks noChangeArrowheads="1"/>
          </p:cNvSpPr>
          <p:nvPr/>
        </p:nvSpPr>
        <p:spPr bwMode="auto">
          <a:xfrm>
            <a:off x="627063" y="3276600"/>
            <a:ext cx="1828800" cy="461963"/>
          </a:xfrm>
          <a:prstGeom prst="rect">
            <a:avLst/>
          </a:prstGeom>
          <a:noFill/>
          <a:ln w="9525">
            <a:noFill/>
            <a:miter lim="800000"/>
            <a:headEnd/>
            <a:tailEnd/>
          </a:ln>
          <a:effectLst/>
        </p:spPr>
        <p:txBody>
          <a:bodyPr>
            <a:spAutoFit/>
          </a:bodyPr>
          <a:lstStyle/>
          <a:p>
            <a:pPr algn="ctr">
              <a:lnSpc>
                <a:spcPct val="90000"/>
              </a:lnSpc>
              <a:defRPr/>
            </a:pPr>
            <a:r>
              <a:rPr lang="en-US" sz="2700">
                <a:solidFill>
                  <a:srgbClr val="CC0066"/>
                </a:solidFill>
                <a:effectLst>
                  <a:outerShdw blurRad="38100" dist="38100" dir="2700000" algn="tl">
                    <a:srgbClr val="000000"/>
                  </a:outerShdw>
                </a:effectLst>
                <a:latin typeface="Calibri" pitchFamily="34" charset="0"/>
                <a:sym typeface="Wingdings" pitchFamily="2" charset="2"/>
              </a:rPr>
              <a:t>~</a:t>
            </a:r>
            <a:r>
              <a:rPr lang="it-IT" sz="2700">
                <a:solidFill>
                  <a:srgbClr val="CC0066"/>
                </a:solidFill>
                <a:effectLst>
                  <a:outerShdw blurRad="38100" dist="38100" dir="2700000" algn="tl">
                    <a:srgbClr val="000000"/>
                  </a:outerShdw>
                </a:effectLst>
                <a:latin typeface="Calibri" pitchFamily="34" charset="0"/>
                <a:sym typeface="Wingdings" pitchFamily="2" charset="2"/>
              </a:rPr>
              <a:t>0.01-0.2</a:t>
            </a:r>
            <a:endParaRPr lang="it-IT" sz="2800">
              <a:solidFill>
                <a:srgbClr val="CC0066"/>
              </a:solidFill>
              <a:effectLst>
                <a:outerShdw blurRad="38100" dist="38100" dir="2700000" algn="tl">
                  <a:srgbClr val="000000"/>
                </a:outerShdw>
              </a:effectLst>
              <a:latin typeface="Calibri" pitchFamily="34" charset="0"/>
              <a:sym typeface="Wingdings" pitchFamily="2" charset="2"/>
            </a:endParaRPr>
          </a:p>
        </p:txBody>
      </p:sp>
      <p:sp>
        <p:nvSpPr>
          <p:cNvPr id="988190" name="Text Box 30"/>
          <p:cNvSpPr txBox="1">
            <a:spLocks noChangeArrowheads="1"/>
          </p:cNvSpPr>
          <p:nvPr/>
        </p:nvSpPr>
        <p:spPr bwMode="auto">
          <a:xfrm>
            <a:off x="4108450" y="3276600"/>
            <a:ext cx="2405063" cy="461963"/>
          </a:xfrm>
          <a:prstGeom prst="rect">
            <a:avLst/>
          </a:prstGeom>
          <a:noFill/>
          <a:ln w="9525">
            <a:noFill/>
            <a:miter lim="800000"/>
            <a:headEnd/>
            <a:tailEnd/>
          </a:ln>
          <a:effectLst/>
        </p:spPr>
        <p:txBody>
          <a:bodyPr>
            <a:spAutoFit/>
          </a:bodyPr>
          <a:lstStyle/>
          <a:p>
            <a:pPr algn="ctr">
              <a:lnSpc>
                <a:spcPct val="90000"/>
              </a:lnSpc>
              <a:defRPr/>
            </a:pPr>
            <a:r>
              <a:rPr lang="en-US" sz="2700">
                <a:solidFill>
                  <a:srgbClr val="00CCFF"/>
                </a:solidFill>
                <a:effectLst>
                  <a:outerShdw blurRad="38100" dist="38100" dir="2700000" algn="tl">
                    <a:srgbClr val="000000"/>
                  </a:outerShdw>
                </a:effectLst>
                <a:latin typeface="Calibri" pitchFamily="34" charset="0"/>
                <a:sym typeface="Wingdings" pitchFamily="2" charset="2"/>
              </a:rPr>
              <a:t>~</a:t>
            </a:r>
            <a:r>
              <a:rPr lang="it-IT" sz="2700">
                <a:solidFill>
                  <a:srgbClr val="00CCFF"/>
                </a:solidFill>
                <a:effectLst>
                  <a:outerShdw blurRad="38100" dist="38100" dir="2700000" algn="tl">
                    <a:srgbClr val="000000"/>
                  </a:outerShdw>
                </a:effectLst>
                <a:latin typeface="Calibri" pitchFamily="34" charset="0"/>
                <a:sym typeface="Wingdings" pitchFamily="2" charset="2"/>
              </a:rPr>
              <a:t>0.0005-0.05</a:t>
            </a:r>
            <a:endParaRPr lang="it-IT" sz="2800">
              <a:solidFill>
                <a:srgbClr val="00CCFF"/>
              </a:solidFill>
              <a:effectLst>
                <a:outerShdw blurRad="38100" dist="38100" dir="2700000" algn="tl">
                  <a:srgbClr val="000000"/>
                </a:outerShdw>
              </a:effectLst>
              <a:latin typeface="Calibri" pitchFamily="34" charset="0"/>
              <a:sym typeface="Wingdings" pitchFamily="2" charset="2"/>
            </a:endParaRPr>
          </a:p>
        </p:txBody>
      </p:sp>
      <p:sp>
        <p:nvSpPr>
          <p:cNvPr id="988191" name="Text Box 31"/>
          <p:cNvSpPr txBox="1">
            <a:spLocks noChangeArrowheads="1"/>
          </p:cNvSpPr>
          <p:nvPr/>
        </p:nvSpPr>
        <p:spPr bwMode="auto">
          <a:xfrm>
            <a:off x="393700" y="3852863"/>
            <a:ext cx="8369300" cy="806450"/>
          </a:xfrm>
          <a:prstGeom prst="rect">
            <a:avLst/>
          </a:prstGeom>
          <a:noFill/>
          <a:ln w="9525">
            <a:noFill/>
            <a:miter lim="800000"/>
            <a:headEnd/>
            <a:tailEnd/>
          </a:ln>
          <a:effectLst/>
        </p:spPr>
        <p:txBody>
          <a:bodyPr>
            <a:spAutoFit/>
          </a:bodyPr>
          <a:lstStyle/>
          <a:p>
            <a:pPr algn="ctr">
              <a:lnSpc>
                <a:spcPct val="90000"/>
              </a:lnSpc>
              <a:defRPr/>
            </a:pPr>
            <a:r>
              <a:rPr lang="en-US" sz="2600">
                <a:solidFill>
                  <a:schemeClr val="bg1"/>
                </a:solidFill>
                <a:effectLst>
                  <a:outerShdw blurRad="38100" dist="38100" dir="2700000" algn="tl">
                    <a:srgbClr val="000000"/>
                  </a:outerShdw>
                </a:effectLst>
                <a:latin typeface="Calibri" pitchFamily="34" charset="0"/>
                <a:sym typeface="Wingdings" pitchFamily="2" charset="2"/>
              </a:rPr>
              <a:t>LREE (e.g., La) are all incompatible in typical mantle minerals. LREE are sligthly less incompatible in Cpx.</a:t>
            </a:r>
            <a:endParaRPr lang="it-IT"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2" name="Text Box 25"/>
          <p:cNvSpPr txBox="1">
            <a:spLocks noChangeArrowheads="1"/>
          </p:cNvSpPr>
          <p:nvPr/>
        </p:nvSpPr>
        <p:spPr bwMode="auto">
          <a:xfrm>
            <a:off x="325438" y="4904067"/>
            <a:ext cx="8539162" cy="1352678"/>
          </a:xfrm>
          <a:prstGeom prst="rect">
            <a:avLst/>
          </a:prstGeom>
          <a:noFill/>
          <a:ln w="9525">
            <a:noFill/>
            <a:miter lim="800000"/>
            <a:headEnd/>
            <a:tailEnd/>
          </a:ln>
          <a:effectLst/>
        </p:spPr>
        <p:txBody>
          <a:bodyPr>
            <a:spAutoFit/>
          </a:bodyPr>
          <a:lstStyle/>
          <a:p>
            <a:pPr algn="ct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I.e., during partial melting, Sp, Ol and Opx expel REE more than Cpx.</a:t>
            </a:r>
            <a:endParaRPr lang="en-GB" sz="7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endParaRPr lang="en-GB" sz="7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In the residuum, Cpx is richer in REE than other phases.</a:t>
            </a:r>
          </a:p>
        </p:txBody>
      </p:sp>
      <p:sp>
        <p:nvSpPr>
          <p:cNvPr id="988182" name="Text Box 22"/>
          <p:cNvSpPr txBox="1">
            <a:spLocks noChangeArrowheads="1"/>
          </p:cNvSpPr>
          <p:nvPr/>
        </p:nvSpPr>
        <p:spPr bwMode="auto">
          <a:xfrm>
            <a:off x="2305050" y="1939925"/>
            <a:ext cx="465192" cy="769441"/>
          </a:xfrm>
          <a:prstGeom prst="rect">
            <a:avLst/>
          </a:prstGeom>
          <a:noFill/>
          <a:ln w="9525" algn="ctr">
            <a:noFill/>
            <a:miter lim="800000"/>
            <a:headEnd/>
            <a:tailEnd/>
          </a:ln>
          <a:effectLst/>
        </p:spPr>
        <p:txBody>
          <a:bodyPr wrap="none">
            <a:spAutoFit/>
          </a:bodyPr>
          <a:lstStyle/>
          <a:p>
            <a:pPr>
              <a:defRPr/>
            </a:pPr>
            <a:r>
              <a:rPr lang="it-IT" sz="4400" dirty="0">
                <a:solidFill>
                  <a:srgbClr val="FFFF00"/>
                </a:solidFill>
                <a:effectLst>
                  <a:outerShdw blurRad="38100" dist="38100" dir="2700000" algn="tl">
                    <a:srgbClr val="000000"/>
                  </a:outerShdw>
                </a:effectLst>
                <a:latin typeface="Calibri" pitchFamily="34" charset="0"/>
              </a:rPr>
              <a:t>&gt;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8182"/>
                                        </p:tgtEl>
                                        <p:attrNameLst>
                                          <p:attrName>style.visibility</p:attrName>
                                        </p:attrNameLst>
                                      </p:cBhvr>
                                      <p:to>
                                        <p:strVal val="visible"/>
                                      </p:to>
                                    </p:set>
                                    <p:animEffect transition="in" filter="fade">
                                      <p:cBhvr>
                                        <p:cTn id="12" dur="500"/>
                                        <p:tgtEl>
                                          <p:spTgt spid="98818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88183"/>
                                        </p:tgtEl>
                                        <p:attrNameLst>
                                          <p:attrName>style.visibility</p:attrName>
                                        </p:attrNameLst>
                                      </p:cBhvr>
                                      <p:to>
                                        <p:strVal val="visible"/>
                                      </p:to>
                                    </p:set>
                                    <p:animEffect transition="in" filter="fade">
                                      <p:cBhvr>
                                        <p:cTn id="20" dur="500"/>
                                        <p:tgtEl>
                                          <p:spTgt spid="98818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88184"/>
                                        </p:tgtEl>
                                        <p:attrNameLst>
                                          <p:attrName>style.visibility</p:attrName>
                                        </p:attrNameLst>
                                      </p:cBhvr>
                                      <p:to>
                                        <p:strVal val="visible"/>
                                      </p:to>
                                    </p:set>
                                    <p:animEffect transition="in" filter="fade">
                                      <p:cBhvr>
                                        <p:cTn id="28" dur="500"/>
                                        <p:tgtEl>
                                          <p:spTgt spid="988184"/>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88188"/>
                                        </p:tgtEl>
                                        <p:attrNameLst>
                                          <p:attrName>style.visibility</p:attrName>
                                        </p:attrNameLst>
                                      </p:cBhvr>
                                      <p:to>
                                        <p:strVal val="visible"/>
                                      </p:to>
                                    </p:set>
                                    <p:animEffect transition="in" filter="wipe(left)">
                                      <p:cBhvr>
                                        <p:cTn id="37" dur="500"/>
                                        <p:tgtEl>
                                          <p:spTgt spid="98818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88187">
                                            <p:txEl>
                                              <p:pRg st="0" end="0"/>
                                            </p:txEl>
                                          </p:spTgt>
                                        </p:tgtEl>
                                        <p:attrNameLst>
                                          <p:attrName>style.visibility</p:attrName>
                                        </p:attrNameLst>
                                      </p:cBhvr>
                                      <p:to>
                                        <p:strVal val="visible"/>
                                      </p:to>
                                    </p:set>
                                    <p:animEffect transition="in" filter="fade">
                                      <p:cBhvr>
                                        <p:cTn id="41" dur="500"/>
                                        <p:tgtEl>
                                          <p:spTgt spid="98818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88185"/>
                                        </p:tgtEl>
                                        <p:attrNameLst>
                                          <p:attrName>style.visibility</p:attrName>
                                        </p:attrNameLst>
                                      </p:cBhvr>
                                      <p:to>
                                        <p:strVal val="visible"/>
                                      </p:to>
                                    </p:set>
                                    <p:animEffect transition="in" filter="wipe(left)">
                                      <p:cBhvr>
                                        <p:cTn id="46" dur="1000"/>
                                        <p:tgtEl>
                                          <p:spTgt spid="988185"/>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988186">
                                            <p:txEl>
                                              <p:pRg st="0" end="0"/>
                                            </p:txEl>
                                          </p:spTgt>
                                        </p:tgtEl>
                                        <p:attrNameLst>
                                          <p:attrName>style.visibility</p:attrName>
                                        </p:attrNameLst>
                                      </p:cBhvr>
                                      <p:to>
                                        <p:strVal val="visible"/>
                                      </p:to>
                                    </p:set>
                                    <p:animEffect transition="in" filter="fade">
                                      <p:cBhvr>
                                        <p:cTn id="50" dur="500"/>
                                        <p:tgtEl>
                                          <p:spTgt spid="988186">
                                            <p:txEl>
                                              <p:pRg st="0" end="0"/>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88189">
                                            <p:txEl>
                                              <p:pRg st="0" end="0"/>
                                            </p:txEl>
                                          </p:spTgt>
                                        </p:tgtEl>
                                        <p:attrNameLst>
                                          <p:attrName>style.visibility</p:attrName>
                                        </p:attrNameLst>
                                      </p:cBhvr>
                                      <p:to>
                                        <p:strVal val="visible"/>
                                      </p:to>
                                    </p:set>
                                    <p:animEffect transition="in" filter="fade">
                                      <p:cBhvr>
                                        <p:cTn id="54" dur="2000"/>
                                        <p:tgtEl>
                                          <p:spTgt spid="988189">
                                            <p:txEl>
                                              <p:pRg st="0" end="0"/>
                                            </p:txEl>
                                          </p:spTgt>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988190">
                                            <p:txEl>
                                              <p:pRg st="0" end="0"/>
                                            </p:txEl>
                                          </p:spTgt>
                                        </p:tgtEl>
                                        <p:attrNameLst>
                                          <p:attrName>style.visibility</p:attrName>
                                        </p:attrNameLst>
                                      </p:cBhvr>
                                      <p:to>
                                        <p:strVal val="visible"/>
                                      </p:to>
                                    </p:set>
                                    <p:animEffect transition="in" filter="fade">
                                      <p:cBhvr>
                                        <p:cTn id="58" dur="2000"/>
                                        <p:tgtEl>
                                          <p:spTgt spid="98819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88191">
                                            <p:txEl>
                                              <p:pRg st="0" end="0"/>
                                            </p:txEl>
                                          </p:spTgt>
                                        </p:tgtEl>
                                        <p:attrNameLst>
                                          <p:attrName>style.visibility</p:attrName>
                                        </p:attrNameLst>
                                      </p:cBhvr>
                                      <p:to>
                                        <p:strVal val="visible"/>
                                      </p:to>
                                    </p:set>
                                    <p:animEffect transition="in" filter="fade">
                                      <p:cBhvr>
                                        <p:cTn id="63" dur="500"/>
                                        <p:tgtEl>
                                          <p:spTgt spid="98819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fade">
                                      <p:cBhvr>
                                        <p:cTn id="68" dur="500"/>
                                        <p:tgtEl>
                                          <p:spTgt spid="3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fade">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83" grpId="0"/>
      <p:bldP spid="988184" grpId="0"/>
      <p:bldP spid="988185" grpId="0" animBg="1"/>
      <p:bldP spid="988186" grpId="0" build="p"/>
      <p:bldP spid="988187" grpId="0" build="p"/>
      <p:bldP spid="988188" grpId="0" animBg="1"/>
      <p:bldP spid="988189" grpId="0" build="p"/>
      <p:bldP spid="988190" grpId="0" build="p"/>
      <p:bldP spid="988191" grpId="0" build="p"/>
      <p:bldP spid="32" grpId="0" uiExpand="1" build="p"/>
      <p:bldP spid="98818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1035267" name="Text Box 3"/>
          <p:cNvSpPr txBox="1">
            <a:spLocks noChangeArrowheads="1"/>
          </p:cNvSpPr>
          <p:nvPr/>
        </p:nvSpPr>
        <p:spPr bwMode="auto">
          <a:xfrm>
            <a:off x="346075" y="1141413"/>
            <a:ext cx="8451850" cy="1373187"/>
          </a:xfrm>
          <a:prstGeom prst="rect">
            <a:avLst/>
          </a:prstGeom>
          <a:noFill/>
          <a:ln w="9525">
            <a:noFill/>
            <a:miter lim="800000"/>
            <a:headEnd/>
            <a:tailEnd/>
          </a:ln>
          <a:effectLst/>
        </p:spPr>
        <p:txBody>
          <a:bodyPr wrap="square">
            <a:spAutoFit/>
          </a:bodyPr>
          <a:lstStyle/>
          <a:p>
            <a:pPr>
              <a:defRPr/>
            </a:pPr>
            <a:r>
              <a:rPr lang="en-GB" sz="2800">
                <a:solidFill>
                  <a:schemeClr val="bg1"/>
                </a:solidFill>
                <a:effectLst>
                  <a:outerShdw blurRad="38100" dist="38100" dir="2700000" algn="tl">
                    <a:srgbClr val="000000"/>
                  </a:outerShdw>
                </a:effectLst>
                <a:latin typeface="Calibri" pitchFamily="34" charset="0"/>
                <a:sym typeface="Wingdings" pitchFamily="2" charset="2"/>
              </a:rPr>
              <a:t>The easiest way to model the behaviour of trace elements during partial melting processes is the classical equation of Shaw (1970):</a:t>
            </a:r>
          </a:p>
        </p:txBody>
      </p:sp>
      <p:sp>
        <p:nvSpPr>
          <p:cNvPr id="1035268" name="Text Box 4"/>
          <p:cNvSpPr txBox="1">
            <a:spLocks noChangeArrowheads="1"/>
          </p:cNvSpPr>
          <p:nvPr/>
        </p:nvSpPr>
        <p:spPr bwMode="auto">
          <a:xfrm>
            <a:off x="606838" y="2611438"/>
            <a:ext cx="7647750" cy="1006475"/>
          </a:xfrm>
          <a:prstGeom prst="rect">
            <a:avLst/>
          </a:prstGeom>
          <a:noFill/>
          <a:ln w="9525">
            <a:noFill/>
            <a:miter lim="800000"/>
            <a:headEnd/>
            <a:tailEnd/>
          </a:ln>
          <a:effectLst/>
        </p:spPr>
        <p:txBody>
          <a:bodyPr wrap="square">
            <a:spAutoFit/>
          </a:bodyPr>
          <a:lstStyle/>
          <a:p>
            <a:pPr algn="ctr">
              <a:defRPr/>
            </a:pPr>
            <a:r>
              <a:rPr lang="en-GB" sz="6000">
                <a:solidFill>
                  <a:schemeClr val="bg1"/>
                </a:solidFill>
                <a:effectLst>
                  <a:outerShdw blurRad="38100" dist="38100" dir="2700000" algn="tl">
                    <a:srgbClr val="000000"/>
                  </a:outerShdw>
                </a:effectLst>
                <a:latin typeface="Calibri" pitchFamily="34" charset="0"/>
                <a:sym typeface="Wingdings" pitchFamily="2" charset="2"/>
              </a:rPr>
              <a:t>C</a:t>
            </a:r>
            <a:r>
              <a:rPr lang="en-GB" sz="6000" baseline="-25000">
                <a:solidFill>
                  <a:schemeClr val="bg1"/>
                </a:solidFill>
                <a:effectLst>
                  <a:outerShdw blurRad="38100" dist="38100" dir="2700000" algn="tl">
                    <a:srgbClr val="000000"/>
                  </a:outerShdw>
                </a:effectLst>
                <a:latin typeface="Calibri" pitchFamily="34" charset="0"/>
                <a:sym typeface="Wingdings" pitchFamily="2" charset="2"/>
              </a:rPr>
              <a:t>L</a:t>
            </a:r>
            <a:r>
              <a:rPr lang="en-GB" sz="6000">
                <a:solidFill>
                  <a:schemeClr val="bg1"/>
                </a:solidFill>
                <a:effectLst>
                  <a:outerShdw blurRad="38100" dist="38100" dir="2700000" algn="tl">
                    <a:srgbClr val="000000"/>
                  </a:outerShdw>
                </a:effectLst>
                <a:latin typeface="Calibri" pitchFamily="34" charset="0"/>
                <a:sym typeface="Wingdings" pitchFamily="2" charset="2"/>
              </a:rPr>
              <a:t> = C</a:t>
            </a:r>
            <a:r>
              <a:rPr lang="en-GB" sz="6000" baseline="-25000">
                <a:solidFill>
                  <a:schemeClr val="bg1"/>
                </a:solidFill>
                <a:effectLst>
                  <a:outerShdw blurRad="38100" dist="38100" dir="2700000" algn="tl">
                    <a:srgbClr val="000000"/>
                  </a:outerShdw>
                </a:effectLst>
                <a:latin typeface="Calibri" pitchFamily="34" charset="0"/>
                <a:sym typeface="Wingdings" pitchFamily="2" charset="2"/>
              </a:rPr>
              <a:t>0</a:t>
            </a:r>
            <a:r>
              <a:rPr lang="en-GB" sz="6000">
                <a:solidFill>
                  <a:schemeClr val="bg1"/>
                </a:solidFill>
                <a:effectLst>
                  <a:outerShdw blurRad="38100" dist="38100" dir="2700000" algn="tl">
                    <a:srgbClr val="000000"/>
                  </a:outerShdw>
                </a:effectLst>
                <a:latin typeface="Calibri" pitchFamily="34" charset="0"/>
                <a:sym typeface="Wingdings" pitchFamily="2" charset="2"/>
              </a:rPr>
              <a:t>/[D+F(1-P)]</a:t>
            </a:r>
          </a:p>
        </p:txBody>
      </p:sp>
      <p:sp>
        <p:nvSpPr>
          <p:cNvPr id="1035270" name="Text Box 6"/>
          <p:cNvSpPr txBox="1">
            <a:spLocks noChangeArrowheads="1"/>
          </p:cNvSpPr>
          <p:nvPr/>
        </p:nvSpPr>
        <p:spPr bwMode="auto">
          <a:xfrm>
            <a:off x="346075" y="3621088"/>
            <a:ext cx="8451850" cy="2986087"/>
          </a:xfrm>
          <a:prstGeom prst="rect">
            <a:avLst/>
          </a:prstGeom>
          <a:noFill/>
          <a:ln w="9525">
            <a:noFill/>
            <a:miter lim="800000"/>
            <a:headEnd/>
            <a:tailEnd/>
          </a:ln>
          <a:effectLst/>
        </p:spPr>
        <p:txBody>
          <a:bodyPr wrap="square">
            <a:spAutoFit/>
          </a:bodyPr>
          <a:lstStyle/>
          <a:p>
            <a:pPr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a:solidFill>
                  <a:srgbClr val="FFFF00"/>
                </a:solidFill>
                <a:effectLst>
                  <a:outerShdw blurRad="38100" dist="38100" dir="2700000" algn="tl">
                    <a:srgbClr val="000000"/>
                  </a:outerShdw>
                </a:effectLst>
                <a:latin typeface="Calibri" pitchFamily="34" charset="0"/>
                <a:sym typeface="Wingdings" pitchFamily="2" charset="2"/>
              </a:rPr>
              <a:t>L</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composition of an element in the liquid</a:t>
            </a:r>
          </a:p>
          <a:p>
            <a:pPr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a:solidFill>
                  <a:srgbClr val="FFFF00"/>
                </a:solidFill>
                <a:effectLst>
                  <a:outerShdw blurRad="38100" dist="38100" dir="2700000" algn="tl">
                    <a:srgbClr val="000000"/>
                  </a:outerShdw>
                </a:effectLst>
                <a:latin typeface="Calibri" pitchFamily="34" charset="0"/>
                <a:sym typeface="Wingdings" pitchFamily="2" charset="2"/>
              </a:rPr>
              <a:t>o</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composition of the same element in the source</a:t>
            </a:r>
          </a:p>
          <a:p>
            <a:pPr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D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source (</a:t>
            </a:r>
            <a:r>
              <a:rPr lang="en-GB" sz="2800" dirty="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a:p>
            <a:pPr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F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Degree of partial melting</a:t>
            </a:r>
          </a:p>
          <a:p>
            <a:pPr marL="990600" indent="-990600"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P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a:t>
            </a:r>
            <a:r>
              <a:rPr lang="en-GB" sz="1600" dirty="0">
                <a:solidFill>
                  <a:schemeClr val="bg1"/>
                </a:solidFill>
                <a:effectLst>
                  <a:outerShdw blurRad="38100" dist="38100" dir="2700000" algn="tl">
                    <a:srgbClr val="000000"/>
                  </a:outerShdw>
                </a:effectLst>
                <a:latin typeface="Calibri" pitchFamily="34" charset="0"/>
                <a:sym typeface="Wingdings" pitchFamily="2" charset="2"/>
              </a:rPr>
              <a:t>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phases  entering the melt (</a:t>
            </a:r>
            <a:r>
              <a:rPr lang="en-GB" sz="2800" dirty="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5267"/>
                                        </p:tgtEl>
                                        <p:attrNameLst>
                                          <p:attrName>style.visibility</p:attrName>
                                        </p:attrNameLst>
                                      </p:cBhvr>
                                      <p:to>
                                        <p:strVal val="visible"/>
                                      </p:to>
                                    </p:set>
                                    <p:animEffect transition="in" filter="fade">
                                      <p:cBhvr>
                                        <p:cTn id="7" dur="500"/>
                                        <p:tgtEl>
                                          <p:spTgt spid="1035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5268"/>
                                        </p:tgtEl>
                                        <p:attrNameLst>
                                          <p:attrName>style.visibility</p:attrName>
                                        </p:attrNameLst>
                                      </p:cBhvr>
                                      <p:to>
                                        <p:strVal val="visible"/>
                                      </p:to>
                                    </p:set>
                                    <p:animEffect transition="in" filter="fade">
                                      <p:cBhvr>
                                        <p:cTn id="12" dur="500"/>
                                        <p:tgtEl>
                                          <p:spTgt spid="1035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5270"/>
                                        </p:tgtEl>
                                        <p:attrNameLst>
                                          <p:attrName>style.visibility</p:attrName>
                                        </p:attrNameLst>
                                      </p:cBhvr>
                                      <p:to>
                                        <p:strVal val="visible"/>
                                      </p:to>
                                    </p:set>
                                    <p:animEffect transition="in" filter="fade">
                                      <p:cBhvr>
                                        <p:cTn id="17" dur="500"/>
                                        <p:tgtEl>
                                          <p:spTgt spid="1035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autoUpdateAnimBg="0"/>
      <p:bldP spid="1035268" grpId="0" autoUpdateAnimBg="0"/>
      <p:bldP spid="1035270"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bwMode="auto">
          <a:xfrm>
            <a:off x="990601" y="1131888"/>
            <a:ext cx="7296150" cy="1447800"/>
          </a:xfrm>
          <a:prstGeom prst="roundRect">
            <a:avLst/>
          </a:prstGeom>
          <a:solidFill>
            <a:srgbClr val="00B0F0"/>
          </a:solid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3526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1035267" name="Text Box 3"/>
          <p:cNvSpPr txBox="1">
            <a:spLocks noChangeArrowheads="1"/>
          </p:cNvSpPr>
          <p:nvPr/>
        </p:nvSpPr>
        <p:spPr bwMode="auto">
          <a:xfrm>
            <a:off x="346075" y="1228725"/>
            <a:ext cx="8451850" cy="1323975"/>
          </a:xfrm>
          <a:prstGeom prst="rect">
            <a:avLst/>
          </a:prstGeom>
          <a:noFill/>
          <a:ln w="9525">
            <a:noFill/>
            <a:miter lim="800000"/>
            <a:headEnd/>
            <a:tailEnd/>
          </a:ln>
          <a:effectLst/>
        </p:spPr>
        <p:txBody>
          <a:bodyPr wrap="square">
            <a:spAutoFit/>
          </a:bodyPr>
          <a:lstStyle/>
          <a:p>
            <a:pPr algn="ctr">
              <a:defRPr/>
            </a:pPr>
            <a:r>
              <a:rPr lang="en-GB" sz="4000">
                <a:solidFill>
                  <a:schemeClr val="bg1"/>
                </a:solidFill>
                <a:effectLst>
                  <a:outerShdw blurRad="38100" dist="38100" dir="2700000" algn="tl">
                    <a:srgbClr val="000000"/>
                  </a:outerShdw>
                </a:effectLst>
                <a:latin typeface="Calibri" pitchFamily="34" charset="0"/>
                <a:sym typeface="Wingdings" pitchFamily="2" charset="2"/>
              </a:rPr>
              <a:t>In what case is there a numerical difference between D and P?</a:t>
            </a:r>
          </a:p>
        </p:txBody>
      </p:sp>
      <p:sp>
        <p:nvSpPr>
          <p:cNvPr id="7" name="Text Box 4"/>
          <p:cNvSpPr txBox="1">
            <a:spLocks noChangeArrowheads="1"/>
          </p:cNvSpPr>
          <p:nvPr/>
        </p:nvSpPr>
        <p:spPr bwMode="auto">
          <a:xfrm>
            <a:off x="293688" y="2611438"/>
            <a:ext cx="8274050" cy="1006475"/>
          </a:xfrm>
          <a:prstGeom prst="rect">
            <a:avLst/>
          </a:prstGeom>
          <a:noFill/>
          <a:ln w="9525">
            <a:noFill/>
            <a:miter lim="800000"/>
            <a:headEnd/>
            <a:tailEnd/>
          </a:ln>
          <a:effectLst/>
        </p:spPr>
        <p:txBody>
          <a:bodyPr>
            <a:spAutoFit/>
          </a:bodyPr>
          <a:lstStyle/>
          <a:p>
            <a:pPr algn="ctr">
              <a:defRPr/>
            </a:pPr>
            <a:r>
              <a:rPr lang="en-GB" sz="6000" dirty="0">
                <a:solidFill>
                  <a:schemeClr val="bg1"/>
                </a:solidFill>
                <a:effectLst>
                  <a:outerShdw blurRad="38100" dist="38100" dir="2700000" algn="tl">
                    <a:srgbClr val="000000"/>
                  </a:outerShdw>
                </a:effectLst>
                <a:latin typeface="Calibri" pitchFamily="34" charset="0"/>
                <a:sym typeface="Wingdings" pitchFamily="2" charset="2"/>
              </a:rPr>
              <a:t>C</a:t>
            </a:r>
            <a:r>
              <a:rPr lang="en-GB" sz="60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6000" dirty="0">
                <a:solidFill>
                  <a:schemeClr val="bg1"/>
                </a:solidFill>
                <a:effectLst>
                  <a:outerShdw blurRad="38100" dist="38100" dir="2700000" algn="tl">
                    <a:srgbClr val="000000"/>
                  </a:outerShdw>
                </a:effectLst>
                <a:latin typeface="Calibri" pitchFamily="34" charset="0"/>
                <a:sym typeface="Wingdings" pitchFamily="2" charset="2"/>
              </a:rPr>
              <a:t> = C</a:t>
            </a:r>
            <a:r>
              <a:rPr lang="en-GB" sz="6000" baseline="-25000" dirty="0">
                <a:solidFill>
                  <a:schemeClr val="bg1"/>
                </a:solidFill>
                <a:effectLst>
                  <a:outerShdw blurRad="38100" dist="38100" dir="2700000" algn="tl">
                    <a:srgbClr val="000000"/>
                  </a:outerShdw>
                </a:effectLst>
                <a:latin typeface="Calibri" pitchFamily="34" charset="0"/>
                <a:sym typeface="Wingdings" pitchFamily="2" charset="2"/>
              </a:rPr>
              <a:t>0</a:t>
            </a:r>
            <a:r>
              <a:rPr lang="en-GB" sz="6000" dirty="0">
                <a:solidFill>
                  <a:schemeClr val="bg1"/>
                </a:solidFill>
                <a:effectLst>
                  <a:outerShdw blurRad="38100" dist="38100" dir="2700000" algn="tl">
                    <a:srgbClr val="000000"/>
                  </a:outerShdw>
                </a:effectLst>
                <a:latin typeface="Calibri" pitchFamily="34" charset="0"/>
                <a:sym typeface="Wingdings" pitchFamily="2" charset="2"/>
              </a:rPr>
              <a:t>/[D+F(1-P)]</a:t>
            </a:r>
          </a:p>
        </p:txBody>
      </p:sp>
      <p:sp>
        <p:nvSpPr>
          <p:cNvPr id="8" name="Text Box 6"/>
          <p:cNvSpPr txBox="1">
            <a:spLocks noChangeArrowheads="1"/>
          </p:cNvSpPr>
          <p:nvPr/>
        </p:nvSpPr>
        <p:spPr bwMode="auto">
          <a:xfrm>
            <a:off x="346075" y="3621088"/>
            <a:ext cx="8451850" cy="2986087"/>
          </a:xfrm>
          <a:prstGeom prst="rect">
            <a:avLst/>
          </a:prstGeom>
          <a:noFill/>
          <a:ln w="9525">
            <a:noFill/>
            <a:miter lim="800000"/>
            <a:headEnd/>
            <a:tailEnd/>
          </a:ln>
          <a:effectLst/>
        </p:spPr>
        <p:txBody>
          <a:bodyPr wrap="square">
            <a:spAutoFit/>
          </a:bodyPr>
          <a:lstStyle/>
          <a:p>
            <a:pPr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a:solidFill>
                  <a:srgbClr val="FFFF00"/>
                </a:solidFill>
                <a:effectLst>
                  <a:outerShdw blurRad="38100" dist="38100" dir="2700000" algn="tl">
                    <a:srgbClr val="000000"/>
                  </a:outerShdw>
                </a:effectLst>
                <a:latin typeface="Calibri" pitchFamily="34" charset="0"/>
                <a:sym typeface="Wingdings" pitchFamily="2" charset="2"/>
              </a:rPr>
              <a:t>L</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composition of an element in the liquid</a:t>
            </a:r>
          </a:p>
          <a:p>
            <a:pPr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a:solidFill>
                  <a:srgbClr val="FFFF00"/>
                </a:solidFill>
                <a:effectLst>
                  <a:outerShdw blurRad="38100" dist="38100" dir="2700000" algn="tl">
                    <a:srgbClr val="000000"/>
                  </a:outerShdw>
                </a:effectLst>
                <a:latin typeface="Calibri" pitchFamily="34" charset="0"/>
                <a:sym typeface="Wingdings" pitchFamily="2" charset="2"/>
              </a:rPr>
              <a:t>o</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composition of the same element in the source</a:t>
            </a:r>
          </a:p>
          <a:p>
            <a:pPr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D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source (</a:t>
            </a:r>
            <a:r>
              <a:rPr lang="en-GB" sz="2800" dirty="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a:p>
            <a:pPr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F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Degree of partial melting</a:t>
            </a:r>
          </a:p>
          <a:p>
            <a:pPr marL="990600" indent="-990600" defTabSz="633413">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P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a:t>
            </a:r>
            <a:r>
              <a:rPr lang="en-GB" sz="1600" dirty="0">
                <a:solidFill>
                  <a:schemeClr val="bg1"/>
                </a:solidFill>
                <a:effectLst>
                  <a:outerShdw blurRad="38100" dist="38100" dir="2700000" algn="tl">
                    <a:srgbClr val="000000"/>
                  </a:outerShdw>
                </a:effectLst>
                <a:latin typeface="Calibri" pitchFamily="34" charset="0"/>
                <a:sym typeface="Wingdings" pitchFamily="2" charset="2"/>
              </a:rPr>
              <a:t>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phases  entering the melt (</a:t>
            </a:r>
            <a:r>
              <a:rPr lang="en-GB" sz="2800" dirty="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5267"/>
                                        </p:tgtEl>
                                        <p:attrNameLst>
                                          <p:attrName>style.visibility</p:attrName>
                                        </p:attrNameLst>
                                      </p:cBhvr>
                                      <p:to>
                                        <p:strVal val="visible"/>
                                      </p:to>
                                    </p:set>
                                    <p:animEffect transition="in" filter="fade">
                                      <p:cBhvr>
                                        <p:cTn id="7" dur="500"/>
                                        <p:tgtEl>
                                          <p:spTgt spid="103526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3526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32114" y="0"/>
            <a:ext cx="8011886" cy="6864798"/>
          </a:xfrm>
          <a:prstGeom prst="rect">
            <a:avLst/>
          </a:prstGeom>
          <a:noFill/>
          <a:ln w="9525">
            <a:noFill/>
            <a:miter lim="800000"/>
            <a:headEnd/>
            <a:tailEnd/>
          </a:ln>
        </p:spPr>
      </p:pic>
      <p:grpSp>
        <p:nvGrpSpPr>
          <p:cNvPr id="5" name="Gruppo 4"/>
          <p:cNvGrpSpPr/>
          <p:nvPr/>
        </p:nvGrpSpPr>
        <p:grpSpPr>
          <a:xfrm>
            <a:off x="1145894" y="6087155"/>
            <a:ext cx="7998106" cy="770844"/>
            <a:chOff x="1145894" y="6087155"/>
            <a:chExt cx="7998106" cy="770844"/>
          </a:xfrm>
        </p:grpSpPr>
        <p:sp>
          <p:nvSpPr>
            <p:cNvPr id="4" name="Rettangolo 3"/>
            <p:cNvSpPr/>
            <p:nvPr/>
          </p:nvSpPr>
          <p:spPr bwMode="auto">
            <a:xfrm>
              <a:off x="1145894" y="6146156"/>
              <a:ext cx="7998106" cy="7118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Rettangolo 6"/>
            <p:cNvSpPr/>
            <p:nvPr/>
          </p:nvSpPr>
          <p:spPr>
            <a:xfrm>
              <a:off x="1444207" y="6087155"/>
              <a:ext cx="6113084" cy="769441"/>
            </a:xfrm>
            <a:prstGeom prst="rect">
              <a:avLst/>
            </a:prstGeom>
          </p:spPr>
          <p:txBody>
            <a:bodyPr wrap="none">
              <a:spAutoFit/>
            </a:bodyPr>
            <a:lstStyle/>
            <a:p>
              <a:r>
                <a:rPr lang="it-IT" sz="4400" dirty="0">
                  <a:solidFill>
                    <a:schemeClr val="tx1"/>
                  </a:solidFill>
                  <a:latin typeface="Calibri" pitchFamily="34" charset="0"/>
                </a:rPr>
                <a:t>https://earthref.org/KDD/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fico 5">
            <a:extLst>
              <a:ext uri="{FF2B5EF4-FFF2-40B4-BE49-F238E27FC236}">
                <a16:creationId xmlns:a16="http://schemas.microsoft.com/office/drawing/2014/main" id="{00000000-0008-0000-1200-000002000000}"/>
              </a:ext>
            </a:extLst>
          </p:cNvPr>
          <p:cNvGraphicFramePr>
            <a:graphicFrameLocks/>
          </p:cNvGraphicFramePr>
          <p:nvPr>
            <p:extLst>
              <p:ext uri="{D42A27DB-BD31-4B8C-83A1-F6EECF244321}">
                <p14:modId xmlns:p14="http://schemas.microsoft.com/office/powerpoint/2010/main" val="3183431743"/>
              </p:ext>
            </p:extLst>
          </p:nvPr>
        </p:nvGraphicFramePr>
        <p:xfrm>
          <a:off x="2743200" y="240685"/>
          <a:ext cx="6172543" cy="45163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3" name="Grafico 82">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4247810439"/>
              </p:ext>
            </p:extLst>
          </p:nvPr>
        </p:nvGraphicFramePr>
        <p:xfrm>
          <a:off x="2741886" y="240684"/>
          <a:ext cx="6187913" cy="4516371"/>
        </p:xfrm>
        <a:graphic>
          <a:graphicData uri="http://schemas.openxmlformats.org/drawingml/2006/chart">
            <c:chart xmlns:c="http://schemas.openxmlformats.org/drawingml/2006/chart" xmlns:r="http://schemas.openxmlformats.org/officeDocument/2006/relationships" r:id="rId4"/>
          </a:graphicData>
        </a:graphic>
      </p:graphicFrame>
      <p:cxnSp>
        <p:nvCxnSpPr>
          <p:cNvPr id="85" name="Connettore 1 84"/>
          <p:cNvCxnSpPr/>
          <p:nvPr/>
        </p:nvCxnSpPr>
        <p:spPr bwMode="auto">
          <a:xfrm flipV="1">
            <a:off x="3670300" y="1399474"/>
            <a:ext cx="0" cy="3024000"/>
          </a:xfrm>
          <a:prstGeom prst="line">
            <a:avLst/>
          </a:prstGeom>
          <a:noFill/>
          <a:ln w="28575" cap="flat" cmpd="sng" algn="ctr">
            <a:solidFill>
              <a:schemeClr val="tx1"/>
            </a:solidFill>
            <a:prstDash val="solid"/>
            <a:round/>
            <a:headEnd type="none" w="med" len="med"/>
            <a:tailEnd type="arrow" w="med" len="med"/>
          </a:ln>
          <a:effectLst/>
        </p:spPr>
      </p:cxnSp>
      <p:sp>
        <p:nvSpPr>
          <p:cNvPr id="86" name="Text Box 3"/>
          <p:cNvSpPr txBox="1">
            <a:spLocks noChangeArrowheads="1"/>
          </p:cNvSpPr>
          <p:nvPr/>
        </p:nvSpPr>
        <p:spPr bwMode="auto">
          <a:xfrm>
            <a:off x="3664034" y="3899595"/>
            <a:ext cx="1130754" cy="505523"/>
          </a:xfrm>
          <a:prstGeom prst="rect">
            <a:avLst/>
          </a:prstGeom>
          <a:noFill/>
          <a:ln w="9525">
            <a:noFill/>
            <a:miter lim="800000"/>
            <a:headEnd/>
            <a:tailEnd/>
          </a:ln>
          <a:effectLst/>
        </p:spPr>
        <p:txBody>
          <a:bodyPr wrap="square">
            <a:spAutoFit/>
          </a:bodyPr>
          <a:lstStyle/>
          <a:p>
            <a:pPr>
              <a:lnSpc>
                <a:spcPts val="1600"/>
              </a:lnSpc>
              <a:defRPr/>
            </a:pPr>
            <a:r>
              <a:rPr lang="en-GB" sz="1600" b="1" dirty="0">
                <a:solidFill>
                  <a:schemeClr val="tx1"/>
                </a:solidFill>
                <a:effectLst/>
                <a:latin typeface="Calibri" pitchFamily="34" charset="0"/>
                <a:sym typeface="Wingdings" pitchFamily="2" charset="2"/>
              </a:rPr>
              <a:t>~200 times increase</a:t>
            </a:r>
          </a:p>
        </p:txBody>
      </p:sp>
      <p:cxnSp>
        <p:nvCxnSpPr>
          <p:cNvPr id="87" name="Connettore 1 86"/>
          <p:cNvCxnSpPr/>
          <p:nvPr/>
        </p:nvCxnSpPr>
        <p:spPr bwMode="auto">
          <a:xfrm flipV="1">
            <a:off x="8686800" y="3694999"/>
            <a:ext cx="0" cy="756000"/>
          </a:xfrm>
          <a:prstGeom prst="line">
            <a:avLst/>
          </a:prstGeom>
          <a:noFill/>
          <a:ln w="28575" cap="flat" cmpd="sng" algn="ctr">
            <a:solidFill>
              <a:schemeClr val="tx1"/>
            </a:solidFill>
            <a:prstDash val="solid"/>
            <a:round/>
            <a:headEnd type="none" w="med" len="med"/>
            <a:tailEnd type="arrow" w="med" len="med"/>
          </a:ln>
          <a:effectLst/>
        </p:spPr>
      </p:cxnSp>
      <p:sp>
        <p:nvSpPr>
          <p:cNvPr id="90" name="Text Box 3"/>
          <p:cNvSpPr txBox="1">
            <a:spLocks noChangeArrowheads="1"/>
          </p:cNvSpPr>
          <p:nvPr/>
        </p:nvSpPr>
        <p:spPr bwMode="auto">
          <a:xfrm>
            <a:off x="7536674" y="3918645"/>
            <a:ext cx="1130754" cy="505523"/>
          </a:xfrm>
          <a:prstGeom prst="rect">
            <a:avLst/>
          </a:prstGeom>
          <a:noFill/>
          <a:ln w="9525">
            <a:noFill/>
            <a:miter lim="800000"/>
            <a:headEnd/>
            <a:tailEnd/>
          </a:ln>
          <a:effectLst/>
        </p:spPr>
        <p:txBody>
          <a:bodyPr wrap="square">
            <a:spAutoFit/>
          </a:bodyPr>
          <a:lstStyle/>
          <a:p>
            <a:pPr algn="r">
              <a:lnSpc>
                <a:spcPts val="1600"/>
              </a:lnSpc>
              <a:defRPr/>
            </a:pPr>
            <a:r>
              <a:rPr lang="en-GB" sz="1600" b="1" dirty="0">
                <a:solidFill>
                  <a:schemeClr val="tx1"/>
                </a:solidFill>
                <a:effectLst/>
                <a:latin typeface="Calibri" pitchFamily="34" charset="0"/>
                <a:sym typeface="Wingdings" pitchFamily="2" charset="2"/>
              </a:rPr>
              <a:t>~4 times increase</a:t>
            </a:r>
          </a:p>
        </p:txBody>
      </p:sp>
      <p:sp>
        <p:nvSpPr>
          <p:cNvPr id="51" name="Figura a mano libera 50"/>
          <p:cNvSpPr/>
          <p:nvPr/>
        </p:nvSpPr>
        <p:spPr bwMode="auto">
          <a:xfrm>
            <a:off x="3562350" y="1390650"/>
            <a:ext cx="1244600" cy="3028950"/>
          </a:xfrm>
          <a:custGeom>
            <a:avLst/>
            <a:gdLst>
              <a:gd name="connsiteX0" fmla="*/ 31750 w 1244600"/>
              <a:gd name="connsiteY0" fmla="*/ 3028950 h 3028950"/>
              <a:gd name="connsiteX1" fmla="*/ 400050 w 1244600"/>
              <a:gd name="connsiteY1" fmla="*/ 3028950 h 3028950"/>
              <a:gd name="connsiteX2" fmla="*/ 476250 w 1244600"/>
              <a:gd name="connsiteY2" fmla="*/ 2946400 h 3028950"/>
              <a:gd name="connsiteX3" fmla="*/ 1244600 w 1244600"/>
              <a:gd name="connsiteY3" fmla="*/ 2921000 h 3028950"/>
              <a:gd name="connsiteX4" fmla="*/ 1212850 w 1244600"/>
              <a:gd name="connsiteY4" fmla="*/ 2501900 h 3028950"/>
              <a:gd name="connsiteX5" fmla="*/ 273050 w 1244600"/>
              <a:gd name="connsiteY5" fmla="*/ 2425700 h 3028950"/>
              <a:gd name="connsiteX6" fmla="*/ 247650 w 1244600"/>
              <a:gd name="connsiteY6" fmla="*/ 107950 h 3028950"/>
              <a:gd name="connsiteX7" fmla="*/ 127000 w 1244600"/>
              <a:gd name="connsiteY7" fmla="*/ 0 h 3028950"/>
              <a:gd name="connsiteX8" fmla="*/ 0 w 1244600"/>
              <a:gd name="connsiteY8" fmla="*/ 31750 h 3028950"/>
              <a:gd name="connsiteX9" fmla="*/ 12700 w 1244600"/>
              <a:gd name="connsiteY9" fmla="*/ 107950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4600" h="3028950">
                <a:moveTo>
                  <a:pt x="31750" y="3028950"/>
                </a:moveTo>
                <a:lnTo>
                  <a:pt x="400050" y="3028950"/>
                </a:lnTo>
                <a:lnTo>
                  <a:pt x="476250" y="2946400"/>
                </a:lnTo>
                <a:lnTo>
                  <a:pt x="1244600" y="2921000"/>
                </a:lnTo>
                <a:lnTo>
                  <a:pt x="1212850" y="2501900"/>
                </a:lnTo>
                <a:lnTo>
                  <a:pt x="273050" y="2425700"/>
                </a:lnTo>
                <a:lnTo>
                  <a:pt x="247650" y="107950"/>
                </a:lnTo>
                <a:lnTo>
                  <a:pt x="127000" y="0"/>
                </a:lnTo>
                <a:lnTo>
                  <a:pt x="0" y="31750"/>
                </a:lnTo>
                <a:lnTo>
                  <a:pt x="12700" y="107950"/>
                </a:ln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1" name="Figura a mano libera 60"/>
          <p:cNvSpPr/>
          <p:nvPr/>
        </p:nvSpPr>
        <p:spPr bwMode="auto">
          <a:xfrm>
            <a:off x="7808119" y="3693319"/>
            <a:ext cx="969169" cy="733425"/>
          </a:xfrm>
          <a:custGeom>
            <a:avLst/>
            <a:gdLst>
              <a:gd name="connsiteX0" fmla="*/ 0 w 969169"/>
              <a:gd name="connsiteY0" fmla="*/ 266700 h 733425"/>
              <a:gd name="connsiteX1" fmla="*/ 28575 w 969169"/>
              <a:gd name="connsiteY1" fmla="*/ 657225 h 733425"/>
              <a:gd name="connsiteX2" fmla="*/ 754856 w 969169"/>
              <a:gd name="connsiteY2" fmla="*/ 659606 h 733425"/>
              <a:gd name="connsiteX3" fmla="*/ 821531 w 969169"/>
              <a:gd name="connsiteY3" fmla="*/ 733425 h 733425"/>
              <a:gd name="connsiteX4" fmla="*/ 938212 w 969169"/>
              <a:gd name="connsiteY4" fmla="*/ 733425 h 733425"/>
              <a:gd name="connsiteX5" fmla="*/ 964406 w 969169"/>
              <a:gd name="connsiteY5" fmla="*/ 242887 h 733425"/>
              <a:gd name="connsiteX6" fmla="*/ 969169 w 969169"/>
              <a:gd name="connsiteY6" fmla="*/ 21431 h 733425"/>
              <a:gd name="connsiteX7" fmla="*/ 847725 w 969169"/>
              <a:gd name="connsiteY7" fmla="*/ 0 h 733425"/>
              <a:gd name="connsiteX8" fmla="*/ 0 w 969169"/>
              <a:gd name="connsiteY8" fmla="*/ 26670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169" h="733425">
                <a:moveTo>
                  <a:pt x="0" y="266700"/>
                </a:moveTo>
                <a:lnTo>
                  <a:pt x="28575" y="657225"/>
                </a:lnTo>
                <a:lnTo>
                  <a:pt x="754856" y="659606"/>
                </a:lnTo>
                <a:lnTo>
                  <a:pt x="821531" y="733425"/>
                </a:lnTo>
                <a:lnTo>
                  <a:pt x="938212" y="733425"/>
                </a:lnTo>
                <a:lnTo>
                  <a:pt x="964406" y="242887"/>
                </a:lnTo>
                <a:lnTo>
                  <a:pt x="969169" y="21431"/>
                </a:lnTo>
                <a:lnTo>
                  <a:pt x="847725" y="0"/>
                </a:lnTo>
                <a:lnTo>
                  <a:pt x="0" y="26670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93" name="Grafico 92">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3533774668"/>
              </p:ext>
            </p:extLst>
          </p:nvPr>
        </p:nvGraphicFramePr>
        <p:xfrm>
          <a:off x="2724150" y="276225"/>
          <a:ext cx="6201899" cy="4464000"/>
        </p:xfrm>
        <a:graphic>
          <a:graphicData uri="http://schemas.openxmlformats.org/drawingml/2006/chart">
            <c:chart xmlns:c="http://schemas.openxmlformats.org/drawingml/2006/chart" xmlns:r="http://schemas.openxmlformats.org/officeDocument/2006/relationships" r:id="rId5"/>
          </a:graphicData>
        </a:graphic>
      </p:graphicFrame>
      <p:cxnSp>
        <p:nvCxnSpPr>
          <p:cNvPr id="95" name="Connettore 1 94"/>
          <p:cNvCxnSpPr/>
          <p:nvPr/>
        </p:nvCxnSpPr>
        <p:spPr bwMode="auto">
          <a:xfrm flipV="1">
            <a:off x="3660775" y="2167824"/>
            <a:ext cx="0" cy="2268000"/>
          </a:xfrm>
          <a:prstGeom prst="line">
            <a:avLst/>
          </a:prstGeom>
          <a:noFill/>
          <a:ln w="28575" cap="flat" cmpd="sng" algn="ctr">
            <a:solidFill>
              <a:schemeClr val="tx1"/>
            </a:solidFill>
            <a:prstDash val="solid"/>
            <a:round/>
            <a:headEnd type="none" w="med" len="med"/>
            <a:tailEnd type="arrow" w="med" len="med"/>
          </a:ln>
          <a:effectLst/>
        </p:spPr>
      </p:cxnSp>
      <p:sp>
        <p:nvSpPr>
          <p:cNvPr id="96" name="Text Box 3"/>
          <p:cNvSpPr txBox="1">
            <a:spLocks noChangeArrowheads="1"/>
          </p:cNvSpPr>
          <p:nvPr/>
        </p:nvSpPr>
        <p:spPr bwMode="auto">
          <a:xfrm>
            <a:off x="3661772" y="3874851"/>
            <a:ext cx="916579" cy="505523"/>
          </a:xfrm>
          <a:prstGeom prst="rect">
            <a:avLst/>
          </a:prstGeom>
          <a:noFill/>
          <a:ln w="9525">
            <a:noFill/>
            <a:miter lim="800000"/>
            <a:headEnd/>
            <a:tailEnd/>
          </a:ln>
          <a:effectLst/>
        </p:spPr>
        <p:txBody>
          <a:bodyPr wrap="square">
            <a:spAutoFit/>
          </a:bodyPr>
          <a:lstStyle/>
          <a:p>
            <a:pPr>
              <a:lnSpc>
                <a:spcPts val="1600"/>
              </a:lnSpc>
              <a:defRPr/>
            </a:pPr>
            <a:r>
              <a:rPr lang="en-GB" sz="1600" b="1" dirty="0">
                <a:solidFill>
                  <a:schemeClr val="tx1"/>
                </a:solidFill>
                <a:effectLst/>
                <a:latin typeface="Calibri" pitchFamily="34" charset="0"/>
                <a:sym typeface="Wingdings" pitchFamily="2" charset="2"/>
              </a:rPr>
              <a:t>50 times increase</a:t>
            </a:r>
          </a:p>
        </p:txBody>
      </p:sp>
      <p:cxnSp>
        <p:nvCxnSpPr>
          <p:cNvPr id="97" name="Connettore 1 96"/>
          <p:cNvCxnSpPr/>
          <p:nvPr/>
        </p:nvCxnSpPr>
        <p:spPr bwMode="auto">
          <a:xfrm flipV="1">
            <a:off x="8686800" y="3998211"/>
            <a:ext cx="0" cy="432000"/>
          </a:xfrm>
          <a:prstGeom prst="line">
            <a:avLst/>
          </a:prstGeom>
          <a:noFill/>
          <a:ln w="28575" cap="flat" cmpd="sng" algn="ctr">
            <a:solidFill>
              <a:schemeClr val="tx1"/>
            </a:solidFill>
            <a:prstDash val="solid"/>
            <a:round/>
            <a:headEnd type="none" w="med" len="med"/>
            <a:tailEnd type="arrow" w="med" len="med"/>
          </a:ln>
          <a:effectLst/>
        </p:spPr>
      </p:cxnSp>
      <p:sp>
        <p:nvSpPr>
          <p:cNvPr id="98" name="Text Box 3"/>
          <p:cNvSpPr txBox="1">
            <a:spLocks noChangeArrowheads="1"/>
          </p:cNvSpPr>
          <p:nvPr/>
        </p:nvSpPr>
        <p:spPr bwMode="auto">
          <a:xfrm>
            <a:off x="7488369" y="3932001"/>
            <a:ext cx="1150126" cy="502702"/>
          </a:xfrm>
          <a:prstGeom prst="rect">
            <a:avLst/>
          </a:prstGeom>
          <a:noFill/>
          <a:ln w="9525">
            <a:noFill/>
            <a:miter lim="800000"/>
            <a:headEnd/>
            <a:tailEnd/>
          </a:ln>
          <a:effectLst/>
        </p:spPr>
        <p:txBody>
          <a:bodyPr wrap="square">
            <a:spAutoFit/>
          </a:bodyPr>
          <a:lstStyle/>
          <a:p>
            <a:pPr algn="r">
              <a:lnSpc>
                <a:spcPts val="1600"/>
              </a:lnSpc>
              <a:defRPr/>
            </a:pPr>
            <a:r>
              <a:rPr lang="en-GB" sz="1600" b="1" dirty="0">
                <a:solidFill>
                  <a:schemeClr val="tx1"/>
                </a:solidFill>
                <a:effectLst/>
                <a:latin typeface="Calibri" pitchFamily="34" charset="0"/>
                <a:sym typeface="Wingdings" pitchFamily="2" charset="2"/>
              </a:rPr>
              <a:t>~2.5 times increase</a:t>
            </a:r>
          </a:p>
        </p:txBody>
      </p:sp>
      <p:sp>
        <p:nvSpPr>
          <p:cNvPr id="64" name="Figura a mano libera 63"/>
          <p:cNvSpPr/>
          <p:nvPr/>
        </p:nvSpPr>
        <p:spPr bwMode="auto">
          <a:xfrm>
            <a:off x="3567113" y="2162175"/>
            <a:ext cx="985837" cy="2257425"/>
          </a:xfrm>
          <a:custGeom>
            <a:avLst/>
            <a:gdLst>
              <a:gd name="connsiteX0" fmla="*/ 223837 w 985837"/>
              <a:gd name="connsiteY0" fmla="*/ 90488 h 2257425"/>
              <a:gd name="connsiteX1" fmla="*/ 114300 w 985837"/>
              <a:gd name="connsiteY1" fmla="*/ 0 h 2257425"/>
              <a:gd name="connsiteX2" fmla="*/ 4762 w 985837"/>
              <a:gd name="connsiteY2" fmla="*/ 0 h 2257425"/>
              <a:gd name="connsiteX3" fmla="*/ 0 w 985837"/>
              <a:gd name="connsiteY3" fmla="*/ 219075 h 2257425"/>
              <a:gd name="connsiteX4" fmla="*/ 38100 w 985837"/>
              <a:gd name="connsiteY4" fmla="*/ 2257425 h 2257425"/>
              <a:gd name="connsiteX5" fmla="*/ 204787 w 985837"/>
              <a:gd name="connsiteY5" fmla="*/ 2257425 h 2257425"/>
              <a:gd name="connsiteX6" fmla="*/ 347662 w 985837"/>
              <a:gd name="connsiteY6" fmla="*/ 2162175 h 2257425"/>
              <a:gd name="connsiteX7" fmla="*/ 981075 w 985837"/>
              <a:gd name="connsiteY7" fmla="*/ 2128838 h 2257425"/>
              <a:gd name="connsiteX8" fmla="*/ 985837 w 985837"/>
              <a:gd name="connsiteY8" fmla="*/ 1724025 h 2257425"/>
              <a:gd name="connsiteX9" fmla="*/ 309562 w 985837"/>
              <a:gd name="connsiteY9" fmla="*/ 1633538 h 2257425"/>
              <a:gd name="connsiteX10" fmla="*/ 223837 w 985837"/>
              <a:gd name="connsiteY10" fmla="*/ 9048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5837" h="2257425">
                <a:moveTo>
                  <a:pt x="223837" y="90488"/>
                </a:moveTo>
                <a:lnTo>
                  <a:pt x="114300" y="0"/>
                </a:lnTo>
                <a:lnTo>
                  <a:pt x="4762" y="0"/>
                </a:lnTo>
                <a:lnTo>
                  <a:pt x="0" y="219075"/>
                </a:lnTo>
                <a:lnTo>
                  <a:pt x="38100" y="2257425"/>
                </a:lnTo>
                <a:lnTo>
                  <a:pt x="204787" y="2257425"/>
                </a:lnTo>
                <a:lnTo>
                  <a:pt x="347662" y="2162175"/>
                </a:lnTo>
                <a:lnTo>
                  <a:pt x="981075" y="2128838"/>
                </a:lnTo>
                <a:cubicBezTo>
                  <a:pt x="982662" y="1993900"/>
                  <a:pt x="984250" y="1858963"/>
                  <a:pt x="985837" y="1724025"/>
                </a:cubicBezTo>
                <a:lnTo>
                  <a:pt x="309562" y="1633538"/>
                </a:lnTo>
                <a:lnTo>
                  <a:pt x="223837" y="90488"/>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Figura a mano libera 91"/>
          <p:cNvSpPr/>
          <p:nvPr/>
        </p:nvSpPr>
        <p:spPr bwMode="auto">
          <a:xfrm>
            <a:off x="7636669" y="3936206"/>
            <a:ext cx="1152525" cy="488157"/>
          </a:xfrm>
          <a:custGeom>
            <a:avLst/>
            <a:gdLst>
              <a:gd name="connsiteX0" fmla="*/ 0 w 1152525"/>
              <a:gd name="connsiteY0" fmla="*/ 61913 h 488157"/>
              <a:gd name="connsiteX1" fmla="*/ 64294 w 1152525"/>
              <a:gd name="connsiteY1" fmla="*/ 297657 h 488157"/>
              <a:gd name="connsiteX2" fmla="*/ 204787 w 1152525"/>
              <a:gd name="connsiteY2" fmla="*/ 421482 h 488157"/>
              <a:gd name="connsiteX3" fmla="*/ 838200 w 1152525"/>
              <a:gd name="connsiteY3" fmla="*/ 433388 h 488157"/>
              <a:gd name="connsiteX4" fmla="*/ 1012031 w 1152525"/>
              <a:gd name="connsiteY4" fmla="*/ 488157 h 488157"/>
              <a:gd name="connsiteX5" fmla="*/ 1100137 w 1152525"/>
              <a:gd name="connsiteY5" fmla="*/ 485775 h 488157"/>
              <a:gd name="connsiteX6" fmla="*/ 1152525 w 1152525"/>
              <a:gd name="connsiteY6" fmla="*/ 130969 h 488157"/>
              <a:gd name="connsiteX7" fmla="*/ 1073944 w 1152525"/>
              <a:gd name="connsiteY7" fmla="*/ 54769 h 488157"/>
              <a:gd name="connsiteX8" fmla="*/ 514350 w 1152525"/>
              <a:gd name="connsiteY8" fmla="*/ 0 h 488157"/>
              <a:gd name="connsiteX9" fmla="*/ 76200 w 1152525"/>
              <a:gd name="connsiteY9" fmla="*/ 23813 h 488157"/>
              <a:gd name="connsiteX10" fmla="*/ 0 w 1152525"/>
              <a:gd name="connsiteY10" fmla="*/ 61913 h 4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525" h="488157">
                <a:moveTo>
                  <a:pt x="0" y="61913"/>
                </a:moveTo>
                <a:lnTo>
                  <a:pt x="64294" y="297657"/>
                </a:lnTo>
                <a:lnTo>
                  <a:pt x="204787" y="421482"/>
                </a:lnTo>
                <a:lnTo>
                  <a:pt x="838200" y="433388"/>
                </a:lnTo>
                <a:lnTo>
                  <a:pt x="1012031" y="488157"/>
                </a:lnTo>
                <a:lnTo>
                  <a:pt x="1100137" y="485775"/>
                </a:lnTo>
                <a:lnTo>
                  <a:pt x="1152525" y="130969"/>
                </a:lnTo>
                <a:lnTo>
                  <a:pt x="1073944" y="54769"/>
                </a:lnTo>
                <a:lnTo>
                  <a:pt x="514350" y="0"/>
                </a:lnTo>
                <a:lnTo>
                  <a:pt x="76200" y="23813"/>
                </a:lnTo>
                <a:lnTo>
                  <a:pt x="0" y="61913"/>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103" name="Grafico 102">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1420172550"/>
              </p:ext>
            </p:extLst>
          </p:nvPr>
        </p:nvGraphicFramePr>
        <p:xfrm>
          <a:off x="2720400" y="291502"/>
          <a:ext cx="6203298" cy="44280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5" name="Connettore 1 104"/>
          <p:cNvCxnSpPr/>
          <p:nvPr/>
        </p:nvCxnSpPr>
        <p:spPr bwMode="auto">
          <a:xfrm flipV="1">
            <a:off x="3664173" y="2534978"/>
            <a:ext cx="0" cy="1908000"/>
          </a:xfrm>
          <a:prstGeom prst="line">
            <a:avLst/>
          </a:prstGeom>
          <a:noFill/>
          <a:ln w="28575" cap="flat" cmpd="sng" algn="ctr">
            <a:solidFill>
              <a:schemeClr val="tx1"/>
            </a:solidFill>
            <a:prstDash val="solid"/>
            <a:round/>
            <a:headEnd type="none" w="med" len="med"/>
            <a:tailEnd type="arrow" w="med" len="med"/>
          </a:ln>
          <a:effectLst/>
        </p:spPr>
      </p:cxnSp>
      <p:sp>
        <p:nvSpPr>
          <p:cNvPr id="106" name="Text Box 3"/>
          <p:cNvSpPr txBox="1">
            <a:spLocks noChangeArrowheads="1"/>
          </p:cNvSpPr>
          <p:nvPr/>
        </p:nvSpPr>
        <p:spPr bwMode="auto">
          <a:xfrm>
            <a:off x="3662858" y="3874851"/>
            <a:ext cx="1130754" cy="505523"/>
          </a:xfrm>
          <a:prstGeom prst="rect">
            <a:avLst/>
          </a:prstGeom>
          <a:noFill/>
          <a:ln w="9525">
            <a:noFill/>
            <a:miter lim="800000"/>
            <a:headEnd/>
            <a:tailEnd/>
          </a:ln>
          <a:effectLst/>
        </p:spPr>
        <p:txBody>
          <a:bodyPr wrap="square">
            <a:spAutoFit/>
          </a:bodyPr>
          <a:lstStyle/>
          <a:p>
            <a:pPr>
              <a:lnSpc>
                <a:spcPts val="1600"/>
              </a:lnSpc>
              <a:defRPr/>
            </a:pPr>
            <a:r>
              <a:rPr lang="en-GB" sz="1600" b="1" dirty="0">
                <a:solidFill>
                  <a:schemeClr val="tx1"/>
                </a:solidFill>
                <a:effectLst/>
                <a:latin typeface="Calibri" pitchFamily="34" charset="0"/>
                <a:sym typeface="Wingdings" pitchFamily="2" charset="2"/>
              </a:rPr>
              <a:t>~25 times increase</a:t>
            </a:r>
          </a:p>
        </p:txBody>
      </p:sp>
      <p:cxnSp>
        <p:nvCxnSpPr>
          <p:cNvPr id="107" name="Connettore 1 106"/>
          <p:cNvCxnSpPr/>
          <p:nvPr/>
        </p:nvCxnSpPr>
        <p:spPr bwMode="auto">
          <a:xfrm flipV="1">
            <a:off x="8686800" y="4205385"/>
            <a:ext cx="0" cy="252000"/>
          </a:xfrm>
          <a:prstGeom prst="line">
            <a:avLst/>
          </a:prstGeom>
          <a:noFill/>
          <a:ln w="28575" cap="flat" cmpd="sng" algn="ctr">
            <a:solidFill>
              <a:schemeClr val="tx1"/>
            </a:solidFill>
            <a:prstDash val="solid"/>
            <a:round/>
            <a:headEnd type="none" w="med" len="med"/>
            <a:tailEnd type="arrow" w="med" len="med"/>
          </a:ln>
          <a:effectLst/>
        </p:spPr>
      </p:cxnSp>
      <p:sp>
        <p:nvSpPr>
          <p:cNvPr id="110" name="Text Box 3"/>
          <p:cNvSpPr txBox="1">
            <a:spLocks noChangeArrowheads="1"/>
          </p:cNvSpPr>
          <p:nvPr/>
        </p:nvSpPr>
        <p:spPr bwMode="auto">
          <a:xfrm>
            <a:off x="6800850" y="4165600"/>
            <a:ext cx="1880684" cy="297517"/>
          </a:xfrm>
          <a:prstGeom prst="rect">
            <a:avLst/>
          </a:prstGeom>
          <a:noFill/>
          <a:ln w="9525">
            <a:noFill/>
            <a:miter lim="800000"/>
            <a:headEnd/>
            <a:tailEnd/>
          </a:ln>
          <a:effectLst/>
        </p:spPr>
        <p:txBody>
          <a:bodyPr wrap="square">
            <a:spAutoFit/>
          </a:bodyPr>
          <a:lstStyle/>
          <a:p>
            <a:pPr algn="r">
              <a:lnSpc>
                <a:spcPts val="1600"/>
              </a:lnSpc>
              <a:defRPr/>
            </a:pPr>
            <a:r>
              <a:rPr lang="en-GB" sz="1600" b="1" dirty="0">
                <a:solidFill>
                  <a:schemeClr val="tx1"/>
                </a:solidFill>
                <a:effectLst/>
                <a:latin typeface="Calibri" pitchFamily="34" charset="0"/>
                <a:sym typeface="Wingdings" pitchFamily="2" charset="2"/>
              </a:rPr>
              <a:t>~1.5 times increase</a:t>
            </a:r>
          </a:p>
        </p:txBody>
      </p:sp>
      <p:sp>
        <p:nvSpPr>
          <p:cNvPr id="99" name="Figura a mano libera 98"/>
          <p:cNvSpPr/>
          <p:nvPr/>
        </p:nvSpPr>
        <p:spPr bwMode="auto">
          <a:xfrm>
            <a:off x="3562350" y="2530475"/>
            <a:ext cx="1089025" cy="1895475"/>
          </a:xfrm>
          <a:custGeom>
            <a:avLst/>
            <a:gdLst>
              <a:gd name="connsiteX0" fmla="*/ 923925 w 1089025"/>
              <a:gd name="connsiteY0" fmla="*/ 1768475 h 1895475"/>
              <a:gd name="connsiteX1" fmla="*/ 1089025 w 1089025"/>
              <a:gd name="connsiteY1" fmla="*/ 1539875 h 1895475"/>
              <a:gd name="connsiteX2" fmla="*/ 1060450 w 1089025"/>
              <a:gd name="connsiteY2" fmla="*/ 1368425 h 1895475"/>
              <a:gd name="connsiteX3" fmla="*/ 254000 w 1089025"/>
              <a:gd name="connsiteY3" fmla="*/ 1285875 h 1895475"/>
              <a:gd name="connsiteX4" fmla="*/ 193675 w 1089025"/>
              <a:gd name="connsiteY4" fmla="*/ 41275 h 1895475"/>
              <a:gd name="connsiteX5" fmla="*/ 127000 w 1089025"/>
              <a:gd name="connsiteY5" fmla="*/ 0 h 1895475"/>
              <a:gd name="connsiteX6" fmla="*/ 44450 w 1089025"/>
              <a:gd name="connsiteY6" fmla="*/ 0 h 1895475"/>
              <a:gd name="connsiteX7" fmla="*/ 0 w 1089025"/>
              <a:gd name="connsiteY7" fmla="*/ 177800 h 1895475"/>
              <a:gd name="connsiteX8" fmla="*/ 34925 w 1089025"/>
              <a:gd name="connsiteY8" fmla="*/ 1895475 h 1895475"/>
              <a:gd name="connsiteX9" fmla="*/ 177800 w 1089025"/>
              <a:gd name="connsiteY9" fmla="*/ 1889125 h 1895475"/>
              <a:gd name="connsiteX10" fmla="*/ 330200 w 1089025"/>
              <a:gd name="connsiteY10" fmla="*/ 1803400 h 1895475"/>
              <a:gd name="connsiteX11" fmla="*/ 923925 w 1089025"/>
              <a:gd name="connsiteY11" fmla="*/ 176847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9025" h="1895475">
                <a:moveTo>
                  <a:pt x="923925" y="1768475"/>
                </a:moveTo>
                <a:lnTo>
                  <a:pt x="1089025" y="1539875"/>
                </a:lnTo>
                <a:lnTo>
                  <a:pt x="1060450" y="1368425"/>
                </a:lnTo>
                <a:lnTo>
                  <a:pt x="254000" y="1285875"/>
                </a:lnTo>
                <a:lnTo>
                  <a:pt x="193675" y="41275"/>
                </a:lnTo>
                <a:lnTo>
                  <a:pt x="127000" y="0"/>
                </a:lnTo>
                <a:lnTo>
                  <a:pt x="44450" y="0"/>
                </a:lnTo>
                <a:lnTo>
                  <a:pt x="0" y="177800"/>
                </a:lnTo>
                <a:lnTo>
                  <a:pt x="34925" y="1895475"/>
                </a:lnTo>
                <a:lnTo>
                  <a:pt x="177800" y="1889125"/>
                </a:lnTo>
                <a:lnTo>
                  <a:pt x="330200" y="1803400"/>
                </a:lnTo>
                <a:lnTo>
                  <a:pt x="923925" y="176847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Figura a mano libera 99"/>
          <p:cNvSpPr/>
          <p:nvPr/>
        </p:nvSpPr>
        <p:spPr bwMode="auto">
          <a:xfrm>
            <a:off x="6902450" y="4165600"/>
            <a:ext cx="1892300" cy="257175"/>
          </a:xfrm>
          <a:custGeom>
            <a:avLst/>
            <a:gdLst>
              <a:gd name="connsiteX0" fmla="*/ 0 w 1892300"/>
              <a:gd name="connsiteY0" fmla="*/ 0 h 257175"/>
              <a:gd name="connsiteX1" fmla="*/ 73025 w 1892300"/>
              <a:gd name="connsiteY1" fmla="*/ 222250 h 257175"/>
              <a:gd name="connsiteX2" fmla="*/ 254000 w 1892300"/>
              <a:gd name="connsiteY2" fmla="*/ 203200 h 257175"/>
              <a:gd name="connsiteX3" fmla="*/ 454025 w 1892300"/>
              <a:gd name="connsiteY3" fmla="*/ 219075 h 257175"/>
              <a:gd name="connsiteX4" fmla="*/ 669925 w 1892300"/>
              <a:gd name="connsiteY4" fmla="*/ 206375 h 257175"/>
              <a:gd name="connsiteX5" fmla="*/ 1657350 w 1892300"/>
              <a:gd name="connsiteY5" fmla="*/ 212725 h 257175"/>
              <a:gd name="connsiteX6" fmla="*/ 1765300 w 1892300"/>
              <a:gd name="connsiteY6" fmla="*/ 257175 h 257175"/>
              <a:gd name="connsiteX7" fmla="*/ 1838325 w 1892300"/>
              <a:gd name="connsiteY7" fmla="*/ 250825 h 257175"/>
              <a:gd name="connsiteX8" fmla="*/ 1892300 w 1892300"/>
              <a:gd name="connsiteY8" fmla="*/ 142875 h 257175"/>
              <a:gd name="connsiteX9" fmla="*/ 1857375 w 1892300"/>
              <a:gd name="connsiteY9" fmla="*/ 38100 h 257175"/>
              <a:gd name="connsiteX10" fmla="*/ 1657350 w 1892300"/>
              <a:gd name="connsiteY10" fmla="*/ 25400 h 257175"/>
              <a:gd name="connsiteX11" fmla="*/ 225425 w 1892300"/>
              <a:gd name="connsiteY11" fmla="*/ 9525 h 257175"/>
              <a:gd name="connsiteX12" fmla="*/ 0 w 1892300"/>
              <a:gd name="connsiteY12" fmla="*/ 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300" h="257175">
                <a:moveTo>
                  <a:pt x="0" y="0"/>
                </a:moveTo>
                <a:lnTo>
                  <a:pt x="73025" y="222250"/>
                </a:lnTo>
                <a:lnTo>
                  <a:pt x="254000" y="203200"/>
                </a:lnTo>
                <a:lnTo>
                  <a:pt x="454025" y="219075"/>
                </a:lnTo>
                <a:lnTo>
                  <a:pt x="669925" y="206375"/>
                </a:lnTo>
                <a:lnTo>
                  <a:pt x="1657350" y="212725"/>
                </a:lnTo>
                <a:lnTo>
                  <a:pt x="1765300" y="257175"/>
                </a:lnTo>
                <a:lnTo>
                  <a:pt x="1838325" y="250825"/>
                </a:lnTo>
                <a:lnTo>
                  <a:pt x="1892300" y="142875"/>
                </a:lnTo>
                <a:lnTo>
                  <a:pt x="1857375" y="38100"/>
                </a:lnTo>
                <a:lnTo>
                  <a:pt x="1657350" y="25400"/>
                </a:lnTo>
                <a:lnTo>
                  <a:pt x="225425" y="952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113" name="Grafico 112">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3933809168"/>
              </p:ext>
            </p:extLst>
          </p:nvPr>
        </p:nvGraphicFramePr>
        <p:xfrm>
          <a:off x="2720401" y="293274"/>
          <a:ext cx="6205836" cy="4428000"/>
        </p:xfrm>
        <a:graphic>
          <a:graphicData uri="http://schemas.openxmlformats.org/drawingml/2006/chart">
            <c:chart xmlns:c="http://schemas.openxmlformats.org/drawingml/2006/chart" xmlns:r="http://schemas.openxmlformats.org/officeDocument/2006/relationships" r:id="rId7"/>
          </a:graphicData>
        </a:graphic>
      </p:graphicFrame>
      <p:cxnSp>
        <p:nvCxnSpPr>
          <p:cNvPr id="115" name="Connettore 1 114"/>
          <p:cNvCxnSpPr/>
          <p:nvPr/>
        </p:nvCxnSpPr>
        <p:spPr bwMode="auto">
          <a:xfrm flipV="1">
            <a:off x="3660774" y="2943633"/>
            <a:ext cx="0" cy="1476000"/>
          </a:xfrm>
          <a:prstGeom prst="line">
            <a:avLst/>
          </a:prstGeom>
          <a:noFill/>
          <a:ln w="28575" cap="flat" cmpd="sng" algn="ctr">
            <a:solidFill>
              <a:schemeClr val="tx1"/>
            </a:solidFill>
            <a:prstDash val="solid"/>
            <a:round/>
            <a:headEnd type="none" w="med" len="med"/>
            <a:tailEnd type="arrow" w="med" len="med"/>
          </a:ln>
          <a:effectLst/>
        </p:spPr>
      </p:cxnSp>
      <p:sp>
        <p:nvSpPr>
          <p:cNvPr id="116" name="Text Box 3"/>
          <p:cNvSpPr txBox="1">
            <a:spLocks noChangeArrowheads="1"/>
          </p:cNvSpPr>
          <p:nvPr/>
        </p:nvSpPr>
        <p:spPr bwMode="auto">
          <a:xfrm>
            <a:off x="6439616" y="4209980"/>
            <a:ext cx="1674246" cy="297517"/>
          </a:xfrm>
          <a:prstGeom prst="rect">
            <a:avLst/>
          </a:prstGeom>
          <a:noFill/>
          <a:ln w="9525">
            <a:noFill/>
            <a:miter lim="800000"/>
            <a:headEnd/>
            <a:tailEnd/>
          </a:ln>
          <a:effectLst/>
        </p:spPr>
        <p:txBody>
          <a:bodyPr wrap="square">
            <a:spAutoFit/>
          </a:bodyPr>
          <a:lstStyle/>
          <a:p>
            <a:pPr algn="ctr">
              <a:lnSpc>
                <a:spcPts val="1600"/>
              </a:lnSpc>
              <a:defRPr/>
            </a:pPr>
            <a:r>
              <a:rPr lang="en-GB" sz="1600" b="1" dirty="0">
                <a:solidFill>
                  <a:schemeClr val="tx1"/>
                </a:solidFill>
                <a:effectLst/>
                <a:latin typeface="Calibri" pitchFamily="34" charset="0"/>
                <a:sym typeface="Wingdings" pitchFamily="2" charset="2"/>
              </a:rPr>
              <a:t>0 times increase</a:t>
            </a:r>
          </a:p>
        </p:txBody>
      </p:sp>
      <p:sp>
        <p:nvSpPr>
          <p:cNvPr id="119" name="Text Box 3"/>
          <p:cNvSpPr txBox="1">
            <a:spLocks noChangeArrowheads="1"/>
          </p:cNvSpPr>
          <p:nvPr/>
        </p:nvSpPr>
        <p:spPr bwMode="auto">
          <a:xfrm>
            <a:off x="3665398" y="3874851"/>
            <a:ext cx="1130754" cy="505523"/>
          </a:xfrm>
          <a:prstGeom prst="rect">
            <a:avLst/>
          </a:prstGeom>
          <a:noFill/>
          <a:ln w="9525">
            <a:noFill/>
            <a:miter lim="800000"/>
            <a:headEnd/>
            <a:tailEnd/>
          </a:ln>
          <a:effectLst/>
        </p:spPr>
        <p:txBody>
          <a:bodyPr wrap="square">
            <a:spAutoFit/>
          </a:bodyPr>
          <a:lstStyle/>
          <a:p>
            <a:pPr>
              <a:lnSpc>
                <a:spcPts val="1600"/>
              </a:lnSpc>
              <a:defRPr/>
            </a:pPr>
            <a:r>
              <a:rPr lang="en-GB" sz="1600" b="1" dirty="0">
                <a:solidFill>
                  <a:schemeClr val="tx1"/>
                </a:solidFill>
                <a:effectLst/>
                <a:latin typeface="Calibri" pitchFamily="34" charset="0"/>
                <a:sym typeface="Wingdings" pitchFamily="2" charset="2"/>
              </a:rPr>
              <a:t>&lt;15 times increase</a:t>
            </a:r>
          </a:p>
        </p:txBody>
      </p:sp>
      <p:sp>
        <p:nvSpPr>
          <p:cNvPr id="84" name="Text Box 3"/>
          <p:cNvSpPr txBox="1">
            <a:spLocks noChangeArrowheads="1"/>
          </p:cNvSpPr>
          <p:nvPr/>
        </p:nvSpPr>
        <p:spPr bwMode="auto">
          <a:xfrm>
            <a:off x="6346371" y="1270455"/>
            <a:ext cx="2510292" cy="400110"/>
          </a:xfrm>
          <a:prstGeom prst="rect">
            <a:avLst/>
          </a:prstGeom>
          <a:noFill/>
          <a:ln w="9525">
            <a:noFill/>
            <a:miter lim="800000"/>
            <a:headEnd/>
            <a:tailEnd/>
          </a:ln>
          <a:effectLst/>
        </p:spPr>
        <p:txBody>
          <a:bodyPr wrap="square">
            <a:spAutoFit/>
          </a:bodyPr>
          <a:lstStyle/>
          <a:p>
            <a:pPr algn="r">
              <a:defRPr/>
            </a:pPr>
            <a:r>
              <a:rPr lang="en-GB" sz="2000" b="1" dirty="0">
                <a:solidFill>
                  <a:srgbClr val="FF0000"/>
                </a:solidFill>
                <a:effectLst/>
                <a:latin typeface="Calibri" pitchFamily="34" charset="0"/>
                <a:sym typeface="Wingdings" pitchFamily="2" charset="2"/>
              </a:rPr>
              <a:t>1% partial melting</a:t>
            </a:r>
          </a:p>
        </p:txBody>
      </p:sp>
      <p:sp>
        <p:nvSpPr>
          <p:cNvPr id="94" name="Text Box 3"/>
          <p:cNvSpPr txBox="1">
            <a:spLocks noChangeArrowheads="1"/>
          </p:cNvSpPr>
          <p:nvPr/>
        </p:nvSpPr>
        <p:spPr bwMode="auto">
          <a:xfrm>
            <a:off x="6346371" y="1706105"/>
            <a:ext cx="2510292" cy="400110"/>
          </a:xfrm>
          <a:prstGeom prst="rect">
            <a:avLst/>
          </a:prstGeom>
          <a:noFill/>
          <a:ln w="9525">
            <a:noFill/>
            <a:miter lim="800000"/>
            <a:headEnd/>
            <a:tailEnd/>
          </a:ln>
          <a:effectLst/>
        </p:spPr>
        <p:txBody>
          <a:bodyPr wrap="square">
            <a:spAutoFit/>
          </a:bodyPr>
          <a:lstStyle/>
          <a:p>
            <a:pPr algn="r">
              <a:defRPr/>
            </a:pPr>
            <a:r>
              <a:rPr lang="en-GB" sz="2000" b="1" dirty="0">
                <a:solidFill>
                  <a:srgbClr val="0000FF"/>
                </a:solidFill>
                <a:effectLst/>
                <a:latin typeface="Calibri" pitchFamily="34" charset="0"/>
                <a:sym typeface="Wingdings" pitchFamily="2" charset="2"/>
              </a:rPr>
              <a:t>5% partial melting</a:t>
            </a:r>
          </a:p>
        </p:txBody>
      </p:sp>
      <p:sp>
        <p:nvSpPr>
          <p:cNvPr id="104" name="Text Box 3"/>
          <p:cNvSpPr txBox="1">
            <a:spLocks noChangeArrowheads="1"/>
          </p:cNvSpPr>
          <p:nvPr/>
        </p:nvSpPr>
        <p:spPr bwMode="auto">
          <a:xfrm>
            <a:off x="6346371" y="2137127"/>
            <a:ext cx="2510292" cy="400110"/>
          </a:xfrm>
          <a:prstGeom prst="rect">
            <a:avLst/>
          </a:prstGeom>
          <a:noFill/>
          <a:ln w="9525">
            <a:noFill/>
            <a:miter lim="800000"/>
            <a:headEnd/>
            <a:tailEnd/>
          </a:ln>
          <a:effectLst/>
        </p:spPr>
        <p:txBody>
          <a:bodyPr wrap="square">
            <a:spAutoFit/>
          </a:bodyPr>
          <a:lstStyle/>
          <a:p>
            <a:pPr algn="r">
              <a:defRPr/>
            </a:pPr>
            <a:r>
              <a:rPr lang="en-GB" sz="2000" b="1" dirty="0">
                <a:solidFill>
                  <a:srgbClr val="00B050"/>
                </a:solidFill>
                <a:effectLst/>
                <a:latin typeface="Calibri" pitchFamily="34" charset="0"/>
                <a:sym typeface="Wingdings" pitchFamily="2" charset="2"/>
              </a:rPr>
              <a:t>10% partial melting</a:t>
            </a:r>
          </a:p>
        </p:txBody>
      </p:sp>
      <p:sp>
        <p:nvSpPr>
          <p:cNvPr id="114" name="Text Box 3"/>
          <p:cNvSpPr txBox="1">
            <a:spLocks noChangeArrowheads="1"/>
          </p:cNvSpPr>
          <p:nvPr/>
        </p:nvSpPr>
        <p:spPr bwMode="auto">
          <a:xfrm>
            <a:off x="6346371" y="2580929"/>
            <a:ext cx="2510292" cy="400110"/>
          </a:xfrm>
          <a:prstGeom prst="rect">
            <a:avLst/>
          </a:prstGeom>
          <a:noFill/>
          <a:ln w="9525">
            <a:noFill/>
            <a:miter lim="800000"/>
            <a:headEnd/>
            <a:tailEnd/>
          </a:ln>
          <a:effectLst/>
        </p:spPr>
        <p:txBody>
          <a:bodyPr wrap="square">
            <a:spAutoFit/>
          </a:bodyPr>
          <a:lstStyle/>
          <a:p>
            <a:pPr algn="r">
              <a:defRPr/>
            </a:pPr>
            <a:r>
              <a:rPr lang="en-GB" sz="2000" b="1" dirty="0">
                <a:solidFill>
                  <a:srgbClr val="7030A0"/>
                </a:solidFill>
                <a:effectLst/>
                <a:latin typeface="Calibri" pitchFamily="34" charset="0"/>
                <a:sym typeface="Wingdings" pitchFamily="2" charset="2"/>
              </a:rPr>
              <a:t>20% partial melting</a:t>
            </a:r>
          </a:p>
        </p:txBody>
      </p:sp>
      <p:sp>
        <p:nvSpPr>
          <p:cNvPr id="120" name="Text Box 3"/>
          <p:cNvSpPr txBox="1">
            <a:spLocks noChangeArrowheads="1"/>
          </p:cNvSpPr>
          <p:nvPr/>
        </p:nvSpPr>
        <p:spPr bwMode="auto">
          <a:xfrm>
            <a:off x="11258" y="7540"/>
            <a:ext cx="2754167" cy="2246769"/>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Assume an hypothetical mantle source with CI chondrite composition</a:t>
            </a:r>
          </a:p>
        </p:txBody>
      </p:sp>
      <p:sp>
        <p:nvSpPr>
          <p:cNvPr id="121" name="Text Box 3"/>
          <p:cNvSpPr txBox="1">
            <a:spLocks noChangeArrowheads="1"/>
          </p:cNvSpPr>
          <p:nvPr/>
        </p:nvSpPr>
        <p:spPr bwMode="auto">
          <a:xfrm>
            <a:off x="11258" y="2353827"/>
            <a:ext cx="2754167" cy="1384995"/>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Normalize its composition to itself (all REE = 1)</a:t>
            </a:r>
          </a:p>
        </p:txBody>
      </p:sp>
      <p:cxnSp>
        <p:nvCxnSpPr>
          <p:cNvPr id="102" name="Connettore 1 101"/>
          <p:cNvCxnSpPr/>
          <p:nvPr/>
        </p:nvCxnSpPr>
        <p:spPr bwMode="auto">
          <a:xfrm flipH="1">
            <a:off x="3654425" y="4419600"/>
            <a:ext cx="5040000" cy="0"/>
          </a:xfrm>
          <a:prstGeom prst="line">
            <a:avLst/>
          </a:prstGeom>
          <a:noFill/>
          <a:ln w="38100" cap="flat" cmpd="sng" algn="ctr">
            <a:solidFill>
              <a:srgbClr val="FFFF00"/>
            </a:solidFill>
            <a:prstDash val="solid"/>
            <a:round/>
            <a:headEnd type="arrow" w="med" len="med"/>
            <a:tailEnd type="arrow" w="med" len="med"/>
          </a:ln>
          <a:effectLst>
            <a:outerShdw blurRad="50800" dist="38100" dir="13500000" algn="br" rotWithShape="0">
              <a:prstClr val="black">
                <a:alpha val="40000"/>
              </a:prstClr>
            </a:outerShdw>
          </a:effectLst>
        </p:spPr>
      </p:cxnSp>
      <p:sp>
        <p:nvSpPr>
          <p:cNvPr id="125" name="Text Box 3"/>
          <p:cNvSpPr txBox="1">
            <a:spLocks noChangeArrowheads="1"/>
          </p:cNvSpPr>
          <p:nvPr/>
        </p:nvSpPr>
        <p:spPr bwMode="auto">
          <a:xfrm>
            <a:off x="11258" y="3818637"/>
            <a:ext cx="3134409" cy="1384995"/>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Now let us force it to partially melt at different degrees.</a:t>
            </a:r>
          </a:p>
        </p:txBody>
      </p:sp>
      <p:sp>
        <p:nvSpPr>
          <p:cNvPr id="126" name="Text Box 4"/>
          <p:cNvSpPr txBox="1">
            <a:spLocks noChangeArrowheads="1"/>
          </p:cNvSpPr>
          <p:nvPr/>
        </p:nvSpPr>
        <p:spPr bwMode="auto">
          <a:xfrm>
            <a:off x="3562349" y="4732338"/>
            <a:ext cx="5294313" cy="707886"/>
          </a:xfrm>
          <a:prstGeom prst="rect">
            <a:avLst/>
          </a:prstGeom>
          <a:noFill/>
          <a:ln w="9525">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C</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0</a:t>
            </a:r>
            <a:r>
              <a:rPr lang="en-GB" sz="4000" dirty="0">
                <a:solidFill>
                  <a:schemeClr val="bg1"/>
                </a:solidFill>
                <a:effectLst>
                  <a:outerShdw blurRad="38100" dist="38100" dir="2700000" algn="tl">
                    <a:srgbClr val="000000"/>
                  </a:outerShdw>
                </a:effectLst>
                <a:latin typeface="Calibri" pitchFamily="34" charset="0"/>
                <a:sym typeface="Wingdings" pitchFamily="2" charset="2"/>
              </a:rPr>
              <a:t>/[D+F(1-P)]</a:t>
            </a:r>
          </a:p>
        </p:txBody>
      </p:sp>
      <p:sp>
        <p:nvSpPr>
          <p:cNvPr id="127" name="Text Box 3"/>
          <p:cNvSpPr txBox="1">
            <a:spLocks noChangeArrowheads="1"/>
          </p:cNvSpPr>
          <p:nvPr/>
        </p:nvSpPr>
        <p:spPr bwMode="auto">
          <a:xfrm>
            <a:off x="11258" y="5358705"/>
            <a:ext cx="9132742" cy="954107"/>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How do you expect will change the REE content of the partial melts with increasing F?</a:t>
            </a:r>
          </a:p>
        </p:txBody>
      </p:sp>
      <p:sp>
        <p:nvSpPr>
          <p:cNvPr id="128" name="Text Box 3"/>
          <p:cNvSpPr txBox="1">
            <a:spLocks noChangeArrowheads="1"/>
          </p:cNvSpPr>
          <p:nvPr/>
        </p:nvSpPr>
        <p:spPr bwMode="auto">
          <a:xfrm>
            <a:off x="11258" y="6323272"/>
            <a:ext cx="9132742" cy="523220"/>
          </a:xfrm>
          <a:prstGeom prst="rect">
            <a:avLst/>
          </a:prstGeom>
          <a:solidFill>
            <a:schemeClr val="tx1"/>
          </a:solid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What</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do</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you</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expect</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will</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happen</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to</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the</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single</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REE</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with</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fixed F?</a:t>
            </a:r>
          </a:p>
        </p:txBody>
      </p:sp>
      <p:sp>
        <p:nvSpPr>
          <p:cNvPr id="129" name="Text Box 3"/>
          <p:cNvSpPr txBox="1">
            <a:spLocks noChangeArrowheads="1"/>
          </p:cNvSpPr>
          <p:nvPr/>
        </p:nvSpPr>
        <p:spPr bwMode="auto">
          <a:xfrm>
            <a:off x="3498848" y="383194"/>
            <a:ext cx="5357813" cy="461665"/>
          </a:xfrm>
          <a:prstGeom prst="rect">
            <a:avLst/>
          </a:prstGeom>
          <a:noFill/>
          <a:ln w="9525">
            <a:noFill/>
            <a:miter lim="800000"/>
            <a:headEnd/>
            <a:tailEnd/>
          </a:ln>
          <a:effectLst/>
        </p:spPr>
        <p:txBody>
          <a:bodyPr wrap="square">
            <a:spAutoFit/>
          </a:bodyPr>
          <a:lstStyle/>
          <a:p>
            <a:pPr algn="ctr">
              <a:defRPr/>
            </a:pPr>
            <a:r>
              <a:rPr lang="en-GB" sz="2400" b="1" dirty="0">
                <a:solidFill>
                  <a:schemeClr val="tx1"/>
                </a:solidFill>
                <a:effectLst/>
                <a:latin typeface="Calibri" pitchFamily="34" charset="0"/>
                <a:sym typeface="Wingdings" pitchFamily="2" charset="2"/>
              </a:rPr>
              <a:t>D (and P) of La &lt; D of Ce and &lt;&lt; D of Lu</a:t>
            </a:r>
          </a:p>
        </p:txBody>
      </p:sp>
      <p:sp>
        <p:nvSpPr>
          <p:cNvPr id="130" name="Text Box 3"/>
          <p:cNvSpPr txBox="1">
            <a:spLocks noChangeArrowheads="1"/>
          </p:cNvSpPr>
          <p:nvPr/>
        </p:nvSpPr>
        <p:spPr bwMode="auto">
          <a:xfrm>
            <a:off x="3498848" y="751488"/>
            <a:ext cx="5357813" cy="400110"/>
          </a:xfrm>
          <a:prstGeom prst="rect">
            <a:avLst/>
          </a:prstGeom>
          <a:noFill/>
          <a:ln w="9525">
            <a:noFill/>
            <a:miter lim="800000"/>
            <a:headEnd/>
            <a:tailEnd/>
          </a:ln>
          <a:effectLst/>
        </p:spPr>
        <p:txBody>
          <a:bodyPr wrap="square">
            <a:spAutoFit/>
          </a:bodyPr>
          <a:lstStyle/>
          <a:p>
            <a:pPr algn="ctr">
              <a:defRPr/>
            </a:pPr>
            <a:r>
              <a:rPr lang="en-GB" sz="2000" b="1" dirty="0">
                <a:solidFill>
                  <a:schemeClr val="tx1"/>
                </a:solidFill>
                <a:effectLst/>
                <a:latin typeface="Calibri" pitchFamily="34" charset="0"/>
                <a:sym typeface="Wingdings" pitchFamily="2" charset="2"/>
              </a:rPr>
              <a:t>(to obtain D and P  </a:t>
            </a:r>
            <a:r>
              <a:rPr lang="it-IT" sz="2000" dirty="0">
                <a:solidFill>
                  <a:schemeClr val="tx1"/>
                </a:solidFill>
                <a:latin typeface="Calibri" pitchFamily="34" charset="0"/>
              </a:rPr>
              <a:t>https://earthref.org/KDD/</a:t>
            </a:r>
            <a:endParaRPr lang="en-GB" sz="2000" b="1" dirty="0">
              <a:solidFill>
                <a:schemeClr val="tx1"/>
              </a:solidFill>
              <a:effectLst/>
              <a:latin typeface="Calibri" pitchFamily="34" charset="0"/>
              <a:sym typeface="Wingdings" pitchFamily="2" charset="2"/>
            </a:endParaRPr>
          </a:p>
        </p:txBody>
      </p:sp>
    </p:spTree>
    <p:extLst>
      <p:ext uri="{BB962C8B-B14F-4D97-AF65-F5344CB8AC3E}">
        <p14:creationId xmlns:p14="http://schemas.microsoft.com/office/powerpoint/2010/main" val="309948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fade">
                                      <p:cBhvr>
                                        <p:cTn id="11" dur="500"/>
                                        <p:tgtEl>
                                          <p:spTgt spid="1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wipe(right)">
                                      <p:cBhvr>
                                        <p:cTn id="21" dur="1000"/>
                                        <p:tgtEl>
                                          <p:spTgt spid="10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500"/>
                                        <p:tgtEl>
                                          <p:spTgt spid="1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fade">
                                      <p:cBhvr>
                                        <p:cTn id="31" dur="500"/>
                                        <p:tgtEl>
                                          <p:spTgt spid="1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7"/>
                                        </p:tgtEl>
                                        <p:attrNameLst>
                                          <p:attrName>style.visibility</p:attrName>
                                        </p:attrNameLst>
                                      </p:cBhvr>
                                      <p:to>
                                        <p:strVal val="visible"/>
                                      </p:to>
                                    </p:set>
                                    <p:animEffect transition="in" filter="fade">
                                      <p:cBhvr>
                                        <p:cTn id="36" dur="500"/>
                                        <p:tgtEl>
                                          <p:spTgt spid="1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8"/>
                                        </p:tgtEl>
                                        <p:attrNameLst>
                                          <p:attrName>style.visibility</p:attrName>
                                        </p:attrNameLst>
                                      </p:cBhvr>
                                      <p:to>
                                        <p:strVal val="visible"/>
                                      </p:to>
                                    </p:set>
                                    <p:animEffect transition="in" filter="fade">
                                      <p:cBhvr>
                                        <p:cTn id="41" dur="500"/>
                                        <p:tgtEl>
                                          <p:spTgt spid="1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
                                        </p:tgtEl>
                                      </p:cBhvr>
                                    </p:animEffect>
                                    <p:set>
                                      <p:cBhvr>
                                        <p:cTn id="46" dur="1" fill="hold">
                                          <p:stCondLst>
                                            <p:cond delay="499"/>
                                          </p:stCondLst>
                                        </p:cTn>
                                        <p:tgtEl>
                                          <p:spTgt spid="102"/>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1000"/>
                                        <p:tgtEl>
                                          <p:spTgt spid="83"/>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fade">
                                      <p:cBhvr>
                                        <p:cTn id="54" dur="500"/>
                                        <p:tgtEl>
                                          <p:spTgt spid="8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wipe(down)">
                                      <p:cBhvr>
                                        <p:cTn id="59" dur="500"/>
                                        <p:tgtEl>
                                          <p:spTgt spid="85"/>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500"/>
                                        <p:tgtEl>
                                          <p:spTgt spid="8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wipe(down)">
                                      <p:cBhvr>
                                        <p:cTn id="68" dur="500"/>
                                        <p:tgtEl>
                                          <p:spTgt spid="87"/>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90"/>
                                        </p:tgtEl>
                                        <p:attrNameLst>
                                          <p:attrName>style.visibility</p:attrName>
                                        </p:attrNameLst>
                                      </p:cBhvr>
                                      <p:to>
                                        <p:strVal val="visible"/>
                                      </p:to>
                                    </p:set>
                                    <p:animEffect transition="in" filter="fade">
                                      <p:cBhvr>
                                        <p:cTn id="72" dur="500"/>
                                        <p:tgtEl>
                                          <p:spTgt spid="9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9"/>
                                        </p:tgtEl>
                                        <p:attrNameLst>
                                          <p:attrName>style.visibility</p:attrName>
                                        </p:attrNameLst>
                                      </p:cBhvr>
                                      <p:to>
                                        <p:strVal val="visible"/>
                                      </p:to>
                                    </p:set>
                                    <p:animEffect transition="in" filter="fade">
                                      <p:cBhvr>
                                        <p:cTn id="77" dur="500"/>
                                        <p:tgtEl>
                                          <p:spTgt spid="1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93"/>
                                        </p:tgtEl>
                                        <p:attrNameLst>
                                          <p:attrName>style.visibility</p:attrName>
                                        </p:attrNameLst>
                                      </p:cBhvr>
                                      <p:to>
                                        <p:strVal val="visible"/>
                                      </p:to>
                                    </p:set>
                                    <p:animEffect transition="in" filter="fade">
                                      <p:cBhvr>
                                        <p:cTn id="94" dur="1000"/>
                                        <p:tgtEl>
                                          <p:spTgt spid="93"/>
                                        </p:tgtEl>
                                      </p:cBhvr>
                                    </p:animEffect>
                                  </p:childTnLst>
                                </p:cTn>
                              </p:par>
                            </p:childTnLst>
                          </p:cTn>
                        </p:par>
                        <p:par>
                          <p:cTn id="95" fill="hold">
                            <p:stCondLst>
                              <p:cond delay="1500"/>
                            </p:stCondLst>
                            <p:childTnLst>
                              <p:par>
                                <p:cTn id="96" presetID="10" presetClass="entr" presetSubtype="0" fill="hold" grpId="0" nodeType="afterEffect">
                                  <p:stCondLst>
                                    <p:cond delay="0"/>
                                  </p:stCondLst>
                                  <p:childTnLst>
                                    <p:set>
                                      <p:cBhvr>
                                        <p:cTn id="97" dur="1" fill="hold">
                                          <p:stCondLst>
                                            <p:cond delay="0"/>
                                          </p:stCondLst>
                                        </p:cTn>
                                        <p:tgtEl>
                                          <p:spTgt spid="94"/>
                                        </p:tgtEl>
                                        <p:attrNameLst>
                                          <p:attrName>style.visibility</p:attrName>
                                        </p:attrNameLst>
                                      </p:cBhvr>
                                      <p:to>
                                        <p:strVal val="visible"/>
                                      </p:to>
                                    </p:set>
                                    <p:animEffect transition="in" filter="fade">
                                      <p:cBhvr>
                                        <p:cTn id="98" dur="500"/>
                                        <p:tgtEl>
                                          <p:spTgt spid="9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wipe(down)">
                                      <p:cBhvr>
                                        <p:cTn id="103" dur="500"/>
                                        <p:tgtEl>
                                          <p:spTgt spid="95"/>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96"/>
                                        </p:tgtEl>
                                        <p:attrNameLst>
                                          <p:attrName>style.visibility</p:attrName>
                                        </p:attrNameLst>
                                      </p:cBhvr>
                                      <p:to>
                                        <p:strVal val="visible"/>
                                      </p:to>
                                    </p:set>
                                    <p:animEffect transition="in" filter="fade">
                                      <p:cBhvr>
                                        <p:cTn id="107" dur="500"/>
                                        <p:tgtEl>
                                          <p:spTgt spid="96"/>
                                        </p:tgtEl>
                                      </p:cBhvr>
                                    </p:animEffect>
                                  </p:childTnLst>
                                </p:cTn>
                              </p:par>
                            </p:childTnLst>
                          </p:cTn>
                        </p:par>
                        <p:par>
                          <p:cTn id="108" fill="hold">
                            <p:stCondLst>
                              <p:cond delay="1000"/>
                            </p:stCondLst>
                            <p:childTnLst>
                              <p:par>
                                <p:cTn id="109" presetID="22" presetClass="entr" presetSubtype="4" fill="hold" nodeType="afterEffect">
                                  <p:stCondLst>
                                    <p:cond delay="0"/>
                                  </p:stCondLst>
                                  <p:childTnLst>
                                    <p:set>
                                      <p:cBhvr>
                                        <p:cTn id="110" dur="1" fill="hold">
                                          <p:stCondLst>
                                            <p:cond delay="0"/>
                                          </p:stCondLst>
                                        </p:cTn>
                                        <p:tgtEl>
                                          <p:spTgt spid="97"/>
                                        </p:tgtEl>
                                        <p:attrNameLst>
                                          <p:attrName>style.visibility</p:attrName>
                                        </p:attrNameLst>
                                      </p:cBhvr>
                                      <p:to>
                                        <p:strVal val="visible"/>
                                      </p:to>
                                    </p:set>
                                    <p:animEffect transition="in" filter="wipe(down)">
                                      <p:cBhvr>
                                        <p:cTn id="111" dur="500"/>
                                        <p:tgtEl>
                                          <p:spTgt spid="97"/>
                                        </p:tgtEl>
                                      </p:cBhvr>
                                    </p:animEffect>
                                  </p:childTnLst>
                                </p:cTn>
                              </p:par>
                            </p:childTnLst>
                          </p:cTn>
                        </p:par>
                        <p:par>
                          <p:cTn id="112" fill="hold">
                            <p:stCondLst>
                              <p:cond delay="1500"/>
                            </p:stCondLst>
                            <p:childTnLst>
                              <p:par>
                                <p:cTn id="113" presetID="10" presetClass="entr" presetSubtype="0" fill="hold" grpId="0" nodeType="afterEffect">
                                  <p:stCondLst>
                                    <p:cond delay="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animEffect transition="in" filter="fade">
                                      <p:cBhvr>
                                        <p:cTn id="120" dur="500"/>
                                        <p:tgtEl>
                                          <p:spTgt spid="6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fade">
                                      <p:cBhvr>
                                        <p:cTn id="123" dur="500"/>
                                        <p:tgtEl>
                                          <p:spTgt spid="92"/>
                                        </p:tgtEl>
                                      </p:cBhvr>
                                    </p:animEffect>
                                  </p:childTnLst>
                                </p:cTn>
                              </p:par>
                            </p:childTnLst>
                          </p:cTn>
                        </p:par>
                        <p:par>
                          <p:cTn id="124" fill="hold">
                            <p:stCondLst>
                              <p:cond delay="500"/>
                            </p:stCondLst>
                            <p:childTnLst>
                              <p:par>
                                <p:cTn id="125" presetID="10" presetClass="entr" presetSubtype="0" fill="hold" grpId="0" nodeType="afterEffect">
                                  <p:stCondLst>
                                    <p:cond delay="0"/>
                                  </p:stCondLst>
                                  <p:childTnLst>
                                    <p:set>
                                      <p:cBhvr>
                                        <p:cTn id="126" dur="1" fill="hold">
                                          <p:stCondLst>
                                            <p:cond delay="0"/>
                                          </p:stCondLst>
                                        </p:cTn>
                                        <p:tgtEl>
                                          <p:spTgt spid="103"/>
                                        </p:tgtEl>
                                        <p:attrNameLst>
                                          <p:attrName>style.visibility</p:attrName>
                                        </p:attrNameLst>
                                      </p:cBhvr>
                                      <p:to>
                                        <p:strVal val="visible"/>
                                      </p:to>
                                    </p:set>
                                    <p:animEffect transition="in" filter="fade">
                                      <p:cBhvr>
                                        <p:cTn id="127" dur="1000"/>
                                        <p:tgtEl>
                                          <p:spTgt spid="103"/>
                                        </p:tgtEl>
                                      </p:cBhvr>
                                    </p:animEffect>
                                  </p:childTnLst>
                                </p:cTn>
                              </p:par>
                            </p:childTnLst>
                          </p:cTn>
                        </p:par>
                        <p:par>
                          <p:cTn id="128" fill="hold">
                            <p:stCondLst>
                              <p:cond delay="1500"/>
                            </p:stCondLst>
                            <p:childTnLst>
                              <p:par>
                                <p:cTn id="129" presetID="10" presetClass="entr" presetSubtype="0" fill="hold" grpId="0" nodeType="afterEffect">
                                  <p:stCondLst>
                                    <p:cond delay="0"/>
                                  </p:stCondLst>
                                  <p:childTnLst>
                                    <p:set>
                                      <p:cBhvr>
                                        <p:cTn id="130" dur="1" fill="hold">
                                          <p:stCondLst>
                                            <p:cond delay="0"/>
                                          </p:stCondLst>
                                        </p:cTn>
                                        <p:tgtEl>
                                          <p:spTgt spid="104"/>
                                        </p:tgtEl>
                                        <p:attrNameLst>
                                          <p:attrName>style.visibility</p:attrName>
                                        </p:attrNameLst>
                                      </p:cBhvr>
                                      <p:to>
                                        <p:strVal val="visible"/>
                                      </p:to>
                                    </p:set>
                                    <p:animEffect transition="in" filter="fade">
                                      <p:cBhvr>
                                        <p:cTn id="131" dur="500"/>
                                        <p:tgtEl>
                                          <p:spTgt spid="104"/>
                                        </p:tgtEl>
                                      </p:cBhvr>
                                    </p:animEffect>
                                  </p:childTnLst>
                                </p:cTn>
                              </p:par>
                            </p:childTnLst>
                          </p:cTn>
                        </p:par>
                        <p:par>
                          <p:cTn id="132" fill="hold">
                            <p:stCondLst>
                              <p:cond delay="2000"/>
                            </p:stCondLst>
                            <p:childTnLst>
                              <p:par>
                                <p:cTn id="133" presetID="22" presetClass="entr" presetSubtype="4" fill="hold" nodeType="afterEffect">
                                  <p:stCondLst>
                                    <p:cond delay="0"/>
                                  </p:stCondLst>
                                  <p:childTnLst>
                                    <p:set>
                                      <p:cBhvr>
                                        <p:cTn id="134" dur="1" fill="hold">
                                          <p:stCondLst>
                                            <p:cond delay="0"/>
                                          </p:stCondLst>
                                        </p:cTn>
                                        <p:tgtEl>
                                          <p:spTgt spid="105"/>
                                        </p:tgtEl>
                                        <p:attrNameLst>
                                          <p:attrName>style.visibility</p:attrName>
                                        </p:attrNameLst>
                                      </p:cBhvr>
                                      <p:to>
                                        <p:strVal val="visible"/>
                                      </p:to>
                                    </p:set>
                                    <p:animEffect transition="in" filter="wipe(down)">
                                      <p:cBhvr>
                                        <p:cTn id="135" dur="500"/>
                                        <p:tgtEl>
                                          <p:spTgt spid="105"/>
                                        </p:tgtEl>
                                      </p:cBhvr>
                                    </p:animEffect>
                                  </p:childTnLst>
                                </p:cTn>
                              </p:par>
                            </p:childTnLst>
                          </p:cTn>
                        </p:par>
                        <p:par>
                          <p:cTn id="136" fill="hold">
                            <p:stCondLst>
                              <p:cond delay="2500"/>
                            </p:stCondLst>
                            <p:childTnLst>
                              <p:par>
                                <p:cTn id="137" presetID="10" presetClass="entr" presetSubtype="0" fill="hold" grpId="0" nodeType="after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fade">
                                      <p:cBhvr>
                                        <p:cTn id="139" dur="500"/>
                                        <p:tgtEl>
                                          <p:spTgt spid="106"/>
                                        </p:tgtEl>
                                      </p:cBhvr>
                                    </p:animEffect>
                                  </p:childTnLst>
                                </p:cTn>
                              </p:par>
                            </p:childTnLst>
                          </p:cTn>
                        </p:par>
                        <p:par>
                          <p:cTn id="140" fill="hold">
                            <p:stCondLst>
                              <p:cond delay="3000"/>
                            </p:stCondLst>
                            <p:childTnLst>
                              <p:par>
                                <p:cTn id="141" presetID="22" presetClass="entr" presetSubtype="4" fill="hold" nodeType="afterEffect">
                                  <p:stCondLst>
                                    <p:cond delay="0"/>
                                  </p:stCondLst>
                                  <p:childTnLst>
                                    <p:set>
                                      <p:cBhvr>
                                        <p:cTn id="142" dur="1" fill="hold">
                                          <p:stCondLst>
                                            <p:cond delay="0"/>
                                          </p:stCondLst>
                                        </p:cTn>
                                        <p:tgtEl>
                                          <p:spTgt spid="107"/>
                                        </p:tgtEl>
                                        <p:attrNameLst>
                                          <p:attrName>style.visibility</p:attrName>
                                        </p:attrNameLst>
                                      </p:cBhvr>
                                      <p:to>
                                        <p:strVal val="visible"/>
                                      </p:to>
                                    </p:set>
                                    <p:animEffect transition="in" filter="wipe(down)">
                                      <p:cBhvr>
                                        <p:cTn id="143" dur="500"/>
                                        <p:tgtEl>
                                          <p:spTgt spid="107"/>
                                        </p:tgtEl>
                                      </p:cBhvr>
                                    </p:animEffect>
                                  </p:childTnLst>
                                </p:cTn>
                              </p:par>
                            </p:childTnLst>
                          </p:cTn>
                        </p:par>
                        <p:par>
                          <p:cTn id="144" fill="hold">
                            <p:stCondLst>
                              <p:cond delay="3500"/>
                            </p:stCondLst>
                            <p:childTnLst>
                              <p:par>
                                <p:cTn id="145" presetID="10" presetClass="entr" presetSubtype="0" fill="hold" grpId="0" nodeType="afterEffect">
                                  <p:stCondLst>
                                    <p:cond delay="0"/>
                                  </p:stCondLst>
                                  <p:childTnLst>
                                    <p:set>
                                      <p:cBhvr>
                                        <p:cTn id="146" dur="1" fill="hold">
                                          <p:stCondLst>
                                            <p:cond delay="0"/>
                                          </p:stCondLst>
                                        </p:cTn>
                                        <p:tgtEl>
                                          <p:spTgt spid="110"/>
                                        </p:tgtEl>
                                        <p:attrNameLst>
                                          <p:attrName>style.visibility</p:attrName>
                                        </p:attrNameLst>
                                      </p:cBhvr>
                                      <p:to>
                                        <p:strVal val="visible"/>
                                      </p:to>
                                    </p:set>
                                    <p:animEffect transition="in" filter="fade">
                                      <p:cBhvr>
                                        <p:cTn id="147" dur="500"/>
                                        <p:tgtEl>
                                          <p:spTgt spid="11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99"/>
                                        </p:tgtEl>
                                        <p:attrNameLst>
                                          <p:attrName>style.visibility</p:attrName>
                                        </p:attrNameLst>
                                      </p:cBhvr>
                                      <p:to>
                                        <p:strVal val="visible"/>
                                      </p:to>
                                    </p:set>
                                    <p:animEffect transition="in" filter="fade">
                                      <p:cBhvr>
                                        <p:cTn id="152" dur="500"/>
                                        <p:tgtEl>
                                          <p:spTgt spid="9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00"/>
                                        </p:tgtEl>
                                        <p:attrNameLst>
                                          <p:attrName>style.visibility</p:attrName>
                                        </p:attrNameLst>
                                      </p:cBhvr>
                                      <p:to>
                                        <p:strVal val="visible"/>
                                      </p:to>
                                    </p:set>
                                    <p:animEffect transition="in" filter="fade">
                                      <p:cBhvr>
                                        <p:cTn id="155" dur="500"/>
                                        <p:tgtEl>
                                          <p:spTgt spid="100"/>
                                        </p:tgtEl>
                                      </p:cBhvr>
                                    </p:animEffect>
                                  </p:childTnLst>
                                </p:cTn>
                              </p:par>
                            </p:childTnLst>
                          </p:cTn>
                        </p:par>
                        <p:par>
                          <p:cTn id="156" fill="hold">
                            <p:stCondLst>
                              <p:cond delay="500"/>
                            </p:stCondLst>
                            <p:childTnLst>
                              <p:par>
                                <p:cTn id="157" presetID="10" presetClass="entr" presetSubtype="0" fill="hold" grpId="0" nodeType="afterEffect">
                                  <p:stCondLst>
                                    <p:cond delay="0"/>
                                  </p:stCondLst>
                                  <p:childTnLst>
                                    <p:set>
                                      <p:cBhvr>
                                        <p:cTn id="158" dur="1" fill="hold">
                                          <p:stCondLst>
                                            <p:cond delay="0"/>
                                          </p:stCondLst>
                                        </p:cTn>
                                        <p:tgtEl>
                                          <p:spTgt spid="113"/>
                                        </p:tgtEl>
                                        <p:attrNameLst>
                                          <p:attrName>style.visibility</p:attrName>
                                        </p:attrNameLst>
                                      </p:cBhvr>
                                      <p:to>
                                        <p:strVal val="visible"/>
                                      </p:to>
                                    </p:set>
                                    <p:animEffect transition="in" filter="fade">
                                      <p:cBhvr>
                                        <p:cTn id="159" dur="500"/>
                                        <p:tgtEl>
                                          <p:spTgt spid="113"/>
                                        </p:tgtEl>
                                      </p:cBhvr>
                                    </p:animEffect>
                                  </p:childTnLst>
                                </p:cTn>
                              </p:par>
                            </p:childTnLst>
                          </p:cTn>
                        </p:par>
                        <p:par>
                          <p:cTn id="160" fill="hold">
                            <p:stCondLst>
                              <p:cond delay="1000"/>
                            </p:stCondLst>
                            <p:childTnLst>
                              <p:par>
                                <p:cTn id="161" presetID="10" presetClass="entr" presetSubtype="0" fill="hold" grpId="0" nodeType="afterEffect">
                                  <p:stCondLst>
                                    <p:cond delay="0"/>
                                  </p:stCondLst>
                                  <p:childTnLst>
                                    <p:set>
                                      <p:cBhvr>
                                        <p:cTn id="162" dur="1" fill="hold">
                                          <p:stCondLst>
                                            <p:cond delay="0"/>
                                          </p:stCondLst>
                                        </p:cTn>
                                        <p:tgtEl>
                                          <p:spTgt spid="114"/>
                                        </p:tgtEl>
                                        <p:attrNameLst>
                                          <p:attrName>style.visibility</p:attrName>
                                        </p:attrNameLst>
                                      </p:cBhvr>
                                      <p:to>
                                        <p:strVal val="visible"/>
                                      </p:to>
                                    </p:set>
                                    <p:animEffect transition="in" filter="fade">
                                      <p:cBhvr>
                                        <p:cTn id="163" dur="500"/>
                                        <p:tgtEl>
                                          <p:spTgt spid="114"/>
                                        </p:tgtEl>
                                      </p:cBhvr>
                                    </p:animEffect>
                                  </p:childTnLst>
                                </p:cTn>
                              </p:par>
                            </p:childTnLst>
                          </p:cTn>
                        </p:par>
                        <p:par>
                          <p:cTn id="164" fill="hold">
                            <p:stCondLst>
                              <p:cond delay="1500"/>
                            </p:stCondLst>
                            <p:childTnLst>
                              <p:par>
                                <p:cTn id="165" presetID="22" presetClass="entr" presetSubtype="4" fill="hold" nodeType="afterEffect">
                                  <p:stCondLst>
                                    <p:cond delay="0"/>
                                  </p:stCondLst>
                                  <p:childTnLst>
                                    <p:set>
                                      <p:cBhvr>
                                        <p:cTn id="166" dur="1" fill="hold">
                                          <p:stCondLst>
                                            <p:cond delay="0"/>
                                          </p:stCondLst>
                                        </p:cTn>
                                        <p:tgtEl>
                                          <p:spTgt spid="115"/>
                                        </p:tgtEl>
                                        <p:attrNameLst>
                                          <p:attrName>style.visibility</p:attrName>
                                        </p:attrNameLst>
                                      </p:cBhvr>
                                      <p:to>
                                        <p:strVal val="visible"/>
                                      </p:to>
                                    </p:set>
                                    <p:animEffect transition="in" filter="wipe(down)">
                                      <p:cBhvr>
                                        <p:cTn id="167" dur="500"/>
                                        <p:tgtEl>
                                          <p:spTgt spid="115"/>
                                        </p:tgtEl>
                                      </p:cBhvr>
                                    </p:animEffect>
                                  </p:childTnLst>
                                </p:cTn>
                              </p:par>
                            </p:childTnLst>
                          </p:cTn>
                        </p:par>
                        <p:par>
                          <p:cTn id="168" fill="hold">
                            <p:stCondLst>
                              <p:cond delay="2000"/>
                            </p:stCondLst>
                            <p:childTnLst>
                              <p:par>
                                <p:cTn id="169" presetID="10" presetClass="entr" presetSubtype="0" fill="hold" grpId="0" nodeType="afterEffect">
                                  <p:stCondLst>
                                    <p:cond delay="0"/>
                                  </p:stCondLst>
                                  <p:childTnLst>
                                    <p:set>
                                      <p:cBhvr>
                                        <p:cTn id="170" dur="1" fill="hold">
                                          <p:stCondLst>
                                            <p:cond delay="0"/>
                                          </p:stCondLst>
                                        </p:cTn>
                                        <p:tgtEl>
                                          <p:spTgt spid="119"/>
                                        </p:tgtEl>
                                        <p:attrNameLst>
                                          <p:attrName>style.visibility</p:attrName>
                                        </p:attrNameLst>
                                      </p:cBhvr>
                                      <p:to>
                                        <p:strVal val="visible"/>
                                      </p:to>
                                    </p:set>
                                    <p:animEffect transition="in" filter="fade">
                                      <p:cBhvr>
                                        <p:cTn id="171" dur="500"/>
                                        <p:tgtEl>
                                          <p:spTgt spid="119"/>
                                        </p:tgtEl>
                                      </p:cBhvr>
                                    </p:animEffect>
                                  </p:childTnLst>
                                </p:cTn>
                              </p:par>
                            </p:childTnLst>
                          </p:cTn>
                        </p:par>
                        <p:par>
                          <p:cTn id="172" fill="hold">
                            <p:stCondLst>
                              <p:cond delay="2500"/>
                            </p:stCondLst>
                            <p:childTnLst>
                              <p:par>
                                <p:cTn id="173" presetID="10" presetClass="entr" presetSubtype="0" fill="hold" grpId="0" nodeType="afterEffect">
                                  <p:stCondLst>
                                    <p:cond delay="0"/>
                                  </p:stCondLst>
                                  <p:childTnLst>
                                    <p:set>
                                      <p:cBhvr>
                                        <p:cTn id="174" dur="1" fill="hold">
                                          <p:stCondLst>
                                            <p:cond delay="0"/>
                                          </p:stCondLst>
                                        </p:cTn>
                                        <p:tgtEl>
                                          <p:spTgt spid="116"/>
                                        </p:tgtEl>
                                        <p:attrNameLst>
                                          <p:attrName>style.visibility</p:attrName>
                                        </p:attrNameLst>
                                      </p:cBhvr>
                                      <p:to>
                                        <p:strVal val="visible"/>
                                      </p:to>
                                    </p:set>
                                    <p:animEffect transition="in" filter="fade">
                                      <p:cBhvr>
                                        <p:cTn id="17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3" grpId="0">
        <p:bldAsOne/>
      </p:bldGraphic>
      <p:bldP spid="86" grpId="0"/>
      <p:bldP spid="90" grpId="0"/>
      <p:bldP spid="51" grpId="0" animBg="1"/>
      <p:bldP spid="61" grpId="0" animBg="1"/>
      <p:bldGraphic spid="93" grpId="0">
        <p:bldAsOne/>
      </p:bldGraphic>
      <p:bldP spid="96" grpId="0"/>
      <p:bldP spid="98" grpId="0"/>
      <p:bldP spid="64" grpId="0" animBg="1"/>
      <p:bldP spid="92" grpId="0" animBg="1"/>
      <p:bldGraphic spid="103" grpId="0">
        <p:bldAsOne/>
      </p:bldGraphic>
      <p:bldP spid="106" grpId="0"/>
      <p:bldP spid="110" grpId="0"/>
      <p:bldP spid="99" grpId="0" animBg="1"/>
      <p:bldP spid="100" grpId="0" animBg="1"/>
      <p:bldGraphic spid="113" grpId="0">
        <p:bldAsOne/>
      </p:bldGraphic>
      <p:bldP spid="116" grpId="0"/>
      <p:bldP spid="119" grpId="0"/>
      <p:bldP spid="84" grpId="0" autoUpdateAnimBg="0"/>
      <p:bldP spid="94" grpId="0" autoUpdateAnimBg="0"/>
      <p:bldP spid="104" grpId="0" autoUpdateAnimBg="0"/>
      <p:bldP spid="114" grpId="0" autoUpdateAnimBg="0"/>
      <p:bldP spid="120" grpId="0" autoUpdateAnimBg="0"/>
      <p:bldP spid="121" grpId="0" autoUpdateAnimBg="0"/>
      <p:bldP spid="125" grpId="0" autoUpdateAnimBg="0"/>
      <p:bldP spid="126" grpId="0"/>
      <p:bldP spid="127" grpId="0" autoUpdateAnimBg="0"/>
      <p:bldP spid="128" grpId="0" animBg="1" autoUpdateAnimBg="0"/>
      <p:bldP spid="129" grpId="0"/>
      <p:bldP spid="1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What</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we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think</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we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know</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about</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mantle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processes</a:t>
            </a:r>
          </a:p>
        </p:txBody>
      </p:sp>
      <p:grpSp>
        <p:nvGrpSpPr>
          <p:cNvPr id="5" name="Gruppo 4"/>
          <p:cNvGrpSpPr/>
          <p:nvPr/>
        </p:nvGrpSpPr>
        <p:grpSpPr>
          <a:xfrm>
            <a:off x="2329543" y="587273"/>
            <a:ext cx="4669970" cy="3516640"/>
            <a:chOff x="1978574" y="662413"/>
            <a:chExt cx="5260426" cy="3653574"/>
          </a:xfrm>
        </p:grpSpPr>
        <p:pic>
          <p:nvPicPr>
            <p:cNvPr id="2" name="Immagine 1"/>
            <p:cNvPicPr>
              <a:picLocks noChangeAspect="1"/>
            </p:cNvPicPr>
            <p:nvPr/>
          </p:nvPicPr>
          <p:blipFill rotWithShape="1">
            <a:blip r:embed="rId3" cstate="print"/>
            <a:srcRect l="1379"/>
            <a:stretch/>
          </p:blipFill>
          <p:spPr>
            <a:xfrm>
              <a:off x="1978574" y="662413"/>
              <a:ext cx="5260426" cy="3653574"/>
            </a:xfrm>
            <a:prstGeom prst="rect">
              <a:avLst/>
            </a:prstGeom>
          </p:spPr>
        </p:pic>
        <p:sp>
          <p:nvSpPr>
            <p:cNvPr id="3" name="Ovale 2"/>
            <p:cNvSpPr/>
            <p:nvPr/>
          </p:nvSpPr>
          <p:spPr bwMode="auto">
            <a:xfrm>
              <a:off x="2533651" y="850453"/>
              <a:ext cx="414338" cy="49460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4986338" y="1328738"/>
              <a:ext cx="1938338" cy="289402"/>
            </a:xfrm>
            <a:prstGeom prst="rect">
              <a:avLst/>
            </a:prstGeom>
            <a:noFill/>
          </p:spPr>
          <p:txBody>
            <a:bodyPr wrap="square" rtlCol="0">
              <a:spAutoFit/>
            </a:bodyPr>
            <a:lstStyle/>
            <a:p>
              <a:r>
                <a:rPr lang="it-IT" sz="1200" b="1" dirty="0">
                  <a:solidFill>
                    <a:srgbClr val="2A2A2A"/>
                  </a:solidFill>
                  <a:effectLst/>
                  <a:latin typeface="+mj-lt"/>
                  <a:cs typeface="Calibri" panose="020F0502020204030204" pitchFamily="34" charset="0"/>
                </a:rPr>
                <a:t>PM</a:t>
              </a:r>
              <a:r>
                <a:rPr lang="it-IT" sz="1200" dirty="0">
                  <a:solidFill>
                    <a:srgbClr val="2A2A2A"/>
                  </a:solidFill>
                  <a:effectLst/>
                  <a:latin typeface="+mj-lt"/>
                  <a:cs typeface="Calibri" panose="020F0502020204030204" pitchFamily="34" charset="0"/>
                </a:rPr>
                <a:t> = Primitive Mantle</a:t>
              </a:r>
            </a:p>
          </p:txBody>
        </p:sp>
        <p:sp>
          <p:nvSpPr>
            <p:cNvPr id="10" name="CasellaDiTesto 9"/>
            <p:cNvSpPr txBox="1"/>
            <p:nvPr/>
          </p:nvSpPr>
          <p:spPr>
            <a:xfrm>
              <a:off x="5135862" y="1667330"/>
              <a:ext cx="1938339" cy="289402"/>
            </a:xfrm>
            <a:prstGeom prst="rect">
              <a:avLst/>
            </a:prstGeom>
            <a:noFill/>
          </p:spPr>
          <p:txBody>
            <a:bodyPr wrap="square" rtlCol="0">
              <a:spAutoFit/>
            </a:bodyPr>
            <a:lstStyle/>
            <a:p>
              <a:r>
                <a:rPr lang="en-GB" sz="1200" i="1" dirty="0">
                  <a:solidFill>
                    <a:srgbClr val="2A2A2A"/>
                  </a:solidFill>
                  <a:effectLst/>
                  <a:latin typeface="+mj-lt"/>
                  <a:cs typeface="Calibri" panose="020F0502020204030204" pitchFamily="34" charset="0"/>
                </a:rPr>
                <a:t>Peridotite samples</a:t>
              </a:r>
            </a:p>
          </p:txBody>
        </p:sp>
        <p:sp>
          <p:nvSpPr>
            <p:cNvPr id="11" name="CasellaDiTesto 10"/>
            <p:cNvSpPr txBox="1"/>
            <p:nvPr/>
          </p:nvSpPr>
          <p:spPr>
            <a:xfrm>
              <a:off x="1983993" y="4014856"/>
              <a:ext cx="2367972" cy="263803"/>
            </a:xfrm>
            <a:prstGeom prst="rect">
              <a:avLst/>
            </a:prstGeom>
            <a:noFill/>
          </p:spPr>
          <p:txBody>
            <a:bodyPr wrap="square" rtlCol="0">
              <a:spAutoFit/>
            </a:bodyPr>
            <a:lstStyle/>
            <a:p>
              <a:r>
                <a:rPr lang="en-GB" sz="1000" dirty="0">
                  <a:solidFill>
                    <a:srgbClr val="2A2A2A"/>
                  </a:solidFill>
                  <a:effectLst/>
                  <a:latin typeface="+mj-lt"/>
                  <a:cs typeface="Calibri" panose="020F0502020204030204" pitchFamily="34" charset="0"/>
                </a:rPr>
                <a:t>Liu et al., 2023 (GCA, 358, 12-26)</a:t>
              </a:r>
            </a:p>
          </p:txBody>
        </p:sp>
      </p:grpSp>
      <p:sp>
        <p:nvSpPr>
          <p:cNvPr id="8" name="Rectangle 6"/>
          <p:cNvSpPr>
            <a:spLocks noChangeArrowheads="1"/>
          </p:cNvSpPr>
          <p:nvPr/>
        </p:nvSpPr>
        <p:spPr bwMode="auto">
          <a:xfrm>
            <a:off x="2275114" y="4040864"/>
            <a:ext cx="4724399" cy="535531"/>
          </a:xfrm>
          <a:prstGeom prst="rect">
            <a:avLst/>
          </a:prstGeom>
          <a:noFill/>
          <a:ln w="9525">
            <a:noFill/>
            <a:miter lim="800000"/>
            <a:headEnd/>
            <a:tailEnd/>
          </a:ln>
          <a:effectLst/>
        </p:spPr>
        <p:txBody>
          <a:bodyPr>
            <a:spAutoFit/>
          </a:bodyPr>
          <a:lstStyle/>
          <a:p>
            <a:pPr algn="ctr">
              <a:lnSpc>
                <a:spcPct val="120000"/>
              </a:lnSpc>
              <a:buFont typeface="Wingdings" pitchFamily="2" charset="2"/>
              <a:buNone/>
              <a:defRPr/>
            </a:pPr>
            <a:r>
              <a:rPr lang="en-GB" sz="2400" dirty="0">
                <a:solidFill>
                  <a:srgbClr val="FFFF00"/>
                </a:solidFill>
                <a:effectLst>
                  <a:outerShdw blurRad="38100" dist="38100" dir="2700000" algn="tl">
                    <a:srgbClr val="000000"/>
                  </a:outerShdw>
                </a:effectLst>
                <a:latin typeface="Calibri" pitchFamily="34" charset="0"/>
              </a:rPr>
              <a:t>Let’s comment this diagram</a:t>
            </a:r>
          </a:p>
        </p:txBody>
      </p:sp>
      <p:sp>
        <p:nvSpPr>
          <p:cNvPr id="9" name="Rectangle 6"/>
          <p:cNvSpPr>
            <a:spLocks noChangeArrowheads="1"/>
          </p:cNvSpPr>
          <p:nvPr/>
        </p:nvSpPr>
        <p:spPr bwMode="auto">
          <a:xfrm>
            <a:off x="0" y="4519840"/>
            <a:ext cx="6988629" cy="535531"/>
          </a:xfrm>
          <a:prstGeom prst="rect">
            <a:avLst/>
          </a:prstGeom>
          <a:noFill/>
          <a:ln w="9525">
            <a:noFill/>
            <a:miter lim="800000"/>
            <a:headEnd/>
            <a:tailEnd/>
          </a:ln>
          <a:effectLst/>
        </p:spPr>
        <p:txBody>
          <a:bodyPr>
            <a:spAutoFit/>
          </a:bodyPr>
          <a:lstStyle/>
          <a:p>
            <a:pPr>
              <a:lnSpc>
                <a:spcPct val="120000"/>
              </a:lnSpc>
              <a:buFont typeface="Wingdings" pitchFamily="2" charset="2"/>
              <a:buNone/>
              <a:defRPr/>
            </a:pPr>
            <a:r>
              <a:rPr lang="en-GB" sz="2400" dirty="0">
                <a:solidFill>
                  <a:schemeClr val="bg1"/>
                </a:solidFill>
                <a:effectLst>
                  <a:outerShdw blurRad="38100" dist="38100" dir="2700000" algn="tl">
                    <a:srgbClr val="000000"/>
                  </a:outerShdw>
                </a:effectLst>
                <a:latin typeface="Calibri" pitchFamily="34" charset="0"/>
              </a:rPr>
              <a:t>Is there a correlation between these two parameters?</a:t>
            </a:r>
          </a:p>
        </p:txBody>
      </p:sp>
      <p:sp>
        <p:nvSpPr>
          <p:cNvPr id="12" name="Rectangle 6"/>
          <p:cNvSpPr>
            <a:spLocks noChangeArrowheads="1"/>
          </p:cNvSpPr>
          <p:nvPr/>
        </p:nvSpPr>
        <p:spPr bwMode="auto">
          <a:xfrm>
            <a:off x="8403771" y="4519840"/>
            <a:ext cx="740229" cy="535531"/>
          </a:xfrm>
          <a:prstGeom prst="rect">
            <a:avLst/>
          </a:prstGeom>
          <a:noFill/>
          <a:ln w="9525">
            <a:noFill/>
            <a:miter lim="800000"/>
            <a:headEnd/>
            <a:tailEnd/>
          </a:ln>
          <a:effectLst/>
        </p:spPr>
        <p:txBody>
          <a:bodyPr>
            <a:spAutoFit/>
          </a:bodyPr>
          <a:lstStyle/>
          <a:p>
            <a:pPr algn="r">
              <a:lnSpc>
                <a:spcPct val="120000"/>
              </a:lnSpc>
              <a:buFont typeface="Wingdings" pitchFamily="2" charset="2"/>
              <a:buNone/>
              <a:defRPr/>
            </a:pPr>
            <a:r>
              <a:rPr lang="en-GB" sz="2400" dirty="0">
                <a:solidFill>
                  <a:srgbClr val="FFFF00"/>
                </a:solidFill>
                <a:effectLst>
                  <a:outerShdw blurRad="38100" dist="38100" dir="2700000" algn="tl">
                    <a:srgbClr val="000000"/>
                  </a:outerShdw>
                </a:effectLst>
                <a:latin typeface="Calibri" pitchFamily="34" charset="0"/>
              </a:rPr>
              <a:t>YES</a:t>
            </a:r>
          </a:p>
        </p:txBody>
      </p:sp>
      <p:sp>
        <p:nvSpPr>
          <p:cNvPr id="13" name="Rectangle 6"/>
          <p:cNvSpPr>
            <a:spLocks noChangeArrowheads="1"/>
          </p:cNvSpPr>
          <p:nvPr/>
        </p:nvSpPr>
        <p:spPr bwMode="auto">
          <a:xfrm>
            <a:off x="1" y="4889954"/>
            <a:ext cx="3668486" cy="535531"/>
          </a:xfrm>
          <a:prstGeom prst="rect">
            <a:avLst/>
          </a:prstGeom>
          <a:noFill/>
          <a:ln w="9525">
            <a:noFill/>
            <a:miter lim="800000"/>
            <a:headEnd/>
            <a:tailEnd/>
          </a:ln>
          <a:effectLst/>
        </p:spPr>
        <p:txBody>
          <a:bodyPr>
            <a:spAutoFit/>
          </a:bodyPr>
          <a:lstStyle/>
          <a:p>
            <a:pPr>
              <a:lnSpc>
                <a:spcPct val="120000"/>
              </a:lnSpc>
              <a:buFont typeface="Wingdings" pitchFamily="2" charset="2"/>
              <a:buNone/>
              <a:defRPr/>
            </a:pPr>
            <a:r>
              <a:rPr lang="en-GB" sz="2400" dirty="0">
                <a:solidFill>
                  <a:schemeClr val="bg1"/>
                </a:solidFill>
                <a:effectLst>
                  <a:outerShdw blurRad="38100" dist="38100" dir="2700000" algn="tl">
                    <a:srgbClr val="000000"/>
                  </a:outerShdw>
                </a:effectLst>
                <a:latin typeface="Calibri" pitchFamily="34" charset="0"/>
              </a:rPr>
              <a:t>What does Al</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r>
              <a:rPr lang="en-GB" sz="2400" baseline="-25000" dirty="0">
                <a:solidFill>
                  <a:schemeClr val="bg1"/>
                </a:solidFill>
                <a:effectLst>
                  <a:outerShdw blurRad="38100" dist="38100" dir="2700000" algn="tl">
                    <a:srgbClr val="000000"/>
                  </a:outerShdw>
                </a:effectLst>
                <a:latin typeface="Calibri" pitchFamily="34" charset="0"/>
              </a:rPr>
              <a:t>3</a:t>
            </a:r>
            <a:r>
              <a:rPr lang="en-GB" sz="2400" dirty="0">
                <a:solidFill>
                  <a:schemeClr val="bg1"/>
                </a:solidFill>
                <a:effectLst>
                  <a:outerShdw blurRad="38100" dist="38100" dir="2700000" algn="tl">
                    <a:srgbClr val="000000"/>
                  </a:outerShdw>
                </a:effectLst>
                <a:latin typeface="Calibri" pitchFamily="34" charset="0"/>
              </a:rPr>
              <a:t> indicate?</a:t>
            </a:r>
          </a:p>
        </p:txBody>
      </p:sp>
      <p:sp>
        <p:nvSpPr>
          <p:cNvPr id="14" name="Rectangle 6"/>
          <p:cNvSpPr>
            <a:spLocks noChangeArrowheads="1"/>
          </p:cNvSpPr>
          <p:nvPr/>
        </p:nvSpPr>
        <p:spPr bwMode="auto">
          <a:xfrm>
            <a:off x="4767943" y="4889954"/>
            <a:ext cx="4376058" cy="535531"/>
          </a:xfrm>
          <a:prstGeom prst="rect">
            <a:avLst/>
          </a:prstGeom>
          <a:noFill/>
          <a:ln w="9525">
            <a:noFill/>
            <a:miter lim="800000"/>
            <a:headEnd/>
            <a:tailEnd/>
          </a:ln>
          <a:effectLst/>
        </p:spPr>
        <p:txBody>
          <a:bodyPr>
            <a:spAutoFit/>
          </a:bodyPr>
          <a:lstStyle/>
          <a:p>
            <a:pPr algn="r">
              <a:lnSpc>
                <a:spcPct val="120000"/>
              </a:lnSpc>
              <a:buFont typeface="Wingdings" pitchFamily="2" charset="2"/>
              <a:buNone/>
              <a:defRPr/>
            </a:pPr>
            <a:r>
              <a:rPr lang="en-GB" sz="2400" dirty="0">
                <a:solidFill>
                  <a:srgbClr val="FFFF00"/>
                </a:solidFill>
                <a:effectLst>
                  <a:outerShdw blurRad="38100" dist="38100" dir="2700000" algn="tl">
                    <a:srgbClr val="000000"/>
                  </a:outerShdw>
                </a:effectLst>
                <a:latin typeface="Calibri" pitchFamily="34" charset="0"/>
              </a:rPr>
              <a:t>The fertility of the mantle</a:t>
            </a:r>
          </a:p>
        </p:txBody>
      </p:sp>
      <p:sp>
        <p:nvSpPr>
          <p:cNvPr id="15" name="Rectangle 6"/>
          <p:cNvSpPr>
            <a:spLocks noChangeArrowheads="1"/>
          </p:cNvSpPr>
          <p:nvPr/>
        </p:nvSpPr>
        <p:spPr bwMode="auto">
          <a:xfrm>
            <a:off x="1" y="5249183"/>
            <a:ext cx="3668486" cy="535531"/>
          </a:xfrm>
          <a:prstGeom prst="rect">
            <a:avLst/>
          </a:prstGeom>
          <a:noFill/>
          <a:ln w="9525">
            <a:noFill/>
            <a:miter lim="800000"/>
            <a:headEnd/>
            <a:tailEnd/>
          </a:ln>
          <a:effectLst/>
        </p:spPr>
        <p:txBody>
          <a:bodyPr>
            <a:spAutoFit/>
          </a:bodyPr>
          <a:lstStyle/>
          <a:p>
            <a:pPr>
              <a:lnSpc>
                <a:spcPct val="120000"/>
              </a:lnSpc>
              <a:buFont typeface="Wingdings" pitchFamily="2" charset="2"/>
              <a:buNone/>
              <a:defRPr/>
            </a:pPr>
            <a:r>
              <a:rPr lang="en-GB" sz="2400" dirty="0">
                <a:solidFill>
                  <a:schemeClr val="bg1"/>
                </a:solidFill>
                <a:effectLst>
                  <a:outerShdw blurRad="38100" dist="38100" dir="2700000" algn="tl">
                    <a:srgbClr val="000000"/>
                  </a:outerShdw>
                </a:effectLst>
                <a:latin typeface="Calibri" pitchFamily="34" charset="0"/>
              </a:rPr>
              <a:t>What does Mg# indicate?</a:t>
            </a:r>
          </a:p>
        </p:txBody>
      </p:sp>
      <p:sp>
        <p:nvSpPr>
          <p:cNvPr id="16" name="Rectangle 6"/>
          <p:cNvSpPr>
            <a:spLocks noChangeArrowheads="1"/>
          </p:cNvSpPr>
          <p:nvPr/>
        </p:nvSpPr>
        <p:spPr bwMode="auto">
          <a:xfrm>
            <a:off x="7195457" y="5249183"/>
            <a:ext cx="1948544" cy="535531"/>
          </a:xfrm>
          <a:prstGeom prst="rect">
            <a:avLst/>
          </a:prstGeom>
          <a:noFill/>
          <a:ln w="9525">
            <a:noFill/>
            <a:miter lim="800000"/>
            <a:headEnd/>
            <a:tailEnd/>
          </a:ln>
          <a:effectLst/>
        </p:spPr>
        <p:txBody>
          <a:bodyPr wrap="square">
            <a:spAutoFit/>
          </a:bodyPr>
          <a:lstStyle/>
          <a:p>
            <a:pPr algn="r">
              <a:lnSpc>
                <a:spcPct val="120000"/>
              </a:lnSpc>
              <a:buFont typeface="Wingdings" pitchFamily="2" charset="2"/>
              <a:buNone/>
              <a:defRPr/>
            </a:pPr>
            <a:r>
              <a:rPr lang="en-GB" sz="2400" dirty="0">
                <a:solidFill>
                  <a:srgbClr val="FFFF00"/>
                </a:solidFill>
                <a:effectLst>
                  <a:outerShdw blurRad="38100" dist="38100" dir="2700000" algn="tl">
                    <a:srgbClr val="000000"/>
                  </a:outerShdw>
                </a:effectLst>
                <a:latin typeface="Calibri" pitchFamily="34" charset="0"/>
              </a:rPr>
              <a:t>Mg/(Mg+Fe)</a:t>
            </a:r>
          </a:p>
        </p:txBody>
      </p:sp>
      <p:sp>
        <p:nvSpPr>
          <p:cNvPr id="17" name="Rectangle 6"/>
          <p:cNvSpPr>
            <a:spLocks noChangeArrowheads="1"/>
          </p:cNvSpPr>
          <p:nvPr/>
        </p:nvSpPr>
        <p:spPr bwMode="auto">
          <a:xfrm>
            <a:off x="17008" y="622749"/>
            <a:ext cx="2334306" cy="2246769"/>
          </a:xfrm>
          <a:prstGeom prst="rect">
            <a:avLst/>
          </a:prstGeom>
          <a:noFill/>
          <a:ln w="9525">
            <a:noFill/>
            <a:miter lim="800000"/>
            <a:headEnd/>
            <a:tailEnd/>
          </a:ln>
          <a:effectLst/>
        </p:spPr>
        <p:txBody>
          <a:bodyPr wrap="square">
            <a:spAutoFit/>
          </a:bodyPr>
          <a:lstStyle/>
          <a:p>
            <a:pPr>
              <a:lnSpc>
                <a:spcPts val="2400"/>
              </a:lnSpc>
              <a:buFont typeface="Wingdings" pitchFamily="2" charset="2"/>
              <a:buNone/>
              <a:defRPr/>
            </a:pPr>
            <a:r>
              <a:rPr lang="en-GB" sz="2000" dirty="0">
                <a:solidFill>
                  <a:schemeClr val="bg1"/>
                </a:solidFill>
                <a:effectLst>
                  <a:outerShdw blurRad="38100" dist="38100" dir="2700000" algn="tl">
                    <a:srgbClr val="000000"/>
                  </a:outerShdw>
                </a:effectLst>
                <a:latin typeface="Calibri" pitchFamily="34" charset="0"/>
              </a:rPr>
              <a:t>During peridotite partial melting, Al</a:t>
            </a:r>
            <a:r>
              <a:rPr lang="en-GB" sz="2000" baseline="-25000" dirty="0">
                <a:solidFill>
                  <a:schemeClr val="bg1"/>
                </a:solidFill>
                <a:effectLst>
                  <a:outerShdw blurRad="38100" dist="38100" dir="2700000" algn="tl">
                    <a:srgbClr val="000000"/>
                  </a:outerShdw>
                </a:effectLst>
                <a:latin typeface="Calibri" pitchFamily="34" charset="0"/>
              </a:rPr>
              <a:t>2</a:t>
            </a:r>
            <a:r>
              <a:rPr lang="en-GB" sz="2000" dirty="0">
                <a:solidFill>
                  <a:schemeClr val="bg1"/>
                </a:solidFill>
                <a:effectLst>
                  <a:outerShdw blurRad="38100" dist="38100" dir="2700000" algn="tl">
                    <a:srgbClr val="000000"/>
                  </a:outerShdw>
                </a:effectLst>
                <a:latin typeface="Calibri" pitchFamily="34" charset="0"/>
              </a:rPr>
              <a:t>O</a:t>
            </a:r>
            <a:r>
              <a:rPr lang="en-GB" sz="2000" baseline="-25000" dirty="0">
                <a:solidFill>
                  <a:schemeClr val="bg1"/>
                </a:solidFill>
                <a:effectLst>
                  <a:outerShdw blurRad="38100" dist="38100" dir="2700000" algn="tl">
                    <a:srgbClr val="000000"/>
                  </a:outerShdw>
                </a:effectLst>
                <a:latin typeface="Calibri" pitchFamily="34" charset="0"/>
              </a:rPr>
              <a:t>3</a:t>
            </a:r>
            <a:r>
              <a:rPr lang="en-GB" sz="2000" dirty="0">
                <a:solidFill>
                  <a:schemeClr val="bg1"/>
                </a:solidFill>
                <a:effectLst>
                  <a:outerShdw blurRad="38100" dist="38100" dir="2700000" algn="tl">
                    <a:srgbClr val="000000"/>
                  </a:outerShdw>
                </a:effectLst>
                <a:latin typeface="Calibri" pitchFamily="34" charset="0"/>
              </a:rPr>
              <a:t> tends to be partitioned in the melt or does it remains in the restitic source?</a:t>
            </a:r>
          </a:p>
        </p:txBody>
      </p:sp>
      <p:sp>
        <p:nvSpPr>
          <p:cNvPr id="18" name="Rectangle 6"/>
          <p:cNvSpPr>
            <a:spLocks noChangeArrowheads="1"/>
          </p:cNvSpPr>
          <p:nvPr/>
        </p:nvSpPr>
        <p:spPr bwMode="auto">
          <a:xfrm>
            <a:off x="17008" y="2908749"/>
            <a:ext cx="2225448" cy="400110"/>
          </a:xfrm>
          <a:prstGeom prst="rect">
            <a:avLst/>
          </a:prstGeom>
          <a:noFill/>
          <a:ln w="9525">
            <a:noFill/>
            <a:miter lim="800000"/>
            <a:headEnd/>
            <a:tailEnd/>
          </a:ln>
          <a:effectLst/>
        </p:spPr>
        <p:txBody>
          <a:bodyPr wrap="square">
            <a:spAutoFit/>
          </a:bodyPr>
          <a:lstStyle/>
          <a:p>
            <a:pPr>
              <a:lnSpc>
                <a:spcPts val="2400"/>
              </a:lnSpc>
              <a:buFont typeface="Wingdings" pitchFamily="2" charset="2"/>
              <a:buNone/>
              <a:defRPr/>
            </a:pPr>
            <a:r>
              <a:rPr lang="en-GB" sz="2000" b="1" dirty="0">
                <a:solidFill>
                  <a:schemeClr val="bg1"/>
                </a:solidFill>
                <a:effectLst>
                  <a:outerShdw blurRad="38100" dist="38100" dir="2700000" algn="tl">
                    <a:srgbClr val="000000"/>
                  </a:outerShdw>
                </a:effectLst>
                <a:latin typeface="Calibri" pitchFamily="34" charset="0"/>
                <a:sym typeface="Wingdings" panose="05000000000000000000" pitchFamily="2" charset="2"/>
              </a:rPr>
              <a:t></a:t>
            </a:r>
            <a:r>
              <a:rPr lang="en-GB" sz="2000" b="1" dirty="0">
                <a:solidFill>
                  <a:schemeClr val="bg1"/>
                </a:solidFill>
                <a:effectLst>
                  <a:outerShdw blurRad="38100" dist="38100" dir="2700000" algn="tl">
                    <a:srgbClr val="000000"/>
                  </a:outerShdw>
                </a:effectLst>
                <a:latin typeface="Calibri" pitchFamily="34" charset="0"/>
              </a:rPr>
              <a:t> melt</a:t>
            </a:r>
          </a:p>
        </p:txBody>
      </p:sp>
      <p:sp>
        <p:nvSpPr>
          <p:cNvPr id="19" name="Rectangle 6"/>
          <p:cNvSpPr>
            <a:spLocks noChangeArrowheads="1"/>
          </p:cNvSpPr>
          <p:nvPr/>
        </p:nvSpPr>
        <p:spPr bwMode="auto">
          <a:xfrm>
            <a:off x="17008" y="3387720"/>
            <a:ext cx="2356076" cy="707886"/>
          </a:xfrm>
          <a:prstGeom prst="rect">
            <a:avLst/>
          </a:prstGeom>
          <a:noFill/>
          <a:ln w="9525">
            <a:noFill/>
            <a:miter lim="800000"/>
            <a:headEnd/>
            <a:tailEnd/>
          </a:ln>
          <a:effectLst/>
        </p:spPr>
        <p:txBody>
          <a:bodyPr wrap="square">
            <a:spAutoFit/>
          </a:bodyPr>
          <a:lstStyle/>
          <a:p>
            <a:pPr>
              <a:lnSpc>
                <a:spcPts val="2400"/>
              </a:lnSpc>
              <a:buFont typeface="Wingdings" pitchFamily="2" charset="2"/>
              <a:buNone/>
              <a:defRPr/>
            </a:pPr>
            <a:r>
              <a:rPr lang="en-GB" sz="2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What mineral will it form once solidified?</a:t>
            </a:r>
            <a:endParaRPr lang="en-GB" sz="2000" dirty="0">
              <a:solidFill>
                <a:schemeClr val="bg1"/>
              </a:solidFill>
              <a:effectLst>
                <a:outerShdw blurRad="38100" dist="38100" dir="2700000" algn="tl">
                  <a:srgbClr val="000000"/>
                </a:outerShdw>
              </a:effectLst>
              <a:latin typeface="Calibri" pitchFamily="34" charset="0"/>
            </a:endParaRPr>
          </a:p>
        </p:txBody>
      </p:sp>
      <p:sp>
        <p:nvSpPr>
          <p:cNvPr id="20" name="Rectangle 6"/>
          <p:cNvSpPr>
            <a:spLocks noChangeArrowheads="1"/>
          </p:cNvSpPr>
          <p:nvPr/>
        </p:nvSpPr>
        <p:spPr bwMode="auto">
          <a:xfrm>
            <a:off x="17007" y="4127949"/>
            <a:ext cx="2606449" cy="400110"/>
          </a:xfrm>
          <a:prstGeom prst="rect">
            <a:avLst/>
          </a:prstGeom>
          <a:noFill/>
          <a:ln w="9525">
            <a:noFill/>
            <a:miter lim="800000"/>
            <a:headEnd/>
            <a:tailEnd/>
          </a:ln>
          <a:effectLst/>
        </p:spPr>
        <p:txBody>
          <a:bodyPr wrap="square">
            <a:spAutoFit/>
          </a:bodyPr>
          <a:lstStyle/>
          <a:p>
            <a:pPr>
              <a:lnSpc>
                <a:spcPts val="2400"/>
              </a:lnSpc>
              <a:buFont typeface="Wingdings" pitchFamily="2" charset="2"/>
              <a:buNone/>
              <a:defRPr/>
            </a:pPr>
            <a:r>
              <a:rPr lang="en-GB" sz="2000" b="1" dirty="0">
                <a:solidFill>
                  <a:schemeClr val="bg1"/>
                </a:solidFill>
                <a:effectLst>
                  <a:outerShdw blurRad="38100" dist="38100" dir="2700000" algn="tl">
                    <a:srgbClr val="000000"/>
                  </a:outerShdw>
                </a:effectLst>
                <a:latin typeface="Calibri" pitchFamily="34" charset="0"/>
                <a:sym typeface="Wingdings" panose="05000000000000000000" pitchFamily="2" charset="2"/>
              </a:rPr>
              <a:t></a:t>
            </a:r>
            <a:r>
              <a:rPr lang="en-GB" sz="2000" b="1" dirty="0">
                <a:solidFill>
                  <a:schemeClr val="bg1"/>
                </a:solidFill>
                <a:effectLst>
                  <a:outerShdw blurRad="38100" dist="38100" dir="2700000" algn="tl">
                    <a:srgbClr val="000000"/>
                  </a:outerShdw>
                </a:effectLst>
                <a:latin typeface="Calibri" pitchFamily="34" charset="0"/>
              </a:rPr>
              <a:t> plagioclase (basalt)</a:t>
            </a:r>
          </a:p>
        </p:txBody>
      </p:sp>
      <p:sp>
        <p:nvSpPr>
          <p:cNvPr id="21" name="Rectangle 6"/>
          <p:cNvSpPr>
            <a:spLocks noChangeArrowheads="1"/>
          </p:cNvSpPr>
          <p:nvPr/>
        </p:nvSpPr>
        <p:spPr bwMode="auto">
          <a:xfrm>
            <a:off x="1" y="5619297"/>
            <a:ext cx="7282542" cy="535531"/>
          </a:xfrm>
          <a:prstGeom prst="rect">
            <a:avLst/>
          </a:prstGeom>
          <a:noFill/>
          <a:ln w="9525">
            <a:noFill/>
            <a:miter lim="800000"/>
            <a:headEnd/>
            <a:tailEnd/>
          </a:ln>
          <a:effectLst/>
        </p:spPr>
        <p:txBody>
          <a:bodyPr wrap="square">
            <a:spAutoFit/>
          </a:bodyPr>
          <a:lstStyle/>
          <a:p>
            <a:pPr>
              <a:lnSpc>
                <a:spcPct val="120000"/>
              </a:lnSpc>
              <a:buFont typeface="Wingdings" pitchFamily="2" charset="2"/>
              <a:buNone/>
              <a:defRPr/>
            </a:pPr>
            <a:r>
              <a:rPr lang="en-GB" sz="2400" dirty="0">
                <a:solidFill>
                  <a:schemeClr val="bg1"/>
                </a:solidFill>
                <a:effectLst>
                  <a:outerShdw blurRad="38100" dist="38100" dir="2700000" algn="tl">
                    <a:srgbClr val="000000"/>
                  </a:outerShdw>
                </a:effectLst>
                <a:latin typeface="Calibri" pitchFamily="34" charset="0"/>
              </a:rPr>
              <a:t>What is more compatible in mantle minerals? Fe or Mg?</a:t>
            </a:r>
          </a:p>
        </p:txBody>
      </p:sp>
      <p:sp>
        <p:nvSpPr>
          <p:cNvPr id="22" name="Rectangle 6"/>
          <p:cNvSpPr>
            <a:spLocks noChangeArrowheads="1"/>
          </p:cNvSpPr>
          <p:nvPr/>
        </p:nvSpPr>
        <p:spPr bwMode="auto">
          <a:xfrm>
            <a:off x="7195457" y="5619297"/>
            <a:ext cx="1948544" cy="505972"/>
          </a:xfrm>
          <a:prstGeom prst="rect">
            <a:avLst/>
          </a:prstGeom>
          <a:noFill/>
          <a:ln w="9525">
            <a:noFill/>
            <a:miter lim="800000"/>
            <a:headEnd/>
            <a:tailEnd/>
          </a:ln>
          <a:effectLst/>
        </p:spPr>
        <p:txBody>
          <a:bodyPr wrap="square">
            <a:spAutoFit/>
          </a:bodyPr>
          <a:lstStyle/>
          <a:p>
            <a:pPr algn="r">
              <a:lnSpc>
                <a:spcPct val="120000"/>
              </a:lnSpc>
              <a:buFont typeface="Wingdings" pitchFamily="2" charset="2"/>
              <a:buNone/>
              <a:defRPr/>
            </a:pPr>
            <a:r>
              <a:rPr lang="en-GB" sz="2400" dirty="0">
                <a:solidFill>
                  <a:srgbClr val="FFFF00"/>
                </a:solidFill>
                <a:effectLst>
                  <a:outerShdw blurRad="38100" dist="38100" dir="2700000" algn="tl">
                    <a:srgbClr val="000000"/>
                  </a:outerShdw>
                </a:effectLst>
                <a:latin typeface="Calibri" pitchFamily="34" charset="0"/>
              </a:rPr>
              <a:t>Mg</a:t>
            </a:r>
          </a:p>
        </p:txBody>
      </p:sp>
      <p:sp>
        <p:nvSpPr>
          <p:cNvPr id="23" name="Rectangle 6"/>
          <p:cNvSpPr>
            <a:spLocks noChangeArrowheads="1"/>
          </p:cNvSpPr>
          <p:nvPr/>
        </p:nvSpPr>
        <p:spPr bwMode="auto">
          <a:xfrm>
            <a:off x="1" y="5989411"/>
            <a:ext cx="8207828" cy="535531"/>
          </a:xfrm>
          <a:prstGeom prst="rect">
            <a:avLst/>
          </a:prstGeom>
          <a:noFill/>
          <a:ln w="9525">
            <a:noFill/>
            <a:miter lim="800000"/>
            <a:headEnd/>
            <a:tailEnd/>
          </a:ln>
          <a:effectLst/>
        </p:spPr>
        <p:txBody>
          <a:bodyPr wrap="square">
            <a:spAutoFit/>
          </a:bodyPr>
          <a:lstStyle/>
          <a:p>
            <a:pPr>
              <a:lnSpc>
                <a:spcPct val="120000"/>
              </a:lnSpc>
              <a:buFont typeface="Wingdings" pitchFamily="2" charset="2"/>
              <a:buNone/>
              <a:defRPr/>
            </a:pPr>
            <a:r>
              <a:rPr lang="en-GB" sz="2400" dirty="0">
                <a:solidFill>
                  <a:schemeClr val="bg1"/>
                </a:solidFill>
                <a:effectLst>
                  <a:outerShdw blurRad="38100" dist="38100" dir="2700000" algn="tl">
                    <a:srgbClr val="000000"/>
                  </a:outerShdw>
                </a:effectLst>
                <a:latin typeface="Calibri" pitchFamily="34" charset="0"/>
              </a:rPr>
              <a:t>How does Mg# change in the residuum with melting?</a:t>
            </a:r>
          </a:p>
        </p:txBody>
      </p:sp>
      <p:sp>
        <p:nvSpPr>
          <p:cNvPr id="24" name="Rectangle 6"/>
          <p:cNvSpPr>
            <a:spLocks noChangeArrowheads="1"/>
          </p:cNvSpPr>
          <p:nvPr/>
        </p:nvSpPr>
        <p:spPr bwMode="auto">
          <a:xfrm>
            <a:off x="7195457" y="5989411"/>
            <a:ext cx="1948544" cy="535531"/>
          </a:xfrm>
          <a:prstGeom prst="rect">
            <a:avLst/>
          </a:prstGeom>
          <a:noFill/>
          <a:ln w="9525">
            <a:noFill/>
            <a:miter lim="800000"/>
            <a:headEnd/>
            <a:tailEnd/>
          </a:ln>
          <a:effectLst/>
        </p:spPr>
        <p:txBody>
          <a:bodyPr wrap="square">
            <a:spAutoFit/>
          </a:bodyPr>
          <a:lstStyle/>
          <a:p>
            <a:pPr algn="r">
              <a:lnSpc>
                <a:spcPct val="120000"/>
              </a:lnSpc>
              <a:buFont typeface="Wingdings" pitchFamily="2" charset="2"/>
              <a:buNone/>
              <a:defRPr/>
            </a:pPr>
            <a:r>
              <a:rPr lang="en-GB" sz="2400" dirty="0">
                <a:solidFill>
                  <a:srgbClr val="FFFF00"/>
                </a:solidFill>
                <a:effectLst>
                  <a:outerShdw blurRad="38100" dist="38100" dir="2700000" algn="tl">
                    <a:srgbClr val="000000"/>
                  </a:outerShdw>
                </a:effectLst>
                <a:latin typeface="Calibri" pitchFamily="34" charset="0"/>
              </a:rPr>
              <a:t>Increases</a:t>
            </a:r>
          </a:p>
        </p:txBody>
      </p:sp>
      <p:sp>
        <p:nvSpPr>
          <p:cNvPr id="25" name="Rectangle 6"/>
          <p:cNvSpPr>
            <a:spLocks noChangeArrowheads="1"/>
          </p:cNvSpPr>
          <p:nvPr/>
        </p:nvSpPr>
        <p:spPr bwMode="auto">
          <a:xfrm>
            <a:off x="6945086" y="622749"/>
            <a:ext cx="2198914" cy="1631216"/>
          </a:xfrm>
          <a:prstGeom prst="rect">
            <a:avLst/>
          </a:prstGeom>
          <a:noFill/>
          <a:ln w="9525">
            <a:noFill/>
            <a:miter lim="800000"/>
            <a:headEnd/>
            <a:tailEnd/>
          </a:ln>
          <a:effectLst/>
        </p:spPr>
        <p:txBody>
          <a:bodyPr wrap="square">
            <a:spAutoFit/>
          </a:bodyPr>
          <a:lstStyle/>
          <a:p>
            <a:pPr algn="r">
              <a:lnSpc>
                <a:spcPts val="2400"/>
              </a:lnSpc>
              <a:buFont typeface="Wingdings" pitchFamily="2" charset="2"/>
              <a:buNone/>
              <a:defRPr/>
            </a:pPr>
            <a:r>
              <a:rPr lang="en-GB" sz="2000" dirty="0">
                <a:solidFill>
                  <a:schemeClr val="bg1"/>
                </a:solidFill>
                <a:effectLst>
                  <a:outerShdw blurRad="38100" dist="38100" dir="2700000" algn="tl">
                    <a:srgbClr val="000000"/>
                  </a:outerShdw>
                </a:effectLst>
                <a:latin typeface="Calibri" pitchFamily="34" charset="0"/>
              </a:rPr>
              <a:t>With increasing partial melting, Al</a:t>
            </a:r>
            <a:r>
              <a:rPr lang="en-GB" sz="2000" baseline="-25000" dirty="0">
                <a:solidFill>
                  <a:schemeClr val="bg1"/>
                </a:solidFill>
                <a:effectLst>
                  <a:outerShdw blurRad="38100" dist="38100" dir="2700000" algn="tl">
                    <a:srgbClr val="000000"/>
                  </a:outerShdw>
                </a:effectLst>
                <a:latin typeface="Calibri" pitchFamily="34" charset="0"/>
              </a:rPr>
              <a:t>2</a:t>
            </a:r>
            <a:r>
              <a:rPr lang="en-GB" sz="2000" dirty="0">
                <a:solidFill>
                  <a:schemeClr val="bg1"/>
                </a:solidFill>
                <a:effectLst>
                  <a:outerShdw blurRad="38100" dist="38100" dir="2700000" algn="tl">
                    <a:srgbClr val="000000"/>
                  </a:outerShdw>
                </a:effectLst>
                <a:latin typeface="Calibri" pitchFamily="34" charset="0"/>
              </a:rPr>
              <a:t>O</a:t>
            </a:r>
            <a:r>
              <a:rPr lang="en-GB" sz="2000" baseline="-25000" dirty="0">
                <a:solidFill>
                  <a:schemeClr val="bg1"/>
                </a:solidFill>
                <a:effectLst>
                  <a:outerShdw blurRad="38100" dist="38100" dir="2700000" algn="tl">
                    <a:srgbClr val="000000"/>
                  </a:outerShdw>
                </a:effectLst>
                <a:latin typeface="Calibri" pitchFamily="34" charset="0"/>
              </a:rPr>
              <a:t>3</a:t>
            </a:r>
            <a:r>
              <a:rPr lang="en-GB" sz="2000" dirty="0">
                <a:solidFill>
                  <a:schemeClr val="bg1"/>
                </a:solidFill>
                <a:effectLst>
                  <a:outerShdw blurRad="38100" dist="38100" dir="2700000" algn="tl">
                    <a:srgbClr val="000000"/>
                  </a:outerShdw>
                </a:effectLst>
                <a:latin typeface="Calibri" pitchFamily="34" charset="0"/>
              </a:rPr>
              <a:t> decreases and Mg# increases in the residuum.</a:t>
            </a:r>
          </a:p>
        </p:txBody>
      </p:sp>
      <p:sp>
        <p:nvSpPr>
          <p:cNvPr id="26" name="Rectangle 6"/>
          <p:cNvSpPr>
            <a:spLocks noChangeArrowheads="1"/>
          </p:cNvSpPr>
          <p:nvPr/>
        </p:nvSpPr>
        <p:spPr bwMode="auto">
          <a:xfrm>
            <a:off x="6923314" y="2353578"/>
            <a:ext cx="2220686" cy="2246769"/>
          </a:xfrm>
          <a:prstGeom prst="rect">
            <a:avLst/>
          </a:prstGeom>
          <a:noFill/>
          <a:ln w="9525">
            <a:noFill/>
            <a:miter lim="800000"/>
            <a:headEnd/>
            <a:tailEnd/>
          </a:ln>
          <a:effectLst/>
        </p:spPr>
        <p:txBody>
          <a:bodyPr wrap="square">
            <a:spAutoFit/>
          </a:bodyPr>
          <a:lstStyle/>
          <a:p>
            <a:pPr algn="r">
              <a:lnSpc>
                <a:spcPts val="2400"/>
              </a:lnSpc>
              <a:buFont typeface="Wingdings" pitchFamily="2" charset="2"/>
              <a:buNone/>
              <a:defRPr/>
            </a:pPr>
            <a:r>
              <a:rPr lang="en-GB" sz="2000" dirty="0">
                <a:solidFill>
                  <a:schemeClr val="bg1"/>
                </a:solidFill>
                <a:effectLst>
                  <a:outerShdw blurRad="38100" dist="38100" dir="2700000" algn="tl">
                    <a:srgbClr val="000000"/>
                  </a:outerShdw>
                </a:effectLst>
                <a:latin typeface="Calibri" pitchFamily="34" charset="0"/>
              </a:rPr>
              <a:t>Melts extracted from sources at different degrees of fertility will be characterised by different compositions.</a:t>
            </a:r>
          </a:p>
        </p:txBody>
      </p:sp>
      <p:cxnSp>
        <p:nvCxnSpPr>
          <p:cNvPr id="28" name="Connettore 1 27"/>
          <p:cNvCxnSpPr/>
          <p:nvPr/>
        </p:nvCxnSpPr>
        <p:spPr bwMode="auto">
          <a:xfrm>
            <a:off x="5215472" y="1786467"/>
            <a:ext cx="1260000" cy="0"/>
          </a:xfrm>
          <a:prstGeom prst="line">
            <a:avLst/>
          </a:prstGeom>
          <a:noFill/>
          <a:ln w="28575" cap="flat" cmpd="sng" algn="ctr">
            <a:solidFill>
              <a:srgbClr val="FF0000"/>
            </a:solidFill>
            <a:prstDash val="solid"/>
            <a:round/>
            <a:headEnd type="none" w="med" len="med"/>
            <a:tailEnd type="none" w="med" len="med"/>
          </a:ln>
          <a:effectLst/>
        </p:spPr>
      </p:cxnSp>
      <p:sp>
        <p:nvSpPr>
          <p:cNvPr id="29" name="CasellaDiTesto 28"/>
          <p:cNvSpPr txBox="1"/>
          <p:nvPr/>
        </p:nvSpPr>
        <p:spPr>
          <a:xfrm>
            <a:off x="2702505" y="961855"/>
            <a:ext cx="1192158" cy="461665"/>
          </a:xfrm>
          <a:prstGeom prst="rect">
            <a:avLst/>
          </a:prstGeom>
          <a:noFill/>
        </p:spPr>
        <p:txBody>
          <a:bodyPr wrap="square" rtlCol="0">
            <a:spAutoFit/>
          </a:bodyPr>
          <a:lstStyle/>
          <a:p>
            <a:r>
              <a:rPr lang="en-GB" sz="1200" b="1" dirty="0">
                <a:solidFill>
                  <a:srgbClr val="FF0000"/>
                </a:solidFill>
                <a:effectLst/>
                <a:latin typeface="+mj-lt"/>
                <a:cs typeface="Calibri" panose="020F0502020204030204" pitchFamily="34" charset="0"/>
              </a:rPr>
              <a:t>Fertile compositions</a:t>
            </a:r>
          </a:p>
        </p:txBody>
      </p:sp>
      <p:sp>
        <p:nvSpPr>
          <p:cNvPr id="30" name="CasellaDiTesto 29"/>
          <p:cNvSpPr txBox="1"/>
          <p:nvPr/>
        </p:nvSpPr>
        <p:spPr>
          <a:xfrm>
            <a:off x="5801309" y="3146259"/>
            <a:ext cx="1192158" cy="461665"/>
          </a:xfrm>
          <a:prstGeom prst="rect">
            <a:avLst/>
          </a:prstGeom>
          <a:noFill/>
        </p:spPr>
        <p:txBody>
          <a:bodyPr wrap="square" rtlCol="0">
            <a:spAutoFit/>
          </a:bodyPr>
          <a:lstStyle/>
          <a:p>
            <a:pPr algn="r"/>
            <a:r>
              <a:rPr lang="en-GB" sz="1200" b="1" dirty="0">
                <a:solidFill>
                  <a:srgbClr val="FF0000"/>
                </a:solidFill>
                <a:effectLst/>
                <a:latin typeface="+mj-lt"/>
                <a:cs typeface="Calibri" panose="020F0502020204030204" pitchFamily="34" charset="0"/>
              </a:rPr>
              <a:t>Depleted compositions</a:t>
            </a:r>
          </a:p>
        </p:txBody>
      </p:sp>
    </p:spTree>
    <p:extLst>
      <p:ext uri="{BB962C8B-B14F-4D97-AF65-F5344CB8AC3E}">
        <p14:creationId xmlns:p14="http://schemas.microsoft.com/office/powerpoint/2010/main" val="30466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9" grpId="0"/>
      <p:bldP spid="3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699" y="5420102"/>
            <a:ext cx="6320971" cy="615553"/>
          </a:xfrm>
          <a:prstGeom prst="rect">
            <a:avLst/>
          </a:prstGeom>
          <a:noFill/>
          <a:ln w="9525">
            <a:noFill/>
            <a:miter lim="800000"/>
            <a:headEnd/>
            <a:tailEnd/>
          </a:ln>
          <a:effectLst/>
        </p:spPr>
        <p:txBody>
          <a:bodyPr wrap="square">
            <a:spAutoFit/>
          </a:bodyPr>
          <a:lstStyle/>
          <a:p>
            <a:pPr>
              <a:defRPr/>
            </a:pPr>
            <a:r>
              <a:rPr lang="en-GB" sz="3400" dirty="0">
                <a:solidFill>
                  <a:schemeClr val="bg1"/>
                </a:solidFill>
                <a:effectLst>
                  <a:outerShdw blurRad="38100" dist="38100" dir="2700000" algn="tl">
                    <a:srgbClr val="000000"/>
                  </a:outerShdw>
                </a:effectLst>
                <a:latin typeface="Calibri" pitchFamily="34" charset="0"/>
                <a:sym typeface="Wingdings" pitchFamily="2" charset="2"/>
              </a:rPr>
              <a:t>With increasing degree of melting</a:t>
            </a:r>
          </a:p>
        </p:txBody>
      </p:sp>
      <p:sp>
        <p:nvSpPr>
          <p:cNvPr id="3" name="Rettangolo arrotondato 2"/>
          <p:cNvSpPr/>
          <p:nvPr/>
        </p:nvSpPr>
        <p:spPr bwMode="auto">
          <a:xfrm>
            <a:off x="6333671" y="4507497"/>
            <a:ext cx="918029" cy="1131303"/>
          </a:xfrm>
          <a:prstGeom prst="roundRect">
            <a:avLst/>
          </a:prstGeom>
          <a:solidFill>
            <a:srgbClr val="FF00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Text Box 3"/>
          <p:cNvSpPr txBox="1">
            <a:spLocks noChangeArrowheads="1"/>
          </p:cNvSpPr>
          <p:nvPr/>
        </p:nvSpPr>
        <p:spPr bwMode="auto">
          <a:xfrm>
            <a:off x="6126849" y="5420102"/>
            <a:ext cx="2826651" cy="615553"/>
          </a:xfrm>
          <a:prstGeom prst="rect">
            <a:avLst/>
          </a:prstGeom>
          <a:noFill/>
          <a:ln w="9525">
            <a:noFill/>
            <a:miter lim="800000"/>
            <a:headEnd/>
            <a:tailEnd/>
          </a:ln>
          <a:effectLst/>
        </p:spPr>
        <p:txBody>
          <a:bodyPr wrap="square">
            <a:spAutoFit/>
          </a:bodyPr>
          <a:lstStyle/>
          <a:p>
            <a:pPr>
              <a:defRPr/>
            </a:pPr>
            <a:r>
              <a:rPr lang="en-GB" sz="3400" dirty="0">
                <a:solidFill>
                  <a:schemeClr val="bg1"/>
                </a:solidFill>
                <a:effectLst>
                  <a:outerShdw blurRad="38100" dist="38100" dir="2700000" algn="tl">
                    <a:srgbClr val="000000"/>
                  </a:outerShdw>
                </a:effectLst>
                <a:latin typeface="Calibri" pitchFamily="34" charset="0"/>
                <a:sym typeface="Wingdings" panose="05000000000000000000" pitchFamily="2" charset="2"/>
              </a:rPr>
              <a:t> C</a:t>
            </a:r>
            <a:r>
              <a:rPr lang="en-GB" sz="3400" baseline="-25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L</a:t>
            </a:r>
            <a:r>
              <a:rPr lang="en-GB" sz="3400" dirty="0">
                <a:solidFill>
                  <a:schemeClr val="bg1"/>
                </a:solidFill>
                <a:effectLst>
                  <a:outerShdw blurRad="38100" dist="38100" dir="2700000" algn="tl">
                    <a:srgbClr val="000000"/>
                  </a:outerShdw>
                </a:effectLst>
                <a:latin typeface="Calibri" pitchFamily="34" charset="0"/>
                <a:sym typeface="Wingdings" panose="05000000000000000000" pitchFamily="2" charset="2"/>
              </a:rPr>
              <a:t> decrease</a:t>
            </a:r>
          </a:p>
        </p:txBody>
      </p:sp>
      <p:sp>
        <p:nvSpPr>
          <p:cNvPr id="5" name="Text Box 3"/>
          <p:cNvSpPr txBox="1">
            <a:spLocks noChangeArrowheads="1"/>
          </p:cNvSpPr>
          <p:nvPr/>
        </p:nvSpPr>
        <p:spPr bwMode="auto">
          <a:xfrm>
            <a:off x="12699" y="6075207"/>
            <a:ext cx="9131301" cy="769441"/>
          </a:xfrm>
          <a:prstGeom prst="rect">
            <a:avLst/>
          </a:prstGeom>
          <a:solidFill>
            <a:schemeClr val="tx1"/>
          </a:solidFill>
          <a:ln w="9525">
            <a:noFill/>
            <a:miter lim="800000"/>
            <a:headEnd/>
            <a:tailEnd/>
          </a:ln>
          <a:effectLst/>
        </p:spPr>
        <p:txBody>
          <a:bodyPr wrap="square">
            <a:spAutoFit/>
          </a:bodyPr>
          <a:lstStyle/>
          <a:p>
            <a:pPr algn="ct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The composition of a </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primitive partial melt</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(C</a:t>
            </a:r>
            <a:r>
              <a:rPr lang="en-GB" sz="22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depends on the composition of the source (C</a:t>
            </a:r>
            <a:r>
              <a:rPr lang="en-GB" sz="2200" baseline="-25000" dirty="0">
                <a:solidFill>
                  <a:schemeClr val="bg1"/>
                </a:solidFill>
                <a:effectLst>
                  <a:outerShdw blurRad="38100" dist="38100" dir="2700000" algn="tl">
                    <a:srgbClr val="000000"/>
                  </a:outerShdw>
                </a:effectLst>
                <a:latin typeface="Calibri" pitchFamily="34" charset="0"/>
                <a:sym typeface="Wingdings" pitchFamily="2" charset="2"/>
              </a:rPr>
              <a:t>0</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Kd (D and P  mineralogy) and degree of melting.</a:t>
            </a:r>
          </a:p>
        </p:txBody>
      </p:sp>
      <p:sp>
        <p:nvSpPr>
          <p:cNvPr id="6" name="Text Box 3"/>
          <p:cNvSpPr txBox="1">
            <a:spLocks noChangeArrowheads="1"/>
          </p:cNvSpPr>
          <p:nvPr/>
        </p:nvSpPr>
        <p:spPr bwMode="auto">
          <a:xfrm>
            <a:off x="0" y="273461"/>
            <a:ext cx="2765426" cy="1446550"/>
          </a:xfrm>
          <a:prstGeom prst="rect">
            <a:avLst/>
          </a:prstGeom>
          <a:noFill/>
          <a:ln w="9525">
            <a:noFill/>
            <a:miter lim="800000"/>
            <a:headEnd/>
            <a:tailEnd/>
          </a:ln>
          <a:effectLst/>
        </p:spPr>
        <p:txBody>
          <a:bodyPr wrap="square">
            <a:spAutoFit/>
          </a:bodyPr>
          <a:lstStyle/>
          <a:p>
            <a:pPr algn="ct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A primitive partial melt is a melt that is in equilibrium with its source.</a:t>
            </a:r>
          </a:p>
        </p:txBody>
      </p:sp>
      <p:sp>
        <p:nvSpPr>
          <p:cNvPr id="7" name="Text Box 3"/>
          <p:cNvSpPr txBox="1">
            <a:spLocks noChangeArrowheads="1"/>
          </p:cNvSpPr>
          <p:nvPr/>
        </p:nvSpPr>
        <p:spPr bwMode="auto">
          <a:xfrm>
            <a:off x="0" y="1818436"/>
            <a:ext cx="2765426" cy="2800767"/>
          </a:xfrm>
          <a:prstGeom prst="rect">
            <a:avLst/>
          </a:prstGeom>
          <a:noFill/>
          <a:ln w="9525">
            <a:noFill/>
            <a:miter lim="800000"/>
            <a:headEnd/>
            <a:tailEnd/>
          </a:ln>
          <a:effectLst/>
        </p:spPr>
        <p:txBody>
          <a:bodyPr wrap="square">
            <a:spAutoFit/>
          </a:bodyPr>
          <a:lstStyle/>
          <a:p>
            <a:pPr algn="ctr">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Real primitive melts are quite rare. Many are derivative melts (evolved), whose composition can be also modified by the presence of cumulitic phases.</a:t>
            </a:r>
          </a:p>
        </p:txBody>
      </p:sp>
      <p:sp>
        <p:nvSpPr>
          <p:cNvPr id="8" name="Text Box 3"/>
          <p:cNvSpPr txBox="1">
            <a:spLocks noChangeArrowheads="1"/>
          </p:cNvSpPr>
          <p:nvPr/>
        </p:nvSpPr>
        <p:spPr bwMode="auto">
          <a:xfrm>
            <a:off x="-1" y="4730848"/>
            <a:ext cx="4147457" cy="769441"/>
          </a:xfrm>
          <a:prstGeom prst="rect">
            <a:avLst/>
          </a:prstGeom>
          <a:noFill/>
          <a:ln w="9525">
            <a:noFill/>
            <a:miter lim="800000"/>
            <a:headEnd/>
            <a:tailEnd/>
          </a:ln>
          <a:effectLst/>
        </p:spPr>
        <p:txBody>
          <a:bodyPr wrap="square">
            <a:spAutoFit/>
          </a:bodyPr>
          <a:lstStyle/>
          <a:p>
            <a:pPr algn="ctr">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It is not always easy to identify the primitiveness of a igneous rock.</a:t>
            </a:r>
          </a:p>
        </p:txBody>
      </p:sp>
      <p:graphicFrame>
        <p:nvGraphicFramePr>
          <p:cNvPr id="9" name="Grafico 8">
            <a:extLst>
              <a:ext uri="{FF2B5EF4-FFF2-40B4-BE49-F238E27FC236}">
                <a16:creationId xmlns:a16="http://schemas.microsoft.com/office/drawing/2014/main" id="{00000000-0008-0000-1200-000002000000}"/>
              </a:ext>
            </a:extLst>
          </p:cNvPr>
          <p:cNvGraphicFramePr>
            <a:graphicFrameLocks/>
          </p:cNvGraphicFramePr>
          <p:nvPr>
            <p:extLst>
              <p:ext uri="{D42A27DB-BD31-4B8C-83A1-F6EECF244321}">
                <p14:modId xmlns:p14="http://schemas.microsoft.com/office/powerpoint/2010/main" val="3183431743"/>
              </p:ext>
            </p:extLst>
          </p:nvPr>
        </p:nvGraphicFramePr>
        <p:xfrm>
          <a:off x="2743200" y="240685"/>
          <a:ext cx="6172543" cy="4516371"/>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Connettore 1 9"/>
          <p:cNvCxnSpPr/>
          <p:nvPr/>
        </p:nvCxnSpPr>
        <p:spPr bwMode="auto">
          <a:xfrm flipV="1">
            <a:off x="3660774" y="2943633"/>
            <a:ext cx="0" cy="1476000"/>
          </a:xfrm>
          <a:prstGeom prst="line">
            <a:avLst/>
          </a:prstGeom>
          <a:noFill/>
          <a:ln w="28575" cap="flat" cmpd="sng" algn="ctr">
            <a:solidFill>
              <a:schemeClr val="tx1"/>
            </a:solidFill>
            <a:prstDash val="solid"/>
            <a:round/>
            <a:headEnd type="none" w="med" len="med"/>
            <a:tailEnd type="arrow" w="med" len="med"/>
          </a:ln>
          <a:effectLst/>
        </p:spPr>
      </p:cxnSp>
      <p:sp>
        <p:nvSpPr>
          <p:cNvPr id="11" name="Text Box 3"/>
          <p:cNvSpPr txBox="1">
            <a:spLocks noChangeArrowheads="1"/>
          </p:cNvSpPr>
          <p:nvPr/>
        </p:nvSpPr>
        <p:spPr bwMode="auto">
          <a:xfrm>
            <a:off x="6439616" y="4209980"/>
            <a:ext cx="1674246" cy="297517"/>
          </a:xfrm>
          <a:prstGeom prst="rect">
            <a:avLst/>
          </a:prstGeom>
          <a:noFill/>
          <a:ln w="9525">
            <a:noFill/>
            <a:miter lim="800000"/>
            <a:headEnd/>
            <a:tailEnd/>
          </a:ln>
          <a:effectLst/>
        </p:spPr>
        <p:txBody>
          <a:bodyPr wrap="square">
            <a:spAutoFit/>
          </a:bodyPr>
          <a:lstStyle/>
          <a:p>
            <a:pPr algn="ctr">
              <a:lnSpc>
                <a:spcPts val="1600"/>
              </a:lnSpc>
              <a:defRPr/>
            </a:pPr>
            <a:r>
              <a:rPr lang="en-GB" sz="1600" b="1" dirty="0">
                <a:solidFill>
                  <a:schemeClr val="tx1"/>
                </a:solidFill>
                <a:effectLst/>
                <a:latin typeface="Calibri" pitchFamily="34" charset="0"/>
                <a:sym typeface="Wingdings" pitchFamily="2" charset="2"/>
              </a:rPr>
              <a:t>0 times increase</a:t>
            </a:r>
          </a:p>
        </p:txBody>
      </p:sp>
      <p:sp>
        <p:nvSpPr>
          <p:cNvPr id="12" name="Text Box 3"/>
          <p:cNvSpPr txBox="1">
            <a:spLocks noChangeArrowheads="1"/>
          </p:cNvSpPr>
          <p:nvPr/>
        </p:nvSpPr>
        <p:spPr bwMode="auto">
          <a:xfrm>
            <a:off x="3665398" y="3874851"/>
            <a:ext cx="1130754" cy="505523"/>
          </a:xfrm>
          <a:prstGeom prst="rect">
            <a:avLst/>
          </a:prstGeom>
          <a:noFill/>
          <a:ln w="9525">
            <a:noFill/>
            <a:miter lim="800000"/>
            <a:headEnd/>
            <a:tailEnd/>
          </a:ln>
          <a:effectLst/>
        </p:spPr>
        <p:txBody>
          <a:bodyPr wrap="square">
            <a:spAutoFit/>
          </a:bodyPr>
          <a:lstStyle/>
          <a:p>
            <a:pPr>
              <a:lnSpc>
                <a:spcPts val="1600"/>
              </a:lnSpc>
              <a:defRPr/>
            </a:pPr>
            <a:r>
              <a:rPr lang="en-GB" sz="1600" b="1" dirty="0">
                <a:solidFill>
                  <a:schemeClr val="tx1"/>
                </a:solidFill>
                <a:effectLst/>
                <a:latin typeface="Calibri" pitchFamily="34" charset="0"/>
                <a:sym typeface="Wingdings" pitchFamily="2" charset="2"/>
              </a:rPr>
              <a:t>&lt;15 times increase</a:t>
            </a:r>
          </a:p>
        </p:txBody>
      </p:sp>
      <p:sp>
        <p:nvSpPr>
          <p:cNvPr id="13" name="Figura a mano libera 12"/>
          <p:cNvSpPr/>
          <p:nvPr/>
        </p:nvSpPr>
        <p:spPr bwMode="auto">
          <a:xfrm>
            <a:off x="3594100" y="2927350"/>
            <a:ext cx="1073150" cy="1495425"/>
          </a:xfrm>
          <a:custGeom>
            <a:avLst/>
            <a:gdLst>
              <a:gd name="connsiteX0" fmla="*/ 0 w 1073150"/>
              <a:gd name="connsiteY0" fmla="*/ 0 h 1495425"/>
              <a:gd name="connsiteX1" fmla="*/ 130175 w 1073150"/>
              <a:gd name="connsiteY1" fmla="*/ 9525 h 1495425"/>
              <a:gd name="connsiteX2" fmla="*/ 215900 w 1073150"/>
              <a:gd name="connsiteY2" fmla="*/ 355600 h 1495425"/>
              <a:gd name="connsiteX3" fmla="*/ 234950 w 1073150"/>
              <a:gd name="connsiteY3" fmla="*/ 901700 h 1495425"/>
              <a:gd name="connsiteX4" fmla="*/ 1073150 w 1073150"/>
              <a:gd name="connsiteY4" fmla="*/ 942975 h 1495425"/>
              <a:gd name="connsiteX5" fmla="*/ 984250 w 1073150"/>
              <a:gd name="connsiteY5" fmla="*/ 1400175 h 1495425"/>
              <a:gd name="connsiteX6" fmla="*/ 196850 w 1073150"/>
              <a:gd name="connsiteY6" fmla="*/ 1444625 h 1495425"/>
              <a:gd name="connsiteX7" fmla="*/ 123825 w 1073150"/>
              <a:gd name="connsiteY7" fmla="*/ 1495425 h 1495425"/>
              <a:gd name="connsiteX8" fmla="*/ 12700 w 1073150"/>
              <a:gd name="connsiteY8" fmla="*/ 1489075 h 1495425"/>
              <a:gd name="connsiteX9" fmla="*/ 0 w 1073150"/>
              <a:gd name="connsiteY9" fmla="*/ 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150" h="1495425">
                <a:moveTo>
                  <a:pt x="0" y="0"/>
                </a:moveTo>
                <a:lnTo>
                  <a:pt x="130175" y="9525"/>
                </a:lnTo>
                <a:lnTo>
                  <a:pt x="215900" y="355600"/>
                </a:lnTo>
                <a:lnTo>
                  <a:pt x="234950" y="901700"/>
                </a:lnTo>
                <a:lnTo>
                  <a:pt x="1073150" y="942975"/>
                </a:lnTo>
                <a:lnTo>
                  <a:pt x="984250" y="1400175"/>
                </a:lnTo>
                <a:lnTo>
                  <a:pt x="196850" y="1444625"/>
                </a:lnTo>
                <a:lnTo>
                  <a:pt x="123825" y="1495425"/>
                </a:lnTo>
                <a:lnTo>
                  <a:pt x="12700" y="148907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igura a mano libera 13"/>
          <p:cNvSpPr/>
          <p:nvPr/>
        </p:nvSpPr>
        <p:spPr bwMode="auto">
          <a:xfrm>
            <a:off x="6540500" y="4225925"/>
            <a:ext cx="1450975" cy="190500"/>
          </a:xfrm>
          <a:custGeom>
            <a:avLst/>
            <a:gdLst>
              <a:gd name="connsiteX0" fmla="*/ 0 w 1450975"/>
              <a:gd name="connsiteY0" fmla="*/ 0 h 190500"/>
              <a:gd name="connsiteX1" fmla="*/ 50800 w 1450975"/>
              <a:gd name="connsiteY1" fmla="*/ 190500 h 190500"/>
              <a:gd name="connsiteX2" fmla="*/ 193675 w 1450975"/>
              <a:gd name="connsiteY2" fmla="*/ 190500 h 190500"/>
              <a:gd name="connsiteX3" fmla="*/ 1450975 w 1450975"/>
              <a:gd name="connsiteY3" fmla="*/ 187325 h 190500"/>
              <a:gd name="connsiteX4" fmla="*/ 1441450 w 1450975"/>
              <a:gd name="connsiteY4" fmla="*/ 98425 h 190500"/>
              <a:gd name="connsiteX5" fmla="*/ 1368425 w 1450975"/>
              <a:gd name="connsiteY5" fmla="*/ 66675 h 190500"/>
              <a:gd name="connsiteX6" fmla="*/ 1101725 w 1450975"/>
              <a:gd name="connsiteY6" fmla="*/ 47625 h 190500"/>
              <a:gd name="connsiteX7" fmla="*/ 0 w 1450975"/>
              <a:gd name="connsiteY7"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975" h="190500">
                <a:moveTo>
                  <a:pt x="0" y="0"/>
                </a:moveTo>
                <a:lnTo>
                  <a:pt x="50800" y="190500"/>
                </a:lnTo>
                <a:lnTo>
                  <a:pt x="193675" y="190500"/>
                </a:lnTo>
                <a:lnTo>
                  <a:pt x="1450975" y="187325"/>
                </a:lnTo>
                <a:lnTo>
                  <a:pt x="1441450" y="98425"/>
                </a:lnTo>
                <a:lnTo>
                  <a:pt x="1368425" y="66675"/>
                </a:lnTo>
                <a:lnTo>
                  <a:pt x="1101725" y="4762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ext Box 3"/>
          <p:cNvSpPr txBox="1">
            <a:spLocks noChangeArrowheads="1"/>
          </p:cNvSpPr>
          <p:nvPr/>
        </p:nvSpPr>
        <p:spPr bwMode="auto">
          <a:xfrm>
            <a:off x="6346371" y="1270455"/>
            <a:ext cx="2510292" cy="400110"/>
          </a:xfrm>
          <a:prstGeom prst="rect">
            <a:avLst/>
          </a:prstGeom>
          <a:noFill/>
          <a:ln w="9525">
            <a:noFill/>
            <a:miter lim="800000"/>
            <a:headEnd/>
            <a:tailEnd/>
          </a:ln>
          <a:effectLst/>
        </p:spPr>
        <p:txBody>
          <a:bodyPr wrap="square">
            <a:spAutoFit/>
          </a:bodyPr>
          <a:lstStyle/>
          <a:p>
            <a:pPr algn="r">
              <a:defRPr/>
            </a:pPr>
            <a:r>
              <a:rPr lang="en-GB" sz="2000" b="1" dirty="0">
                <a:solidFill>
                  <a:srgbClr val="FF0000"/>
                </a:solidFill>
                <a:effectLst/>
                <a:latin typeface="Calibri" pitchFamily="34" charset="0"/>
                <a:sym typeface="Wingdings" pitchFamily="2" charset="2"/>
              </a:rPr>
              <a:t>1% partial melting</a:t>
            </a:r>
          </a:p>
        </p:txBody>
      </p:sp>
      <p:sp>
        <p:nvSpPr>
          <p:cNvPr id="16" name="Text Box 3"/>
          <p:cNvSpPr txBox="1">
            <a:spLocks noChangeArrowheads="1"/>
          </p:cNvSpPr>
          <p:nvPr/>
        </p:nvSpPr>
        <p:spPr bwMode="auto">
          <a:xfrm>
            <a:off x="6346371" y="1706105"/>
            <a:ext cx="2510292" cy="400110"/>
          </a:xfrm>
          <a:prstGeom prst="rect">
            <a:avLst/>
          </a:prstGeom>
          <a:noFill/>
          <a:ln w="9525">
            <a:noFill/>
            <a:miter lim="800000"/>
            <a:headEnd/>
            <a:tailEnd/>
          </a:ln>
          <a:effectLst/>
        </p:spPr>
        <p:txBody>
          <a:bodyPr wrap="square">
            <a:spAutoFit/>
          </a:bodyPr>
          <a:lstStyle/>
          <a:p>
            <a:pPr algn="r">
              <a:defRPr/>
            </a:pPr>
            <a:r>
              <a:rPr lang="en-GB" sz="2000" b="1" dirty="0">
                <a:solidFill>
                  <a:srgbClr val="0000FF"/>
                </a:solidFill>
                <a:effectLst/>
                <a:latin typeface="Calibri" pitchFamily="34" charset="0"/>
                <a:sym typeface="Wingdings" pitchFamily="2" charset="2"/>
              </a:rPr>
              <a:t>5% partial melting</a:t>
            </a:r>
          </a:p>
        </p:txBody>
      </p:sp>
      <p:sp>
        <p:nvSpPr>
          <p:cNvPr id="17" name="Text Box 3"/>
          <p:cNvSpPr txBox="1">
            <a:spLocks noChangeArrowheads="1"/>
          </p:cNvSpPr>
          <p:nvPr/>
        </p:nvSpPr>
        <p:spPr bwMode="auto">
          <a:xfrm>
            <a:off x="6346371" y="2137127"/>
            <a:ext cx="2510292" cy="400110"/>
          </a:xfrm>
          <a:prstGeom prst="rect">
            <a:avLst/>
          </a:prstGeom>
          <a:noFill/>
          <a:ln w="9525">
            <a:noFill/>
            <a:miter lim="800000"/>
            <a:headEnd/>
            <a:tailEnd/>
          </a:ln>
          <a:effectLst/>
        </p:spPr>
        <p:txBody>
          <a:bodyPr wrap="square">
            <a:spAutoFit/>
          </a:bodyPr>
          <a:lstStyle/>
          <a:p>
            <a:pPr algn="r">
              <a:defRPr/>
            </a:pPr>
            <a:r>
              <a:rPr lang="en-GB" sz="2000" b="1" dirty="0">
                <a:solidFill>
                  <a:srgbClr val="00B050"/>
                </a:solidFill>
                <a:effectLst/>
                <a:latin typeface="Calibri" pitchFamily="34" charset="0"/>
                <a:sym typeface="Wingdings" pitchFamily="2" charset="2"/>
              </a:rPr>
              <a:t>10% partial melting</a:t>
            </a:r>
          </a:p>
        </p:txBody>
      </p:sp>
      <p:sp>
        <p:nvSpPr>
          <p:cNvPr id="18" name="Text Box 3"/>
          <p:cNvSpPr txBox="1">
            <a:spLocks noChangeArrowheads="1"/>
          </p:cNvSpPr>
          <p:nvPr/>
        </p:nvSpPr>
        <p:spPr bwMode="auto">
          <a:xfrm>
            <a:off x="6346371" y="2580929"/>
            <a:ext cx="2510292" cy="400110"/>
          </a:xfrm>
          <a:prstGeom prst="rect">
            <a:avLst/>
          </a:prstGeom>
          <a:noFill/>
          <a:ln w="9525">
            <a:noFill/>
            <a:miter lim="800000"/>
            <a:headEnd/>
            <a:tailEnd/>
          </a:ln>
          <a:effectLst/>
        </p:spPr>
        <p:txBody>
          <a:bodyPr wrap="square">
            <a:spAutoFit/>
          </a:bodyPr>
          <a:lstStyle/>
          <a:p>
            <a:pPr algn="r">
              <a:defRPr/>
            </a:pPr>
            <a:r>
              <a:rPr lang="en-GB" sz="2000" b="1" dirty="0">
                <a:solidFill>
                  <a:srgbClr val="7030A0"/>
                </a:solidFill>
                <a:effectLst/>
                <a:latin typeface="Calibri" pitchFamily="34" charset="0"/>
                <a:sym typeface="Wingdings" pitchFamily="2" charset="2"/>
              </a:rPr>
              <a:t>20% partial melting</a:t>
            </a:r>
          </a:p>
        </p:txBody>
      </p:sp>
      <p:sp>
        <p:nvSpPr>
          <p:cNvPr id="19" name="Text Box 3"/>
          <p:cNvSpPr txBox="1">
            <a:spLocks noChangeArrowheads="1"/>
          </p:cNvSpPr>
          <p:nvPr/>
        </p:nvSpPr>
        <p:spPr bwMode="auto">
          <a:xfrm>
            <a:off x="3498848" y="383194"/>
            <a:ext cx="5357813" cy="461665"/>
          </a:xfrm>
          <a:prstGeom prst="rect">
            <a:avLst/>
          </a:prstGeom>
          <a:noFill/>
          <a:ln w="9525">
            <a:noFill/>
            <a:miter lim="800000"/>
            <a:headEnd/>
            <a:tailEnd/>
          </a:ln>
          <a:effectLst/>
        </p:spPr>
        <p:txBody>
          <a:bodyPr wrap="square">
            <a:spAutoFit/>
          </a:bodyPr>
          <a:lstStyle/>
          <a:p>
            <a:pPr algn="ctr">
              <a:defRPr/>
            </a:pPr>
            <a:r>
              <a:rPr lang="en-GB" sz="2400" b="1" dirty="0">
                <a:solidFill>
                  <a:schemeClr val="tx1"/>
                </a:solidFill>
                <a:effectLst/>
                <a:latin typeface="Calibri" pitchFamily="34" charset="0"/>
                <a:sym typeface="Wingdings" pitchFamily="2" charset="2"/>
              </a:rPr>
              <a:t>D (and P) of La &lt; D of Ce and &lt;&lt; D of Lu</a:t>
            </a:r>
          </a:p>
        </p:txBody>
      </p:sp>
      <p:sp>
        <p:nvSpPr>
          <p:cNvPr id="20" name="Text Box 3"/>
          <p:cNvSpPr txBox="1">
            <a:spLocks noChangeArrowheads="1"/>
          </p:cNvSpPr>
          <p:nvPr/>
        </p:nvSpPr>
        <p:spPr bwMode="auto">
          <a:xfrm>
            <a:off x="3498848" y="751488"/>
            <a:ext cx="5357813" cy="400110"/>
          </a:xfrm>
          <a:prstGeom prst="rect">
            <a:avLst/>
          </a:prstGeom>
          <a:noFill/>
          <a:ln w="9525">
            <a:noFill/>
            <a:miter lim="800000"/>
            <a:headEnd/>
            <a:tailEnd/>
          </a:ln>
          <a:effectLst/>
        </p:spPr>
        <p:txBody>
          <a:bodyPr wrap="square">
            <a:spAutoFit/>
          </a:bodyPr>
          <a:lstStyle/>
          <a:p>
            <a:pPr algn="ctr">
              <a:defRPr/>
            </a:pPr>
            <a:r>
              <a:rPr lang="en-GB" sz="2000" b="1" dirty="0">
                <a:solidFill>
                  <a:schemeClr val="tx1"/>
                </a:solidFill>
                <a:effectLst/>
                <a:latin typeface="Calibri" pitchFamily="34" charset="0"/>
                <a:sym typeface="Wingdings" pitchFamily="2" charset="2"/>
              </a:rPr>
              <a:t>(to obtain D and P  </a:t>
            </a:r>
            <a:r>
              <a:rPr lang="it-IT" sz="2000" dirty="0">
                <a:solidFill>
                  <a:schemeClr val="tx1"/>
                </a:solidFill>
                <a:latin typeface="Calibri" pitchFamily="34" charset="0"/>
              </a:rPr>
              <a:t>https://earthref.org/KDD/</a:t>
            </a:r>
            <a:endParaRPr lang="en-GB" sz="2000" b="1" dirty="0">
              <a:solidFill>
                <a:schemeClr val="tx1"/>
              </a:solidFill>
              <a:effectLst/>
              <a:latin typeface="Calibri" pitchFamily="34" charset="0"/>
              <a:sym typeface="Wingdings" pitchFamily="2" charset="2"/>
            </a:endParaRPr>
          </a:p>
        </p:txBody>
      </p:sp>
      <p:sp>
        <p:nvSpPr>
          <p:cNvPr id="21" name="Text Box 4"/>
          <p:cNvSpPr txBox="1">
            <a:spLocks noChangeArrowheads="1"/>
          </p:cNvSpPr>
          <p:nvPr/>
        </p:nvSpPr>
        <p:spPr bwMode="auto">
          <a:xfrm>
            <a:off x="3562349" y="4732338"/>
            <a:ext cx="5294313" cy="707886"/>
          </a:xfrm>
          <a:prstGeom prst="rect">
            <a:avLst/>
          </a:prstGeom>
          <a:noFill/>
          <a:ln w="9525">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C</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0</a:t>
            </a:r>
            <a:r>
              <a:rPr lang="en-GB" sz="4000" dirty="0">
                <a:solidFill>
                  <a:schemeClr val="bg1"/>
                </a:solidFill>
                <a:effectLst>
                  <a:outerShdw blurRad="38100" dist="38100" dir="2700000" algn="tl">
                    <a:srgbClr val="000000"/>
                  </a:outerShdw>
                </a:effectLst>
                <a:latin typeface="Calibri" pitchFamily="34" charset="0"/>
                <a:sym typeface="Wingdings" pitchFamily="2" charset="2"/>
              </a:rPr>
              <a:t>/[D+F(1-P)]</a:t>
            </a:r>
          </a:p>
        </p:txBody>
      </p:sp>
      <p:graphicFrame>
        <p:nvGraphicFramePr>
          <p:cNvPr id="22" name="Grafico 21">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1298232234"/>
              </p:ext>
            </p:extLst>
          </p:nvPr>
        </p:nvGraphicFramePr>
        <p:xfrm>
          <a:off x="2720401" y="293274"/>
          <a:ext cx="6205836" cy="442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afico 22">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2461412031"/>
              </p:ext>
            </p:extLst>
          </p:nvPr>
        </p:nvGraphicFramePr>
        <p:xfrm>
          <a:off x="2724150" y="276225"/>
          <a:ext cx="6201899" cy="446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Grafico 23">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2620204115"/>
              </p:ext>
            </p:extLst>
          </p:nvPr>
        </p:nvGraphicFramePr>
        <p:xfrm>
          <a:off x="2720400" y="291502"/>
          <a:ext cx="6203298" cy="4428000"/>
        </p:xfrm>
        <a:graphic>
          <a:graphicData uri="http://schemas.openxmlformats.org/drawingml/2006/chart">
            <c:chart xmlns:c="http://schemas.openxmlformats.org/drawingml/2006/chart" xmlns:r="http://schemas.openxmlformats.org/officeDocument/2006/relationships" r:id="rId5"/>
          </a:graphicData>
        </a:graphic>
      </p:graphicFrame>
      <p:sp>
        <p:nvSpPr>
          <p:cNvPr id="25" name="Freccia in giù 24"/>
          <p:cNvSpPr/>
          <p:nvPr/>
        </p:nvSpPr>
        <p:spPr bwMode="auto">
          <a:xfrm>
            <a:off x="3673476" y="1417320"/>
            <a:ext cx="350520" cy="1526313"/>
          </a:xfrm>
          <a:prstGeom prst="downArrow">
            <a:avLst>
              <a:gd name="adj1" fmla="val 50000"/>
              <a:gd name="adj2" fmla="val 115217"/>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3759994" y="1357313"/>
            <a:ext cx="252412" cy="230981"/>
          </a:xfrm>
          <a:custGeom>
            <a:avLst/>
            <a:gdLst>
              <a:gd name="connsiteX0" fmla="*/ 0 w 252412"/>
              <a:gd name="connsiteY0" fmla="*/ 59531 h 230981"/>
              <a:gd name="connsiteX1" fmla="*/ 252412 w 252412"/>
              <a:gd name="connsiteY1" fmla="*/ 230981 h 230981"/>
              <a:gd name="connsiteX2" fmla="*/ 247650 w 252412"/>
              <a:gd name="connsiteY2" fmla="*/ 0 h 230981"/>
              <a:gd name="connsiteX3" fmla="*/ 2381 w 252412"/>
              <a:gd name="connsiteY3" fmla="*/ 4762 h 230981"/>
              <a:gd name="connsiteX4" fmla="*/ 0 w 252412"/>
              <a:gd name="connsiteY4" fmla="*/ 59531 h 23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 h="230981">
                <a:moveTo>
                  <a:pt x="0" y="59531"/>
                </a:moveTo>
                <a:lnTo>
                  <a:pt x="252412" y="230981"/>
                </a:lnTo>
                <a:cubicBezTo>
                  <a:pt x="250825" y="153987"/>
                  <a:pt x="249237" y="76994"/>
                  <a:pt x="247650" y="0"/>
                </a:cubicBezTo>
                <a:lnTo>
                  <a:pt x="2381" y="4762"/>
                </a:lnTo>
                <a:cubicBezTo>
                  <a:pt x="1587" y="23018"/>
                  <a:pt x="794" y="41275"/>
                  <a:pt x="0" y="59531"/>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reccia in giù 26"/>
          <p:cNvSpPr/>
          <p:nvPr/>
        </p:nvSpPr>
        <p:spPr bwMode="auto">
          <a:xfrm>
            <a:off x="6075040" y="2848134"/>
            <a:ext cx="350520" cy="853010"/>
          </a:xfrm>
          <a:prstGeom prst="downArrow">
            <a:avLst>
              <a:gd name="adj1" fmla="val 50000"/>
              <a:gd name="adj2" fmla="val 115217"/>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6155531" y="2795588"/>
            <a:ext cx="245269" cy="138112"/>
          </a:xfrm>
          <a:custGeom>
            <a:avLst/>
            <a:gdLst>
              <a:gd name="connsiteX0" fmla="*/ 4763 w 254794"/>
              <a:gd name="connsiteY0" fmla="*/ 59531 h 138112"/>
              <a:gd name="connsiteX1" fmla="*/ 254794 w 254794"/>
              <a:gd name="connsiteY1" fmla="*/ 138112 h 138112"/>
              <a:gd name="connsiteX2" fmla="*/ 245269 w 254794"/>
              <a:gd name="connsiteY2" fmla="*/ 9525 h 138112"/>
              <a:gd name="connsiteX3" fmla="*/ 0 w 254794"/>
              <a:gd name="connsiteY3" fmla="*/ 0 h 138112"/>
              <a:gd name="connsiteX4" fmla="*/ 4763 w 254794"/>
              <a:gd name="connsiteY4" fmla="*/ 59531 h 138112"/>
              <a:gd name="connsiteX0" fmla="*/ 19050 w 254794"/>
              <a:gd name="connsiteY0" fmla="*/ 66675 h 138112"/>
              <a:gd name="connsiteX1" fmla="*/ 254794 w 254794"/>
              <a:gd name="connsiteY1" fmla="*/ 138112 h 138112"/>
              <a:gd name="connsiteX2" fmla="*/ 245269 w 254794"/>
              <a:gd name="connsiteY2" fmla="*/ 9525 h 138112"/>
              <a:gd name="connsiteX3" fmla="*/ 0 w 254794"/>
              <a:gd name="connsiteY3" fmla="*/ 0 h 138112"/>
              <a:gd name="connsiteX4" fmla="*/ 19050 w 254794"/>
              <a:gd name="connsiteY4" fmla="*/ 66675 h 138112"/>
              <a:gd name="connsiteX0" fmla="*/ 9525 w 245269"/>
              <a:gd name="connsiteY0" fmla="*/ 66675 h 138112"/>
              <a:gd name="connsiteX1" fmla="*/ 245269 w 245269"/>
              <a:gd name="connsiteY1" fmla="*/ 138112 h 138112"/>
              <a:gd name="connsiteX2" fmla="*/ 235744 w 245269"/>
              <a:gd name="connsiteY2" fmla="*/ 9525 h 138112"/>
              <a:gd name="connsiteX3" fmla="*/ 0 w 245269"/>
              <a:gd name="connsiteY3" fmla="*/ 0 h 138112"/>
              <a:gd name="connsiteX4" fmla="*/ 9525 w 245269"/>
              <a:gd name="connsiteY4" fmla="*/ 66675 h 13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69" h="138112">
                <a:moveTo>
                  <a:pt x="9525" y="66675"/>
                </a:moveTo>
                <a:lnTo>
                  <a:pt x="245269" y="138112"/>
                </a:lnTo>
                <a:lnTo>
                  <a:pt x="235744" y="9525"/>
                </a:lnTo>
                <a:lnTo>
                  <a:pt x="0" y="0"/>
                </a:lnTo>
                <a:lnTo>
                  <a:pt x="9525" y="6667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Freccia in giù 28"/>
          <p:cNvSpPr/>
          <p:nvPr/>
        </p:nvSpPr>
        <p:spPr bwMode="auto">
          <a:xfrm>
            <a:off x="8416968" y="3618084"/>
            <a:ext cx="350520" cy="810000"/>
          </a:xfrm>
          <a:prstGeom prst="downArrow">
            <a:avLst>
              <a:gd name="adj1" fmla="val 50000"/>
              <a:gd name="adj2" fmla="val 115217"/>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9"/>
          <p:cNvSpPr/>
          <p:nvPr/>
        </p:nvSpPr>
        <p:spPr bwMode="auto">
          <a:xfrm>
            <a:off x="8503444" y="3574256"/>
            <a:ext cx="223837" cy="100013"/>
          </a:xfrm>
          <a:custGeom>
            <a:avLst/>
            <a:gdLst>
              <a:gd name="connsiteX0" fmla="*/ 0 w 223837"/>
              <a:gd name="connsiteY0" fmla="*/ 42863 h 100013"/>
              <a:gd name="connsiteX1" fmla="*/ 223837 w 223837"/>
              <a:gd name="connsiteY1" fmla="*/ 100013 h 100013"/>
              <a:gd name="connsiteX2" fmla="*/ 221456 w 223837"/>
              <a:gd name="connsiteY2" fmla="*/ 2382 h 100013"/>
              <a:gd name="connsiteX3" fmla="*/ 200025 w 223837"/>
              <a:gd name="connsiteY3" fmla="*/ 0 h 100013"/>
              <a:gd name="connsiteX4" fmla="*/ 0 w 223837"/>
              <a:gd name="connsiteY4" fmla="*/ 42863 h 10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 h="100013">
                <a:moveTo>
                  <a:pt x="0" y="42863"/>
                </a:moveTo>
                <a:lnTo>
                  <a:pt x="223837" y="100013"/>
                </a:lnTo>
                <a:cubicBezTo>
                  <a:pt x="223043" y="67469"/>
                  <a:pt x="222250" y="34926"/>
                  <a:pt x="221456" y="2382"/>
                </a:cubicBezTo>
                <a:lnTo>
                  <a:pt x="200025" y="0"/>
                </a:lnTo>
                <a:lnTo>
                  <a:pt x="0" y="42863"/>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31" name="Grafico 30">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3844246361"/>
              </p:ext>
            </p:extLst>
          </p:nvPr>
        </p:nvGraphicFramePr>
        <p:xfrm>
          <a:off x="2741886" y="240684"/>
          <a:ext cx="6187913" cy="451637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1500"/>
                                        <p:tgtEl>
                                          <p:spTgt spid="2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1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1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nimBg="1"/>
      <p:bldP spid="4" grpId="0" autoUpdateAnimBg="0"/>
      <p:bldP spid="5" grpId="0" animBg="1" autoUpdateAnimBg="0"/>
      <p:bldP spid="6" grpId="0" autoUpdateAnimBg="0"/>
      <p:bldP spid="7" grpId="0" autoUpdateAnimBg="0"/>
      <p:bldP spid="8" grpId="0" autoUpdateAnimBg="0"/>
      <p:bldP spid="13" grpId="0" animBg="1"/>
      <p:bldP spid="14" grpId="0" animBg="1"/>
      <p:bldP spid="25" grpId="0" animBg="1"/>
      <p:bldP spid="27" grpId="0" animBg="1"/>
      <p:bldP spid="2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56389" name="Text Box 5"/>
          <p:cNvSpPr txBox="1">
            <a:spLocks noChangeArrowheads="1"/>
          </p:cNvSpPr>
          <p:nvPr/>
        </p:nvSpPr>
        <p:spPr bwMode="auto">
          <a:xfrm>
            <a:off x="346075" y="1252538"/>
            <a:ext cx="8451850" cy="609600"/>
          </a:xfrm>
          <a:prstGeom prst="rect">
            <a:avLst/>
          </a:prstGeom>
          <a:noFill/>
          <a:ln w="9525">
            <a:noFill/>
            <a:miter lim="800000"/>
            <a:headEnd/>
            <a:tailEnd/>
          </a:ln>
          <a:effectLst/>
        </p:spPr>
        <p:txBody>
          <a:bodyPr wrap="square">
            <a:spAutoFit/>
          </a:bodyPr>
          <a:lstStyle/>
          <a:p>
            <a:pPr algn="ctr">
              <a:defRPr/>
            </a:pPr>
            <a:r>
              <a:rPr lang="en-GB" sz="3400">
                <a:solidFill>
                  <a:schemeClr val="bg1"/>
                </a:solidFill>
                <a:effectLst>
                  <a:outerShdw blurRad="38100" dist="38100" dir="2700000" algn="tl">
                    <a:srgbClr val="000000"/>
                  </a:outerShdw>
                </a:effectLst>
                <a:latin typeface="Calibri" pitchFamily="34" charset="0"/>
                <a:sym typeface="Wingdings" pitchFamily="2" charset="2"/>
              </a:rPr>
              <a:t>What should you bring home?</a:t>
            </a:r>
          </a:p>
        </p:txBody>
      </p:sp>
      <p:sp>
        <p:nvSpPr>
          <p:cNvPr id="656393" name="Text Box 9"/>
          <p:cNvSpPr txBox="1">
            <a:spLocks noChangeArrowheads="1"/>
          </p:cNvSpPr>
          <p:nvPr/>
        </p:nvSpPr>
        <p:spPr bwMode="auto">
          <a:xfrm>
            <a:off x="346075" y="2205038"/>
            <a:ext cx="8451850" cy="3965575"/>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What we really know on mantle dynamics is little.</a:t>
            </a: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Theoretical and/or physical models often contrast with observations of natural occurrences.</a:t>
            </a:r>
          </a:p>
          <a:p>
            <a:pPr>
              <a:defRPr/>
            </a:pP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Several geochemical paradoxes (e.g., He and Pb isotopic paradoxes) are still puzzling geochemists.</a:t>
            </a: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Also the simplest cases (i.e., the relation between simple upper mantle mineralogy and simple basaltic melt) can give unexpected results.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6386"/>
                                        </p:tgtEl>
                                        <p:attrNameLst>
                                          <p:attrName>style.visibility</p:attrName>
                                        </p:attrNameLst>
                                      </p:cBhvr>
                                      <p:to>
                                        <p:strVal val="visible"/>
                                      </p:to>
                                    </p:set>
                                    <p:animEffect transition="in" filter="fade">
                                      <p:cBhvr>
                                        <p:cTn id="7" dur="500"/>
                                        <p:tgtEl>
                                          <p:spTgt spid="6563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6389"/>
                                        </p:tgtEl>
                                        <p:attrNameLst>
                                          <p:attrName>style.visibility</p:attrName>
                                        </p:attrNameLst>
                                      </p:cBhvr>
                                      <p:to>
                                        <p:strVal val="visible"/>
                                      </p:to>
                                    </p:set>
                                    <p:animEffect transition="in" filter="fade">
                                      <p:cBhvr>
                                        <p:cTn id="11" dur="500"/>
                                        <p:tgtEl>
                                          <p:spTgt spid="65638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56393">
                                            <p:txEl>
                                              <p:pRg st="0" end="0"/>
                                            </p:txEl>
                                          </p:spTgt>
                                        </p:tgtEl>
                                        <p:attrNameLst>
                                          <p:attrName>style.visibility</p:attrName>
                                        </p:attrNameLst>
                                      </p:cBhvr>
                                      <p:to>
                                        <p:strVal val="visible"/>
                                      </p:to>
                                    </p:set>
                                    <p:animEffect transition="in" filter="fade">
                                      <p:cBhvr>
                                        <p:cTn id="16" dur="500"/>
                                        <p:tgtEl>
                                          <p:spTgt spid="65639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6393">
                                            <p:txEl>
                                              <p:pRg st="2" end="2"/>
                                            </p:txEl>
                                          </p:spTgt>
                                        </p:tgtEl>
                                        <p:attrNameLst>
                                          <p:attrName>style.visibility</p:attrName>
                                        </p:attrNameLst>
                                      </p:cBhvr>
                                      <p:to>
                                        <p:strVal val="visible"/>
                                      </p:to>
                                    </p:set>
                                    <p:animEffect transition="in" filter="fade">
                                      <p:cBhvr>
                                        <p:cTn id="21" dur="500"/>
                                        <p:tgtEl>
                                          <p:spTgt spid="65639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6393">
                                            <p:txEl>
                                              <p:pRg st="4" end="4"/>
                                            </p:txEl>
                                          </p:spTgt>
                                        </p:tgtEl>
                                        <p:attrNameLst>
                                          <p:attrName>style.visibility</p:attrName>
                                        </p:attrNameLst>
                                      </p:cBhvr>
                                      <p:to>
                                        <p:strVal val="visible"/>
                                      </p:to>
                                    </p:set>
                                    <p:animEffect transition="in" filter="fade">
                                      <p:cBhvr>
                                        <p:cTn id="26" dur="500"/>
                                        <p:tgtEl>
                                          <p:spTgt spid="65639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6393">
                                            <p:txEl>
                                              <p:pRg st="6" end="6"/>
                                            </p:txEl>
                                          </p:spTgt>
                                        </p:tgtEl>
                                        <p:attrNameLst>
                                          <p:attrName>style.visibility</p:attrName>
                                        </p:attrNameLst>
                                      </p:cBhvr>
                                      <p:to>
                                        <p:strVal val="visible"/>
                                      </p:to>
                                    </p:set>
                                    <p:animEffect transition="in" filter="fade">
                                      <p:cBhvr>
                                        <p:cTn id="31" dur="500"/>
                                        <p:tgtEl>
                                          <p:spTgt spid="6563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6" grpId="0"/>
      <p:bldP spid="656389" grpId="0" autoUpdateAnimBg="0"/>
      <p:bldP spid="656393"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pic>
        <p:nvPicPr>
          <p:cNvPr id="261122" name="Picture 2"/>
          <p:cNvPicPr>
            <a:picLocks noChangeAspect="1" noChangeArrowheads="1"/>
          </p:cNvPicPr>
          <p:nvPr/>
        </p:nvPicPr>
        <p:blipFill>
          <a:blip r:embed="rId3" cstate="print"/>
          <a:srcRect/>
          <a:stretch>
            <a:fillRect/>
          </a:stretch>
        </p:blipFill>
        <p:spPr bwMode="auto">
          <a:xfrm>
            <a:off x="-3175" y="2789238"/>
            <a:ext cx="9131300" cy="4062412"/>
          </a:xfrm>
          <a:prstGeom prst="rect">
            <a:avLst/>
          </a:prstGeom>
          <a:noFill/>
          <a:ln w="9525" algn="ctr">
            <a:noFill/>
            <a:miter lim="800000"/>
            <a:headEnd/>
            <a:tailEnd/>
          </a:ln>
        </p:spPr>
      </p:pic>
      <p:sp>
        <p:nvSpPr>
          <p:cNvPr id="6" name="Text Box 4"/>
          <p:cNvSpPr txBox="1">
            <a:spLocks noChangeArrowheads="1"/>
          </p:cNvSpPr>
          <p:nvPr/>
        </p:nvSpPr>
        <p:spPr bwMode="auto">
          <a:xfrm>
            <a:off x="57150" y="1189721"/>
            <a:ext cx="9029700" cy="1384995"/>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Things, also in the easiest case (MOR) are much more complex than what usually assumed (i.e., pyroxenite- and volatile-bearing mantle source, with ancient crustal signals).</a:t>
            </a:r>
          </a:p>
        </p:txBody>
      </p:sp>
      <p:sp>
        <p:nvSpPr>
          <p:cNvPr id="8" name="Text Box 20"/>
          <p:cNvSpPr txBox="1">
            <a:spLocks noChangeArrowheads="1"/>
          </p:cNvSpPr>
          <p:nvPr/>
        </p:nvSpPr>
        <p:spPr bwMode="auto">
          <a:xfrm>
            <a:off x="6946900" y="6242050"/>
            <a:ext cx="2139950" cy="584200"/>
          </a:xfrm>
          <a:prstGeom prst="rect">
            <a:avLst/>
          </a:prstGeom>
          <a:noFill/>
          <a:ln w="9525" algn="ctr">
            <a:noFill/>
            <a:miter lim="800000"/>
            <a:headEnd/>
            <a:tailEnd/>
          </a:ln>
        </p:spPr>
        <p:txBody>
          <a:bodyPr wrap="square">
            <a:spAutoFit/>
          </a:bodyPr>
          <a:lstStyle/>
          <a:p>
            <a:pPr algn="r"/>
            <a:r>
              <a:rPr lang="en-GB" sz="1600" dirty="0" err="1">
                <a:solidFill>
                  <a:schemeClr val="tx1"/>
                </a:solidFill>
                <a:effectLst/>
                <a:latin typeface="Calibri" pitchFamily="34" charset="0"/>
              </a:rPr>
              <a:t>Lambart</a:t>
            </a:r>
            <a:r>
              <a:rPr lang="en-GB" sz="1600" dirty="0">
                <a:solidFill>
                  <a:schemeClr val="tx1"/>
                </a:solidFill>
                <a:effectLst/>
                <a:latin typeface="Calibri" pitchFamily="34" charset="0"/>
              </a:rPr>
              <a:t> et al., 2012   (J. Petrol., 53, 451-476)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122"/>
                                        </p:tgtEl>
                                        <p:attrNameLst>
                                          <p:attrName>style.visibility</p:attrName>
                                        </p:attrNameLst>
                                      </p:cBhvr>
                                      <p:to>
                                        <p:strVal val="visible"/>
                                      </p:to>
                                    </p:set>
                                    <p:animEffect transition="in" filter="fade">
                                      <p:cBhvr>
                                        <p:cTn id="12" dur="2000"/>
                                        <p:tgtEl>
                                          <p:spTgt spid="2611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1037315" name="Text Box 3"/>
          <p:cNvSpPr txBox="1">
            <a:spLocks noChangeArrowheads="1"/>
          </p:cNvSpPr>
          <p:nvPr/>
        </p:nvSpPr>
        <p:spPr bwMode="auto">
          <a:xfrm>
            <a:off x="334963" y="1343025"/>
            <a:ext cx="8274050" cy="1920875"/>
          </a:xfrm>
          <a:prstGeom prst="rect">
            <a:avLst/>
          </a:prstGeom>
          <a:noFill/>
          <a:ln w="9525">
            <a:noFill/>
            <a:miter lim="800000"/>
            <a:headEnd/>
            <a:tailEnd/>
          </a:ln>
          <a:effectLst/>
        </p:spPr>
        <p:txBody>
          <a:bodyPr>
            <a:spAutoFit/>
          </a:bodyPr>
          <a:lstStyle/>
          <a:p>
            <a:pPr algn="ct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Now let us make some very simple geochemical model working with MS Excel spreadsheets</a:t>
            </a:r>
          </a:p>
        </p:txBody>
      </p:sp>
      <p:sp>
        <p:nvSpPr>
          <p:cNvPr id="1037316" name="Text Box 4"/>
          <p:cNvSpPr txBox="1">
            <a:spLocks noChangeArrowheads="1"/>
          </p:cNvSpPr>
          <p:nvPr/>
        </p:nvSpPr>
        <p:spPr bwMode="auto">
          <a:xfrm>
            <a:off x="346075" y="3477161"/>
            <a:ext cx="8451850" cy="1569660"/>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Let us try to model (or reproduce) the trace-element content of a mantle-derived melt and a mantle residuum.</a:t>
            </a:r>
          </a:p>
        </p:txBody>
      </p:sp>
      <p:sp>
        <p:nvSpPr>
          <p:cNvPr id="1037318" name="Text Box 6"/>
          <p:cNvSpPr txBox="1">
            <a:spLocks noChangeArrowheads="1"/>
          </p:cNvSpPr>
          <p:nvPr/>
        </p:nvSpPr>
        <p:spPr bwMode="auto">
          <a:xfrm>
            <a:off x="2032000" y="5122310"/>
            <a:ext cx="5080000" cy="1292662"/>
          </a:xfrm>
          <a:prstGeom prst="rect">
            <a:avLst/>
          </a:prstGeom>
          <a:noFill/>
          <a:ln w="9525">
            <a:noFill/>
            <a:miter lim="800000"/>
            <a:headEnd/>
            <a:tailEnd/>
          </a:ln>
          <a:effectLst/>
        </p:spPr>
        <p:txBody>
          <a:bodyPr wrap="square">
            <a:spAutoFit/>
          </a:bodyPr>
          <a:lstStyle/>
          <a:p>
            <a:pPr algn="ctr">
              <a:defRPr/>
            </a:pPr>
            <a:r>
              <a:rPr lang="en-GB" sz="4600" dirty="0">
                <a:solidFill>
                  <a:schemeClr val="bg1"/>
                </a:solidFill>
                <a:effectLst>
                  <a:outerShdw blurRad="38100" dist="38100" dir="2700000" algn="tl">
                    <a:srgbClr val="000000"/>
                  </a:outerShdw>
                </a:effectLst>
                <a:latin typeface="Calibri" pitchFamily="34" charset="0"/>
                <a:sym typeface="Wingdings" pitchFamily="2" charset="2"/>
              </a:rPr>
              <a:t>Exercise </a:t>
            </a:r>
            <a:r>
              <a:rPr lang="en-GB" sz="4600" dirty="0">
                <a:solidFill>
                  <a:srgbClr val="FFFF00"/>
                </a:solidFill>
                <a:effectLst>
                  <a:outerShdw blurRad="38100" dist="38100" dir="2700000" algn="tl">
                    <a:srgbClr val="000000"/>
                  </a:outerShdw>
                </a:effectLst>
                <a:latin typeface="Calibri" pitchFamily="34" charset="0"/>
                <a:sym typeface="Wingdings" pitchFamily="2" charset="2"/>
              </a:rPr>
              <a:t>#2</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(Trace-element modelling)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7315"/>
                                        </p:tgtEl>
                                        <p:attrNameLst>
                                          <p:attrName>style.visibility</p:attrName>
                                        </p:attrNameLst>
                                      </p:cBhvr>
                                      <p:to>
                                        <p:strVal val="visible"/>
                                      </p:to>
                                    </p:set>
                                    <p:animEffect transition="in" filter="fade">
                                      <p:cBhvr>
                                        <p:cTn id="7" dur="500"/>
                                        <p:tgtEl>
                                          <p:spTgt spid="1037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7316"/>
                                        </p:tgtEl>
                                        <p:attrNameLst>
                                          <p:attrName>style.visibility</p:attrName>
                                        </p:attrNameLst>
                                      </p:cBhvr>
                                      <p:to>
                                        <p:strVal val="visible"/>
                                      </p:to>
                                    </p:set>
                                    <p:animEffect transition="in" filter="fade">
                                      <p:cBhvr>
                                        <p:cTn id="12" dur="500"/>
                                        <p:tgtEl>
                                          <p:spTgt spid="1037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7318"/>
                                        </p:tgtEl>
                                        <p:attrNameLst>
                                          <p:attrName>style.visibility</p:attrName>
                                        </p:attrNameLst>
                                      </p:cBhvr>
                                      <p:to>
                                        <p:strVal val="visible"/>
                                      </p:to>
                                    </p:set>
                                    <p:animEffect transition="in" filter="fade">
                                      <p:cBhvr>
                                        <p:cTn id="17" dur="500"/>
                                        <p:tgtEl>
                                          <p:spTgt spid="1037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15" grpId="0" autoUpdateAnimBg="0"/>
      <p:bldP spid="1037316" grpId="0" autoUpdateAnimBg="0"/>
      <p:bldP spid="1037318"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39701" y="776811"/>
            <a:ext cx="5476874" cy="5170646"/>
          </a:xfrm>
          <a:prstGeom prst="rect">
            <a:avLst/>
          </a:prstGeom>
          <a:noFill/>
          <a:ln w="9525" algn="ctr">
            <a:noFill/>
            <a:miter lim="800000"/>
            <a:headEnd/>
            <a:tailEnd/>
          </a:ln>
          <a:effectLst/>
        </p:spPr>
        <p:txBody>
          <a:bodyPr wrap="square">
            <a:spAutoFit/>
          </a:bodyPr>
          <a:lstStyle/>
          <a:p>
            <a:pPr algn="just">
              <a:defRPr/>
            </a:pPr>
            <a:r>
              <a:rPr lang="en-GB" sz="1100" dirty="0">
                <a:solidFill>
                  <a:schemeClr val="bg1"/>
                </a:solidFill>
                <a:effectLst/>
                <a:latin typeface="Calibri" pitchFamily="34" charset="0"/>
              </a:rPr>
              <a:t>Baker and Stolper (1994) </a:t>
            </a:r>
            <a:r>
              <a:rPr lang="en-GB" sz="1100" dirty="0" err="1">
                <a:solidFill>
                  <a:schemeClr val="bg1"/>
                </a:solidFill>
                <a:effectLst/>
                <a:latin typeface="Calibri" pitchFamily="34" charset="0"/>
              </a:rPr>
              <a:t>Geochim</a:t>
            </a:r>
            <a:r>
              <a:rPr lang="en-GB" sz="1100" dirty="0">
                <a:solidFill>
                  <a:schemeClr val="bg1"/>
                </a:solidFill>
                <a:effectLst/>
                <a:latin typeface="Calibri" pitchFamily="34" charset="0"/>
              </a:rPr>
              <a:t>. </a:t>
            </a:r>
            <a:r>
              <a:rPr lang="en-GB" sz="1100" dirty="0" err="1">
                <a:solidFill>
                  <a:schemeClr val="bg1"/>
                </a:solidFill>
                <a:effectLst/>
                <a:latin typeface="Calibri" pitchFamily="34" charset="0"/>
              </a:rPr>
              <a:t>Cosmochim</a:t>
            </a:r>
            <a:r>
              <a:rPr lang="en-GB" sz="1100" dirty="0">
                <a:solidFill>
                  <a:schemeClr val="bg1"/>
                </a:solidFill>
                <a:effectLst/>
                <a:latin typeface="Calibri" pitchFamily="34" charset="0"/>
              </a:rPr>
              <a:t>. </a:t>
            </a:r>
            <a:r>
              <a:rPr lang="en-GB" sz="1100" dirty="0" err="1">
                <a:solidFill>
                  <a:schemeClr val="bg1"/>
                </a:solidFill>
                <a:effectLst/>
                <a:latin typeface="Calibri" pitchFamily="34" charset="0"/>
              </a:rPr>
              <a:t>Acta</a:t>
            </a:r>
            <a:r>
              <a:rPr lang="en-GB" sz="1100" dirty="0">
                <a:solidFill>
                  <a:schemeClr val="bg1"/>
                </a:solidFill>
                <a:effectLst/>
                <a:latin typeface="Calibri" pitchFamily="34" charset="0"/>
              </a:rPr>
              <a:t>, 58, 2811-2827</a:t>
            </a:r>
          </a:p>
          <a:p>
            <a:pPr algn="just">
              <a:defRPr/>
            </a:pPr>
            <a:r>
              <a:rPr lang="en-GB" sz="1100" dirty="0">
                <a:solidFill>
                  <a:schemeClr val="bg1"/>
                </a:solidFill>
                <a:effectLst/>
                <a:latin typeface="Calibri" pitchFamily="34" charset="0"/>
              </a:rPr>
              <a:t>Bea et al. (2020) Lithos, 354-355, 1025361</a:t>
            </a:r>
          </a:p>
          <a:p>
            <a:pPr algn="just">
              <a:defRPr/>
            </a:pPr>
            <a:r>
              <a:rPr lang="en-GB" sz="1100" dirty="0" err="1">
                <a:solidFill>
                  <a:schemeClr val="bg1"/>
                </a:solidFill>
                <a:effectLst/>
                <a:latin typeface="Calibri" pitchFamily="34" charset="0"/>
              </a:rPr>
              <a:t>Demouchy</a:t>
            </a:r>
            <a:r>
              <a:rPr lang="en-GB" sz="1100" dirty="0">
                <a:solidFill>
                  <a:schemeClr val="bg1"/>
                </a:solidFill>
                <a:effectLst/>
                <a:latin typeface="Calibri" pitchFamily="34" charset="0"/>
              </a:rPr>
              <a:t> and </a:t>
            </a:r>
            <a:r>
              <a:rPr lang="en-GB" sz="1100" dirty="0" err="1">
                <a:solidFill>
                  <a:schemeClr val="bg1"/>
                </a:solidFill>
                <a:effectLst/>
                <a:latin typeface="Calibri" pitchFamily="34" charset="0"/>
              </a:rPr>
              <a:t>Alard</a:t>
            </a:r>
            <a:r>
              <a:rPr lang="en-GB" sz="1100" dirty="0">
                <a:solidFill>
                  <a:schemeClr val="bg1"/>
                </a:solidFill>
                <a:effectLst/>
                <a:latin typeface="Calibri" pitchFamily="34" charset="0"/>
              </a:rPr>
              <a:t> (2021) Contrib. Mineral. Petrol., 176:26</a:t>
            </a:r>
          </a:p>
          <a:p>
            <a:pPr algn="just">
              <a:defRPr/>
            </a:pPr>
            <a:r>
              <a:rPr lang="en-GB" sz="1100" dirty="0">
                <a:solidFill>
                  <a:schemeClr val="bg1"/>
                </a:solidFill>
                <a:effectLst/>
                <a:latin typeface="Calibri" pitchFamily="34" charset="0"/>
              </a:rPr>
              <a:t>Falloon et al. (2008) J. Petrol., 49, 591-613</a:t>
            </a:r>
          </a:p>
          <a:p>
            <a:pPr algn="just">
              <a:defRPr/>
            </a:pPr>
            <a:r>
              <a:rPr lang="en-GB" sz="1100" dirty="0">
                <a:solidFill>
                  <a:schemeClr val="bg1"/>
                </a:solidFill>
                <a:effectLst/>
                <a:latin typeface="Calibri" pitchFamily="34" charset="0"/>
              </a:rPr>
              <a:t>Foley et al (2009)  Lithos, 112, 274-283</a:t>
            </a:r>
          </a:p>
          <a:p>
            <a:pPr algn="just">
              <a:defRPr/>
            </a:pPr>
            <a:r>
              <a:rPr lang="en-GB" sz="1100" dirty="0">
                <a:solidFill>
                  <a:schemeClr val="bg1"/>
                </a:solidFill>
                <a:effectLst/>
                <a:latin typeface="Calibri" pitchFamily="34" charset="0"/>
              </a:rPr>
              <a:t>Frost (2008) Elements, 4, 171-176</a:t>
            </a:r>
          </a:p>
          <a:p>
            <a:pPr algn="just" eaLnBrk="0" hangingPunct="0">
              <a:defRPr/>
            </a:pPr>
            <a:r>
              <a:rPr lang="en-GB" sz="1100" dirty="0">
                <a:solidFill>
                  <a:schemeClr val="bg1"/>
                </a:solidFill>
                <a:effectLst/>
                <a:latin typeface="Calibri" pitchFamily="34" charset="0"/>
              </a:rPr>
              <a:t>Herzberg and Zhang (1996) J. </a:t>
            </a:r>
            <a:r>
              <a:rPr lang="en-GB" sz="1100" dirty="0" err="1">
                <a:solidFill>
                  <a:schemeClr val="bg1"/>
                </a:solidFill>
                <a:effectLst/>
                <a:latin typeface="Calibri" pitchFamily="34" charset="0"/>
              </a:rPr>
              <a:t>Geophys</a:t>
            </a:r>
            <a:r>
              <a:rPr lang="en-GB" sz="1100" dirty="0">
                <a:solidFill>
                  <a:schemeClr val="bg1"/>
                </a:solidFill>
                <a:effectLst/>
                <a:latin typeface="Calibri" pitchFamily="34" charset="0"/>
              </a:rPr>
              <a:t>. Res., 101, 8271-8295</a:t>
            </a:r>
          </a:p>
          <a:p>
            <a:pPr algn="just" eaLnBrk="0" hangingPunct="0">
              <a:defRPr/>
            </a:pPr>
            <a:r>
              <a:rPr lang="en-GB" sz="1100" dirty="0">
                <a:solidFill>
                  <a:schemeClr val="bg1"/>
                </a:solidFill>
                <a:effectLst/>
                <a:latin typeface="Calibri" pitchFamily="34" charset="0"/>
              </a:rPr>
              <a:t>Hirschmann (2000) Geochem. </a:t>
            </a:r>
            <a:r>
              <a:rPr lang="en-GB" sz="1100" dirty="0" err="1">
                <a:solidFill>
                  <a:schemeClr val="bg1"/>
                </a:solidFill>
                <a:effectLst/>
                <a:latin typeface="Calibri" pitchFamily="34" charset="0"/>
              </a:rPr>
              <a:t>Geophys</a:t>
            </a:r>
            <a:r>
              <a:rPr lang="en-GB" sz="1100" dirty="0">
                <a:solidFill>
                  <a:schemeClr val="bg1"/>
                </a:solidFill>
                <a:effectLst/>
                <a:latin typeface="Calibri" pitchFamily="34" charset="0"/>
              </a:rPr>
              <a:t>. </a:t>
            </a:r>
            <a:r>
              <a:rPr lang="en-GB" sz="1100" dirty="0" err="1">
                <a:solidFill>
                  <a:schemeClr val="bg1"/>
                </a:solidFill>
                <a:effectLst/>
                <a:latin typeface="Calibri" pitchFamily="34" charset="0"/>
              </a:rPr>
              <a:t>Geosyst</a:t>
            </a:r>
            <a:r>
              <a:rPr lang="en-GB" sz="1100" dirty="0">
                <a:solidFill>
                  <a:schemeClr val="bg1"/>
                </a:solidFill>
                <a:effectLst/>
                <a:latin typeface="Calibri" pitchFamily="34" charset="0"/>
              </a:rPr>
              <a:t>., 2000GC000070</a:t>
            </a:r>
          </a:p>
          <a:p>
            <a:pPr algn="just" eaLnBrk="0" hangingPunct="0">
              <a:defRPr/>
            </a:pPr>
            <a:r>
              <a:rPr lang="en-GB" sz="1100" dirty="0">
                <a:solidFill>
                  <a:schemeClr val="bg1"/>
                </a:solidFill>
                <a:effectLst/>
                <a:latin typeface="Calibri" pitchFamily="34" charset="0"/>
              </a:rPr>
              <a:t>Hirschmann et al. (2008) Geochem. </a:t>
            </a:r>
            <a:r>
              <a:rPr lang="en-GB" sz="1100" dirty="0" err="1">
                <a:solidFill>
                  <a:schemeClr val="bg1"/>
                </a:solidFill>
                <a:effectLst/>
                <a:latin typeface="Calibri" pitchFamily="34" charset="0"/>
              </a:rPr>
              <a:t>Geophys</a:t>
            </a:r>
            <a:r>
              <a:rPr lang="en-GB" sz="1100" dirty="0">
                <a:solidFill>
                  <a:schemeClr val="bg1"/>
                </a:solidFill>
                <a:effectLst/>
                <a:latin typeface="Calibri" pitchFamily="34" charset="0"/>
              </a:rPr>
              <a:t>. </a:t>
            </a:r>
            <a:r>
              <a:rPr lang="en-GB" sz="1100" dirty="0" err="1">
                <a:solidFill>
                  <a:schemeClr val="bg1"/>
                </a:solidFill>
                <a:effectLst/>
                <a:latin typeface="Calibri" pitchFamily="34" charset="0"/>
              </a:rPr>
              <a:t>Geosyst</a:t>
            </a:r>
            <a:r>
              <a:rPr lang="en-GB" sz="1100" dirty="0">
                <a:solidFill>
                  <a:schemeClr val="bg1"/>
                </a:solidFill>
                <a:effectLst/>
                <a:latin typeface="Calibri" pitchFamily="34" charset="0"/>
              </a:rPr>
              <a:t>., doi:10.1029/2007GC001894</a:t>
            </a:r>
          </a:p>
          <a:p>
            <a:pPr algn="just">
              <a:defRPr/>
            </a:pPr>
            <a:r>
              <a:rPr lang="en-GB" sz="1100" dirty="0" err="1">
                <a:solidFill>
                  <a:schemeClr val="bg1"/>
                </a:solidFill>
                <a:effectLst/>
                <a:latin typeface="Calibri" pitchFamily="34" charset="0"/>
              </a:rPr>
              <a:t>Jaques</a:t>
            </a:r>
            <a:r>
              <a:rPr lang="en-GB" sz="1100" dirty="0">
                <a:solidFill>
                  <a:schemeClr val="bg1"/>
                </a:solidFill>
                <a:effectLst/>
                <a:latin typeface="Calibri" pitchFamily="34" charset="0"/>
              </a:rPr>
              <a:t> and Green (1980) Contrib. Mineral. Petrol., 73, 287-310</a:t>
            </a:r>
          </a:p>
          <a:p>
            <a:pPr algn="just">
              <a:defRPr/>
            </a:pPr>
            <a:r>
              <a:rPr lang="en-US" sz="1100" dirty="0">
                <a:solidFill>
                  <a:schemeClr val="bg1"/>
                </a:solidFill>
                <a:effectLst/>
                <a:latin typeface="Calibri" pitchFamily="34" charset="0"/>
              </a:rPr>
              <a:t>Jennings and Holland (2015) J. Petrol., 56, 869-892</a:t>
            </a:r>
            <a:endParaRPr lang="it-IT" sz="1100" dirty="0">
              <a:solidFill>
                <a:schemeClr val="bg1"/>
              </a:solidFill>
              <a:effectLst/>
              <a:latin typeface="Calibri" pitchFamily="34" charset="0"/>
            </a:endParaRPr>
          </a:p>
          <a:p>
            <a:pPr algn="just">
              <a:defRPr/>
            </a:pPr>
            <a:r>
              <a:rPr lang="en-GB" sz="1100" dirty="0">
                <a:solidFill>
                  <a:schemeClr val="bg1"/>
                </a:solidFill>
                <a:effectLst/>
                <a:latin typeface="Calibri" pitchFamily="34" charset="0"/>
              </a:rPr>
              <a:t>Jing and </a:t>
            </a:r>
            <a:r>
              <a:rPr lang="en-GB" sz="1100" dirty="0" err="1">
                <a:solidFill>
                  <a:schemeClr val="bg1"/>
                </a:solidFill>
                <a:effectLst/>
                <a:latin typeface="Calibri" pitchFamily="34" charset="0"/>
              </a:rPr>
              <a:t>Karato</a:t>
            </a:r>
            <a:r>
              <a:rPr lang="en-GB" sz="1100" dirty="0">
                <a:solidFill>
                  <a:schemeClr val="bg1"/>
                </a:solidFill>
                <a:effectLst/>
                <a:latin typeface="Calibri" pitchFamily="34" charset="0"/>
              </a:rPr>
              <a:t> (2012) </a:t>
            </a:r>
            <a:r>
              <a:rPr lang="en-GB" sz="1100" dirty="0" err="1">
                <a:solidFill>
                  <a:schemeClr val="bg1"/>
                </a:solidFill>
                <a:effectLst/>
                <a:latin typeface="Calibri" pitchFamily="34" charset="0"/>
              </a:rPr>
              <a:t>Geochim</a:t>
            </a:r>
            <a:r>
              <a:rPr lang="en-GB" sz="1100" dirty="0">
                <a:solidFill>
                  <a:schemeClr val="bg1"/>
                </a:solidFill>
                <a:effectLst/>
                <a:latin typeface="Calibri" pitchFamily="34" charset="0"/>
              </a:rPr>
              <a:t>. </a:t>
            </a:r>
            <a:r>
              <a:rPr lang="en-GB" sz="1100" dirty="0" err="1">
                <a:solidFill>
                  <a:schemeClr val="bg1"/>
                </a:solidFill>
                <a:effectLst/>
                <a:latin typeface="Calibri" pitchFamily="34" charset="0"/>
              </a:rPr>
              <a:t>Cosmochim</a:t>
            </a:r>
            <a:r>
              <a:rPr lang="en-GB" sz="1100" dirty="0">
                <a:solidFill>
                  <a:schemeClr val="bg1"/>
                </a:solidFill>
                <a:effectLst/>
                <a:latin typeface="Calibri" pitchFamily="34" charset="0"/>
              </a:rPr>
              <a:t>. </a:t>
            </a:r>
            <a:r>
              <a:rPr lang="en-GB" sz="1100" dirty="0" err="1">
                <a:solidFill>
                  <a:schemeClr val="bg1"/>
                </a:solidFill>
                <a:effectLst/>
                <a:latin typeface="Calibri" pitchFamily="34" charset="0"/>
              </a:rPr>
              <a:t>Acta</a:t>
            </a:r>
            <a:r>
              <a:rPr lang="en-GB" sz="1100" dirty="0">
                <a:solidFill>
                  <a:schemeClr val="bg1"/>
                </a:solidFill>
                <a:effectLst/>
                <a:latin typeface="Calibri" pitchFamily="34" charset="0"/>
              </a:rPr>
              <a:t>, 85, 357-372</a:t>
            </a:r>
          </a:p>
          <a:p>
            <a:pPr algn="just">
              <a:defRPr/>
            </a:pPr>
            <a:r>
              <a:rPr lang="en-GB" sz="1100" dirty="0">
                <a:solidFill>
                  <a:schemeClr val="bg1"/>
                </a:solidFill>
                <a:effectLst/>
                <a:latin typeface="Calibri" pitchFamily="34" charset="0"/>
              </a:rPr>
              <a:t>Keshav and </a:t>
            </a:r>
            <a:r>
              <a:rPr lang="en-GB" sz="1100" dirty="0" err="1">
                <a:solidFill>
                  <a:schemeClr val="bg1"/>
                </a:solidFill>
                <a:effectLst/>
                <a:latin typeface="Calibri" pitchFamily="34" charset="0"/>
              </a:rPr>
              <a:t>Gudfinnsonn</a:t>
            </a:r>
            <a:r>
              <a:rPr lang="en-GB" sz="1100" dirty="0">
                <a:solidFill>
                  <a:schemeClr val="bg1"/>
                </a:solidFill>
                <a:effectLst/>
                <a:latin typeface="Calibri" pitchFamily="34" charset="0"/>
              </a:rPr>
              <a:t> (2013) J. </a:t>
            </a:r>
            <a:r>
              <a:rPr lang="en-GB" sz="1100" dirty="0" err="1">
                <a:solidFill>
                  <a:schemeClr val="bg1"/>
                </a:solidFill>
                <a:effectLst/>
                <a:latin typeface="Calibri" pitchFamily="34" charset="0"/>
              </a:rPr>
              <a:t>Geophys</a:t>
            </a:r>
            <a:r>
              <a:rPr lang="en-GB" sz="1100" dirty="0">
                <a:solidFill>
                  <a:schemeClr val="bg1"/>
                </a:solidFill>
                <a:effectLst/>
                <a:latin typeface="Calibri" pitchFamily="34" charset="0"/>
              </a:rPr>
              <a:t>. Res., 118, 1–13, doi:10.1002/jgrb.50249</a:t>
            </a:r>
          </a:p>
          <a:p>
            <a:pPr algn="just">
              <a:defRPr/>
            </a:pPr>
            <a:r>
              <a:rPr lang="it-IT" sz="1100" dirty="0">
                <a:solidFill>
                  <a:schemeClr val="bg1"/>
                </a:solidFill>
                <a:effectLst/>
                <a:latin typeface="Calibri" panose="020F0502020204030204" pitchFamily="34" charset="0"/>
                <a:cs typeface="Calibri" panose="020F0502020204030204" pitchFamily="34" charset="0"/>
              </a:rPr>
              <a:t>Keshav and Gudfinnsson (2021) J. </a:t>
            </a:r>
            <a:r>
              <a:rPr lang="it-IT" sz="1100" dirty="0" err="1">
                <a:solidFill>
                  <a:schemeClr val="bg1"/>
                </a:solidFill>
                <a:effectLst/>
                <a:latin typeface="Calibri" panose="020F0502020204030204" pitchFamily="34" charset="0"/>
                <a:cs typeface="Calibri" panose="020F0502020204030204" pitchFamily="34" charset="0"/>
              </a:rPr>
              <a:t>Petrol</a:t>
            </a:r>
            <a:r>
              <a:rPr lang="it-IT" sz="1100" dirty="0">
                <a:solidFill>
                  <a:schemeClr val="bg1"/>
                </a:solidFill>
                <a:effectLst/>
                <a:latin typeface="Calibri" panose="020F0502020204030204" pitchFamily="34" charset="0"/>
                <a:cs typeface="Calibri" panose="020F0502020204030204" pitchFamily="34" charset="0"/>
              </a:rPr>
              <a:t>., doi: 10.1093/</a:t>
            </a:r>
            <a:r>
              <a:rPr lang="it-IT" sz="1100" dirty="0" err="1">
                <a:solidFill>
                  <a:schemeClr val="bg1"/>
                </a:solidFill>
                <a:effectLst/>
                <a:latin typeface="Calibri" panose="020F0502020204030204" pitchFamily="34" charset="0"/>
                <a:cs typeface="Calibri" panose="020F0502020204030204" pitchFamily="34" charset="0"/>
              </a:rPr>
              <a:t>petrology</a:t>
            </a:r>
            <a:r>
              <a:rPr lang="it-IT" sz="1100" dirty="0">
                <a:solidFill>
                  <a:schemeClr val="bg1"/>
                </a:solidFill>
                <a:effectLst/>
                <a:latin typeface="Calibri" panose="020F0502020204030204" pitchFamily="34" charset="0"/>
                <a:cs typeface="Calibri" panose="020F0502020204030204" pitchFamily="34" charset="0"/>
              </a:rPr>
              <a:t>/egab009, 1-19</a:t>
            </a:r>
          </a:p>
          <a:p>
            <a:pPr algn="just">
              <a:defRPr/>
            </a:pPr>
            <a:r>
              <a:rPr lang="en-GB" sz="1100" dirty="0" err="1">
                <a:solidFill>
                  <a:schemeClr val="bg1"/>
                </a:solidFill>
                <a:effectLst/>
                <a:latin typeface="Calibri" pitchFamily="34" charset="0"/>
              </a:rPr>
              <a:t>Lambart</a:t>
            </a:r>
            <a:r>
              <a:rPr lang="en-GB" sz="1100" dirty="0">
                <a:solidFill>
                  <a:schemeClr val="bg1"/>
                </a:solidFill>
                <a:effectLst/>
                <a:latin typeface="Calibri" pitchFamily="34" charset="0"/>
              </a:rPr>
              <a:t> et al. (2012) J. Petrol., 53, 451-476</a:t>
            </a:r>
          </a:p>
          <a:p>
            <a:pPr algn="just">
              <a:defRPr/>
            </a:pPr>
            <a:r>
              <a:rPr lang="en-GB" sz="1100" dirty="0" err="1">
                <a:solidFill>
                  <a:schemeClr val="bg1"/>
                </a:solidFill>
                <a:effectLst/>
                <a:latin typeface="Calibri" pitchFamily="34" charset="0"/>
              </a:rPr>
              <a:t>Lindsley</a:t>
            </a:r>
            <a:r>
              <a:rPr lang="en-GB" sz="1100" dirty="0">
                <a:solidFill>
                  <a:schemeClr val="bg1"/>
                </a:solidFill>
                <a:effectLst/>
                <a:latin typeface="Calibri" pitchFamily="34" charset="0"/>
              </a:rPr>
              <a:t> (1983) Am. Mineral., 68, 477-493</a:t>
            </a:r>
          </a:p>
          <a:p>
            <a:pPr algn="just">
              <a:defRPr/>
            </a:pPr>
            <a:r>
              <a:rPr lang="en-GB" sz="1100" dirty="0">
                <a:solidFill>
                  <a:schemeClr val="bg1"/>
                </a:solidFill>
                <a:effectLst/>
                <a:latin typeface="Calibri" pitchFamily="34" charset="0"/>
              </a:rPr>
              <a:t>Liu et al. (2023). </a:t>
            </a:r>
            <a:r>
              <a:rPr lang="en-GB" sz="1100" dirty="0" err="1">
                <a:solidFill>
                  <a:schemeClr val="bg1"/>
                </a:solidFill>
                <a:effectLst/>
                <a:latin typeface="Calibri" pitchFamily="34" charset="0"/>
              </a:rPr>
              <a:t>Geochim</a:t>
            </a:r>
            <a:r>
              <a:rPr lang="en-GB" sz="1100" dirty="0">
                <a:solidFill>
                  <a:schemeClr val="bg1"/>
                </a:solidFill>
                <a:effectLst/>
                <a:latin typeface="Calibri" pitchFamily="34" charset="0"/>
              </a:rPr>
              <a:t>. </a:t>
            </a:r>
            <a:r>
              <a:rPr lang="en-GB" sz="1100" dirty="0" err="1">
                <a:solidFill>
                  <a:schemeClr val="bg1"/>
                </a:solidFill>
                <a:effectLst/>
                <a:latin typeface="Calibri" pitchFamily="34" charset="0"/>
              </a:rPr>
              <a:t>Cosmochim</a:t>
            </a:r>
            <a:r>
              <a:rPr lang="en-GB" sz="1100" dirty="0">
                <a:solidFill>
                  <a:schemeClr val="bg1"/>
                </a:solidFill>
                <a:effectLst/>
                <a:latin typeface="Calibri" pitchFamily="34" charset="0"/>
              </a:rPr>
              <a:t>. Acta, 358, 12-26</a:t>
            </a:r>
          </a:p>
          <a:p>
            <a:pPr algn="just">
              <a:defRPr/>
            </a:pPr>
            <a:r>
              <a:rPr lang="en-GB" sz="1100" dirty="0">
                <a:solidFill>
                  <a:schemeClr val="bg1"/>
                </a:solidFill>
                <a:effectLst/>
                <a:latin typeface="Calibri" pitchFamily="34" charset="0"/>
              </a:rPr>
              <a:t>Lustrino et al. (1999) Per. Mineral., 68, 13-42</a:t>
            </a:r>
          </a:p>
          <a:p>
            <a:pPr algn="just">
              <a:defRPr/>
            </a:pPr>
            <a:r>
              <a:rPr lang="en-GB" sz="1100" dirty="0">
                <a:solidFill>
                  <a:schemeClr val="bg1"/>
                </a:solidFill>
                <a:effectLst/>
                <a:latin typeface="Calibri" pitchFamily="34" charset="0"/>
                <a:sym typeface="Wingdings" pitchFamily="2" charset="2"/>
              </a:rPr>
              <a:t>McKenzie (2020) J. Petrol., 61, 7m egaa061</a:t>
            </a:r>
          </a:p>
          <a:p>
            <a:pPr algn="just">
              <a:defRPr/>
            </a:pPr>
            <a:r>
              <a:rPr lang="en-GB" sz="1100" dirty="0">
                <a:solidFill>
                  <a:schemeClr val="bg1"/>
                </a:solidFill>
                <a:effectLst/>
                <a:latin typeface="Calibri" pitchFamily="34" charset="0"/>
                <a:sym typeface="Wingdings" pitchFamily="2" charset="2"/>
              </a:rPr>
              <a:t>McKenzie and Bickle (1988) J. Petrol., 29, 625-679</a:t>
            </a:r>
          </a:p>
          <a:p>
            <a:pPr algn="just">
              <a:defRPr/>
            </a:pPr>
            <a:r>
              <a:rPr lang="en-GB" sz="1100" dirty="0" err="1">
                <a:solidFill>
                  <a:schemeClr val="bg1"/>
                </a:solidFill>
                <a:effectLst/>
                <a:latin typeface="Calibri" pitchFamily="34" charset="0"/>
                <a:sym typeface="Wingdings" pitchFamily="2" charset="2"/>
              </a:rPr>
              <a:t>Niu</a:t>
            </a:r>
            <a:r>
              <a:rPr lang="en-GB" sz="1100" dirty="0">
                <a:solidFill>
                  <a:schemeClr val="bg1"/>
                </a:solidFill>
                <a:effectLst/>
                <a:latin typeface="Calibri" pitchFamily="34" charset="0"/>
                <a:sym typeface="Wingdings" pitchFamily="2" charset="2"/>
              </a:rPr>
              <a:t> (1997) J. Petrol., 38, 1047-1074</a:t>
            </a:r>
          </a:p>
          <a:p>
            <a:pPr algn="just">
              <a:defRPr/>
            </a:pPr>
            <a:r>
              <a:rPr lang="en-GB" sz="1100" dirty="0" err="1">
                <a:solidFill>
                  <a:schemeClr val="bg1"/>
                </a:solidFill>
                <a:effectLst/>
                <a:latin typeface="Calibri" pitchFamily="34" charset="0"/>
              </a:rPr>
              <a:t>Niu</a:t>
            </a:r>
            <a:r>
              <a:rPr lang="en-GB" sz="1100" dirty="0">
                <a:solidFill>
                  <a:schemeClr val="bg1"/>
                </a:solidFill>
                <a:effectLst/>
                <a:latin typeface="Calibri" pitchFamily="34" charset="0"/>
              </a:rPr>
              <a:t> (1999) J. Petrol., 40, 1195-1203</a:t>
            </a:r>
            <a:endParaRPr lang="en-GB" sz="1100" dirty="0">
              <a:solidFill>
                <a:schemeClr val="bg1"/>
              </a:solidFill>
              <a:effectLst/>
              <a:latin typeface="Calibri" pitchFamily="34" charset="0"/>
              <a:sym typeface="Wingdings" pitchFamily="2" charset="2"/>
            </a:endParaRPr>
          </a:p>
          <a:p>
            <a:pPr algn="just">
              <a:defRPr/>
            </a:pPr>
            <a:r>
              <a:rPr lang="en-GB" sz="1100" dirty="0" err="1">
                <a:solidFill>
                  <a:schemeClr val="bg1"/>
                </a:solidFill>
                <a:effectLst/>
                <a:latin typeface="Calibri" pitchFamily="34" charset="0"/>
                <a:sym typeface="Wingdings" pitchFamily="2" charset="2"/>
              </a:rPr>
              <a:t>Niu</a:t>
            </a:r>
            <a:r>
              <a:rPr lang="en-GB" sz="1100" dirty="0">
                <a:solidFill>
                  <a:schemeClr val="bg1"/>
                </a:solidFill>
                <a:effectLst/>
                <a:latin typeface="Calibri" pitchFamily="34" charset="0"/>
                <a:sym typeface="Wingdings" pitchFamily="2" charset="2"/>
              </a:rPr>
              <a:t> (2004) J. Petrol., 45, 2423-2458</a:t>
            </a:r>
          </a:p>
          <a:p>
            <a:pPr algn="just">
              <a:defRPr/>
            </a:pPr>
            <a:r>
              <a:rPr lang="en-GB" sz="1100" dirty="0" err="1">
                <a:solidFill>
                  <a:schemeClr val="bg1"/>
                </a:solidFill>
                <a:effectLst/>
                <a:latin typeface="Calibri" pitchFamily="34" charset="0"/>
                <a:cs typeface="Arial" charset="0"/>
              </a:rPr>
              <a:t>Ohtani</a:t>
            </a:r>
            <a:r>
              <a:rPr lang="en-GB" sz="1100" dirty="0">
                <a:solidFill>
                  <a:schemeClr val="bg1"/>
                </a:solidFill>
                <a:effectLst/>
                <a:latin typeface="Calibri" pitchFamily="34" charset="0"/>
                <a:cs typeface="Arial" charset="0"/>
              </a:rPr>
              <a:t> (2009) Chem. Geol., 265, 279-288</a:t>
            </a:r>
            <a:endParaRPr lang="en-GB" sz="1100" dirty="0">
              <a:solidFill>
                <a:schemeClr val="bg1"/>
              </a:solidFill>
              <a:effectLst/>
              <a:latin typeface="Calibri" pitchFamily="34" charset="0"/>
            </a:endParaRPr>
          </a:p>
          <a:p>
            <a:pPr algn="just">
              <a:defRPr/>
            </a:pPr>
            <a:r>
              <a:rPr lang="en-GB" sz="1100" dirty="0" err="1">
                <a:solidFill>
                  <a:schemeClr val="bg1"/>
                </a:solidFill>
                <a:effectLst/>
                <a:latin typeface="Calibri" pitchFamily="34" charset="0"/>
                <a:cs typeface="Arial" charset="0"/>
              </a:rPr>
              <a:t>Ohtani</a:t>
            </a:r>
            <a:r>
              <a:rPr lang="en-GB" sz="1100" dirty="0">
                <a:solidFill>
                  <a:schemeClr val="bg1"/>
                </a:solidFill>
                <a:effectLst/>
                <a:latin typeface="Calibri" pitchFamily="34" charset="0"/>
                <a:cs typeface="Arial" charset="0"/>
              </a:rPr>
              <a:t> et al. (1995) Chem. Geol., 120, 207-221</a:t>
            </a:r>
          </a:p>
          <a:p>
            <a:pPr algn="just">
              <a:defRPr/>
            </a:pPr>
            <a:r>
              <a:rPr lang="en-GB" sz="1100" dirty="0" err="1">
                <a:solidFill>
                  <a:schemeClr val="bg1"/>
                </a:solidFill>
                <a:effectLst/>
                <a:latin typeface="Calibri" pitchFamily="34" charset="0"/>
              </a:rPr>
              <a:t>Raterron</a:t>
            </a:r>
            <a:r>
              <a:rPr lang="en-GB" sz="1100" dirty="0">
                <a:solidFill>
                  <a:schemeClr val="bg1"/>
                </a:solidFill>
                <a:effectLst/>
                <a:latin typeface="Calibri" pitchFamily="34" charset="0"/>
              </a:rPr>
              <a:t> et al. (1997) Phys. Earth Chem. Int., 89, 77-88.</a:t>
            </a:r>
          </a:p>
          <a:p>
            <a:pPr algn="just">
              <a:defRPr/>
            </a:pPr>
            <a:r>
              <a:rPr lang="en-GB" sz="1100" dirty="0" err="1">
                <a:solidFill>
                  <a:schemeClr val="bg1"/>
                </a:solidFill>
                <a:effectLst/>
                <a:latin typeface="Calibri" pitchFamily="34" charset="0"/>
              </a:rPr>
              <a:t>Stixrude</a:t>
            </a:r>
            <a:r>
              <a:rPr lang="en-GB" sz="1100" dirty="0">
                <a:solidFill>
                  <a:schemeClr val="bg1"/>
                </a:solidFill>
                <a:effectLst/>
                <a:latin typeface="Calibri" pitchFamily="34" charset="0"/>
              </a:rPr>
              <a:t> and Lithgow-</a:t>
            </a:r>
            <a:r>
              <a:rPr lang="en-GB" sz="1100" dirty="0" err="1">
                <a:solidFill>
                  <a:schemeClr val="bg1"/>
                </a:solidFill>
                <a:effectLst/>
                <a:latin typeface="Calibri" pitchFamily="34" charset="0"/>
              </a:rPr>
              <a:t>Bertelloni</a:t>
            </a:r>
            <a:r>
              <a:rPr lang="en-GB" sz="1100" dirty="0">
                <a:solidFill>
                  <a:schemeClr val="bg1"/>
                </a:solidFill>
                <a:effectLst/>
                <a:latin typeface="Calibri" pitchFamily="34" charset="0"/>
              </a:rPr>
              <a:t> (2011) </a:t>
            </a:r>
            <a:r>
              <a:rPr lang="en-GB" sz="1100" dirty="0" err="1">
                <a:solidFill>
                  <a:schemeClr val="bg1"/>
                </a:solidFill>
                <a:effectLst/>
                <a:latin typeface="Calibri" pitchFamily="34" charset="0"/>
              </a:rPr>
              <a:t>Geophys</a:t>
            </a:r>
            <a:r>
              <a:rPr lang="en-GB" sz="1100" dirty="0">
                <a:solidFill>
                  <a:schemeClr val="bg1"/>
                </a:solidFill>
                <a:effectLst/>
                <a:latin typeface="Calibri" pitchFamily="34" charset="0"/>
              </a:rPr>
              <a:t>. J. Int., 184, 1180-1213.</a:t>
            </a:r>
          </a:p>
          <a:p>
            <a:pPr algn="just">
              <a:defRPr/>
            </a:pPr>
            <a:r>
              <a:rPr lang="en-GB" sz="1100" dirty="0">
                <a:solidFill>
                  <a:schemeClr val="bg1"/>
                </a:solidFill>
                <a:effectLst/>
                <a:latin typeface="Calibri" pitchFamily="34" charset="0"/>
              </a:rPr>
              <a:t>Walter (1999) J. Petrol.,  40, 1187-1193.</a:t>
            </a:r>
          </a:p>
          <a:p>
            <a:pPr algn="just">
              <a:defRPr/>
            </a:pPr>
            <a:r>
              <a:rPr lang="en-GB" sz="1100" dirty="0" err="1">
                <a:solidFill>
                  <a:schemeClr val="bg1"/>
                </a:solidFill>
                <a:effectLst/>
                <a:latin typeface="Calibri" pitchFamily="34" charset="0"/>
              </a:rPr>
              <a:t>Wasylenki</a:t>
            </a:r>
            <a:r>
              <a:rPr lang="en-GB" sz="1100" dirty="0">
                <a:solidFill>
                  <a:schemeClr val="bg1"/>
                </a:solidFill>
                <a:effectLst/>
                <a:latin typeface="Calibri" pitchFamily="34" charset="0"/>
              </a:rPr>
              <a:t> et al. (2004) J. Petrol., 41, 1163-1191.</a:t>
            </a:r>
          </a:p>
          <a:p>
            <a:pPr algn="just">
              <a:defRPr/>
            </a:pPr>
            <a:r>
              <a:rPr lang="en-GB" sz="1100" dirty="0">
                <a:solidFill>
                  <a:schemeClr val="bg1"/>
                </a:solidFill>
                <a:effectLst/>
                <a:latin typeface="Calibri" pitchFamily="34" charset="0"/>
              </a:rPr>
              <a:t>Wyllie and </a:t>
            </a:r>
            <a:r>
              <a:rPr lang="en-GB" sz="1100" dirty="0" err="1">
                <a:solidFill>
                  <a:schemeClr val="bg1"/>
                </a:solidFill>
                <a:effectLst/>
                <a:latin typeface="Calibri" pitchFamily="34" charset="0"/>
              </a:rPr>
              <a:t>Riabchikov</a:t>
            </a:r>
            <a:r>
              <a:rPr lang="en-GB" sz="1100" dirty="0">
                <a:solidFill>
                  <a:schemeClr val="bg1"/>
                </a:solidFill>
                <a:effectLst/>
                <a:latin typeface="Calibri" pitchFamily="34" charset="0"/>
              </a:rPr>
              <a:t> (2000) J. Petrol., 41, 1195-1206.</a:t>
            </a:r>
          </a:p>
        </p:txBody>
      </p:sp>
      <p:sp>
        <p:nvSpPr>
          <p:cNvPr id="611332" name="Rectangle 4"/>
          <p:cNvSpPr>
            <a:spLocks noChangeArrowheads="1"/>
          </p:cNvSpPr>
          <p:nvPr/>
        </p:nvSpPr>
        <p:spPr bwMode="auto">
          <a:xfrm>
            <a:off x="3287486" y="9297"/>
            <a:ext cx="2569028" cy="914400"/>
          </a:xfrm>
          <a:prstGeom prst="rect">
            <a:avLst/>
          </a:prstGeom>
          <a:noFill/>
          <a:ln w="9525">
            <a:noFill/>
            <a:miter lim="800000"/>
            <a:headEnd/>
            <a:tailEnd/>
          </a:ln>
          <a:effectLst/>
        </p:spPr>
        <p:txBody>
          <a:bodyPr wrap="square">
            <a:spAutoFit/>
          </a:bodyPr>
          <a:lstStyle/>
          <a:p>
            <a:pPr algn="ctr">
              <a:defRPr/>
            </a:pPr>
            <a:r>
              <a:rPr lang="en-GB" sz="5400" dirty="0">
                <a:solidFill>
                  <a:schemeClr val="bg1"/>
                </a:solidFill>
                <a:effectLst>
                  <a:outerShdw blurRad="38100" dist="38100" dir="2700000" algn="tl">
                    <a:srgbClr val="000000"/>
                  </a:outerShdw>
                </a:effectLst>
                <a:latin typeface="Calibri" pitchFamily="34" charset="0"/>
              </a:rPr>
              <a:t>Credits:</a:t>
            </a:r>
          </a:p>
        </p:txBody>
      </p:sp>
      <p:sp>
        <p:nvSpPr>
          <p:cNvPr id="611333" name="Text Box 5"/>
          <p:cNvSpPr txBox="1">
            <a:spLocks noChangeArrowheads="1"/>
          </p:cNvSpPr>
          <p:nvPr/>
        </p:nvSpPr>
        <p:spPr bwMode="auto">
          <a:xfrm>
            <a:off x="2222500" y="6044675"/>
            <a:ext cx="6921500" cy="587375"/>
          </a:xfrm>
          <a:prstGeom prst="rect">
            <a:avLst/>
          </a:prstGeom>
          <a:noFill/>
          <a:ln w="9525">
            <a:noFill/>
            <a:miter lim="800000"/>
            <a:headEnd/>
            <a:tailEnd/>
          </a:ln>
          <a:effectLst/>
        </p:spPr>
        <p:txBody>
          <a:bodyPr wrap="square">
            <a:spAutoFit/>
          </a:bodyPr>
          <a:lstStyle/>
          <a:p>
            <a:pPr marL="265113" indent="-265113" algn="r">
              <a:lnSpc>
                <a:spcPct val="90000"/>
              </a:lnSpc>
              <a:defRPr/>
            </a:pPr>
            <a:r>
              <a:rPr lang="en-GB" dirty="0">
                <a:solidFill>
                  <a:schemeClr val="bg1"/>
                </a:solidFill>
                <a:effectLst>
                  <a:outerShdw blurRad="38100" dist="38100" dir="2700000" algn="tl">
                    <a:srgbClr val="000000"/>
                  </a:outerShdw>
                </a:effectLst>
                <a:latin typeface="Calibri" pitchFamily="34" charset="0"/>
              </a:rPr>
              <a:t>Anyone can use this material for scientific and non-scientific purposes.</a:t>
            </a:r>
          </a:p>
          <a:p>
            <a:pPr marL="265113" indent="-265113" algn="r">
              <a:lnSpc>
                <a:spcPct val="90000"/>
              </a:lnSpc>
              <a:defRPr/>
            </a:pPr>
            <a:r>
              <a:rPr lang="en-GB" dirty="0">
                <a:solidFill>
                  <a:schemeClr val="bg1"/>
                </a:solidFill>
                <a:effectLst>
                  <a:outerShdw blurRad="38100" dist="38100" dir="2700000" algn="tl">
                    <a:srgbClr val="000000"/>
                  </a:outerShdw>
                </a:effectLst>
                <a:latin typeface="Calibri" pitchFamily="34" charset="0"/>
              </a:rPr>
              <a:t>Please quote and acknowledge the source of data</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1330"/>
                                        </p:tgtEl>
                                        <p:attrNameLst>
                                          <p:attrName>style.visibility</p:attrName>
                                        </p:attrNameLst>
                                      </p:cBhvr>
                                      <p:to>
                                        <p:strVal val="visible"/>
                                      </p:to>
                                    </p:set>
                                    <p:animEffect transition="in" filter="fade">
                                      <p:cBhvr>
                                        <p:cTn id="11" dur="500"/>
                                        <p:tgtEl>
                                          <p:spTgt spid="6113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1333"/>
                                        </p:tgtEl>
                                        <p:attrNameLst>
                                          <p:attrName>style.visibility</p:attrName>
                                        </p:attrNameLst>
                                      </p:cBhvr>
                                      <p:to>
                                        <p:strVal val="visible"/>
                                      </p:to>
                                    </p:set>
                                    <p:animEffect transition="in" filter="fade">
                                      <p:cBhvr>
                                        <p:cTn id="15" dur="2000"/>
                                        <p:tgtEl>
                                          <p:spTgt spid="611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0" grpId="0"/>
      <p:bldP spid="611332" grpId="0"/>
      <p:bldP spid="61133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7" name="Text Box 3"/>
          <p:cNvSpPr txBox="1">
            <a:spLocks noChangeArrowheads="1"/>
          </p:cNvSpPr>
          <p:nvPr/>
        </p:nvSpPr>
        <p:spPr bwMode="auto">
          <a:xfrm>
            <a:off x="236483" y="88900"/>
            <a:ext cx="8671034" cy="579438"/>
          </a:xfrm>
          <a:prstGeom prst="rect">
            <a:avLst/>
          </a:prstGeom>
          <a:noFill/>
          <a:ln w="9525" algn="ctr">
            <a:noFill/>
            <a:miter lim="800000"/>
            <a:headEnd/>
            <a:tailEnd/>
          </a:ln>
          <a:effectLst/>
        </p:spPr>
        <p:txBody>
          <a:bodyPr wrap="square">
            <a:spAutoFit/>
          </a:bodyPr>
          <a:lstStyle/>
          <a:p>
            <a:pPr algn="ctr">
              <a:defRPr/>
            </a:pPr>
            <a:r>
              <a:rPr lang="en-GB" sz="3200">
                <a:solidFill>
                  <a:schemeClr val="bg1"/>
                </a:solidFill>
                <a:effectLst>
                  <a:outerShdw blurRad="38100" dist="38100" dir="2700000" algn="tl">
                    <a:srgbClr val="000000"/>
                  </a:outerShdw>
                </a:effectLst>
                <a:latin typeface="Calibri" pitchFamily="34" charset="0"/>
              </a:rPr>
              <a:t>What</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we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think</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we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know</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about</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mantle</a:t>
            </a:r>
            <a:r>
              <a:rPr lang="en-GB" sz="3000">
                <a:solidFill>
                  <a:schemeClr val="bg1"/>
                </a:solidFill>
                <a:effectLst>
                  <a:outerShdw blurRad="38100" dist="38100" dir="2700000" algn="tl">
                    <a:srgbClr val="000000"/>
                  </a:outerShdw>
                </a:effectLst>
                <a:latin typeface="Calibri" pitchFamily="34" charset="0"/>
              </a:rPr>
              <a:t> </a:t>
            </a:r>
            <a:r>
              <a:rPr lang="en-GB" sz="3200">
                <a:solidFill>
                  <a:schemeClr val="bg1"/>
                </a:solidFill>
                <a:effectLst>
                  <a:outerShdw blurRad="38100" dist="38100" dir="2700000" algn="tl">
                    <a:srgbClr val="000000"/>
                  </a:outerShdw>
                </a:effectLst>
                <a:latin typeface="Calibri" pitchFamily="34" charset="0"/>
              </a:rPr>
              <a:t>processes</a:t>
            </a:r>
          </a:p>
        </p:txBody>
      </p:sp>
      <p:sp>
        <p:nvSpPr>
          <p:cNvPr id="861188" name="Rectangle 4"/>
          <p:cNvSpPr>
            <a:spLocks noChangeArrowheads="1"/>
          </p:cNvSpPr>
          <p:nvPr/>
        </p:nvSpPr>
        <p:spPr bwMode="auto">
          <a:xfrm>
            <a:off x="236483" y="887413"/>
            <a:ext cx="8671034" cy="779462"/>
          </a:xfrm>
          <a:prstGeom prst="rect">
            <a:avLst/>
          </a:prstGeom>
          <a:noFill/>
          <a:ln w="9525">
            <a:noFill/>
            <a:miter lim="800000"/>
            <a:headEnd/>
            <a:tailEnd/>
          </a:ln>
          <a:effectLst/>
        </p:spPr>
        <p:txBody>
          <a:bodyPr/>
          <a:lstStyle/>
          <a:p>
            <a:pPr>
              <a:lnSpc>
                <a:spcPct val="90000"/>
              </a:lnSpc>
              <a:buFont typeface="Wingdings" pitchFamily="2" charset="2"/>
              <a:buNone/>
              <a:defRPr/>
            </a:pPr>
            <a:r>
              <a:rPr lang="en-GB" sz="4200" dirty="0">
                <a:solidFill>
                  <a:srgbClr val="FFFF00"/>
                </a:solidFill>
                <a:effectLst>
                  <a:outerShdw blurRad="38100" dist="38100" dir="2700000" algn="tl">
                    <a:srgbClr val="000000"/>
                  </a:outerShdw>
                </a:effectLst>
                <a:latin typeface="Calibri" pitchFamily="34" charset="0"/>
              </a:rPr>
              <a:t>   </a:t>
            </a:r>
            <a:r>
              <a:rPr lang="en-GB" sz="4200" i="1" dirty="0">
                <a:solidFill>
                  <a:srgbClr val="FFFF00"/>
                </a:solidFill>
                <a:effectLst>
                  <a:outerShdw blurRad="38100" dist="38100" dir="2700000" algn="tl">
                    <a:srgbClr val="000000"/>
                  </a:outerShdw>
                </a:effectLst>
                <a:latin typeface="Calibri" pitchFamily="34" charset="0"/>
              </a:rPr>
              <a:t>Experimental petrology says:</a:t>
            </a:r>
            <a:endParaRPr lang="en-GB" sz="3400" dirty="0">
              <a:solidFill>
                <a:srgbClr val="FFFF00"/>
              </a:solidFill>
              <a:effectLst>
                <a:outerShdw blurRad="38100" dist="38100" dir="2700000" algn="tl">
                  <a:srgbClr val="000000"/>
                </a:outerShdw>
              </a:effectLst>
              <a:latin typeface="Calibri" pitchFamily="34" charset="0"/>
            </a:endParaRPr>
          </a:p>
        </p:txBody>
      </p:sp>
      <p:sp>
        <p:nvSpPr>
          <p:cNvPr id="861189" name="Rectangle 5"/>
          <p:cNvSpPr>
            <a:spLocks noChangeArrowheads="1"/>
          </p:cNvSpPr>
          <p:nvPr/>
        </p:nvSpPr>
        <p:spPr bwMode="auto">
          <a:xfrm>
            <a:off x="520700" y="4830605"/>
            <a:ext cx="7999413" cy="1200971"/>
          </a:xfrm>
          <a:prstGeom prst="rect">
            <a:avLst/>
          </a:prstGeom>
          <a:noFill/>
          <a:ln w="9525">
            <a:noFill/>
            <a:miter lim="800000"/>
            <a:headEnd/>
            <a:tailEnd/>
          </a:ln>
          <a:effectLst/>
        </p:spPr>
        <p:txBody>
          <a:bodyPr lIns="92075" tIns="46038" rIns="92075" bIns="46038">
            <a:spAutoFit/>
          </a:bodyPr>
          <a:lstStyle/>
          <a:p>
            <a:pPr algn="ctr" eaLnBrk="0" hangingPunct="0">
              <a:defRPr/>
            </a:pPr>
            <a:r>
              <a:rPr lang="en-GB" sz="3600" dirty="0">
                <a:solidFill>
                  <a:srgbClr val="FFFF00"/>
                </a:solidFill>
                <a:effectLst>
                  <a:outerShdw blurRad="38100" dist="38100" dir="2700000" algn="tl">
                    <a:srgbClr val="000000"/>
                  </a:outerShdw>
                </a:effectLst>
                <a:latin typeface="Calibri" pitchFamily="34" charset="0"/>
              </a:rPr>
              <a:t>Do you remember the influence of P on the melting of enstatite?</a:t>
            </a:r>
          </a:p>
        </p:txBody>
      </p:sp>
      <p:sp>
        <p:nvSpPr>
          <p:cNvPr id="861190" name="Rectangle 6"/>
          <p:cNvSpPr>
            <a:spLocks noChangeArrowheads="1"/>
          </p:cNvSpPr>
          <p:nvPr/>
        </p:nvSpPr>
        <p:spPr bwMode="auto">
          <a:xfrm>
            <a:off x="236483" y="1787525"/>
            <a:ext cx="8671034" cy="3270250"/>
          </a:xfrm>
          <a:prstGeom prst="rect">
            <a:avLst/>
          </a:prstGeom>
          <a:noFill/>
          <a:ln w="9525">
            <a:noFill/>
            <a:miter lim="800000"/>
            <a:headEnd/>
            <a:tailEnd/>
          </a:ln>
          <a:effectLst/>
        </p:spPr>
        <p:txBody>
          <a:bodyPr/>
          <a:lstStyle/>
          <a:p>
            <a:pPr>
              <a:buFont typeface="Wingdings" pitchFamily="2" charset="2"/>
              <a:buNone/>
              <a:defRPr/>
            </a:pPr>
            <a:r>
              <a:rPr lang="en-GB" sz="2800" dirty="0">
                <a:solidFill>
                  <a:schemeClr val="bg1"/>
                </a:solidFill>
                <a:effectLst>
                  <a:outerShdw blurRad="38100" dist="38100" dir="2700000" algn="tl">
                    <a:srgbClr val="000000"/>
                  </a:outerShdw>
                </a:effectLst>
                <a:latin typeface="Calibri" pitchFamily="34" charset="0"/>
              </a:rPr>
              <a:t>An undepleted lherzolitic mantle source is able to generate tholeiitic magmas at relatively shallow pressure and relatively high temperature.</a:t>
            </a:r>
          </a:p>
          <a:p>
            <a:pPr>
              <a:buFont typeface="Wingdings" pitchFamily="2" charset="2"/>
              <a:buNone/>
              <a:defRPr/>
            </a:pPr>
            <a:r>
              <a:rPr lang="en-GB" sz="2800" dirty="0">
                <a:solidFill>
                  <a:schemeClr val="bg1"/>
                </a:solidFill>
                <a:effectLst>
                  <a:outerShdw blurRad="38100" dist="38100" dir="2700000" algn="tl">
                    <a:srgbClr val="000000"/>
                  </a:outerShdw>
                </a:effectLst>
                <a:latin typeface="Calibri" pitchFamily="34" charset="0"/>
              </a:rPr>
              <a:t>The same source can generate sodic alkaline magmas if it melts at higher pressure and lower temperature regimes (lower melting degrees).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1188"/>
                                        </p:tgtEl>
                                        <p:attrNameLst>
                                          <p:attrName>style.visibility</p:attrName>
                                        </p:attrNameLst>
                                      </p:cBhvr>
                                      <p:to>
                                        <p:strVal val="visible"/>
                                      </p:to>
                                    </p:set>
                                    <p:animEffect transition="in" filter="fade">
                                      <p:cBhvr>
                                        <p:cTn id="7" dur="500"/>
                                        <p:tgtEl>
                                          <p:spTgt spid="861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1190"/>
                                        </p:tgtEl>
                                        <p:attrNameLst>
                                          <p:attrName>style.visibility</p:attrName>
                                        </p:attrNameLst>
                                      </p:cBhvr>
                                      <p:to>
                                        <p:strVal val="visible"/>
                                      </p:to>
                                    </p:set>
                                    <p:animEffect transition="in" filter="fade">
                                      <p:cBhvr>
                                        <p:cTn id="12" dur="500"/>
                                        <p:tgtEl>
                                          <p:spTgt spid="861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1189"/>
                                        </p:tgtEl>
                                        <p:attrNameLst>
                                          <p:attrName>style.visibility</p:attrName>
                                        </p:attrNameLst>
                                      </p:cBhvr>
                                      <p:to>
                                        <p:strVal val="visible"/>
                                      </p:to>
                                    </p:set>
                                    <p:animEffect transition="in" filter="fade">
                                      <p:cBhvr>
                                        <p:cTn id="17" dur="500"/>
                                        <p:tgtEl>
                                          <p:spTgt spid="86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8" grpId="0"/>
      <p:bldP spid="861189" grpId="0" autoUpdateAnimBg="0"/>
      <p:bldP spid="861190" grpId="0"/>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19850</TotalTime>
  <Words>6535</Words>
  <Application>Microsoft Office PowerPoint</Application>
  <PresentationFormat>Presentazione su schermo (4:3)</PresentationFormat>
  <Paragraphs>853</Paragraphs>
  <Slides>84</Slides>
  <Notes>83</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84</vt:i4>
      </vt:variant>
    </vt:vector>
  </HeadingPairs>
  <TitlesOfParts>
    <vt:vector size="92" baseType="lpstr">
      <vt:lpstr>Arial</vt:lpstr>
      <vt:lpstr>Calibri</vt:lpstr>
      <vt:lpstr>Comic Sans MS</vt:lpstr>
      <vt:lpstr>Monotype Sorts</vt:lpstr>
      <vt:lpstr>Symbol</vt:lpstr>
      <vt:lpstr>Wingdings</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795</cp:revision>
  <dcterms:created xsi:type="dcterms:W3CDTF">2002-09-09T09:17:52Z</dcterms:created>
  <dcterms:modified xsi:type="dcterms:W3CDTF">2025-03-04T07:53:05Z</dcterms:modified>
</cp:coreProperties>
</file>