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1" r:id="rId6"/>
    <p:sldId id="260" r:id="rId7"/>
    <p:sldId id="262" r:id="rId8"/>
    <p:sldId id="263" r:id="rId9"/>
    <p:sldId id="266" r:id="rId10"/>
    <p:sldId id="264" r:id="rId11"/>
    <p:sldId id="265" r:id="rId12"/>
    <p:sldId id="267" r:id="rId13"/>
    <p:sldId id="26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80" d="100"/>
          <a:sy n="80" d="100"/>
        </p:scale>
        <p:origin x="64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Antonietta Casadei" userId="66f9bffd8e1f691e" providerId="LiveId" clId="{B39351F2-04E6-4DDF-A013-0DFD48107149}"/>
    <pc:docChg chg="undo custSel modSld">
      <pc:chgData name="Maria Antonietta Casadei" userId="66f9bffd8e1f691e" providerId="LiveId" clId="{B39351F2-04E6-4DDF-A013-0DFD48107149}" dt="2023-03-27T12:12:38.409" v="63" actId="20577"/>
      <pc:docMkLst>
        <pc:docMk/>
      </pc:docMkLst>
      <pc:sldChg chg="modSp mod">
        <pc:chgData name="Maria Antonietta Casadei" userId="66f9bffd8e1f691e" providerId="LiveId" clId="{B39351F2-04E6-4DDF-A013-0DFD48107149}" dt="2023-03-24T09:07:40.103" v="25" actId="207"/>
        <pc:sldMkLst>
          <pc:docMk/>
          <pc:sldMk cId="1721878056" sldId="258"/>
        </pc:sldMkLst>
        <pc:spChg chg="mod">
          <ac:chgData name="Maria Antonietta Casadei" userId="66f9bffd8e1f691e" providerId="LiveId" clId="{B39351F2-04E6-4DDF-A013-0DFD48107149}" dt="2023-03-24T09:07:40.103" v="25" actId="207"/>
          <ac:spMkLst>
            <pc:docMk/>
            <pc:sldMk cId="1721878056" sldId="258"/>
            <ac:spMk id="3" creationId="{E74BE558-B9E2-4B1D-AB2E-2644287A8354}"/>
          </ac:spMkLst>
        </pc:spChg>
      </pc:sldChg>
      <pc:sldChg chg="modSp mod">
        <pc:chgData name="Maria Antonietta Casadei" userId="66f9bffd8e1f691e" providerId="LiveId" clId="{B39351F2-04E6-4DDF-A013-0DFD48107149}" dt="2023-03-24T09:08:10.319" v="27" actId="113"/>
        <pc:sldMkLst>
          <pc:docMk/>
          <pc:sldMk cId="2050945054" sldId="259"/>
        </pc:sldMkLst>
        <pc:spChg chg="mod">
          <ac:chgData name="Maria Antonietta Casadei" userId="66f9bffd8e1f691e" providerId="LiveId" clId="{B39351F2-04E6-4DDF-A013-0DFD48107149}" dt="2023-03-24T09:08:10.319" v="27" actId="113"/>
          <ac:spMkLst>
            <pc:docMk/>
            <pc:sldMk cId="2050945054" sldId="259"/>
            <ac:spMk id="3" creationId="{C8AAD6DF-6E9F-40F3-ACC6-FDFA6721F1AA}"/>
          </ac:spMkLst>
        </pc:spChg>
      </pc:sldChg>
      <pc:sldChg chg="modSp mod">
        <pc:chgData name="Maria Antonietta Casadei" userId="66f9bffd8e1f691e" providerId="LiveId" clId="{B39351F2-04E6-4DDF-A013-0DFD48107149}" dt="2023-03-24T09:08:41.579" v="29" actId="207"/>
        <pc:sldMkLst>
          <pc:docMk/>
          <pc:sldMk cId="3658092174" sldId="260"/>
        </pc:sldMkLst>
        <pc:spChg chg="mod">
          <ac:chgData name="Maria Antonietta Casadei" userId="66f9bffd8e1f691e" providerId="LiveId" clId="{B39351F2-04E6-4DDF-A013-0DFD48107149}" dt="2023-03-24T09:08:41.579" v="29" actId="207"/>
          <ac:spMkLst>
            <pc:docMk/>
            <pc:sldMk cId="3658092174" sldId="260"/>
            <ac:spMk id="3" creationId="{9158AA17-A445-4341-9787-9805622C268C}"/>
          </ac:spMkLst>
        </pc:spChg>
      </pc:sldChg>
      <pc:sldChg chg="modSp mod">
        <pc:chgData name="Maria Antonietta Casadei" userId="66f9bffd8e1f691e" providerId="LiveId" clId="{B39351F2-04E6-4DDF-A013-0DFD48107149}" dt="2023-03-24T09:09:17.566" v="33" actId="113"/>
        <pc:sldMkLst>
          <pc:docMk/>
          <pc:sldMk cId="2220287277" sldId="263"/>
        </pc:sldMkLst>
        <pc:spChg chg="mod">
          <ac:chgData name="Maria Antonietta Casadei" userId="66f9bffd8e1f691e" providerId="LiveId" clId="{B39351F2-04E6-4DDF-A013-0DFD48107149}" dt="2023-03-24T09:09:17.566" v="33" actId="113"/>
          <ac:spMkLst>
            <pc:docMk/>
            <pc:sldMk cId="2220287277" sldId="263"/>
            <ac:spMk id="2" creationId="{F27DA885-F5EE-46C8-A33A-1209CB5BEA5B}"/>
          </ac:spMkLst>
        </pc:spChg>
        <pc:spChg chg="mod">
          <ac:chgData name="Maria Antonietta Casadei" userId="66f9bffd8e1f691e" providerId="LiveId" clId="{B39351F2-04E6-4DDF-A013-0DFD48107149}" dt="2023-03-24T09:09:11.520" v="32" actId="113"/>
          <ac:spMkLst>
            <pc:docMk/>
            <pc:sldMk cId="2220287277" sldId="263"/>
            <ac:spMk id="3" creationId="{13CAFD69-8604-4D9A-8858-0F3D22182D12}"/>
          </ac:spMkLst>
        </pc:spChg>
      </pc:sldChg>
      <pc:sldChg chg="modSp mod">
        <pc:chgData name="Maria Antonietta Casadei" userId="66f9bffd8e1f691e" providerId="LiveId" clId="{B39351F2-04E6-4DDF-A013-0DFD48107149}" dt="2023-03-27T12:10:15.280" v="53" actId="20577"/>
        <pc:sldMkLst>
          <pc:docMk/>
          <pc:sldMk cId="1252105745" sldId="264"/>
        </pc:sldMkLst>
        <pc:spChg chg="mod">
          <ac:chgData name="Maria Antonietta Casadei" userId="66f9bffd8e1f691e" providerId="LiveId" clId="{B39351F2-04E6-4DDF-A013-0DFD48107149}" dt="2023-03-27T12:10:15.280" v="53" actId="20577"/>
          <ac:spMkLst>
            <pc:docMk/>
            <pc:sldMk cId="1252105745" sldId="264"/>
            <ac:spMk id="3" creationId="{8FB71C3E-32DB-4265-AE05-05487FD13D5A}"/>
          </ac:spMkLst>
        </pc:spChg>
      </pc:sldChg>
      <pc:sldChg chg="modSp mod">
        <pc:chgData name="Maria Antonietta Casadei" userId="66f9bffd8e1f691e" providerId="LiveId" clId="{B39351F2-04E6-4DDF-A013-0DFD48107149}" dt="2023-03-27T12:11:08.725" v="58" actId="207"/>
        <pc:sldMkLst>
          <pc:docMk/>
          <pc:sldMk cId="3482951284" sldId="265"/>
        </pc:sldMkLst>
        <pc:spChg chg="mod">
          <ac:chgData name="Maria Antonietta Casadei" userId="66f9bffd8e1f691e" providerId="LiveId" clId="{B39351F2-04E6-4DDF-A013-0DFD48107149}" dt="2023-03-27T12:11:08.725" v="58" actId="207"/>
          <ac:spMkLst>
            <pc:docMk/>
            <pc:sldMk cId="3482951284" sldId="265"/>
            <ac:spMk id="3" creationId="{12C9EB41-2B14-4B5F-AE2A-D9456F0B5A0C}"/>
          </ac:spMkLst>
        </pc:spChg>
      </pc:sldChg>
      <pc:sldChg chg="modSp mod">
        <pc:chgData name="Maria Antonietta Casadei" userId="66f9bffd8e1f691e" providerId="LiveId" clId="{B39351F2-04E6-4DDF-A013-0DFD48107149}" dt="2023-03-24T09:09:35.318" v="34" actId="113"/>
        <pc:sldMkLst>
          <pc:docMk/>
          <pc:sldMk cId="3655764675" sldId="266"/>
        </pc:sldMkLst>
        <pc:spChg chg="mod">
          <ac:chgData name="Maria Antonietta Casadei" userId="66f9bffd8e1f691e" providerId="LiveId" clId="{B39351F2-04E6-4DDF-A013-0DFD48107149}" dt="2023-03-24T09:09:35.318" v="34" actId="113"/>
          <ac:spMkLst>
            <pc:docMk/>
            <pc:sldMk cId="3655764675" sldId="266"/>
            <ac:spMk id="3" creationId="{5844FF70-67C7-46CE-A390-416E6A68C2B4}"/>
          </ac:spMkLst>
        </pc:spChg>
      </pc:sldChg>
      <pc:sldChg chg="modSp mod">
        <pc:chgData name="Maria Antonietta Casadei" userId="66f9bffd8e1f691e" providerId="LiveId" clId="{B39351F2-04E6-4DDF-A013-0DFD48107149}" dt="2023-03-27T12:12:38.409" v="63" actId="20577"/>
        <pc:sldMkLst>
          <pc:docMk/>
          <pc:sldMk cId="1637108272" sldId="268"/>
        </pc:sldMkLst>
        <pc:spChg chg="mod">
          <ac:chgData name="Maria Antonietta Casadei" userId="66f9bffd8e1f691e" providerId="LiveId" clId="{B39351F2-04E6-4DDF-A013-0DFD48107149}" dt="2023-03-27T12:12:38.409" v="63" actId="20577"/>
          <ac:spMkLst>
            <pc:docMk/>
            <pc:sldMk cId="1637108272" sldId="26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EAAE6E-39A9-4FC2-8EE0-75509B0180A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AB47F0E-12C8-4936-AA9B-42B9C6BDBC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593A973-9B2C-466F-9837-520CCD52F462}"/>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5" name="Segnaposto piè di pagina 4">
            <a:extLst>
              <a:ext uri="{FF2B5EF4-FFF2-40B4-BE49-F238E27FC236}">
                <a16:creationId xmlns:a16="http://schemas.microsoft.com/office/drawing/2014/main" id="{85DFC031-3FE5-43B5-B5B2-4D79EF72FC2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C2ABAAE-5068-4ABE-9CCD-7926C2ED8A07}"/>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2702786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B1226D-BA93-464D-BB36-1722909FFDA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0CE5FA1-0AD1-4AB0-9F4C-21540427599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DFF0B0E-49EC-419E-B960-2E9CBC266A24}"/>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5" name="Segnaposto piè di pagina 4">
            <a:extLst>
              <a:ext uri="{FF2B5EF4-FFF2-40B4-BE49-F238E27FC236}">
                <a16:creationId xmlns:a16="http://schemas.microsoft.com/office/drawing/2014/main" id="{577596D4-6460-4CD9-A015-D565F474EA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1D6FDF1-B2A5-4170-87DD-6C2528D222B6}"/>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3572223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A6BA247-161E-4330-AE89-7CF904E1448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3CBC897-8B8F-4CEB-A463-D7E1C21F40F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DE90798-FED1-4FD5-98BD-8BDFD16C956C}"/>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5" name="Segnaposto piè di pagina 4">
            <a:extLst>
              <a:ext uri="{FF2B5EF4-FFF2-40B4-BE49-F238E27FC236}">
                <a16:creationId xmlns:a16="http://schemas.microsoft.com/office/drawing/2014/main" id="{6BE7004B-E8AF-496D-BB0D-FC06CAB5F57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BC1D98E-3410-4DFC-B339-C944F3415B70}"/>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328291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A112A1-6145-4431-B007-FF053EF9992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6A685D2-9FF7-4F58-B454-C6F314B16D2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45333AB-FEAD-4B4F-958F-D59DDAD7C3A8}"/>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5" name="Segnaposto piè di pagina 4">
            <a:extLst>
              <a:ext uri="{FF2B5EF4-FFF2-40B4-BE49-F238E27FC236}">
                <a16:creationId xmlns:a16="http://schemas.microsoft.com/office/drawing/2014/main" id="{121DA6AE-E89C-4B62-87B8-5BA97A9E6E8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1C8433A-0792-4EEC-A57C-18177AA57144}"/>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5702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72513E-4CA8-4C68-B3FE-19E1F7E3663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0F8CD99-BD66-441F-829F-6FB118B8B7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7F9F485-00D5-4B25-8F62-B78463F61B75}"/>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5" name="Segnaposto piè di pagina 4">
            <a:extLst>
              <a:ext uri="{FF2B5EF4-FFF2-40B4-BE49-F238E27FC236}">
                <a16:creationId xmlns:a16="http://schemas.microsoft.com/office/drawing/2014/main" id="{DE12269E-ECC9-4163-8239-3C8AA5964B2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B980B06-EBAE-47A4-A467-6E3BF138560F}"/>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3140622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4CA343-D161-484C-A4F3-ED8423A863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508E880-BBB9-4FDE-8075-7A0B244D9658}"/>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4F5F9D1-C241-40C2-A033-413FFB1F30D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361FB06-12FA-4F01-B4C9-4E0CE7011590}"/>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6" name="Segnaposto piè di pagina 5">
            <a:extLst>
              <a:ext uri="{FF2B5EF4-FFF2-40B4-BE49-F238E27FC236}">
                <a16:creationId xmlns:a16="http://schemas.microsoft.com/office/drawing/2014/main" id="{BA86246F-EE3D-4914-9D75-08C4B639BB4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C901461-6BF0-4D8B-9DDE-D9F1C4512ED4}"/>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35182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2F90EF-DF98-4411-903E-6F2964B5B7E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4C7F6E2-663A-4319-8B9F-B3F352BB54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0423B2E-4477-40B0-9C6A-EED475DD73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F45A2A1-5555-4BB9-B154-CC01B0DF28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D57D5AC6-B5D4-4080-A24A-AB87BF568C8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F691366-CC37-4669-AE57-480459BE66E6}"/>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8" name="Segnaposto piè di pagina 7">
            <a:extLst>
              <a:ext uri="{FF2B5EF4-FFF2-40B4-BE49-F238E27FC236}">
                <a16:creationId xmlns:a16="http://schemas.microsoft.com/office/drawing/2014/main" id="{4D6780C9-7BA9-4927-AF50-EB27C1737B4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338B67F-42C7-488C-8013-423747A51670}"/>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1639100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ACE4AD-341F-43CF-B804-B99C0AD07ED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D197EA8-C454-4AFE-9D15-8D335C242DB1}"/>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4" name="Segnaposto piè di pagina 3">
            <a:extLst>
              <a:ext uri="{FF2B5EF4-FFF2-40B4-BE49-F238E27FC236}">
                <a16:creationId xmlns:a16="http://schemas.microsoft.com/office/drawing/2014/main" id="{8E2D0BFF-AC11-4638-909A-AA60097B767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3C96D98-43F6-4A6B-BACF-DDBA04E03066}"/>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3790910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AEB3931-3541-4D3A-8A5E-6430FA6957D3}"/>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3" name="Segnaposto piè di pagina 2">
            <a:extLst>
              <a:ext uri="{FF2B5EF4-FFF2-40B4-BE49-F238E27FC236}">
                <a16:creationId xmlns:a16="http://schemas.microsoft.com/office/drawing/2014/main" id="{D7741008-7B8A-4463-9FC0-1A43DCB0B3C0}"/>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F625A7F-7BD4-4BA1-B93C-0CB3053B1FAD}"/>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1674560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7D84B3-08FD-44A0-89B4-32487925442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0D80116-4C98-4382-9BB2-2166ED9F87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AECF3CE-5D3F-47FE-9730-0A7F8D424B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B5CD875-B6C6-4CD9-A4A3-5AFF66B7DE1A}"/>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6" name="Segnaposto piè di pagina 5">
            <a:extLst>
              <a:ext uri="{FF2B5EF4-FFF2-40B4-BE49-F238E27FC236}">
                <a16:creationId xmlns:a16="http://schemas.microsoft.com/office/drawing/2014/main" id="{192CDB2D-2B19-49B5-A52E-C21B246C089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44B78C3-853A-4E7F-8600-041D1478118E}"/>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3399568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F02B07-2399-4D38-B72A-49BB8B68049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77C30EF-7D96-46CB-9AD5-FB5F21C368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39A1962-1808-4A8E-9032-FEB12B0022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FD32F8C-85C7-460C-B40B-361545C583D6}"/>
              </a:ext>
            </a:extLst>
          </p:cNvPr>
          <p:cNvSpPr>
            <a:spLocks noGrp="1"/>
          </p:cNvSpPr>
          <p:nvPr>
            <p:ph type="dt" sz="half" idx="10"/>
          </p:nvPr>
        </p:nvSpPr>
        <p:spPr/>
        <p:txBody>
          <a:bodyPr/>
          <a:lstStyle/>
          <a:p>
            <a:fld id="{EAEE81E7-A29A-4C48-84F5-0904CA91BAC8}" type="datetimeFigureOut">
              <a:rPr lang="it-IT" smtClean="0"/>
              <a:t>27/03/2023</a:t>
            </a:fld>
            <a:endParaRPr lang="it-IT"/>
          </a:p>
        </p:txBody>
      </p:sp>
      <p:sp>
        <p:nvSpPr>
          <p:cNvPr id="6" name="Segnaposto piè di pagina 5">
            <a:extLst>
              <a:ext uri="{FF2B5EF4-FFF2-40B4-BE49-F238E27FC236}">
                <a16:creationId xmlns:a16="http://schemas.microsoft.com/office/drawing/2014/main" id="{BF50EAD8-BDC9-4B62-A4A0-09BF2FEC747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041FD45-E61E-4F1E-BA99-59A31645618C}"/>
              </a:ext>
            </a:extLst>
          </p:cNvPr>
          <p:cNvSpPr>
            <a:spLocks noGrp="1"/>
          </p:cNvSpPr>
          <p:nvPr>
            <p:ph type="sldNum" sz="quarter" idx="12"/>
          </p:nvPr>
        </p:nvSpPr>
        <p:spPr/>
        <p:txBody>
          <a:bodyPr/>
          <a:lstStyle/>
          <a:p>
            <a:fld id="{D3C0045D-2DD5-4047-B310-DBBF10071CFD}" type="slidenum">
              <a:rPr lang="it-IT" smtClean="0"/>
              <a:t>‹N›</a:t>
            </a:fld>
            <a:endParaRPr lang="it-IT"/>
          </a:p>
        </p:txBody>
      </p:sp>
    </p:spTree>
    <p:extLst>
      <p:ext uri="{BB962C8B-B14F-4D97-AF65-F5344CB8AC3E}">
        <p14:creationId xmlns:p14="http://schemas.microsoft.com/office/powerpoint/2010/main" val="3440538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08AFF26-243B-490F-AA5A-C9DE00AF1C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0ED48EA-41BC-4BE3-BFC7-B0F483D8A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17A7B11-BAC5-4771-9FDD-0660DF97F6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EE81E7-A29A-4C48-84F5-0904CA91BAC8}" type="datetimeFigureOut">
              <a:rPr lang="it-IT" smtClean="0"/>
              <a:t>27/03/2023</a:t>
            </a:fld>
            <a:endParaRPr lang="it-IT"/>
          </a:p>
        </p:txBody>
      </p:sp>
      <p:sp>
        <p:nvSpPr>
          <p:cNvPr id="5" name="Segnaposto piè di pagina 4">
            <a:extLst>
              <a:ext uri="{FF2B5EF4-FFF2-40B4-BE49-F238E27FC236}">
                <a16:creationId xmlns:a16="http://schemas.microsoft.com/office/drawing/2014/main" id="{562CD5FB-D8AD-4A72-969D-01728CC36E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4A1F3137-F405-427A-B056-C22EF74836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0045D-2DD5-4047-B310-DBBF10071CFD}" type="slidenum">
              <a:rPr lang="it-IT" smtClean="0"/>
              <a:t>‹N›</a:t>
            </a:fld>
            <a:endParaRPr lang="it-IT"/>
          </a:p>
        </p:txBody>
      </p:sp>
    </p:spTree>
    <p:extLst>
      <p:ext uri="{BB962C8B-B14F-4D97-AF65-F5344CB8AC3E}">
        <p14:creationId xmlns:p14="http://schemas.microsoft.com/office/powerpoint/2010/main" val="723630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081DD5-51AC-4CE6-A4F3-59E8928281BE}"/>
              </a:ext>
            </a:extLst>
          </p:cNvPr>
          <p:cNvSpPr>
            <a:spLocks noGrp="1"/>
          </p:cNvSpPr>
          <p:nvPr>
            <p:ph type="ctrTitle"/>
          </p:nvPr>
        </p:nvSpPr>
        <p:spPr/>
        <p:txBody>
          <a:bodyPr/>
          <a:lstStyle/>
          <a:p>
            <a:r>
              <a:rPr lang="it-IT" dirty="0"/>
              <a:t>DLS e SEM</a:t>
            </a:r>
          </a:p>
        </p:txBody>
      </p:sp>
    </p:spTree>
    <p:extLst>
      <p:ext uri="{BB962C8B-B14F-4D97-AF65-F5344CB8AC3E}">
        <p14:creationId xmlns:p14="http://schemas.microsoft.com/office/powerpoint/2010/main" val="2191321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FB71C3E-32DB-4265-AE05-05487FD13D5A}"/>
              </a:ext>
            </a:extLst>
          </p:cNvPr>
          <p:cNvSpPr>
            <a:spLocks noGrp="1"/>
          </p:cNvSpPr>
          <p:nvPr>
            <p:ph idx="1"/>
          </p:nvPr>
        </p:nvSpPr>
        <p:spPr>
          <a:xfrm>
            <a:off x="838200" y="1454922"/>
            <a:ext cx="10515600" cy="4351338"/>
          </a:xfrm>
        </p:spPr>
        <p:txBody>
          <a:bodyPr>
            <a:normAutofit fontScale="92500"/>
          </a:bodyPr>
          <a:lstStyle/>
          <a:p>
            <a:pPr algn="just"/>
            <a:r>
              <a:rPr lang="it-IT" dirty="0"/>
              <a:t>La sorgente di elettroni di un microscopio elettronico a scansione può essere un </a:t>
            </a:r>
            <a:r>
              <a:rPr lang="it-IT" b="1" dirty="0"/>
              <a:t>filamento di tungsteno</a:t>
            </a:r>
            <a:r>
              <a:rPr lang="it-IT" dirty="0"/>
              <a:t>, oppure nei SEM da banco più sensibili e performanti un filamento di </a:t>
            </a:r>
            <a:r>
              <a:rPr lang="it-IT" b="1" dirty="0" err="1"/>
              <a:t>esaboruro</a:t>
            </a:r>
            <a:r>
              <a:rPr lang="it-IT" b="1" dirty="0"/>
              <a:t> di lantanio</a:t>
            </a:r>
            <a:r>
              <a:rPr lang="it-IT" dirty="0"/>
              <a:t>(LaB</a:t>
            </a:r>
            <a:r>
              <a:rPr lang="it-IT" baseline="-25000" dirty="0"/>
              <a:t>6</a:t>
            </a:r>
            <a:r>
              <a:rPr lang="it-IT" dirty="0"/>
              <a:t>) o </a:t>
            </a:r>
            <a:r>
              <a:rPr lang="it-IT" b="1" dirty="0"/>
              <a:t>di cerio </a:t>
            </a:r>
            <a:r>
              <a:rPr lang="it-IT" dirty="0"/>
              <a:t>(CeB</a:t>
            </a:r>
            <a:r>
              <a:rPr lang="it-IT" baseline="-25000" dirty="0"/>
              <a:t>6</a:t>
            </a:r>
            <a:r>
              <a:rPr lang="it-IT" dirty="0"/>
              <a:t>).  </a:t>
            </a:r>
          </a:p>
          <a:p>
            <a:pPr algn="just"/>
            <a:r>
              <a:rPr lang="it-IT" dirty="0"/>
              <a:t>Il campione viene mantenuto </a:t>
            </a:r>
            <a:r>
              <a:rPr lang="it-IT" b="1" dirty="0">
                <a:solidFill>
                  <a:srgbClr val="FF0000"/>
                </a:solidFill>
              </a:rPr>
              <a:t>sotto vuoto </a:t>
            </a:r>
            <a:r>
              <a:rPr lang="it-IT" dirty="0"/>
              <a:t>per evitare che l’aria disturbi la creazione del fascio di elettroni. </a:t>
            </a:r>
            <a:r>
              <a:rPr lang="it-IT" b="1" dirty="0">
                <a:solidFill>
                  <a:srgbClr val="FF0000"/>
                </a:solidFill>
              </a:rPr>
              <a:t>Il campione deve essere conduttivo</a:t>
            </a:r>
            <a:r>
              <a:rPr lang="it-IT" dirty="0"/>
              <a:t>, altrimenti produrrebbe cariche elettrostatiche che disturberebbero la rivelazione del segnale.</a:t>
            </a:r>
          </a:p>
          <a:p>
            <a:pPr algn="just"/>
            <a:r>
              <a:rPr lang="it-IT" dirty="0"/>
              <a:t> Nel caso di campioni non conduttivi, essi possono essere </a:t>
            </a:r>
            <a:r>
              <a:rPr lang="it-IT" b="1" dirty="0">
                <a:solidFill>
                  <a:srgbClr val="FF0000"/>
                </a:solidFill>
              </a:rPr>
              <a:t>metallizzati</a:t>
            </a:r>
            <a:r>
              <a:rPr lang="it-IT" dirty="0"/>
              <a:t> con degli apparecchi specifici (</a:t>
            </a:r>
            <a:r>
              <a:rPr lang="it-IT" dirty="0" err="1"/>
              <a:t>Sputter</a:t>
            </a:r>
            <a:r>
              <a:rPr lang="it-IT" dirty="0"/>
              <a:t> </a:t>
            </a:r>
            <a:r>
              <a:rPr lang="it-IT" dirty="0" err="1"/>
              <a:t>Coater</a:t>
            </a:r>
            <a:r>
              <a:rPr lang="it-IT" dirty="0"/>
              <a:t>) o più semplicemente, nei microscopi elettronici SEM che lo consentono,  analizzati in basso vuoto con dei porta-campioni (holder) adatti.</a:t>
            </a:r>
          </a:p>
        </p:txBody>
      </p:sp>
    </p:spTree>
    <p:extLst>
      <p:ext uri="{BB962C8B-B14F-4D97-AF65-F5344CB8AC3E}">
        <p14:creationId xmlns:p14="http://schemas.microsoft.com/office/powerpoint/2010/main" val="1252105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C9EB41-2B14-4B5F-AE2A-D9456F0B5A0C}"/>
              </a:ext>
            </a:extLst>
          </p:cNvPr>
          <p:cNvSpPr>
            <a:spLocks noGrp="1"/>
          </p:cNvSpPr>
          <p:nvPr>
            <p:ph idx="1"/>
          </p:nvPr>
        </p:nvSpPr>
        <p:spPr>
          <a:xfrm>
            <a:off x="838200" y="1248032"/>
            <a:ext cx="10515600" cy="4928931"/>
          </a:xfrm>
        </p:spPr>
        <p:txBody>
          <a:bodyPr>
            <a:normAutofit fontScale="85000" lnSpcReduction="20000"/>
          </a:bodyPr>
          <a:lstStyle/>
          <a:p>
            <a:r>
              <a:rPr lang="it-IT" dirty="0"/>
              <a:t>In un microscopio elettronico a scansione SEM il campione viene sottoposto ad una scansione </a:t>
            </a:r>
            <a:r>
              <a:rPr lang="it-IT" b="1" dirty="0"/>
              <a:t>riga per riga </a:t>
            </a:r>
            <a:r>
              <a:rPr lang="it-IT" dirty="0"/>
              <a:t>con il fascio di elettroni su un’area specifica. </a:t>
            </a:r>
          </a:p>
          <a:p>
            <a:r>
              <a:rPr lang="it-IT" b="1" dirty="0">
                <a:solidFill>
                  <a:srgbClr val="FF0000"/>
                </a:solidFill>
              </a:rPr>
              <a:t>In risposta vengono riemessi dal campione diversi segnali</a:t>
            </a:r>
            <a:r>
              <a:rPr lang="it-IT" b="1" dirty="0"/>
              <a:t>: elettroni di back-scattering, elettroni secondari, raggi X, etc. Il campione viene mantenuto sottovuoto per evitare interferenze</a:t>
            </a:r>
            <a:r>
              <a:rPr lang="it-IT" dirty="0"/>
              <a:t>.</a:t>
            </a:r>
          </a:p>
          <a:p>
            <a:r>
              <a:rPr lang="it-IT" dirty="0"/>
              <a:t>A parità di voltaggio di accelerazione, </a:t>
            </a:r>
            <a:r>
              <a:rPr lang="it-IT" b="1" dirty="0"/>
              <a:t>la penetrazione </a:t>
            </a:r>
            <a:r>
              <a:rPr lang="it-IT" dirty="0"/>
              <a:t>del fascio di elettroni varia in funzione del numero atomico dell’elemento, o meglio </a:t>
            </a:r>
            <a:r>
              <a:rPr lang="it-IT" b="1" dirty="0"/>
              <a:t>è maggiore in materiali più leggeri e minore in materiali più pesanti.</a:t>
            </a:r>
            <a:r>
              <a:rPr lang="it-IT" dirty="0"/>
              <a:t> Di conseguenza anche la quantità di elettroni di back-scattering riemessi dal campione, e rilevati da uno specifico detector, sarà proporzionale alla durezza del materiale stesso. Per questa ragione le immagini ottenute al SEM con un detector di back-scattering mostrano una </a:t>
            </a:r>
            <a:r>
              <a:rPr lang="it-IT" b="1" dirty="0">
                <a:solidFill>
                  <a:srgbClr val="FF0000"/>
                </a:solidFill>
              </a:rPr>
              <a:t>scala di grigi </a:t>
            </a:r>
            <a:r>
              <a:rPr lang="it-IT" dirty="0"/>
              <a:t>che può essere connessa alla tipologia di materiale in questo modo:</a:t>
            </a:r>
          </a:p>
          <a:p>
            <a:r>
              <a:rPr lang="it-IT" dirty="0"/>
              <a:t>materiali leggeri=immagini più scure (gli elettroni penetrano di più e quindi ne vengono riemessi pochi)</a:t>
            </a:r>
          </a:p>
          <a:p>
            <a:r>
              <a:rPr lang="it-IT" dirty="0"/>
              <a:t>materiali pesanti=immagini più chiare (gli elettroni penetrano meno e quindi ne vengono riemessi molti) </a:t>
            </a:r>
          </a:p>
        </p:txBody>
      </p:sp>
    </p:spTree>
    <p:extLst>
      <p:ext uri="{BB962C8B-B14F-4D97-AF65-F5344CB8AC3E}">
        <p14:creationId xmlns:p14="http://schemas.microsoft.com/office/powerpoint/2010/main" val="3482951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40E9A291-7C5B-4110-9C99-429200EA8BDD}"/>
              </a:ext>
            </a:extLst>
          </p:cNvPr>
          <p:cNvPicPr>
            <a:picLocks noGrp="1" noChangeAspect="1"/>
          </p:cNvPicPr>
          <p:nvPr>
            <p:ph idx="1"/>
          </p:nvPr>
        </p:nvPicPr>
        <p:blipFill>
          <a:blip r:embed="rId2"/>
          <a:stretch>
            <a:fillRect/>
          </a:stretch>
        </p:blipFill>
        <p:spPr>
          <a:xfrm>
            <a:off x="3181350" y="2058194"/>
            <a:ext cx="5829300" cy="3886200"/>
          </a:xfrm>
          <a:prstGeom prst="rect">
            <a:avLst/>
          </a:prstGeom>
        </p:spPr>
      </p:pic>
    </p:spTree>
    <p:extLst>
      <p:ext uri="{BB962C8B-B14F-4D97-AF65-F5344CB8AC3E}">
        <p14:creationId xmlns:p14="http://schemas.microsoft.com/office/powerpoint/2010/main" val="1381401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t>TEM</a:t>
            </a:r>
          </a:p>
        </p:txBody>
      </p:sp>
      <p:sp>
        <p:nvSpPr>
          <p:cNvPr id="3" name="Segnaposto contenuto 2"/>
          <p:cNvSpPr>
            <a:spLocks noGrp="1"/>
          </p:cNvSpPr>
          <p:nvPr>
            <p:ph idx="1"/>
          </p:nvPr>
        </p:nvSpPr>
        <p:spPr>
          <a:xfrm>
            <a:off x="838200" y="1463040"/>
            <a:ext cx="10515600" cy="4713923"/>
          </a:xfrm>
        </p:spPr>
        <p:txBody>
          <a:bodyPr>
            <a:normAutofit fontScale="70000" lnSpcReduction="20000"/>
          </a:bodyPr>
          <a:lstStyle/>
          <a:p>
            <a:pPr algn="just"/>
            <a:r>
              <a:rPr lang="it-IT" dirty="0"/>
              <a:t>In TEM </a:t>
            </a:r>
            <a:r>
              <a:rPr lang="it-IT" b="1" dirty="0"/>
              <a:t>gli elettroni </a:t>
            </a:r>
            <a:r>
              <a:rPr lang="it-IT" dirty="0"/>
              <a:t>che costituiscono il fascio </a:t>
            </a:r>
            <a:r>
              <a:rPr lang="it-IT" b="1" dirty="0"/>
              <a:t>attraversano una sezione </a:t>
            </a:r>
            <a:r>
              <a:rPr lang="it-IT" dirty="0"/>
              <a:t>nella quale, in precedenza, è stato creato il </a:t>
            </a:r>
            <a:r>
              <a:rPr lang="it-IT" b="1" dirty="0"/>
              <a:t>vuoto</a:t>
            </a:r>
            <a:r>
              <a:rPr lang="it-IT" dirty="0"/>
              <a:t>, per poi passare completamente attraverso il campione. Questo, dunque, deve avere uno spessore estremamente ridotto, </a:t>
            </a:r>
            <a:r>
              <a:rPr lang="it-IT" b="1" dirty="0"/>
              <a:t>compreso tra 50 e 500 nm</a:t>
            </a:r>
            <a:r>
              <a:rPr lang="it-IT" dirty="0"/>
              <a:t>. Il potere di risoluzione (la minima distanza fra due punti per la quale si possono distinguere come tali e non come uno solo) è di circa </a:t>
            </a:r>
            <a:r>
              <a:rPr lang="it-IT" b="1" dirty="0"/>
              <a:t>0,2 nm</a:t>
            </a:r>
            <a:r>
              <a:rPr lang="it-IT" dirty="0"/>
              <a:t>, cioè circa 500 mila volte maggiore di quello dell'occhio umano </a:t>
            </a:r>
            <a:r>
              <a:rPr lang="it-IT" b="1" dirty="0"/>
              <a:t>contro il nm dei migliore SEM</a:t>
            </a:r>
            <a:r>
              <a:rPr lang="it-IT" dirty="0"/>
              <a:t>. Questo tipo di microscopio è fornito, lungo l'asse elettro-ottico, di complessi sistemi che sfruttando la modificazione di campi elettrici e magnetici, sono di conseguenza in grado di pilotare gli elettroni attraverso "</a:t>
            </a:r>
            <a:r>
              <a:rPr lang="it-IT" b="1" dirty="0"/>
              <a:t>lenti</a:t>
            </a:r>
            <a:r>
              <a:rPr lang="it-IT" dirty="0"/>
              <a:t>" magnetiche necessarie ad allargare considerevolmente il fascio di elettroni, già passati attraverso il campione, per far sì che l'immagine risulti ingrandita.</a:t>
            </a:r>
          </a:p>
          <a:p>
            <a:pPr algn="just"/>
            <a:r>
              <a:rPr lang="it-IT" dirty="0"/>
              <a:t> Il campione consiste in </a:t>
            </a:r>
            <a:r>
              <a:rPr lang="it-IT" b="1" dirty="0"/>
              <a:t>sezioni</a:t>
            </a:r>
            <a:r>
              <a:rPr lang="it-IT" dirty="0"/>
              <a:t>, come si è detto, </a:t>
            </a:r>
            <a:r>
              <a:rPr lang="it-IT" b="1" dirty="0"/>
              <a:t>molto sottili</a:t>
            </a:r>
            <a:r>
              <a:rPr lang="it-IT" dirty="0"/>
              <a:t>, </a:t>
            </a:r>
            <a:r>
              <a:rPr lang="it-IT" b="1" dirty="0"/>
              <a:t>appoggiate su di un piccolo dischetto in rame o nichel </a:t>
            </a:r>
            <a:r>
              <a:rPr lang="it-IT" dirty="0"/>
              <a:t>(del diametro di pochi millimetri) </a:t>
            </a:r>
            <a:r>
              <a:rPr lang="it-IT" b="1" dirty="0"/>
              <a:t>fenestrato</a:t>
            </a:r>
            <a:r>
              <a:rPr lang="it-IT" dirty="0"/>
              <a:t> di solito a rete ("retino") in modo che la sezione possa essere osservata tra le sue maglie senza interposizione di vetro (a differenza di quello che avviene nel microscopio ottico) che non sarebbe attraversato dagli elettroni. Questi ultimi infatti non possono attraversare materiali spessi.</a:t>
            </a:r>
          </a:p>
          <a:p>
            <a:pPr algn="just"/>
            <a:r>
              <a:rPr lang="it-IT" b="1" dirty="0"/>
              <a:t>Il fascio di elettroni colpisce uno schermo fluorescente (sensibile agli stessi) proiettando su di esso un'immagine reale e fortemente ingrandita della porzione di campione precedentemente attraversata. </a:t>
            </a:r>
            <a:r>
              <a:rPr lang="it-IT" dirty="0"/>
              <a:t>Questo microscopio fornisce le immagini </a:t>
            </a:r>
            <a:r>
              <a:rPr lang="it-IT"/>
              <a:t>in bianco </a:t>
            </a:r>
            <a:r>
              <a:rPr lang="it-IT" dirty="0"/>
              <a:t>e nero</a:t>
            </a:r>
          </a:p>
        </p:txBody>
      </p:sp>
    </p:spTree>
    <p:extLst>
      <p:ext uri="{BB962C8B-B14F-4D97-AF65-F5344CB8AC3E}">
        <p14:creationId xmlns:p14="http://schemas.microsoft.com/office/powerpoint/2010/main" val="1637108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74BE558-B9E2-4B1D-AB2E-2644287A8354}"/>
              </a:ext>
            </a:extLst>
          </p:cNvPr>
          <p:cNvSpPr>
            <a:spLocks noGrp="1"/>
          </p:cNvSpPr>
          <p:nvPr>
            <p:ph idx="1"/>
          </p:nvPr>
        </p:nvSpPr>
        <p:spPr>
          <a:xfrm>
            <a:off x="838200" y="1285103"/>
            <a:ext cx="10515600" cy="4891860"/>
          </a:xfrm>
        </p:spPr>
        <p:txBody>
          <a:bodyPr>
            <a:normAutofit fontScale="70000" lnSpcReduction="20000"/>
          </a:bodyPr>
          <a:lstStyle/>
          <a:p>
            <a:pPr algn="just"/>
            <a:r>
              <a:rPr lang="it-IT" dirty="0"/>
              <a:t>Dynamic Light Scattering (DLS, noto anche come  spettroscopia di correlazione dei fotoni  o  </a:t>
            </a:r>
            <a:r>
              <a:rPr lang="it-IT" b="1" dirty="0"/>
              <a:t>scattering della luce quasi elastica </a:t>
            </a:r>
            <a:r>
              <a:rPr lang="it-IT" dirty="0"/>
              <a:t>) è una delle tecniche di diffusione della luce più popolari perché consente il dimensionamento delle </a:t>
            </a:r>
            <a:r>
              <a:rPr lang="it-IT" b="1" dirty="0">
                <a:solidFill>
                  <a:srgbClr val="FF0000"/>
                </a:solidFill>
              </a:rPr>
              <a:t>particelle fino a 1 nm di diametro</a:t>
            </a:r>
            <a:r>
              <a:rPr lang="it-IT" dirty="0"/>
              <a:t>. Le applicazioni tipiche sono </a:t>
            </a:r>
            <a:r>
              <a:rPr lang="it-IT" b="1" dirty="0"/>
              <a:t>emulsioni, micelle, polimeri, proteine, nanoparticelle o colloidi</a:t>
            </a:r>
            <a:r>
              <a:rPr lang="it-IT" dirty="0"/>
              <a:t>. Il principio di base è semplice: il campione viene illuminato da un </a:t>
            </a:r>
            <a:r>
              <a:rPr lang="it-IT" b="1" dirty="0">
                <a:solidFill>
                  <a:srgbClr val="FF0000"/>
                </a:solidFill>
              </a:rPr>
              <a:t>raggio laser </a:t>
            </a:r>
            <a:r>
              <a:rPr lang="it-IT" dirty="0"/>
              <a:t>e le fluttuazioni della luce diffusa vengono rilevate </a:t>
            </a:r>
            <a:r>
              <a:rPr lang="it-IT" b="1" dirty="0"/>
              <a:t>ad un angolo di diffusione noto θ </a:t>
            </a:r>
            <a:r>
              <a:rPr lang="it-IT" dirty="0"/>
              <a:t>da un rivelatore di fotoni.</a:t>
            </a:r>
          </a:p>
          <a:p>
            <a:pPr algn="just"/>
            <a:endParaRPr lang="it-IT" dirty="0"/>
          </a:p>
          <a:p>
            <a:pPr algn="just"/>
            <a:r>
              <a:rPr lang="it-IT" dirty="0"/>
              <a:t>I semplici strumenti DLS che misurano ad angolo fisso possono determinare la dimensione media delle particelle in un intervallo di dimensioni limitato. Strumenti </a:t>
            </a:r>
            <a:r>
              <a:rPr lang="it-IT" b="1" dirty="0"/>
              <a:t>multi-angolo</a:t>
            </a:r>
            <a:r>
              <a:rPr lang="it-IT" dirty="0"/>
              <a:t> più elaborati possono determinare la distribuzione completa  delle dimensioni delle particelle .</a:t>
            </a:r>
          </a:p>
          <a:p>
            <a:pPr algn="just"/>
            <a:endParaRPr lang="it-IT" dirty="0"/>
          </a:p>
          <a:p>
            <a:pPr algn="just"/>
            <a:r>
              <a:rPr lang="it-IT" dirty="0"/>
              <a:t>Da un punto di vista microscopico, le particelle disperdono la luce e quindi danno informazioni sul loro movimento. </a:t>
            </a:r>
            <a:r>
              <a:rPr lang="it-IT" b="1" dirty="0"/>
              <a:t>L'analisi della fluttuazione della luce diffusa produce così informazioni sulle dimensioni delle particelle. </a:t>
            </a:r>
            <a:r>
              <a:rPr lang="it-IT" dirty="0"/>
              <a:t>Sperimentalmente si caratterizzano le fluttuazioni di intensità calcolando la  funzione di correlazione di intensità, la cui analisi fornisce </a:t>
            </a:r>
            <a:r>
              <a:rPr lang="it-IT" b="1" dirty="0">
                <a:solidFill>
                  <a:srgbClr val="FF0000"/>
                </a:solidFill>
              </a:rPr>
              <a:t>il coefficiente di diffusione delle particelle</a:t>
            </a:r>
            <a:r>
              <a:rPr lang="it-IT" dirty="0"/>
              <a:t> (noto anche come costante di diffusione).</a:t>
            </a:r>
          </a:p>
        </p:txBody>
      </p:sp>
    </p:spTree>
    <p:extLst>
      <p:ext uri="{BB962C8B-B14F-4D97-AF65-F5344CB8AC3E}">
        <p14:creationId xmlns:p14="http://schemas.microsoft.com/office/powerpoint/2010/main" val="1721878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F223768D-5F4F-473A-B808-321884FDC5DD}"/>
              </a:ext>
            </a:extLst>
          </p:cNvPr>
          <p:cNvPicPr>
            <a:picLocks noGrp="1" noChangeAspect="1"/>
          </p:cNvPicPr>
          <p:nvPr>
            <p:ph idx="1"/>
          </p:nvPr>
        </p:nvPicPr>
        <p:blipFill>
          <a:blip r:embed="rId2"/>
          <a:stretch>
            <a:fillRect/>
          </a:stretch>
        </p:blipFill>
        <p:spPr>
          <a:xfrm>
            <a:off x="1883375" y="1453260"/>
            <a:ext cx="8120578" cy="3951480"/>
          </a:xfrm>
          <a:prstGeom prst="rect">
            <a:avLst/>
          </a:prstGeom>
        </p:spPr>
      </p:pic>
    </p:spTree>
    <p:extLst>
      <p:ext uri="{BB962C8B-B14F-4D97-AF65-F5344CB8AC3E}">
        <p14:creationId xmlns:p14="http://schemas.microsoft.com/office/powerpoint/2010/main" val="983397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8AAD6DF-6E9F-40F3-ACC6-FDFA6721F1AA}"/>
              </a:ext>
            </a:extLst>
          </p:cNvPr>
          <p:cNvSpPr>
            <a:spLocks noGrp="1"/>
          </p:cNvSpPr>
          <p:nvPr>
            <p:ph idx="1"/>
          </p:nvPr>
        </p:nvSpPr>
        <p:spPr>
          <a:xfrm>
            <a:off x="838200" y="963827"/>
            <a:ext cx="10515600" cy="5213136"/>
          </a:xfrm>
        </p:spPr>
        <p:txBody>
          <a:bodyPr>
            <a:normAutofit/>
          </a:bodyPr>
          <a:lstStyle/>
          <a:p>
            <a:endParaRPr lang="it-IT" dirty="0"/>
          </a:p>
          <a:p>
            <a:pPr marL="0" indent="0" algn="just">
              <a:buNone/>
            </a:pPr>
            <a:r>
              <a:rPr lang="it-IT" sz="2400" dirty="0"/>
              <a:t>Il principio di diffusione dinamica della luce si basa sul concetto che particelle e molecole sono in costante movimento termico (</a:t>
            </a:r>
            <a:r>
              <a:rPr lang="it-IT" sz="2400" b="1" dirty="0">
                <a:solidFill>
                  <a:srgbClr val="FF0000"/>
                </a:solidFill>
              </a:rPr>
              <a:t>moto browniano), diffondono ad una velocità correlata alle loro dimensioni</a:t>
            </a:r>
            <a:r>
              <a:rPr lang="it-IT" sz="2400" dirty="0"/>
              <a:t>; le particelle più piccole diffondono più velocemente delle particelle più grandi. </a:t>
            </a:r>
          </a:p>
          <a:p>
            <a:pPr marL="0" indent="0" algn="just">
              <a:buNone/>
            </a:pPr>
            <a:r>
              <a:rPr lang="it-IT" sz="2400" dirty="0"/>
              <a:t>La velocità del movimento browniano è anche determinata dalla </a:t>
            </a:r>
            <a:r>
              <a:rPr lang="it-IT" sz="2400" b="1" dirty="0">
                <a:solidFill>
                  <a:srgbClr val="FF0000"/>
                </a:solidFill>
              </a:rPr>
              <a:t>temperatura</a:t>
            </a:r>
            <a:r>
              <a:rPr lang="it-IT" sz="2400" dirty="0"/>
              <a:t>, quindi un controllo preciso della temperatura è essenziale per una misurazione accurata delle dimensioni.</a:t>
            </a:r>
          </a:p>
          <a:p>
            <a:pPr marL="0" indent="0" algn="just">
              <a:buNone/>
            </a:pPr>
            <a:r>
              <a:rPr lang="it-IT" sz="2400" dirty="0"/>
              <a:t>Per misurare la velocità di diffusione, si osserva lo schema a chiazze prodotto illuminando le particelle con un laser. L'intensità di scattering ad un angolo specifico fluttuerà nel tempo, e questo viene rilevato usando un </a:t>
            </a:r>
            <a:r>
              <a:rPr lang="it-IT" sz="2400" b="1" dirty="0"/>
              <a:t>sensibile rivelatore a fotodiodo </a:t>
            </a:r>
            <a:r>
              <a:rPr lang="it-IT" sz="2400" dirty="0"/>
              <a:t>(APD). Le variazioni di intensità vengono analizzate con un auto-correlatore digitale che genera una funzione di correlazione. Questa curva può essere analizzata per fornire le dimensioni e la distribuzione delle dimensioni.</a:t>
            </a:r>
          </a:p>
        </p:txBody>
      </p:sp>
    </p:spTree>
    <p:extLst>
      <p:ext uri="{BB962C8B-B14F-4D97-AF65-F5344CB8AC3E}">
        <p14:creationId xmlns:p14="http://schemas.microsoft.com/office/powerpoint/2010/main" val="2050945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6D2EDEED-ED73-4398-89AE-5CAB63975621}"/>
              </a:ext>
            </a:extLst>
          </p:cNvPr>
          <p:cNvPicPr>
            <a:picLocks noGrp="1" noChangeAspect="1"/>
          </p:cNvPicPr>
          <p:nvPr>
            <p:ph idx="1"/>
          </p:nvPr>
        </p:nvPicPr>
        <p:blipFill>
          <a:blip r:embed="rId2"/>
          <a:stretch>
            <a:fillRect/>
          </a:stretch>
        </p:blipFill>
        <p:spPr>
          <a:xfrm>
            <a:off x="2779977" y="1458097"/>
            <a:ext cx="6142373" cy="3685424"/>
          </a:xfrm>
          <a:prstGeom prst="rect">
            <a:avLst/>
          </a:prstGeom>
        </p:spPr>
      </p:pic>
    </p:spTree>
    <p:extLst>
      <p:ext uri="{BB962C8B-B14F-4D97-AF65-F5344CB8AC3E}">
        <p14:creationId xmlns:p14="http://schemas.microsoft.com/office/powerpoint/2010/main" val="2908925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158AA17-A445-4341-9787-9805622C268C}"/>
              </a:ext>
            </a:extLst>
          </p:cNvPr>
          <p:cNvSpPr>
            <a:spLocks noGrp="1"/>
          </p:cNvSpPr>
          <p:nvPr>
            <p:ph idx="1"/>
          </p:nvPr>
        </p:nvSpPr>
        <p:spPr>
          <a:xfrm>
            <a:off x="838200" y="1253331"/>
            <a:ext cx="10515600" cy="4351338"/>
          </a:xfrm>
        </p:spPr>
        <p:txBody>
          <a:bodyPr/>
          <a:lstStyle/>
          <a:p>
            <a:pPr algn="just"/>
            <a:r>
              <a:rPr lang="it-IT" dirty="0" err="1"/>
              <a:t>ll</a:t>
            </a:r>
            <a:r>
              <a:rPr lang="it-IT" dirty="0"/>
              <a:t> </a:t>
            </a:r>
            <a:r>
              <a:rPr lang="it-IT" b="1" dirty="0">
                <a:solidFill>
                  <a:srgbClr val="FF0000"/>
                </a:solidFill>
              </a:rPr>
              <a:t>potenziale zeta </a:t>
            </a:r>
            <a:r>
              <a:rPr lang="it-IT" dirty="0"/>
              <a:t>è un indicatore chiave della stabilità colloidale. Maggiore è l'entità del potenziale zeta (cioè altamente positivo o altamente negativo), più stabile è il colloide. </a:t>
            </a:r>
          </a:p>
          <a:p>
            <a:pPr algn="just"/>
            <a:r>
              <a:rPr lang="it-IT" dirty="0"/>
              <a:t>Un potenziale zeta di magnitudo inferiore indica un colloide meno stabile, in cui le particelle tenderanno ad aggregarsi o coagularsi. Pertanto, la conoscenza del potenziale zeta è importante per ottimizzare i processi di produzione e per il controllo di qualità.</a:t>
            </a:r>
          </a:p>
          <a:p>
            <a:pPr algn="just"/>
            <a:r>
              <a:rPr lang="it-IT" b="1" dirty="0">
                <a:solidFill>
                  <a:srgbClr val="FF0000"/>
                </a:solidFill>
              </a:rPr>
              <a:t>Le misure di potenziale zeta richiedono l'applicazione di un campo elettrico al campione</a:t>
            </a:r>
            <a:r>
              <a:rPr lang="it-IT" dirty="0"/>
              <a:t>. </a:t>
            </a:r>
          </a:p>
        </p:txBody>
      </p:sp>
    </p:spTree>
    <p:extLst>
      <p:ext uri="{BB962C8B-B14F-4D97-AF65-F5344CB8AC3E}">
        <p14:creationId xmlns:p14="http://schemas.microsoft.com/office/powerpoint/2010/main" val="3658092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7950C3EE-FB88-4B2B-9726-5DE08179A2C3}"/>
              </a:ext>
            </a:extLst>
          </p:cNvPr>
          <p:cNvPicPr>
            <a:picLocks noGrp="1" noChangeAspect="1"/>
          </p:cNvPicPr>
          <p:nvPr>
            <p:ph idx="1"/>
          </p:nvPr>
        </p:nvPicPr>
        <p:blipFill>
          <a:blip r:embed="rId2"/>
          <a:stretch>
            <a:fillRect/>
          </a:stretch>
        </p:blipFill>
        <p:spPr>
          <a:xfrm>
            <a:off x="986481" y="1409321"/>
            <a:ext cx="10515600" cy="3602282"/>
          </a:xfrm>
          <a:prstGeom prst="rect">
            <a:avLst/>
          </a:prstGeom>
        </p:spPr>
      </p:pic>
    </p:spTree>
    <p:extLst>
      <p:ext uri="{BB962C8B-B14F-4D97-AF65-F5344CB8AC3E}">
        <p14:creationId xmlns:p14="http://schemas.microsoft.com/office/powerpoint/2010/main" val="1853703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7DA885-F5EE-46C8-A33A-1209CB5BEA5B}"/>
              </a:ext>
            </a:extLst>
          </p:cNvPr>
          <p:cNvSpPr>
            <a:spLocks noGrp="1"/>
          </p:cNvSpPr>
          <p:nvPr>
            <p:ph type="title"/>
          </p:nvPr>
        </p:nvSpPr>
        <p:spPr/>
        <p:txBody>
          <a:bodyPr/>
          <a:lstStyle/>
          <a:p>
            <a:pPr algn="just"/>
            <a:r>
              <a:rPr lang="it-IT" dirty="0"/>
              <a:t>                                 </a:t>
            </a:r>
            <a:r>
              <a:rPr lang="it-IT" b="1" dirty="0"/>
              <a:t>SEM</a:t>
            </a:r>
          </a:p>
        </p:txBody>
      </p:sp>
      <p:sp>
        <p:nvSpPr>
          <p:cNvPr id="3" name="Segnaposto contenuto 2">
            <a:extLst>
              <a:ext uri="{FF2B5EF4-FFF2-40B4-BE49-F238E27FC236}">
                <a16:creationId xmlns:a16="http://schemas.microsoft.com/office/drawing/2014/main" id="{13CAFD69-8604-4D9A-8858-0F3D22182D12}"/>
              </a:ext>
            </a:extLst>
          </p:cNvPr>
          <p:cNvSpPr>
            <a:spLocks noGrp="1"/>
          </p:cNvSpPr>
          <p:nvPr>
            <p:ph idx="1"/>
          </p:nvPr>
        </p:nvSpPr>
        <p:spPr/>
        <p:txBody>
          <a:bodyPr/>
          <a:lstStyle/>
          <a:p>
            <a:r>
              <a:rPr lang="it-IT" dirty="0"/>
              <a:t>La Microscopia Elettronica a Scansione (SEM) non sfrutta i fotoni della luce come la microscopia ottica ma </a:t>
            </a:r>
            <a:r>
              <a:rPr lang="it-IT" b="1" dirty="0">
                <a:solidFill>
                  <a:srgbClr val="FF0000"/>
                </a:solidFill>
              </a:rPr>
              <a:t>un  fascio di elettroni </a:t>
            </a:r>
            <a:r>
              <a:rPr lang="it-IT" dirty="0"/>
              <a:t>che colpisce il campione. </a:t>
            </a:r>
          </a:p>
          <a:p>
            <a:r>
              <a:rPr lang="it-IT" dirty="0"/>
              <a:t> Grazie alla </a:t>
            </a:r>
            <a:r>
              <a:rPr lang="it-IT" b="1" dirty="0"/>
              <a:t>lunghezza d’onda degli elettroni di molto inferiore rispetto a quella dei fotoni  il potere di risoluzione </a:t>
            </a:r>
            <a:r>
              <a:rPr lang="it-IT" dirty="0"/>
              <a:t>di un microscopio elettronico a scansione </a:t>
            </a:r>
            <a:r>
              <a:rPr lang="it-IT" b="1" dirty="0"/>
              <a:t>è nettamente superiore </a:t>
            </a:r>
            <a:r>
              <a:rPr lang="it-IT" dirty="0"/>
              <a:t>rispetto a quella di un microscopio ottico. </a:t>
            </a:r>
          </a:p>
          <a:p>
            <a:r>
              <a:rPr lang="it-IT" dirty="0"/>
              <a:t>Inoltre anche la profondità di campo di un SEM è molto più elevata consentendo immagini perfette anche per campioni tridimensionali (</a:t>
            </a:r>
            <a:r>
              <a:rPr lang="it-IT" b="1" dirty="0"/>
              <a:t>con uno spessore elevato</a:t>
            </a:r>
            <a:r>
              <a:rPr lang="it-IT" dirty="0"/>
              <a:t>).</a:t>
            </a:r>
          </a:p>
        </p:txBody>
      </p:sp>
    </p:spTree>
    <p:extLst>
      <p:ext uri="{BB962C8B-B14F-4D97-AF65-F5344CB8AC3E}">
        <p14:creationId xmlns:p14="http://schemas.microsoft.com/office/powerpoint/2010/main" val="2220287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844FF70-67C7-46CE-A390-416E6A68C2B4}"/>
              </a:ext>
            </a:extLst>
          </p:cNvPr>
          <p:cNvSpPr>
            <a:spLocks noGrp="1"/>
          </p:cNvSpPr>
          <p:nvPr>
            <p:ph idx="1"/>
          </p:nvPr>
        </p:nvSpPr>
        <p:spPr/>
        <p:txBody>
          <a:bodyPr>
            <a:normAutofit/>
          </a:bodyPr>
          <a:lstStyle/>
          <a:p>
            <a:r>
              <a:rPr lang="it-IT" dirty="0"/>
              <a:t>Il microscopio elettronico è un tipo di microscopio che non sfrutta la luce come sorgente di radiazioni, </a:t>
            </a:r>
            <a:r>
              <a:rPr lang="it-IT" b="1" dirty="0">
                <a:solidFill>
                  <a:srgbClr val="FF0000"/>
                </a:solidFill>
              </a:rPr>
              <a:t>ma un fascio di elettroni</a:t>
            </a:r>
            <a:r>
              <a:rPr lang="it-IT" dirty="0"/>
              <a:t>. Fu inventato dai tedeschi Ernst </a:t>
            </a:r>
            <a:r>
              <a:rPr lang="it-IT" dirty="0" err="1"/>
              <a:t>Ruska</a:t>
            </a:r>
            <a:r>
              <a:rPr lang="it-IT" dirty="0"/>
              <a:t> e Max Knoll nel 1931.</a:t>
            </a:r>
          </a:p>
          <a:p>
            <a:endParaRPr lang="it-IT" dirty="0"/>
          </a:p>
          <a:p>
            <a:r>
              <a:rPr lang="it-IT" dirty="0"/>
              <a:t>Poiché </a:t>
            </a:r>
            <a:r>
              <a:rPr lang="it-IT" b="1" dirty="0"/>
              <a:t>il potere di risoluzione di un microscopio è inversamente proporzionale alla lunghezza d'onda della radiazione che esso utilizza</a:t>
            </a:r>
            <a:r>
              <a:rPr lang="it-IT" dirty="0"/>
              <a:t>, usando un fascio di elettroni è possibile raggiungere una risoluzione di parecchi ordini di grandezza superiore.</a:t>
            </a:r>
          </a:p>
        </p:txBody>
      </p:sp>
    </p:spTree>
    <p:extLst>
      <p:ext uri="{BB962C8B-B14F-4D97-AF65-F5344CB8AC3E}">
        <p14:creationId xmlns:p14="http://schemas.microsoft.com/office/powerpoint/2010/main" val="365576467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1192</Words>
  <Application>Microsoft Office PowerPoint</Application>
  <PresentationFormat>Widescreen</PresentationFormat>
  <Paragraphs>32</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Arial</vt:lpstr>
      <vt:lpstr>Calibri</vt:lpstr>
      <vt:lpstr>Calibri Light</vt:lpstr>
      <vt:lpstr>Tema di Office</vt:lpstr>
      <vt:lpstr>DLS e SEM</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SEM</vt:lpstr>
      <vt:lpstr>Presentazione standard di PowerPoint</vt:lpstr>
      <vt:lpstr>Presentazione standard di PowerPoint</vt:lpstr>
      <vt:lpstr>Presentazione standard di PowerPoint</vt:lpstr>
      <vt:lpstr>Presentazione standard di PowerPoint</vt:lpstr>
      <vt:lpstr>TEM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DLS</dc:title>
  <dc:creator>Maria Antonietta Casadei</dc:creator>
  <cp:lastModifiedBy>Maria Antonietta Casadei</cp:lastModifiedBy>
  <cp:revision>10</cp:revision>
  <dcterms:created xsi:type="dcterms:W3CDTF">2020-03-19T17:44:04Z</dcterms:created>
  <dcterms:modified xsi:type="dcterms:W3CDTF">2023-03-27T12:12:43Z</dcterms:modified>
</cp:coreProperties>
</file>