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62" r:id="rId2"/>
    <p:sldId id="277" r:id="rId3"/>
    <p:sldId id="259" r:id="rId4"/>
    <p:sldId id="273" r:id="rId5"/>
    <p:sldId id="274" r:id="rId6"/>
    <p:sldId id="275" r:id="rId7"/>
    <p:sldId id="276" r:id="rId8"/>
    <p:sldId id="266" r:id="rId9"/>
    <p:sldId id="267" r:id="rId10"/>
    <p:sldId id="263" r:id="rId11"/>
    <p:sldId id="264" r:id="rId12"/>
    <p:sldId id="265" r:id="rId13"/>
    <p:sldId id="258" r:id="rId14"/>
    <p:sldId id="268" r:id="rId15"/>
    <p:sldId id="260" r:id="rId16"/>
    <p:sldId id="270" r:id="rId17"/>
    <p:sldId id="272" r:id="rId18"/>
    <p:sldId id="269" r:id="rId19"/>
    <p:sldId id="271" r:id="rId20"/>
    <p:sldId id="257" r:id="rId21"/>
    <p:sldId id="261" r:id="rId22"/>
  </p:sldIdLst>
  <p:sldSz cx="6858000" cy="9144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96" autoAdjust="0"/>
  </p:normalViewPr>
  <p:slideViewPr>
    <p:cSldViewPr>
      <p:cViewPr>
        <p:scale>
          <a:sx n="90" d="100"/>
          <a:sy n="90" d="100"/>
        </p:scale>
        <p:origin x="-1326" y="108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3BBF5-13DE-4EEC-9F88-FC09E87180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D6945-197F-47F9-B3CB-B67FC6953C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886325" y="812800"/>
            <a:ext cx="1457325" cy="7315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14350" y="812800"/>
            <a:ext cx="4219575" cy="7315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6D1C9-0205-41DE-A5EF-995AC59092D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350" y="812800"/>
            <a:ext cx="5829300" cy="1524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0" y="2641600"/>
            <a:ext cx="2838450" cy="5486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3505200" y="2641600"/>
            <a:ext cx="2838450" cy="2667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3505200" y="5461000"/>
            <a:ext cx="2838450" cy="2667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46DA9-770F-452E-9C53-F5951A6ED7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342900" y="903842"/>
            <a:ext cx="6180535" cy="7192433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E4670-EBF8-4F61-9AE0-47917E8B10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944EF-0CC9-420A-84D9-A469B16598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50520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5FC48-E176-4922-8075-05DA972A49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BF877-EBA0-48F6-B680-863C14CE934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69936-DCD9-48A7-B732-B0FABF4003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3AFBF-4197-4C1B-BD09-6C557E416F9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AF3B2-F5C6-4079-8BF6-BAC46F7713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9C386-06A9-4E56-9C05-37A3CC612F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12800"/>
            <a:ext cx="5829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641600"/>
            <a:ext cx="58293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8331200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31200"/>
            <a:ext cx="2171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31200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798E436-749D-4931-A3BD-D5322FBAA4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rgbClr val="FF0000"/>
                </a:solidFill>
              </a:rPr>
              <a:t>Introduzione alla microbiologia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La microbiologia è lo studio dei microrganismi </a:t>
            </a:r>
          </a:p>
          <a:p>
            <a:pPr eaLnBrk="1" hangingPunct="1"/>
            <a:r>
              <a:rPr lang="it-IT" smtClean="0">
                <a:solidFill>
                  <a:schemeClr val="accent2"/>
                </a:solidFill>
              </a:rPr>
              <a:t>molto diversi tra di loro</a:t>
            </a:r>
          </a:p>
          <a:p>
            <a:pPr eaLnBrk="1" hangingPunct="1"/>
            <a:r>
              <a:rPr lang="it-IT" smtClean="0">
                <a:solidFill>
                  <a:schemeClr val="hlink"/>
                </a:solidFill>
              </a:rPr>
              <a:t>possono esistere come singola cellula </a:t>
            </a:r>
          </a:p>
          <a:p>
            <a:pPr eaLnBrk="1" hangingPunct="1"/>
            <a:r>
              <a:rPr lang="it-IT" smtClean="0"/>
              <a:t>come raggruppamenti di cellule</a:t>
            </a:r>
          </a:p>
          <a:p>
            <a:pPr eaLnBrk="1" hangingPunct="1"/>
            <a:r>
              <a:rPr lang="it-IT" smtClean="0">
                <a:solidFill>
                  <a:schemeClr val="accent2"/>
                </a:solidFill>
              </a:rPr>
              <a:t>Sono in grado di effettuare tutti i processi delle loro funzioni vitali di crescita, di generare energia e di riproduzione.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rgbClr val="FF0000"/>
                </a:solidFill>
              </a:rPr>
              <a:t>Radici storiche della microbiologia</a:t>
            </a:r>
          </a:p>
        </p:txBody>
      </p:sp>
      <p:pic>
        <p:nvPicPr>
          <p:cNvPr id="11267" name="Picture 5" descr="FG01_09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44538" y="2627313"/>
            <a:ext cx="2133600" cy="3097212"/>
          </a:xfrm>
          <a:noFill/>
          <a:ln w="19050">
            <a:solidFill>
              <a:srgbClr val="000000"/>
            </a:solidFill>
          </a:ln>
        </p:spPr>
      </p:pic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3068638" y="3671888"/>
            <a:ext cx="30972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Disegni di batteri di van Leeuwenhoek (1684)</a:t>
            </a: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1052513" y="6989763"/>
            <a:ext cx="51133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Ferdinand Cohen fu considerato il  fondatore della batteriologia.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179388"/>
            <a:ext cx="5829300" cy="1524000"/>
          </a:xfrm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FF0000"/>
                </a:solidFill>
              </a:rPr>
              <a:t>Pasteur e il crollo della teoria della generazione spontanea</a:t>
            </a:r>
          </a:p>
        </p:txBody>
      </p:sp>
      <p:pic>
        <p:nvPicPr>
          <p:cNvPr id="12291" name="Picture 4" descr="FG01_11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00213" y="1692275"/>
            <a:ext cx="3405187" cy="2171700"/>
          </a:xfrm>
          <a:noFill/>
        </p:spPr>
      </p:pic>
      <p:pic>
        <p:nvPicPr>
          <p:cNvPr id="12292" name="Picture 6" descr="FG01_11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28775" y="3995738"/>
            <a:ext cx="3544888" cy="2166937"/>
          </a:xfrm>
          <a:noFill/>
        </p:spPr>
      </p:pic>
      <p:pic>
        <p:nvPicPr>
          <p:cNvPr id="12293" name="Picture 8" descr="FG01_11c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39875" y="6443663"/>
            <a:ext cx="3544888" cy="17986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468313"/>
            <a:ext cx="5829300" cy="1524000"/>
          </a:xfrm>
        </p:spPr>
        <p:txBody>
          <a:bodyPr/>
          <a:lstStyle/>
          <a:p>
            <a:pPr eaLnBrk="1" hangingPunct="1"/>
            <a:r>
              <a:rPr lang="it-IT" sz="3600" smtClean="0">
                <a:solidFill>
                  <a:srgbClr val="FF0000"/>
                </a:solidFill>
              </a:rPr>
              <a:t>Koch e la teoria microbica delle malattie</a:t>
            </a:r>
          </a:p>
        </p:txBody>
      </p:sp>
      <p:pic>
        <p:nvPicPr>
          <p:cNvPr id="13315" name="Picture 4" descr="FG01_12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9850" y="1979613"/>
            <a:ext cx="4105275" cy="6551612"/>
          </a:xfrm>
          <a:noFill/>
          <a:ln w="19050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57200" y="304800"/>
            <a:ext cx="6019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FF0000"/>
                </a:solidFill>
              </a:rPr>
              <a:t>CONFRONTO TRA LE DIMENSIONI DI: CELLULE EUCARIOTICHE, CELLULE PROCARIOTICHE, VIRUS</a:t>
            </a:r>
            <a:endParaRPr lang="it-IT" sz="2000" b="1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04800" y="6972300"/>
            <a:ext cx="528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it-IT" sz="2000" b="1">
                <a:solidFill>
                  <a:srgbClr val="0000FF"/>
                </a:solidFill>
                <a:latin typeface="Arial" charset="0"/>
              </a:rPr>
              <a:t>BATTERI ARCHEA</a:t>
            </a:r>
            <a:r>
              <a:rPr lang="it-IT" sz="2000">
                <a:latin typeface="Arial" charset="0"/>
              </a:rPr>
              <a:t>: microrganismi procarioti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31788" y="7524750"/>
            <a:ext cx="6489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it-IT" sz="2000" b="1">
                <a:solidFill>
                  <a:srgbClr val="0000FF"/>
                </a:solidFill>
                <a:latin typeface="Arial" charset="0"/>
              </a:rPr>
              <a:t>ALGHE, FUNGHI, PROTOZOI</a:t>
            </a:r>
            <a:r>
              <a:rPr lang="it-IT" sz="2000" b="1">
                <a:latin typeface="Arial" charset="0"/>
              </a:rPr>
              <a:t>:</a:t>
            </a:r>
            <a:r>
              <a:rPr lang="it-IT" sz="2000">
                <a:latin typeface="Arial" charset="0"/>
              </a:rPr>
              <a:t>  microrganismi eucarioti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04800" y="8210550"/>
            <a:ext cx="3806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>
                <a:solidFill>
                  <a:srgbClr val="0000FF"/>
                </a:solidFill>
                <a:latin typeface="Arial" charset="0"/>
              </a:rPr>
              <a:t>VIRUS</a:t>
            </a:r>
            <a:r>
              <a:rPr lang="it-IT" sz="2000" b="1">
                <a:latin typeface="Arial" charset="0"/>
              </a:rPr>
              <a:t>:</a:t>
            </a:r>
            <a:r>
              <a:rPr lang="it-IT" sz="2000">
                <a:latin typeface="Arial" charset="0"/>
              </a:rPr>
              <a:t> microrganismi acellulari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925" y="1528763"/>
            <a:ext cx="3571875" cy="525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  <p:bldP spid="4100" grpId="0" autoUpdateAnimBg="0"/>
      <p:bldP spid="410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Dimensione dei batteri</a:t>
            </a:r>
          </a:p>
        </p:txBody>
      </p:sp>
      <p:pic>
        <p:nvPicPr>
          <p:cNvPr id="15363" name="Picture 4" descr="mouth1_scale_final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9275" y="3657600"/>
            <a:ext cx="5472113" cy="4135438"/>
          </a:xfrm>
          <a:noFill/>
          <a:ln w="28575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09600" y="228600"/>
            <a:ext cx="56689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CARATTERISTICHE PRINCIPALI DI PROCARIOTI ED EUCARIOTI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475" y="1066800"/>
            <a:ext cx="5622925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395288"/>
            <a:ext cx="5829300" cy="1524000"/>
          </a:xfrm>
        </p:spPr>
        <p:txBody>
          <a:bodyPr/>
          <a:lstStyle/>
          <a:p>
            <a:pPr eaLnBrk="1" hangingPunct="1"/>
            <a:r>
              <a:rPr lang="it-IT" smtClean="0"/>
              <a:t>Nucleo e membrana citoplasmatica</a:t>
            </a:r>
          </a:p>
        </p:txBody>
      </p:sp>
      <p:pic>
        <p:nvPicPr>
          <p:cNvPr id="17411" name="Picture 4" descr="1531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9550" y="2268538"/>
            <a:ext cx="3894138" cy="3114675"/>
          </a:xfrm>
          <a:noFill/>
          <a:ln w="28575">
            <a:solidFill>
              <a:srgbClr val="000000"/>
            </a:solidFill>
          </a:ln>
        </p:spPr>
      </p:pic>
      <p:pic>
        <p:nvPicPr>
          <p:cNvPr id="17412" name="Picture 6" descr="196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4313" y="5637213"/>
            <a:ext cx="3887787" cy="31115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Lipidi delle membrane</a:t>
            </a:r>
          </a:p>
        </p:txBody>
      </p:sp>
      <p:pic>
        <p:nvPicPr>
          <p:cNvPr id="18435" name="Picture 3" descr="hopanoi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1350" y="3706813"/>
            <a:ext cx="2608263" cy="3354387"/>
          </a:xfrm>
          <a:noFill/>
        </p:spPr>
      </p:pic>
      <p:pic>
        <p:nvPicPr>
          <p:cNvPr id="18436" name="Picture 4" descr="cholestero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08388" y="3706813"/>
            <a:ext cx="2609850" cy="3354387"/>
          </a:xfrm>
          <a:noFill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74688" y="7548563"/>
            <a:ext cx="24844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t-IT" sz="1800">
                <a:latin typeface="Arial" charset="0"/>
              </a:rPr>
              <a:t>Opanoidi cellule procariotiche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808413" y="7548563"/>
            <a:ext cx="24828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t-IT" sz="1800">
                <a:latin typeface="Arial" charset="0"/>
              </a:rPr>
              <a:t>Steroidi cellule eucariotiche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395288"/>
            <a:ext cx="5829300" cy="1524000"/>
          </a:xfrm>
        </p:spPr>
        <p:txBody>
          <a:bodyPr/>
          <a:lstStyle/>
          <a:p>
            <a:pPr eaLnBrk="1" hangingPunct="1"/>
            <a:r>
              <a:rPr lang="it-IT" sz="4000" smtClean="0"/>
              <a:t>Apparato del Golgi e reticolo endoplasmico rugoso</a:t>
            </a:r>
          </a:p>
        </p:txBody>
      </p:sp>
      <p:pic>
        <p:nvPicPr>
          <p:cNvPr id="19459" name="Picture 4" descr="12204b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28775" y="2268538"/>
            <a:ext cx="3816350" cy="3054350"/>
          </a:xfrm>
          <a:noFill/>
          <a:ln w="19050">
            <a:solidFill>
              <a:srgbClr val="000000"/>
            </a:solidFill>
          </a:ln>
        </p:spPr>
      </p:pic>
      <p:pic>
        <p:nvPicPr>
          <p:cNvPr id="19460" name="Picture 5" descr="1536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7188" y="5651500"/>
            <a:ext cx="3889375" cy="31115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Mitocondri</a:t>
            </a:r>
          </a:p>
        </p:txBody>
      </p:sp>
      <p:pic>
        <p:nvPicPr>
          <p:cNvPr id="20483" name="Picture 4" descr="1537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7750" y="3479800"/>
            <a:ext cx="4762500" cy="3810000"/>
          </a:xfrm>
          <a:noFill/>
          <a:ln w="28575">
            <a:solidFill>
              <a:srgbClr val="00000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srmedia.org/Portals/0/Images/alberofilogeneticolow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600" y="1259632"/>
            <a:ext cx="6450760" cy="4310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33400" y="152400"/>
            <a:ext cx="5791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990000"/>
                </a:solidFill>
                <a:latin typeface="Arial" charset="0"/>
              </a:rPr>
              <a:t>CELLULE PROCARIOTICHE ED EUCARIOTICHE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28638" y="6457950"/>
            <a:ext cx="186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>
                <a:solidFill>
                  <a:srgbClr val="990000"/>
                </a:solidFill>
                <a:latin typeface="Arial" charset="0"/>
              </a:rPr>
              <a:t>DIFFERENZE: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752600" y="6816725"/>
            <a:ext cx="1443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>
                <a:latin typeface="Arial" charset="0"/>
              </a:rPr>
              <a:t>Dimensioni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752600" y="7273925"/>
            <a:ext cx="3870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>
                <a:solidFill>
                  <a:srgbClr val="000000"/>
                </a:solidFill>
                <a:latin typeface="Arial" charset="0"/>
              </a:rPr>
              <a:t>Diversa organizzazione nucleare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752600" y="7731125"/>
            <a:ext cx="3865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>
                <a:latin typeface="Arial" charset="0"/>
              </a:rPr>
              <a:t>Diverse strutture citoplasmatiche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752600" y="8188325"/>
            <a:ext cx="4813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>
                <a:latin typeface="Arial" charset="0"/>
              </a:rPr>
              <a:t>Diversità strutturale degli involucri esterni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752600" y="8645525"/>
            <a:ext cx="414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>
                <a:latin typeface="Arial" charset="0"/>
              </a:rPr>
              <a:t>Diversità metaboliche e riproduttive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4450" y="942975"/>
            <a:ext cx="6767513" cy="5357813"/>
            <a:chOff x="28" y="594"/>
            <a:chExt cx="4263" cy="3375"/>
          </a:xfrm>
        </p:grpSpPr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144" y="594"/>
              <a:ext cx="22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800" b="1" i="1">
                  <a:solidFill>
                    <a:srgbClr val="0000FF"/>
                  </a:solidFill>
                  <a:latin typeface="Arial" charset="0"/>
                </a:rPr>
                <a:t>Eucariota</a:t>
              </a:r>
              <a:r>
                <a:rPr lang="it-IT" sz="1800" b="1" i="1">
                  <a:latin typeface="Arial" charset="0"/>
                </a:rPr>
                <a:t>: vero nucleo</a:t>
              </a:r>
            </a:p>
            <a:p>
              <a:r>
                <a:rPr lang="it-IT" sz="1800" b="1" i="1">
                  <a:solidFill>
                    <a:srgbClr val="0000FF"/>
                  </a:solidFill>
                  <a:latin typeface="Arial" charset="0"/>
                </a:rPr>
                <a:t>Procariota</a:t>
              </a:r>
              <a:r>
                <a:rPr lang="it-IT" sz="1800" b="1" i="1">
                  <a:latin typeface="Arial" charset="0"/>
                </a:rPr>
                <a:t>: nucleo primordiale</a:t>
              </a:r>
            </a:p>
          </p:txBody>
        </p:sp>
        <p:pic>
          <p:nvPicPr>
            <p:cNvPr id="21515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" y="1104"/>
              <a:ext cx="4263" cy="2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  <p:bldP spid="3076" grpId="0" autoUpdateAnimBg="0"/>
      <p:bldP spid="3077" grpId="0" autoUpdateAnimBg="0"/>
      <p:bldP spid="3078" grpId="0" autoUpdateAnimBg="0"/>
      <p:bldP spid="3079" grpId="0" autoUpdateAnimBg="0"/>
      <p:bldP spid="308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371600" y="379413"/>
            <a:ext cx="38909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990000"/>
                </a:solidFill>
                <a:latin typeface="Arial" charset="0"/>
              </a:rPr>
              <a:t>I MICRORGANISMI COME</a:t>
            </a:r>
          </a:p>
          <a:p>
            <a:r>
              <a:rPr lang="it-IT" b="1">
                <a:solidFill>
                  <a:srgbClr val="990000"/>
                </a:solidFill>
                <a:latin typeface="Arial" charset="0"/>
              </a:rPr>
              <a:t>CELLULE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52400" y="5959475"/>
            <a:ext cx="3940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>
                <a:solidFill>
                  <a:srgbClr val="0000FF"/>
                </a:solidFill>
                <a:latin typeface="Arial" charset="0"/>
              </a:rPr>
              <a:t>ORGANISMI MULTICELLULARI</a:t>
            </a:r>
            <a:endParaRPr lang="it-IT" sz="2000">
              <a:latin typeface="Arial" charset="0"/>
            </a:endParaRPr>
          </a:p>
          <a:p>
            <a:r>
              <a:rPr lang="it-IT" sz="2000">
                <a:latin typeface="Arial" charset="0"/>
              </a:rPr>
              <a:t>	costituiti da</a:t>
            </a:r>
            <a:endParaRPr lang="it-IT" sz="20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514600" y="6453188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latin typeface="Arial" charset="0"/>
              </a:rPr>
              <a:t>DIVERSI TIPI DI CELLULE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14600" y="6819900"/>
            <a:ext cx="2541588" cy="765175"/>
            <a:chOff x="1584" y="4296"/>
            <a:chExt cx="1601" cy="482"/>
          </a:xfrm>
        </p:grpSpPr>
        <p:sp>
          <p:nvSpPr>
            <p:cNvPr id="22537" name="Rectangle 6"/>
            <p:cNvSpPr>
              <a:spLocks noChangeArrowheads="1"/>
            </p:cNvSpPr>
            <p:nvPr/>
          </p:nvSpPr>
          <p:spPr bwMode="auto">
            <a:xfrm>
              <a:off x="1584" y="4528"/>
              <a:ext cx="160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000">
                  <a:latin typeface="Arial" charset="0"/>
                </a:rPr>
                <a:t>ORGANI o TESSUTI</a:t>
              </a:r>
            </a:p>
          </p:txBody>
        </p:sp>
        <p:sp>
          <p:nvSpPr>
            <p:cNvPr id="22538" name="AutoShape 7"/>
            <p:cNvSpPr>
              <a:spLocks noChangeArrowheads="1"/>
            </p:cNvSpPr>
            <p:nvPr/>
          </p:nvSpPr>
          <p:spPr bwMode="auto">
            <a:xfrm rot="14366">
              <a:off x="2254" y="4296"/>
              <a:ext cx="97" cy="288"/>
            </a:xfrm>
            <a:prstGeom prst="downArrow">
              <a:avLst>
                <a:gd name="adj1" fmla="val 50000"/>
                <a:gd name="adj2" fmla="val 7422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77800" y="7829550"/>
            <a:ext cx="3602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>
                <a:solidFill>
                  <a:srgbClr val="0000FF"/>
                </a:solidFill>
                <a:latin typeface="Arial" charset="0"/>
              </a:rPr>
              <a:t>ORGANISMI UNICELLULARI</a:t>
            </a:r>
            <a:endParaRPr lang="it-IT" sz="20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495550" y="8362950"/>
            <a:ext cx="3629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>
                <a:latin typeface="Arial" charset="0"/>
              </a:rPr>
              <a:t>CAPACI DI VITA AUTONOMA</a:t>
            </a:r>
          </a:p>
        </p:txBody>
      </p:sp>
      <p:pic>
        <p:nvPicPr>
          <p:cNvPr id="2253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685800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2" grpId="0" autoUpdateAnimBg="0"/>
      <p:bldP spid="7176" grpId="0" autoUpdateAnimBg="0"/>
      <p:bldP spid="717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0325" y="685800"/>
            <a:ext cx="4356100" cy="83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04825" y="65088"/>
            <a:ext cx="5853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rgbClr val="990000"/>
                </a:solidFill>
                <a:latin typeface="Arial" charset="0"/>
              </a:rPr>
              <a:t>STUDIO DELLA MICROBIOLOGIA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010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4048" r="4044" b="42593"/>
          <a:stretch>
            <a:fillRect/>
          </a:stretch>
        </p:blipFill>
        <p:spPr>
          <a:xfrm>
            <a:off x="142852" y="0"/>
            <a:ext cx="6574396" cy="6550038"/>
          </a:xfrm>
        </p:spPr>
      </p:pic>
      <p:sp>
        <p:nvSpPr>
          <p:cNvPr id="3" name="CasellaDiTesto 2"/>
          <p:cNvSpPr txBox="1"/>
          <p:nvPr/>
        </p:nvSpPr>
        <p:spPr>
          <a:xfrm>
            <a:off x="142852" y="6633536"/>
            <a:ext cx="6715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 il mantenimento della vita e la sopravvivenza di ogni specie i microrganismi presenti nel suolo sono fondamentali sia nei processi di degradazione che di biosintesi. </a:t>
            </a:r>
            <a:endParaRPr lang="it-IT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010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b="14860"/>
          <a:stretch>
            <a:fillRect/>
          </a:stretch>
        </p:blipFill>
        <p:spPr>
          <a:xfrm>
            <a:off x="0" y="1047750"/>
            <a:ext cx="6858000" cy="61885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010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b="13964"/>
          <a:stretch>
            <a:fillRect/>
          </a:stretch>
        </p:blipFill>
        <p:spPr>
          <a:xfrm>
            <a:off x="0" y="1047750"/>
            <a:ext cx="6858000" cy="61885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010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t="7951" b="1951"/>
          <a:stretch>
            <a:fillRect/>
          </a:stretch>
        </p:blipFill>
        <p:spPr>
          <a:xfrm>
            <a:off x="0" y="1619672"/>
            <a:ext cx="6858000" cy="64807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>
          <a:xfrm>
            <a:off x="514350" y="179388"/>
            <a:ext cx="5829300" cy="1524000"/>
          </a:xfrm>
        </p:spPr>
        <p:txBody>
          <a:bodyPr/>
          <a:lstStyle/>
          <a:p>
            <a:pPr eaLnBrk="1" hangingPunct="1"/>
            <a:r>
              <a:rPr lang="it-IT" sz="3600" smtClean="0">
                <a:solidFill>
                  <a:srgbClr val="FF0000"/>
                </a:solidFill>
              </a:rPr>
              <a:t>L’impatto dei microrganismi sull’uomo</a:t>
            </a:r>
          </a:p>
        </p:txBody>
      </p:sp>
      <p:pic>
        <p:nvPicPr>
          <p:cNvPr id="9219" name="Picture 4" descr="FG01_06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689225"/>
            <a:ext cx="6858000" cy="46910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>
                <a:solidFill>
                  <a:srgbClr val="FF0000"/>
                </a:solidFill>
              </a:rPr>
              <a:t>L’impatto dei microrganismi sull’uomo</a:t>
            </a:r>
          </a:p>
        </p:txBody>
      </p:sp>
      <p:pic>
        <p:nvPicPr>
          <p:cNvPr id="10243" name="Picture 4" descr="FG01_06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9775" y="2641600"/>
            <a:ext cx="5376863" cy="5486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231</Words>
  <Application>Microsoft Office PowerPoint</Application>
  <PresentationFormat>Presentazione su schermo (4:3)</PresentationFormat>
  <Paragraphs>44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Blank</vt:lpstr>
      <vt:lpstr>Introduzione alla microbiologia</vt:lpstr>
      <vt:lpstr>Diapositiva 2</vt:lpstr>
      <vt:lpstr>Diapositiva 3</vt:lpstr>
      <vt:lpstr>Diapositiva 4</vt:lpstr>
      <vt:lpstr>Diapositiva 5</vt:lpstr>
      <vt:lpstr>Diapositiva 6</vt:lpstr>
      <vt:lpstr>Diapositiva 7</vt:lpstr>
      <vt:lpstr>L’impatto dei microrganismi sull’uomo</vt:lpstr>
      <vt:lpstr>L’impatto dei microrganismi sull’uomo</vt:lpstr>
      <vt:lpstr>Radici storiche della microbiologia</vt:lpstr>
      <vt:lpstr>Pasteur e il crollo della teoria della generazione spontanea</vt:lpstr>
      <vt:lpstr>Koch e la teoria microbica delle malattie</vt:lpstr>
      <vt:lpstr>Diapositiva 13</vt:lpstr>
      <vt:lpstr>Dimensione dei batteri</vt:lpstr>
      <vt:lpstr>Diapositiva 15</vt:lpstr>
      <vt:lpstr>Nucleo e membrana citoplasmatica</vt:lpstr>
      <vt:lpstr>Lipidi delle membrane</vt:lpstr>
      <vt:lpstr>Apparato del Golgi e reticolo endoplasmico rugoso</vt:lpstr>
      <vt:lpstr>Mitocondri</vt:lpstr>
      <vt:lpstr>Diapositiva 20</vt:lpstr>
      <vt:lpstr>Diapositiva 21</vt:lpstr>
    </vt:vector>
  </TitlesOfParts>
  <Company>La "Sapienza"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Università di Roma</dc:creator>
  <cp:lastModifiedBy>Utente</cp:lastModifiedBy>
  <cp:revision>14</cp:revision>
  <dcterms:created xsi:type="dcterms:W3CDTF">2003-05-06T13:21:14Z</dcterms:created>
  <dcterms:modified xsi:type="dcterms:W3CDTF">2015-02-28T16:15:25Z</dcterms:modified>
</cp:coreProperties>
</file>