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7" r:id="rId11"/>
    <p:sldId id="278" r:id="rId12"/>
    <p:sldId id="279" r:id="rId13"/>
    <p:sldId id="280" r:id="rId14"/>
    <p:sldId id="281" r:id="rId15"/>
    <p:sldId id="289" r:id="rId16"/>
    <p:sldId id="288" r:id="rId17"/>
    <p:sldId id="287" r:id="rId18"/>
    <p:sldId id="286" r:id="rId19"/>
    <p:sldId id="291" r:id="rId20"/>
    <p:sldId id="292" r:id="rId21"/>
    <p:sldId id="300" r:id="rId22"/>
    <p:sldId id="299" r:id="rId23"/>
    <p:sldId id="294" r:id="rId24"/>
    <p:sldId id="297" r:id="rId25"/>
    <p:sldId id="293" r:id="rId26"/>
    <p:sldId id="306" r:id="rId27"/>
    <p:sldId id="308" r:id="rId28"/>
    <p:sldId id="307" r:id="rId29"/>
    <p:sldId id="309" r:id="rId30"/>
    <p:sldId id="310" r:id="rId31"/>
    <p:sldId id="311" r:id="rId32"/>
    <p:sldId id="312" r:id="rId33"/>
    <p:sldId id="313" r:id="rId34"/>
    <p:sldId id="315" r:id="rId35"/>
    <p:sldId id="317" r:id="rId36"/>
    <p:sldId id="319" r:id="rId37"/>
    <p:sldId id="318" r:id="rId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356" autoAdjust="0"/>
  </p:normalViewPr>
  <p:slideViewPr>
    <p:cSldViewPr>
      <p:cViewPr varScale="1">
        <p:scale>
          <a:sx n="64" d="100"/>
          <a:sy n="64" d="100"/>
        </p:scale>
        <p:origin x="-31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8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D3876-7407-4ED1-8299-69257EF986F7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94A0E-08A3-4C00-A6E7-4C975DAC83D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4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1829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137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baseline="-25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914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28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858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278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0916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smtClean="0"/>
              <a:t>Un catione quasi sempre interferente</a:t>
            </a:r>
            <a:r>
              <a:rPr lang="it-IT" baseline="0" dirty="0" smtClean="0"/>
              <a:t> è l’H</a:t>
            </a:r>
            <a:r>
              <a:rPr lang="it-IT" baseline="30000" dirty="0" smtClean="0"/>
              <a:t>+</a:t>
            </a:r>
            <a:r>
              <a:rPr lang="it-IT" baseline="0" dirty="0" smtClean="0"/>
              <a:t> perché i leganti sono in genere basi non debolissime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877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909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742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019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767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3897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926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821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605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847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baseline="-25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8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674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52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smtClean="0"/>
              <a:t>Ma nella spiegazione a) non si tiene conto del contributo covalente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1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smtClean="0"/>
              <a:t>B) la differenza di elettronegatività determina la possibilità di donazione della coppia elettronica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483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772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250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94A0E-08A3-4C00-A6E7-4C975DAC83D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16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13/10/16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49" y="341582"/>
            <a:ext cx="4754116" cy="61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529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92" y="476672"/>
            <a:ext cx="449843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436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570753"/>
            <a:ext cx="4320480" cy="571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751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2928"/>
            <a:ext cx="4032448" cy="609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20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441354"/>
            <a:ext cx="4464496" cy="597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802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0108"/>
            <a:ext cx="4752528" cy="607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47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49" y="343880"/>
            <a:ext cx="4754116" cy="616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003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383420"/>
            <a:ext cx="4322068" cy="608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393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89" y="404665"/>
            <a:ext cx="4719436" cy="60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162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378138"/>
            <a:ext cx="4466084" cy="610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495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455460"/>
            <a:ext cx="4322068" cy="594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743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06" y="476673"/>
            <a:ext cx="406600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24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41" y="319263"/>
            <a:ext cx="4898132" cy="621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769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155" y="404665"/>
            <a:ext cx="4627690" cy="604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719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56" y="1484785"/>
            <a:ext cx="7325702" cy="388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202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92" y="548681"/>
            <a:ext cx="392423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186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1131"/>
            <a:ext cx="4032448" cy="61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623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309545"/>
            <a:ext cx="4322068" cy="623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502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27" y="908721"/>
            <a:ext cx="6176360" cy="50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531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8794"/>
            <a:ext cx="4032448" cy="593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881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1972"/>
            <a:ext cx="4464496" cy="607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135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05" y="507559"/>
            <a:ext cx="3746004" cy="584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370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4" y="249695"/>
            <a:ext cx="4322066" cy="635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644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8161"/>
            <a:ext cx="4320480" cy="590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774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557725"/>
            <a:ext cx="4322068" cy="574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/>
              <p:cNvSpPr txBox="1"/>
              <p:nvPr/>
            </p:nvSpPr>
            <p:spPr>
              <a:xfrm>
                <a:off x="5652120" y="4293096"/>
                <a:ext cx="2064411" cy="36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dirty="0" smtClean="0">
                    <a:solidFill>
                      <a:srgbClr val="FF0000"/>
                    </a:solidFill>
                  </a:rPr>
                  <a:t>C</a:t>
                </a:r>
                <a:r>
                  <a:rPr lang="it-IT" sz="1200" baseline="-25000" dirty="0" smtClean="0">
                    <a:solidFill>
                      <a:srgbClr val="FF0000"/>
                    </a:solidFill>
                  </a:rPr>
                  <a:t>EDTA </a:t>
                </a:r>
                <a:r>
                  <a:rPr lang="it-IT" sz="1200" dirty="0" smtClean="0">
                    <a:solidFill>
                      <a:srgbClr val="FF0000"/>
                    </a:solidFill>
                  </a:rPr>
                  <a:t>in = </a:t>
                </a:r>
                <a14:m>
                  <m:oMath xmlns="" xmlns:m="http://schemas.openxmlformats.org/officeDocument/2006/math">
                    <m:f>
                      <m:fPr>
                        <m:ctrlPr>
                          <a:rPr lang="it-IT" sz="12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it-IT" sz="1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50.0</m:t>
                        </m:r>
                        <m:r>
                          <a:rPr lang="it-IT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×0.050</m:t>
                        </m:r>
                      </m:num>
                      <m:den>
                        <m:r>
                          <a:rPr lang="it-IT" sz="1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100</m:t>
                        </m:r>
                      </m:den>
                    </m:f>
                    <m:r>
                      <a:rPr lang="it-IT" sz="1200" b="0" i="1" smtClean="0">
                        <a:solidFill>
                          <a:srgbClr val="FF0000"/>
                        </a:solidFill>
                        <a:latin typeface="Cambria Math"/>
                      </a:rPr>
                      <m:t>=0.025 </m:t>
                    </m:r>
                    <m:r>
                      <a:rPr lang="it-IT" sz="1200" b="0" i="1" smtClean="0">
                        <a:solidFill>
                          <a:srgbClr val="FF0000"/>
                        </a:solidFill>
                        <a:latin typeface="Cambria Math"/>
                      </a:rPr>
                      <m:t>𝑀</m:t>
                    </m:r>
                  </m:oMath>
                </a14:m>
                <a:endParaRPr lang="it-IT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293096"/>
                <a:ext cx="2064411" cy="361830"/>
              </a:xfrm>
              <a:prstGeom prst="rect">
                <a:avLst/>
              </a:prstGeom>
              <a:blipFill rotWithShape="1"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315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531095"/>
            <a:ext cx="4176464" cy="57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283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28" y="404664"/>
            <a:ext cx="473935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970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2028"/>
            <a:ext cx="4320480" cy="591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928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868" y="404665"/>
            <a:ext cx="435226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337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73" y="432471"/>
            <a:ext cx="4322068" cy="599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585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7" y="549726"/>
            <a:ext cx="4610100" cy="575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064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580986"/>
            <a:ext cx="4466084" cy="569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4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935" y="404665"/>
            <a:ext cx="484413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55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6571"/>
            <a:ext cx="4320480" cy="624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61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5" y="277576"/>
            <a:ext cx="4466084" cy="630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81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14" y="476672"/>
            <a:ext cx="537217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746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87" y="476673"/>
            <a:ext cx="4832840" cy="59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0412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81</Words>
  <Application>Microsoft Macintosh PowerPoint</Application>
  <PresentationFormat>Presentazione su schermo (4:3)</PresentationFormat>
  <Paragraphs>29</Paragraphs>
  <Slides>37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Gabriele</dc:creator>
  <cp:lastModifiedBy>federico  pepi</cp:lastModifiedBy>
  <cp:revision>72</cp:revision>
  <dcterms:created xsi:type="dcterms:W3CDTF">2014-12-07T15:28:50Z</dcterms:created>
  <dcterms:modified xsi:type="dcterms:W3CDTF">2016-10-13T13:17:46Z</dcterms:modified>
</cp:coreProperties>
</file>