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8"/>
  </p:notesMasterIdLst>
  <p:sldIdLst>
    <p:sldId id="256" r:id="rId2"/>
    <p:sldId id="257" r:id="rId3"/>
    <p:sldId id="258" r:id="rId4"/>
    <p:sldId id="261" r:id="rId5"/>
    <p:sldId id="259"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2" r:id="rId22"/>
    <p:sldId id="283" r:id="rId23"/>
    <p:sldId id="284" r:id="rId24"/>
    <p:sldId id="285" r:id="rId25"/>
    <p:sldId id="286" r:id="rId26"/>
    <p:sldId id="287"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EBC74-A262-4F67-83C5-9C3EC07BFE69}" v="33" dt="2025-05-07T15:38:21.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8470F-6781-4913-94F7-3756A8141597}" type="datetimeFigureOut">
              <a:rPr lang="it-IT" smtClean="0"/>
              <a:t>07/05/2025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231A0-5B9D-410D-A587-6C28B2A794DA}" type="slidenum">
              <a:rPr lang="it-IT" smtClean="0"/>
              <a:t>‹N›</a:t>
            </a:fld>
            <a:endParaRPr lang="it-IT"/>
          </a:p>
        </p:txBody>
      </p:sp>
    </p:spTree>
    <p:extLst>
      <p:ext uri="{BB962C8B-B14F-4D97-AF65-F5344CB8AC3E}">
        <p14:creationId xmlns:p14="http://schemas.microsoft.com/office/powerpoint/2010/main" val="412077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AF231A0-5B9D-410D-A587-6C28B2A794DA}" type="slidenum">
              <a:rPr lang="it-IT" smtClean="0"/>
              <a:t>21</a:t>
            </a:fld>
            <a:endParaRPr lang="it-IT"/>
          </a:p>
        </p:txBody>
      </p:sp>
    </p:spTree>
    <p:extLst>
      <p:ext uri="{BB962C8B-B14F-4D97-AF65-F5344CB8AC3E}">
        <p14:creationId xmlns:p14="http://schemas.microsoft.com/office/powerpoint/2010/main" val="218147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5/7/2025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86302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5/7/2025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75514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5/7/2025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5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5/7/2025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93249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5/7/2025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8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5/7/2025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804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5/7/2025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401489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5/7/2025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34260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5/7/2025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22152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5/7/2025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5159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5/7/2025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19696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5/7/2025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5268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omanomuseum.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kultura.ro/despre-no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shr-ew.ro/wp-content/uploads/2018/06/Intermediary-Report-February-2018.pdf"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s://www.politice.ro/ro/masteratul-de-studii-rome" TargetMode="External"/><Relationship Id="rId4" Type="http://schemas.openxmlformats.org/officeDocument/2006/relationships/hyperlink" Target="https://unibuc.ro/studii/facultati/facultatea-de-limbi-si-literaturi-straine/#1544001846106-7f6b0903-6cf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umanitas.ro/humanitas/ebook/nu-tot-ei-ebook"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sociatiacasabuna.ro/"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944163C-2D4F-21B6-97BE-131C7234C993}"/>
              </a:ext>
            </a:extLst>
          </p:cNvPr>
          <p:cNvSpPr>
            <a:spLocks noGrp="1"/>
          </p:cNvSpPr>
          <p:nvPr>
            <p:ph type="ctrTitle"/>
          </p:nvPr>
        </p:nvSpPr>
        <p:spPr>
          <a:xfrm>
            <a:off x="8159932" y="1186382"/>
            <a:ext cx="3324820" cy="2682240"/>
          </a:xfrm>
        </p:spPr>
        <p:txBody>
          <a:bodyPr anchor="b">
            <a:normAutofit/>
          </a:bodyPr>
          <a:lstStyle/>
          <a:p>
            <a:pPr algn="ctr">
              <a:lnSpc>
                <a:spcPct val="90000"/>
              </a:lnSpc>
            </a:pPr>
            <a:r>
              <a:rPr lang="it-IT" sz="2100" b="1" dirty="0">
                <a:effectLst/>
                <a:latin typeface="Times New Roman" panose="02020603050405020304" pitchFamily="18" charset="0"/>
                <a:ea typeface="Times New Roman" panose="02020603050405020304" pitchFamily="18" charset="0"/>
              </a:rPr>
              <a:t>Corso di </a:t>
            </a:r>
            <a:br>
              <a:rPr lang="it-IT" sz="2100" b="1" dirty="0">
                <a:effectLst/>
                <a:latin typeface="Times New Roman" panose="02020603050405020304" pitchFamily="18" charset="0"/>
                <a:ea typeface="Times New Roman" panose="02020603050405020304" pitchFamily="18" charset="0"/>
              </a:rPr>
            </a:br>
            <a:r>
              <a:rPr lang="it-IT" sz="2100" b="1" dirty="0">
                <a:effectLst/>
                <a:latin typeface="Times New Roman" panose="02020603050405020304" pitchFamily="18" charset="0"/>
                <a:ea typeface="Times New Roman" panose="02020603050405020304" pitchFamily="18" charset="0"/>
              </a:rPr>
              <a:t>Lingua e Cultura </a:t>
            </a:r>
            <a:r>
              <a:rPr lang="it-IT" sz="2100" b="1" dirty="0" err="1">
                <a:effectLst/>
                <a:latin typeface="Times New Roman" panose="02020603050405020304" pitchFamily="18" charset="0"/>
                <a:ea typeface="Times New Roman" panose="02020603050405020304" pitchFamily="18" charset="0"/>
              </a:rPr>
              <a:t>Romanì</a:t>
            </a:r>
            <a:r>
              <a:rPr lang="it-IT" sz="2100" b="1" dirty="0">
                <a:effectLst/>
                <a:latin typeface="Times New Roman" panose="02020603050405020304" pitchFamily="18" charset="0"/>
                <a:ea typeface="Times New Roman" panose="02020603050405020304" pitchFamily="18" charset="0"/>
              </a:rPr>
              <a:t> </a:t>
            </a:r>
            <a:br>
              <a:rPr lang="it-IT" sz="2100" b="1" dirty="0">
                <a:effectLst/>
                <a:latin typeface="Times New Roman" panose="02020603050405020304" pitchFamily="18" charset="0"/>
                <a:ea typeface="Times New Roman" panose="02020603050405020304" pitchFamily="18" charset="0"/>
              </a:rPr>
            </a:br>
            <a:br>
              <a:rPr lang="it-IT" sz="2100" kern="100" dirty="0">
                <a:effectLst/>
                <a:latin typeface="Aptos" panose="020B0004020202020204" pitchFamily="34" charset="0"/>
                <a:ea typeface="Aptos" panose="020B0004020202020204" pitchFamily="34" charset="0"/>
                <a:cs typeface="Times New Roman" panose="02020603050405020304" pitchFamily="18" charset="0"/>
              </a:rPr>
            </a:br>
            <a:br>
              <a:rPr lang="it-IT" sz="2100" kern="100" dirty="0">
                <a:effectLst/>
                <a:latin typeface="Aptos" panose="020B0004020202020204" pitchFamily="34" charset="0"/>
                <a:ea typeface="Aptos" panose="020B0004020202020204" pitchFamily="34" charset="0"/>
                <a:cs typeface="Times New Roman" panose="02020603050405020304" pitchFamily="18" charset="0"/>
              </a:rPr>
            </a:br>
            <a:endParaRPr lang="it-IT" sz="2100" dirty="0"/>
          </a:p>
        </p:txBody>
      </p:sp>
      <p:sp>
        <p:nvSpPr>
          <p:cNvPr id="3" name="Sottotitolo 2">
            <a:extLst>
              <a:ext uri="{FF2B5EF4-FFF2-40B4-BE49-F238E27FC236}">
                <a16:creationId xmlns:a16="http://schemas.microsoft.com/office/drawing/2014/main" id="{4E28AE94-2639-4766-E873-422256D7B8DF}"/>
              </a:ext>
            </a:extLst>
          </p:cNvPr>
          <p:cNvSpPr>
            <a:spLocks noGrp="1"/>
          </p:cNvSpPr>
          <p:nvPr>
            <p:ph type="subTitle" idx="1"/>
          </p:nvPr>
        </p:nvSpPr>
        <p:spPr>
          <a:xfrm>
            <a:off x="8159931" y="4157886"/>
            <a:ext cx="3324821" cy="1261817"/>
          </a:xfrm>
        </p:spPr>
        <p:txBody>
          <a:bodyPr anchor="t">
            <a:normAutofit fontScale="77500" lnSpcReduction="20000"/>
          </a:bodyPr>
          <a:lstStyle/>
          <a:p>
            <a:pPr algn="ctr"/>
            <a:r>
              <a:rPr lang="it-IT" sz="1800" kern="100" dirty="0">
                <a:effectLst/>
                <a:latin typeface="Aptos" panose="020B0004020202020204" pitchFamily="34" charset="0"/>
                <a:ea typeface="Aptos" panose="020B0004020202020204" pitchFamily="34" charset="0"/>
                <a:cs typeface="Times New Roman" panose="02020603050405020304" pitchFamily="18" charset="0"/>
              </a:rPr>
              <a:t>7 maggio 2025</a:t>
            </a: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I Rom in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romania</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Storia e storie</a:t>
            </a:r>
            <a:b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prof.ssa Angela Tarantino</a:t>
            </a:r>
            <a:endParaRPr lang="it-IT" dirty="0"/>
          </a:p>
        </p:txBody>
      </p:sp>
      <p:pic>
        <p:nvPicPr>
          <p:cNvPr id="5" name="Immagine 4" descr="Immagine che contiene vestiti, persona, aria aperta, sorriso&#10;&#10;Il contenuto generato dall'IA potrebbe non essere corretto.">
            <a:extLst>
              <a:ext uri="{FF2B5EF4-FFF2-40B4-BE49-F238E27FC236}">
                <a16:creationId xmlns:a16="http://schemas.microsoft.com/office/drawing/2014/main" id="{896D6FA9-01BC-32A6-949C-4000CF4AB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53" y="1222210"/>
            <a:ext cx="6881991" cy="4249629"/>
          </a:xfrm>
          <a:prstGeom prst="rect">
            <a:avLst/>
          </a:prstGeom>
        </p:spPr>
      </p:pic>
      <p:cxnSp>
        <p:nvCxnSpPr>
          <p:cNvPr id="12" name="Straight Connector 11">
            <a:extLst>
              <a:ext uri="{FF2B5EF4-FFF2-40B4-BE49-F238E27FC236}">
                <a16:creationId xmlns:a16="http://schemas.microsoft.com/office/drawing/2014/main" id="{94AC3912-9445-326E-F355-EA4A288013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10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8208DE0-3A78-0097-9B3C-1349CEC11781}"/>
              </a:ext>
            </a:extLst>
          </p:cNvPr>
          <p:cNvSpPr>
            <a:spLocks noGrp="1"/>
          </p:cNvSpPr>
          <p:nvPr>
            <p:ph type="title"/>
          </p:nvPr>
        </p:nvSpPr>
        <p:spPr>
          <a:xfrm>
            <a:off x="640080" y="1371600"/>
            <a:ext cx="10890928" cy="971550"/>
          </a:xfrm>
        </p:spPr>
        <p:txBody>
          <a:bodyPr anchor="t">
            <a:normAutofit/>
          </a:bodyPr>
          <a:lstStyle/>
          <a:p>
            <a:pPr>
              <a:lnSpc>
                <a:spcPct val="90000"/>
              </a:lnSpc>
            </a:pP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1942-1944 deportazione in Transnistria</a:t>
            </a:r>
            <a:br>
              <a:rPr lang="it-IT" sz="3100" kern="100" dirty="0">
                <a:effectLst/>
                <a:latin typeface="Aptos" panose="020B0004020202020204" pitchFamily="34" charset="0"/>
                <a:ea typeface="Aptos" panose="020B0004020202020204" pitchFamily="34" charset="0"/>
                <a:cs typeface="Times New Roman" panose="02020603050405020304" pitchFamily="18" charset="0"/>
              </a:rPr>
            </a:br>
            <a:endParaRPr lang="it-IT" sz="3100" dirty="0"/>
          </a:p>
        </p:txBody>
      </p:sp>
      <p:cxnSp>
        <p:nvCxnSpPr>
          <p:cNvPr id="12" name="Straight Connector 11">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Immagine 4" descr="Immagine che contiene testo, mappa, atlante">
            <a:extLst>
              <a:ext uri="{FF2B5EF4-FFF2-40B4-BE49-F238E27FC236}">
                <a16:creationId xmlns:a16="http://schemas.microsoft.com/office/drawing/2014/main" id="{2FC6F95A-488D-26C3-3512-9028BD592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 y="2537460"/>
            <a:ext cx="5081701" cy="3760459"/>
          </a:xfrm>
          <a:prstGeom prst="rect">
            <a:avLst/>
          </a:prstGeom>
        </p:spPr>
      </p:pic>
      <p:sp>
        <p:nvSpPr>
          <p:cNvPr id="3" name="Segnaposto contenuto 2">
            <a:extLst>
              <a:ext uri="{FF2B5EF4-FFF2-40B4-BE49-F238E27FC236}">
                <a16:creationId xmlns:a16="http://schemas.microsoft.com/office/drawing/2014/main" id="{29EC2ECA-CD7A-81F2-2E36-B3964638E60C}"/>
              </a:ext>
            </a:extLst>
          </p:cNvPr>
          <p:cNvSpPr>
            <a:spLocks noGrp="1"/>
          </p:cNvSpPr>
          <p:nvPr>
            <p:ph idx="1"/>
          </p:nvPr>
        </p:nvSpPr>
        <p:spPr>
          <a:xfrm>
            <a:off x="6871063" y="2537460"/>
            <a:ext cx="4659945" cy="3760459"/>
          </a:xfrm>
        </p:spPr>
        <p:txBody>
          <a:bodyPr anchor="t">
            <a:normAutofit/>
          </a:bodyPr>
          <a:lstStyle/>
          <a:p>
            <a:pPr marL="0" indent="0">
              <a:lnSpc>
                <a:spcPct val="110000"/>
              </a:lnSpc>
              <a:spcBef>
                <a:spcPts val="0"/>
              </a:spcBef>
              <a:buNone/>
            </a:pPr>
            <a:r>
              <a:rPr lang="it-IT" sz="1100" kern="100">
                <a:effectLst/>
                <a:latin typeface="Times New Roman" panose="02020603050405020304" pitchFamily="18" charset="0"/>
                <a:ea typeface="Aptos" panose="020B0004020202020204" pitchFamily="34" charset="0"/>
                <a:cs typeface="Times New Roman" panose="02020603050405020304" pitchFamily="18" charset="0"/>
              </a:rPr>
              <a:t>“(…) la deportazione degli zingari, come quella degli ebrei, in Transnistria rimane una misura di ordine razziale. Si inserisce nella logica della politica di olocausto istituita dalla Germania nazista e applicata, in forme diverse, in tutti i paesi occupati o alleati. È la sequenza rumena della storia tragica degli zingari durante la Seconda guerra mondiale (Achim, cit., p. 153)</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100" kern="100">
                <a:effectLst/>
                <a:latin typeface="Times New Roman" panose="02020603050405020304" pitchFamily="18" charset="0"/>
                <a:ea typeface="Aptos" panose="020B0004020202020204" pitchFamily="34" charset="0"/>
                <a:cs typeface="Times New Roman" panose="02020603050405020304" pitchFamily="18" charset="0"/>
              </a:rPr>
              <a:t>“Al periodo della Seconda guerra mondiale e al governo del maresciallo Ion Antonescu è legato l’episodio della deportazione degli zingari in Transnistria. (...) Ciò che si conosce della deportazione degli zingari in Transnistria sono alcune informazioni estremamente sommarie riportate nel corso del processo al maresciallo Antonescu e ai suoi collaboratori (1946), le testimonianze di alcuni deportati riportate in alcuni contributi scientifici e la storia, con elementi autentici, della deportazione di una comunità di zingari nomadi raccontata nel romanzo </a:t>
            </a:r>
            <a:r>
              <a:rPr lang="it-IT" sz="1100" i="1" kern="100" err="1">
                <a:effectLst/>
                <a:latin typeface="Times New Roman" panose="02020603050405020304" pitchFamily="18" charset="0"/>
                <a:ea typeface="Aptos" panose="020B0004020202020204" pitchFamily="34" charset="0"/>
                <a:cs typeface="Times New Roman" panose="02020603050405020304" pitchFamily="18" charset="0"/>
              </a:rPr>
              <a:t>Şatra</a:t>
            </a:r>
            <a:r>
              <a:rPr lang="it-IT" sz="1100" i="1" kern="100">
                <a:effectLst/>
                <a:latin typeface="Times New Roman" panose="02020603050405020304" pitchFamily="18" charset="0"/>
                <a:ea typeface="Aptos" panose="020B0004020202020204" pitchFamily="34" charset="0"/>
                <a:cs typeface="Times New Roman" panose="02020603050405020304" pitchFamily="18" charset="0"/>
              </a:rPr>
              <a:t> </a:t>
            </a:r>
            <a:r>
              <a:rPr lang="it-IT" sz="1100" kern="100">
                <a:effectLst/>
                <a:latin typeface="Times New Roman" panose="02020603050405020304" pitchFamily="18" charset="0"/>
                <a:ea typeface="Aptos" panose="020B0004020202020204" pitchFamily="34" charset="0"/>
                <a:cs typeface="Times New Roman" panose="02020603050405020304" pitchFamily="18" charset="0"/>
              </a:rPr>
              <a:t>(1968, L’accampamento zingaro) di </a:t>
            </a:r>
            <a:r>
              <a:rPr lang="it-IT" sz="1100" kern="100" err="1">
                <a:effectLst/>
                <a:latin typeface="Times New Roman" panose="02020603050405020304" pitchFamily="18" charset="0"/>
                <a:ea typeface="Aptos" panose="020B0004020202020204" pitchFamily="34" charset="0"/>
                <a:cs typeface="Times New Roman" panose="02020603050405020304" pitchFamily="18" charset="0"/>
              </a:rPr>
              <a:t>Zaharia</a:t>
            </a:r>
            <a:r>
              <a:rPr lang="it-IT" sz="1100" kern="100">
                <a:effectLst/>
                <a:latin typeface="Times New Roman" panose="02020603050405020304" pitchFamily="18" charset="0"/>
                <a:ea typeface="Aptos" panose="020B0004020202020204" pitchFamily="34" charset="0"/>
                <a:cs typeface="Times New Roman" panose="02020603050405020304" pitchFamily="18" charset="0"/>
              </a:rPr>
              <a:t> </a:t>
            </a:r>
            <a:r>
              <a:rPr lang="it-IT" sz="1100" kern="100" err="1">
                <a:effectLst/>
                <a:latin typeface="Times New Roman" panose="02020603050405020304" pitchFamily="18" charset="0"/>
                <a:ea typeface="Aptos" panose="020B0004020202020204" pitchFamily="34" charset="0"/>
                <a:cs typeface="Times New Roman" panose="02020603050405020304" pitchFamily="18" charset="0"/>
              </a:rPr>
              <a:t>Stancu</a:t>
            </a:r>
            <a:r>
              <a:rPr lang="it-IT" sz="1100" kern="100">
                <a:effectLst/>
                <a:latin typeface="Times New Roman" panose="02020603050405020304" pitchFamily="18" charset="0"/>
                <a:ea typeface="Aptos" panose="020B0004020202020204" pitchFamily="34" charset="0"/>
                <a:cs typeface="Times New Roman" panose="02020603050405020304" pitchFamily="18" charset="0"/>
              </a:rPr>
              <a:t>” (Achim, cit., p. 139)</a:t>
            </a:r>
          </a:p>
          <a:p>
            <a:pPr marL="0" indent="0">
              <a:lnSpc>
                <a:spcPct val="110000"/>
              </a:lnSpc>
              <a:spcBef>
                <a:spcPts val="0"/>
              </a:spcBef>
              <a:buNone/>
            </a:pP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spcAft>
                <a:spcPts val="800"/>
              </a:spcAft>
            </a:pPr>
            <a:r>
              <a:rPr lang="it-IT" sz="1100" kern="100">
                <a:effectLst/>
                <a:latin typeface="Times New Roman" panose="02020603050405020304" pitchFamily="18" charset="0"/>
                <a:ea typeface="Aptos" panose="020B0004020202020204" pitchFamily="34" charset="0"/>
                <a:cs typeface="Times New Roman" panose="02020603050405020304" pitchFamily="18"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100"/>
          </a:p>
        </p:txBody>
      </p:sp>
    </p:spTree>
    <p:extLst>
      <p:ext uri="{BB962C8B-B14F-4D97-AF65-F5344CB8AC3E}">
        <p14:creationId xmlns:p14="http://schemas.microsoft.com/office/powerpoint/2010/main" val="318065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81131BE-3A19-5FE4-C006-4DEBC67FF915}"/>
              </a:ext>
            </a:extLst>
          </p:cNvPr>
          <p:cNvSpPr>
            <a:spLocks noGrp="1"/>
          </p:cNvSpPr>
          <p:nvPr>
            <p:ph type="title"/>
          </p:nvPr>
        </p:nvSpPr>
        <p:spPr>
          <a:xfrm>
            <a:off x="5496821" y="1371600"/>
            <a:ext cx="6034187" cy="1097280"/>
          </a:xfrm>
        </p:spPr>
        <p:txBody>
          <a:bodyPr>
            <a:normAutofit/>
          </a:bodyPr>
          <a:lstStyle/>
          <a:p>
            <a:pPr>
              <a:lnSpc>
                <a:spcPct val="90000"/>
              </a:lnSpc>
            </a:pPr>
            <a:r>
              <a:rPr lang="it-IT" sz="3400" b="1" kern="100">
                <a:effectLst/>
                <a:latin typeface="Times New Roman" panose="02020603050405020304" pitchFamily="18" charset="0"/>
                <a:ea typeface="Aptos" panose="020B0004020202020204" pitchFamily="34" charset="0"/>
                <a:cs typeface="Times New Roman" panose="02020603050405020304" pitchFamily="18" charset="0"/>
              </a:rPr>
              <a:t>1942-1944 deportazione in Transnistria</a:t>
            </a:r>
            <a:endParaRPr lang="it-IT" sz="3400"/>
          </a:p>
        </p:txBody>
      </p:sp>
      <p:pic>
        <p:nvPicPr>
          <p:cNvPr id="5" name="Immagine 4" descr="Immagine che contiene vestiti, aria aperta, terreno, persona&#10;&#10;Il contenuto generato dall'IA potrebbe non essere corretto.">
            <a:extLst>
              <a:ext uri="{FF2B5EF4-FFF2-40B4-BE49-F238E27FC236}">
                <a16:creationId xmlns:a16="http://schemas.microsoft.com/office/drawing/2014/main" id="{AAB27678-CDC1-DD19-6312-6937E088C071}"/>
              </a:ext>
            </a:extLst>
          </p:cNvPr>
          <p:cNvPicPr>
            <a:picLocks noChangeAspect="1"/>
          </p:cNvPicPr>
          <p:nvPr/>
        </p:nvPicPr>
        <p:blipFill>
          <a:blip r:embed="rId2">
            <a:extLst>
              <a:ext uri="{28A0092B-C50C-407E-A947-70E740481C1C}">
                <a14:useLocalDpi xmlns:a14="http://schemas.microsoft.com/office/drawing/2010/main" val="0"/>
              </a:ext>
            </a:extLst>
          </a:blip>
          <a:srcRect t="1963" r="-2" b="-2"/>
          <a:stretch/>
        </p:blipFill>
        <p:spPr>
          <a:xfrm>
            <a:off x="20" y="10"/>
            <a:ext cx="4857871"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AA828EB4-65ED-FFC0-E4B2-489619875D79}"/>
              </a:ext>
            </a:extLst>
          </p:cNvPr>
          <p:cNvSpPr>
            <a:spLocks noGrp="1"/>
          </p:cNvSpPr>
          <p:nvPr>
            <p:ph idx="1"/>
          </p:nvPr>
        </p:nvSpPr>
        <p:spPr>
          <a:xfrm>
            <a:off x="5496821" y="2633236"/>
            <a:ext cx="6034187" cy="3664687"/>
          </a:xfrm>
        </p:spPr>
        <p:txBody>
          <a:bodyPr>
            <a:normAutofit/>
          </a:bodyPr>
          <a:lstStyle/>
          <a:p>
            <a:pPr marL="0" indent="0">
              <a:lnSpc>
                <a:spcPct val="110000"/>
              </a:lnSpc>
              <a:spcBef>
                <a:spcPts val="0"/>
              </a:spcBef>
              <a:buNone/>
            </a:pP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Non si conosce il numero effettivo di rom deportati in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Transinistria</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secondo le stime fatte da alcuni studiosi, sono stati deportati circa 25.000 </a:t>
            </a:r>
            <a:r>
              <a:rPr lang="it-IT" sz="1400" kern="100" dirty="0">
                <a:latin typeface="Times New Roman" panose="02020603050405020304" pitchFamily="18" charset="0"/>
                <a:ea typeface="Aptos" panose="020B0004020202020204" pitchFamily="34" charset="0"/>
                <a:cs typeface="Times New Roman" panose="02020603050405020304" pitchFamily="18" charset="0"/>
              </a:rPr>
              <a:t>rom</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di questi circa la metà sono morti per freddo, fame, malattie e, in generale, per le condizioni di estrema miseria in cui sono stati costretti a vivere:</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“Le condizioni di vita in Transnistria sono state molto dure. (…) le razioni di cibo fissate dal governo provvisorio della Transnistria non sono state rispettate. Agli zingari non veniva dato cibo a sufficienza. A volte, per intere settimane non ricevevano niente. In alcuni posti ricevevano alimenti sono coloro che lavoravano nelle cooperative. Allo stesso tempo, non venivano assicurate le scorte di legna per cucinare e riscaldarsi (…). Una difficoltà a parte ha riguardato il fabbisogno di indumenti, dato che, al momento della deportazione, non gli è stato consentito zingari di prendere con sé abiti o oggetti personali. Non avevano nulla, neppure le pentole per preparare il cibo. L’assistenza medica era inesistente, e mancavano le medicine” (Achim, cit., p. 146)</a:t>
            </a:r>
          </a:p>
          <a:p>
            <a:pPr marL="0" indent="0">
              <a:lnSpc>
                <a:spcPct val="110000"/>
              </a:lnSpc>
              <a:spcBef>
                <a:spcPts val="0"/>
              </a:spcBef>
              <a:buNone/>
            </a:pPr>
            <a:endParaRPr lang="it-IT"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Aft>
                <a:spcPts val="800"/>
              </a:spcAft>
              <a:buNone/>
            </a:pP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400" dirty="0"/>
          </a:p>
        </p:txBody>
      </p:sp>
    </p:spTree>
    <p:extLst>
      <p:ext uri="{BB962C8B-B14F-4D97-AF65-F5344CB8AC3E}">
        <p14:creationId xmlns:p14="http://schemas.microsoft.com/office/powerpoint/2010/main" val="232647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549EE11-1DD6-9CFC-5023-ADBA03E5EDB4}"/>
              </a:ext>
            </a:extLst>
          </p:cNvPr>
          <p:cNvSpPr>
            <a:spLocks noGrp="1"/>
          </p:cNvSpPr>
          <p:nvPr>
            <p:ph type="title"/>
          </p:nvPr>
        </p:nvSpPr>
        <p:spPr>
          <a:xfrm>
            <a:off x="640080" y="1371600"/>
            <a:ext cx="4072468" cy="1097280"/>
          </a:xfrm>
        </p:spPr>
        <p:txBody>
          <a:bodyPr>
            <a:normAutofit/>
          </a:bodyPr>
          <a:lstStyle/>
          <a:p>
            <a:pPr>
              <a:lnSpc>
                <a:spcPct val="90000"/>
              </a:lnSpc>
            </a:pPr>
            <a:r>
              <a:rPr lang="it-IT" sz="2300" b="1" kern="100" dirty="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2300" kern="100" dirty="0">
                <a:effectLst/>
                <a:latin typeface="Aptos" panose="020B0004020202020204" pitchFamily="34" charset="0"/>
                <a:ea typeface="Aptos" panose="020B0004020202020204" pitchFamily="34" charset="0"/>
                <a:cs typeface="Times New Roman" panose="02020603050405020304" pitchFamily="18" charset="0"/>
              </a:rPr>
            </a:br>
            <a:endParaRPr lang="it-IT" sz="2300" dirty="0"/>
          </a:p>
        </p:txBody>
      </p:sp>
      <p:cxnSp>
        <p:nvCxnSpPr>
          <p:cNvPr id="27" name="Straight Connector 26">
            <a:extLst>
              <a:ext uri="{FF2B5EF4-FFF2-40B4-BE49-F238E27FC236}">
                <a16:creationId xmlns:a16="http://schemas.microsoft.com/office/drawing/2014/main" id="{5F36BA04-2CA4-4727-91BA-40C378D140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5EF8458C-0736-E4CA-6F24-01EF2704F69B}"/>
              </a:ext>
            </a:extLst>
          </p:cNvPr>
          <p:cNvSpPr>
            <a:spLocks noGrp="1"/>
          </p:cNvSpPr>
          <p:nvPr>
            <p:ph idx="1"/>
          </p:nvPr>
        </p:nvSpPr>
        <p:spPr>
          <a:xfrm>
            <a:off x="640080" y="2633236"/>
            <a:ext cx="4072468" cy="3664681"/>
          </a:xfrm>
        </p:spPr>
        <p:txBody>
          <a:bodyPr>
            <a:normAutofit/>
          </a:bodyPr>
          <a:lstStyle/>
          <a:p>
            <a:pPr marL="0" indent="0">
              <a:buNone/>
            </a:pPr>
            <a:r>
              <a:rPr lang="en-US" sz="1200" dirty="0">
                <a:latin typeface="Times New Roman" panose="02020603050405020304" pitchFamily="18" charset="0"/>
                <a:cs typeface="Times New Roman" panose="02020603050405020304" pitchFamily="18" charset="0"/>
              </a:rPr>
              <a:t>da sinistra a </a:t>
            </a:r>
            <a:r>
              <a:rPr lang="en-US" sz="1200" dirty="0" err="1">
                <a:latin typeface="Times New Roman" panose="02020603050405020304" pitchFamily="18" charset="0"/>
                <a:cs typeface="Times New Roman" panose="02020603050405020304" pitchFamily="18" charset="0"/>
              </a:rPr>
              <a:t>destra</a:t>
            </a:r>
            <a:endParaRPr lang="en-US" sz="12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Margareta Matache</a:t>
            </a:r>
          </a:p>
          <a:p>
            <a:pPr marL="0" indent="0">
              <a:buNone/>
            </a:pPr>
            <a:r>
              <a:rPr lang="en-US" dirty="0">
                <a:latin typeface="Times New Roman" panose="02020603050405020304" pitchFamily="18" charset="0"/>
                <a:cs typeface="Times New Roman" panose="02020603050405020304" pitchFamily="18" charset="0"/>
              </a:rPr>
              <a:t>Delia Grigore</a:t>
            </a:r>
          </a:p>
          <a:p>
            <a:pPr marL="0" indent="0">
              <a:buNone/>
            </a:pPr>
            <a:r>
              <a:rPr lang="en-US" dirty="0">
                <a:latin typeface="Times New Roman" panose="02020603050405020304" pitchFamily="18" charset="0"/>
                <a:cs typeface="Times New Roman" panose="02020603050405020304" pitchFamily="18" charset="0"/>
              </a:rPr>
              <a:t>George </a:t>
            </a:r>
            <a:r>
              <a:rPr lang="it-IT" kern="100" dirty="0" err="1">
                <a:effectLst/>
                <a:latin typeface="Times New Roman" panose="02020603050405020304" pitchFamily="18" charset="0"/>
                <a:ea typeface="Aptos" panose="020B0004020202020204" pitchFamily="34" charset="0"/>
                <a:cs typeface="Times New Roman" panose="02020603050405020304" pitchFamily="18" charset="0"/>
              </a:rPr>
              <a:t>Sarău</a:t>
            </a:r>
            <a:endParaRPr lang="it-IT"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it-IT" kern="100" dirty="0">
                <a:latin typeface="Times New Roman" panose="02020603050405020304" pitchFamily="18" charset="0"/>
                <a:ea typeface="Aptos" panose="020B0004020202020204" pitchFamily="34" charset="0"/>
                <a:cs typeface="Times New Roman" panose="02020603050405020304" pitchFamily="18" charset="0"/>
              </a:rPr>
              <a:t>Adrian-Nicolae </a:t>
            </a:r>
            <a:r>
              <a:rPr lang="it-IT" kern="100" dirty="0" err="1">
                <a:latin typeface="Times New Roman" panose="02020603050405020304" pitchFamily="18" charset="0"/>
                <a:ea typeface="Aptos" panose="020B0004020202020204" pitchFamily="34" charset="0"/>
                <a:cs typeface="Times New Roman" panose="02020603050405020304" pitchFamily="18" charset="0"/>
              </a:rPr>
              <a:t>Furtuna</a:t>
            </a:r>
            <a:endParaRPr lang="it-IT"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dirty="0"/>
          </a:p>
          <a:p>
            <a:pPr marL="0" indent="0">
              <a:buNone/>
            </a:pPr>
            <a:endParaRPr lang="en-US" dirty="0"/>
          </a:p>
        </p:txBody>
      </p:sp>
      <p:pic>
        <p:nvPicPr>
          <p:cNvPr id="9" name="Immagine 8" descr="Immagine che contiene Viso umano, persona, vestiti, sopracciglio">
            <a:extLst>
              <a:ext uri="{FF2B5EF4-FFF2-40B4-BE49-F238E27FC236}">
                <a16:creationId xmlns:a16="http://schemas.microsoft.com/office/drawing/2014/main" id="{430971AC-9918-8D11-3625-33DEF3043611}"/>
              </a:ext>
            </a:extLst>
          </p:cNvPr>
          <p:cNvPicPr>
            <a:picLocks noChangeAspect="1"/>
          </p:cNvPicPr>
          <p:nvPr/>
        </p:nvPicPr>
        <p:blipFill>
          <a:blip r:embed="rId2">
            <a:extLst>
              <a:ext uri="{28A0092B-C50C-407E-A947-70E740481C1C}">
                <a14:useLocalDpi xmlns:a14="http://schemas.microsoft.com/office/drawing/2010/main" val="0"/>
              </a:ext>
            </a:extLst>
          </a:blip>
          <a:srcRect r="-2" b="9737"/>
          <a:stretch/>
        </p:blipFill>
        <p:spPr>
          <a:xfrm>
            <a:off x="5679451" y="-1"/>
            <a:ext cx="3256277" cy="3429000"/>
          </a:xfrm>
          <a:prstGeom prst="rect">
            <a:avLst/>
          </a:prstGeom>
        </p:spPr>
      </p:pic>
      <p:pic>
        <p:nvPicPr>
          <p:cNvPr id="5" name="Segnaposto contenuto 4" descr="Immagine che contiene persona, vestiti, Viso umano, fiore&#10;&#10;Il contenuto generato dall'IA potrebbe non essere corretto.">
            <a:extLst>
              <a:ext uri="{FF2B5EF4-FFF2-40B4-BE49-F238E27FC236}">
                <a16:creationId xmlns:a16="http://schemas.microsoft.com/office/drawing/2014/main" id="{B3D17718-EC5F-4A40-485B-F2D5B365448B}"/>
              </a:ext>
            </a:extLst>
          </p:cNvPr>
          <p:cNvPicPr>
            <a:picLocks noChangeAspect="1"/>
          </p:cNvPicPr>
          <p:nvPr/>
        </p:nvPicPr>
        <p:blipFill>
          <a:blip r:embed="rId3"/>
          <a:srcRect l="19082" r="11836" b="4"/>
          <a:stretch/>
        </p:blipFill>
        <p:spPr>
          <a:xfrm>
            <a:off x="8935722" y="1"/>
            <a:ext cx="3256277" cy="3429000"/>
          </a:xfrm>
          <a:prstGeom prst="rect">
            <a:avLst/>
          </a:prstGeom>
        </p:spPr>
      </p:pic>
      <p:pic>
        <p:nvPicPr>
          <p:cNvPr id="11" name="Immagine 10" descr="Immagine che contiene testo, Viso umano, uomo, vestiti&#10;&#10;Il contenuto generato dall'IA potrebbe non essere corretto.">
            <a:extLst>
              <a:ext uri="{FF2B5EF4-FFF2-40B4-BE49-F238E27FC236}">
                <a16:creationId xmlns:a16="http://schemas.microsoft.com/office/drawing/2014/main" id="{3D2658E3-7A32-F410-2EEB-A8F4E20A804B}"/>
              </a:ext>
            </a:extLst>
          </p:cNvPr>
          <p:cNvPicPr>
            <a:picLocks noChangeAspect="1"/>
          </p:cNvPicPr>
          <p:nvPr/>
        </p:nvPicPr>
        <p:blipFill>
          <a:blip r:embed="rId4">
            <a:extLst>
              <a:ext uri="{28A0092B-C50C-407E-A947-70E740481C1C}">
                <a14:useLocalDpi xmlns:a14="http://schemas.microsoft.com/office/drawing/2010/main" val="0"/>
              </a:ext>
            </a:extLst>
          </a:blip>
          <a:srcRect l="5468" r="23037" b="2"/>
          <a:stretch/>
        </p:blipFill>
        <p:spPr>
          <a:xfrm>
            <a:off x="5679449" y="3428999"/>
            <a:ext cx="3256277" cy="3429000"/>
          </a:xfrm>
          <a:prstGeom prst="rect">
            <a:avLst/>
          </a:prstGeom>
        </p:spPr>
      </p:pic>
      <p:pic>
        <p:nvPicPr>
          <p:cNvPr id="7" name="Immagine 6" descr="Immagine che contiene testo, Viso umano, uomo, vestiti&#10;&#10;Il contenuto generato dall'IA potrebbe non essere corretto.">
            <a:extLst>
              <a:ext uri="{FF2B5EF4-FFF2-40B4-BE49-F238E27FC236}">
                <a16:creationId xmlns:a16="http://schemas.microsoft.com/office/drawing/2014/main" id="{2F36B388-EC2B-41BB-667C-C80EE89ACF31}"/>
              </a:ext>
            </a:extLst>
          </p:cNvPr>
          <p:cNvPicPr>
            <a:picLocks noChangeAspect="1"/>
          </p:cNvPicPr>
          <p:nvPr/>
        </p:nvPicPr>
        <p:blipFill>
          <a:blip r:embed="rId5">
            <a:extLst>
              <a:ext uri="{28A0092B-C50C-407E-A947-70E740481C1C}">
                <a14:useLocalDpi xmlns:a14="http://schemas.microsoft.com/office/drawing/2010/main" val="0"/>
              </a:ext>
            </a:extLst>
          </a:blip>
          <a:srcRect l="38166" r="8417"/>
          <a:stretch/>
        </p:blipFill>
        <p:spPr>
          <a:xfrm>
            <a:off x="8935718" y="3429000"/>
            <a:ext cx="3256278" cy="3429000"/>
          </a:xfrm>
          <a:prstGeom prst="rect">
            <a:avLst/>
          </a:prstGeom>
        </p:spPr>
      </p:pic>
    </p:spTree>
    <p:extLst>
      <p:ext uri="{BB962C8B-B14F-4D97-AF65-F5344CB8AC3E}">
        <p14:creationId xmlns:p14="http://schemas.microsoft.com/office/powerpoint/2010/main" val="207249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4CF2DC7-954F-2B33-4CF4-64276AD386E1}"/>
              </a:ext>
            </a:extLst>
          </p:cNvPr>
          <p:cNvSpPr>
            <a:spLocks noGrp="1"/>
          </p:cNvSpPr>
          <p:nvPr>
            <p:ph type="title"/>
          </p:nvPr>
        </p:nvSpPr>
        <p:spPr>
          <a:xfrm>
            <a:off x="640080" y="1371600"/>
            <a:ext cx="5852160" cy="1097280"/>
          </a:xfrm>
        </p:spPr>
        <p:txBody>
          <a:bodyPr anchor="t">
            <a:normAutofit/>
          </a:bodyPr>
          <a:lstStyle/>
          <a:p>
            <a:pPr>
              <a:lnSpc>
                <a:spcPct val="90000"/>
              </a:lnSpc>
              <a:spcAft>
                <a:spcPts val="800"/>
              </a:spcAft>
            </a:pPr>
            <a:r>
              <a:rPr lang="ro-RO" sz="1300"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it-IT" sz="1300" kern="100" dirty="0">
                <a:effectLst/>
                <a:latin typeface="Aptos" panose="020B0004020202020204" pitchFamily="34" charset="0"/>
                <a:ea typeface="Aptos" panose="020B0004020202020204" pitchFamily="34" charset="0"/>
                <a:cs typeface="Times New Roman" panose="02020603050405020304" pitchFamily="18" charset="0"/>
              </a:rPr>
            </a:b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per saperne di più</a:t>
            </a:r>
            <a:br>
              <a:rPr lang="it-IT" sz="1300" kern="100" dirty="0">
                <a:effectLst/>
                <a:latin typeface="Aptos" panose="020B0004020202020204" pitchFamily="34" charset="0"/>
                <a:ea typeface="Aptos" panose="020B0004020202020204" pitchFamily="34" charset="0"/>
                <a:cs typeface="Times New Roman" panose="02020603050405020304" pitchFamily="18" charset="0"/>
              </a:rPr>
            </a:br>
            <a:br>
              <a:rPr lang="it-IT" sz="1300" kern="100" dirty="0">
                <a:effectLst/>
                <a:latin typeface="Aptos" panose="020B0004020202020204" pitchFamily="34" charset="0"/>
                <a:ea typeface="Aptos" panose="020B0004020202020204" pitchFamily="34" charset="0"/>
                <a:cs typeface="Times New Roman" panose="02020603050405020304" pitchFamily="18" charset="0"/>
              </a:rPr>
            </a:br>
            <a:endParaRPr lang="it-IT" sz="1300" dirty="0"/>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C427DCA-DD40-4A87-AA11-C1142DBEAF71}"/>
              </a:ext>
            </a:extLst>
          </p:cNvPr>
          <p:cNvSpPr>
            <a:spLocks noGrp="1"/>
          </p:cNvSpPr>
          <p:nvPr>
            <p:ph idx="1"/>
          </p:nvPr>
        </p:nvSpPr>
        <p:spPr>
          <a:xfrm>
            <a:off x="640080" y="2633236"/>
            <a:ext cx="5852160" cy="3664685"/>
          </a:xfrm>
        </p:spPr>
        <p:txBody>
          <a:bodyPr>
            <a:normAutofit lnSpcReduction="10000"/>
          </a:bodyPr>
          <a:lstStyle/>
          <a:p>
            <a:pPr>
              <a:lnSpc>
                <a:spcPct val="110000"/>
              </a:lnSpc>
              <a:spcBef>
                <a:spcPts val="0"/>
              </a:spcBef>
              <a:buNone/>
            </a:pPr>
            <a:r>
              <a:rPr lang="it-IT" sz="1600" b="1" kern="100" dirty="0" err="1">
                <a:effectLst/>
                <a:latin typeface="Times New Roman" panose="02020603050405020304" pitchFamily="18" charset="0"/>
                <a:ea typeface="Aptos" panose="020B0004020202020204" pitchFamily="34" charset="0"/>
                <a:cs typeface="Times New Roman" panose="02020603050405020304" pitchFamily="18" charset="0"/>
              </a:rPr>
              <a:t>Muzeul</a:t>
            </a:r>
            <a:r>
              <a:rPr lang="it-IT"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600" b="1" kern="100" dirty="0" err="1">
                <a:effectLst/>
                <a:latin typeface="Times New Roman" panose="02020603050405020304" pitchFamily="18" charset="0"/>
                <a:ea typeface="Aptos" panose="020B0004020202020204" pitchFamily="34" charset="0"/>
                <a:cs typeface="Times New Roman" panose="02020603050405020304" pitchFamily="18" charset="0"/>
              </a:rPr>
              <a:t>virtual</a:t>
            </a:r>
            <a:r>
              <a:rPr lang="it-IT" sz="1600" b="1" kern="100" dirty="0">
                <a:effectLst/>
                <a:latin typeface="Times New Roman" panose="02020603050405020304" pitchFamily="18" charset="0"/>
                <a:ea typeface="Aptos" panose="020B0004020202020204" pitchFamily="34" charset="0"/>
                <a:cs typeface="Times New Roman" panose="02020603050405020304" pitchFamily="18" charset="0"/>
              </a:rPr>
              <a:t> al </a:t>
            </a:r>
            <a:r>
              <a:rPr lang="it-IT" sz="1600" b="1" kern="100" dirty="0" err="1">
                <a:effectLst/>
                <a:latin typeface="Times New Roman" panose="02020603050405020304" pitchFamily="18" charset="0"/>
                <a:ea typeface="Aptos" panose="020B0004020202020204" pitchFamily="34" charset="0"/>
                <a:cs typeface="Times New Roman" panose="02020603050405020304" pitchFamily="18" charset="0"/>
              </a:rPr>
              <a:t>Culturii</a:t>
            </a:r>
            <a:r>
              <a:rPr lang="it-IT"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600" b="1" kern="100" dirty="0" err="1">
                <a:effectLst/>
                <a:latin typeface="Times New Roman" panose="02020603050405020304" pitchFamily="18" charset="0"/>
                <a:ea typeface="Aptos" panose="020B0004020202020204" pitchFamily="34" charset="0"/>
                <a:cs typeface="Times New Roman" panose="02020603050405020304" pitchFamily="18" charset="0"/>
              </a:rPr>
              <a:t>Rromilor</a:t>
            </a:r>
            <a:endParaRPr lang="it-I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0000"/>
              </a:lnSpc>
              <a:spcBef>
                <a:spcPts val="0"/>
              </a:spcBef>
              <a:buNone/>
            </a:pPr>
            <a:r>
              <a:rPr lang="it-IT" sz="1600" u="sng" kern="100" dirty="0">
                <a:effectLst/>
                <a:latin typeface="Times New Roman" panose="02020603050405020304" pitchFamily="18" charset="0"/>
                <a:ea typeface="Aptos" panose="020B0004020202020204" pitchFamily="34" charset="0"/>
                <a:cs typeface="Times New Roman" panose="02020603050405020304" pitchFamily="18" charset="0"/>
                <a:hlinkClick r:id="rId2"/>
              </a:rPr>
              <a:t>https://romanomuseum.com/</a:t>
            </a:r>
            <a:endParaRPr lang="it-IT" sz="1600" u="sng"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0000"/>
              </a:lnSpc>
              <a:spcBef>
                <a:spcPts val="0"/>
              </a:spcBef>
              <a:buFont typeface="Wingdings" panose="05000000000000000000" pitchFamily="2" charset="2"/>
              <a:buChar char="ü"/>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 Il Museo virtuale della cultura dei rom è stato realizzato nell’ambito del progetto “Insieme possiamo molto di più” (2021-2023)</a:t>
            </a:r>
          </a:p>
          <a:p>
            <a:pPr>
              <a:lnSpc>
                <a:spcPct val="110000"/>
              </a:lnSpc>
              <a:spcBef>
                <a:spcPts val="0"/>
              </a:spcBef>
              <a:buFont typeface="Wingdings" panose="05000000000000000000" pitchFamily="2" charset="2"/>
              <a:buChar char="ü"/>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Il </a:t>
            </a:r>
            <a:r>
              <a:rPr lang="it-IT" sz="1600" kern="100" dirty="0">
                <a:latin typeface="Times New Roman" panose="02020603050405020304" pitchFamily="18" charset="0"/>
                <a:ea typeface="Aptos" panose="020B0004020202020204" pitchFamily="34" charset="0"/>
                <a:cs typeface="Times New Roman" panose="02020603050405020304" pitchFamily="18" charset="0"/>
              </a:rPr>
              <a:t>Museo è </a:t>
            </a: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un’iniziativa che aiuta a conservare, promuovere e sviluppare la cultura rom</a:t>
            </a:r>
          </a:p>
          <a:p>
            <a:pPr>
              <a:lnSpc>
                <a:spcPct val="110000"/>
              </a:lnSpc>
              <a:spcBef>
                <a:spcPts val="0"/>
              </a:spcBef>
              <a:buFont typeface="Wingdings" panose="05000000000000000000" pitchFamily="2" charset="2"/>
              <a:buChar char="ü"/>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In assenza di un museo fisico, crediamo molto importante realizzare un museo virtuale della cultura dei rom, che possa essere visitato tanto da rom che non rom rumeni, conche da rom e non rom di qualsiasi angolo del pianeta, il che lo rende, almeno sul piano dell’accessibilità, persino più importante di un museo fisico</a:t>
            </a:r>
          </a:p>
          <a:p>
            <a:pPr>
              <a:lnSpc>
                <a:spcPct val="110000"/>
              </a:lnSpc>
              <a:spcBef>
                <a:spcPts val="0"/>
              </a:spcBef>
              <a:buFont typeface="Wingdings" panose="05000000000000000000" pitchFamily="2" charset="2"/>
              <a:buChar char="ü"/>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Il museo è accessibile in tre lingue: rumeno, inglese, </a:t>
            </a:r>
            <a:r>
              <a:rPr lang="it-IT" sz="1600" kern="100" dirty="0" err="1">
                <a:effectLst/>
                <a:latin typeface="Times New Roman" panose="02020603050405020304" pitchFamily="18" charset="0"/>
                <a:ea typeface="Aptos" panose="020B0004020202020204" pitchFamily="34" charset="0"/>
                <a:cs typeface="Times New Roman" panose="02020603050405020304" pitchFamily="18" charset="0"/>
              </a:rPr>
              <a:t>romanì</a:t>
            </a:r>
            <a:endParaRPr lang="it-I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buNone/>
            </a:pPr>
            <a:endParaRPr lang="it-IT" sz="1600" dirty="0"/>
          </a:p>
        </p:txBody>
      </p:sp>
      <p:pic>
        <p:nvPicPr>
          <p:cNvPr id="5" name="Immagine 4" descr="Immagine che contiene interno, parco giochi, soffitto, edificio">
            <a:extLst>
              <a:ext uri="{FF2B5EF4-FFF2-40B4-BE49-F238E27FC236}">
                <a16:creationId xmlns:a16="http://schemas.microsoft.com/office/drawing/2014/main" id="{E392C2FE-A7DD-643D-CDC2-EC8E56C911E1}"/>
              </a:ext>
            </a:extLst>
          </p:cNvPr>
          <p:cNvPicPr>
            <a:picLocks noChangeAspect="1"/>
          </p:cNvPicPr>
          <p:nvPr/>
        </p:nvPicPr>
        <p:blipFill>
          <a:blip r:embed="rId3">
            <a:extLst>
              <a:ext uri="{28A0092B-C50C-407E-A947-70E740481C1C}">
                <a14:useLocalDpi xmlns:a14="http://schemas.microsoft.com/office/drawing/2010/main" val="0"/>
              </a:ext>
            </a:extLst>
          </a:blip>
          <a:srcRect l="21384" r="21552" b="-1"/>
          <a:stretch/>
        </p:blipFill>
        <p:spPr>
          <a:xfrm>
            <a:off x="7345680" y="10"/>
            <a:ext cx="4846320" cy="6857990"/>
          </a:xfrm>
          <a:prstGeom prst="rect">
            <a:avLst/>
          </a:prstGeom>
        </p:spPr>
      </p:pic>
    </p:spTree>
    <p:extLst>
      <p:ext uri="{BB962C8B-B14F-4D97-AF65-F5344CB8AC3E}">
        <p14:creationId xmlns:p14="http://schemas.microsoft.com/office/powerpoint/2010/main" val="108421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C734CC-4283-F616-0294-EBC8DC7C0F4F}"/>
              </a:ext>
            </a:extLst>
          </p:cNvPr>
          <p:cNvSpPr>
            <a:spLocks noGrp="1"/>
          </p:cNvSpPr>
          <p:nvPr>
            <p:ph type="title"/>
          </p:nvPr>
        </p:nvSpPr>
        <p:spPr>
          <a:xfrm>
            <a:off x="640080" y="1371600"/>
            <a:ext cx="5852160" cy="1097280"/>
          </a:xfrm>
        </p:spPr>
        <p:txBody>
          <a:bodyPr anchor="t">
            <a:normAutofit/>
          </a:bodyPr>
          <a:lstStyle/>
          <a:p>
            <a:pPr>
              <a:lnSpc>
                <a:spcPct val="90000"/>
              </a:lnSpc>
              <a:spcAft>
                <a:spcPts val="800"/>
              </a:spcAft>
              <a:buNone/>
            </a:pP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2200" b="1" kern="100" dirty="0">
                <a:effectLst/>
                <a:latin typeface="Times New Roman" panose="02020603050405020304" pitchFamily="18" charset="0"/>
                <a:ea typeface="Aptos" panose="020B0004020202020204" pitchFamily="34" charset="0"/>
                <a:cs typeface="Times New Roman" panose="02020603050405020304" pitchFamily="18" charset="0"/>
              </a:rPr>
              <a:t>per saperne di più</a:t>
            </a:r>
            <a:br>
              <a:rPr lang="it-IT" sz="2200" kern="100" dirty="0">
                <a:effectLst/>
                <a:latin typeface="Aptos" panose="020B0004020202020204" pitchFamily="34" charset="0"/>
                <a:ea typeface="Aptos" panose="020B0004020202020204" pitchFamily="34" charset="0"/>
                <a:cs typeface="Times New Roman" panose="02020603050405020304" pitchFamily="18" charset="0"/>
              </a:rPr>
            </a:br>
            <a:endParaRPr lang="it-IT" sz="2200" dirty="0"/>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EC9D07B-8650-D550-3C0E-76F70BD17066}"/>
              </a:ext>
            </a:extLst>
          </p:cNvPr>
          <p:cNvSpPr>
            <a:spLocks noGrp="1"/>
          </p:cNvSpPr>
          <p:nvPr>
            <p:ph idx="1"/>
          </p:nvPr>
        </p:nvSpPr>
        <p:spPr>
          <a:xfrm>
            <a:off x="640080" y="2633236"/>
            <a:ext cx="5852160" cy="3664685"/>
          </a:xfrm>
        </p:spPr>
        <p:txBody>
          <a:bodyPr>
            <a:normAutofit/>
          </a:bodyPr>
          <a:lstStyle/>
          <a:p>
            <a:pPr marL="0" indent="0">
              <a:lnSpc>
                <a:spcPct val="110000"/>
              </a:lnSpc>
              <a:buNone/>
            </a:pPr>
            <a:r>
              <a:rPr lang="it-IT" sz="1600" b="1" kern="100" err="1">
                <a:effectLst/>
                <a:latin typeface="Times New Roman" panose="02020603050405020304" pitchFamily="18" charset="0"/>
                <a:ea typeface="Aptos" panose="020B0004020202020204" pitchFamily="34" charset="0"/>
                <a:cs typeface="Times New Roman" panose="02020603050405020304" pitchFamily="18" charset="0"/>
              </a:rPr>
              <a:t>Centrul</a:t>
            </a:r>
            <a:r>
              <a:rPr lang="it-IT" sz="1600" b="1" kern="100">
                <a:effectLst/>
                <a:latin typeface="Times New Roman" panose="02020603050405020304" pitchFamily="18" charset="0"/>
                <a:ea typeface="Aptos" panose="020B0004020202020204" pitchFamily="34" charset="0"/>
                <a:cs typeface="Times New Roman" panose="02020603050405020304" pitchFamily="18" charset="0"/>
              </a:rPr>
              <a:t> </a:t>
            </a:r>
            <a:r>
              <a:rPr lang="it-IT" sz="1600" b="1" kern="100" err="1">
                <a:effectLst/>
                <a:latin typeface="Times New Roman" panose="02020603050405020304" pitchFamily="18" charset="0"/>
                <a:ea typeface="Aptos" panose="020B0004020202020204" pitchFamily="34" charset="0"/>
                <a:cs typeface="Times New Roman" panose="02020603050405020304" pitchFamily="18" charset="0"/>
              </a:rPr>
              <a:t>Național</a:t>
            </a:r>
            <a:r>
              <a:rPr lang="it-IT" sz="1600" b="1" kern="100">
                <a:effectLst/>
                <a:latin typeface="Times New Roman" panose="02020603050405020304" pitchFamily="18" charset="0"/>
                <a:ea typeface="Aptos" panose="020B0004020202020204" pitchFamily="34" charset="0"/>
                <a:cs typeface="Times New Roman" panose="02020603050405020304" pitchFamily="18" charset="0"/>
              </a:rPr>
              <a:t> de </a:t>
            </a:r>
            <a:r>
              <a:rPr lang="it-IT" sz="1600" b="1" kern="100" err="1">
                <a:effectLst/>
                <a:latin typeface="Times New Roman" panose="02020603050405020304" pitchFamily="18" charset="0"/>
                <a:ea typeface="Aptos" panose="020B0004020202020204" pitchFamily="34" charset="0"/>
                <a:cs typeface="Times New Roman" panose="02020603050405020304" pitchFamily="18" charset="0"/>
              </a:rPr>
              <a:t>Cultură</a:t>
            </a:r>
            <a:r>
              <a:rPr lang="it-IT" sz="1600" b="1" kern="100">
                <a:effectLst/>
                <a:latin typeface="Times New Roman" panose="02020603050405020304" pitchFamily="18" charset="0"/>
                <a:ea typeface="Aptos" panose="020B0004020202020204" pitchFamily="34" charset="0"/>
                <a:cs typeface="Times New Roman" panose="02020603050405020304" pitchFamily="18" charset="0"/>
              </a:rPr>
              <a:t> a </a:t>
            </a:r>
            <a:r>
              <a:rPr lang="it-IT" sz="1600" b="1" kern="100" err="1">
                <a:effectLst/>
                <a:latin typeface="Times New Roman" panose="02020603050405020304" pitchFamily="18" charset="0"/>
                <a:ea typeface="Aptos" panose="020B0004020202020204" pitchFamily="34" charset="0"/>
                <a:cs typeface="Times New Roman" panose="02020603050405020304" pitchFamily="18" charset="0"/>
              </a:rPr>
              <a:t>Romilor</a:t>
            </a:r>
            <a:r>
              <a:rPr lang="it-IT" sz="1600" b="1" kern="100">
                <a:effectLst/>
                <a:latin typeface="Times New Roman" panose="02020603050405020304" pitchFamily="18" charset="0"/>
                <a:ea typeface="Aptos" panose="020B0004020202020204" pitchFamily="34" charset="0"/>
                <a:cs typeface="Times New Roman" panose="02020603050405020304" pitchFamily="18" charset="0"/>
              </a:rPr>
              <a:t>–Romano </a:t>
            </a:r>
            <a:r>
              <a:rPr lang="it-IT" sz="1600" b="1" kern="100" err="1">
                <a:effectLst/>
                <a:latin typeface="Times New Roman" panose="02020603050405020304" pitchFamily="18" charset="0"/>
                <a:ea typeface="Aptos" panose="020B0004020202020204" pitchFamily="34" charset="0"/>
                <a:cs typeface="Times New Roman" panose="02020603050405020304" pitchFamily="18" charset="0"/>
              </a:rPr>
              <a:t>Kher</a:t>
            </a:r>
            <a:r>
              <a:rPr lang="it-IT" sz="1600" b="1" kern="100">
                <a:effectLst/>
                <a:latin typeface="Times New Roman" panose="02020603050405020304" pitchFamily="18" charset="0"/>
                <a:ea typeface="Aptos" panose="020B0004020202020204" pitchFamily="34" charset="0"/>
                <a:cs typeface="Times New Roman" panose="02020603050405020304" pitchFamily="18" charset="0"/>
              </a:rPr>
              <a:t>: iKultura.ro</a:t>
            </a:r>
            <a:br>
              <a:rPr lang="it-IT" sz="1600" kern="100">
                <a:effectLst/>
                <a:latin typeface="Aptos" panose="020B0004020202020204" pitchFamily="34" charset="0"/>
                <a:ea typeface="Aptos" panose="020B0004020202020204" pitchFamily="34" charset="0"/>
                <a:cs typeface="Times New Roman" panose="02020603050405020304" pitchFamily="18" charset="0"/>
              </a:rPr>
            </a:br>
            <a:r>
              <a:rPr lang="it-IT" sz="1600" u="sng" kern="100">
                <a:effectLst/>
                <a:latin typeface="Times New Roman" panose="02020603050405020304" pitchFamily="18" charset="0"/>
                <a:ea typeface="Aptos" panose="020B0004020202020204" pitchFamily="34" charset="0"/>
                <a:cs typeface="Times New Roman" panose="02020603050405020304" pitchFamily="18" charset="0"/>
                <a:hlinkClick r:id="rId2"/>
              </a:rPr>
              <a:t>https://ikultura.ro/despre-noi/</a:t>
            </a:r>
            <a:br>
              <a:rPr lang="it-IT" sz="1600" kern="100">
                <a:effectLst/>
                <a:latin typeface="Aptos" panose="020B0004020202020204" pitchFamily="34" charset="0"/>
                <a:ea typeface="Aptos" panose="020B0004020202020204" pitchFamily="34" charset="0"/>
                <a:cs typeface="Times New Roman" panose="02020603050405020304" pitchFamily="18" charset="0"/>
              </a:rPr>
            </a:br>
            <a:r>
              <a:rPr lang="it-IT" sz="1600" kern="100">
                <a:effectLst/>
                <a:latin typeface="Times New Roman" panose="02020603050405020304" pitchFamily="18" charset="0"/>
                <a:ea typeface="Aptos" panose="020B0004020202020204" pitchFamily="34" charset="0"/>
                <a:cs typeface="Times New Roman" panose="02020603050405020304" pitchFamily="18" charset="0"/>
              </a:rPr>
              <a:t>Il Centro nazionale della cultura dei Rom-Romano </a:t>
            </a:r>
            <a:r>
              <a:rPr lang="it-IT" sz="1600" kern="100" err="1">
                <a:effectLst/>
                <a:latin typeface="Times New Roman" panose="02020603050405020304" pitchFamily="18" charset="0"/>
                <a:ea typeface="Aptos" panose="020B0004020202020204" pitchFamily="34" charset="0"/>
                <a:cs typeface="Times New Roman" panose="02020603050405020304" pitchFamily="18" charset="0"/>
              </a:rPr>
              <a:t>Kher</a:t>
            </a:r>
            <a:r>
              <a:rPr lang="it-IT" sz="1600" kern="100">
                <a:effectLst/>
                <a:latin typeface="Times New Roman" panose="02020603050405020304" pitchFamily="18" charset="0"/>
                <a:ea typeface="Aptos" panose="020B0004020202020204" pitchFamily="34" charset="0"/>
                <a:cs typeface="Times New Roman" panose="02020603050405020304" pitchFamily="18" charset="0"/>
              </a:rPr>
              <a:t> ha come missione la conservazione, lo sviluppo e la promozione del patrimonio culturale dei rom, dei valori, della cultura e delle tradizioni rom. </a:t>
            </a:r>
            <a:br>
              <a:rPr lang="it-IT" sz="1600" kern="100">
                <a:effectLst/>
                <a:latin typeface="Aptos" panose="020B0004020202020204" pitchFamily="34" charset="0"/>
                <a:ea typeface="Aptos" panose="020B0004020202020204" pitchFamily="34" charset="0"/>
                <a:cs typeface="Times New Roman" panose="02020603050405020304" pitchFamily="18" charset="0"/>
              </a:rPr>
            </a:br>
            <a:r>
              <a:rPr lang="it-IT" sz="1600" kern="100">
                <a:effectLst/>
                <a:latin typeface="Times New Roman" panose="02020603050405020304" pitchFamily="18" charset="0"/>
                <a:ea typeface="Aptos" panose="020B0004020202020204" pitchFamily="34" charset="0"/>
                <a:cs typeface="Times New Roman" panose="02020603050405020304" pitchFamily="18" charset="0"/>
              </a:rPr>
              <a:t>L’iniziativa del CNCR-RK di creare la piattaforma iKultura.ro è scaturita dall’esigenza di mettere a disposizione del corpo docente, dei tutor scolastici, di coloro che lavorano in ambito sociale e di tutte le persone interessate una serie di materiali culturali volti a promuovere l’interculturalità e la diversità etnica.</a:t>
            </a:r>
            <a:br>
              <a:rPr lang="it-IT" sz="1600" kern="100">
                <a:effectLst/>
                <a:latin typeface="Aptos" panose="020B0004020202020204" pitchFamily="34" charset="0"/>
                <a:ea typeface="Aptos" panose="020B0004020202020204" pitchFamily="34" charset="0"/>
                <a:cs typeface="Times New Roman" panose="02020603050405020304" pitchFamily="18" charset="0"/>
              </a:rPr>
            </a:br>
            <a:endParaRPr lang="it-IT" sz="1600"/>
          </a:p>
        </p:txBody>
      </p:sp>
      <p:pic>
        <p:nvPicPr>
          <p:cNvPr id="5" name="Immagine 4" descr="Immagine che contiene testo, Cartoni animati, schermata, Animazione">
            <a:extLst>
              <a:ext uri="{FF2B5EF4-FFF2-40B4-BE49-F238E27FC236}">
                <a16:creationId xmlns:a16="http://schemas.microsoft.com/office/drawing/2014/main" id="{F66B9707-D75C-8203-55EA-A3B3373416D4}"/>
              </a:ext>
            </a:extLst>
          </p:cNvPr>
          <p:cNvPicPr>
            <a:picLocks noChangeAspect="1"/>
          </p:cNvPicPr>
          <p:nvPr/>
        </p:nvPicPr>
        <p:blipFill>
          <a:blip r:embed="rId3">
            <a:extLst>
              <a:ext uri="{28A0092B-C50C-407E-A947-70E740481C1C}">
                <a14:useLocalDpi xmlns:a14="http://schemas.microsoft.com/office/drawing/2010/main" val="0"/>
              </a:ext>
            </a:extLst>
          </a:blip>
          <a:srcRect l="37226" r="29031" b="1"/>
          <a:stretch/>
        </p:blipFill>
        <p:spPr>
          <a:xfrm>
            <a:off x="7345680" y="10"/>
            <a:ext cx="4846320" cy="6857990"/>
          </a:xfrm>
          <a:prstGeom prst="rect">
            <a:avLst/>
          </a:prstGeom>
        </p:spPr>
      </p:pic>
    </p:spTree>
    <p:extLst>
      <p:ext uri="{BB962C8B-B14F-4D97-AF65-F5344CB8AC3E}">
        <p14:creationId xmlns:p14="http://schemas.microsoft.com/office/powerpoint/2010/main" val="275928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520DFB-72EE-F4DC-F15D-1C4D0E7ACCA0}"/>
              </a:ext>
            </a:extLst>
          </p:cNvPr>
          <p:cNvSpPr>
            <a:spLocks noGrp="1"/>
          </p:cNvSpPr>
          <p:nvPr>
            <p:ph type="title"/>
          </p:nvPr>
        </p:nvSpPr>
        <p:spPr>
          <a:xfrm>
            <a:off x="640080" y="1371600"/>
            <a:ext cx="5852160" cy="1097280"/>
          </a:xfrm>
        </p:spPr>
        <p:txBody>
          <a:bodyPr anchor="t">
            <a:normAutofit/>
          </a:bodyPr>
          <a:lstStyle/>
          <a:p>
            <a:pPr>
              <a:lnSpc>
                <a:spcPct val="90000"/>
              </a:lnSpc>
            </a:pP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per saperne di più</a:t>
            </a:r>
            <a:endParaRPr lang="it-IT" sz="3100" dirty="0"/>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BEF880E-B08B-2E39-1702-D293C6864237}"/>
              </a:ext>
            </a:extLst>
          </p:cNvPr>
          <p:cNvSpPr>
            <a:spLocks noGrp="1"/>
          </p:cNvSpPr>
          <p:nvPr>
            <p:ph idx="1"/>
          </p:nvPr>
        </p:nvSpPr>
        <p:spPr>
          <a:xfrm>
            <a:off x="640080" y="2633236"/>
            <a:ext cx="5852160" cy="3664685"/>
          </a:xfrm>
        </p:spPr>
        <p:txBody>
          <a:bodyPr>
            <a:normAutofit/>
          </a:bodyPr>
          <a:lstStyle/>
          <a:p>
            <a:pPr>
              <a:lnSpc>
                <a:spcPct val="110000"/>
              </a:lnSpc>
              <a:spcBef>
                <a:spcPts val="0"/>
              </a:spcBef>
              <a:buNone/>
            </a:pPr>
            <a:r>
              <a:rPr lang="it-IT" sz="1400" b="1" kern="100" dirty="0">
                <a:effectLst/>
                <a:latin typeface="Times New Roman" panose="02020603050405020304" pitchFamily="18" charset="0"/>
                <a:ea typeface="Aptos" panose="020B0004020202020204" pitchFamily="34" charset="0"/>
                <a:cs typeface="Times New Roman" panose="02020603050405020304" pitchFamily="18" charset="0"/>
              </a:rPr>
              <a:t>Progetto </a:t>
            </a:r>
            <a:r>
              <a:rPr lang="it-IT" sz="1400" b="1" i="1" kern="100" dirty="0" err="1">
                <a:effectLst/>
                <a:latin typeface="Times New Roman" panose="02020603050405020304" pitchFamily="18" charset="0"/>
                <a:ea typeface="Aptos" panose="020B0004020202020204" pitchFamily="34" charset="0"/>
                <a:cs typeface="Times New Roman" panose="02020603050405020304" pitchFamily="18" charset="0"/>
              </a:rPr>
              <a:t>Obiceiul</a:t>
            </a:r>
            <a:r>
              <a:rPr lang="it-IT" sz="1400" b="1"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b="1" i="1" kern="100" dirty="0" err="1">
                <a:effectLst/>
                <a:latin typeface="Times New Roman" panose="02020603050405020304" pitchFamily="18" charset="0"/>
                <a:ea typeface="Aptos" panose="020B0004020202020204" pitchFamily="34" charset="0"/>
                <a:cs typeface="Times New Roman" panose="02020603050405020304" pitchFamily="18" charset="0"/>
              </a:rPr>
              <a:t>pământului</a:t>
            </a:r>
            <a:r>
              <a:rPr lang="it-IT" sz="1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(La legge consuetudinaria del paese)</a:t>
            </a:r>
          </a:p>
          <a:p>
            <a:pPr>
              <a:lnSpc>
                <a:spcPct val="110000"/>
              </a:lnSpc>
              <a:spcBef>
                <a:spcPts val="0"/>
              </a:spcBef>
              <a:buNone/>
            </a:pP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https://www.dor.ro/obiceiulpamantului/</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4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Obiceiul</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pământului</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è un progetto giornalistico multimediale sulla schiavitù dei rom e sull’impronta di quei 500 anni sul presente. La schiavitù è iniziata nel 1385 ed è stata abolita solo nel 1856, il lasso di tempo durante il quale i rom sono stati proprietà dei principi, della chiesa e dei nobili. Questo trauma generazionale è riacceso spesso dal razzismo contemporaneo. La guarigione ha bisogno di riconoscimento, riconciliazioni e azione riparatrici. </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Al centro del progetto c’è il podcast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Obiceiul</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pământul</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una serie di sei episodi audio che esplorano la memoria e l’influenza dei 500 anni di schiavitù. A partire da dicembre 2021, abbiamo pubblicato saggi scritti da studiosi/e, attivisti/e, artisti/e che hanno investigato la loro relazione con questa storia.</a:t>
            </a:r>
          </a:p>
          <a:p>
            <a:pPr marL="0" indent="0">
              <a:lnSpc>
                <a:spcPct val="110000"/>
              </a:lnSpc>
              <a:spcBef>
                <a:spcPts val="0"/>
              </a:spcBef>
              <a:buNone/>
            </a:pP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400" dirty="0"/>
          </a:p>
        </p:txBody>
      </p:sp>
      <p:pic>
        <p:nvPicPr>
          <p:cNvPr id="5" name="Immagine 4">
            <a:extLst>
              <a:ext uri="{FF2B5EF4-FFF2-40B4-BE49-F238E27FC236}">
                <a16:creationId xmlns:a16="http://schemas.microsoft.com/office/drawing/2014/main" id="{3DBCFDC5-E491-49C6-542E-A50699CA084F}"/>
              </a:ext>
            </a:extLst>
          </p:cNvPr>
          <p:cNvPicPr>
            <a:picLocks noChangeAspect="1"/>
          </p:cNvPicPr>
          <p:nvPr/>
        </p:nvPicPr>
        <p:blipFill>
          <a:blip r:embed="rId2">
            <a:extLst>
              <a:ext uri="{28A0092B-C50C-407E-A947-70E740481C1C}">
                <a14:useLocalDpi xmlns:a14="http://schemas.microsoft.com/office/drawing/2010/main" val="0"/>
              </a:ext>
            </a:extLst>
          </a:blip>
          <a:srcRect l="26444" r="26444"/>
          <a:stretch/>
        </p:blipFill>
        <p:spPr>
          <a:xfrm>
            <a:off x="7345680" y="10"/>
            <a:ext cx="4846320" cy="6857990"/>
          </a:xfrm>
          <a:prstGeom prst="rect">
            <a:avLst/>
          </a:prstGeom>
        </p:spPr>
      </p:pic>
    </p:spTree>
    <p:extLst>
      <p:ext uri="{BB962C8B-B14F-4D97-AF65-F5344CB8AC3E}">
        <p14:creationId xmlns:p14="http://schemas.microsoft.com/office/powerpoint/2010/main" val="418514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E564FC-CFDC-24CD-6501-7826EEADF9C8}"/>
              </a:ext>
            </a:extLst>
          </p:cNvPr>
          <p:cNvSpPr>
            <a:spLocks noGrp="1"/>
          </p:cNvSpPr>
          <p:nvPr>
            <p:ph type="title"/>
          </p:nvPr>
        </p:nvSpPr>
        <p:spPr>
          <a:xfrm>
            <a:off x="640080" y="1371600"/>
            <a:ext cx="5852160" cy="1097280"/>
          </a:xfrm>
        </p:spPr>
        <p:txBody>
          <a:bodyPr anchor="t">
            <a:normAutofit/>
          </a:bodyPr>
          <a:lstStyle/>
          <a:p>
            <a:pPr>
              <a:lnSpc>
                <a:spcPct val="90000"/>
              </a:lnSpc>
            </a:pP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per saperne di più</a:t>
            </a:r>
            <a:endParaRPr lang="it-IT" sz="3100" dirty="0"/>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FFFFCCDA-3DC8-A1C7-9CD8-037058DF1A13}"/>
              </a:ext>
            </a:extLst>
          </p:cNvPr>
          <p:cNvSpPr>
            <a:spLocks noGrp="1"/>
          </p:cNvSpPr>
          <p:nvPr>
            <p:ph idx="1"/>
          </p:nvPr>
        </p:nvSpPr>
        <p:spPr>
          <a:xfrm>
            <a:off x="640080" y="2633236"/>
            <a:ext cx="5852160" cy="3664685"/>
          </a:xfrm>
        </p:spPr>
        <p:txBody>
          <a:bodyPr>
            <a:normAutofit/>
          </a:bodyPr>
          <a:lstStyle/>
          <a:p>
            <a:pPr marL="0" indent="0">
              <a:lnSpc>
                <a:spcPct val="110000"/>
              </a:lnSpc>
              <a:spcBef>
                <a:spcPts val="0"/>
              </a:spcBef>
              <a:buNone/>
            </a:pPr>
            <a:r>
              <a:rPr lang="ro-RO" b="1" kern="100">
                <a:effectLst/>
                <a:latin typeface="Times New Roman" panose="02020603050405020304" pitchFamily="18" charset="0"/>
                <a:ea typeface="Aptos" panose="020B0004020202020204" pitchFamily="34" charset="0"/>
                <a:cs typeface="Times New Roman" panose="02020603050405020304" pitchFamily="18" charset="0"/>
              </a:rPr>
              <a:t>progetto “Monitoring and combating Antisemitism and Antigypsyism in social media” (1 marzo 2016-30 marzo 2027)</a:t>
            </a:r>
            <a:endParaRPr lang="it-IT"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ro-RO" kern="100">
                <a:effectLst/>
                <a:latin typeface="Times New Roman" panose="02020603050405020304" pitchFamily="18" charset="0"/>
                <a:ea typeface="Aptos" panose="020B0004020202020204" pitchFamily="34" charset="0"/>
                <a:cs typeface="Times New Roman" panose="02020603050405020304" pitchFamily="18" charset="0"/>
              </a:rPr>
              <a:t>https://www.inshr-ew.ro/en/portfolio-item/combating-the-online-antisemitic-and-antiroma-speech/</a:t>
            </a:r>
            <a:endParaRPr lang="it-IT"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ro-RO" kern="100">
                <a:effectLst/>
                <a:latin typeface="Times New Roman" panose="02020603050405020304" pitchFamily="18" charset="0"/>
                <a:ea typeface="Aptos" panose="020B0004020202020204" pitchFamily="34" charset="0"/>
                <a:cs typeface="Times New Roman" panose="02020603050405020304" pitchFamily="18" charset="0"/>
              </a:rPr>
              <a:t>Progetto realizzato dall’Istituto nazionale per lo studio dell’Olocausto in Romania „Elie Weisel” (Institutul Național pentru Studierea Holocaustului din România „Elie Wiesel”), finanziato dalla Fondazione Memoria. Responsabilità. Futuro (Germania)</a:t>
            </a:r>
            <a:endParaRPr lang="it-IT" kern="10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a:p>
        </p:txBody>
      </p:sp>
      <p:pic>
        <p:nvPicPr>
          <p:cNvPr id="5" name="Immagine 4" descr="Immagine che contiene vestiti, uomo, aria aperta, persona&#10;&#10;Il contenuto generato dall'IA potrebbe non essere corretto.">
            <a:extLst>
              <a:ext uri="{FF2B5EF4-FFF2-40B4-BE49-F238E27FC236}">
                <a16:creationId xmlns:a16="http://schemas.microsoft.com/office/drawing/2014/main" id="{ECF3D212-EE0B-D3F4-143B-8120A1AB1B56}"/>
              </a:ext>
            </a:extLst>
          </p:cNvPr>
          <p:cNvPicPr>
            <a:picLocks noChangeAspect="1"/>
          </p:cNvPicPr>
          <p:nvPr/>
        </p:nvPicPr>
        <p:blipFill>
          <a:blip r:embed="rId2">
            <a:extLst>
              <a:ext uri="{28A0092B-C50C-407E-A947-70E740481C1C}">
                <a14:useLocalDpi xmlns:a14="http://schemas.microsoft.com/office/drawing/2010/main" val="0"/>
              </a:ext>
            </a:extLst>
          </a:blip>
          <a:srcRect l="21525" r="7808"/>
          <a:stretch/>
        </p:blipFill>
        <p:spPr>
          <a:xfrm>
            <a:off x="7345680" y="10"/>
            <a:ext cx="4846320" cy="6857990"/>
          </a:xfrm>
          <a:prstGeom prst="rect">
            <a:avLst/>
          </a:prstGeom>
        </p:spPr>
      </p:pic>
    </p:spTree>
    <p:extLst>
      <p:ext uri="{BB962C8B-B14F-4D97-AF65-F5344CB8AC3E}">
        <p14:creationId xmlns:p14="http://schemas.microsoft.com/office/powerpoint/2010/main" val="214677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CF864A4-9269-922B-1013-523F51E2C977}"/>
              </a:ext>
            </a:extLst>
          </p:cNvPr>
          <p:cNvSpPr>
            <a:spLocks noGrp="1"/>
          </p:cNvSpPr>
          <p:nvPr>
            <p:ph type="title"/>
          </p:nvPr>
        </p:nvSpPr>
        <p:spPr>
          <a:xfrm>
            <a:off x="5496821" y="1371600"/>
            <a:ext cx="6034187" cy="1097280"/>
          </a:xfrm>
        </p:spPr>
        <p:txBody>
          <a:bodyPr>
            <a:normAutofit/>
          </a:bodyPr>
          <a:lstStyle/>
          <a:p>
            <a:pPr>
              <a:lnSpc>
                <a:spcPct val="90000"/>
              </a:lnSpc>
            </a:pP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3100" b="1" kern="100" dirty="0">
                <a:effectLst/>
                <a:latin typeface="Times New Roman" panose="02020603050405020304" pitchFamily="18" charset="0"/>
                <a:ea typeface="Aptos" panose="020B0004020202020204" pitchFamily="34" charset="0"/>
                <a:cs typeface="Times New Roman" panose="02020603050405020304" pitchFamily="18" charset="0"/>
              </a:rPr>
              <a:t>per saperne di più</a:t>
            </a:r>
            <a:endParaRPr lang="it-IT" sz="3100" dirty="0"/>
          </a:p>
        </p:txBody>
      </p:sp>
      <p:pic>
        <p:nvPicPr>
          <p:cNvPr id="5" name="Immagine 4" descr="Immagine che contiene Viso umano, schizzo, ritratto, arte">
            <a:extLst>
              <a:ext uri="{FF2B5EF4-FFF2-40B4-BE49-F238E27FC236}">
                <a16:creationId xmlns:a16="http://schemas.microsoft.com/office/drawing/2014/main" id="{2A2F6E91-E277-FD38-A547-FAE28A138461}"/>
              </a:ext>
            </a:extLst>
          </p:cNvPr>
          <p:cNvPicPr>
            <a:picLocks noChangeAspect="1"/>
          </p:cNvPicPr>
          <p:nvPr/>
        </p:nvPicPr>
        <p:blipFill>
          <a:blip r:embed="rId2">
            <a:extLst>
              <a:ext uri="{28A0092B-C50C-407E-A947-70E740481C1C}">
                <a14:useLocalDpi xmlns:a14="http://schemas.microsoft.com/office/drawing/2010/main" val="0"/>
              </a:ext>
            </a:extLst>
          </a:blip>
          <a:srcRect l="23707" r="5458"/>
          <a:stretch/>
        </p:blipFill>
        <p:spPr>
          <a:xfrm>
            <a:off x="20" y="10"/>
            <a:ext cx="4857871"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B1E8B7B-ED11-5B74-B47E-0FECF50567F0}"/>
              </a:ext>
            </a:extLst>
          </p:cNvPr>
          <p:cNvSpPr>
            <a:spLocks noGrp="1"/>
          </p:cNvSpPr>
          <p:nvPr>
            <p:ph idx="1"/>
          </p:nvPr>
        </p:nvSpPr>
        <p:spPr>
          <a:xfrm>
            <a:off x="5496821" y="2633236"/>
            <a:ext cx="6034187" cy="3664687"/>
          </a:xfrm>
        </p:spPr>
        <p:txBody>
          <a:bodyPr>
            <a:normAutofit/>
          </a:bodyPr>
          <a:lstStyle/>
          <a:p>
            <a:pPr>
              <a:lnSpc>
                <a:spcPct val="110000"/>
              </a:lnSpc>
              <a:spcBef>
                <a:spcPts val="0"/>
              </a:spcBef>
              <a:buNone/>
            </a:pPr>
            <a:r>
              <a:rPr lang="ro-RO" sz="1600" b="1" kern="100" dirty="0">
                <a:effectLst/>
                <a:latin typeface="Times New Roman" panose="02020603050405020304" pitchFamily="18" charset="0"/>
                <a:ea typeface="Aptos" panose="020B0004020202020204" pitchFamily="34" charset="0"/>
                <a:cs typeface="Times New Roman" panose="02020603050405020304" pitchFamily="18" charset="0"/>
              </a:rPr>
              <a:t>p</a:t>
            </a:r>
            <a:r>
              <a:rPr lang="en-US" sz="1600" b="1" kern="100" dirty="0" err="1">
                <a:effectLst/>
                <a:latin typeface="Times New Roman" panose="02020603050405020304" pitchFamily="18" charset="0"/>
                <a:ea typeface="Aptos" panose="020B0004020202020204" pitchFamily="34" charset="0"/>
                <a:cs typeface="Times New Roman" panose="02020603050405020304" pitchFamily="18" charset="0"/>
              </a:rPr>
              <a:t>rogetto</a:t>
            </a: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 Countering online Antisemitism and </a:t>
            </a:r>
            <a:r>
              <a:rPr lang="en-US" sz="1600" b="1" kern="100" dirty="0" err="1">
                <a:effectLst/>
                <a:latin typeface="Times New Roman" panose="02020603050405020304" pitchFamily="18" charset="0"/>
                <a:ea typeface="Aptos" panose="020B0004020202020204" pitchFamily="34" charset="0"/>
                <a:cs typeface="Times New Roman" panose="02020603050405020304" pitchFamily="18" charset="0"/>
              </a:rPr>
              <a:t>Antigypsyism</a:t>
            </a: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 Speech</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https://www.inshr-ew.ro/en/portfolio-item/combating-the-online-antisemitic-and-antiroma-speech/</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Progetto per </a:t>
            </a:r>
            <a:r>
              <a:rPr lang="ro-RO" sz="1600" kern="100" dirty="0">
                <a:effectLst/>
                <a:latin typeface="Times New Roman" panose="02020603050405020304" pitchFamily="18" charset="0"/>
                <a:ea typeface="Aptos" panose="020B0004020202020204" pitchFamily="34" charset="0"/>
                <a:cs typeface="Times New Roman" panose="02020603050405020304" pitchFamily="18" charset="0"/>
              </a:rPr>
              <a:t>contrastare il linguaggio dell’antisemitismo e dell’antiziganismo (</a:t>
            </a: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1gennaio-31 dicembre 2018)</a:t>
            </a:r>
            <a:r>
              <a:rPr lang="ro-RO"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realizzato </a:t>
            </a:r>
            <a:r>
              <a:rPr lang="ro-RO" sz="1600" kern="100" dirty="0">
                <a:effectLst/>
                <a:latin typeface="Times New Roman" panose="02020603050405020304" pitchFamily="18" charset="0"/>
                <a:ea typeface="Aptos" panose="020B0004020202020204" pitchFamily="34" charset="0"/>
                <a:cs typeface="Times New Roman" panose="02020603050405020304" pitchFamily="18" charset="0"/>
              </a:rPr>
              <a:t>dall’Istituto nazionale per lo studio dell’Olocausto in Romania „Elie Weisel” (Institutul Național pentru Studierea Holocaustului din România „Elie Wiesel”), finanziato dalla Fondazione Memoria. Responsabilità. Futuro (Germania); al link del progetto è accessibile il report in lingua inglese sui risultati del progetto (</a:t>
            </a:r>
            <a:r>
              <a:rPr lang="ro-RO" sz="1600" u="sng" kern="100" dirty="0">
                <a:effectLst/>
                <a:latin typeface="Times New Roman" panose="02020603050405020304" pitchFamily="18" charset="0"/>
                <a:ea typeface="Aptos" panose="020B0004020202020204" pitchFamily="34" charset="0"/>
                <a:cs typeface="Times New Roman" panose="02020603050405020304" pitchFamily="18" charset="0"/>
                <a:hlinkClick r:id="rId3"/>
              </a:rPr>
              <a:t>https://www.inshr-ew.ro/wp-content/uploads/2018/06/Intermediary-Report-February-2018.pdf</a:t>
            </a:r>
            <a:r>
              <a:rPr lang="ro-RO" sz="1600" kern="100" dirty="0">
                <a:effectLst/>
                <a:latin typeface="Aptos" panose="020B0004020202020204" pitchFamily="34" charset="0"/>
                <a:ea typeface="Aptos" panose="020B0004020202020204" pitchFamily="34" charset="0"/>
                <a:cs typeface="Times New Roman" panose="02020603050405020304" pitchFamily="18" charset="0"/>
              </a:rPr>
              <a:t>)</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600" dirty="0"/>
          </a:p>
        </p:txBody>
      </p:sp>
    </p:spTree>
    <p:extLst>
      <p:ext uri="{BB962C8B-B14F-4D97-AF65-F5344CB8AC3E}">
        <p14:creationId xmlns:p14="http://schemas.microsoft.com/office/powerpoint/2010/main" val="398659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322915D-04C6-386E-ED0C-78FB728BAC70}"/>
              </a:ext>
            </a:extLst>
          </p:cNvPr>
          <p:cNvSpPr>
            <a:spLocks noGrp="1"/>
          </p:cNvSpPr>
          <p:nvPr>
            <p:ph type="title"/>
          </p:nvPr>
        </p:nvSpPr>
        <p:spPr>
          <a:xfrm>
            <a:off x="640080" y="1371600"/>
            <a:ext cx="10890928" cy="971550"/>
          </a:xfrm>
        </p:spPr>
        <p:txBody>
          <a:bodyPr anchor="t">
            <a:normAutofit/>
          </a:bodyPr>
          <a:lstStyle/>
          <a:p>
            <a:pPr>
              <a:lnSpc>
                <a:spcPct val="90000"/>
              </a:lnSpc>
            </a:pPr>
            <a:r>
              <a:rPr lang="it-IT" sz="3100" b="1" kern="100">
                <a:effectLst/>
                <a:latin typeface="Times New Roman" panose="02020603050405020304" pitchFamily="18" charset="0"/>
                <a:ea typeface="Aptos" panose="020B0004020202020204" pitchFamily="34" charset="0"/>
                <a:cs typeface="Times New Roman" panose="02020603050405020304" pitchFamily="18" charset="0"/>
              </a:rPr>
              <a:t>La storia e le storie dei rom, oggi</a:t>
            </a:r>
            <a:br>
              <a:rPr lang="it-IT" sz="3100" b="1" kern="100">
                <a:effectLst/>
                <a:latin typeface="Times New Roman" panose="02020603050405020304" pitchFamily="18" charset="0"/>
                <a:ea typeface="Aptos" panose="020B0004020202020204" pitchFamily="34" charset="0"/>
                <a:cs typeface="Times New Roman" panose="02020603050405020304" pitchFamily="18" charset="0"/>
              </a:rPr>
            </a:br>
            <a:r>
              <a:rPr lang="it-IT" sz="3100" b="1" kern="100">
                <a:effectLst/>
                <a:latin typeface="Times New Roman" panose="02020603050405020304" pitchFamily="18" charset="0"/>
                <a:ea typeface="Aptos" panose="020B0004020202020204" pitchFamily="34" charset="0"/>
                <a:cs typeface="Times New Roman" panose="02020603050405020304" pitchFamily="18" charset="0"/>
              </a:rPr>
              <a:t>per saperne di più</a:t>
            </a:r>
            <a:endParaRPr lang="it-IT" sz="3100"/>
          </a:p>
        </p:txBody>
      </p:sp>
      <p:cxnSp>
        <p:nvCxnSpPr>
          <p:cNvPr id="15" name="Straight Connector 11">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Immagine 4" descr="Immagine che contiene vestiti, Viso umano, persona, sorriso&#10;&#10;Il contenuto generato dall'IA potrebbe non essere corretto.">
            <a:extLst>
              <a:ext uri="{FF2B5EF4-FFF2-40B4-BE49-F238E27FC236}">
                <a16:creationId xmlns:a16="http://schemas.microsoft.com/office/drawing/2014/main" id="{5D4BC9FF-5CE2-A83A-3276-933D1A8EE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 y="2537460"/>
            <a:ext cx="5633646" cy="3760459"/>
          </a:xfrm>
          <a:prstGeom prst="rect">
            <a:avLst/>
          </a:prstGeom>
        </p:spPr>
      </p:pic>
      <p:sp>
        <p:nvSpPr>
          <p:cNvPr id="3" name="Segnaposto contenuto 2">
            <a:extLst>
              <a:ext uri="{FF2B5EF4-FFF2-40B4-BE49-F238E27FC236}">
                <a16:creationId xmlns:a16="http://schemas.microsoft.com/office/drawing/2014/main" id="{669A1391-CA8D-D4F4-4713-C85B37E48B7A}"/>
              </a:ext>
            </a:extLst>
          </p:cNvPr>
          <p:cNvSpPr>
            <a:spLocks noGrp="1"/>
          </p:cNvSpPr>
          <p:nvPr>
            <p:ph idx="1"/>
          </p:nvPr>
        </p:nvSpPr>
        <p:spPr>
          <a:xfrm>
            <a:off x="6871063" y="2537460"/>
            <a:ext cx="4659945" cy="3760459"/>
          </a:xfrm>
        </p:spPr>
        <p:txBody>
          <a:bodyPr anchor="t">
            <a:normAutofit/>
          </a:bodyPr>
          <a:lstStyle/>
          <a:p>
            <a:pPr>
              <a:spcAft>
                <a:spcPts val="800"/>
              </a:spcAft>
              <a:buNone/>
            </a:pPr>
            <a:r>
              <a:rPr lang="it-IT" b="1" kern="100">
                <a:effectLst/>
                <a:latin typeface="Times New Roman" panose="02020603050405020304" pitchFamily="18" charset="0"/>
                <a:ea typeface="Aptos" panose="020B0004020202020204" pitchFamily="34" charset="0"/>
                <a:cs typeface="Times New Roman" panose="02020603050405020304" pitchFamily="18" charset="0"/>
              </a:rPr>
              <a:t>E-</a:t>
            </a:r>
            <a:r>
              <a:rPr lang="it-IT" b="1" kern="100" err="1">
                <a:effectLst/>
                <a:latin typeface="Times New Roman" panose="02020603050405020304" pitchFamily="18" charset="0"/>
                <a:ea typeface="Aptos" panose="020B0004020202020204" pitchFamily="34" charset="0"/>
                <a:cs typeface="Times New Roman" panose="02020603050405020304" pitchFamily="18" charset="0"/>
              </a:rPr>
              <a:t>Romnja</a:t>
            </a:r>
            <a:r>
              <a:rPr lang="it-IT" b="1" kern="100">
                <a:effectLst/>
                <a:latin typeface="Times New Roman" panose="02020603050405020304" pitchFamily="18" charset="0"/>
                <a:ea typeface="Aptos" panose="020B0004020202020204" pitchFamily="34" charset="0"/>
                <a:cs typeface="Times New Roman" panose="02020603050405020304" pitchFamily="18" charset="0"/>
              </a:rPr>
              <a:t> </a:t>
            </a:r>
            <a:r>
              <a:rPr lang="it-IT" kern="100">
                <a:effectLst/>
                <a:latin typeface="Times New Roman" panose="02020603050405020304" pitchFamily="18" charset="0"/>
                <a:ea typeface="Aptos" panose="020B0004020202020204" pitchFamily="34" charset="0"/>
                <a:cs typeface="Times New Roman" panose="02020603050405020304" pitchFamily="18" charset="0"/>
              </a:rPr>
              <a:t>https://e-romnja.ro</a:t>
            </a:r>
            <a:endParaRPr lang="it-IT" kern="10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en-US" kern="100">
                <a:effectLst/>
                <a:latin typeface="Times New Roman" panose="02020603050405020304" pitchFamily="18" charset="0"/>
                <a:ea typeface="Aptos" panose="020B0004020202020204" pitchFamily="34" charset="0"/>
                <a:cs typeface="Times New Roman" panose="02020603050405020304" pitchFamily="18" charset="0"/>
              </a:rPr>
              <a:t>E-</a:t>
            </a:r>
            <a:r>
              <a:rPr lang="en-US" kern="100" err="1">
                <a:effectLst/>
                <a:latin typeface="Times New Roman" panose="02020603050405020304" pitchFamily="18" charset="0"/>
                <a:ea typeface="Aptos" panose="020B0004020202020204" pitchFamily="34" charset="0"/>
                <a:cs typeface="Times New Roman" panose="02020603050405020304" pitchFamily="18" charset="0"/>
              </a:rPr>
              <a:t>Romnja</a:t>
            </a:r>
            <a:r>
              <a:rPr lang="en-US" kern="100">
                <a:effectLst/>
                <a:latin typeface="Times New Roman" panose="02020603050405020304" pitchFamily="18" charset="0"/>
                <a:ea typeface="Aptos" panose="020B0004020202020204" pitchFamily="34" charset="0"/>
                <a:cs typeface="Times New Roman" panose="02020603050405020304" pitchFamily="18" charset="0"/>
              </a:rPr>
              <a:t> is an association founded in 2012 by a group of activists that fight to put the problems of Roma women on the public agenda. E-</a:t>
            </a:r>
            <a:r>
              <a:rPr lang="en-US" kern="100" err="1">
                <a:effectLst/>
                <a:latin typeface="Times New Roman" panose="02020603050405020304" pitchFamily="18" charset="0"/>
                <a:ea typeface="Aptos" panose="020B0004020202020204" pitchFamily="34" charset="0"/>
                <a:cs typeface="Times New Roman" panose="02020603050405020304" pitchFamily="18" charset="0"/>
              </a:rPr>
              <a:t>Romnja</a:t>
            </a:r>
            <a:r>
              <a:rPr lang="en-US" kern="100">
                <a:effectLst/>
                <a:latin typeface="Times New Roman" panose="02020603050405020304" pitchFamily="18" charset="0"/>
                <a:ea typeface="Aptos" panose="020B0004020202020204" pitchFamily="34" charset="0"/>
                <a:cs typeface="Times New Roman" panose="02020603050405020304" pitchFamily="18" charset="0"/>
              </a:rPr>
              <a:t> fights for the respect, integrity and dignity of Roma women. Our objective as an association is to fight so that the image of Roma woman will reflect the reality and diversity of their lives</a:t>
            </a:r>
            <a:endParaRPr lang="it-IT"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68659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F84BABC-CF90-25A1-5E64-D800D613B94E}"/>
              </a:ext>
            </a:extLst>
          </p:cNvPr>
          <p:cNvSpPr>
            <a:spLocks noGrp="1"/>
          </p:cNvSpPr>
          <p:nvPr>
            <p:ph type="title"/>
          </p:nvPr>
        </p:nvSpPr>
        <p:spPr>
          <a:xfrm>
            <a:off x="640080" y="1371600"/>
            <a:ext cx="10890928" cy="1000659"/>
          </a:xfrm>
        </p:spPr>
        <p:txBody>
          <a:bodyPr anchor="t">
            <a:normAutofit/>
          </a:bodyPr>
          <a:lstStyle/>
          <a:p>
            <a:pPr>
              <a:lnSpc>
                <a:spcPct val="90000"/>
              </a:lnSpc>
            </a:pPr>
            <a:r>
              <a:rPr lang="it-IT" sz="2200" b="1" kern="100">
                <a:effectLst/>
                <a:latin typeface="Times New Roman" panose="02020603050405020304" pitchFamily="18" charset="0"/>
                <a:ea typeface="Aptos" panose="020B0004020202020204" pitchFamily="34" charset="0"/>
                <a:cs typeface="Times New Roman" panose="02020603050405020304" pitchFamily="18" charset="0"/>
              </a:rPr>
              <a:t>Studiare la lingua e la cultura romanì in Romania</a:t>
            </a:r>
            <a:br>
              <a:rPr lang="it-IT" sz="2200" b="1" kern="100">
                <a:effectLst/>
                <a:latin typeface="Times New Roman" panose="02020603050405020304" pitchFamily="18" charset="0"/>
                <a:ea typeface="Aptos" panose="020B0004020202020204" pitchFamily="34" charset="0"/>
                <a:cs typeface="Times New Roman" panose="02020603050405020304" pitchFamily="18" charset="0"/>
              </a:rPr>
            </a:br>
            <a:r>
              <a:rPr lang="it-IT" sz="2200" b="1" kern="100">
                <a:effectLst/>
                <a:latin typeface="Times New Roman" panose="02020603050405020304" pitchFamily="18" charset="0"/>
                <a:ea typeface="Aptos" panose="020B0004020202020204" pitchFamily="34" charset="0"/>
                <a:cs typeface="Times New Roman" panose="02020603050405020304" pitchFamily="18" charset="0"/>
              </a:rPr>
              <a:t>alcune proposte</a:t>
            </a:r>
            <a:br>
              <a:rPr lang="it-IT" sz="2200" kern="100">
                <a:effectLst/>
                <a:latin typeface="Aptos" panose="020B0004020202020204" pitchFamily="34" charset="0"/>
                <a:ea typeface="Aptos" panose="020B0004020202020204" pitchFamily="34" charset="0"/>
                <a:cs typeface="Times New Roman" panose="02020603050405020304" pitchFamily="18" charset="0"/>
              </a:rPr>
            </a:br>
            <a:endParaRPr lang="it-IT" sz="2200"/>
          </a:p>
        </p:txBody>
      </p:sp>
      <p:cxnSp>
        <p:nvCxnSpPr>
          <p:cNvPr id="14" name="Straight Connector 13">
            <a:extLst>
              <a:ext uri="{FF2B5EF4-FFF2-40B4-BE49-F238E27FC236}">
                <a16:creationId xmlns:a16="http://schemas.microsoft.com/office/drawing/2014/main" id="{0130CBB7-4979-FF4A-1BED-023871C588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Immagine 4" descr="Immagine che contiene testo, libro, poster, logo&#10;&#10;Il contenuto generato dall'IA potrebbe non essere corretto.">
            <a:extLst>
              <a:ext uri="{FF2B5EF4-FFF2-40B4-BE49-F238E27FC236}">
                <a16:creationId xmlns:a16="http://schemas.microsoft.com/office/drawing/2014/main" id="{C6FBD928-CEF5-3A35-28FC-87E9FC69F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 y="2712859"/>
            <a:ext cx="2679827" cy="3585053"/>
          </a:xfrm>
          <a:prstGeom prst="rect">
            <a:avLst/>
          </a:prstGeom>
        </p:spPr>
      </p:pic>
      <p:pic>
        <p:nvPicPr>
          <p:cNvPr id="7" name="Immagine 6" descr="Immagine che contiene testo, vestiti, libro, poster">
            <a:extLst>
              <a:ext uri="{FF2B5EF4-FFF2-40B4-BE49-F238E27FC236}">
                <a16:creationId xmlns:a16="http://schemas.microsoft.com/office/drawing/2014/main" id="{39BAAD26-6B28-4971-D3A8-150F36785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657" y="2712858"/>
            <a:ext cx="2688789" cy="3585053"/>
          </a:xfrm>
          <a:prstGeom prst="rect">
            <a:avLst/>
          </a:prstGeom>
        </p:spPr>
      </p:pic>
      <p:sp>
        <p:nvSpPr>
          <p:cNvPr id="3" name="Segnaposto contenuto 2">
            <a:extLst>
              <a:ext uri="{FF2B5EF4-FFF2-40B4-BE49-F238E27FC236}">
                <a16:creationId xmlns:a16="http://schemas.microsoft.com/office/drawing/2014/main" id="{19544B29-B805-F0D6-5E79-166D53D28EE8}"/>
              </a:ext>
            </a:extLst>
          </p:cNvPr>
          <p:cNvSpPr>
            <a:spLocks noGrp="1"/>
          </p:cNvSpPr>
          <p:nvPr>
            <p:ph idx="1"/>
          </p:nvPr>
        </p:nvSpPr>
        <p:spPr>
          <a:xfrm>
            <a:off x="7047781" y="2712856"/>
            <a:ext cx="4483227" cy="3585055"/>
          </a:xfrm>
        </p:spPr>
        <p:txBody>
          <a:bodyPr anchor="t">
            <a:normAutofit/>
          </a:bodyPr>
          <a:lstStyle/>
          <a:p>
            <a:pPr marL="0" indent="0">
              <a:lnSpc>
                <a:spcPct val="110000"/>
              </a:lnSpc>
              <a:spcBef>
                <a:spcPts val="0"/>
              </a:spcBef>
              <a:buNone/>
            </a:pP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Corsi di Lingua, letteratura, cultura romani, laurea trien</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nale, Facoltà di Lingue e Letterature straniere, Università di Bucarest</a:t>
            </a:r>
            <a:endParaRPr lang="it-IT"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300" u="sng" kern="100" dirty="0">
                <a:effectLst/>
                <a:latin typeface="Times New Roman" panose="02020603050405020304" pitchFamily="18" charset="0"/>
                <a:ea typeface="Aptos" panose="020B0004020202020204" pitchFamily="34" charset="0"/>
                <a:cs typeface="Times New Roman" panose="02020603050405020304" pitchFamily="18" charset="0"/>
                <a:hlinkClick r:id="rId4"/>
              </a:rPr>
              <a:t>https://unibuc.ro/studii/facultati/facultatea-de-limbi-si-literaturi-straine/#1544001846106-7f6b0903-6cf9</a:t>
            </a:r>
            <a:endParaRPr lang="it-IT" sz="1300" u="sng"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9213" indent="-49213">
              <a:lnSpc>
                <a:spcPct val="110000"/>
              </a:lnSpc>
              <a:spcAft>
                <a:spcPts val="800"/>
              </a:spcAft>
              <a:buNone/>
            </a:pPr>
            <a:r>
              <a:rPr lang="it-IT" sz="1300" b="1" kern="100" dirty="0" err="1">
                <a:effectLst/>
                <a:latin typeface="Times New Roman" panose="02020603050405020304" pitchFamily="18" charset="0"/>
                <a:ea typeface="Aptos" panose="020B0004020202020204" pitchFamily="34" charset="0"/>
                <a:cs typeface="Times New Roman" panose="02020603050405020304" pitchFamily="18" charset="0"/>
              </a:rPr>
              <a:t>Masteratul</a:t>
            </a: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 de </a:t>
            </a:r>
            <a:r>
              <a:rPr lang="it-IT" sz="1300" b="1" kern="100" dirty="0" err="1">
                <a:effectLst/>
                <a:latin typeface="Times New Roman" panose="02020603050405020304" pitchFamily="18" charset="0"/>
                <a:ea typeface="Aptos" panose="020B0004020202020204" pitchFamily="34" charset="0"/>
                <a:cs typeface="Times New Roman" panose="02020603050405020304" pitchFamily="18" charset="0"/>
              </a:rPr>
              <a:t>Studii</a:t>
            </a: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 Rome https://www.politice.ro/ro/masteratul-de-studii-rome</a:t>
            </a:r>
            <a:endParaRPr lang="it-IT" sz="13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Master post-laurea, attivo presso la Facoltà di Scienze Politiche, Scuola Nazionale di Studi Politici e Amministrativi (SNSPA), </a:t>
            </a:r>
            <a:r>
              <a:rPr lang="it-IT" sz="1300" u="sng" kern="100" dirty="0">
                <a:effectLst/>
                <a:latin typeface="Times New Roman" panose="02020603050405020304" pitchFamily="18" charset="0"/>
                <a:ea typeface="Aptos" panose="020B0004020202020204" pitchFamily="34" charset="0"/>
                <a:cs typeface="Times New Roman" panose="02020603050405020304" pitchFamily="18" charset="0"/>
                <a:hlinkClick r:id="rId5"/>
              </a:rPr>
              <a:t>https://www.politice.ro/ro/masteratul-de-studii-rome</a:t>
            </a:r>
            <a:endParaRPr lang="it-IT" sz="1300" u="sng"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Il master post-universitario è destinato a tutti i laureati interessati alle politiche pubbliche inerenti i gruppi vulnerabili, in particolare delle comunità rom </a:t>
            </a:r>
          </a:p>
          <a:p>
            <a:pPr marL="0" indent="0">
              <a:lnSpc>
                <a:spcPct val="110000"/>
              </a:lnSpc>
              <a:spcBef>
                <a:spcPts val="0"/>
              </a:spcBef>
              <a:buNone/>
            </a:pPr>
            <a:endParaRPr lang="it-IT"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300" dirty="0"/>
          </a:p>
        </p:txBody>
      </p:sp>
    </p:spTree>
    <p:extLst>
      <p:ext uri="{BB962C8B-B14F-4D97-AF65-F5344CB8AC3E}">
        <p14:creationId xmlns:p14="http://schemas.microsoft.com/office/powerpoint/2010/main" val="266004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4797DF7-5C21-0EBA-97C0-F013C1785587}"/>
              </a:ext>
            </a:extLst>
          </p:cNvPr>
          <p:cNvSpPr>
            <a:spLocks noGrp="1"/>
          </p:cNvSpPr>
          <p:nvPr>
            <p:ph type="title"/>
          </p:nvPr>
        </p:nvSpPr>
        <p:spPr>
          <a:xfrm>
            <a:off x="640079" y="1371601"/>
            <a:ext cx="10890929" cy="1097280"/>
          </a:xfrm>
        </p:spPr>
        <p:txBody>
          <a:bodyPr anchor="t">
            <a:normAutofit/>
          </a:bodyPr>
          <a:lstStyle/>
          <a:p>
            <a:pPr>
              <a:lnSpc>
                <a:spcPct val="90000"/>
              </a:lnSpc>
            </a:pPr>
            <a:r>
              <a:rPr lang="it-IT" sz="3400" b="1" kern="100">
                <a:effectLst/>
                <a:latin typeface="Times New Roman" panose="02020603050405020304" pitchFamily="18" charset="0"/>
                <a:ea typeface="Aptos" panose="020B0004020202020204" pitchFamily="34" charset="0"/>
                <a:cs typeface="Times New Roman" panose="02020603050405020304" pitchFamily="18" charset="0"/>
              </a:rPr>
              <a:t>I rom rumeni: una storia ancora da scrivere?</a:t>
            </a:r>
            <a:br>
              <a:rPr lang="it-IT" sz="3400" kern="100">
                <a:effectLst/>
                <a:latin typeface="Aptos" panose="020B0004020202020204" pitchFamily="34" charset="0"/>
                <a:ea typeface="Aptos" panose="020B0004020202020204" pitchFamily="34" charset="0"/>
                <a:cs typeface="Times New Roman" panose="02020603050405020304" pitchFamily="18" charset="0"/>
              </a:rPr>
            </a:br>
            <a:endParaRPr lang="it-IT" sz="3400"/>
          </a:p>
        </p:txBody>
      </p:sp>
      <p:sp>
        <p:nvSpPr>
          <p:cNvPr id="3" name="Segnaposto contenuto 2">
            <a:extLst>
              <a:ext uri="{FF2B5EF4-FFF2-40B4-BE49-F238E27FC236}">
                <a16:creationId xmlns:a16="http://schemas.microsoft.com/office/drawing/2014/main" id="{82999108-EA8E-A76F-EC28-05C7E7A93C7F}"/>
              </a:ext>
            </a:extLst>
          </p:cNvPr>
          <p:cNvSpPr>
            <a:spLocks noGrp="1"/>
          </p:cNvSpPr>
          <p:nvPr>
            <p:ph idx="1"/>
          </p:nvPr>
        </p:nvSpPr>
        <p:spPr>
          <a:xfrm>
            <a:off x="640079" y="2633472"/>
            <a:ext cx="10890929" cy="3666744"/>
          </a:xfrm>
        </p:spPr>
        <p:txBody>
          <a:bodyPr>
            <a:normAutofit fontScale="92500"/>
          </a:bodyPr>
          <a:lstStyle/>
          <a:p>
            <a:pPr marL="49213" indent="-49213">
              <a:lnSpc>
                <a:spcPct val="150000"/>
              </a:lnSpc>
              <a:spcBef>
                <a:spcPts val="0"/>
              </a:spcBef>
              <a:buNone/>
            </a:pP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“Secondo un approccio tradizionale, la storia della Romania può essere scritta anche senza ricordare niente degli zingari</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rum.</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ţigan</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Per molto tempo la storia è stata la storia di coloro che si sono trovati al centro degli eventi. Ebbene, gli zingari</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non hanno mai partecipato alla grande storia. Per secoli, in Romania si sono trovati in una situazione di schiavitù collettiva. E la liberazione dalla schiavitù, a metà del XIX secolo, a causa del contesto in cui si è realizzata, non ne ha assicurato la piena integrazione nella società rumena moderna. Hanno continuato a rimanere, persino fino ad oggi, in una posizione sociale periferica. E quando le masse sono state considerate come fautrici della storia, le ricerche rumene di storia sociale si sono soffermate solo in minima parte sui marginali, dove possiamo includere gli zingari. </a:t>
            </a:r>
            <a:endParaRPr lang="it-IT" sz="1400" kern="100" dirty="0">
              <a:latin typeface="Aptos" panose="020B0004020202020204" pitchFamily="34" charset="0"/>
              <a:ea typeface="Aptos" panose="020B0004020202020204" pitchFamily="34" charset="0"/>
              <a:cs typeface="Times New Roman" panose="02020603050405020304" pitchFamily="18" charset="0"/>
            </a:endParaRPr>
          </a:p>
          <a:p>
            <a:pPr marL="49213" indent="-49213">
              <a:lnSpc>
                <a:spcPct val="150000"/>
              </a:lnSpc>
              <a:spcBef>
                <a:spcPts val="0"/>
              </a:spcBef>
              <a:buNone/>
            </a:pP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Allo stesso modo, neppure la ricerca relativa alle minoranze etniche e ai rapporti interetnici nel corso della storia della Romania non hanno preso in considerazione gli </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zingari</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Date le condizioni storiche, anche nel corso del nostro secolo (XX) gli zingari, come gruppo etnico, praticamente non si sono mai espressi a livello pubblico, ragion per cui non hanno risvegliato un interesse speciale per il loro passato. </a:t>
            </a:r>
            <a:r>
              <a:rPr lang="it-IT" sz="1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capitolo della storia etnica della Romania dedicato agli zingari ancora non è stato scritto</a:t>
            </a:r>
            <a:r>
              <a:rPr lang="it-IT" sz="1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(Viorel Achim, </a:t>
            </a: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Ţiganii</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în</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istoria </a:t>
            </a: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României</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(Gli zingari nella storia della Romania),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Editura</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Enciclopedică</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Bucureşti</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1998, p. 9; ed. inglese </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The Roma in </a:t>
            </a:r>
            <a:r>
              <a:rPr lang="it-IT" sz="1400" i="1" kern="100" dirty="0" err="1">
                <a:effectLst/>
                <a:latin typeface="Times New Roman" panose="02020603050405020304" pitchFamily="18" charset="0"/>
                <a:ea typeface="Aptos" panose="020B0004020202020204" pitchFamily="34" charset="0"/>
                <a:cs typeface="Times New Roman" panose="02020603050405020304" pitchFamily="18" charset="0"/>
              </a:rPr>
              <a:t>Romanian</a:t>
            </a:r>
            <a:r>
              <a:rPr lang="it-IT" sz="1400" i="1" kern="100" dirty="0">
                <a:effectLst/>
                <a:latin typeface="Times New Roman" panose="02020603050405020304" pitchFamily="18" charset="0"/>
                <a:ea typeface="Aptos" panose="020B0004020202020204" pitchFamily="34" charset="0"/>
                <a:cs typeface="Times New Roman" panose="02020603050405020304" pitchFamily="18" charset="0"/>
              </a:rPr>
              <a:t> History</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400" kern="100" dirty="0" err="1">
                <a:effectLst/>
                <a:latin typeface="Times New Roman" panose="02020603050405020304" pitchFamily="18" charset="0"/>
                <a:ea typeface="Aptos" panose="020B0004020202020204" pitchFamily="34" charset="0"/>
                <a:cs typeface="Times New Roman" panose="02020603050405020304" pitchFamily="18" charset="0"/>
              </a:rPr>
              <a:t>translation</a:t>
            </a:r>
            <a:r>
              <a:rPr lang="it-IT" sz="1400" kern="100" dirty="0">
                <a:effectLst/>
                <a:latin typeface="Times New Roman" panose="02020603050405020304" pitchFamily="18" charset="0"/>
                <a:ea typeface="Aptos" panose="020B0004020202020204" pitchFamily="34" charset="0"/>
                <a:cs typeface="Times New Roman" panose="02020603050405020304" pitchFamily="18" charset="0"/>
              </a:rPr>
              <a:t> by Richard Davies), Budapest, New York 2004. </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pPr>
            <a:endParaRPr lang="it-IT" sz="1400" dirty="0"/>
          </a:p>
        </p:txBody>
      </p:sp>
      <p:cxnSp>
        <p:nvCxnSpPr>
          <p:cNvPr id="10"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5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C004B-D55D-46D0-B801-076BC450851B}"/>
              </a:ext>
            </a:extLst>
          </p:cNvPr>
          <p:cNvSpPr>
            <a:spLocks noGrp="1"/>
          </p:cNvSpPr>
          <p:nvPr>
            <p:ph type="title"/>
          </p:nvPr>
        </p:nvSpPr>
        <p:spPr>
          <a:xfrm>
            <a:off x="5638800" y="586992"/>
            <a:ext cx="5867400" cy="1664573"/>
          </a:xfrm>
        </p:spPr>
        <p:txBody>
          <a:bodyPr vert="horz" lIns="91440" tIns="45720" rIns="91440" bIns="45720" rtlCol="0" anchor="ctr">
            <a:normAutofit/>
          </a:bodyPr>
          <a:lstStyle/>
          <a:p>
            <a:r>
              <a:rPr lang="en-US" sz="3100" dirty="0">
                <a:latin typeface="Garamond" panose="02020404030301010803" pitchFamily="18" charset="0"/>
              </a:rPr>
              <a:t>Valeriu Nicolae: un “rom </a:t>
            </a:r>
            <a:r>
              <a:rPr lang="en-US" sz="3100" dirty="0" err="1">
                <a:latin typeface="Garamond" panose="02020404030301010803" pitchFamily="18" charset="0"/>
              </a:rPr>
              <a:t>rumeno</a:t>
            </a:r>
            <a:r>
              <a:rPr lang="en-US" sz="3100" dirty="0">
                <a:latin typeface="Garamond" panose="02020404030301010803" pitchFamily="18" charset="0"/>
              </a:rPr>
              <a:t>, </a:t>
            </a:r>
            <a:r>
              <a:rPr lang="en-US" sz="3100" dirty="0" err="1">
                <a:latin typeface="Garamond" panose="02020404030301010803" pitchFamily="18" charset="0"/>
              </a:rPr>
              <a:t>ogni</a:t>
            </a:r>
            <a:r>
              <a:rPr lang="en-US" sz="3100" dirty="0">
                <a:latin typeface="Garamond" panose="02020404030301010803" pitchFamily="18" charset="0"/>
              </a:rPr>
              <a:t> tanto zingaro, ma sempre </a:t>
            </a:r>
            <a:r>
              <a:rPr lang="en-US" sz="3100" dirty="0" err="1">
                <a:latin typeface="Garamond" panose="02020404030301010803" pitchFamily="18" charset="0"/>
              </a:rPr>
              <a:t>più</a:t>
            </a:r>
            <a:r>
              <a:rPr lang="en-US" sz="3100" dirty="0">
                <a:latin typeface="Garamond" panose="02020404030301010803" pitchFamily="18" charset="0"/>
              </a:rPr>
              <a:t> di </a:t>
            </a:r>
            <a:r>
              <a:rPr lang="en-US" sz="3100" dirty="0" err="1">
                <a:latin typeface="Garamond" panose="02020404030301010803" pitchFamily="18" charset="0"/>
              </a:rPr>
              <a:t>rado</a:t>
            </a:r>
            <a:r>
              <a:rPr lang="en-US" sz="3100" dirty="0">
                <a:latin typeface="Garamond" panose="02020404030301010803" pitchFamily="18" charset="0"/>
              </a:rPr>
              <a:t>…)</a:t>
            </a:r>
          </a:p>
        </p:txBody>
      </p:sp>
      <p:pic>
        <p:nvPicPr>
          <p:cNvPr id="6" name="Segnaposto contenuto 5" descr="Immagine che contiene persona, inpiedi, gruppo, persone&#10;&#10;Descrizione generata automaticamente">
            <a:extLst>
              <a:ext uri="{FF2B5EF4-FFF2-40B4-BE49-F238E27FC236}">
                <a16:creationId xmlns:a16="http://schemas.microsoft.com/office/drawing/2014/main" id="{5B8A5F62-E90D-46EB-ADBE-DEF5BDED882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3" b="139"/>
          <a:stretch/>
        </p:blipFill>
        <p:spPr>
          <a:xfrm>
            <a:off x="606552" y="1868061"/>
            <a:ext cx="4724400" cy="3208222"/>
          </a:xfrm>
          <a:prstGeom prst="rect">
            <a:avLst/>
          </a:prstGeom>
        </p:spPr>
      </p:pic>
      <p:sp>
        <p:nvSpPr>
          <p:cNvPr id="4" name="Segnaposto contenuto 3">
            <a:extLst>
              <a:ext uri="{FF2B5EF4-FFF2-40B4-BE49-F238E27FC236}">
                <a16:creationId xmlns:a16="http://schemas.microsoft.com/office/drawing/2014/main" id="{F67A577F-1349-4963-A5FA-7A71519ED42D}"/>
              </a:ext>
            </a:extLst>
          </p:cNvPr>
          <p:cNvSpPr>
            <a:spLocks noGrp="1"/>
          </p:cNvSpPr>
          <p:nvPr>
            <p:ph sz="half" idx="2"/>
          </p:nvPr>
        </p:nvSpPr>
        <p:spPr>
          <a:xfrm>
            <a:off x="5638860" y="2411653"/>
            <a:ext cx="5867022" cy="3928822"/>
          </a:xfrm>
        </p:spPr>
        <p:txBody>
          <a:bodyPr vert="horz" lIns="91440" tIns="45720" rIns="91440" bIns="45720" rtlCol="0">
            <a:normAutofit fontScale="92500"/>
          </a:bodyPr>
          <a:lstStyle/>
          <a:p>
            <a:pPr marL="0" indent="0">
              <a:lnSpc>
                <a:spcPct val="100000"/>
              </a:lnSpc>
              <a:spcBef>
                <a:spcPts val="0"/>
              </a:spcBef>
              <a:buNone/>
            </a:pPr>
            <a:r>
              <a:rPr lang="it-IT" sz="1100" spc="10" dirty="0">
                <a:effectLst/>
                <a:latin typeface="+mj-lt"/>
              </a:rPr>
              <a:t>Valeriu Nicolae è giornalista, scrittore e attivista per i diritti umani. Ha lavorato con i migranti e i rifugiati in Europa, Turchia e Libano. Ha coordinato numerosi corsi di formazione sulle istituzioni europee per organismi governative, ONG e multinazionali. È proprietario di un’azienda che organizza corsi di formazione nel campo della comunicazione e della diplomazia per istituzioni finanziarie, ministeri degli esteri e organizzazioni in Europa, Africa e Asia. La sua attività a Bruxelles ha avuto come risultato l’adozione di una serie di strategie a livello europeo e rumeno in ambito sociale. Nel 2007, insieme all’attuale vicepresidente dell’UE, </a:t>
            </a:r>
            <a:r>
              <a:rPr lang="it-IT" sz="1100" spc="10" dirty="0" err="1">
                <a:effectLst/>
                <a:latin typeface="+mj-lt"/>
              </a:rPr>
              <a:t>Frans</a:t>
            </a:r>
            <a:r>
              <a:rPr lang="it-IT" sz="1100" spc="10" dirty="0">
                <a:effectLst/>
                <a:latin typeface="+mj-lt"/>
              </a:rPr>
              <a:t> </a:t>
            </a:r>
            <a:r>
              <a:rPr lang="it-IT" sz="1100" spc="10" dirty="0">
                <a:latin typeface="+mj-lt"/>
              </a:rPr>
              <a:t>Timmermans, ha avviato </a:t>
            </a:r>
            <a:r>
              <a:rPr lang="it-IT" sz="1100" spc="10" dirty="0">
                <a:effectLst/>
                <a:latin typeface="+mj-lt"/>
              </a:rPr>
              <a:t>una delle più efficaci campagne contro il razzismo. Nel 2009 ha fondato e diretto, fino al 2013, la fondazione Policy Center for Roma and </a:t>
            </a:r>
            <a:r>
              <a:rPr lang="it-IT" sz="1100" spc="10" dirty="0" err="1">
                <a:effectLst/>
                <a:latin typeface="+mj-lt"/>
              </a:rPr>
              <a:t>Minorities</a:t>
            </a:r>
            <a:r>
              <a:rPr lang="it-IT" sz="1100" spc="10" dirty="0">
                <a:effectLst/>
                <a:latin typeface="+mj-lt"/>
              </a:rPr>
              <a:t>; è cofondatore della Colazione per una Strategia Europea per i Roma. Dal 2012, per tre anni, è stato direttore generale della più grande ONG che lavora con i rifugiati: World Vision. Nel 2016, è stato Consigliere di Stato e Segretario di Stato. Nel 2017, è stato rappresentante speciale del Segretario Generale del Consiglio Europeo. Negli ultimi 15 anni, ha utilizzato un’importante del parte del suo reddito per aiutare i bambini poveri di Ferentari a rimanere a scuola. Per la sua attività nel quartiere Ferentari Nicolae ha ricevuto, nel 2018, il </a:t>
            </a:r>
            <a:r>
              <a:rPr lang="it-IT" sz="1100" spc="10" dirty="0" err="1">
                <a:effectLst/>
                <a:latin typeface="+mj-lt"/>
              </a:rPr>
              <a:t>World’s</a:t>
            </a:r>
            <a:r>
              <a:rPr lang="it-IT" sz="1100" spc="10" dirty="0">
                <a:effectLst/>
                <a:latin typeface="+mj-lt"/>
              </a:rPr>
              <a:t> </a:t>
            </a:r>
            <a:r>
              <a:rPr lang="it-IT" sz="1100" spc="10" dirty="0" err="1">
                <a:effectLst/>
                <a:latin typeface="+mj-lt"/>
              </a:rPr>
              <a:t>Children’s</a:t>
            </a:r>
            <a:r>
              <a:rPr lang="it-IT" sz="1100" spc="10" dirty="0">
                <a:effectLst/>
                <a:latin typeface="+mj-lt"/>
              </a:rPr>
              <a:t> </a:t>
            </a:r>
            <a:r>
              <a:rPr lang="it-IT" sz="1100" spc="10" dirty="0" err="1">
                <a:effectLst/>
                <a:latin typeface="+mj-lt"/>
              </a:rPr>
              <a:t>Prize</a:t>
            </a:r>
            <a:r>
              <a:rPr lang="it-IT" sz="1100" spc="10" dirty="0">
                <a:effectLst/>
                <a:latin typeface="+mj-lt"/>
              </a:rPr>
              <a:t> Award attribuito dalla regina di Svezia. Nel 2019, la sua compagna di promozione della lettura nelle comunità povere ha ricevuto il secondo premio nell’ambito di una manifestazione organizzata a New York. Nel 2013, ha ricevuto il Premio del Parlamento Europeo come „Cittadino dell’anno” e, nel 2012, il Premio Unicef per il miglior progetto in ambito sportivo ed educativo destinato a bambini in difficoltà. </a:t>
            </a:r>
          </a:p>
          <a:p>
            <a:pPr marL="0" indent="0">
              <a:lnSpc>
                <a:spcPct val="100000"/>
              </a:lnSpc>
              <a:spcBef>
                <a:spcPts val="0"/>
              </a:spcBef>
              <a:buNone/>
            </a:pPr>
            <a:r>
              <a:rPr lang="it-IT" sz="1100" dirty="0">
                <a:effectLst/>
                <a:latin typeface="+mj-lt"/>
              </a:rPr>
              <a:t>Ha prodotto il film documentario </a:t>
            </a:r>
            <a:r>
              <a:rPr lang="it-IT" sz="1100" i="1" dirty="0">
                <a:effectLst/>
                <a:latin typeface="+mj-lt"/>
              </a:rPr>
              <a:t>Toto e le sue sorelle</a:t>
            </a:r>
            <a:r>
              <a:rPr lang="it-IT" sz="1100" dirty="0">
                <a:effectLst/>
                <a:latin typeface="+mj-lt"/>
              </a:rPr>
              <a:t> (2014, </a:t>
            </a:r>
            <a:r>
              <a:rPr lang="it-IT" sz="1100" i="1" dirty="0">
                <a:effectLst/>
                <a:latin typeface="+mj-lt"/>
              </a:rPr>
              <a:t>Toto </a:t>
            </a:r>
            <a:r>
              <a:rPr lang="it-IT" sz="1100" i="1" dirty="0" err="1">
                <a:effectLst/>
                <a:latin typeface="+mj-lt"/>
              </a:rPr>
              <a:t>şi</a:t>
            </a:r>
            <a:r>
              <a:rPr lang="it-IT" sz="1100" i="1" dirty="0">
                <a:effectLst/>
                <a:latin typeface="+mj-lt"/>
              </a:rPr>
              <a:t> </a:t>
            </a:r>
            <a:r>
              <a:rPr lang="it-IT" sz="1100" i="1" dirty="0" err="1">
                <a:effectLst/>
                <a:latin typeface="+mj-lt"/>
              </a:rPr>
              <a:t>surorile</a:t>
            </a:r>
            <a:r>
              <a:rPr lang="it-IT" sz="1100" i="1" dirty="0">
                <a:effectLst/>
                <a:latin typeface="+mj-lt"/>
              </a:rPr>
              <a:t> lui</a:t>
            </a:r>
            <a:r>
              <a:rPr lang="it-IT" sz="1100" dirty="0">
                <a:effectLst/>
                <a:latin typeface="+mj-lt"/>
              </a:rPr>
              <a:t>). Ha conseguito una laurea magistrale in Diplomazia presso l’Università di Malta. Ha pubblicato libri in inglese e in italiano. Nel 2021, presso la casa editrice Humanitas, è apparso il volume „Nu tot ei!. </a:t>
            </a:r>
            <a:r>
              <a:rPr lang="it-IT" sz="1100" dirty="0" err="1">
                <a:effectLst/>
                <a:latin typeface="+mj-lt"/>
              </a:rPr>
              <a:t>România</a:t>
            </a:r>
            <a:r>
              <a:rPr lang="it-IT" sz="1100" dirty="0">
                <a:effectLst/>
                <a:latin typeface="+mj-lt"/>
              </a:rPr>
              <a:t> </a:t>
            </a:r>
            <a:r>
              <a:rPr lang="it-IT" sz="1100" dirty="0" err="1">
                <a:effectLst/>
                <a:latin typeface="+mj-lt"/>
              </a:rPr>
              <a:t>în</a:t>
            </a:r>
            <a:r>
              <a:rPr lang="it-IT" sz="1100" dirty="0">
                <a:effectLst/>
                <a:latin typeface="+mj-lt"/>
              </a:rPr>
              <a:t> </a:t>
            </a:r>
            <a:r>
              <a:rPr lang="it-IT" sz="1100" dirty="0" err="1">
                <a:effectLst/>
                <a:latin typeface="+mj-lt"/>
              </a:rPr>
              <a:t>ghearele</a:t>
            </a:r>
            <a:r>
              <a:rPr lang="it-IT" sz="1100" dirty="0">
                <a:effectLst/>
                <a:latin typeface="+mj-lt"/>
              </a:rPr>
              <a:t>  </a:t>
            </a:r>
            <a:r>
              <a:rPr lang="it-IT" sz="1100" dirty="0" err="1">
                <a:effectLst/>
                <a:latin typeface="+mj-lt"/>
              </a:rPr>
              <a:t>imposturii</a:t>
            </a:r>
            <a:r>
              <a:rPr lang="it-IT" sz="1100" dirty="0">
                <a:effectLst/>
                <a:latin typeface="+mj-lt"/>
              </a:rPr>
              <a:t>” (Non sempre loro! La Romania negli artigli dell’impostura)</a:t>
            </a:r>
          </a:p>
          <a:p>
            <a:pPr marL="0" indent="0">
              <a:lnSpc>
                <a:spcPct val="100000"/>
              </a:lnSpc>
              <a:spcBef>
                <a:spcPts val="0"/>
              </a:spcBef>
              <a:buNone/>
            </a:pPr>
            <a:r>
              <a:rPr lang="it-IT" sz="1100" spc="10" dirty="0">
                <a:effectLst/>
                <a:latin typeface="+mj-lt"/>
              </a:rPr>
              <a:t>(biografia accessibile a </a:t>
            </a:r>
            <a:r>
              <a:rPr lang="it-IT" sz="1100" u="sng" spc="10" dirty="0">
                <a:effectLst/>
                <a:latin typeface="+mj-lt"/>
                <a:hlinkClick r:id="rId3"/>
              </a:rPr>
              <a:t>https://humanitas.ro/humanitas/ebook/nu-tot-ei-ebook</a:t>
            </a:r>
            <a:r>
              <a:rPr lang="it-IT" sz="1100" spc="10" dirty="0">
                <a:effectLst/>
                <a:latin typeface="+mj-lt"/>
              </a:rPr>
              <a:t>)</a:t>
            </a:r>
            <a:endParaRPr lang="it-IT" sz="1100" dirty="0">
              <a:effectLst/>
              <a:latin typeface="+mj-lt"/>
            </a:endParaRPr>
          </a:p>
          <a:p>
            <a:pPr>
              <a:lnSpc>
                <a:spcPct val="100000"/>
              </a:lnSpc>
            </a:pPr>
            <a:endParaRPr lang="en-US" sz="1000" dirty="0"/>
          </a:p>
        </p:txBody>
      </p:sp>
    </p:spTree>
    <p:extLst>
      <p:ext uri="{BB962C8B-B14F-4D97-AF65-F5344CB8AC3E}">
        <p14:creationId xmlns:p14="http://schemas.microsoft.com/office/powerpoint/2010/main" val="161280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8844B7C-C795-4C11-3934-173009B9EC09}"/>
              </a:ext>
            </a:extLst>
          </p:cNvPr>
          <p:cNvSpPr>
            <a:spLocks noGrp="1"/>
          </p:cNvSpPr>
          <p:nvPr>
            <p:ph type="title"/>
          </p:nvPr>
        </p:nvSpPr>
        <p:spPr>
          <a:xfrm>
            <a:off x="640080" y="1371600"/>
            <a:ext cx="5852160" cy="1097280"/>
          </a:xfrm>
        </p:spPr>
        <p:txBody>
          <a:bodyPr anchor="t">
            <a:normAutofit/>
          </a:bodyPr>
          <a:lstStyle/>
          <a:p>
            <a:pPr>
              <a:lnSpc>
                <a:spcPct val="90000"/>
              </a:lnSpc>
              <a:spcAft>
                <a:spcPts val="800"/>
              </a:spcAft>
            </a:pPr>
            <a:r>
              <a:rPr lang="it-IT" sz="2200" b="0" kern="100" dirty="0">
                <a:effectLst/>
                <a:latin typeface="Times New Roman" panose="02020603050405020304" pitchFamily="18" charset="0"/>
                <a:ea typeface="Aptos" panose="020B0004020202020204" pitchFamily="34" charset="0"/>
                <a:cs typeface="Times New Roman" panose="02020603050405020304" pitchFamily="18" charset="0"/>
              </a:rPr>
              <a:t>Valeriu Nicolae, </a:t>
            </a:r>
            <a:r>
              <a:rPr lang="it-IT" sz="2200" b="0" i="1" kern="100" dirty="0">
                <a:effectLst/>
                <a:latin typeface="Times New Roman" panose="02020603050405020304" pitchFamily="18" charset="0"/>
                <a:ea typeface="Aptos" panose="020B0004020202020204" pitchFamily="34" charset="0"/>
                <a:cs typeface="Times New Roman" panose="02020603050405020304" pitchFamily="18" charset="0"/>
              </a:rPr>
              <a:t>La mia esagerata famiglia rom</a:t>
            </a:r>
            <a:r>
              <a:rPr lang="it-IT" sz="2200" b="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2200" b="0" kern="100" dirty="0" err="1">
                <a:effectLst/>
                <a:latin typeface="Times New Roman" panose="02020603050405020304" pitchFamily="18" charset="0"/>
                <a:ea typeface="Aptos" panose="020B0004020202020204" pitchFamily="34" charset="0"/>
                <a:cs typeface="Times New Roman" panose="02020603050405020304" pitchFamily="18" charset="0"/>
              </a:rPr>
              <a:t>tr</a:t>
            </a:r>
            <a:r>
              <a:rPr lang="it-IT" sz="2200" b="0" kern="100" dirty="0">
                <a:effectLst/>
                <a:latin typeface="Times New Roman" panose="02020603050405020304" pitchFamily="18" charset="0"/>
                <a:ea typeface="Aptos" panose="020B0004020202020204" pitchFamily="34" charset="0"/>
                <a:cs typeface="Times New Roman" panose="02020603050405020304" pitchFamily="18" charset="0"/>
              </a:rPr>
              <a:t>. Di Mihaela </a:t>
            </a:r>
            <a:r>
              <a:rPr lang="it-IT" sz="2200" b="0" kern="100" dirty="0" err="1">
                <a:effectLst/>
                <a:latin typeface="Times New Roman" panose="02020603050405020304" pitchFamily="18" charset="0"/>
                <a:ea typeface="Aptos" panose="020B0004020202020204" pitchFamily="34" charset="0"/>
                <a:cs typeface="Times New Roman" panose="02020603050405020304" pitchFamily="18" charset="0"/>
              </a:rPr>
              <a:t>Topala</a:t>
            </a:r>
            <a:r>
              <a:rPr lang="it-IT" sz="2200" b="0" kern="100" dirty="0">
                <a:effectLst/>
                <a:latin typeface="Times New Roman" panose="02020603050405020304" pitchFamily="18" charset="0"/>
                <a:ea typeface="Aptos" panose="020B0004020202020204" pitchFamily="34" charset="0"/>
                <a:cs typeface="Times New Roman" panose="02020603050405020304" pitchFamily="18" charset="0"/>
              </a:rPr>
              <a:t>, revisione di Andrea Pipino, </a:t>
            </a:r>
            <a:r>
              <a:rPr lang="it-IT" sz="2200" b="0" kern="100" dirty="0" err="1">
                <a:effectLst/>
                <a:latin typeface="Times New Roman" panose="02020603050405020304" pitchFamily="18" charset="0"/>
                <a:ea typeface="Aptos" panose="020B0004020202020204" pitchFamily="34" charset="0"/>
                <a:cs typeface="Times New Roman" panose="02020603050405020304" pitchFamily="18" charset="0"/>
              </a:rPr>
              <a:t>Rubettino</a:t>
            </a:r>
            <a:r>
              <a:rPr lang="it-IT" sz="2200" b="0" kern="100" dirty="0">
                <a:effectLst/>
                <a:latin typeface="Times New Roman" panose="02020603050405020304" pitchFamily="18" charset="0"/>
                <a:ea typeface="Aptos" panose="020B0004020202020204" pitchFamily="34" charset="0"/>
                <a:cs typeface="Times New Roman" panose="02020603050405020304" pitchFamily="18" charset="0"/>
              </a:rPr>
              <a:t>, Soveria Mannelli, 2018 </a:t>
            </a:r>
            <a:endParaRPr lang="it-IT" sz="2200" b="0"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7E5558C-6586-FCB3-94BE-36C1CAEB10A3}"/>
              </a:ext>
            </a:extLst>
          </p:cNvPr>
          <p:cNvSpPr>
            <a:spLocks noGrp="1"/>
          </p:cNvSpPr>
          <p:nvPr>
            <p:ph idx="1"/>
          </p:nvPr>
        </p:nvSpPr>
        <p:spPr>
          <a:xfrm>
            <a:off x="640080" y="2633236"/>
            <a:ext cx="5852160" cy="3664685"/>
          </a:xfrm>
        </p:spPr>
        <p:txBody>
          <a:bodyPr>
            <a:normAutofit/>
          </a:bodyPr>
          <a:lstStyle/>
          <a:p>
            <a:pPr marL="0" indent="0">
              <a:buNone/>
            </a:pPr>
            <a:r>
              <a:rPr lang="it-IT" kern="100" dirty="0">
                <a:effectLst/>
                <a:latin typeface="Times New Roman" panose="02020603050405020304" pitchFamily="18" charset="0"/>
                <a:ea typeface="Aptos" panose="020B0004020202020204" pitchFamily="34" charset="0"/>
                <a:cs typeface="Times New Roman" panose="02020603050405020304" pitchFamily="18" charset="0"/>
              </a:rPr>
              <a:t>Nel 2022, il libro di racconti </a:t>
            </a:r>
            <a:r>
              <a:rPr lang="it-IT" i="1" kern="100" dirty="0">
                <a:effectLst/>
                <a:latin typeface="Times New Roman" panose="02020603050405020304" pitchFamily="18" charset="0"/>
                <a:ea typeface="Aptos" panose="020B0004020202020204" pitchFamily="34" charset="0"/>
                <a:cs typeface="Times New Roman" panose="02020603050405020304" pitchFamily="18" charset="0"/>
              </a:rPr>
              <a:t>La mia esagerata famiglia rom</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 di Valeriu Nicolae ha ricevuto il Premio Internazionale Città di Cassino </a:t>
            </a:r>
            <a:r>
              <a:rPr lang="it-IT" i="1" kern="100" dirty="0">
                <a:effectLst/>
                <a:latin typeface="Times New Roman" panose="02020603050405020304" pitchFamily="18" charset="0"/>
                <a:ea typeface="Aptos" panose="020B0004020202020204" pitchFamily="34" charset="0"/>
                <a:cs typeface="Times New Roman" panose="02020603050405020304" pitchFamily="18" charset="0"/>
              </a:rPr>
              <a:t>Letterature dal fronte. Letteratura rumena contemporanea dal fronte</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 XV edizione, attribuito dall’ Associazione Culturale “Letterature dal fronte” in collaborazione con la “Rete delle scuole di Cassino per Letterature dal fronte”</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it-IT" dirty="0"/>
          </a:p>
        </p:txBody>
      </p:sp>
      <p:pic>
        <p:nvPicPr>
          <p:cNvPr id="5" name="Immagine 4" descr="Immagine che contiene testo, vestiti, aria aperta, persona">
            <a:extLst>
              <a:ext uri="{FF2B5EF4-FFF2-40B4-BE49-F238E27FC236}">
                <a16:creationId xmlns:a16="http://schemas.microsoft.com/office/drawing/2014/main" id="{433583F3-80A6-E076-0DC0-E6543670253A}"/>
              </a:ext>
            </a:extLst>
          </p:cNvPr>
          <p:cNvPicPr>
            <a:picLocks noChangeAspect="1"/>
          </p:cNvPicPr>
          <p:nvPr/>
        </p:nvPicPr>
        <p:blipFill>
          <a:blip r:embed="rId3">
            <a:extLst>
              <a:ext uri="{28A0092B-C50C-407E-A947-70E740481C1C}">
                <a14:useLocalDpi xmlns:a14="http://schemas.microsoft.com/office/drawing/2010/main" val="0"/>
              </a:ext>
            </a:extLst>
          </a:blip>
          <a:srcRect b="9434"/>
          <a:stretch/>
        </p:blipFill>
        <p:spPr>
          <a:xfrm>
            <a:off x="7345680" y="10"/>
            <a:ext cx="4846320" cy="6857990"/>
          </a:xfrm>
          <a:prstGeom prst="rect">
            <a:avLst/>
          </a:prstGeom>
        </p:spPr>
      </p:pic>
    </p:spTree>
    <p:extLst>
      <p:ext uri="{BB962C8B-B14F-4D97-AF65-F5344CB8AC3E}">
        <p14:creationId xmlns:p14="http://schemas.microsoft.com/office/powerpoint/2010/main" val="141293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9A6DFDA-85CA-6962-6F13-838252E586E9}"/>
              </a:ext>
            </a:extLst>
          </p:cNvPr>
          <p:cNvSpPr>
            <a:spLocks noGrp="1"/>
          </p:cNvSpPr>
          <p:nvPr>
            <p:ph type="title"/>
          </p:nvPr>
        </p:nvSpPr>
        <p:spPr>
          <a:xfrm>
            <a:off x="640080" y="570750"/>
            <a:ext cx="10890929" cy="1387934"/>
          </a:xfrm>
        </p:spPr>
        <p:txBody>
          <a:bodyPr anchor="b">
            <a:normAutofit/>
          </a:bodyPr>
          <a:lstStyle/>
          <a:p>
            <a:r>
              <a:rPr lang="it-IT" b="0" kern="100">
                <a:effectLst/>
                <a:latin typeface="Times New Roman" panose="02020603050405020304" pitchFamily="18" charset="0"/>
                <a:ea typeface="Aptos" panose="020B0004020202020204" pitchFamily="34" charset="0"/>
                <a:cs typeface="Times New Roman" panose="02020603050405020304" pitchFamily="18" charset="0"/>
              </a:rPr>
              <a:t>Valeriu Nicolae, </a:t>
            </a:r>
            <a:r>
              <a:rPr lang="it-IT" b="0" i="1" kern="100">
                <a:effectLst/>
                <a:latin typeface="Times New Roman" panose="02020603050405020304" pitchFamily="18" charset="0"/>
                <a:ea typeface="Aptos" panose="020B0004020202020204" pitchFamily="34" charset="0"/>
                <a:cs typeface="Times New Roman" panose="02020603050405020304" pitchFamily="18" charset="0"/>
              </a:rPr>
              <a:t>La mia esagerata famiglia rom</a:t>
            </a:r>
            <a:endParaRPr lang="it-IT" dirty="0"/>
          </a:p>
        </p:txBody>
      </p:sp>
      <p:sp>
        <p:nvSpPr>
          <p:cNvPr id="3" name="Segnaposto contenuto 2">
            <a:extLst>
              <a:ext uri="{FF2B5EF4-FFF2-40B4-BE49-F238E27FC236}">
                <a16:creationId xmlns:a16="http://schemas.microsoft.com/office/drawing/2014/main" id="{2A5D318D-ED2A-D422-26C6-95F0D8BB4F99}"/>
              </a:ext>
            </a:extLst>
          </p:cNvPr>
          <p:cNvSpPr>
            <a:spLocks noGrp="1"/>
          </p:cNvSpPr>
          <p:nvPr>
            <p:ph idx="1"/>
          </p:nvPr>
        </p:nvSpPr>
        <p:spPr>
          <a:xfrm>
            <a:off x="640080" y="2761673"/>
            <a:ext cx="10890929" cy="3536241"/>
          </a:xfrm>
        </p:spPr>
        <p:txBody>
          <a:bodyPr>
            <a:normAutofit fontScale="85000" lnSpcReduction="10000"/>
          </a:bodyPr>
          <a:lstStyle/>
          <a:p>
            <a:pPr marL="0" indent="0">
              <a:lnSpc>
                <a:spcPct val="150000"/>
              </a:lnSpc>
              <a:spcBef>
                <a:spcPts val="0"/>
              </a:spcBef>
              <a:buNone/>
            </a:pPr>
            <a:r>
              <a:rPr lang="it-IT" sz="1700" kern="100" dirty="0">
                <a:effectLst/>
                <a:latin typeface="Times New Roman" panose="02020603050405020304" pitchFamily="18" charset="0"/>
                <a:ea typeface="Aptos" panose="020B0004020202020204" pitchFamily="34" charset="0"/>
                <a:cs typeface="Times New Roman" panose="02020603050405020304" pitchFamily="18" charset="0"/>
              </a:rPr>
              <a:t>Il libro racconta in forma di brevi storie (44) il processo di costruzione identitaria intrapreso da Valeriu Nicolae nel momento in cui ha preso coscienza della sua “dualità” biografica di rumeno zingaro-rom. In uno stile (auto)ironico il racconto autobiografico dà conto delle azioni, delle sconfitte, delle vittorie conseguite sul campo di battaglia contro il razzismo – a partire da quello verso la comunità rom –, della lotta contro la povertà, la dispersione scolastica, le mancate opportunità delle bambine e dei bambini dei quartieri-ghetto, e più in generale dei “marginali”, degli “invisibili” che sfuggono allo sguardo degli abitanti dei quartieri benestanti delle città contemporanee. </a:t>
            </a:r>
            <a:endParaRPr lang="it-IT"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50000"/>
              </a:lnSpc>
              <a:spcBef>
                <a:spcPts val="0"/>
              </a:spcBef>
              <a:buNone/>
            </a:pP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Come tutti i libri di “storie” che si rispettino anche “La mia esagerata famiglia rom” si apre con un prologo intitolato “C’era una volta…”. C’era una volta Valeriu, un bambino che viveva a </a:t>
            </a:r>
            <a:r>
              <a:rPr lang="it-IT" sz="1700" dirty="0" err="1">
                <a:effectLst/>
                <a:latin typeface="Times New Roman" panose="02020603050405020304" pitchFamily="18" charset="0"/>
                <a:ea typeface="Calibri" panose="020F0502020204030204" pitchFamily="34" charset="0"/>
                <a:cs typeface="Times New Roman" panose="02020603050405020304" pitchFamily="18" charset="0"/>
              </a:rPr>
              <a:t>Carasenbeş</a:t>
            </a: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 una piccola città del Banato rumeno. Un bambino che a dispetto della povertà e delle relazioni disfunzionali della sua famiglia di origine si considera felice, soprattutto quando è in vacanza dai nonni, a </a:t>
            </a:r>
            <a:r>
              <a:rPr lang="it-IT" sz="1700" dirty="0" err="1">
                <a:effectLst/>
                <a:latin typeface="Times New Roman" panose="02020603050405020304" pitchFamily="18" charset="0"/>
                <a:ea typeface="Calibri" panose="020F0502020204030204" pitchFamily="34" charset="0"/>
                <a:cs typeface="Times New Roman" panose="02020603050405020304" pitchFamily="18" charset="0"/>
              </a:rPr>
              <a:t>Budrea</a:t>
            </a:r>
            <a:r>
              <a:rPr lang="it-IT" sz="1700" dirty="0">
                <a:effectLst/>
                <a:latin typeface="Times New Roman" panose="02020603050405020304" pitchFamily="18" charset="0"/>
                <a:ea typeface="Calibri" panose="020F0502020204030204" pitchFamily="34" charset="0"/>
                <a:cs typeface="Times New Roman" panose="02020603050405020304" pitchFamily="18" charset="0"/>
              </a:rPr>
              <a:t>, dove a cavallo di Reta si trasforma in un prode cavaliere che combatte contro i “draghi giganti” (Ritmo gitano, 19)</a:t>
            </a:r>
            <a:endParaRPr lang="it-IT"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it-IT" sz="1700" dirty="0"/>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3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8977B-326B-8B96-9ED2-4E335115C84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olo 1">
            <a:extLst>
              <a:ext uri="{FF2B5EF4-FFF2-40B4-BE49-F238E27FC236}">
                <a16:creationId xmlns:a16="http://schemas.microsoft.com/office/drawing/2014/main" id="{DBB77AB9-F6FD-10BA-54E3-839E09EBB7DC}"/>
              </a:ext>
            </a:extLst>
          </p:cNvPr>
          <p:cNvSpPr>
            <a:spLocks noGrp="1"/>
          </p:cNvSpPr>
          <p:nvPr>
            <p:ph type="title"/>
          </p:nvPr>
        </p:nvSpPr>
        <p:spPr>
          <a:xfrm>
            <a:off x="640080" y="914401"/>
            <a:ext cx="4306824" cy="1477817"/>
          </a:xfrm>
        </p:spPr>
        <p:txBody>
          <a:bodyPr>
            <a:normAutofit/>
          </a:bodyPr>
          <a:lstStyle/>
          <a:p>
            <a:pPr>
              <a:lnSpc>
                <a:spcPct val="90000"/>
              </a:lnSpc>
            </a:pPr>
            <a:r>
              <a:rPr lang="it-IT" sz="3100" b="0" kern="100">
                <a:effectLst/>
                <a:latin typeface="Times New Roman" panose="02020603050405020304" pitchFamily="18" charset="0"/>
                <a:ea typeface="Aptos" panose="020B0004020202020204" pitchFamily="34" charset="0"/>
                <a:cs typeface="Times New Roman" panose="02020603050405020304" pitchFamily="18" charset="0"/>
              </a:rPr>
              <a:t>Valeriu Nicolae, </a:t>
            </a:r>
            <a:r>
              <a:rPr lang="it-IT" sz="3100" b="0" i="1" kern="100">
                <a:effectLst/>
                <a:latin typeface="Times New Roman" panose="02020603050405020304" pitchFamily="18" charset="0"/>
                <a:ea typeface="Aptos" panose="020B0004020202020204" pitchFamily="34" charset="0"/>
                <a:cs typeface="Times New Roman" panose="02020603050405020304" pitchFamily="18" charset="0"/>
              </a:rPr>
              <a:t>La mia esagerata famiglia rom</a:t>
            </a:r>
            <a:endParaRPr lang="it-IT" sz="3100"/>
          </a:p>
        </p:txBody>
      </p:sp>
      <p:pic>
        <p:nvPicPr>
          <p:cNvPr id="5" name="Immagine 4" descr="Immagine che contiene persona, vestiti, Viso umano, sorriso&#10;&#10;Il contenuto generato dall'IA potrebbe non essere corretto.">
            <a:extLst>
              <a:ext uri="{FF2B5EF4-FFF2-40B4-BE49-F238E27FC236}">
                <a16:creationId xmlns:a16="http://schemas.microsoft.com/office/drawing/2014/main" id="{A746D305-4705-5FE1-4597-30E399157B79}"/>
              </a:ext>
            </a:extLst>
          </p:cNvPr>
          <p:cNvPicPr>
            <a:picLocks noChangeAspect="1"/>
          </p:cNvPicPr>
          <p:nvPr/>
        </p:nvPicPr>
        <p:blipFill>
          <a:blip r:embed="rId2">
            <a:extLst>
              <a:ext uri="{28A0092B-C50C-407E-A947-70E740481C1C}">
                <a14:useLocalDpi xmlns:a14="http://schemas.microsoft.com/office/drawing/2010/main" val="0"/>
              </a:ext>
            </a:extLst>
          </a:blip>
          <a:srcRect l="19094" r="13863" b="1"/>
          <a:stretch/>
        </p:blipFill>
        <p:spPr>
          <a:xfrm>
            <a:off x="1" y="2613892"/>
            <a:ext cx="4946906" cy="3689359"/>
          </a:xfrm>
          <a:prstGeom prst="rect">
            <a:avLst/>
          </a:prstGeom>
        </p:spPr>
      </p:pic>
      <p:cxnSp>
        <p:nvCxnSpPr>
          <p:cNvPr id="17" name="Straight Connector 16">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194540F6-68AC-EAB3-F3D1-672D15C15B3C}"/>
              </a:ext>
            </a:extLst>
          </p:cNvPr>
          <p:cNvSpPr>
            <a:spLocks noGrp="1"/>
          </p:cNvSpPr>
          <p:nvPr>
            <p:ph idx="1"/>
          </p:nvPr>
        </p:nvSpPr>
        <p:spPr>
          <a:xfrm>
            <a:off x="5641848" y="1014984"/>
            <a:ext cx="5889161" cy="5288267"/>
          </a:xfrm>
        </p:spPr>
        <p:txBody>
          <a:bodyPr>
            <a:normAutofit/>
          </a:bodyPr>
          <a:lstStyle/>
          <a:p>
            <a:pPr marL="0" indent="34925">
              <a:lnSpc>
                <a:spcPct val="110000"/>
              </a:lnSpc>
              <a:spcBef>
                <a:spcPts val="0"/>
              </a:spcBef>
              <a:buNone/>
            </a:pPr>
            <a:r>
              <a:rPr lang="it-IT" sz="1700" kern="100">
                <a:effectLst/>
                <a:latin typeface="Times New Roman" panose="02020603050405020304" pitchFamily="18" charset="0"/>
                <a:ea typeface="Aptos" panose="020B0004020202020204" pitchFamily="34" charset="0"/>
                <a:cs typeface="Times New Roman" panose="02020603050405020304" pitchFamily="18" charset="0"/>
              </a:rPr>
              <a:t>Come tutti i libri di “storie” che si rispettino anche “La mia esagerata famiglia rom” si apre con un prologo intitolato “C’era una volta…”. C’era una volta Valeriu, un bambino che viveva a </a:t>
            </a:r>
            <a:r>
              <a:rPr lang="it-IT" sz="1700" kern="100" err="1">
                <a:effectLst/>
                <a:latin typeface="Times New Roman" panose="02020603050405020304" pitchFamily="18" charset="0"/>
                <a:ea typeface="Aptos" panose="020B0004020202020204" pitchFamily="34" charset="0"/>
                <a:cs typeface="Times New Roman" panose="02020603050405020304" pitchFamily="18" charset="0"/>
              </a:rPr>
              <a:t>Carasenbeş</a:t>
            </a:r>
            <a:r>
              <a:rPr lang="it-IT" sz="1700" kern="100">
                <a:effectLst/>
                <a:latin typeface="Times New Roman" panose="02020603050405020304" pitchFamily="18" charset="0"/>
                <a:ea typeface="Aptos" panose="020B0004020202020204" pitchFamily="34" charset="0"/>
                <a:cs typeface="Times New Roman" panose="02020603050405020304" pitchFamily="18" charset="0"/>
              </a:rPr>
              <a:t>, una piccola città del Banato rumeno. Un bambino che a dispetto della povertà e delle relazioni disfunzionali della sua famiglia di origine si considera felice, soprattutto quando è in vacanza dai nonni, a </a:t>
            </a:r>
            <a:r>
              <a:rPr lang="it-IT" sz="1700" kern="100" err="1">
                <a:effectLst/>
                <a:latin typeface="Times New Roman" panose="02020603050405020304" pitchFamily="18" charset="0"/>
                <a:ea typeface="Aptos" panose="020B0004020202020204" pitchFamily="34" charset="0"/>
                <a:cs typeface="Times New Roman" panose="02020603050405020304" pitchFamily="18" charset="0"/>
              </a:rPr>
              <a:t>Budrea</a:t>
            </a:r>
            <a:r>
              <a:rPr lang="it-IT" sz="1700" kern="100">
                <a:effectLst/>
                <a:latin typeface="Times New Roman" panose="02020603050405020304" pitchFamily="18" charset="0"/>
                <a:ea typeface="Aptos" panose="020B0004020202020204" pitchFamily="34" charset="0"/>
                <a:cs typeface="Times New Roman" panose="02020603050405020304" pitchFamily="18" charset="0"/>
              </a:rPr>
              <a:t>, dove a cavallo di Reta si trasforma in un prode cavaliere che combatte contro i “draghi giganti” (Ritmo gitano, 19)</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700" kern="100">
                <a:effectLst/>
                <a:latin typeface="Times New Roman" panose="02020603050405020304" pitchFamily="18" charset="0"/>
                <a:ea typeface="Aptos" panose="020B0004020202020204" pitchFamily="34" charset="0"/>
                <a:cs typeface="Times New Roman" panose="02020603050405020304" pitchFamily="18" charset="0"/>
              </a:rPr>
              <a:t>Diventato adulto, smessi gli abiti immaginari del prode cavaliere e non più in groppa alla docile Reta, Valeriu continuerà a combattere contro i draghi che incontrerà sulla sua strada. Perché la biografia di Valeriu Nicolae può essere letta anche come un’incessante e inesausta lotta contro i “draghi”, o forse i “demoni”, che continuano a ripresentarsi in forme e sembianze differenti, in tutti gli angoli del pianeta, Romania e Italia incluse. Razzismo, povertà, discriminazione, stereotipi identitari sono le “bestie, subdole e sottili” che popolano i racconti.</a:t>
            </a:r>
          </a:p>
          <a:p>
            <a:pPr marL="0" indent="0">
              <a:lnSpc>
                <a:spcPct val="110000"/>
              </a:lnSpc>
              <a:spcBef>
                <a:spcPts val="0"/>
              </a:spcBef>
              <a:buNone/>
            </a:pP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700" dirty="0"/>
          </a:p>
        </p:txBody>
      </p:sp>
    </p:spTree>
    <p:extLst>
      <p:ext uri="{BB962C8B-B14F-4D97-AF65-F5344CB8AC3E}">
        <p14:creationId xmlns:p14="http://schemas.microsoft.com/office/powerpoint/2010/main" val="208100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A25D73-E580-656E-31EF-D0A12FB021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52930B-1D0D-0E5D-4827-A1B6418E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EA58BD-C817-1CA2-741F-99691BB70DAC}"/>
              </a:ext>
            </a:extLst>
          </p:cNvPr>
          <p:cNvSpPr>
            <a:spLocks noGrp="1"/>
          </p:cNvSpPr>
          <p:nvPr>
            <p:ph type="title"/>
          </p:nvPr>
        </p:nvSpPr>
        <p:spPr>
          <a:xfrm>
            <a:off x="640080" y="570750"/>
            <a:ext cx="10890929" cy="1387934"/>
          </a:xfrm>
        </p:spPr>
        <p:txBody>
          <a:bodyPr anchor="b">
            <a:normAutofit/>
          </a:bodyPr>
          <a:lstStyle/>
          <a:p>
            <a:r>
              <a:rPr lang="it-IT" b="0" kern="100">
                <a:effectLst/>
                <a:latin typeface="Times New Roman" panose="02020603050405020304" pitchFamily="18" charset="0"/>
                <a:ea typeface="Aptos" panose="020B0004020202020204" pitchFamily="34" charset="0"/>
                <a:cs typeface="Times New Roman" panose="02020603050405020304" pitchFamily="18" charset="0"/>
              </a:rPr>
              <a:t>Valeriu Nicolae, </a:t>
            </a:r>
            <a:r>
              <a:rPr lang="it-IT" b="0" i="1" kern="100">
                <a:effectLst/>
                <a:latin typeface="Times New Roman" panose="02020603050405020304" pitchFamily="18" charset="0"/>
                <a:ea typeface="Aptos" panose="020B0004020202020204" pitchFamily="34" charset="0"/>
                <a:cs typeface="Times New Roman" panose="02020603050405020304" pitchFamily="18" charset="0"/>
              </a:rPr>
              <a:t>La mia esagerata famiglia rom</a:t>
            </a:r>
            <a:endParaRPr lang="it-IT" dirty="0"/>
          </a:p>
        </p:txBody>
      </p:sp>
      <p:sp>
        <p:nvSpPr>
          <p:cNvPr id="3" name="Segnaposto contenuto 2">
            <a:extLst>
              <a:ext uri="{FF2B5EF4-FFF2-40B4-BE49-F238E27FC236}">
                <a16:creationId xmlns:a16="http://schemas.microsoft.com/office/drawing/2014/main" id="{F6A9485C-8BDF-C58F-F4FB-EC65078A62A3}"/>
              </a:ext>
            </a:extLst>
          </p:cNvPr>
          <p:cNvSpPr>
            <a:spLocks noGrp="1"/>
          </p:cNvSpPr>
          <p:nvPr>
            <p:ph idx="1"/>
          </p:nvPr>
        </p:nvSpPr>
        <p:spPr>
          <a:xfrm>
            <a:off x="640080" y="2761673"/>
            <a:ext cx="10890929" cy="3536241"/>
          </a:xfrm>
        </p:spPr>
        <p:txBody>
          <a:bodyPr>
            <a:normAutofit fontScale="85000" lnSpcReduction="10000"/>
          </a:bodyPr>
          <a:lstStyle/>
          <a:p>
            <a:pPr marL="0" indent="0">
              <a:lnSpc>
                <a:spcPct val="160000"/>
              </a:lnSpc>
              <a:spcBef>
                <a:spcPts val="0"/>
              </a:spcBef>
              <a:buNone/>
            </a:pP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Verso i sette anni, Valeriu apprende di appartenere a una minoranza etnica. Le sue certezze identitarie vacillano. D’un tratto diventa uno “zingaro pidocchioso”: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60000"/>
              </a:lnSpc>
              <a:spcBef>
                <a:spcPts val="0"/>
              </a:spcBef>
              <a:buNone/>
            </a:pP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“Il primo shock «interetnico» si è verificato con il trasferimento a Craiova, a 7 anni. Fino ad allora ero cresciuto in un ambiente a maggioranza rom, dove non esistevano i concetti di «zingaro» o «discriminazione». D’un tratto sono diventato «minoritario» e ho capito di essere «zingaro». Vale a dire «diverso»” (Intervista di </a:t>
            </a:r>
            <a:r>
              <a:rPr lang="it-IT" sz="1800" kern="100" dirty="0" err="1">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Stela</a:t>
            </a: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 </a:t>
            </a:r>
            <a:r>
              <a:rPr lang="it-IT" sz="1800" kern="100" dirty="0" err="1">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Giurgeanu</a:t>
            </a: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 a Valeriu Nicolae, </a:t>
            </a:r>
            <a:r>
              <a:rPr lang="it-IT" sz="1800" kern="100" dirty="0" err="1">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Dilema</a:t>
            </a: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 </a:t>
            </a:r>
            <a:r>
              <a:rPr lang="it-IT" sz="1800" kern="100" dirty="0" err="1">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veche</a:t>
            </a: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 nr. 141, 2006).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60000"/>
              </a:lnSpc>
              <a:spcBef>
                <a:spcPts val="0"/>
              </a:spcBef>
              <a:buNone/>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60000"/>
              </a:lnSpc>
              <a:spcBef>
                <a:spcPts val="0"/>
              </a:spcBef>
              <a:buNone/>
            </a:pP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La madre, che nel suo immaginario di bambino (e di adulto) è una sorta di sacerdotessa votata al culto della dea </a:t>
            </a:r>
            <a:r>
              <a:rPr lang="it-IT" sz="1800" i="1"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Pulizia</a:t>
            </a:r>
            <a:r>
              <a:rPr lang="it-IT" sz="1800" kern="100" dirty="0">
                <a:solidFill>
                  <a:srgbClr val="202124"/>
                </a:solidFill>
                <a:effectLst/>
                <a:latin typeface="Times New Roman" panose="02020603050405020304" pitchFamily="18" charset="0"/>
                <a:ea typeface="Aptos" panose="020B0004020202020204" pitchFamily="34" charset="0"/>
                <a:cs typeface="Times New Roman" panose="02020603050405020304" pitchFamily="18" charset="0"/>
              </a:rPr>
              <a:t>, destinata alla beatificazione sull’altare del petrolio lampante (Lo zingaro che fa fare bella figura, 77), diventa la “zingara del palazzo”, lui è “il figlio della zingara”, quello che infesta con le pulci i compagni di giochi.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700" dirty="0"/>
          </a:p>
        </p:txBody>
      </p:sp>
      <p:cxnSp>
        <p:nvCxnSpPr>
          <p:cNvPr id="10" name="Straight Connector 9">
            <a:extLst>
              <a:ext uri="{FF2B5EF4-FFF2-40B4-BE49-F238E27FC236}">
                <a16:creationId xmlns:a16="http://schemas.microsoft.com/office/drawing/2014/main" id="{024416AB-9325-F15B-DB31-31B0D5BC31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912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04683-76E7-9F75-D0E4-30FC2866A75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77683B-E8A7-A378-1106-F7E62C6424E2}"/>
              </a:ext>
            </a:extLst>
          </p:cNvPr>
          <p:cNvSpPr>
            <a:spLocks noGrp="1"/>
          </p:cNvSpPr>
          <p:nvPr>
            <p:ph type="title"/>
          </p:nvPr>
        </p:nvSpPr>
        <p:spPr>
          <a:xfrm>
            <a:off x="640079" y="1371601"/>
            <a:ext cx="10890929" cy="1097280"/>
          </a:xfrm>
        </p:spPr>
        <p:txBody>
          <a:bodyPr anchor="t">
            <a:normAutofit/>
          </a:bodyPr>
          <a:lstStyle/>
          <a:p>
            <a:r>
              <a:rPr lang="it-IT" b="0" kern="100">
                <a:effectLst/>
                <a:latin typeface="Times New Roman" panose="02020603050405020304" pitchFamily="18" charset="0"/>
                <a:ea typeface="Aptos" panose="020B0004020202020204" pitchFamily="34" charset="0"/>
                <a:cs typeface="Times New Roman" panose="02020603050405020304" pitchFamily="18" charset="0"/>
              </a:rPr>
              <a:t>Valeriu Nicolae, </a:t>
            </a:r>
            <a:r>
              <a:rPr lang="it-IT" b="0" i="1" kern="100">
                <a:effectLst/>
                <a:latin typeface="Times New Roman" panose="02020603050405020304" pitchFamily="18" charset="0"/>
                <a:ea typeface="Aptos" panose="020B0004020202020204" pitchFamily="34" charset="0"/>
                <a:cs typeface="Times New Roman" panose="02020603050405020304" pitchFamily="18" charset="0"/>
              </a:rPr>
              <a:t>La mia esagerata famiglia rom</a:t>
            </a:r>
            <a:endParaRPr lang="it-IT" dirty="0"/>
          </a:p>
        </p:txBody>
      </p:sp>
      <p:sp>
        <p:nvSpPr>
          <p:cNvPr id="3" name="Segnaposto contenuto 2">
            <a:extLst>
              <a:ext uri="{FF2B5EF4-FFF2-40B4-BE49-F238E27FC236}">
                <a16:creationId xmlns:a16="http://schemas.microsoft.com/office/drawing/2014/main" id="{5C3B4DBA-C701-6196-8004-C68C9C390DA2}"/>
              </a:ext>
            </a:extLst>
          </p:cNvPr>
          <p:cNvSpPr>
            <a:spLocks noGrp="1"/>
          </p:cNvSpPr>
          <p:nvPr>
            <p:ph idx="1"/>
          </p:nvPr>
        </p:nvSpPr>
        <p:spPr>
          <a:xfrm>
            <a:off x="640079" y="2633472"/>
            <a:ext cx="10890929" cy="3666744"/>
          </a:xfrm>
        </p:spPr>
        <p:txBody>
          <a:bodyPr>
            <a:normAutofit/>
          </a:bodyPr>
          <a:lstStyle/>
          <a:p>
            <a:pPr marL="0" indent="34925">
              <a:lnSpc>
                <a:spcPct val="110000"/>
              </a:lnSpc>
              <a:spcBef>
                <a:spcPts val="0"/>
              </a:spcBef>
              <a:buNone/>
            </a:pP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Figlio di una coppia mista, madre rom e padre rumeno che odia gli zingari, Nicolae restituisce nei suoi racconti il cammino accidentato che ha percorso per ricomporre un’immagine di sé stesso, a partire dalle schegge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ţăndări</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lessicali che schizzano fuori dal caleidoscopio delle sue origini. Come tenere insieme i tre determinanti etnici: rumeno, zingaro, rom? In quale combinazione metterli insieme per comporre una identità che sia rispettosa di ciò che si è?</a:t>
            </a:r>
            <a:endParaRPr lang="it-IT"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Oggi, a quarantacinque anni di distanza, ancora alle prese con l’esercizio di comprensione della “differenza tra essere romeno e zingaro” (Ritmo gitano, 20, 21), dopo aver accumulato fallimenti e insuccessi ma anche premi e onorificenze per il suo impegno nel combattere la guerra contro i pregiudizi identitari, la povertà sociale e le sue cause – fra cui la discriminazione razziale, la diseguaglianza economica, la discriminazione di genere occupano un posto di tutto rilievo – Valeriu Nicolae dice di sé stesso: “In Romania, ormai da anni, il più delle volte sono considerato romeno. Rom romeno, perché è così che voglio. Ogni tanto sono ancora trattato da zingaro, è vero, ma sempre più di rado” (È magnifico essere zingari, 13)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În</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România</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de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cîţiva</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ani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buni</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sunt</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cel mai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des</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român</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Rom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Român</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căci</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aşa</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vreau</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eu. Din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când</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în</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când</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mai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sunt</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ţigan</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ce e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drept</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dar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din</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ce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în</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ce mai </a:t>
            </a:r>
            <a:r>
              <a:rPr lang="fr-FR" sz="1300" kern="100" dirty="0" err="1">
                <a:effectLst/>
                <a:latin typeface="Times New Roman" panose="02020603050405020304" pitchFamily="18" charset="0"/>
                <a:ea typeface="Aptos" panose="020B0004020202020204" pitchFamily="34" charset="0"/>
                <a:cs typeface="Times New Roman" panose="02020603050405020304" pitchFamily="18" charset="0"/>
              </a:rPr>
              <a:t>rar</a:t>
            </a:r>
            <a:r>
              <a:rPr lang="fr-FR"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Ţigan</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ţăndări</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420]. </a:t>
            </a:r>
          </a:p>
          <a:p>
            <a:pPr marL="0" indent="0">
              <a:lnSpc>
                <a:spcPct val="110000"/>
              </a:lnSpc>
              <a:spcBef>
                <a:spcPts val="0"/>
              </a:spcBef>
              <a:buNone/>
            </a:pP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Sua madre, intanto, ha deciso che non le importa più cos’è; semplicemente, è quel che è: “Mia madre è stata zingara. Non </a:t>
            </a:r>
            <a:r>
              <a:rPr lang="it-IT" sz="1300" i="1" kern="100" dirty="0" err="1">
                <a:effectLst/>
                <a:latin typeface="Times New Roman" panose="02020603050405020304" pitchFamily="18" charset="0"/>
                <a:ea typeface="Aptos" panose="020B0004020202020204" pitchFamily="34" charset="0"/>
                <a:cs typeface="Times New Roman" panose="02020603050405020304" pitchFamily="18" charset="0"/>
              </a:rPr>
              <a:t>romnie</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(termine utilizzato dalle élite rom per le donne), perché non è mai stata conforme, da nessuna parte. Ha voluto, ma non ha potuto. È stata sia troppo nera, sia troppo irrituale. Non ha voluto mai rispettare le norme cretine e le attese imbecilli che la società aveva nei suoi riguardi. Ora non le importa più ciò che è. È chi è, dice lei. Per noi, il resto, è una tremenda miscela di bontà, flagello ed energia. È stata una forza della natura per tutta la vita. È nata a </a:t>
            </a:r>
            <a:r>
              <a:rPr lang="it-IT" sz="1300" kern="100" dirty="0" err="1">
                <a:effectLst/>
                <a:latin typeface="Times New Roman" panose="02020603050405020304" pitchFamily="18" charset="0"/>
                <a:ea typeface="Aptos" panose="020B0004020202020204" pitchFamily="34" charset="0"/>
                <a:cs typeface="Times New Roman" panose="02020603050405020304" pitchFamily="18" charset="0"/>
              </a:rPr>
              <a:t>Budrea</a:t>
            </a:r>
            <a:r>
              <a:rPr lang="it-IT" sz="1300" kern="100" dirty="0">
                <a:effectLst/>
                <a:latin typeface="Times New Roman" panose="02020603050405020304" pitchFamily="18" charset="0"/>
                <a:ea typeface="Aptos" panose="020B0004020202020204" pitchFamily="34" charset="0"/>
                <a:cs typeface="Times New Roman" panose="02020603050405020304" pitchFamily="18" charset="0"/>
              </a:rPr>
              <a:t>, un villaggio di soli zingari – oggi rom. A quel tempo non sapevano di essere rom.” (</a:t>
            </a:r>
            <a:r>
              <a:rPr lang="ro-RO" sz="1300" i="1" kern="100" dirty="0">
                <a:effectLst/>
                <a:latin typeface="Times New Roman" panose="02020603050405020304" pitchFamily="18" charset="0"/>
                <a:ea typeface="Aptos" panose="020B0004020202020204" pitchFamily="34" charset="0"/>
                <a:cs typeface="Times New Roman" panose="02020603050405020304" pitchFamily="18" charset="0"/>
              </a:rPr>
              <a:t>Ţigan ţăndări</a:t>
            </a:r>
            <a:r>
              <a:rPr lang="ro-RO" sz="1300" kern="100" dirty="0">
                <a:effectLst/>
                <a:latin typeface="Times New Roman" panose="02020603050405020304" pitchFamily="18" charset="0"/>
                <a:ea typeface="Aptos" panose="020B0004020202020204" pitchFamily="34" charset="0"/>
                <a:cs typeface="Times New Roman" panose="02020603050405020304" pitchFamily="18" charset="0"/>
              </a:rPr>
              <a:t>, 59)</a:t>
            </a:r>
            <a:endParaRPr lang="it-IT"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300" dirty="0"/>
          </a:p>
        </p:txBody>
      </p:sp>
      <p:cxnSp>
        <p:nvCxnSpPr>
          <p:cNvPr id="17" name="Straight Connector 16">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3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179251-8459-4155-AC5C-B0622C9B072B}"/>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olo 1">
            <a:extLst>
              <a:ext uri="{FF2B5EF4-FFF2-40B4-BE49-F238E27FC236}">
                <a16:creationId xmlns:a16="http://schemas.microsoft.com/office/drawing/2014/main" id="{A3253024-D78D-96E3-76EB-281A08B46B10}"/>
              </a:ext>
            </a:extLst>
          </p:cNvPr>
          <p:cNvSpPr>
            <a:spLocks noGrp="1"/>
          </p:cNvSpPr>
          <p:nvPr>
            <p:ph type="title"/>
          </p:nvPr>
        </p:nvSpPr>
        <p:spPr>
          <a:xfrm>
            <a:off x="640080" y="914401"/>
            <a:ext cx="4306824" cy="1477817"/>
          </a:xfrm>
        </p:spPr>
        <p:txBody>
          <a:bodyPr>
            <a:normAutofit/>
          </a:bodyPr>
          <a:lstStyle/>
          <a:p>
            <a:pPr>
              <a:spcAft>
                <a:spcPts val="800"/>
              </a:spcAft>
            </a:pPr>
            <a:r>
              <a:rPr lang="it-IT" kern="100">
                <a:effectLst/>
                <a:latin typeface="Times New Roman" panose="02020603050405020304" pitchFamily="18" charset="0"/>
                <a:ea typeface="Aptos" panose="020B0004020202020204" pitchFamily="34" charset="0"/>
                <a:cs typeface="Times New Roman" panose="02020603050405020304" pitchFamily="18" charset="0"/>
              </a:rPr>
              <a:t>Il progetto </a:t>
            </a:r>
            <a:r>
              <a:rPr lang="it-IT" i="1" kern="100">
                <a:effectLst/>
                <a:latin typeface="Times New Roman" panose="02020603050405020304" pitchFamily="18" charset="0"/>
                <a:ea typeface="Aptos" panose="020B0004020202020204" pitchFamily="34" charset="0"/>
                <a:cs typeface="Times New Roman" panose="02020603050405020304" pitchFamily="18" charset="0"/>
              </a:rPr>
              <a:t>Casa bună</a:t>
            </a:r>
            <a:endParaRPr lang="it-IT"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Immagine 4" descr="Immagine che contiene aria aperta, cielo, persona, vestiti">
            <a:extLst>
              <a:ext uri="{FF2B5EF4-FFF2-40B4-BE49-F238E27FC236}">
                <a16:creationId xmlns:a16="http://schemas.microsoft.com/office/drawing/2014/main" id="{353993D7-4514-6D07-DD81-EC6A3A7E7F02}"/>
              </a:ext>
            </a:extLst>
          </p:cNvPr>
          <p:cNvPicPr>
            <a:picLocks noChangeAspect="1"/>
          </p:cNvPicPr>
          <p:nvPr/>
        </p:nvPicPr>
        <p:blipFill>
          <a:blip r:embed="rId2">
            <a:extLst>
              <a:ext uri="{28A0092B-C50C-407E-A947-70E740481C1C}">
                <a14:useLocalDpi xmlns:a14="http://schemas.microsoft.com/office/drawing/2010/main" val="0"/>
              </a:ext>
            </a:extLst>
          </a:blip>
          <a:srcRect r="-2" b="559"/>
          <a:stretch/>
        </p:blipFill>
        <p:spPr>
          <a:xfrm>
            <a:off x="1" y="2613892"/>
            <a:ext cx="4946906" cy="3689359"/>
          </a:xfrm>
          <a:prstGeom prst="rect">
            <a:avLst/>
          </a:prstGeom>
        </p:spPr>
      </p:pic>
      <p:cxnSp>
        <p:nvCxnSpPr>
          <p:cNvPr id="31" name="Straight Connector 30">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B0742D4B-7509-A7CC-1ACF-A6ED67FD7158}"/>
              </a:ext>
            </a:extLst>
          </p:cNvPr>
          <p:cNvSpPr>
            <a:spLocks noGrp="1"/>
          </p:cNvSpPr>
          <p:nvPr>
            <p:ph idx="1"/>
          </p:nvPr>
        </p:nvSpPr>
        <p:spPr>
          <a:xfrm>
            <a:off x="5641848" y="1014984"/>
            <a:ext cx="5889161" cy="5288267"/>
          </a:xfrm>
        </p:spPr>
        <p:txBody>
          <a:bodyPr>
            <a:normAutofit/>
          </a:bodyPr>
          <a:lstStyle/>
          <a:p>
            <a:pPr marL="0" indent="0">
              <a:lnSpc>
                <a:spcPct val="110000"/>
              </a:lnSpc>
              <a:spcBef>
                <a:spcPts val="0"/>
              </a:spcBef>
              <a:buNone/>
            </a:pPr>
            <a:r>
              <a:rPr lang="it-IT" sz="1700" kern="100" dirty="0">
                <a:effectLst/>
                <a:latin typeface="Times New Roman" panose="02020603050405020304" pitchFamily="18" charset="0"/>
                <a:ea typeface="Aptos" panose="020B0004020202020204" pitchFamily="34" charset="0"/>
                <a:cs typeface="Times New Roman" panose="02020603050405020304" pitchFamily="18" charset="0"/>
              </a:rPr>
              <a:t>Nato dall’esperienza di volontariato svolta nella scuola 136 del quartiere-ghetto di </a:t>
            </a:r>
            <a:r>
              <a:rPr lang="it-IT" sz="1700" kern="100" dirty="0" err="1">
                <a:effectLst/>
                <a:latin typeface="Times New Roman" panose="02020603050405020304" pitchFamily="18" charset="0"/>
                <a:ea typeface="Aptos" panose="020B0004020202020204" pitchFamily="34" charset="0"/>
                <a:cs typeface="Times New Roman" panose="02020603050405020304" pitchFamily="18" charset="0"/>
              </a:rPr>
              <a:t>Zăbrăuţi</a:t>
            </a:r>
            <a:r>
              <a:rPr lang="it-IT" sz="1700" kern="100" dirty="0">
                <a:effectLst/>
                <a:latin typeface="Times New Roman" panose="02020603050405020304" pitchFamily="18" charset="0"/>
                <a:ea typeface="Aptos" panose="020B0004020202020204" pitchFamily="34" charset="0"/>
                <a:cs typeface="Times New Roman" panose="02020603050405020304" pitchFamily="18" charset="0"/>
              </a:rPr>
              <a:t>, il progetto “Casa </a:t>
            </a:r>
            <a:r>
              <a:rPr lang="it-IT" sz="1700" kern="100" dirty="0" err="1">
                <a:effectLst/>
                <a:latin typeface="Times New Roman" panose="02020603050405020304" pitchFamily="18" charset="0"/>
                <a:ea typeface="Aptos" panose="020B0004020202020204" pitchFamily="34" charset="0"/>
                <a:cs typeface="Times New Roman" panose="02020603050405020304" pitchFamily="18" charset="0"/>
              </a:rPr>
              <a:t>bună</a:t>
            </a:r>
            <a:r>
              <a:rPr lang="it-IT" sz="1700" kern="100" dirty="0">
                <a:effectLst/>
                <a:latin typeface="Times New Roman" panose="02020603050405020304" pitchFamily="18" charset="0"/>
                <a:ea typeface="Aptos" panose="020B0004020202020204" pitchFamily="34" charset="0"/>
                <a:cs typeface="Times New Roman" panose="02020603050405020304" pitchFamily="18" charset="0"/>
              </a:rPr>
              <a:t>” potrebbe essere definito come uno degli approdi del viaggio alla ricerca di sé intrapreso da Valeriu all’età di sette anni. A più riprese nel corso del libro, Nicolae si definisce una persona fortunata, malgrado l’incontestabile origine sociale svantaggiata. Fra gli eventi fortunati ci sono state senz’altro le opportunità offerte dall’aver studiato. Aver compiuto un ciclo di studio completo dalla scuola primaria all’università, aver conseguito una laurea magistrale in Diplomazia bilaterale ha significato poter cogliere e sfruttare al meglio le occasioni che la “fortuna” gli ha offerto lungo la strada: </a:t>
            </a:r>
            <a:endParaRPr lang="it-IT"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r>
              <a:rPr lang="ro-RO" sz="1700" kern="100" dirty="0">
                <a:effectLst/>
                <a:latin typeface="Times New Roman" panose="02020603050405020304" pitchFamily="18" charset="0"/>
                <a:ea typeface="Aptos" panose="020B0004020202020204" pitchFamily="34" charset="0"/>
                <a:cs typeface="Times New Roman" panose="02020603050405020304" pitchFamily="18" charset="0"/>
              </a:rPr>
              <a:t>„La storia è semplice. Molti bambini e adolescenti hanno bisogno di essere aiutati e guidati. A “Casa bună” abbiamo cominciato offrendo sostegno scolastico. Ma siamo andati di gran lunga fuori tema. Possiamo dire che adesso siamo una comunità di volontari costruita intorno ai bisogni dei meno fortunati”. (</a:t>
            </a:r>
            <a:r>
              <a:rPr lang="ro-RO" sz="1700" kern="100" dirty="0">
                <a:effectLst/>
                <a:latin typeface="Times New Roman" panose="02020603050405020304" pitchFamily="18" charset="0"/>
                <a:ea typeface="Aptos" panose="020B0004020202020204" pitchFamily="34" charset="0"/>
                <a:cs typeface="Times New Roman" panose="02020603050405020304" pitchFamily="18" charset="0"/>
                <a:hlinkClick r:id="rId3"/>
              </a:rPr>
              <a:t>https://asociatiacasabuna.ro/</a:t>
            </a:r>
            <a:r>
              <a:rPr lang="ro-RO" sz="17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it-IT"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buNone/>
            </a:pPr>
            <a:endParaRPr lang="it-IT"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700" dirty="0"/>
          </a:p>
        </p:txBody>
      </p:sp>
    </p:spTree>
    <p:extLst>
      <p:ext uri="{BB962C8B-B14F-4D97-AF65-F5344CB8AC3E}">
        <p14:creationId xmlns:p14="http://schemas.microsoft.com/office/powerpoint/2010/main" val="79445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270D8B-ED91-D8F9-B600-205F920CD329}"/>
              </a:ext>
            </a:extLst>
          </p:cNvPr>
          <p:cNvSpPr>
            <a:spLocks noGrp="1"/>
          </p:cNvSpPr>
          <p:nvPr>
            <p:ph type="title"/>
          </p:nvPr>
        </p:nvSpPr>
        <p:spPr>
          <a:xfrm>
            <a:off x="640080" y="570750"/>
            <a:ext cx="10890929" cy="1387934"/>
          </a:xfrm>
        </p:spPr>
        <p:txBody>
          <a:bodyPr anchor="b">
            <a:normAutofit/>
          </a:bodyPr>
          <a:lstStyle/>
          <a:p>
            <a:r>
              <a:rPr lang="it-IT" b="1" kern="100">
                <a:effectLst/>
                <a:latin typeface="Times New Roman" panose="02020603050405020304" pitchFamily="18" charset="0"/>
                <a:ea typeface="Aptos" panose="020B0004020202020204" pitchFamily="34" charset="0"/>
                <a:cs typeface="Times New Roman" panose="02020603050405020304" pitchFamily="18" charset="0"/>
              </a:rPr>
              <a:t>La storia dei rom rumeni: alcune date</a:t>
            </a:r>
            <a:br>
              <a:rPr lang="it-IT" kern="100">
                <a:effectLst/>
                <a:latin typeface="Aptos" panose="020B0004020202020204" pitchFamily="34" charset="0"/>
                <a:ea typeface="Aptos" panose="020B0004020202020204" pitchFamily="34" charset="0"/>
                <a:cs typeface="Times New Roman" panose="02020603050405020304" pitchFamily="18" charset="0"/>
              </a:rPr>
            </a:br>
            <a:endParaRPr lang="it-IT"/>
          </a:p>
        </p:txBody>
      </p:sp>
      <p:sp>
        <p:nvSpPr>
          <p:cNvPr id="3" name="Segnaposto contenuto 2">
            <a:extLst>
              <a:ext uri="{FF2B5EF4-FFF2-40B4-BE49-F238E27FC236}">
                <a16:creationId xmlns:a16="http://schemas.microsoft.com/office/drawing/2014/main" id="{2E380B96-2834-CCFA-0D56-4CC628F15A2C}"/>
              </a:ext>
            </a:extLst>
          </p:cNvPr>
          <p:cNvSpPr>
            <a:spLocks noGrp="1"/>
          </p:cNvSpPr>
          <p:nvPr>
            <p:ph idx="1"/>
          </p:nvPr>
        </p:nvSpPr>
        <p:spPr>
          <a:xfrm>
            <a:off x="640080" y="2761673"/>
            <a:ext cx="10890929" cy="3536241"/>
          </a:xfrm>
        </p:spPr>
        <p:txBody>
          <a:bodyPr>
            <a:normAutofit/>
          </a:bodyPr>
          <a:lstStyle/>
          <a:p>
            <a:pPr>
              <a:spcAft>
                <a:spcPts val="800"/>
              </a:spcAft>
              <a:buNone/>
            </a:pPr>
            <a:r>
              <a:rPr lang="it-IT"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1385: </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prima attestazione della presenza dei rom nello spazio rumeno</a:t>
            </a:r>
            <a:endParaRPr lang="it-IT" kern="100" dirty="0">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buNone/>
            </a:pPr>
            <a:r>
              <a:rPr lang="it-IT"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1855/1856</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 abolizione della schiavitù</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it-IT"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1942-1944:</a:t>
            </a:r>
            <a:r>
              <a:rPr lang="it-IT" kern="100" dirty="0">
                <a:effectLst/>
                <a:latin typeface="Times New Roman" panose="02020603050405020304" pitchFamily="18" charset="0"/>
                <a:ea typeface="Aptos" panose="020B0004020202020204" pitchFamily="34" charset="0"/>
                <a:cs typeface="Times New Roman" panose="02020603050405020304" pitchFamily="18" charset="0"/>
              </a:rPr>
              <a:t> deportazione in Transnistria</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it-IT" dirty="0"/>
          </a:p>
        </p:txBody>
      </p:sp>
      <p:cxnSp>
        <p:nvCxnSpPr>
          <p:cNvPr id="17" name="Straight Connector 16">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83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4F71D82-06B7-7A3B-A241-50EEEBA90E93}"/>
              </a:ext>
            </a:extLst>
          </p:cNvPr>
          <p:cNvSpPr>
            <a:spLocks noGrp="1"/>
          </p:cNvSpPr>
          <p:nvPr>
            <p:ph type="title"/>
          </p:nvPr>
        </p:nvSpPr>
        <p:spPr>
          <a:xfrm>
            <a:off x="992570" y="765184"/>
            <a:ext cx="10168106" cy="1147003"/>
          </a:xfrm>
        </p:spPr>
        <p:txBody>
          <a:bodyPr vert="horz" lIns="91440" tIns="45720" rIns="91440" bIns="45720" rtlCol="0" anchor="b">
            <a:normAutofit/>
          </a:bodyPr>
          <a:lstStyle/>
          <a:p>
            <a:pPr>
              <a:tabLst>
                <a:tab pos="5740400" algn="l"/>
              </a:tabLst>
            </a:pPr>
            <a:r>
              <a:rPr lang="en-US" sz="2400" dirty="0"/>
              <a:t>Romania </a:t>
            </a:r>
            <a:r>
              <a:rPr lang="en-US" sz="2400" dirty="0" err="1"/>
              <a:t>oggi</a:t>
            </a:r>
            <a:r>
              <a:rPr lang="en-US" sz="2400" dirty="0"/>
              <a:t>	“Romania” </a:t>
            </a:r>
            <a:r>
              <a:rPr lang="en-US" sz="2400" dirty="0" err="1"/>
              <a:t>medievale</a:t>
            </a:r>
            <a:endParaRPr lang="en-US" sz="2400" dirty="0"/>
          </a:p>
        </p:txBody>
      </p:sp>
      <p:pic>
        <p:nvPicPr>
          <p:cNvPr id="7" name="Segnaposto contenuto 6" descr="Immagine che contiene testo, mappa, atlante&#10;&#10;Il contenuto generato dall'IA potrebbe non essere corretto.">
            <a:extLst>
              <a:ext uri="{FF2B5EF4-FFF2-40B4-BE49-F238E27FC236}">
                <a16:creationId xmlns:a16="http://schemas.microsoft.com/office/drawing/2014/main" id="{2CE3878B-6838-AA0B-36C6-10BE6DF2E3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85894" y="2793214"/>
            <a:ext cx="4384851" cy="3299601"/>
          </a:xfrm>
          <a:prstGeom prst="rect">
            <a:avLst/>
          </a:prstGeom>
        </p:spPr>
      </p:pic>
      <p:pic>
        <p:nvPicPr>
          <p:cNvPr id="5" name="Segnaposto contenuto 4" descr="Immagine che contiene testo, mappa, atlante">
            <a:extLst>
              <a:ext uri="{FF2B5EF4-FFF2-40B4-BE49-F238E27FC236}">
                <a16:creationId xmlns:a16="http://schemas.microsoft.com/office/drawing/2014/main" id="{F14B84FC-FE5D-A0CB-7931-CD2732BE15C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82500" y="2793214"/>
            <a:ext cx="4888297" cy="3299601"/>
          </a:xfrm>
          <a:prstGeom prst="rect">
            <a:avLst/>
          </a:prstGeom>
        </p:spPr>
      </p:pic>
      <p:cxnSp>
        <p:nvCxnSpPr>
          <p:cNvPr id="16" name="Straight Connector 15">
            <a:extLst>
              <a:ext uri="{FF2B5EF4-FFF2-40B4-BE49-F238E27FC236}">
                <a16:creationId xmlns:a16="http://schemas.microsoft.com/office/drawing/2014/main" id="{6CE0D2A5-C167-FB61-F32A-674B344F2D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6272784"/>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01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73AF6-968B-88E9-EE92-8EC0FF3BC336}"/>
              </a:ext>
            </a:extLst>
          </p:cNvPr>
          <p:cNvSpPr>
            <a:spLocks noGrp="1"/>
          </p:cNvSpPr>
          <p:nvPr>
            <p:ph type="title"/>
          </p:nvPr>
        </p:nvSpPr>
        <p:spPr/>
        <p:txBody>
          <a:bodyPr/>
          <a:lstStyle/>
          <a:p>
            <a:r>
              <a:rPr lang="it-IT" sz="1800" b="1" dirty="0">
                <a:effectLst/>
                <a:latin typeface="Times New Roman" panose="02020603050405020304" pitchFamily="18" charset="0"/>
                <a:ea typeface="Aptos" panose="020B0004020202020204" pitchFamily="34" charset="0"/>
              </a:rPr>
              <a:t>1385: prima attestazione della presenza dei rom nello spazio rumeno</a:t>
            </a:r>
            <a:endParaRPr lang="it-IT" dirty="0"/>
          </a:p>
        </p:txBody>
      </p:sp>
      <p:sp>
        <p:nvSpPr>
          <p:cNvPr id="3" name="Segnaposto contenuto 2">
            <a:extLst>
              <a:ext uri="{FF2B5EF4-FFF2-40B4-BE49-F238E27FC236}">
                <a16:creationId xmlns:a16="http://schemas.microsoft.com/office/drawing/2014/main" id="{2AD4F946-96B3-8E58-055D-B5667453887C}"/>
              </a:ext>
            </a:extLst>
          </p:cNvPr>
          <p:cNvSpPr>
            <a:spLocks noGrp="1"/>
          </p:cNvSpPr>
          <p:nvPr>
            <p:ph idx="1"/>
          </p:nvPr>
        </p:nvSpPr>
        <p:spPr/>
        <p:txBody>
          <a:bodyPr/>
          <a:lstStyle/>
          <a:p>
            <a:pPr marL="0" indent="0">
              <a:buNone/>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I rom sono attestati per la prima volta in un documento del </a:t>
            </a:r>
            <a:r>
              <a:rPr lang="it-IT"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1385</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con cui Dan I, principe della Valacchia (1385-1386) donava al monastero di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Tismana</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i beni che erano appartenuti al monastero di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Vodiţa</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che comprendeva anche </a:t>
            </a:r>
            <a:r>
              <a:rPr lang="it-IT"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40 gruppi familiari/insediamenti (</a:t>
            </a:r>
            <a:r>
              <a:rPr lang="it-IT" sz="1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sălaşe</a:t>
            </a:r>
            <a:r>
              <a:rPr lang="it-IT" sz="1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di </a:t>
            </a:r>
            <a:r>
              <a:rPr lang="it-IT" sz="1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aţigani</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termine di origine greca, con cui all’epoca venivano chiamati i rom (Adrian-Nicolae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Furtuna</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Sclavia</a:t>
            </a: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Romilor</a:t>
            </a: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în</a:t>
            </a: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Ţara</a:t>
            </a: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Românească</a:t>
            </a: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\Roma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slavery</a:t>
            </a: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 in </a:t>
            </a:r>
            <a:r>
              <a:rPr lang="it-IT" sz="1800" i="1" kern="100" dirty="0" err="1">
                <a:effectLst/>
                <a:latin typeface="Times New Roman" panose="02020603050405020304" pitchFamily="18" charset="0"/>
                <a:ea typeface="Aptos" panose="020B0004020202020204" pitchFamily="34" charset="0"/>
                <a:cs typeface="Times New Roman" panose="02020603050405020304" pitchFamily="18" charset="0"/>
              </a:rPr>
              <a:t>Walacchia</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Editura</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Centrului</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Naţional</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de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Cultură</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a </a:t>
            </a:r>
            <a:r>
              <a:rPr lang="it-IT" sz="1800" kern="100" dirty="0" err="1">
                <a:effectLst/>
                <a:latin typeface="Times New Roman" panose="02020603050405020304" pitchFamily="18" charset="0"/>
                <a:ea typeface="Aptos" panose="020B0004020202020204" pitchFamily="34" charset="0"/>
                <a:cs typeface="Times New Roman" panose="02020603050405020304" pitchFamily="18" charset="0"/>
              </a:rPr>
              <a:t>Romilor</a:t>
            </a: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Bucarest 2019, XXXX)</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132314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DADB24-1F48-8A42-18E2-1E294BBA0EC8}"/>
              </a:ext>
            </a:extLst>
          </p:cNvPr>
          <p:cNvSpPr>
            <a:spLocks noGrp="1"/>
          </p:cNvSpPr>
          <p:nvPr>
            <p:ph type="title"/>
          </p:nvPr>
        </p:nvSpPr>
        <p:spPr>
          <a:xfrm>
            <a:off x="5496821" y="1371600"/>
            <a:ext cx="6034187" cy="1097280"/>
          </a:xfrm>
        </p:spPr>
        <p:txBody>
          <a:bodyPr>
            <a:normAutofit/>
          </a:bodyPr>
          <a:lstStyle/>
          <a:p>
            <a:pPr>
              <a:lnSpc>
                <a:spcPct val="90000"/>
              </a:lnSpc>
            </a:pP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La schiavitù dei rom </a:t>
            </a:r>
            <a:b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it-IT" sz="1300" b="1" kern="100" dirty="0">
                <a:effectLst/>
                <a:latin typeface="Times New Roman" panose="02020603050405020304" pitchFamily="18" charset="0"/>
                <a:ea typeface="Aptos" panose="020B0004020202020204" pitchFamily="34" charset="0"/>
                <a:cs typeface="Times New Roman" panose="02020603050405020304" pitchFamily="18" charset="0"/>
              </a:rPr>
              <a:t>classificazione e categorie degli schiavi rom in epoca medievale/premoderna</a:t>
            </a:r>
            <a:br>
              <a:rPr lang="it-IT" sz="1300" kern="100" dirty="0">
                <a:effectLst/>
                <a:latin typeface="Aptos" panose="020B0004020202020204" pitchFamily="34" charset="0"/>
                <a:ea typeface="Aptos" panose="020B0004020202020204" pitchFamily="34" charset="0"/>
                <a:cs typeface="Times New Roman" panose="02020603050405020304" pitchFamily="18" charset="0"/>
              </a:rPr>
            </a:br>
            <a:br>
              <a:rPr lang="it-IT" sz="1300" kern="100" dirty="0">
                <a:effectLst/>
                <a:latin typeface="Aptos" panose="020B0004020202020204" pitchFamily="34" charset="0"/>
                <a:ea typeface="Aptos" panose="020B0004020202020204" pitchFamily="34" charset="0"/>
                <a:cs typeface="Times New Roman" panose="02020603050405020304" pitchFamily="18" charset="0"/>
              </a:rPr>
            </a:br>
            <a:endParaRPr lang="it-IT" sz="1300" dirty="0"/>
          </a:p>
        </p:txBody>
      </p:sp>
      <p:pic>
        <p:nvPicPr>
          <p:cNvPr id="6" name="Immagine 5" descr="Immagine che contiene schizzo, testo, disegno, dipinto">
            <a:extLst>
              <a:ext uri="{FF2B5EF4-FFF2-40B4-BE49-F238E27FC236}">
                <a16:creationId xmlns:a16="http://schemas.microsoft.com/office/drawing/2014/main" id="{3246D522-BCEB-3E90-4EB6-96DB6E9ACDAB}"/>
              </a:ext>
            </a:extLst>
          </p:cNvPr>
          <p:cNvPicPr>
            <a:picLocks noChangeAspect="1"/>
          </p:cNvPicPr>
          <p:nvPr/>
        </p:nvPicPr>
        <p:blipFill>
          <a:blip r:embed="rId2">
            <a:extLst>
              <a:ext uri="{28A0092B-C50C-407E-A947-70E740481C1C}">
                <a14:useLocalDpi xmlns:a14="http://schemas.microsoft.com/office/drawing/2010/main" val="0"/>
              </a:ext>
            </a:extLst>
          </a:blip>
          <a:srcRect t="5414" r="-2" b="-2"/>
          <a:stretch/>
        </p:blipFill>
        <p:spPr>
          <a:xfrm>
            <a:off x="20" y="10"/>
            <a:ext cx="4857871" cy="6857990"/>
          </a:xfrm>
          <a:prstGeom prst="rect">
            <a:avLst/>
          </a:prstGeom>
        </p:spPr>
      </p:pic>
      <p:cxnSp>
        <p:nvCxnSpPr>
          <p:cNvPr id="24" name="Straight Connector 23">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CD3B0DF-9C96-571F-5C4B-918ABCC6D20A}"/>
              </a:ext>
            </a:extLst>
          </p:cNvPr>
          <p:cNvSpPr>
            <a:spLocks noGrp="1"/>
          </p:cNvSpPr>
          <p:nvPr>
            <p:ph idx="1"/>
          </p:nvPr>
        </p:nvSpPr>
        <p:spPr>
          <a:xfrm>
            <a:off x="5496821" y="2633236"/>
            <a:ext cx="6034187" cy="3664687"/>
          </a:xfrm>
        </p:spPr>
        <p:txBody>
          <a:bodyPr>
            <a:normAutofit/>
          </a:bodyPr>
          <a:lstStyle/>
          <a:p>
            <a:pPr>
              <a:lnSpc>
                <a:spcPct val="110000"/>
              </a:lnSpc>
              <a:spcAft>
                <a:spcPts val="800"/>
              </a:spcAft>
              <a:buNone/>
            </a:pPr>
            <a:r>
              <a:rPr lang="ro-RO" sz="1700" kern="100">
                <a:effectLst/>
                <a:latin typeface="Times New Roman" panose="02020603050405020304" pitchFamily="18" charset="0"/>
                <a:ea typeface="Aptos" panose="020B0004020202020204" pitchFamily="34" charset="0"/>
                <a:cs typeface="Times New Roman" panose="02020603050405020304" pitchFamily="18" charset="0"/>
              </a:rPr>
              <a:t>I criteri per definire la classificazione e le categorie che distinguevano lo stato di schiavitù (rum. </a:t>
            </a:r>
            <a:r>
              <a:rPr lang="ro-RO" sz="1700" i="1" kern="100">
                <a:effectLst/>
                <a:latin typeface="Times New Roman" panose="02020603050405020304" pitchFamily="18" charset="0"/>
                <a:ea typeface="Aptos" panose="020B0004020202020204" pitchFamily="34" charset="0"/>
                <a:cs typeface="Times New Roman" panose="02020603050405020304" pitchFamily="18" charset="0"/>
              </a:rPr>
              <a:t>robie</a:t>
            </a:r>
            <a:r>
              <a:rPr lang="it-IT" sz="1700" i="1" kern="100">
                <a:latin typeface="Times New Roman" panose="02020603050405020304" pitchFamily="18" charset="0"/>
                <a:ea typeface="Aptos" panose="020B0004020202020204" pitchFamily="34" charset="0"/>
                <a:cs typeface="Times New Roman" panose="02020603050405020304" pitchFamily="18" charset="0"/>
              </a:rPr>
              <a:t> = schiavitù;</a:t>
            </a:r>
            <a:r>
              <a:rPr lang="ro-RO" sz="1700" kern="100">
                <a:effectLst/>
                <a:latin typeface="Times New Roman" panose="02020603050405020304" pitchFamily="18" charset="0"/>
                <a:ea typeface="Aptos" panose="020B0004020202020204" pitchFamily="34" charset="0"/>
                <a:cs typeface="Times New Roman" panose="02020603050405020304" pitchFamily="18" charset="0"/>
              </a:rPr>
              <a:t> </a:t>
            </a:r>
            <a:r>
              <a:rPr lang="ro-RO" sz="1700" i="1" kern="100">
                <a:effectLst/>
                <a:latin typeface="Times New Roman" panose="02020603050405020304" pitchFamily="18" charset="0"/>
                <a:ea typeface="Aptos" panose="020B0004020202020204" pitchFamily="34" charset="0"/>
                <a:cs typeface="Times New Roman" panose="02020603050405020304" pitchFamily="18" charset="0"/>
              </a:rPr>
              <a:t>rob</a:t>
            </a:r>
            <a:r>
              <a:rPr lang="it-IT" sz="1700" kern="100">
                <a:effectLst/>
                <a:latin typeface="Times New Roman" panose="02020603050405020304" pitchFamily="18" charset="0"/>
                <a:ea typeface="Aptos" panose="020B0004020202020204" pitchFamily="34" charset="0"/>
                <a:cs typeface="Times New Roman" panose="02020603050405020304" pitchFamily="18" charset="0"/>
              </a:rPr>
              <a:t> = schiavo</a:t>
            </a:r>
            <a:r>
              <a:rPr lang="ro-RO" sz="1700" kern="100">
                <a:effectLst/>
                <a:latin typeface="Times New Roman" panose="02020603050405020304" pitchFamily="18" charset="0"/>
                <a:ea typeface="Aptos" panose="020B0004020202020204" pitchFamily="34" charset="0"/>
                <a:cs typeface="Times New Roman" panose="02020603050405020304" pitchFamily="18" charset="0"/>
              </a:rPr>
              <a:t>) sono diversi:</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buFont typeface="+mj-lt"/>
              <a:buAutoNum type="arabicPeriod"/>
            </a:pPr>
            <a:r>
              <a:rPr lang="ro-RO" sz="1700" kern="100">
                <a:effectLst/>
                <a:latin typeface="Times New Roman" panose="02020603050405020304" pitchFamily="18" charset="0"/>
                <a:ea typeface="Aptos" panose="020B0004020202020204" pitchFamily="34" charset="0"/>
                <a:cs typeface="Times New Roman" panose="02020603050405020304" pitchFamily="18" charset="0"/>
              </a:rPr>
              <a:t>il primo</a:t>
            </a:r>
            <a:r>
              <a:rPr lang="it-IT" sz="1700" kern="100">
                <a:effectLst/>
                <a:latin typeface="Times New Roman" panose="02020603050405020304" pitchFamily="18" charset="0"/>
                <a:ea typeface="Aptos" panose="020B0004020202020204" pitchFamily="34" charset="0"/>
                <a:cs typeface="Times New Roman" panose="02020603050405020304" pitchFamily="18" charset="0"/>
              </a:rPr>
              <a:t>, e più importante,</a:t>
            </a:r>
            <a:r>
              <a:rPr lang="ro-RO" sz="1700" kern="100">
                <a:effectLst/>
                <a:latin typeface="Times New Roman" panose="02020603050405020304" pitchFamily="18" charset="0"/>
                <a:ea typeface="Aptos" panose="020B0004020202020204" pitchFamily="34" charset="0"/>
                <a:cs typeface="Times New Roman" panose="02020603050405020304" pitchFamily="18" charset="0"/>
              </a:rPr>
              <a:t> è l’apparteneza al padrone. Secondo questo crierio, gli schiavi (robi) rom erano suddivisi in:</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buFont typeface="+mj-lt"/>
              <a:buAutoNum type="alphaLcParenR"/>
            </a:pPr>
            <a:r>
              <a:rPr lang="ro-RO" sz="1700" kern="100">
                <a:effectLst/>
                <a:latin typeface="Times New Roman" panose="02020603050405020304" pitchFamily="18" charset="0"/>
                <a:ea typeface="Aptos" panose="020B0004020202020204" pitchFamily="34" charset="0"/>
                <a:cs typeface="Times New Roman" panose="02020603050405020304" pitchFamily="18" charset="0"/>
              </a:rPr>
              <a:t>robi domneşti = schiavi principeschi/del principe/della corte</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buFont typeface="+mj-lt"/>
              <a:buAutoNum type="alphaLcParenR"/>
            </a:pPr>
            <a:r>
              <a:rPr lang="ro-RO" sz="1700" kern="100">
                <a:effectLst/>
                <a:latin typeface="Times New Roman" panose="02020603050405020304" pitchFamily="18" charset="0"/>
                <a:ea typeface="Aptos" panose="020B0004020202020204" pitchFamily="34" charset="0"/>
                <a:cs typeface="Times New Roman" panose="02020603050405020304" pitchFamily="18" charset="0"/>
              </a:rPr>
              <a:t>robi mănăstireşti = schiavi monastici, proprietà dei monasteri </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0000"/>
              </a:lnSpc>
              <a:buFont typeface="+mj-lt"/>
              <a:buAutoNum type="alphaLcParenR"/>
            </a:pPr>
            <a:r>
              <a:rPr lang="ro-RO" sz="1700" kern="100">
                <a:effectLst/>
                <a:latin typeface="Times New Roman" panose="02020603050405020304" pitchFamily="18" charset="0"/>
                <a:ea typeface="Aptos" panose="020B0004020202020204" pitchFamily="34" charset="0"/>
                <a:cs typeface="Times New Roman" panose="02020603050405020304" pitchFamily="18" charset="0"/>
              </a:rPr>
              <a:t>robi boiereşti = schiavi dei boiari/dei nobili (Achim, cit., p. 34)</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457200" indent="0">
              <a:lnSpc>
                <a:spcPct val="110000"/>
              </a:lnSpc>
              <a:spcAft>
                <a:spcPts val="800"/>
              </a:spcAft>
              <a:buNone/>
            </a:pPr>
            <a:r>
              <a:rPr lang="ro-RO" sz="1700" kern="100">
                <a:effectLst/>
                <a:latin typeface="Times New Roman" panose="02020603050405020304" pitchFamily="18" charset="0"/>
                <a:ea typeface="Aptos" panose="020B0004020202020204" pitchFamily="34" charset="0"/>
                <a:cs typeface="Times New Roman" panose="02020603050405020304" pitchFamily="18" charset="0"/>
              </a:rPr>
              <a:t> </a:t>
            </a:r>
            <a:endParaRPr lang="it-IT" sz="17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700"/>
          </a:p>
        </p:txBody>
      </p:sp>
    </p:spTree>
    <p:extLst>
      <p:ext uri="{BB962C8B-B14F-4D97-AF65-F5344CB8AC3E}">
        <p14:creationId xmlns:p14="http://schemas.microsoft.com/office/powerpoint/2010/main" val="239917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00BA0A5-ED1B-409E-5603-82102FADFC5C}"/>
              </a:ext>
            </a:extLst>
          </p:cNvPr>
          <p:cNvSpPr>
            <a:spLocks noGrp="1"/>
          </p:cNvSpPr>
          <p:nvPr>
            <p:ph type="title"/>
          </p:nvPr>
        </p:nvSpPr>
        <p:spPr>
          <a:xfrm>
            <a:off x="5496821" y="1371600"/>
            <a:ext cx="6034187" cy="1097280"/>
          </a:xfrm>
        </p:spPr>
        <p:txBody>
          <a:bodyPr>
            <a:normAutofit/>
          </a:bodyPr>
          <a:lstStyle/>
          <a:p>
            <a:pPr>
              <a:lnSpc>
                <a:spcPct val="90000"/>
              </a:lnSpc>
            </a:pPr>
            <a:r>
              <a:rPr lang="it-IT" sz="1600" b="1" kern="100">
                <a:effectLst/>
                <a:latin typeface="Times New Roman" panose="02020603050405020304" pitchFamily="18" charset="0"/>
                <a:ea typeface="Aptos" panose="020B0004020202020204" pitchFamily="34" charset="0"/>
                <a:cs typeface="Times New Roman" panose="02020603050405020304" pitchFamily="18" charset="0"/>
              </a:rPr>
              <a:t>La schiavitù dei rom</a:t>
            </a:r>
            <a:br>
              <a:rPr lang="it-IT" sz="1600" b="1" kern="100">
                <a:effectLst/>
                <a:latin typeface="Times New Roman" panose="02020603050405020304" pitchFamily="18" charset="0"/>
                <a:ea typeface="Aptos" panose="020B0004020202020204" pitchFamily="34" charset="0"/>
                <a:cs typeface="Times New Roman" panose="02020603050405020304" pitchFamily="18" charset="0"/>
              </a:rPr>
            </a:br>
            <a:r>
              <a:rPr lang="ro-RO" sz="1600" b="1" kern="100">
                <a:effectLst/>
                <a:latin typeface="Times New Roman" panose="02020603050405020304" pitchFamily="18" charset="0"/>
                <a:ea typeface="Aptos" panose="020B0004020202020204" pitchFamily="34" charset="0"/>
                <a:cs typeface="Times New Roman" panose="02020603050405020304" pitchFamily="18" charset="0"/>
              </a:rPr>
              <a:t>lo statuto speciale degli schiavi (robi): assenza di libertà e di personalità giuridica </a:t>
            </a:r>
            <a:br>
              <a:rPr lang="it-IT" sz="1600" kern="100">
                <a:effectLst/>
                <a:latin typeface="Aptos" panose="020B0004020202020204" pitchFamily="34" charset="0"/>
                <a:ea typeface="Aptos" panose="020B0004020202020204" pitchFamily="34" charset="0"/>
                <a:cs typeface="Times New Roman" panose="02020603050405020304" pitchFamily="18" charset="0"/>
              </a:rPr>
            </a:br>
            <a:endParaRPr lang="it-IT" sz="1600"/>
          </a:p>
        </p:txBody>
      </p:sp>
      <p:pic>
        <p:nvPicPr>
          <p:cNvPr id="5" name="Immagine 4" descr="Immagine che contiene vestiti, persona, Viso umano, Stile retrò&#10;&#10;Il contenuto generato dall'IA potrebbe non essere corretto.">
            <a:extLst>
              <a:ext uri="{FF2B5EF4-FFF2-40B4-BE49-F238E27FC236}">
                <a16:creationId xmlns:a16="http://schemas.microsoft.com/office/drawing/2014/main" id="{8968182D-1A4F-6DB8-E086-A627B791439C}"/>
              </a:ext>
            </a:extLst>
          </p:cNvPr>
          <p:cNvPicPr>
            <a:picLocks noChangeAspect="1"/>
          </p:cNvPicPr>
          <p:nvPr/>
        </p:nvPicPr>
        <p:blipFill>
          <a:blip r:embed="rId2">
            <a:extLst>
              <a:ext uri="{28A0092B-C50C-407E-A947-70E740481C1C}">
                <a14:useLocalDpi xmlns:a14="http://schemas.microsoft.com/office/drawing/2010/main" val="0"/>
              </a:ext>
            </a:extLst>
          </a:blip>
          <a:srcRect l="3952"/>
          <a:stretch/>
        </p:blipFill>
        <p:spPr>
          <a:xfrm>
            <a:off x="20" y="10"/>
            <a:ext cx="4857871" cy="6857990"/>
          </a:xfrm>
          <a:prstGeom prst="rect">
            <a:avLst/>
          </a:prstGeom>
        </p:spPr>
      </p:pic>
      <p:cxnSp>
        <p:nvCxnSpPr>
          <p:cNvPr id="12" name="Straight Connector 1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3FD6263E-C352-5413-2AB4-EBCA922CE40C}"/>
              </a:ext>
            </a:extLst>
          </p:cNvPr>
          <p:cNvSpPr>
            <a:spLocks noGrp="1"/>
          </p:cNvSpPr>
          <p:nvPr>
            <p:ph idx="1"/>
          </p:nvPr>
        </p:nvSpPr>
        <p:spPr>
          <a:xfrm>
            <a:off x="5496821" y="2633236"/>
            <a:ext cx="6034187" cy="3664687"/>
          </a:xfrm>
        </p:spPr>
        <p:txBody>
          <a:bodyPr>
            <a:normAutofit/>
          </a:bodyPr>
          <a:lstStyle/>
          <a:p>
            <a:pPr marL="0" indent="0">
              <a:lnSpc>
                <a:spcPct val="110000"/>
              </a:lnSpc>
              <a:buNone/>
            </a:pPr>
            <a:r>
              <a:rPr lang="ro-RO" sz="1400" kern="100">
                <a:effectLst/>
                <a:latin typeface="Times New Roman" panose="02020603050405020304" pitchFamily="18" charset="0"/>
                <a:ea typeface="Aptos" panose="020B0004020202020204" pitchFamily="34" charset="0"/>
                <a:cs typeface="Times New Roman" panose="02020603050405020304" pitchFamily="18" charset="0"/>
              </a:rPr>
              <a:t>Nell’organizzazione sociale dei territori rumeni, gli schiavi (robi) costituivano una categoria a parte. Fra i </a:t>
            </a:r>
            <a:r>
              <a:rPr lang="it-IT" sz="1400" kern="100">
                <a:effectLst/>
                <a:latin typeface="Times New Roman" panose="02020603050405020304" pitchFamily="18" charset="0"/>
                <a:ea typeface="Aptos" panose="020B0004020202020204" pitchFamily="34" charset="0"/>
                <a:cs typeface="Times New Roman" panose="02020603050405020304" pitchFamily="18" charset="0"/>
              </a:rPr>
              <a:t>“</a:t>
            </a:r>
            <a:r>
              <a:rPr lang="ro-RO" sz="1400" kern="100">
                <a:effectLst/>
                <a:latin typeface="Times New Roman" panose="02020603050405020304" pitchFamily="18" charset="0"/>
                <a:ea typeface="Aptos" panose="020B0004020202020204" pitchFamily="34" charset="0"/>
                <a:cs typeface="Times New Roman" panose="02020603050405020304" pitchFamily="18" charset="0"/>
              </a:rPr>
              <a:t>non liberi” si trovavano sul gradino più basso. Ciò che ne definiva la condizione sociale non era l’assenza della libertà personale, perché nella società feudale i „non liberi” erano anche i contadini servi della gleba (chiamati </a:t>
            </a:r>
            <a:r>
              <a:rPr lang="ro-RO" sz="1400" i="1" kern="100">
                <a:effectLst/>
                <a:latin typeface="Times New Roman" panose="02020603050405020304" pitchFamily="18" charset="0"/>
                <a:ea typeface="Aptos" panose="020B0004020202020204" pitchFamily="34" charset="0"/>
                <a:cs typeface="Times New Roman" panose="02020603050405020304" pitchFamily="18" charset="0"/>
              </a:rPr>
              <a:t>rumâni</a:t>
            </a:r>
            <a:r>
              <a:rPr lang="ro-RO" sz="1400" kern="100">
                <a:effectLst/>
                <a:latin typeface="Times New Roman" panose="02020603050405020304" pitchFamily="18" charset="0"/>
                <a:ea typeface="Aptos" panose="020B0004020202020204" pitchFamily="34" charset="0"/>
                <a:cs typeface="Times New Roman" panose="02020603050405020304" pitchFamily="18" charset="0"/>
              </a:rPr>
              <a:t> in Valacchia, </a:t>
            </a:r>
            <a:r>
              <a:rPr lang="ro-RO" sz="1400" i="1" kern="100">
                <a:effectLst/>
                <a:latin typeface="Times New Roman" panose="02020603050405020304" pitchFamily="18" charset="0"/>
                <a:ea typeface="Aptos" panose="020B0004020202020204" pitchFamily="34" charset="0"/>
                <a:cs typeface="Times New Roman" panose="02020603050405020304" pitchFamily="18" charset="0"/>
              </a:rPr>
              <a:t>vecini</a:t>
            </a:r>
            <a:r>
              <a:rPr lang="ro-RO" sz="1400" kern="100">
                <a:effectLst/>
                <a:latin typeface="Times New Roman" panose="02020603050405020304" pitchFamily="18" charset="0"/>
                <a:ea typeface="Aptos" panose="020B0004020202020204" pitchFamily="34" charset="0"/>
                <a:cs typeface="Times New Roman" panose="02020603050405020304" pitchFamily="18" charset="0"/>
              </a:rPr>
              <a:t> in Moldavia, </a:t>
            </a:r>
            <a:r>
              <a:rPr lang="ro-RO" sz="1400" i="1" kern="100">
                <a:effectLst/>
                <a:latin typeface="Times New Roman" panose="02020603050405020304" pitchFamily="18" charset="0"/>
                <a:ea typeface="Aptos" panose="020B0004020202020204" pitchFamily="34" charset="0"/>
                <a:cs typeface="Times New Roman" panose="02020603050405020304" pitchFamily="18" charset="0"/>
              </a:rPr>
              <a:t>iobagi</a:t>
            </a:r>
            <a:r>
              <a:rPr lang="ro-RO" sz="1400" kern="100">
                <a:effectLst/>
                <a:latin typeface="Times New Roman" panose="02020603050405020304" pitchFamily="18" charset="0"/>
                <a:ea typeface="Aptos" panose="020B0004020202020204" pitchFamily="34" charset="0"/>
                <a:cs typeface="Times New Roman" panose="02020603050405020304" pitchFamily="18" charset="0"/>
              </a:rPr>
              <a:t> in Transilvania), ma il fatto di non avere personalità giuridica. Lo schiavo era in tutto e per tutto proprietà del suo padrone, rientrava fra suoi i beni mobili. Il padrone poteva disporre dello schiavo a suo piacimento. Lo faceva lavorare, poteva venderlo o scambiarlo con un altro bene, lo usava come pagamento dei debiti o lo dava in pegno, poteva lasciarlo in eredità. E i beni dello schiavo (soprattutto bestiame) erano nella piena discrezione del padrone. I padroni abusavano costantemente dei propri diritti, sicché gli schiavi potevano essere in qualunque momento percossi o imprigionati, senza che le autorità statali intervenissero. Il padrone, tuttavia, non aveva diritto di vita o di morte sullo schiavo. Il suo unico obbligo era quello di vestire e nutrire lo schiavo (Achim, cit. p. 38)</a:t>
            </a:r>
            <a:endParaRPr lang="it-IT" sz="1400" kern="10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buNone/>
            </a:pPr>
            <a:endParaRPr lang="it-IT" sz="14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400"/>
          </a:p>
        </p:txBody>
      </p:sp>
    </p:spTree>
    <p:extLst>
      <p:ext uri="{BB962C8B-B14F-4D97-AF65-F5344CB8AC3E}">
        <p14:creationId xmlns:p14="http://schemas.microsoft.com/office/powerpoint/2010/main" val="311666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B889F72-F332-2AFB-90A4-3C87EEF2BE3F}"/>
              </a:ext>
            </a:extLst>
          </p:cNvPr>
          <p:cNvSpPr>
            <a:spLocks noGrp="1"/>
          </p:cNvSpPr>
          <p:nvPr>
            <p:ph type="title"/>
          </p:nvPr>
        </p:nvSpPr>
        <p:spPr>
          <a:xfrm>
            <a:off x="640080" y="914399"/>
            <a:ext cx="10847494" cy="1171069"/>
          </a:xfrm>
        </p:spPr>
        <p:txBody>
          <a:bodyPr anchor="t">
            <a:normAutofit/>
          </a:bodyPr>
          <a:lstStyle/>
          <a:p>
            <a:pPr>
              <a:lnSpc>
                <a:spcPct val="90000"/>
              </a:lnSpc>
            </a:pPr>
            <a:r>
              <a:rPr lang="it-IT" sz="3400" b="1" kern="100">
                <a:effectLst/>
                <a:latin typeface="Times New Roman" panose="02020603050405020304" pitchFamily="18" charset="0"/>
                <a:ea typeface="Aptos" panose="020B0004020202020204" pitchFamily="34" charset="0"/>
                <a:cs typeface="Times New Roman" panose="02020603050405020304" pitchFamily="18" charset="0"/>
              </a:rPr>
              <a:t>dicembre 1855/febbraio1856: abolizione della schiavitù</a:t>
            </a:r>
            <a:br>
              <a:rPr lang="it-IT" sz="3400" kern="100">
                <a:effectLst/>
                <a:latin typeface="Aptos" panose="020B0004020202020204" pitchFamily="34" charset="0"/>
                <a:ea typeface="Aptos" panose="020B0004020202020204" pitchFamily="34" charset="0"/>
                <a:cs typeface="Times New Roman" panose="02020603050405020304" pitchFamily="18" charset="0"/>
              </a:rPr>
            </a:br>
            <a:endParaRPr lang="it-IT" sz="3400"/>
          </a:p>
        </p:txBody>
      </p:sp>
      <p:pic>
        <p:nvPicPr>
          <p:cNvPr id="5" name="Immagine 4" descr="Immagine che contiene testo, mappa, atlante, Carattere&#10;&#10;Il contenuto generato dall'IA potrebbe non essere corretto.">
            <a:extLst>
              <a:ext uri="{FF2B5EF4-FFF2-40B4-BE49-F238E27FC236}">
                <a16:creationId xmlns:a16="http://schemas.microsoft.com/office/drawing/2014/main" id="{018C966D-B9BC-ED6A-F576-3E891B621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2" y="2256287"/>
            <a:ext cx="5352966" cy="3760459"/>
          </a:xfrm>
          <a:prstGeom prst="rect">
            <a:avLst/>
          </a:prstGeom>
        </p:spPr>
      </p:pic>
      <p:sp>
        <p:nvSpPr>
          <p:cNvPr id="3" name="Segnaposto contenuto 2">
            <a:extLst>
              <a:ext uri="{FF2B5EF4-FFF2-40B4-BE49-F238E27FC236}">
                <a16:creationId xmlns:a16="http://schemas.microsoft.com/office/drawing/2014/main" id="{76EE162A-3ADF-E047-2563-9BBE6C31C41D}"/>
              </a:ext>
            </a:extLst>
          </p:cNvPr>
          <p:cNvSpPr>
            <a:spLocks noGrp="1"/>
          </p:cNvSpPr>
          <p:nvPr>
            <p:ph idx="1"/>
          </p:nvPr>
        </p:nvSpPr>
        <p:spPr>
          <a:xfrm>
            <a:off x="6915150" y="2256287"/>
            <a:ext cx="4563618" cy="3760459"/>
          </a:xfrm>
        </p:spPr>
        <p:txBody>
          <a:bodyPr anchor="t">
            <a:normAutofit/>
          </a:bodyPr>
          <a:lstStyle/>
          <a:p>
            <a:pPr>
              <a:lnSpc>
                <a:spcPct val="110000"/>
              </a:lnSpc>
              <a:spcAft>
                <a:spcPts val="800"/>
              </a:spcAft>
              <a:buFont typeface="Wingdings" panose="05000000000000000000" pitchFamily="2" charset="2"/>
              <a:buChar char="ü"/>
            </a:pPr>
            <a:r>
              <a:rPr lang="it-IT" sz="1300" kern="100">
                <a:latin typeface="Times New Roman" panose="02020603050405020304" pitchFamily="18" charset="0"/>
                <a:ea typeface="Aptos" panose="020B0004020202020204" pitchFamily="34" charset="0"/>
                <a:cs typeface="Times New Roman" panose="02020603050405020304" pitchFamily="18" charset="0"/>
              </a:rPr>
              <a:t>l</a:t>
            </a:r>
            <a:r>
              <a:rPr lang="it-IT" sz="1300" kern="100">
                <a:effectLst/>
                <a:latin typeface="Times New Roman" panose="02020603050405020304" pitchFamily="18" charset="0"/>
                <a:ea typeface="Aptos" panose="020B0004020202020204" pitchFamily="34" charset="0"/>
                <a:cs typeface="Times New Roman" panose="02020603050405020304" pitchFamily="18" charset="0"/>
              </a:rPr>
              <a:t>’abolizione della schiavitù nei Principati rumeni è avvenuta con una serie di leggi successive. Non si è proceduto a una liberazione globale degli schiavi. L’emancipazione è stata graduale, per categorie di schiavi, attraverso una procedura giuridica che è durata 25 anni. È iniziata con i Regolamenti Organici (1830) e si è conclusa con le leggi del 1855-1856. (Achim, </a:t>
            </a:r>
            <a:r>
              <a:rPr lang="it-IT" sz="1300" kern="100" err="1">
                <a:effectLst/>
                <a:latin typeface="Times New Roman" panose="02020603050405020304" pitchFamily="18" charset="0"/>
                <a:ea typeface="Aptos" panose="020B0004020202020204" pitchFamily="34" charset="0"/>
                <a:cs typeface="Times New Roman" panose="02020603050405020304" pitchFamily="18" charset="0"/>
              </a:rPr>
              <a:t>cit</a:t>
            </a:r>
            <a:r>
              <a:rPr lang="it-IT" sz="1300" kern="100">
                <a:effectLst/>
                <a:latin typeface="Times New Roman" panose="02020603050405020304" pitchFamily="18" charset="0"/>
                <a:ea typeface="Aptos" panose="020B0004020202020204" pitchFamily="34" charset="0"/>
                <a:cs typeface="Times New Roman" panose="02020603050405020304" pitchFamily="18" charset="0"/>
              </a:rPr>
              <a:t>, p. 98)</a:t>
            </a:r>
            <a:endParaRPr lang="it-IT" sz="13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buFont typeface="Wingdings" panose="05000000000000000000" pitchFamily="2" charset="2"/>
              <a:buChar char="ü"/>
            </a:pPr>
            <a:r>
              <a:rPr lang="it-IT" sz="1300">
                <a:effectLst/>
                <a:latin typeface="Times New Roman" panose="02020603050405020304" pitchFamily="18" charset="0"/>
                <a:ea typeface="Aptos" panose="020B0004020202020204" pitchFamily="34" charset="0"/>
              </a:rPr>
              <a:t>nel 1855, nel Principato di Moldavia, e nel 1856, nel Principato di Valacchia, vengono promulgate le ultime leggi che eliminano la schiavitù per tutti i rom.</a:t>
            </a:r>
          </a:p>
          <a:p>
            <a:pPr>
              <a:lnSpc>
                <a:spcPct val="110000"/>
              </a:lnSpc>
              <a:buFont typeface="Wingdings" panose="05000000000000000000" pitchFamily="2" charset="2"/>
              <a:buChar char="ü"/>
            </a:pPr>
            <a:r>
              <a:rPr lang="it-IT" sz="1300">
                <a:effectLst/>
                <a:latin typeface="Times New Roman" panose="02020603050405020304" pitchFamily="18" charset="0"/>
                <a:ea typeface="Aptos" panose="020B0004020202020204" pitchFamily="34" charset="0"/>
              </a:rPr>
              <a:t> In base a queste leggi, i rom liberati hanno l’obbligo di fissare una residenza; di fatto uno degli scopi prioritari delle leggi abolizioniste era quello di obbligare i rom alla stanzialità, impedendone lo spostamento per svolgere lavori legati alla stagionalità.</a:t>
            </a:r>
          </a:p>
          <a:p>
            <a:pPr>
              <a:lnSpc>
                <a:spcPct val="110000"/>
              </a:lnSpc>
              <a:buFont typeface="Wingdings" panose="05000000000000000000" pitchFamily="2" charset="2"/>
              <a:buChar char="ü"/>
            </a:pPr>
            <a:endParaRPr lang="it-IT" sz="1300"/>
          </a:p>
        </p:txBody>
      </p:sp>
      <p:cxnSp>
        <p:nvCxnSpPr>
          <p:cNvPr id="17" name="Straight Connector 16">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81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B663F5E-1C72-ED00-B78C-0E3CCC9083D5}"/>
              </a:ext>
            </a:extLst>
          </p:cNvPr>
          <p:cNvSpPr>
            <a:spLocks noGrp="1"/>
          </p:cNvSpPr>
          <p:nvPr>
            <p:ph type="title"/>
          </p:nvPr>
        </p:nvSpPr>
        <p:spPr>
          <a:xfrm>
            <a:off x="640080" y="570750"/>
            <a:ext cx="10890929" cy="1387934"/>
          </a:xfrm>
        </p:spPr>
        <p:txBody>
          <a:bodyPr anchor="b">
            <a:normAutofit/>
          </a:bodyPr>
          <a:lstStyle/>
          <a:p>
            <a:r>
              <a:rPr lang="it-IT" b="1" kern="100" dirty="0">
                <a:effectLst/>
                <a:latin typeface="Times New Roman" panose="02020603050405020304" pitchFamily="18" charset="0"/>
                <a:ea typeface="Aptos" panose="020B0004020202020204" pitchFamily="34" charset="0"/>
                <a:cs typeface="Times New Roman" panose="02020603050405020304" pitchFamily="18" charset="0"/>
              </a:rPr>
              <a:t>l’emancipazione (XIX secolo) </a:t>
            </a:r>
            <a:br>
              <a:rPr lang="it-IT" kern="100" dirty="0">
                <a:effectLst/>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C8F4419C-63C9-935E-20A7-A2BB9116F7BD}"/>
              </a:ext>
            </a:extLst>
          </p:cNvPr>
          <p:cNvSpPr>
            <a:spLocks noGrp="1"/>
          </p:cNvSpPr>
          <p:nvPr>
            <p:ph idx="1"/>
          </p:nvPr>
        </p:nvSpPr>
        <p:spPr>
          <a:xfrm>
            <a:off x="640080" y="2761673"/>
            <a:ext cx="10890929" cy="3536241"/>
          </a:xfrm>
        </p:spPr>
        <p:txBody>
          <a:bodyPr>
            <a:normAutofit/>
          </a:bodyPr>
          <a:lstStyle/>
          <a:p>
            <a:pPr marL="0" indent="0">
              <a:lnSpc>
                <a:spcPct val="110000"/>
              </a:lnSpc>
              <a:spcAft>
                <a:spcPts val="800"/>
              </a:spcAft>
              <a:buNone/>
            </a:pP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L’idea dell’emancipazione degli zigani si è affermata con molta difficoltà. La società rumena era marcata profondamente dal passato. Il potere politico era nelle mani della nobiltà conservatrice, proprietaria degli zigani. Per ciò che riguarda la Chiesa, almeno a livello dell’alto clero, il suo atteggiamento vero la schiavitù non è cambiato. (…) la schiavitù come istituzione non è mai stata contestata dalla Chiesa. Negli anni ’40 [del XIX secolo] ha fatto il suo ingresso nella vita pubblica una generazione di intellettuali che aveva studiato in Occidente, soprattutto in Francia. La gran parte di loro proveniva dai ranghi della nobiltà. Questi intellettuali sono stati conquistati dagli ideali liberali dell’Occidente, che hanno cercato di trasferire anche in patria. Hanno giocato un ruolo importante nella modernizzazione istituzionale, culturale ecc. dei Principati e nelle vicende politiche che hanno portato alla realizzazione dello stato nazionale rumeno, con l’unione nel 1859 della Moldavia e della Valacchia, come pure nella creazione dello spirito pubblico che ha reso possibile le trasformazioni innovatrici della società rumena (Achim, </a:t>
            </a:r>
            <a:r>
              <a:rPr lang="it-IT" sz="1600" kern="100" dirty="0" err="1">
                <a:effectLst/>
                <a:latin typeface="Times New Roman" panose="02020603050405020304" pitchFamily="18" charset="0"/>
                <a:ea typeface="Aptos" panose="020B0004020202020204" pitchFamily="34" charset="0"/>
                <a:cs typeface="Times New Roman" panose="02020603050405020304" pitchFamily="18" charset="0"/>
              </a:rPr>
              <a:t>cit</a:t>
            </a:r>
            <a:r>
              <a:rPr lang="it-IT" sz="1600" kern="100" dirty="0">
                <a:effectLst/>
                <a:latin typeface="Times New Roman" panose="02020603050405020304" pitchFamily="18" charset="0"/>
                <a:ea typeface="Aptos" panose="020B0004020202020204" pitchFamily="34" charset="0"/>
                <a:cs typeface="Times New Roman" panose="02020603050405020304" pitchFamily="18" charset="0"/>
              </a:rPr>
              <a:t>, p. 85)</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0000"/>
              </a:lnSpc>
              <a:spcAft>
                <a:spcPts val="800"/>
              </a:spcAft>
            </a:pP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it-IT" sz="1600" dirty="0"/>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086800"/>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TotalTime>
  <Words>4219</Words>
  <Application>Microsoft Office PowerPoint</Application>
  <PresentationFormat>Widescreen</PresentationFormat>
  <Paragraphs>102</Paragraphs>
  <Slides>26</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Aptos</vt:lpstr>
      <vt:lpstr>Arial</vt:lpstr>
      <vt:lpstr>Calibri</vt:lpstr>
      <vt:lpstr>Garamond</vt:lpstr>
      <vt:lpstr>Grandview Display</vt:lpstr>
      <vt:lpstr>Times New Roman</vt:lpstr>
      <vt:lpstr>Wingdings</vt:lpstr>
      <vt:lpstr>DashVTI</vt:lpstr>
      <vt:lpstr>Corso di  Lingua e Cultura Romanì    </vt:lpstr>
      <vt:lpstr>I rom rumeni: una storia ancora da scrivere? </vt:lpstr>
      <vt:lpstr>La storia dei rom rumeni: alcune date </vt:lpstr>
      <vt:lpstr>Romania oggi “Romania” medievale</vt:lpstr>
      <vt:lpstr>1385: prima attestazione della presenza dei rom nello spazio rumeno</vt:lpstr>
      <vt:lpstr>La schiavitù dei rom  classificazione e categorie degli schiavi rom in epoca medievale/premoderna  </vt:lpstr>
      <vt:lpstr>La schiavitù dei rom lo statuto speciale degli schiavi (robi): assenza di libertà e di personalità giuridica  </vt:lpstr>
      <vt:lpstr>dicembre 1855/febbraio1856: abolizione della schiavitù </vt:lpstr>
      <vt:lpstr>l’emancipazione (XIX secolo)  </vt:lpstr>
      <vt:lpstr>1942-1944 deportazione in Transnistria </vt:lpstr>
      <vt:lpstr>1942-1944 deportazione in Transnistria</vt:lpstr>
      <vt:lpstr>La storia e le storie dei rom, oggi </vt:lpstr>
      <vt:lpstr>  La storia e le storie dei rom, oggi per saperne di più  </vt:lpstr>
      <vt:lpstr>La storia e le storie dei rom, oggi per saperne di più </vt:lpstr>
      <vt:lpstr>La storia e le storie dei rom, oggi per saperne di più</vt:lpstr>
      <vt:lpstr>La storia e le storie dei rom, oggi per saperne di più</vt:lpstr>
      <vt:lpstr>La storia e le storie dei rom, oggi per saperne di più</vt:lpstr>
      <vt:lpstr>La storia e le storie dei rom, oggi per saperne di più</vt:lpstr>
      <vt:lpstr>Studiare la lingua e la cultura romanì in Romania alcune proposte </vt:lpstr>
      <vt:lpstr>Valeriu Nicolae: un “rom rumeno, ogni tanto zingaro, ma sempre più di rado…)</vt:lpstr>
      <vt:lpstr>Valeriu Nicolae, La mia esagerata famiglia rom, tr. Di Mihaela Topala, revisione di Andrea Pipino, Rubettino, Soveria Mannelli, 2018 </vt:lpstr>
      <vt:lpstr>Valeriu Nicolae, La mia esagerata famiglia rom</vt:lpstr>
      <vt:lpstr>Valeriu Nicolae, La mia esagerata famiglia rom</vt:lpstr>
      <vt:lpstr>Valeriu Nicolae, La mia esagerata famiglia rom</vt:lpstr>
      <vt:lpstr>Valeriu Nicolae, La mia esagerata famiglia rom</vt:lpstr>
      <vt:lpstr>Il progetto Casa bună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anonimo</dc:creator>
  <cp:lastModifiedBy>anonimo</cp:lastModifiedBy>
  <cp:revision>2</cp:revision>
  <dcterms:created xsi:type="dcterms:W3CDTF">2025-05-07T11:35:08Z</dcterms:created>
  <dcterms:modified xsi:type="dcterms:W3CDTF">2025-05-07T15:43:22Z</dcterms:modified>
</cp:coreProperties>
</file>