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58"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0" d="100"/>
          <a:sy n="80" d="100"/>
        </p:scale>
        <p:origin x="782"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a Antonietta Casadei" userId="66f9bffd8e1f691e" providerId="LiveId" clId="{6ADD470F-F5B9-4AD7-AF41-9F1976CA654E}"/>
    <pc:docChg chg="undo custSel addSld modSld">
      <pc:chgData name="Maria Antonietta Casadei" userId="66f9bffd8e1f691e" providerId="LiveId" clId="{6ADD470F-F5B9-4AD7-AF41-9F1976CA654E}" dt="2023-03-14T12:18:11.291" v="51" actId="123"/>
      <pc:docMkLst>
        <pc:docMk/>
      </pc:docMkLst>
      <pc:sldChg chg="addSp delSp modSp new mod">
        <pc:chgData name="Maria Antonietta Casadei" userId="66f9bffd8e1f691e" providerId="LiveId" clId="{6ADD470F-F5B9-4AD7-AF41-9F1976CA654E}" dt="2023-03-14T12:08:08.699" v="5" actId="1076"/>
        <pc:sldMkLst>
          <pc:docMk/>
          <pc:sldMk cId="2961625691" sldId="261"/>
        </pc:sldMkLst>
        <pc:spChg chg="del">
          <ac:chgData name="Maria Antonietta Casadei" userId="66f9bffd8e1f691e" providerId="LiveId" clId="{6ADD470F-F5B9-4AD7-AF41-9F1976CA654E}" dt="2023-03-14T12:07:55.618" v="1" actId="478"/>
          <ac:spMkLst>
            <pc:docMk/>
            <pc:sldMk cId="2961625691" sldId="261"/>
            <ac:spMk id="2" creationId="{B5B84570-B1EC-4ADD-BF01-38CD1A7E9332}"/>
          </ac:spMkLst>
        </pc:spChg>
        <pc:spChg chg="del mod">
          <ac:chgData name="Maria Antonietta Casadei" userId="66f9bffd8e1f691e" providerId="LiveId" clId="{6ADD470F-F5B9-4AD7-AF41-9F1976CA654E}" dt="2023-03-14T12:08:01.957" v="3"/>
          <ac:spMkLst>
            <pc:docMk/>
            <pc:sldMk cId="2961625691" sldId="261"/>
            <ac:spMk id="3" creationId="{7F6BB27E-806A-4FD3-86C0-0F57B8C439FF}"/>
          </ac:spMkLst>
        </pc:spChg>
        <pc:picChg chg="add mod">
          <ac:chgData name="Maria Antonietta Casadei" userId="66f9bffd8e1f691e" providerId="LiveId" clId="{6ADD470F-F5B9-4AD7-AF41-9F1976CA654E}" dt="2023-03-14T12:08:08.699" v="5" actId="1076"/>
          <ac:picMkLst>
            <pc:docMk/>
            <pc:sldMk cId="2961625691" sldId="261"/>
            <ac:picMk id="4" creationId="{ADB0C4AF-E1AD-4DA9-931E-C5D5C44EB8BF}"/>
          </ac:picMkLst>
        </pc:picChg>
      </pc:sldChg>
      <pc:sldChg chg="delSp modSp new mod">
        <pc:chgData name="Maria Antonietta Casadei" userId="66f9bffd8e1f691e" providerId="LiveId" clId="{6ADD470F-F5B9-4AD7-AF41-9F1976CA654E}" dt="2023-03-14T12:16:23.521" v="41" actId="123"/>
        <pc:sldMkLst>
          <pc:docMk/>
          <pc:sldMk cId="677238574" sldId="262"/>
        </pc:sldMkLst>
        <pc:spChg chg="del">
          <ac:chgData name="Maria Antonietta Casadei" userId="66f9bffd8e1f691e" providerId="LiveId" clId="{6ADD470F-F5B9-4AD7-AF41-9F1976CA654E}" dt="2023-03-14T12:08:47.500" v="7" actId="478"/>
          <ac:spMkLst>
            <pc:docMk/>
            <pc:sldMk cId="677238574" sldId="262"/>
            <ac:spMk id="2" creationId="{C76CF3E6-7CF4-406B-933B-1C4C478918B5}"/>
          </ac:spMkLst>
        </pc:spChg>
        <pc:spChg chg="mod">
          <ac:chgData name="Maria Antonietta Casadei" userId="66f9bffd8e1f691e" providerId="LiveId" clId="{6ADD470F-F5B9-4AD7-AF41-9F1976CA654E}" dt="2023-03-14T12:16:23.521" v="41" actId="123"/>
          <ac:spMkLst>
            <pc:docMk/>
            <pc:sldMk cId="677238574" sldId="262"/>
            <ac:spMk id="3" creationId="{11F05EE8-8302-4939-836D-196C3204F14B}"/>
          </ac:spMkLst>
        </pc:spChg>
      </pc:sldChg>
      <pc:sldChg chg="delSp modSp new mod">
        <pc:chgData name="Maria Antonietta Casadei" userId="66f9bffd8e1f691e" providerId="LiveId" clId="{6ADD470F-F5B9-4AD7-AF41-9F1976CA654E}" dt="2023-03-14T12:16:56.276" v="43" actId="20577"/>
        <pc:sldMkLst>
          <pc:docMk/>
          <pc:sldMk cId="4141270224" sldId="263"/>
        </pc:sldMkLst>
        <pc:spChg chg="del">
          <ac:chgData name="Maria Antonietta Casadei" userId="66f9bffd8e1f691e" providerId="LiveId" clId="{6ADD470F-F5B9-4AD7-AF41-9F1976CA654E}" dt="2023-03-14T12:09:30.112" v="12" actId="478"/>
          <ac:spMkLst>
            <pc:docMk/>
            <pc:sldMk cId="4141270224" sldId="263"/>
            <ac:spMk id="2" creationId="{2968B798-3AD3-4753-B345-13298D89C4C6}"/>
          </ac:spMkLst>
        </pc:spChg>
        <pc:spChg chg="mod">
          <ac:chgData name="Maria Antonietta Casadei" userId="66f9bffd8e1f691e" providerId="LiveId" clId="{6ADD470F-F5B9-4AD7-AF41-9F1976CA654E}" dt="2023-03-14T12:16:56.276" v="43" actId="20577"/>
          <ac:spMkLst>
            <pc:docMk/>
            <pc:sldMk cId="4141270224" sldId="263"/>
            <ac:spMk id="3" creationId="{461ECBA6-14A3-4944-A49B-BF953361613E}"/>
          </ac:spMkLst>
        </pc:spChg>
      </pc:sldChg>
      <pc:sldChg chg="delSp modSp new mod">
        <pc:chgData name="Maria Antonietta Casadei" userId="66f9bffd8e1f691e" providerId="LiveId" clId="{6ADD470F-F5B9-4AD7-AF41-9F1976CA654E}" dt="2023-03-14T12:17:07.717" v="45" actId="27636"/>
        <pc:sldMkLst>
          <pc:docMk/>
          <pc:sldMk cId="2821069401" sldId="264"/>
        </pc:sldMkLst>
        <pc:spChg chg="del">
          <ac:chgData name="Maria Antonietta Casadei" userId="66f9bffd8e1f691e" providerId="LiveId" clId="{6ADD470F-F5B9-4AD7-AF41-9F1976CA654E}" dt="2023-03-14T12:10:10.593" v="16" actId="478"/>
          <ac:spMkLst>
            <pc:docMk/>
            <pc:sldMk cId="2821069401" sldId="264"/>
            <ac:spMk id="2" creationId="{D3379BAE-B952-4AFA-9357-62E54E471ED1}"/>
          </ac:spMkLst>
        </pc:spChg>
        <pc:spChg chg="mod">
          <ac:chgData name="Maria Antonietta Casadei" userId="66f9bffd8e1f691e" providerId="LiveId" clId="{6ADD470F-F5B9-4AD7-AF41-9F1976CA654E}" dt="2023-03-14T12:17:07.717" v="45" actId="27636"/>
          <ac:spMkLst>
            <pc:docMk/>
            <pc:sldMk cId="2821069401" sldId="264"/>
            <ac:spMk id="3" creationId="{BF9079A2-5756-4DE7-963D-917DA04FE7B4}"/>
          </ac:spMkLst>
        </pc:spChg>
      </pc:sldChg>
      <pc:sldChg chg="addSp delSp modSp new mod">
        <pc:chgData name="Maria Antonietta Casadei" userId="66f9bffd8e1f691e" providerId="LiveId" clId="{6ADD470F-F5B9-4AD7-AF41-9F1976CA654E}" dt="2023-03-14T12:17:40.682" v="48" actId="20577"/>
        <pc:sldMkLst>
          <pc:docMk/>
          <pc:sldMk cId="1292233467" sldId="265"/>
        </pc:sldMkLst>
        <pc:spChg chg="del">
          <ac:chgData name="Maria Antonietta Casadei" userId="66f9bffd8e1f691e" providerId="LiveId" clId="{6ADD470F-F5B9-4AD7-AF41-9F1976CA654E}" dt="2023-03-14T12:10:50.191" v="23" actId="478"/>
          <ac:spMkLst>
            <pc:docMk/>
            <pc:sldMk cId="1292233467" sldId="265"/>
            <ac:spMk id="2" creationId="{EB03DF36-613D-4283-BC2D-8D5964CA8A81}"/>
          </ac:spMkLst>
        </pc:spChg>
        <pc:spChg chg="add del mod">
          <ac:chgData name="Maria Antonietta Casadei" userId="66f9bffd8e1f691e" providerId="LiveId" clId="{6ADD470F-F5B9-4AD7-AF41-9F1976CA654E}" dt="2023-03-14T12:17:40.682" v="48" actId="20577"/>
          <ac:spMkLst>
            <pc:docMk/>
            <pc:sldMk cId="1292233467" sldId="265"/>
            <ac:spMk id="3" creationId="{8CFBABB8-F710-4232-8EEA-9DFEBA842583}"/>
          </ac:spMkLst>
        </pc:spChg>
        <pc:picChg chg="add del mod ord">
          <ac:chgData name="Maria Antonietta Casadei" userId="66f9bffd8e1f691e" providerId="LiveId" clId="{6ADD470F-F5B9-4AD7-AF41-9F1976CA654E}" dt="2023-03-14T12:11:40.362" v="26" actId="22"/>
          <ac:picMkLst>
            <pc:docMk/>
            <pc:sldMk cId="1292233467" sldId="265"/>
            <ac:picMk id="5" creationId="{0C5DA9C7-0947-4593-A685-94A8363BAE44}"/>
          </ac:picMkLst>
        </pc:picChg>
      </pc:sldChg>
      <pc:sldChg chg="delSp modSp new mod">
        <pc:chgData name="Maria Antonietta Casadei" userId="66f9bffd8e1f691e" providerId="LiveId" clId="{6ADD470F-F5B9-4AD7-AF41-9F1976CA654E}" dt="2023-03-14T12:12:51.496" v="32"/>
        <pc:sldMkLst>
          <pc:docMk/>
          <pc:sldMk cId="203837039" sldId="266"/>
        </pc:sldMkLst>
        <pc:spChg chg="del mod">
          <ac:chgData name="Maria Antonietta Casadei" userId="66f9bffd8e1f691e" providerId="LiveId" clId="{6ADD470F-F5B9-4AD7-AF41-9F1976CA654E}" dt="2023-03-14T12:12:43.280" v="30" actId="478"/>
          <ac:spMkLst>
            <pc:docMk/>
            <pc:sldMk cId="203837039" sldId="266"/>
            <ac:spMk id="2" creationId="{EF9A209C-7FC4-4B08-A11A-D30CFE4BAFB4}"/>
          </ac:spMkLst>
        </pc:spChg>
        <pc:spChg chg="mod">
          <ac:chgData name="Maria Antonietta Casadei" userId="66f9bffd8e1f691e" providerId="LiveId" clId="{6ADD470F-F5B9-4AD7-AF41-9F1976CA654E}" dt="2023-03-14T12:12:51.496" v="32"/>
          <ac:spMkLst>
            <pc:docMk/>
            <pc:sldMk cId="203837039" sldId="266"/>
            <ac:spMk id="3" creationId="{BAA97B2A-72C4-43D3-AD38-76B183229F11}"/>
          </ac:spMkLst>
        </pc:spChg>
      </pc:sldChg>
      <pc:sldChg chg="addSp delSp modSp new mod">
        <pc:chgData name="Maria Antonietta Casadei" userId="66f9bffd8e1f691e" providerId="LiveId" clId="{6ADD470F-F5B9-4AD7-AF41-9F1976CA654E}" dt="2023-03-14T12:13:24.180" v="36"/>
        <pc:sldMkLst>
          <pc:docMk/>
          <pc:sldMk cId="1086133982" sldId="267"/>
        </pc:sldMkLst>
        <pc:spChg chg="del">
          <ac:chgData name="Maria Antonietta Casadei" userId="66f9bffd8e1f691e" providerId="LiveId" clId="{6ADD470F-F5B9-4AD7-AF41-9F1976CA654E}" dt="2023-03-14T12:13:15.302" v="34" actId="478"/>
          <ac:spMkLst>
            <pc:docMk/>
            <pc:sldMk cId="1086133982" sldId="267"/>
            <ac:spMk id="2" creationId="{23BED4F6-B857-48CB-B8B2-B743C14F4ED9}"/>
          </ac:spMkLst>
        </pc:spChg>
        <pc:spChg chg="del mod">
          <ac:chgData name="Maria Antonietta Casadei" userId="66f9bffd8e1f691e" providerId="LiveId" clId="{6ADD470F-F5B9-4AD7-AF41-9F1976CA654E}" dt="2023-03-14T12:13:24.180" v="36"/>
          <ac:spMkLst>
            <pc:docMk/>
            <pc:sldMk cId="1086133982" sldId="267"/>
            <ac:spMk id="3" creationId="{6D7711AE-813E-48F1-8730-7B071AF9400F}"/>
          </ac:spMkLst>
        </pc:spChg>
        <pc:picChg chg="add mod">
          <ac:chgData name="Maria Antonietta Casadei" userId="66f9bffd8e1f691e" providerId="LiveId" clId="{6ADD470F-F5B9-4AD7-AF41-9F1976CA654E}" dt="2023-03-14T12:13:24.180" v="36"/>
          <ac:picMkLst>
            <pc:docMk/>
            <pc:sldMk cId="1086133982" sldId="267"/>
            <ac:picMk id="4" creationId="{D19659C0-4BE4-4844-922B-E8C18BF6C6E6}"/>
          </ac:picMkLst>
        </pc:picChg>
      </pc:sldChg>
      <pc:sldChg chg="delSp modSp new mod">
        <pc:chgData name="Maria Antonietta Casadei" userId="66f9bffd8e1f691e" providerId="LiveId" clId="{6ADD470F-F5B9-4AD7-AF41-9F1976CA654E}" dt="2023-03-14T12:18:11.291" v="51" actId="123"/>
        <pc:sldMkLst>
          <pc:docMk/>
          <pc:sldMk cId="444002695" sldId="268"/>
        </pc:sldMkLst>
        <pc:spChg chg="del">
          <ac:chgData name="Maria Antonietta Casadei" userId="66f9bffd8e1f691e" providerId="LiveId" clId="{6ADD470F-F5B9-4AD7-AF41-9F1976CA654E}" dt="2023-03-14T12:13:55" v="39" actId="478"/>
          <ac:spMkLst>
            <pc:docMk/>
            <pc:sldMk cId="444002695" sldId="268"/>
            <ac:spMk id="2" creationId="{F093D954-A746-4811-A08A-C75FAB123221}"/>
          </ac:spMkLst>
        </pc:spChg>
        <pc:spChg chg="mod">
          <ac:chgData name="Maria Antonietta Casadei" userId="66f9bffd8e1f691e" providerId="LiveId" clId="{6ADD470F-F5B9-4AD7-AF41-9F1976CA654E}" dt="2023-03-14T12:18:11.291" v="51" actId="123"/>
          <ac:spMkLst>
            <pc:docMk/>
            <pc:sldMk cId="444002695" sldId="268"/>
            <ac:spMk id="3" creationId="{9EA7079D-AD50-4ACC-A4E3-101D718FACB9}"/>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478A7A5-793B-4ECF-AAEF-B49B29E1958C}"/>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AE5071F7-4BEB-468C-83DB-81F5F3E2C0D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22AD2ECC-BE58-434B-82BC-D2DE5D32E03C}"/>
              </a:ext>
            </a:extLst>
          </p:cNvPr>
          <p:cNvSpPr>
            <a:spLocks noGrp="1"/>
          </p:cNvSpPr>
          <p:nvPr>
            <p:ph type="dt" sz="half" idx="10"/>
          </p:nvPr>
        </p:nvSpPr>
        <p:spPr/>
        <p:txBody>
          <a:bodyPr/>
          <a:lstStyle/>
          <a:p>
            <a:fld id="{A1D54D4A-6D75-475F-B84F-903F89C92C48}" type="datetimeFigureOut">
              <a:rPr lang="it-IT" smtClean="0"/>
              <a:t>17/03/2023</a:t>
            </a:fld>
            <a:endParaRPr lang="it-IT"/>
          </a:p>
        </p:txBody>
      </p:sp>
      <p:sp>
        <p:nvSpPr>
          <p:cNvPr id="5" name="Segnaposto piè di pagina 4">
            <a:extLst>
              <a:ext uri="{FF2B5EF4-FFF2-40B4-BE49-F238E27FC236}">
                <a16:creationId xmlns:a16="http://schemas.microsoft.com/office/drawing/2014/main" id="{381FE032-77DF-4250-8022-E891C1EC7C53}"/>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6416BAC-8390-49CB-B026-56851F02E7F5}"/>
              </a:ext>
            </a:extLst>
          </p:cNvPr>
          <p:cNvSpPr>
            <a:spLocks noGrp="1"/>
          </p:cNvSpPr>
          <p:nvPr>
            <p:ph type="sldNum" sz="quarter" idx="12"/>
          </p:nvPr>
        </p:nvSpPr>
        <p:spPr/>
        <p:txBody>
          <a:bodyPr/>
          <a:lstStyle/>
          <a:p>
            <a:fld id="{AC09CD7D-E927-45CA-BD80-31A5E9959456}" type="slidenum">
              <a:rPr lang="it-IT" smtClean="0"/>
              <a:t>‹N›</a:t>
            </a:fld>
            <a:endParaRPr lang="it-IT"/>
          </a:p>
        </p:txBody>
      </p:sp>
    </p:spTree>
    <p:extLst>
      <p:ext uri="{BB962C8B-B14F-4D97-AF65-F5344CB8AC3E}">
        <p14:creationId xmlns:p14="http://schemas.microsoft.com/office/powerpoint/2010/main" val="33685277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A94CE91-D790-415F-91D4-A702B014BC27}"/>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30DC30A4-4646-4377-BA0B-5F854C480FD2}"/>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77DBEC27-446E-4C70-B262-DF14E56B24C9}"/>
              </a:ext>
            </a:extLst>
          </p:cNvPr>
          <p:cNvSpPr>
            <a:spLocks noGrp="1"/>
          </p:cNvSpPr>
          <p:nvPr>
            <p:ph type="dt" sz="half" idx="10"/>
          </p:nvPr>
        </p:nvSpPr>
        <p:spPr/>
        <p:txBody>
          <a:bodyPr/>
          <a:lstStyle/>
          <a:p>
            <a:fld id="{A1D54D4A-6D75-475F-B84F-903F89C92C48}" type="datetimeFigureOut">
              <a:rPr lang="it-IT" smtClean="0"/>
              <a:t>17/03/2023</a:t>
            </a:fld>
            <a:endParaRPr lang="it-IT"/>
          </a:p>
        </p:txBody>
      </p:sp>
      <p:sp>
        <p:nvSpPr>
          <p:cNvPr id="5" name="Segnaposto piè di pagina 4">
            <a:extLst>
              <a:ext uri="{FF2B5EF4-FFF2-40B4-BE49-F238E27FC236}">
                <a16:creationId xmlns:a16="http://schemas.microsoft.com/office/drawing/2014/main" id="{18790950-A7A8-43AD-869F-088CB550AEB4}"/>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C03628A2-F926-4E80-9371-89E32A0A773D}"/>
              </a:ext>
            </a:extLst>
          </p:cNvPr>
          <p:cNvSpPr>
            <a:spLocks noGrp="1"/>
          </p:cNvSpPr>
          <p:nvPr>
            <p:ph type="sldNum" sz="quarter" idx="12"/>
          </p:nvPr>
        </p:nvSpPr>
        <p:spPr/>
        <p:txBody>
          <a:bodyPr/>
          <a:lstStyle/>
          <a:p>
            <a:fld id="{AC09CD7D-E927-45CA-BD80-31A5E9959456}" type="slidenum">
              <a:rPr lang="it-IT" smtClean="0"/>
              <a:t>‹N›</a:t>
            </a:fld>
            <a:endParaRPr lang="it-IT"/>
          </a:p>
        </p:txBody>
      </p:sp>
    </p:spTree>
    <p:extLst>
      <p:ext uri="{BB962C8B-B14F-4D97-AF65-F5344CB8AC3E}">
        <p14:creationId xmlns:p14="http://schemas.microsoft.com/office/powerpoint/2010/main" val="36908538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DD387C87-C051-49EF-82C2-BC81182F510A}"/>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562DD83F-4899-43D7-A1E2-8CB4A41273A2}"/>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CAE4E615-7325-45B3-9C8A-CB6664A26018}"/>
              </a:ext>
            </a:extLst>
          </p:cNvPr>
          <p:cNvSpPr>
            <a:spLocks noGrp="1"/>
          </p:cNvSpPr>
          <p:nvPr>
            <p:ph type="dt" sz="half" idx="10"/>
          </p:nvPr>
        </p:nvSpPr>
        <p:spPr/>
        <p:txBody>
          <a:bodyPr/>
          <a:lstStyle/>
          <a:p>
            <a:fld id="{A1D54D4A-6D75-475F-B84F-903F89C92C48}" type="datetimeFigureOut">
              <a:rPr lang="it-IT" smtClean="0"/>
              <a:t>17/03/2023</a:t>
            </a:fld>
            <a:endParaRPr lang="it-IT"/>
          </a:p>
        </p:txBody>
      </p:sp>
      <p:sp>
        <p:nvSpPr>
          <p:cNvPr id="5" name="Segnaposto piè di pagina 4">
            <a:extLst>
              <a:ext uri="{FF2B5EF4-FFF2-40B4-BE49-F238E27FC236}">
                <a16:creationId xmlns:a16="http://schemas.microsoft.com/office/drawing/2014/main" id="{3B98A3A8-DD04-4E26-A891-3EC0C149C440}"/>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48CD99D5-15AE-48CB-B41C-7284459472B3}"/>
              </a:ext>
            </a:extLst>
          </p:cNvPr>
          <p:cNvSpPr>
            <a:spLocks noGrp="1"/>
          </p:cNvSpPr>
          <p:nvPr>
            <p:ph type="sldNum" sz="quarter" idx="12"/>
          </p:nvPr>
        </p:nvSpPr>
        <p:spPr/>
        <p:txBody>
          <a:bodyPr/>
          <a:lstStyle/>
          <a:p>
            <a:fld id="{AC09CD7D-E927-45CA-BD80-31A5E9959456}" type="slidenum">
              <a:rPr lang="it-IT" smtClean="0"/>
              <a:t>‹N›</a:t>
            </a:fld>
            <a:endParaRPr lang="it-IT"/>
          </a:p>
        </p:txBody>
      </p:sp>
    </p:spTree>
    <p:extLst>
      <p:ext uri="{BB962C8B-B14F-4D97-AF65-F5344CB8AC3E}">
        <p14:creationId xmlns:p14="http://schemas.microsoft.com/office/powerpoint/2010/main" val="42190456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AFD5119-DD07-4953-9557-C03D3B07C9B7}"/>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A361A3FD-1FE8-4CFE-A9A9-2CF99706FE90}"/>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40B0E143-3FBB-452A-A90E-C2F5532598EB}"/>
              </a:ext>
            </a:extLst>
          </p:cNvPr>
          <p:cNvSpPr>
            <a:spLocks noGrp="1"/>
          </p:cNvSpPr>
          <p:nvPr>
            <p:ph type="dt" sz="half" idx="10"/>
          </p:nvPr>
        </p:nvSpPr>
        <p:spPr/>
        <p:txBody>
          <a:bodyPr/>
          <a:lstStyle/>
          <a:p>
            <a:fld id="{A1D54D4A-6D75-475F-B84F-903F89C92C48}" type="datetimeFigureOut">
              <a:rPr lang="it-IT" smtClean="0"/>
              <a:t>17/03/2023</a:t>
            </a:fld>
            <a:endParaRPr lang="it-IT"/>
          </a:p>
        </p:txBody>
      </p:sp>
      <p:sp>
        <p:nvSpPr>
          <p:cNvPr id="5" name="Segnaposto piè di pagina 4">
            <a:extLst>
              <a:ext uri="{FF2B5EF4-FFF2-40B4-BE49-F238E27FC236}">
                <a16:creationId xmlns:a16="http://schemas.microsoft.com/office/drawing/2014/main" id="{54EBC489-1DE6-45B8-B2A9-60A5BCB2AD9D}"/>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A7329CDD-AF31-430C-BC08-8B6E2621FA8B}"/>
              </a:ext>
            </a:extLst>
          </p:cNvPr>
          <p:cNvSpPr>
            <a:spLocks noGrp="1"/>
          </p:cNvSpPr>
          <p:nvPr>
            <p:ph type="sldNum" sz="quarter" idx="12"/>
          </p:nvPr>
        </p:nvSpPr>
        <p:spPr/>
        <p:txBody>
          <a:bodyPr/>
          <a:lstStyle/>
          <a:p>
            <a:fld id="{AC09CD7D-E927-45CA-BD80-31A5E9959456}" type="slidenum">
              <a:rPr lang="it-IT" smtClean="0"/>
              <a:t>‹N›</a:t>
            </a:fld>
            <a:endParaRPr lang="it-IT"/>
          </a:p>
        </p:txBody>
      </p:sp>
    </p:spTree>
    <p:extLst>
      <p:ext uri="{BB962C8B-B14F-4D97-AF65-F5344CB8AC3E}">
        <p14:creationId xmlns:p14="http://schemas.microsoft.com/office/powerpoint/2010/main" val="20180476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DB10CC5-B0DD-4616-B49D-27081767F3C1}"/>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E1643BA3-408F-4CC8-A12B-EB94E7BAD67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C7159AAA-B742-4252-A554-E90864B0538C}"/>
              </a:ext>
            </a:extLst>
          </p:cNvPr>
          <p:cNvSpPr>
            <a:spLocks noGrp="1"/>
          </p:cNvSpPr>
          <p:nvPr>
            <p:ph type="dt" sz="half" idx="10"/>
          </p:nvPr>
        </p:nvSpPr>
        <p:spPr/>
        <p:txBody>
          <a:bodyPr/>
          <a:lstStyle/>
          <a:p>
            <a:fld id="{A1D54D4A-6D75-475F-B84F-903F89C92C48}" type="datetimeFigureOut">
              <a:rPr lang="it-IT" smtClean="0"/>
              <a:t>17/03/2023</a:t>
            </a:fld>
            <a:endParaRPr lang="it-IT"/>
          </a:p>
        </p:txBody>
      </p:sp>
      <p:sp>
        <p:nvSpPr>
          <p:cNvPr id="5" name="Segnaposto piè di pagina 4">
            <a:extLst>
              <a:ext uri="{FF2B5EF4-FFF2-40B4-BE49-F238E27FC236}">
                <a16:creationId xmlns:a16="http://schemas.microsoft.com/office/drawing/2014/main" id="{82B3B097-AA43-4159-A478-FF20DB3170C0}"/>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349D62AC-C3E8-441D-AD6C-55E83BF89C31}"/>
              </a:ext>
            </a:extLst>
          </p:cNvPr>
          <p:cNvSpPr>
            <a:spLocks noGrp="1"/>
          </p:cNvSpPr>
          <p:nvPr>
            <p:ph type="sldNum" sz="quarter" idx="12"/>
          </p:nvPr>
        </p:nvSpPr>
        <p:spPr/>
        <p:txBody>
          <a:bodyPr/>
          <a:lstStyle/>
          <a:p>
            <a:fld id="{AC09CD7D-E927-45CA-BD80-31A5E9959456}" type="slidenum">
              <a:rPr lang="it-IT" smtClean="0"/>
              <a:t>‹N›</a:t>
            </a:fld>
            <a:endParaRPr lang="it-IT"/>
          </a:p>
        </p:txBody>
      </p:sp>
    </p:spTree>
    <p:extLst>
      <p:ext uri="{BB962C8B-B14F-4D97-AF65-F5344CB8AC3E}">
        <p14:creationId xmlns:p14="http://schemas.microsoft.com/office/powerpoint/2010/main" val="26106404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94B53FB-3B5A-4C63-9619-6533DB81BA61}"/>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4D54E8A6-EF59-4390-AAC5-364AF2763837}"/>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7CC7B4CB-0D0E-45AE-B3D7-E70C09DDF908}"/>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AFB1E666-531D-4760-B4A3-9E2F1FD4A5D3}"/>
              </a:ext>
            </a:extLst>
          </p:cNvPr>
          <p:cNvSpPr>
            <a:spLocks noGrp="1"/>
          </p:cNvSpPr>
          <p:nvPr>
            <p:ph type="dt" sz="half" idx="10"/>
          </p:nvPr>
        </p:nvSpPr>
        <p:spPr/>
        <p:txBody>
          <a:bodyPr/>
          <a:lstStyle/>
          <a:p>
            <a:fld id="{A1D54D4A-6D75-475F-B84F-903F89C92C48}" type="datetimeFigureOut">
              <a:rPr lang="it-IT" smtClean="0"/>
              <a:t>17/03/2023</a:t>
            </a:fld>
            <a:endParaRPr lang="it-IT"/>
          </a:p>
        </p:txBody>
      </p:sp>
      <p:sp>
        <p:nvSpPr>
          <p:cNvPr id="6" name="Segnaposto piè di pagina 5">
            <a:extLst>
              <a:ext uri="{FF2B5EF4-FFF2-40B4-BE49-F238E27FC236}">
                <a16:creationId xmlns:a16="http://schemas.microsoft.com/office/drawing/2014/main" id="{2EFE8AA6-6D23-4667-BFF7-0C576176B5C3}"/>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A8609068-08BE-40F4-9FAB-50BD834F2C1E}"/>
              </a:ext>
            </a:extLst>
          </p:cNvPr>
          <p:cNvSpPr>
            <a:spLocks noGrp="1"/>
          </p:cNvSpPr>
          <p:nvPr>
            <p:ph type="sldNum" sz="quarter" idx="12"/>
          </p:nvPr>
        </p:nvSpPr>
        <p:spPr/>
        <p:txBody>
          <a:bodyPr/>
          <a:lstStyle/>
          <a:p>
            <a:fld id="{AC09CD7D-E927-45CA-BD80-31A5E9959456}" type="slidenum">
              <a:rPr lang="it-IT" smtClean="0"/>
              <a:t>‹N›</a:t>
            </a:fld>
            <a:endParaRPr lang="it-IT"/>
          </a:p>
        </p:txBody>
      </p:sp>
    </p:spTree>
    <p:extLst>
      <p:ext uri="{BB962C8B-B14F-4D97-AF65-F5344CB8AC3E}">
        <p14:creationId xmlns:p14="http://schemas.microsoft.com/office/powerpoint/2010/main" val="18977845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1A758DC-A61C-4195-92DF-0BC5E222FE3B}"/>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3D53E0EF-A81F-48C8-9006-C830D37D96A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F91DE60B-CAA1-47A3-9B0F-BD40BB9885C3}"/>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006411E9-5130-440C-A9AE-6824DE17681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E5523A4B-0B9A-412A-BBA3-2D76DB4B05F6}"/>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1082880A-5E3F-411A-BD9A-E386841E36BA}"/>
              </a:ext>
            </a:extLst>
          </p:cNvPr>
          <p:cNvSpPr>
            <a:spLocks noGrp="1"/>
          </p:cNvSpPr>
          <p:nvPr>
            <p:ph type="dt" sz="half" idx="10"/>
          </p:nvPr>
        </p:nvSpPr>
        <p:spPr/>
        <p:txBody>
          <a:bodyPr/>
          <a:lstStyle/>
          <a:p>
            <a:fld id="{A1D54D4A-6D75-475F-B84F-903F89C92C48}" type="datetimeFigureOut">
              <a:rPr lang="it-IT" smtClean="0"/>
              <a:t>17/03/2023</a:t>
            </a:fld>
            <a:endParaRPr lang="it-IT"/>
          </a:p>
        </p:txBody>
      </p:sp>
      <p:sp>
        <p:nvSpPr>
          <p:cNvPr id="8" name="Segnaposto piè di pagina 7">
            <a:extLst>
              <a:ext uri="{FF2B5EF4-FFF2-40B4-BE49-F238E27FC236}">
                <a16:creationId xmlns:a16="http://schemas.microsoft.com/office/drawing/2014/main" id="{B2427635-B85C-4BAC-9368-816641182FF2}"/>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363B8B15-7A7A-49AC-9186-B1D9E64201DB}"/>
              </a:ext>
            </a:extLst>
          </p:cNvPr>
          <p:cNvSpPr>
            <a:spLocks noGrp="1"/>
          </p:cNvSpPr>
          <p:nvPr>
            <p:ph type="sldNum" sz="quarter" idx="12"/>
          </p:nvPr>
        </p:nvSpPr>
        <p:spPr/>
        <p:txBody>
          <a:bodyPr/>
          <a:lstStyle/>
          <a:p>
            <a:fld id="{AC09CD7D-E927-45CA-BD80-31A5E9959456}" type="slidenum">
              <a:rPr lang="it-IT" smtClean="0"/>
              <a:t>‹N›</a:t>
            </a:fld>
            <a:endParaRPr lang="it-IT"/>
          </a:p>
        </p:txBody>
      </p:sp>
    </p:spTree>
    <p:extLst>
      <p:ext uri="{BB962C8B-B14F-4D97-AF65-F5344CB8AC3E}">
        <p14:creationId xmlns:p14="http://schemas.microsoft.com/office/powerpoint/2010/main" val="14331715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B0D940B-2FE4-4AA0-A6B9-3C81A096813A}"/>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6EDC07B1-5193-4F04-B49E-E727BCE4A264}"/>
              </a:ext>
            </a:extLst>
          </p:cNvPr>
          <p:cNvSpPr>
            <a:spLocks noGrp="1"/>
          </p:cNvSpPr>
          <p:nvPr>
            <p:ph type="dt" sz="half" idx="10"/>
          </p:nvPr>
        </p:nvSpPr>
        <p:spPr/>
        <p:txBody>
          <a:bodyPr/>
          <a:lstStyle/>
          <a:p>
            <a:fld id="{A1D54D4A-6D75-475F-B84F-903F89C92C48}" type="datetimeFigureOut">
              <a:rPr lang="it-IT" smtClean="0"/>
              <a:t>17/03/2023</a:t>
            </a:fld>
            <a:endParaRPr lang="it-IT"/>
          </a:p>
        </p:txBody>
      </p:sp>
      <p:sp>
        <p:nvSpPr>
          <p:cNvPr id="4" name="Segnaposto piè di pagina 3">
            <a:extLst>
              <a:ext uri="{FF2B5EF4-FFF2-40B4-BE49-F238E27FC236}">
                <a16:creationId xmlns:a16="http://schemas.microsoft.com/office/drawing/2014/main" id="{F92CBCA4-68D5-4780-8455-2CF3E95B5F07}"/>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7CFCBE7F-2702-4743-9138-92ED25E6A1D0}"/>
              </a:ext>
            </a:extLst>
          </p:cNvPr>
          <p:cNvSpPr>
            <a:spLocks noGrp="1"/>
          </p:cNvSpPr>
          <p:nvPr>
            <p:ph type="sldNum" sz="quarter" idx="12"/>
          </p:nvPr>
        </p:nvSpPr>
        <p:spPr/>
        <p:txBody>
          <a:bodyPr/>
          <a:lstStyle/>
          <a:p>
            <a:fld id="{AC09CD7D-E927-45CA-BD80-31A5E9959456}" type="slidenum">
              <a:rPr lang="it-IT" smtClean="0"/>
              <a:t>‹N›</a:t>
            </a:fld>
            <a:endParaRPr lang="it-IT"/>
          </a:p>
        </p:txBody>
      </p:sp>
    </p:spTree>
    <p:extLst>
      <p:ext uri="{BB962C8B-B14F-4D97-AF65-F5344CB8AC3E}">
        <p14:creationId xmlns:p14="http://schemas.microsoft.com/office/powerpoint/2010/main" val="27921716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6E695D2D-CBE2-4EE6-9B93-3B6E79FA7836}"/>
              </a:ext>
            </a:extLst>
          </p:cNvPr>
          <p:cNvSpPr>
            <a:spLocks noGrp="1"/>
          </p:cNvSpPr>
          <p:nvPr>
            <p:ph type="dt" sz="half" idx="10"/>
          </p:nvPr>
        </p:nvSpPr>
        <p:spPr/>
        <p:txBody>
          <a:bodyPr/>
          <a:lstStyle/>
          <a:p>
            <a:fld id="{A1D54D4A-6D75-475F-B84F-903F89C92C48}" type="datetimeFigureOut">
              <a:rPr lang="it-IT" smtClean="0"/>
              <a:t>17/03/2023</a:t>
            </a:fld>
            <a:endParaRPr lang="it-IT"/>
          </a:p>
        </p:txBody>
      </p:sp>
      <p:sp>
        <p:nvSpPr>
          <p:cNvPr id="3" name="Segnaposto piè di pagina 2">
            <a:extLst>
              <a:ext uri="{FF2B5EF4-FFF2-40B4-BE49-F238E27FC236}">
                <a16:creationId xmlns:a16="http://schemas.microsoft.com/office/drawing/2014/main" id="{2277F9DA-2809-40EB-8960-12E5C37C217E}"/>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20B59730-20AE-45D9-9302-D4571565C911}"/>
              </a:ext>
            </a:extLst>
          </p:cNvPr>
          <p:cNvSpPr>
            <a:spLocks noGrp="1"/>
          </p:cNvSpPr>
          <p:nvPr>
            <p:ph type="sldNum" sz="quarter" idx="12"/>
          </p:nvPr>
        </p:nvSpPr>
        <p:spPr/>
        <p:txBody>
          <a:bodyPr/>
          <a:lstStyle/>
          <a:p>
            <a:fld id="{AC09CD7D-E927-45CA-BD80-31A5E9959456}" type="slidenum">
              <a:rPr lang="it-IT" smtClean="0"/>
              <a:t>‹N›</a:t>
            </a:fld>
            <a:endParaRPr lang="it-IT"/>
          </a:p>
        </p:txBody>
      </p:sp>
    </p:spTree>
    <p:extLst>
      <p:ext uri="{BB962C8B-B14F-4D97-AF65-F5344CB8AC3E}">
        <p14:creationId xmlns:p14="http://schemas.microsoft.com/office/powerpoint/2010/main" val="6636405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12F0652-DA6F-435D-A0F1-3563CEDBA063}"/>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0BA6285A-2620-422E-AE9A-E674976CCEF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80486E55-8A1C-4904-BB77-ACDC471EE58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E79B8DDE-027C-4EF1-B268-ECC6D4472AD5}"/>
              </a:ext>
            </a:extLst>
          </p:cNvPr>
          <p:cNvSpPr>
            <a:spLocks noGrp="1"/>
          </p:cNvSpPr>
          <p:nvPr>
            <p:ph type="dt" sz="half" idx="10"/>
          </p:nvPr>
        </p:nvSpPr>
        <p:spPr/>
        <p:txBody>
          <a:bodyPr/>
          <a:lstStyle/>
          <a:p>
            <a:fld id="{A1D54D4A-6D75-475F-B84F-903F89C92C48}" type="datetimeFigureOut">
              <a:rPr lang="it-IT" smtClean="0"/>
              <a:t>17/03/2023</a:t>
            </a:fld>
            <a:endParaRPr lang="it-IT"/>
          </a:p>
        </p:txBody>
      </p:sp>
      <p:sp>
        <p:nvSpPr>
          <p:cNvPr id="6" name="Segnaposto piè di pagina 5">
            <a:extLst>
              <a:ext uri="{FF2B5EF4-FFF2-40B4-BE49-F238E27FC236}">
                <a16:creationId xmlns:a16="http://schemas.microsoft.com/office/drawing/2014/main" id="{412BB55E-9F66-4909-AECD-243B44339CB2}"/>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7CC61F20-FF3E-4789-A55B-783C65A65D95}"/>
              </a:ext>
            </a:extLst>
          </p:cNvPr>
          <p:cNvSpPr>
            <a:spLocks noGrp="1"/>
          </p:cNvSpPr>
          <p:nvPr>
            <p:ph type="sldNum" sz="quarter" idx="12"/>
          </p:nvPr>
        </p:nvSpPr>
        <p:spPr/>
        <p:txBody>
          <a:bodyPr/>
          <a:lstStyle/>
          <a:p>
            <a:fld id="{AC09CD7D-E927-45CA-BD80-31A5E9959456}" type="slidenum">
              <a:rPr lang="it-IT" smtClean="0"/>
              <a:t>‹N›</a:t>
            </a:fld>
            <a:endParaRPr lang="it-IT"/>
          </a:p>
        </p:txBody>
      </p:sp>
    </p:spTree>
    <p:extLst>
      <p:ext uri="{BB962C8B-B14F-4D97-AF65-F5344CB8AC3E}">
        <p14:creationId xmlns:p14="http://schemas.microsoft.com/office/powerpoint/2010/main" val="3107572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9987248-9FD8-40F2-9E0E-D224C0C090D2}"/>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0307CC44-B116-4909-B0DD-022702D6FA7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831A8948-1928-45AF-9EE0-17B1D419D03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A5B589F3-640E-42E2-B6D2-F936ABAA1370}"/>
              </a:ext>
            </a:extLst>
          </p:cNvPr>
          <p:cNvSpPr>
            <a:spLocks noGrp="1"/>
          </p:cNvSpPr>
          <p:nvPr>
            <p:ph type="dt" sz="half" idx="10"/>
          </p:nvPr>
        </p:nvSpPr>
        <p:spPr/>
        <p:txBody>
          <a:bodyPr/>
          <a:lstStyle/>
          <a:p>
            <a:fld id="{A1D54D4A-6D75-475F-B84F-903F89C92C48}" type="datetimeFigureOut">
              <a:rPr lang="it-IT" smtClean="0"/>
              <a:t>17/03/2023</a:t>
            </a:fld>
            <a:endParaRPr lang="it-IT"/>
          </a:p>
        </p:txBody>
      </p:sp>
      <p:sp>
        <p:nvSpPr>
          <p:cNvPr id="6" name="Segnaposto piè di pagina 5">
            <a:extLst>
              <a:ext uri="{FF2B5EF4-FFF2-40B4-BE49-F238E27FC236}">
                <a16:creationId xmlns:a16="http://schemas.microsoft.com/office/drawing/2014/main" id="{FEAF7F67-EB03-485F-8354-2E65056AF753}"/>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B3BADB48-18CB-4535-8D67-30381C0913D6}"/>
              </a:ext>
            </a:extLst>
          </p:cNvPr>
          <p:cNvSpPr>
            <a:spLocks noGrp="1"/>
          </p:cNvSpPr>
          <p:nvPr>
            <p:ph type="sldNum" sz="quarter" idx="12"/>
          </p:nvPr>
        </p:nvSpPr>
        <p:spPr/>
        <p:txBody>
          <a:bodyPr/>
          <a:lstStyle/>
          <a:p>
            <a:fld id="{AC09CD7D-E927-45CA-BD80-31A5E9959456}" type="slidenum">
              <a:rPr lang="it-IT" smtClean="0"/>
              <a:t>‹N›</a:t>
            </a:fld>
            <a:endParaRPr lang="it-IT"/>
          </a:p>
        </p:txBody>
      </p:sp>
    </p:spTree>
    <p:extLst>
      <p:ext uri="{BB962C8B-B14F-4D97-AF65-F5344CB8AC3E}">
        <p14:creationId xmlns:p14="http://schemas.microsoft.com/office/powerpoint/2010/main" val="15714388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C2335830-CEC1-4FFE-A4C5-6EAEAB63DBE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8E8F8C51-51D4-4486-BE98-2B4E1F183D9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94457456-00C5-4111-8459-27A93A901AE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D54D4A-6D75-475F-B84F-903F89C92C48}" type="datetimeFigureOut">
              <a:rPr lang="it-IT" smtClean="0"/>
              <a:t>17/03/2023</a:t>
            </a:fld>
            <a:endParaRPr lang="it-IT"/>
          </a:p>
        </p:txBody>
      </p:sp>
      <p:sp>
        <p:nvSpPr>
          <p:cNvPr id="5" name="Segnaposto piè di pagina 4">
            <a:extLst>
              <a:ext uri="{FF2B5EF4-FFF2-40B4-BE49-F238E27FC236}">
                <a16:creationId xmlns:a16="http://schemas.microsoft.com/office/drawing/2014/main" id="{6B70D16E-56BC-4309-87EB-3F2629BD952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7A2D0258-50F9-4338-8C78-4164D8C5FA2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09CD7D-E927-45CA-BD80-31A5E9959456}" type="slidenum">
              <a:rPr lang="it-IT" smtClean="0"/>
              <a:t>‹N›</a:t>
            </a:fld>
            <a:endParaRPr lang="it-IT"/>
          </a:p>
        </p:txBody>
      </p:sp>
    </p:spTree>
    <p:extLst>
      <p:ext uri="{BB962C8B-B14F-4D97-AF65-F5344CB8AC3E}">
        <p14:creationId xmlns:p14="http://schemas.microsoft.com/office/powerpoint/2010/main" val="1138471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a:extLst>
              <a:ext uri="{FF2B5EF4-FFF2-40B4-BE49-F238E27FC236}">
                <a16:creationId xmlns:a16="http://schemas.microsoft.com/office/drawing/2014/main" id="{8298F4FA-245B-454A-9D3B-1C06D7635A2E}"/>
              </a:ext>
            </a:extLst>
          </p:cNvPr>
          <p:cNvSpPr txBox="1"/>
          <p:nvPr/>
        </p:nvSpPr>
        <p:spPr>
          <a:xfrm>
            <a:off x="3552825" y="2438400"/>
            <a:ext cx="4800600" cy="523220"/>
          </a:xfrm>
          <a:prstGeom prst="rect">
            <a:avLst/>
          </a:prstGeom>
          <a:noFill/>
        </p:spPr>
        <p:txBody>
          <a:bodyPr wrap="square" rtlCol="0">
            <a:spAutoFit/>
          </a:bodyPr>
          <a:lstStyle/>
          <a:p>
            <a:r>
              <a:rPr lang="it-IT" sz="2800" b="1" dirty="0"/>
              <a:t>DICROISMO CIRCOLARE</a:t>
            </a:r>
          </a:p>
        </p:txBody>
      </p:sp>
    </p:spTree>
    <p:extLst>
      <p:ext uri="{BB962C8B-B14F-4D97-AF65-F5344CB8AC3E}">
        <p14:creationId xmlns:p14="http://schemas.microsoft.com/office/powerpoint/2010/main" val="41417461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8CFBABB8-F710-4232-8EEA-9DFEBA842583}"/>
              </a:ext>
            </a:extLst>
          </p:cNvPr>
          <p:cNvSpPr>
            <a:spLocks noGrp="1"/>
          </p:cNvSpPr>
          <p:nvPr>
            <p:ph idx="1"/>
          </p:nvPr>
        </p:nvSpPr>
        <p:spPr>
          <a:xfrm>
            <a:off x="838200" y="571500"/>
            <a:ext cx="10515600" cy="5605463"/>
          </a:xfrm>
        </p:spPr>
        <p:txBody>
          <a:bodyPr/>
          <a:lstStyle/>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Il valore dell’ellitticità è legato alla differenza di assorbanza per le due componenti polarizzate circolarmente e dipende dalla lunghezza d’onda della radiazione. </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La misura dell’ellitticità in funzione della lunghezza d’onda costituisce lo scopo della spettroscopia di dicroismo circolare. </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Essa può essere effettuata in varie regioni spettrali, ma il caso più comunemente studiato è quello del dicroismo circolare </a:t>
            </a:r>
            <a:r>
              <a:rPr kumimoji="0" lang="it-IT" sz="2400" b="1" i="0" u="none" strike="noStrike" kern="1200" cap="none" spc="0" normalizeH="0" baseline="0" noProof="0" dirty="0">
                <a:ln>
                  <a:noFill/>
                </a:ln>
                <a:solidFill>
                  <a:srgbClr val="FF0000"/>
                </a:solidFill>
                <a:effectLst/>
                <a:uLnTx/>
                <a:uFillTx/>
                <a:latin typeface="Calibri" panose="020F0502020204030204"/>
                <a:ea typeface="+mn-ea"/>
                <a:cs typeface="+mn-cs"/>
              </a:rPr>
              <a:t>nella regione UV-vis</a:t>
            </a: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 dovuto cioè alle transizioni elettroniche nelle molecole. Lo spettro di dicroismo circolare di una specie chimica in soluzione, come quello di assorbimento isotropo (cioè eseguito utilizzando luce non polarizzata), è costituito da bande. </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Vi è tuttavia una importante differenza fra gli spettri di assorbimento e quelli di dicroismo circolare: mentre i primi presentano solo segnali positivi, le bande CD, essendo dovute a differenze di assorbimento, possono essere positive o negative.</a:t>
            </a:r>
          </a:p>
          <a:p>
            <a:endParaRPr lang="it-IT" dirty="0"/>
          </a:p>
        </p:txBody>
      </p:sp>
    </p:spTree>
    <p:extLst>
      <p:ext uri="{BB962C8B-B14F-4D97-AF65-F5344CB8AC3E}">
        <p14:creationId xmlns:p14="http://schemas.microsoft.com/office/powerpoint/2010/main" val="12922334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BAA97B2A-72C4-43D3-AD38-76B183229F11}"/>
              </a:ext>
            </a:extLst>
          </p:cNvPr>
          <p:cNvSpPr>
            <a:spLocks noGrp="1"/>
          </p:cNvSpPr>
          <p:nvPr>
            <p:ph idx="1"/>
          </p:nvPr>
        </p:nvSpPr>
        <p:spPr>
          <a:xfrm>
            <a:off x="838200" y="523875"/>
            <a:ext cx="10515600" cy="5653088"/>
          </a:xfrm>
        </p:spPr>
        <p:txBody>
          <a:bodyPr/>
          <a:lstStyle/>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Tali esperimenti riguardano ad esempio la formazione di complessi </a:t>
            </a:r>
            <a:r>
              <a:rPr kumimoji="0" lang="it-IT" sz="2400" b="0" i="0" u="none" strike="noStrike" kern="1200" cap="none" spc="0" normalizeH="0" baseline="0" noProof="0" dirty="0" err="1">
                <a:ln>
                  <a:noFill/>
                </a:ln>
                <a:solidFill>
                  <a:prstClr val="black"/>
                </a:solidFill>
                <a:effectLst/>
                <a:uLnTx/>
                <a:uFillTx/>
                <a:latin typeface="Calibri" panose="020F0502020204030204"/>
                <a:ea typeface="+mn-ea"/>
                <a:cs typeface="+mn-cs"/>
              </a:rPr>
              <a:t>host</a:t>
            </a: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-guest fra specie asimmetriche, per i quali è possibile determinare la costante termodinamica di associazione attraverso titolazioni CD. </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Particolarmente interessante è il caso di un </a:t>
            </a:r>
            <a:r>
              <a:rPr kumimoji="0" lang="it-IT" sz="2400" b="0" i="0" u="none" strike="noStrike" kern="1200" cap="none" spc="0" normalizeH="0" baseline="0" noProof="0" dirty="0">
                <a:ln>
                  <a:noFill/>
                </a:ln>
                <a:solidFill>
                  <a:srgbClr val="FF0000"/>
                </a:solidFill>
                <a:effectLst/>
                <a:uLnTx/>
                <a:uFillTx/>
                <a:latin typeface="Calibri" panose="020F0502020204030204"/>
                <a:ea typeface="+mn-ea"/>
                <a:cs typeface="+mn-cs"/>
              </a:rPr>
              <a:t>cromoforo achirale </a:t>
            </a: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(quindi privo di CD naturale) </a:t>
            </a:r>
            <a:r>
              <a:rPr kumimoji="0" lang="it-IT" sz="2400" b="0" i="0" u="none" strike="noStrike" kern="1200" cap="none" spc="0" normalizeH="0" baseline="0" noProof="0" dirty="0">
                <a:ln>
                  <a:noFill/>
                </a:ln>
                <a:solidFill>
                  <a:srgbClr val="FF0000"/>
                </a:solidFill>
                <a:effectLst/>
                <a:uLnTx/>
                <a:uFillTx/>
                <a:latin typeface="Calibri" panose="020F0502020204030204"/>
                <a:ea typeface="+mn-ea"/>
                <a:cs typeface="+mn-cs"/>
              </a:rPr>
              <a:t>che interagisce con una molecola chirale</a:t>
            </a: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it-IT" sz="2400" b="1" i="0" u="none" strike="noStrike" kern="1200" cap="none" spc="0" normalizeH="0" baseline="0" noProof="0" dirty="0">
                <a:ln>
                  <a:noFill/>
                </a:ln>
                <a:solidFill>
                  <a:srgbClr val="FF0000"/>
                </a:solidFill>
                <a:effectLst/>
                <a:uLnTx/>
                <a:uFillTx/>
                <a:latin typeface="Calibri" panose="020F0502020204030204"/>
                <a:ea typeface="+mn-ea"/>
                <a:cs typeface="+mn-cs"/>
              </a:rPr>
              <a:t>Il complesso risultante è ovviamente chirale e può presentare dicroismo circolare nella regione di assorbimento del cromoforo achirale.</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La curva (a) mostra lo spettro CD di una molecola costituita da un gruppo </a:t>
            </a:r>
            <a:r>
              <a:rPr kumimoji="0" lang="it-IT" sz="2400" b="0" i="0" u="none" strike="noStrike" kern="1200" cap="none" spc="0" normalizeH="0" baseline="0" noProof="0" dirty="0" err="1">
                <a:ln>
                  <a:noFill/>
                </a:ln>
                <a:solidFill>
                  <a:prstClr val="black"/>
                </a:solidFill>
                <a:effectLst/>
                <a:uLnTx/>
                <a:uFillTx/>
                <a:latin typeface="Calibri" panose="020F0502020204030204"/>
                <a:ea typeface="+mn-ea"/>
                <a:cs typeface="+mn-cs"/>
              </a:rPr>
              <a:t>ferrocene</a:t>
            </a: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 (achirale) sostituito con unità d-</a:t>
            </a:r>
            <a:r>
              <a:rPr kumimoji="0" lang="it-IT" sz="2400" b="0" i="0" u="none" strike="noStrike" kern="1200" cap="none" spc="0" normalizeH="0" baseline="0" noProof="0" dirty="0" err="1">
                <a:ln>
                  <a:noFill/>
                </a:ln>
                <a:solidFill>
                  <a:prstClr val="black"/>
                </a:solidFill>
                <a:effectLst/>
                <a:uLnTx/>
                <a:uFillTx/>
                <a:latin typeface="Calibri" panose="020F0502020204030204"/>
                <a:ea typeface="+mn-ea"/>
                <a:cs typeface="+mn-cs"/>
              </a:rPr>
              <a:t>glucopiranosidiche</a:t>
            </a: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 chirali. Le curve (b-d) rappresentano le variazioni spettrali osservate con l’aggiunta del </a:t>
            </a:r>
            <a:r>
              <a:rPr kumimoji="0" lang="it-IT" sz="2400" b="0" i="0" u="none" strike="noStrike" kern="1200" cap="none" spc="0" normalizeH="0" baseline="0" noProof="0" dirty="0" err="1">
                <a:ln>
                  <a:noFill/>
                </a:ln>
                <a:solidFill>
                  <a:prstClr val="black"/>
                </a:solidFill>
                <a:effectLst/>
                <a:uLnTx/>
                <a:uFillTx/>
                <a:latin typeface="Calibri" panose="020F0502020204030204"/>
                <a:ea typeface="+mn-ea"/>
                <a:cs typeface="+mn-cs"/>
              </a:rPr>
              <a:t>macrociclo</a:t>
            </a: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 chirale β-</a:t>
            </a:r>
            <a:r>
              <a:rPr kumimoji="0" lang="it-IT" sz="2400" b="0" i="0" u="none" strike="noStrike" kern="1200" cap="none" spc="0" normalizeH="0" baseline="0" noProof="0" dirty="0" err="1">
                <a:ln>
                  <a:noFill/>
                </a:ln>
                <a:solidFill>
                  <a:prstClr val="black"/>
                </a:solidFill>
                <a:effectLst/>
                <a:uLnTx/>
                <a:uFillTx/>
                <a:latin typeface="Calibri" panose="020F0502020204030204"/>
                <a:ea typeface="+mn-ea"/>
                <a:cs typeface="+mn-cs"/>
              </a:rPr>
              <a:t>ciclodestrina</a:t>
            </a: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 in soluzione acquosa, con cui il </a:t>
            </a:r>
            <a:r>
              <a:rPr kumimoji="0" lang="it-IT" sz="2400" b="0" i="0" u="none" strike="noStrike" kern="1200" cap="none" spc="0" normalizeH="0" baseline="0" noProof="0" dirty="0" err="1">
                <a:ln>
                  <a:noFill/>
                </a:ln>
                <a:solidFill>
                  <a:prstClr val="black"/>
                </a:solidFill>
                <a:effectLst/>
                <a:uLnTx/>
                <a:uFillTx/>
                <a:latin typeface="Calibri" panose="020F0502020204030204"/>
                <a:ea typeface="+mn-ea"/>
                <a:cs typeface="+mn-cs"/>
              </a:rPr>
              <a:t>ferrocene</a:t>
            </a: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 forma un complesso di inclusione.</a:t>
            </a:r>
          </a:p>
          <a:p>
            <a:endParaRPr lang="it-IT" dirty="0"/>
          </a:p>
        </p:txBody>
      </p:sp>
    </p:spTree>
    <p:extLst>
      <p:ext uri="{BB962C8B-B14F-4D97-AF65-F5344CB8AC3E}">
        <p14:creationId xmlns:p14="http://schemas.microsoft.com/office/powerpoint/2010/main" val="2038370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Segnaposto contenuto 3">
            <a:extLst>
              <a:ext uri="{FF2B5EF4-FFF2-40B4-BE49-F238E27FC236}">
                <a16:creationId xmlns:a16="http://schemas.microsoft.com/office/drawing/2014/main" id="{D19659C0-4BE4-4844-922B-E8C18BF6C6E6}"/>
              </a:ext>
            </a:extLst>
          </p:cNvPr>
          <p:cNvPicPr>
            <a:picLocks noGrp="1" noChangeAspect="1"/>
          </p:cNvPicPr>
          <p:nvPr>
            <p:ph idx="1"/>
          </p:nvPr>
        </p:nvPicPr>
        <p:blipFill>
          <a:blip r:embed="rId2"/>
          <a:stretch>
            <a:fillRect/>
          </a:stretch>
        </p:blipFill>
        <p:spPr>
          <a:xfrm>
            <a:off x="3448005" y="1252538"/>
            <a:ext cx="5295990" cy="4352925"/>
          </a:xfrm>
          <a:prstGeom prst="rect">
            <a:avLst/>
          </a:prstGeom>
        </p:spPr>
      </p:pic>
    </p:spTree>
    <p:extLst>
      <p:ext uri="{BB962C8B-B14F-4D97-AF65-F5344CB8AC3E}">
        <p14:creationId xmlns:p14="http://schemas.microsoft.com/office/powerpoint/2010/main" val="10861339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9EA7079D-AD50-4ACC-A4E3-101D718FACB9}"/>
              </a:ext>
            </a:extLst>
          </p:cNvPr>
          <p:cNvSpPr>
            <a:spLocks noGrp="1"/>
          </p:cNvSpPr>
          <p:nvPr>
            <p:ph idx="1"/>
          </p:nvPr>
        </p:nvSpPr>
        <p:spPr/>
        <p:txBody>
          <a:bodyPr/>
          <a:lstStyle/>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Poiché nella zona spettrale esaminata presenta assorbimento soltanto l’unità </a:t>
            </a:r>
            <a:r>
              <a:rPr kumimoji="0" lang="it-IT" sz="2400" b="0" i="0" u="none" strike="noStrike" kern="1200" cap="none" spc="0" normalizeH="0" baseline="0" noProof="0" dirty="0" err="1">
                <a:ln>
                  <a:noFill/>
                </a:ln>
                <a:solidFill>
                  <a:prstClr val="black"/>
                </a:solidFill>
                <a:effectLst/>
                <a:uLnTx/>
                <a:uFillTx/>
                <a:latin typeface="Calibri" panose="020F0502020204030204"/>
                <a:ea typeface="+mn-ea"/>
                <a:cs typeface="+mn-cs"/>
              </a:rPr>
              <a:t>ferrocenica</a:t>
            </a: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 è chiaro che le bande CD osservate nello spettro (a) sono indotte sul cromoforo achirale </a:t>
            </a:r>
            <a:r>
              <a:rPr kumimoji="0" lang="it-IT" sz="2400" b="0" i="0" u="none" strike="noStrike" kern="1200" cap="none" spc="0" normalizeH="0" baseline="0" noProof="0" dirty="0" err="1">
                <a:ln>
                  <a:noFill/>
                </a:ln>
                <a:solidFill>
                  <a:prstClr val="black"/>
                </a:solidFill>
                <a:effectLst/>
                <a:uLnTx/>
                <a:uFillTx/>
                <a:latin typeface="Calibri" panose="020F0502020204030204"/>
                <a:ea typeface="+mn-ea"/>
                <a:cs typeface="+mn-cs"/>
              </a:rPr>
              <a:t>ferrocene</a:t>
            </a: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 dalla presenza del sostituente chirale. </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L’aggiunta di β-</a:t>
            </a:r>
            <a:r>
              <a:rPr kumimoji="0" lang="it-IT" sz="2400" b="0" i="0" u="none" strike="noStrike" kern="1200" cap="none" spc="0" normalizeH="0" baseline="0" noProof="0" dirty="0" err="1">
                <a:ln>
                  <a:noFill/>
                </a:ln>
                <a:solidFill>
                  <a:prstClr val="black"/>
                </a:solidFill>
                <a:effectLst/>
                <a:uLnTx/>
                <a:uFillTx/>
                <a:latin typeface="Calibri" panose="020F0502020204030204"/>
                <a:ea typeface="+mn-ea"/>
                <a:cs typeface="+mn-cs"/>
              </a:rPr>
              <a:t>ciclodestrina</a:t>
            </a: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 provoca variazioni nel dicroismo circolare indotto sulle bande di assorbimento del </a:t>
            </a:r>
            <a:r>
              <a:rPr kumimoji="0" lang="it-IT" sz="2400" b="0" i="0" u="none" strike="noStrike" kern="1200" cap="none" spc="0" normalizeH="0" baseline="0" noProof="0" dirty="0" err="1">
                <a:ln>
                  <a:noFill/>
                </a:ln>
                <a:solidFill>
                  <a:prstClr val="black"/>
                </a:solidFill>
                <a:effectLst/>
                <a:uLnTx/>
                <a:uFillTx/>
                <a:latin typeface="Calibri" panose="020F0502020204030204"/>
                <a:ea typeface="+mn-ea"/>
                <a:cs typeface="+mn-cs"/>
              </a:rPr>
              <a:t>ferrocene</a:t>
            </a: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 a causa della formazione di un complesso </a:t>
            </a:r>
            <a:r>
              <a:rPr kumimoji="0" lang="it-IT" sz="2400" b="0" i="0" u="none" strike="noStrike" kern="1200" cap="none" spc="0" normalizeH="0" baseline="0" noProof="0" dirty="0" err="1">
                <a:ln>
                  <a:noFill/>
                </a:ln>
                <a:solidFill>
                  <a:prstClr val="black"/>
                </a:solidFill>
                <a:effectLst/>
                <a:uLnTx/>
                <a:uFillTx/>
                <a:latin typeface="Calibri" panose="020F0502020204030204"/>
                <a:ea typeface="+mn-ea"/>
                <a:cs typeface="+mn-cs"/>
              </a:rPr>
              <a:t>host</a:t>
            </a: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-guest ne quale </a:t>
            </a:r>
            <a:r>
              <a:rPr kumimoji="0" lang="it-IT" sz="2400" b="1" i="0" u="none" strike="noStrike" kern="1200" cap="none" spc="0" normalizeH="0" baseline="0" noProof="0" dirty="0">
                <a:ln>
                  <a:noFill/>
                </a:ln>
                <a:solidFill>
                  <a:srgbClr val="FF0000"/>
                </a:solidFill>
                <a:effectLst/>
                <a:uLnTx/>
                <a:uFillTx/>
                <a:latin typeface="Calibri" panose="020F0502020204030204"/>
                <a:ea typeface="+mn-ea"/>
                <a:cs typeface="+mn-cs"/>
              </a:rPr>
              <a:t>l’unità </a:t>
            </a:r>
            <a:r>
              <a:rPr kumimoji="0" lang="it-IT" sz="2400" b="1" i="0" u="none" strike="noStrike" kern="1200" cap="none" spc="0" normalizeH="0" baseline="0" noProof="0" dirty="0" err="1">
                <a:ln>
                  <a:noFill/>
                </a:ln>
                <a:solidFill>
                  <a:srgbClr val="FF0000"/>
                </a:solidFill>
                <a:effectLst/>
                <a:uLnTx/>
                <a:uFillTx/>
                <a:latin typeface="Calibri" panose="020F0502020204030204"/>
                <a:ea typeface="+mn-ea"/>
                <a:cs typeface="+mn-cs"/>
              </a:rPr>
              <a:t>ferrocenica</a:t>
            </a:r>
            <a:r>
              <a:rPr kumimoji="0" lang="it-IT" sz="2400" b="1" i="0" u="none" strike="noStrike" kern="1200" cap="none" spc="0" normalizeH="0" baseline="0" noProof="0" dirty="0">
                <a:ln>
                  <a:noFill/>
                </a:ln>
                <a:solidFill>
                  <a:srgbClr val="FF0000"/>
                </a:solidFill>
                <a:effectLst/>
                <a:uLnTx/>
                <a:uFillTx/>
                <a:latin typeface="Calibri" panose="020F0502020204030204"/>
                <a:ea typeface="+mn-ea"/>
                <a:cs typeface="+mn-cs"/>
              </a:rPr>
              <a:t> va ad occupare la cavità del </a:t>
            </a:r>
            <a:r>
              <a:rPr kumimoji="0" lang="it-IT" sz="2400" b="1" i="0" u="none" strike="noStrike" kern="1200" cap="none" spc="0" normalizeH="0" baseline="0" noProof="0" dirty="0" err="1">
                <a:ln>
                  <a:noFill/>
                </a:ln>
                <a:solidFill>
                  <a:srgbClr val="FF0000"/>
                </a:solidFill>
                <a:effectLst/>
                <a:uLnTx/>
                <a:uFillTx/>
                <a:latin typeface="Calibri" panose="020F0502020204030204"/>
                <a:ea typeface="+mn-ea"/>
                <a:cs typeface="+mn-cs"/>
              </a:rPr>
              <a:t>macrociclo</a:t>
            </a:r>
            <a:r>
              <a:rPr kumimoji="0" lang="it-IT" sz="2400" b="1" i="0" u="none" strike="noStrike" kern="1200" cap="none" spc="0" normalizeH="0" baseline="0" noProof="0" dirty="0">
                <a:ln>
                  <a:noFill/>
                </a:ln>
                <a:solidFill>
                  <a:srgbClr val="FF0000"/>
                </a:solidFill>
                <a:effectLst/>
                <a:uLnTx/>
                <a:uFillTx/>
                <a:latin typeface="Calibri" panose="020F0502020204030204"/>
                <a:ea typeface="+mn-ea"/>
                <a:cs typeface="+mn-cs"/>
              </a:rPr>
              <a:t> chirale .</a:t>
            </a:r>
          </a:p>
          <a:p>
            <a:endParaRPr lang="it-IT" dirty="0"/>
          </a:p>
        </p:txBody>
      </p:sp>
    </p:spTree>
    <p:extLst>
      <p:ext uri="{BB962C8B-B14F-4D97-AF65-F5344CB8AC3E}">
        <p14:creationId xmlns:p14="http://schemas.microsoft.com/office/powerpoint/2010/main" val="4440026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D67EF117-6846-4C67-B944-D9371ECE1910}"/>
              </a:ext>
            </a:extLst>
          </p:cNvPr>
          <p:cNvSpPr>
            <a:spLocks noGrp="1"/>
          </p:cNvSpPr>
          <p:nvPr>
            <p:ph idx="1"/>
          </p:nvPr>
        </p:nvSpPr>
        <p:spPr>
          <a:xfrm>
            <a:off x="838200" y="676275"/>
            <a:ext cx="10515600" cy="5500688"/>
          </a:xfrm>
        </p:spPr>
        <p:txBody>
          <a:bodyPr/>
          <a:lstStyle/>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it-IT" sz="2800" b="0" i="0" u="none" strike="noStrike" kern="1200" cap="none" spc="0" normalizeH="0" baseline="0" noProof="0" dirty="0">
                <a:ln>
                  <a:noFill/>
                </a:ln>
                <a:solidFill>
                  <a:prstClr val="black"/>
                </a:solidFill>
                <a:effectLst/>
                <a:uLnTx/>
                <a:uFillTx/>
                <a:latin typeface="Calibri" panose="020F0502020204030204"/>
                <a:ea typeface="+mn-ea"/>
                <a:cs typeface="+mn-cs"/>
              </a:rPr>
              <a:t>Già dai tempi di </a:t>
            </a:r>
            <a:r>
              <a:rPr kumimoji="0" lang="it-IT" sz="2800" b="1" i="0" u="none" strike="noStrike" kern="1200" cap="none" spc="0" normalizeH="0" baseline="0" noProof="0" dirty="0">
                <a:ln>
                  <a:noFill/>
                </a:ln>
                <a:solidFill>
                  <a:srgbClr val="FF0000"/>
                </a:solidFill>
                <a:effectLst/>
                <a:uLnTx/>
                <a:uFillTx/>
                <a:latin typeface="Calibri" panose="020F0502020204030204"/>
                <a:ea typeface="+mn-ea"/>
                <a:cs typeface="+mn-cs"/>
              </a:rPr>
              <a:t>Louis Pasteur </a:t>
            </a:r>
            <a:r>
              <a:rPr kumimoji="0" lang="it-IT" sz="2800" b="0" i="0" u="none" strike="noStrike" kern="1200" cap="none" spc="0" normalizeH="0" baseline="0" noProof="0" dirty="0">
                <a:ln>
                  <a:noFill/>
                </a:ln>
                <a:solidFill>
                  <a:prstClr val="black"/>
                </a:solidFill>
                <a:effectLst/>
                <a:uLnTx/>
                <a:uFillTx/>
                <a:latin typeface="Calibri" panose="020F0502020204030204"/>
                <a:ea typeface="+mn-ea"/>
                <a:cs typeface="+mn-cs"/>
              </a:rPr>
              <a:t>era noto che, </a:t>
            </a:r>
            <a:r>
              <a:rPr kumimoji="0" lang="it-IT" sz="2800" b="1" i="0" u="none" strike="noStrike" kern="1200" cap="none" spc="0" normalizeH="0" baseline="0" noProof="0" dirty="0">
                <a:ln>
                  <a:noFill/>
                </a:ln>
                <a:solidFill>
                  <a:prstClr val="black"/>
                </a:solidFill>
                <a:effectLst/>
                <a:uLnTx/>
                <a:uFillTx/>
                <a:latin typeface="Calibri" panose="020F0502020204030204"/>
                <a:ea typeface="+mn-ea"/>
                <a:cs typeface="+mn-cs"/>
              </a:rPr>
              <a:t>se un raggio di luce polarizzata linearmente attraversa uno dei due enantiomeri di una sostanza chirale, il piano di polarizzazione viene ruotato di un certo angolo. </a:t>
            </a:r>
            <a:r>
              <a:rPr kumimoji="0" lang="it-IT" sz="2800" b="0" i="0" u="none" strike="noStrike" kern="1200" cap="none" spc="0" normalizeH="0" baseline="0" noProof="0" dirty="0">
                <a:ln>
                  <a:noFill/>
                </a:ln>
                <a:solidFill>
                  <a:prstClr val="black"/>
                </a:solidFill>
                <a:effectLst/>
                <a:uLnTx/>
                <a:uFillTx/>
                <a:latin typeface="Calibri" panose="020F0502020204030204"/>
                <a:ea typeface="+mn-ea"/>
                <a:cs typeface="+mn-cs"/>
              </a:rPr>
              <a:t>Tale fenomeno prende il nome di </a:t>
            </a:r>
            <a:r>
              <a:rPr kumimoji="0" lang="it-IT" sz="2800" b="1" i="0" u="none" strike="noStrike" kern="1200" cap="none" spc="0" normalizeH="0" baseline="0" noProof="0" dirty="0">
                <a:ln>
                  <a:noFill/>
                </a:ln>
                <a:solidFill>
                  <a:srgbClr val="FF0000"/>
                </a:solidFill>
                <a:effectLst/>
                <a:uLnTx/>
                <a:uFillTx/>
                <a:latin typeface="Calibri" panose="020F0502020204030204"/>
                <a:ea typeface="+mn-ea"/>
                <a:cs typeface="+mn-cs"/>
              </a:rPr>
              <a:t>rotazione ottica</a:t>
            </a:r>
            <a:r>
              <a:rPr kumimoji="0" lang="it-IT" sz="2800" b="0" i="0" u="none" strike="noStrike" kern="1200" cap="none" spc="0" normalizeH="0" baseline="0" noProof="0" dirty="0">
                <a:ln>
                  <a:noFill/>
                </a:ln>
                <a:solidFill>
                  <a:prstClr val="black"/>
                </a:solidFill>
                <a:effectLst/>
                <a:uLnTx/>
                <a:uFillTx/>
                <a:latin typeface="Calibri" panose="020F0502020204030204"/>
                <a:ea typeface="+mn-ea"/>
                <a:cs typeface="+mn-cs"/>
              </a:rPr>
              <a:t>.</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it-IT" sz="2800" b="0" i="0" u="none" strike="noStrike" kern="1200" cap="none" spc="0" normalizeH="0" baseline="0" noProof="0" dirty="0">
                <a:ln>
                  <a:noFill/>
                </a:ln>
                <a:solidFill>
                  <a:prstClr val="black"/>
                </a:solidFill>
                <a:effectLst/>
                <a:uLnTx/>
                <a:uFillTx/>
                <a:latin typeface="Calibri" panose="020F0502020204030204"/>
                <a:ea typeface="+mn-ea"/>
                <a:cs typeface="+mn-cs"/>
              </a:rPr>
              <a:t>Il comportamento dei due enantiomeri differisce nel fatto che essi ruotano il piano della luce polarizzata linearmente dello stesso angolo, ma </a:t>
            </a:r>
            <a:r>
              <a:rPr kumimoji="0" lang="it-IT" sz="2800" b="1" i="0" u="none" strike="noStrike" kern="1200" cap="none" spc="0" normalizeH="0" baseline="0" noProof="0" dirty="0">
                <a:ln>
                  <a:noFill/>
                </a:ln>
                <a:solidFill>
                  <a:prstClr val="black"/>
                </a:solidFill>
                <a:effectLst/>
                <a:uLnTx/>
                <a:uFillTx/>
                <a:latin typeface="Calibri" panose="020F0502020204030204"/>
                <a:ea typeface="+mn-ea"/>
                <a:cs typeface="+mn-cs"/>
              </a:rPr>
              <a:t>in direzioni opposte</a:t>
            </a:r>
            <a:r>
              <a:rPr kumimoji="0" lang="it-IT" sz="2800" b="0" i="0" u="none" strike="noStrike" kern="1200" cap="none" spc="0" normalizeH="0" baseline="0" noProof="0" dirty="0">
                <a:ln>
                  <a:noFill/>
                </a:ln>
                <a:solidFill>
                  <a:prstClr val="black"/>
                </a:solidFill>
                <a:effectLst/>
                <a:uLnTx/>
                <a:uFillTx/>
                <a:latin typeface="Calibri" panose="020F0502020204030204"/>
                <a:ea typeface="+mn-ea"/>
                <a:cs typeface="+mn-cs"/>
              </a:rPr>
              <a:t>; di qui la consuetudine di indicare gli enantiomeri con il termine di </a:t>
            </a:r>
            <a:r>
              <a:rPr kumimoji="0" lang="it-IT" sz="2800" b="1" i="0" u="none" strike="noStrike" kern="1200" cap="none" spc="0" normalizeH="0" baseline="0" noProof="0" dirty="0">
                <a:ln>
                  <a:noFill/>
                </a:ln>
                <a:solidFill>
                  <a:prstClr val="black"/>
                </a:solidFill>
                <a:effectLst/>
                <a:uLnTx/>
                <a:uFillTx/>
                <a:latin typeface="Calibri" panose="020F0502020204030204"/>
                <a:ea typeface="+mn-ea"/>
                <a:cs typeface="+mn-cs"/>
              </a:rPr>
              <a:t>composti otticamente attivi</a:t>
            </a:r>
            <a:r>
              <a:rPr kumimoji="0" lang="it-IT" sz="2800" b="0" i="0" u="none" strike="noStrike" kern="1200" cap="none" spc="0" normalizeH="0" baseline="0" noProof="0" dirty="0">
                <a:ln>
                  <a:noFill/>
                </a:ln>
                <a:solidFill>
                  <a:prstClr val="black"/>
                </a:solidFill>
                <a:effectLst/>
                <a:uLnTx/>
                <a:uFillTx/>
                <a:latin typeface="Calibri" panose="020F0502020204030204"/>
                <a:ea typeface="+mn-ea"/>
                <a:cs typeface="+mn-cs"/>
              </a:rPr>
              <a:t>.</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it-IT" sz="2800" b="0" i="0" u="none" strike="noStrike" kern="1200" cap="none" spc="0" normalizeH="0" baseline="0" noProof="0" dirty="0">
                <a:ln>
                  <a:noFill/>
                </a:ln>
                <a:solidFill>
                  <a:prstClr val="black"/>
                </a:solidFill>
                <a:effectLst/>
                <a:uLnTx/>
                <a:uFillTx/>
                <a:latin typeface="Calibri" panose="020F0502020204030204"/>
                <a:ea typeface="+mn-ea"/>
                <a:cs typeface="+mn-cs"/>
              </a:rPr>
              <a:t>L’attività ottica delle molecole chirali ha origine dal fatto che esse interagiscono in maniera differente con le due componenti polarizzate circolarmente della luce.</a:t>
            </a:r>
          </a:p>
          <a:p>
            <a:pPr marL="0" indent="0">
              <a:buNone/>
            </a:pPr>
            <a:endParaRPr lang="it-IT" dirty="0"/>
          </a:p>
        </p:txBody>
      </p:sp>
    </p:spTree>
    <p:extLst>
      <p:ext uri="{BB962C8B-B14F-4D97-AF65-F5344CB8AC3E}">
        <p14:creationId xmlns:p14="http://schemas.microsoft.com/office/powerpoint/2010/main" val="33538835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3A8E61A-3835-4E2B-8B4C-AEA3865072CE}"/>
              </a:ext>
            </a:extLst>
          </p:cNvPr>
          <p:cNvSpPr>
            <a:spLocks noGrp="1"/>
          </p:cNvSpPr>
          <p:nvPr>
            <p:ph type="title"/>
          </p:nvPr>
        </p:nvSpPr>
        <p:spPr/>
        <p:txBody>
          <a:bodyPr/>
          <a:lstStyle/>
          <a:p>
            <a:r>
              <a:rPr kumimoji="0" lang="it-IT" sz="4400" b="1" i="0" u="none" strike="noStrike" kern="1200" cap="none" spc="0" normalizeH="0" baseline="0" noProof="0" dirty="0">
                <a:ln>
                  <a:noFill/>
                </a:ln>
                <a:solidFill>
                  <a:srgbClr val="FF0000"/>
                </a:solidFill>
                <a:effectLst/>
                <a:uLnTx/>
                <a:uFillTx/>
                <a:latin typeface="Calibri Light" panose="020F0302020204030204"/>
                <a:ea typeface="+mj-ea"/>
                <a:cs typeface="+mj-cs"/>
              </a:rPr>
              <a:t>Polarizzazione della luce</a:t>
            </a:r>
            <a:endParaRPr lang="it-IT" dirty="0"/>
          </a:p>
        </p:txBody>
      </p:sp>
      <p:sp>
        <p:nvSpPr>
          <p:cNvPr id="3" name="Segnaposto contenuto 2">
            <a:extLst>
              <a:ext uri="{FF2B5EF4-FFF2-40B4-BE49-F238E27FC236}">
                <a16:creationId xmlns:a16="http://schemas.microsoft.com/office/drawing/2014/main" id="{F9BB322B-1409-4B9E-8342-403F7FC3725A}"/>
              </a:ext>
            </a:extLst>
          </p:cNvPr>
          <p:cNvSpPr>
            <a:spLocks noGrp="1"/>
          </p:cNvSpPr>
          <p:nvPr>
            <p:ph idx="1"/>
          </p:nvPr>
        </p:nvSpPr>
        <p:spPr/>
        <p:txBody>
          <a:bodyPr>
            <a:normAutofit lnSpcReduction="10000"/>
          </a:bodyPr>
          <a:lstStyle/>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Com’è noto, una generica radiazione elettromagnetica è formata da un fascio di onde, ognuna delle quali è costituita da un </a:t>
            </a:r>
            <a:r>
              <a:rPr kumimoji="0" lang="it-IT" sz="2400" b="1" i="0" u="none" strike="noStrike" kern="1200" cap="none" spc="0" normalizeH="0" baseline="0" noProof="0" dirty="0">
                <a:ln>
                  <a:noFill/>
                </a:ln>
                <a:solidFill>
                  <a:prstClr val="black"/>
                </a:solidFill>
                <a:effectLst/>
                <a:uLnTx/>
                <a:uFillTx/>
                <a:latin typeface="Calibri" panose="020F0502020204030204"/>
                <a:ea typeface="+mn-ea"/>
                <a:cs typeface="+mn-cs"/>
              </a:rPr>
              <a:t>campo elettrico e un campo magnetico oscillanti su piani perpendicolari fra loro e perpendicolari alla direzione di propagazione dell’onda. </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Tali campi si propagano a una velocità </a:t>
            </a:r>
            <a:r>
              <a:rPr kumimoji="0" lang="it-IT" sz="2400" b="1" i="0" u="none" strike="noStrike" kern="1200" cap="none" spc="0" normalizeH="0" baseline="0" noProof="0" dirty="0">
                <a:ln>
                  <a:noFill/>
                </a:ln>
                <a:solidFill>
                  <a:srgbClr val="FF0000"/>
                </a:solidFill>
                <a:effectLst/>
                <a:uLnTx/>
                <a:uFillTx/>
                <a:latin typeface="Calibri" panose="020F0502020204030204"/>
                <a:ea typeface="+mn-ea"/>
                <a:cs typeface="+mn-cs"/>
              </a:rPr>
              <a:t>v = c</a:t>
            </a:r>
            <a:r>
              <a:rPr kumimoji="0" lang="it-IT" sz="2400" b="1" i="0" u="none" strike="noStrike" kern="1200" cap="none" spc="0" normalizeH="0" baseline="-25000" noProof="0" dirty="0">
                <a:ln>
                  <a:noFill/>
                </a:ln>
                <a:solidFill>
                  <a:srgbClr val="FF0000"/>
                </a:solidFill>
                <a:effectLst/>
                <a:uLnTx/>
                <a:uFillTx/>
                <a:latin typeface="Calibri" panose="020F0502020204030204"/>
                <a:ea typeface="+mn-ea"/>
                <a:cs typeface="+mn-cs"/>
              </a:rPr>
              <a:t>0</a:t>
            </a:r>
            <a:r>
              <a:rPr kumimoji="0" lang="it-IT" sz="2400" b="1" i="0" u="none" strike="noStrike" kern="1200" cap="none" spc="0" normalizeH="0" baseline="0" noProof="0" dirty="0">
                <a:ln>
                  <a:noFill/>
                </a:ln>
                <a:solidFill>
                  <a:srgbClr val="FF0000"/>
                </a:solidFill>
                <a:effectLst/>
                <a:uLnTx/>
                <a:uFillTx/>
                <a:latin typeface="Calibri" panose="020F0502020204030204"/>
                <a:ea typeface="+mn-ea"/>
                <a:cs typeface="+mn-cs"/>
              </a:rPr>
              <a:t>/n</a:t>
            </a: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 dove c</a:t>
            </a:r>
            <a:r>
              <a:rPr kumimoji="0" lang="it-IT" sz="2400" b="0" i="0" u="none" strike="noStrike" kern="1200" cap="none" spc="0" normalizeH="0" baseline="-25000" noProof="0" dirty="0">
                <a:ln>
                  <a:noFill/>
                </a:ln>
                <a:solidFill>
                  <a:prstClr val="black"/>
                </a:solidFill>
                <a:effectLst/>
                <a:uLnTx/>
                <a:uFillTx/>
                <a:latin typeface="Calibri" panose="020F0502020204030204"/>
                <a:ea typeface="+mn-ea"/>
                <a:cs typeface="+mn-cs"/>
              </a:rPr>
              <a:t>0 </a:t>
            </a: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è la velocità della luce nel vuoto (circa 3×10</a:t>
            </a:r>
            <a:r>
              <a:rPr kumimoji="0" lang="it-IT" sz="2400" b="0" i="0" u="none" strike="noStrike" kern="1200" cap="none" spc="0" normalizeH="0" baseline="30000" noProof="0" dirty="0">
                <a:ln>
                  <a:noFill/>
                </a:ln>
                <a:solidFill>
                  <a:prstClr val="black"/>
                </a:solidFill>
                <a:effectLst/>
                <a:uLnTx/>
                <a:uFillTx/>
                <a:latin typeface="Calibri" panose="020F0502020204030204"/>
                <a:ea typeface="+mn-ea"/>
                <a:cs typeface="+mn-cs"/>
              </a:rPr>
              <a:t>8</a:t>
            </a: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m s</a:t>
            </a:r>
            <a:r>
              <a:rPr kumimoji="0" lang="it-IT" sz="2400" b="0" i="0" u="none" strike="noStrike" kern="1200" cap="none" spc="0" normalizeH="0" baseline="30000" noProof="0" dirty="0">
                <a:ln>
                  <a:noFill/>
                </a:ln>
                <a:solidFill>
                  <a:prstClr val="black"/>
                </a:solidFill>
                <a:effectLst/>
                <a:uLnTx/>
                <a:uFillTx/>
                <a:latin typeface="Calibri" panose="020F0502020204030204"/>
                <a:ea typeface="+mn-ea"/>
                <a:cs typeface="+mn-cs"/>
              </a:rPr>
              <a:t>–1</a:t>
            </a: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 e n è l’indice di rifrazione del materiale attraversato dalla radiazione. </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Poiché i vettori del campo elettrico e magnetico sono sempre perpendicolari fra loro, spesso è sufficiente considerare uno solo dei due per descrivere le proprietà della radiazione (la scelta, arbitraria, ricade solitamente sul campo elettrico). </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Il piano individuato dalla direzione di oscillazione del campo elettrico e dalla direzione di propagazione dell’onda è il suo </a:t>
            </a:r>
            <a:r>
              <a:rPr kumimoji="0" lang="it-IT" sz="2400" b="1" i="0" u="none" strike="noStrike" kern="1200" cap="none" spc="0" normalizeH="0" baseline="0" noProof="0" dirty="0">
                <a:ln>
                  <a:noFill/>
                </a:ln>
                <a:solidFill>
                  <a:prstClr val="black"/>
                </a:solidFill>
                <a:effectLst/>
                <a:uLnTx/>
                <a:uFillTx/>
                <a:latin typeface="Calibri" panose="020F0502020204030204"/>
                <a:ea typeface="+mn-ea"/>
                <a:cs typeface="+mn-cs"/>
              </a:rPr>
              <a:t>piano di polarizzazione.</a:t>
            </a:r>
          </a:p>
          <a:p>
            <a:endParaRPr lang="it-IT" dirty="0"/>
          </a:p>
        </p:txBody>
      </p:sp>
    </p:spTree>
    <p:extLst>
      <p:ext uri="{BB962C8B-B14F-4D97-AF65-F5344CB8AC3E}">
        <p14:creationId xmlns:p14="http://schemas.microsoft.com/office/powerpoint/2010/main" val="27074606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Segnaposto contenuto 3">
            <a:extLst>
              <a:ext uri="{FF2B5EF4-FFF2-40B4-BE49-F238E27FC236}">
                <a16:creationId xmlns:a16="http://schemas.microsoft.com/office/drawing/2014/main" id="{D2620685-CACE-4932-B08E-278917452807}"/>
              </a:ext>
            </a:extLst>
          </p:cNvPr>
          <p:cNvPicPr>
            <a:picLocks noGrp="1" noChangeAspect="1"/>
          </p:cNvPicPr>
          <p:nvPr>
            <p:ph idx="1"/>
          </p:nvPr>
        </p:nvPicPr>
        <p:blipFill>
          <a:blip r:embed="rId2"/>
          <a:stretch>
            <a:fillRect/>
          </a:stretch>
        </p:blipFill>
        <p:spPr>
          <a:xfrm>
            <a:off x="940469" y="1390649"/>
            <a:ext cx="10491957" cy="4143375"/>
          </a:xfrm>
          <a:prstGeom prst="rect">
            <a:avLst/>
          </a:prstGeom>
        </p:spPr>
      </p:pic>
    </p:spTree>
    <p:extLst>
      <p:ext uri="{BB962C8B-B14F-4D97-AF65-F5344CB8AC3E}">
        <p14:creationId xmlns:p14="http://schemas.microsoft.com/office/powerpoint/2010/main" val="26212141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86B40548-70DF-49B6-9FCC-07895329F14E}"/>
              </a:ext>
            </a:extLst>
          </p:cNvPr>
          <p:cNvSpPr>
            <a:spLocks noGrp="1"/>
          </p:cNvSpPr>
          <p:nvPr>
            <p:ph idx="1"/>
          </p:nvPr>
        </p:nvSpPr>
        <p:spPr>
          <a:xfrm>
            <a:off x="923925" y="419100"/>
            <a:ext cx="10515600" cy="6296025"/>
          </a:xfrm>
        </p:spPr>
        <p:txBody>
          <a:bodyPr>
            <a:normAutofit fontScale="92500"/>
          </a:bodyPr>
          <a:lstStyle/>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it-IT" sz="2600" b="1" i="0" u="none" strike="noStrike" kern="1200" cap="none" spc="0" normalizeH="0" baseline="0" noProof="0" dirty="0">
                <a:ln>
                  <a:noFill/>
                </a:ln>
                <a:solidFill>
                  <a:prstClr val="black"/>
                </a:solidFill>
                <a:effectLst/>
                <a:uLnTx/>
                <a:uFillTx/>
                <a:latin typeface="Calibri" panose="020F0502020204030204"/>
                <a:ea typeface="+mn-ea"/>
                <a:cs typeface="+mn-cs"/>
              </a:rPr>
              <a:t>Un’onda con polarizzazione circolare è caratterizzata dal fatto che il vettore del campo elettrico, mentre si propaga, ruota intorno all’asse di propagazione</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it-IT" sz="2600" b="0" i="0" u="none" strike="noStrike" kern="1200" cap="none" spc="0" normalizeH="0" baseline="0" noProof="0" dirty="0">
                <a:ln>
                  <a:noFill/>
                </a:ln>
                <a:solidFill>
                  <a:prstClr val="black"/>
                </a:solidFill>
                <a:effectLst/>
                <a:uLnTx/>
                <a:uFillTx/>
                <a:latin typeface="Calibri" panose="020F0502020204030204"/>
                <a:ea typeface="+mn-ea"/>
                <a:cs typeface="+mn-cs"/>
              </a:rPr>
              <a:t>Durante il periodo dell’onda il vettore del campo elettrico non cambia in modulo, ma in direzione, rimanendo perpendicolare alla direzione di propagazione. </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it-IT" sz="2600" b="0" i="0" u="none" strike="noStrike" kern="1200" cap="none" spc="0" normalizeH="0" baseline="0" noProof="0" dirty="0">
                <a:ln>
                  <a:noFill/>
                </a:ln>
                <a:solidFill>
                  <a:prstClr val="black"/>
                </a:solidFill>
                <a:effectLst/>
                <a:uLnTx/>
                <a:uFillTx/>
                <a:latin typeface="Calibri" panose="020F0502020204030204"/>
                <a:ea typeface="+mn-ea"/>
                <a:cs typeface="+mn-cs"/>
              </a:rPr>
              <a:t>In altre parole, nel caso della polarizzazione circolare è la direzione del vettore campo elettrico ad oscillare, mentre il modulo è costante.</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it-IT" sz="2600" b="0" i="0" u="none" strike="noStrike" kern="1200" cap="none" spc="0" normalizeH="0" baseline="0" noProof="0" dirty="0">
                <a:ln>
                  <a:noFill/>
                </a:ln>
                <a:solidFill>
                  <a:prstClr val="black"/>
                </a:solidFill>
                <a:effectLst/>
                <a:uLnTx/>
                <a:uFillTx/>
                <a:latin typeface="Calibri" panose="020F0502020204030204"/>
                <a:ea typeface="+mn-ea"/>
                <a:cs typeface="+mn-cs"/>
              </a:rPr>
              <a:t>Un’onda può presentare polarizzazione circolare in </a:t>
            </a:r>
            <a:r>
              <a:rPr kumimoji="0" lang="it-IT" sz="2600" b="1" i="0" u="none" strike="noStrike" kern="1200" cap="none" spc="0" normalizeH="0" baseline="0" noProof="0" dirty="0">
                <a:ln>
                  <a:noFill/>
                </a:ln>
                <a:solidFill>
                  <a:srgbClr val="FF0000"/>
                </a:solidFill>
                <a:effectLst/>
                <a:uLnTx/>
                <a:uFillTx/>
                <a:latin typeface="Calibri" panose="020F0502020204030204"/>
                <a:ea typeface="+mn-ea"/>
                <a:cs typeface="+mn-cs"/>
              </a:rPr>
              <a:t>due direzioni: a destra e a sinistra. </a:t>
            </a:r>
            <a:r>
              <a:rPr kumimoji="0" lang="it-IT" sz="2600" b="0" i="0" u="none" strike="noStrike" kern="1200" cap="none" spc="0" normalizeH="0" baseline="0" noProof="0" dirty="0">
                <a:ln>
                  <a:noFill/>
                </a:ln>
                <a:solidFill>
                  <a:prstClr val="black"/>
                </a:solidFill>
                <a:effectLst/>
                <a:uLnTx/>
                <a:uFillTx/>
                <a:latin typeface="Calibri" panose="020F0502020204030204"/>
                <a:ea typeface="+mn-ea"/>
                <a:cs typeface="+mn-cs"/>
              </a:rPr>
              <a:t>Per un’onda polarizzata circolarmente a destra, la rotazione del vettore del campo elettrico osservata in direzione della sorgente dell’onda avviene in senso orario; l’estremità di tale vettore, propagandosi nello spazio, descrive un’elica destrogira. </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it-IT" sz="2600" b="0" i="0" u="none" strike="noStrike" kern="1200" cap="none" spc="0" normalizeH="0" baseline="0" noProof="0" dirty="0">
                <a:ln>
                  <a:noFill/>
                </a:ln>
                <a:solidFill>
                  <a:prstClr val="black"/>
                </a:solidFill>
                <a:effectLst/>
                <a:uLnTx/>
                <a:uFillTx/>
                <a:latin typeface="Calibri" panose="020F0502020204030204"/>
                <a:ea typeface="+mn-ea"/>
                <a:cs typeface="+mn-cs"/>
              </a:rPr>
              <a:t>Nel caso di un’onda polarizzata circolarmente a sinistra, la rotazione del vettore osservata in direzione della sorgente avviene in senso antiorario; l’estremità del vettore che si propaga descrive un’elica levogira. </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it-IT" sz="2600" b="1" i="0" u="none" strike="noStrike" kern="1200" cap="none" spc="0" normalizeH="0" baseline="0" noProof="0" dirty="0">
                <a:ln>
                  <a:noFill/>
                </a:ln>
                <a:solidFill>
                  <a:srgbClr val="FF0000"/>
                </a:solidFill>
                <a:effectLst/>
                <a:uLnTx/>
                <a:uFillTx/>
                <a:latin typeface="Calibri" panose="020F0502020204030204"/>
                <a:ea typeface="+mn-ea"/>
                <a:cs typeface="+mn-cs"/>
              </a:rPr>
              <a:t>Un’onda polarizzata circolarmente può dunque essere considerata come una radiazione dotata di chiralità.</a:t>
            </a:r>
          </a:p>
          <a:p>
            <a:endParaRPr lang="it-IT" dirty="0"/>
          </a:p>
        </p:txBody>
      </p:sp>
    </p:spTree>
    <p:extLst>
      <p:ext uri="{BB962C8B-B14F-4D97-AF65-F5344CB8AC3E}">
        <p14:creationId xmlns:p14="http://schemas.microsoft.com/office/powerpoint/2010/main" val="25743182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Segnaposto contenuto 3">
            <a:extLst>
              <a:ext uri="{FF2B5EF4-FFF2-40B4-BE49-F238E27FC236}">
                <a16:creationId xmlns:a16="http://schemas.microsoft.com/office/drawing/2014/main" id="{ADB0C4AF-E1AD-4DA9-931E-C5D5C44EB8BF}"/>
              </a:ext>
            </a:extLst>
          </p:cNvPr>
          <p:cNvPicPr>
            <a:picLocks noGrp="1" noChangeAspect="1"/>
          </p:cNvPicPr>
          <p:nvPr>
            <p:ph idx="1"/>
          </p:nvPr>
        </p:nvPicPr>
        <p:blipFill>
          <a:blip r:embed="rId2"/>
          <a:stretch>
            <a:fillRect/>
          </a:stretch>
        </p:blipFill>
        <p:spPr>
          <a:xfrm>
            <a:off x="1900839" y="290512"/>
            <a:ext cx="8854911" cy="6276975"/>
          </a:xfrm>
          <a:prstGeom prst="rect">
            <a:avLst/>
          </a:prstGeom>
        </p:spPr>
      </p:pic>
    </p:spTree>
    <p:extLst>
      <p:ext uri="{BB962C8B-B14F-4D97-AF65-F5344CB8AC3E}">
        <p14:creationId xmlns:p14="http://schemas.microsoft.com/office/powerpoint/2010/main" val="29616256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1F05EE8-8302-4939-836D-196C3204F14B}"/>
              </a:ext>
            </a:extLst>
          </p:cNvPr>
          <p:cNvSpPr>
            <a:spLocks noGrp="1"/>
          </p:cNvSpPr>
          <p:nvPr>
            <p:ph idx="1"/>
          </p:nvPr>
        </p:nvSpPr>
        <p:spPr>
          <a:xfrm>
            <a:off x="838200" y="666750"/>
            <a:ext cx="10515600" cy="5510213"/>
          </a:xfrm>
        </p:spPr>
        <p:txBody>
          <a:bodyPr/>
          <a:lstStyle/>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È semplice verificare </a:t>
            </a:r>
            <a:r>
              <a:rPr kumimoji="0" lang="it-IT" sz="2400" b="1" i="0" u="none" strike="noStrike" kern="1200" cap="none" spc="0" normalizeH="0" baseline="0" noProof="0" dirty="0">
                <a:ln>
                  <a:noFill/>
                </a:ln>
                <a:solidFill>
                  <a:prstClr val="black"/>
                </a:solidFill>
                <a:effectLst/>
                <a:uLnTx/>
                <a:uFillTx/>
                <a:latin typeface="Calibri" panose="020F0502020204030204"/>
                <a:ea typeface="+mn-ea"/>
                <a:cs typeface="+mn-cs"/>
              </a:rPr>
              <a:t>che un’onda con polarizzazione circolare </a:t>
            </a: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si può ottenere dalla composizione di </a:t>
            </a:r>
            <a:r>
              <a:rPr kumimoji="0" lang="it-IT" sz="2400" b="1" i="0" u="none" strike="noStrike" kern="1200" cap="none" spc="0" normalizeH="0" baseline="0" noProof="0" dirty="0">
                <a:ln>
                  <a:noFill/>
                </a:ln>
                <a:solidFill>
                  <a:prstClr val="black"/>
                </a:solidFill>
                <a:effectLst/>
                <a:uLnTx/>
                <a:uFillTx/>
                <a:latin typeface="Calibri" panose="020F0502020204030204"/>
                <a:ea typeface="+mn-ea"/>
                <a:cs typeface="+mn-cs"/>
              </a:rPr>
              <a:t>due onde </a:t>
            </a: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con la stessa frequenza ed ampiezza massima, </a:t>
            </a:r>
            <a:r>
              <a:rPr kumimoji="0" lang="it-IT" sz="2400" b="1" i="0" u="none" strike="noStrike" kern="1200" cap="none" spc="0" normalizeH="0" baseline="0" noProof="0" dirty="0">
                <a:ln>
                  <a:noFill/>
                </a:ln>
                <a:solidFill>
                  <a:prstClr val="black"/>
                </a:solidFill>
                <a:effectLst/>
                <a:uLnTx/>
                <a:uFillTx/>
                <a:latin typeface="Calibri" panose="020F0502020204030204"/>
                <a:ea typeface="+mn-ea"/>
                <a:cs typeface="+mn-cs"/>
              </a:rPr>
              <a:t>polarizzate linearmente su due piani perpendicolari e sfasate di π/2</a:t>
            </a: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 in modo che quando il modulo del campo elettrico della prima onda raggiunge il suo valore massimo, quello della seconda è zero. </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In termini generali, il fenomeno dell’attività ottica si può spiegare considerando che </a:t>
            </a:r>
            <a:r>
              <a:rPr kumimoji="0" lang="it-IT" sz="2400" b="1" i="0" u="none" strike="noStrike" kern="1200" cap="none" spc="0" normalizeH="0" baseline="0" noProof="0" dirty="0">
                <a:ln>
                  <a:noFill/>
                </a:ln>
                <a:solidFill>
                  <a:prstClr val="black"/>
                </a:solidFill>
                <a:effectLst/>
                <a:uLnTx/>
                <a:uFillTx/>
                <a:latin typeface="Calibri" panose="020F0502020204030204"/>
                <a:ea typeface="+mn-ea"/>
                <a:cs typeface="+mn-cs"/>
              </a:rPr>
              <a:t>una sostanza chirale interagisce in modo diverso con le due componenti chirali </a:t>
            </a: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 ovvero polarizzate circolarmente – della luce polarizzata linearmente. In particolare, la rotazione ottica è dovuta al fatto che le radiazioni polarizzate circolarmente a sinistra e a destra si propagano nel mezzo otticamente attivo con velocità diverse (birifrangenza circolare).</a:t>
            </a:r>
          </a:p>
          <a:p>
            <a:endParaRPr lang="it-IT" dirty="0"/>
          </a:p>
        </p:txBody>
      </p:sp>
    </p:spTree>
    <p:extLst>
      <p:ext uri="{BB962C8B-B14F-4D97-AF65-F5344CB8AC3E}">
        <p14:creationId xmlns:p14="http://schemas.microsoft.com/office/powerpoint/2010/main" val="6772385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461ECBA6-14A3-4944-A49B-BF953361613E}"/>
              </a:ext>
            </a:extLst>
          </p:cNvPr>
          <p:cNvSpPr>
            <a:spLocks noGrp="1"/>
          </p:cNvSpPr>
          <p:nvPr>
            <p:ph idx="1"/>
          </p:nvPr>
        </p:nvSpPr>
        <p:spPr>
          <a:xfrm>
            <a:off x="838200" y="1276350"/>
            <a:ext cx="10515600" cy="4900613"/>
          </a:xfrm>
        </p:spPr>
        <p:txBody>
          <a:bodyPr/>
          <a:lstStyle/>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it-IT" sz="2400" b="0" i="0" u="none" strike="noStrike" kern="1200" cap="none" spc="0" normalizeH="0" noProof="0" dirty="0">
                <a:ln>
                  <a:noFill/>
                </a:ln>
                <a:effectLst/>
                <a:uLnTx/>
                <a:uFillTx/>
                <a:latin typeface="Calibri" panose="020F0502020204030204"/>
                <a:ea typeface="+mn-ea"/>
                <a:cs typeface="+mn-cs"/>
              </a:rPr>
              <a:t>Si consideri una radiazione polarizzata linearmente, composta da due onde polarizzate circolarmente in senso opposto, che incide su un mezzo otticamente attivo. Nell’attraversare il mezzo, una delle due componenti polarizzate circolarmente si propaga più velocemente dell’altra; </a:t>
            </a:r>
            <a:r>
              <a:rPr kumimoji="0" lang="it-IT" sz="2400" b="1" i="0" u="none" strike="noStrike" kern="1200" cap="none" spc="0" normalizeH="0" noProof="0" dirty="0">
                <a:ln>
                  <a:noFill/>
                </a:ln>
                <a:solidFill>
                  <a:srgbClr val="FF0000"/>
                </a:solidFill>
                <a:effectLst/>
                <a:uLnTx/>
                <a:uFillTx/>
                <a:latin typeface="Calibri" panose="020F0502020204030204"/>
                <a:ea typeface="+mn-ea"/>
                <a:cs typeface="+mn-cs"/>
              </a:rPr>
              <a:t>quando esse fuoriescono dal mezzo, la loro differenza di fase è cambiata.</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it-IT" sz="2400" b="0" i="0" u="none" strike="noStrike" kern="1200" cap="none" spc="0" normalizeH="0" noProof="0" dirty="0">
              <a:ln>
                <a:noFill/>
              </a:ln>
              <a:effectLst/>
              <a:uLnTx/>
              <a:uFillTx/>
              <a:latin typeface="Calibri" panose="020F0502020204030204"/>
              <a:ea typeface="+mn-ea"/>
              <a:cs typeface="+mn-cs"/>
            </a:endParaRP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it-IT" sz="2400" b="0" i="0" u="none" strike="noStrike" kern="1200" cap="none" spc="0" normalizeH="0" noProof="0" dirty="0">
                <a:ln>
                  <a:noFill/>
                </a:ln>
                <a:effectLst/>
                <a:uLnTx/>
                <a:uFillTx/>
                <a:latin typeface="Calibri" panose="020F0502020204030204"/>
                <a:ea typeface="+mn-ea"/>
                <a:cs typeface="+mn-cs"/>
              </a:rPr>
              <a:t>Pertanto </a:t>
            </a:r>
            <a:r>
              <a:rPr kumimoji="0" lang="it-IT" sz="2400" b="1" i="0" u="none" strike="noStrike" kern="1200" cap="none" spc="0" normalizeH="0" noProof="0" dirty="0">
                <a:ln>
                  <a:noFill/>
                </a:ln>
                <a:solidFill>
                  <a:srgbClr val="FF0000"/>
                </a:solidFill>
                <a:effectLst/>
                <a:uLnTx/>
                <a:uFillTx/>
                <a:latin typeface="Calibri" panose="020F0502020204030204"/>
                <a:ea typeface="+mn-ea"/>
                <a:cs typeface="+mn-cs"/>
              </a:rPr>
              <a:t>l’onda risultante è ancora linearmente polarizzata</a:t>
            </a:r>
            <a:r>
              <a:rPr kumimoji="0" lang="it-IT" sz="2400" b="0" i="0" u="none" strike="noStrike" kern="1200" cap="none" spc="0" normalizeH="0" noProof="0" dirty="0">
                <a:ln>
                  <a:noFill/>
                </a:ln>
                <a:effectLst/>
                <a:uLnTx/>
                <a:uFillTx/>
                <a:latin typeface="Calibri" panose="020F0502020204030204"/>
                <a:ea typeface="+mn-ea"/>
                <a:cs typeface="+mn-cs"/>
              </a:rPr>
              <a:t>, ma il piano di polarizzazione risulterà ruotato di un certo angolo rispetto a quello dell’onda incidente.</a:t>
            </a:r>
          </a:p>
          <a:p>
            <a:endParaRPr lang="it-IT" dirty="0"/>
          </a:p>
        </p:txBody>
      </p:sp>
    </p:spTree>
    <p:extLst>
      <p:ext uri="{BB962C8B-B14F-4D97-AF65-F5344CB8AC3E}">
        <p14:creationId xmlns:p14="http://schemas.microsoft.com/office/powerpoint/2010/main" val="41412702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BF9079A2-5756-4DE7-963D-917DA04FE7B4}"/>
              </a:ext>
            </a:extLst>
          </p:cNvPr>
          <p:cNvSpPr>
            <a:spLocks noGrp="1"/>
          </p:cNvSpPr>
          <p:nvPr>
            <p:ph idx="1"/>
          </p:nvPr>
        </p:nvSpPr>
        <p:spPr>
          <a:xfrm>
            <a:off x="838200" y="990600"/>
            <a:ext cx="10515600" cy="5381625"/>
          </a:xfrm>
        </p:spPr>
        <p:txBody>
          <a:bodyPr>
            <a:normAutofit/>
          </a:bodyPr>
          <a:lstStyle/>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Nella regione di lunghezze d’onda in cui il campione assorbe la radiazione, si può verificare un </a:t>
            </a:r>
            <a:r>
              <a:rPr kumimoji="0" lang="it-IT" sz="2400" b="1" i="0" u="none" strike="noStrike" kern="1200" cap="none" spc="0" normalizeH="0" baseline="0" noProof="0" dirty="0">
                <a:ln>
                  <a:noFill/>
                </a:ln>
                <a:solidFill>
                  <a:prstClr val="black"/>
                </a:solidFill>
                <a:effectLst/>
                <a:uLnTx/>
                <a:uFillTx/>
                <a:latin typeface="Calibri" panose="020F0502020204030204"/>
                <a:ea typeface="+mn-ea"/>
                <a:cs typeface="+mn-cs"/>
              </a:rPr>
              <a:t>diverso assorbimento da parte della sostanza otticamente attiva per le due componenti polarizzate </a:t>
            </a: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circolarmente di un’onda linearmente polarizzata. </a:t>
            </a:r>
            <a:r>
              <a:rPr kumimoji="0" lang="it-IT" sz="2400" b="1" i="0" u="none" strike="noStrike" kern="1200" cap="none" spc="0" normalizeH="0" baseline="0" noProof="0" dirty="0">
                <a:ln>
                  <a:noFill/>
                </a:ln>
                <a:solidFill>
                  <a:srgbClr val="FF0000"/>
                </a:solidFill>
                <a:effectLst/>
                <a:uLnTx/>
                <a:uFillTx/>
                <a:latin typeface="Calibri" panose="020F0502020204030204"/>
                <a:ea typeface="+mn-ea"/>
                <a:cs typeface="+mn-cs"/>
              </a:rPr>
              <a:t>Ciò significa che la sostanza possiede diversi coefficienti di assorbimento per la luce levogira e destrogira</a:t>
            </a: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 Questo fenomeno prende il nome di </a:t>
            </a:r>
            <a:r>
              <a:rPr kumimoji="0" lang="it-IT" sz="2400" b="1" i="0" u="none" strike="noStrike" kern="1200" cap="none" spc="0" normalizeH="0" baseline="0" noProof="0" dirty="0">
                <a:ln>
                  <a:noFill/>
                </a:ln>
                <a:solidFill>
                  <a:prstClr val="black"/>
                </a:solidFill>
                <a:effectLst/>
                <a:uLnTx/>
                <a:uFillTx/>
                <a:latin typeface="Calibri" panose="020F0502020204030204"/>
                <a:ea typeface="+mn-ea"/>
                <a:cs typeface="+mn-cs"/>
              </a:rPr>
              <a:t>dicroismo circolare</a:t>
            </a: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In questo caso, quando le due componenti polarizzate circolarmente fuoriescono dal campione avranno, </a:t>
            </a:r>
            <a:r>
              <a:rPr kumimoji="0" lang="it-IT" sz="2400" b="0" i="0" u="none" strike="noStrike" kern="1200" cap="none" spc="0" normalizeH="0" baseline="0" noProof="0" dirty="0">
                <a:ln>
                  <a:noFill/>
                </a:ln>
                <a:solidFill>
                  <a:srgbClr val="FF0000"/>
                </a:solidFill>
                <a:effectLst/>
                <a:uLnTx/>
                <a:uFillTx/>
                <a:latin typeface="Calibri" panose="020F0502020204030204"/>
                <a:ea typeface="+mn-ea"/>
                <a:cs typeface="+mn-cs"/>
              </a:rPr>
              <a:t>oltre ad uno sfasamento diverso, anche diversa ampiezza</a:t>
            </a: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 La loro composizione dà origine ad una radiazione polarizzata non più linearmente, ma </a:t>
            </a:r>
            <a:r>
              <a:rPr kumimoji="0" lang="it-IT" sz="2400" b="1" i="0" u="none" strike="noStrike" kern="1200" cap="none" spc="0" normalizeH="0" baseline="0" noProof="0" dirty="0">
                <a:ln>
                  <a:noFill/>
                </a:ln>
                <a:solidFill>
                  <a:srgbClr val="FF0000"/>
                </a:solidFill>
                <a:effectLst/>
                <a:uLnTx/>
                <a:uFillTx/>
                <a:latin typeface="Calibri" panose="020F0502020204030204"/>
                <a:ea typeface="+mn-ea"/>
                <a:cs typeface="+mn-cs"/>
              </a:rPr>
              <a:t>ellitticamente</a:t>
            </a: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 l’estremità del vettore campo elettrico risultante, nella sua proiezione su un piano perpendicolare alla direzione di propagazione dell’onda, descrive ora un’ellisse. </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Il differente assorbimento per le due componenti polarizzate circolarmente si esprime attraverso </a:t>
            </a:r>
            <a:r>
              <a:rPr kumimoji="0" lang="it-IT" sz="2400" b="1" i="0" u="none" strike="noStrike" kern="1200" cap="none" spc="0" normalizeH="0" baseline="0" noProof="0" dirty="0">
                <a:ln>
                  <a:noFill/>
                </a:ln>
                <a:solidFill>
                  <a:srgbClr val="FF0000"/>
                </a:solidFill>
                <a:effectLst/>
                <a:uLnTx/>
                <a:uFillTx/>
                <a:latin typeface="Calibri" panose="020F0502020204030204"/>
                <a:ea typeface="+mn-ea"/>
                <a:cs typeface="+mn-cs"/>
              </a:rPr>
              <a:t>l’ellitticità θ</a:t>
            </a: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 definita come l’angolo la cui tangente è pari al rapporto fra l’asse minore (m) e quello maggiore (M) dell’ellisse.</a:t>
            </a:r>
          </a:p>
          <a:p>
            <a:endParaRPr lang="it-IT" dirty="0"/>
          </a:p>
        </p:txBody>
      </p:sp>
    </p:spTree>
    <p:extLst>
      <p:ext uri="{BB962C8B-B14F-4D97-AF65-F5344CB8AC3E}">
        <p14:creationId xmlns:p14="http://schemas.microsoft.com/office/powerpoint/2010/main" val="2821069401"/>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1156</Words>
  <Application>Microsoft Office PowerPoint</Application>
  <PresentationFormat>Widescreen</PresentationFormat>
  <Paragraphs>36</Paragraphs>
  <Slides>13</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13</vt:i4>
      </vt:variant>
    </vt:vector>
  </HeadingPairs>
  <TitlesOfParts>
    <vt:vector size="17" baseType="lpstr">
      <vt:lpstr>Arial</vt:lpstr>
      <vt:lpstr>Calibri</vt:lpstr>
      <vt:lpstr>Calibri Light</vt:lpstr>
      <vt:lpstr>Tema di Office</vt:lpstr>
      <vt:lpstr>Presentazione standard di PowerPoint</vt:lpstr>
      <vt:lpstr>Presentazione standard di PowerPoint</vt:lpstr>
      <vt:lpstr>Polarizzazione della luce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Maria Antonietta Casadei</dc:creator>
  <cp:lastModifiedBy>Maria Antonietta Casadei</cp:lastModifiedBy>
  <cp:revision>5</cp:revision>
  <dcterms:created xsi:type="dcterms:W3CDTF">2023-03-14T12:07:15Z</dcterms:created>
  <dcterms:modified xsi:type="dcterms:W3CDTF">2023-03-17T10:23:28Z</dcterms:modified>
</cp:coreProperties>
</file>