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sldIdLst>
    <p:sldId id="256" r:id="rId2"/>
    <p:sldId id="257" r:id="rId3"/>
    <p:sldId id="269" r:id="rId4"/>
    <p:sldId id="259" r:id="rId5"/>
    <p:sldId id="267" r:id="rId6"/>
    <p:sldId id="270" r:id="rId7"/>
    <p:sldId id="262" r:id="rId8"/>
    <p:sldId id="271" r:id="rId9"/>
    <p:sldId id="261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Moretti" initials="FM" lastIdx="1" clrIdx="0">
    <p:extLst>
      <p:ext uri="{19B8F6BF-5375-455C-9EA6-DF929625EA0E}">
        <p15:presenceInfo xmlns:p15="http://schemas.microsoft.com/office/powerpoint/2012/main" userId="d015a798f5ef53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2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commentAuthors" Target="commentAuthors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84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00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7597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8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18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3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2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5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5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2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8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95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8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8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6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9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 /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288E04F6-9806-46EB-B6D4-7EF28FD9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 err="1"/>
              <a:t>Nerium</a:t>
            </a:r>
            <a:r>
              <a:rPr lang="it-IT" sz="3200" b="1" i="1" dirty="0"/>
              <a:t> </a:t>
            </a:r>
            <a:r>
              <a:rPr lang="it-IT" sz="3200" b="1" i="1" dirty="0" err="1"/>
              <a:t>oleander</a:t>
            </a:r>
            <a:r>
              <a:rPr lang="it-IT" sz="3200" b="1" i="1" dirty="0"/>
              <a:t> </a:t>
            </a:r>
            <a:r>
              <a:rPr lang="it-IT" sz="3200" b="1" dirty="0"/>
              <a:t>L. 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481E198-D852-4B1C-BE1E-C801B29AA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918" y="731838"/>
            <a:ext cx="3926238" cy="5257800"/>
          </a:xfr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9CD50C5A-38B6-448C-9FFE-C8FC3A32E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429000" cy="3379124"/>
          </a:xfrm>
        </p:spPr>
        <p:txBody>
          <a:bodyPr>
            <a:normAutofit fontScale="92500"/>
          </a:bodyPr>
          <a:lstStyle/>
          <a:p>
            <a:endParaRPr lang="it-IT" dirty="0"/>
          </a:p>
          <a:p>
            <a:r>
              <a:rPr lang="it-IT" sz="3600" dirty="0"/>
              <a:t>Fam. </a:t>
            </a:r>
            <a:r>
              <a:rPr lang="it-IT" sz="3600" dirty="0" err="1"/>
              <a:t>Apocynaceae</a:t>
            </a:r>
            <a:endParaRPr lang="it-IT" sz="3600" dirty="0"/>
          </a:p>
          <a:p>
            <a:endParaRPr lang="it-IT" dirty="0"/>
          </a:p>
          <a:p>
            <a:endParaRPr lang="it-IT" dirty="0"/>
          </a:p>
          <a:p>
            <a:r>
              <a:rPr lang="it-IT" sz="3200" dirty="0"/>
              <a:t>Angiosperma  Dicotiledone  </a:t>
            </a:r>
            <a:r>
              <a:rPr lang="it-IT" sz="3200" dirty="0" err="1"/>
              <a:t>Asteridae</a:t>
            </a:r>
            <a:endParaRPr lang="it-IT" sz="3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055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ADF00893-9B7C-4A00-B4E6-BBACA4640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42033" y="0"/>
            <a:ext cx="67304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B7F173-2B13-43A8-9871-24222E17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729" y="218184"/>
            <a:ext cx="10058400" cy="754079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Distribuzione geografica ed habitat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CACAF3C-56A7-49F8-9CD9-67684A1F75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0113" y="1845735"/>
            <a:ext cx="4937760" cy="4137359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FA18F4-1182-49D3-8F9E-3AE89A4A4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395267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Ha un areale concentrato soprattutto nell’area mediterranea, coincidente con quello dell’olivo.</a:t>
            </a:r>
          </a:p>
          <a:p>
            <a:pPr marL="0" indent="0">
              <a:buNone/>
            </a:pPr>
            <a:r>
              <a:rPr lang="it-IT" dirty="0"/>
              <a:t>Predilige ambienti sassosi e sabbiosi lungo i corsi d’acqua e i greti dei torrenti o sulle pareti rocciose.</a:t>
            </a:r>
          </a:p>
          <a:p>
            <a:pPr marL="0" indent="0">
              <a:buNone/>
            </a:pPr>
            <a:r>
              <a:rPr lang="it-IT" i="1" dirty="0" err="1"/>
              <a:t>Nerium</a:t>
            </a:r>
            <a:r>
              <a:rPr lang="it-IT" i="1" dirty="0"/>
              <a:t>, </a:t>
            </a:r>
            <a:r>
              <a:rPr lang="it-IT" dirty="0"/>
              <a:t>dal greco  </a:t>
            </a:r>
            <a:r>
              <a:rPr lang="el-GR" i="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νερόν</a:t>
            </a:r>
            <a:r>
              <a:rPr lang="it-IT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dirty="0"/>
              <a:t>= umido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8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9D1E3-65F4-495E-8B37-A894EACC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dirty="0"/>
              <a:t>DESCRIZIONEBOTANICA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2C254B-C1A4-494C-809A-EEB78D693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4119994" y="0"/>
            <a:ext cx="8175747" cy="6656832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4D68BD-8710-45C8-840D-36A6B69F8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79094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3EC637-6C0D-4832-8971-29714EC3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8545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it-IT" sz="4000" b="1" dirty="0">
                <a:solidFill>
                  <a:schemeClr val="accent2"/>
                </a:solidFill>
              </a:rPr>
              <a:t>                                        </a:t>
            </a:r>
            <a:r>
              <a:rPr lang="it-IT" sz="5300" b="1" dirty="0">
                <a:solidFill>
                  <a:schemeClr val="accent2"/>
                </a:solidFill>
              </a:rPr>
              <a:t>FOGLIE</a:t>
            </a:r>
            <a:br>
              <a:rPr lang="it-IT" sz="4000" dirty="0"/>
            </a:br>
            <a:r>
              <a:rPr lang="it-IT" sz="2800" dirty="0"/>
              <a:t>Coriacee, persistenti. Lanceolate, con apice acuto e margine intero. Brevemente picciolate.</a:t>
            </a:r>
            <a:br>
              <a:rPr lang="it-IT" sz="2800" dirty="0"/>
            </a:br>
            <a:br>
              <a:rPr lang="it-IT" sz="2800" dirty="0"/>
            </a:br>
            <a:endParaRPr lang="it-IT" sz="28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991E8F1-2F85-4E15-99BD-E4111A46E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556471" y="2059764"/>
            <a:ext cx="3531653" cy="300775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E9C514B-BF63-4CF6-ADA1-48CD89EDDD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147287" y="2425478"/>
            <a:ext cx="4945314" cy="2403972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AB84E36-A578-489B-BF4C-084C612AA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986" y="943527"/>
            <a:ext cx="3333750" cy="53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BE181-1AC8-4A99-878C-36A499D6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02288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 </a:t>
            </a:r>
            <a:r>
              <a:rPr lang="it-IT" sz="8000" b="1" dirty="0">
                <a:solidFill>
                  <a:srgbClr val="FE26D0"/>
                </a:solidFill>
              </a:rPr>
              <a:t>FIORI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B51F14-A72A-4C1A-AEB5-D7C9C30B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9503" y="1120688"/>
            <a:ext cx="4937760" cy="736282"/>
          </a:xfrm>
        </p:spPr>
        <p:txBody>
          <a:bodyPr>
            <a:noAutofit/>
          </a:bodyPr>
          <a:lstStyle/>
          <a:p>
            <a:r>
              <a:rPr lang="it-IT" sz="2400" i="1" u="sng" dirty="0">
                <a:solidFill>
                  <a:schemeClr val="tx1"/>
                </a:solidFill>
              </a:rPr>
              <a:t>Corolla </a:t>
            </a:r>
            <a:r>
              <a:rPr lang="it-IT" sz="2400" dirty="0">
                <a:solidFill>
                  <a:schemeClr val="tx1"/>
                </a:solidFill>
              </a:rPr>
              <a:t> tubulosa, con cinque lobi terminali spatolati, a simmetria raggiata. </a:t>
            </a:r>
            <a:br>
              <a:rPr lang="it-IT" sz="2400" dirty="0">
                <a:solidFill>
                  <a:schemeClr val="tx1"/>
                </a:solidFill>
              </a:rPr>
            </a:br>
            <a:endParaRPr lang="it-IT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7E803AD-57C9-4F2C-B446-5BD5D0CC07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 rot="5400000">
            <a:off x="-188008" y="2796537"/>
            <a:ext cx="3932894" cy="3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3EA60C6-E0C6-48E1-96EA-EE569D3D9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7263" y="938256"/>
            <a:ext cx="4937760" cy="736282"/>
          </a:xfrm>
        </p:spPr>
        <p:txBody>
          <a:bodyPr>
            <a:noAutofit/>
          </a:bodyPr>
          <a:lstStyle/>
          <a:p>
            <a:r>
              <a:rPr lang="it-IT" sz="2400" i="1" u="sng" dirty="0">
                <a:solidFill>
                  <a:schemeClr val="tx1"/>
                </a:solidFill>
              </a:rPr>
              <a:t>Calice</a:t>
            </a:r>
            <a:r>
              <a:rPr lang="it-IT" sz="2400" dirty="0">
                <a:solidFill>
                  <a:schemeClr val="tx1"/>
                </a:solidFill>
              </a:rPr>
              <a:t> tubuloso e pentapartito, diviso in cinque lobi lanceolati molto brevi.</a:t>
            </a:r>
            <a:endParaRPr lang="it-IT" sz="2400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F42ECA3-3987-4A2D-8815-887548490E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36302" y="1856970"/>
            <a:ext cx="4219377" cy="4381783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715C08-1943-4D8D-8A82-2E6F0AC61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39832" y="2986065"/>
            <a:ext cx="3828719" cy="2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0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E61A62-908D-4000-AE2E-E6CF74442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6893" cy="421689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196CFE8-F3EF-4403-8005-1367CF2E06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3513" y="1271726"/>
            <a:ext cx="5113538" cy="287636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E0DB5FC-DAC7-477C-BB79-FD3DA918A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606" y="2004966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203CF-0F56-4282-89D4-00759486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8000" b="1" dirty="0">
                <a:solidFill>
                  <a:schemeClr val="bg2">
                    <a:lumMod val="50000"/>
                  </a:schemeClr>
                </a:solidFill>
              </a:rPr>
              <a:t>FRUTT0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51BEFF-8CEB-4B86-84AD-A2D5794A28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Il frutto è formato da due follicoli fusi in un unico corpo cilindrico.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94A45B-41CF-419F-B0E1-563A047E2E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5190465" y="744017"/>
            <a:ext cx="4632315" cy="3546617"/>
          </a:xfrm>
          <a:prstGeom prst="rect">
            <a:avLst/>
          </a:prstGeom>
        </p:spPr>
      </p:pic>
      <p:pic>
        <p:nvPicPr>
          <p:cNvPr id="8" name="Segnaposto contenuto 6">
            <a:extLst>
              <a:ext uri="{FF2B5EF4-FFF2-40B4-BE49-F238E27FC236}">
                <a16:creationId xmlns:a16="http://schemas.microsoft.com/office/drawing/2014/main" id="{E7770B1C-E143-48AA-811D-3DBD414649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73223" y="1181481"/>
            <a:ext cx="3639073" cy="4852099"/>
          </a:xfrm>
        </p:spPr>
      </p:pic>
    </p:spTree>
    <p:extLst>
      <p:ext uri="{BB962C8B-B14F-4D97-AF65-F5344CB8AC3E}">
        <p14:creationId xmlns:p14="http://schemas.microsoft.com/office/powerpoint/2010/main" val="24254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F20A36B3-1655-4429-BE4E-51D9224D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3" y="457200"/>
            <a:ext cx="5592249" cy="4197477"/>
          </a:xfrm>
          <a:prstGeom prst="rect">
            <a:avLst/>
          </a:prstGeom>
        </p:spPr>
      </p:pic>
      <p:pic>
        <p:nvPicPr>
          <p:cNvPr id="3" name="Segnaposto contenuto 7">
            <a:extLst>
              <a:ext uri="{FF2B5EF4-FFF2-40B4-BE49-F238E27FC236}">
                <a16:creationId xmlns:a16="http://schemas.microsoft.com/office/drawing/2014/main" id="{03B0E6A7-B193-4F41-8F15-9826D58C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614" y="2123552"/>
            <a:ext cx="4937125" cy="37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21C4F-6D55-42B1-AE6A-A906C43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dirty="0"/>
              <a:t>Proprietà ed utilizzi</a:t>
            </a:r>
            <a:r>
              <a:rPr lang="it-IT" sz="4400" dirty="0"/>
              <a:t>: </a:t>
            </a:r>
            <a:r>
              <a:rPr lang="it-IT" sz="4400" dirty="0">
                <a:solidFill>
                  <a:srgbClr val="FF0000"/>
                </a:solidFill>
              </a:rPr>
              <a:t>specie officinale tossica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078565-6E7F-44C7-A19A-423BB2E77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u="sng" dirty="0"/>
              <a:t>La pianta è velenosa in tutte le sue parti</a:t>
            </a:r>
            <a:r>
              <a:rPr lang="it-IT" dirty="0"/>
              <a:t>: i semi e le radici sono quelle più velenose, seguiti da frutti e foglie. Anche i fumi emanati dal legno bruciato possono risultare tossici.</a:t>
            </a:r>
          </a:p>
          <a:p>
            <a:endParaRPr lang="it-IT" dirty="0"/>
          </a:p>
          <a:p>
            <a:r>
              <a:rPr lang="it-IT" dirty="0"/>
              <a:t>La sostanza responsabile è </a:t>
            </a:r>
            <a:r>
              <a:rPr lang="it-IT" b="1" u="sng" dirty="0"/>
              <a:t>l’oleandrina</a:t>
            </a:r>
            <a:r>
              <a:rPr lang="it-IT" dirty="0"/>
              <a:t>: glicoside cardioattivo.</a:t>
            </a:r>
          </a:p>
          <a:p>
            <a:endParaRPr lang="it-IT" dirty="0"/>
          </a:p>
          <a:p>
            <a:r>
              <a:rPr lang="it-IT" dirty="0"/>
              <a:t>L’avvelenamento si manifesta dapprima </a:t>
            </a:r>
          </a:p>
          <a:p>
            <a:r>
              <a:rPr lang="it-IT" dirty="0"/>
              <a:t>con sintomi gastrointestinali ( nausea,</a:t>
            </a:r>
          </a:p>
          <a:p>
            <a:r>
              <a:rPr lang="it-IT" dirty="0"/>
              <a:t>vomito, dolori addominali). Seguono</a:t>
            </a:r>
          </a:p>
          <a:p>
            <a:r>
              <a:rPr lang="it-IT" dirty="0"/>
              <a:t>disturbi del ritmo cardiaco ed aritmie</a:t>
            </a:r>
          </a:p>
          <a:p>
            <a:r>
              <a:rPr lang="it-IT" dirty="0"/>
              <a:t>ventricolari, che possono essere fatali.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5097D2D-83E8-47ED-BA31-9165FAC1A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3169920"/>
            <a:ext cx="330464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8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</TotalTime>
  <Words>201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Retrospettivo</vt:lpstr>
      <vt:lpstr>Nerium oleander L. </vt:lpstr>
      <vt:lpstr>Distribuzione geografica ed habitat</vt:lpstr>
      <vt:lpstr>DESCRIZIONEBOTANICA</vt:lpstr>
      <vt:lpstr>                                        FOGLIE Coriacee, persistenti. Lanceolate, con apice acuto e margine intero. Brevemente picciolate.  </vt:lpstr>
      <vt:lpstr> FIORI</vt:lpstr>
      <vt:lpstr>Presentazione standard di PowerPoint</vt:lpstr>
      <vt:lpstr>FRUTT0</vt:lpstr>
      <vt:lpstr>Presentazione standard di PowerPoint</vt:lpstr>
      <vt:lpstr>Proprietà ed utilizzi: specie officinale tossica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Moretti</dc:creator>
  <cp:lastModifiedBy>Danela De Vita</cp:lastModifiedBy>
  <cp:revision>55</cp:revision>
  <dcterms:created xsi:type="dcterms:W3CDTF">2021-07-06T19:17:12Z</dcterms:created>
  <dcterms:modified xsi:type="dcterms:W3CDTF">2024-05-05T17:00:54Z</dcterms:modified>
</cp:coreProperties>
</file>