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2" r:id="rId6"/>
    <p:sldId id="285" r:id="rId7"/>
    <p:sldId id="263" r:id="rId8"/>
    <p:sldId id="264" r:id="rId9"/>
    <p:sldId id="286" r:id="rId10"/>
    <p:sldId id="287" r:id="rId11"/>
    <p:sldId id="288" r:id="rId12"/>
    <p:sldId id="289" r:id="rId13"/>
    <p:sldId id="290" r:id="rId14"/>
    <p:sldId id="292" r:id="rId15"/>
    <p:sldId id="302" r:id="rId16"/>
    <p:sldId id="267" r:id="rId17"/>
    <p:sldId id="284" r:id="rId18"/>
    <p:sldId id="268" r:id="rId19"/>
    <p:sldId id="269" r:id="rId20"/>
    <p:sldId id="293" r:id="rId21"/>
    <p:sldId id="271" r:id="rId22"/>
    <p:sldId id="272" r:id="rId23"/>
    <p:sldId id="276" r:id="rId24"/>
    <p:sldId id="294" r:id="rId25"/>
    <p:sldId id="295" r:id="rId26"/>
    <p:sldId id="277" r:id="rId27"/>
    <p:sldId id="278" r:id="rId28"/>
    <p:sldId id="280" r:id="rId29"/>
    <p:sldId id="296" r:id="rId30"/>
    <p:sldId id="297" r:id="rId31"/>
    <p:sldId id="298" r:id="rId32"/>
    <p:sldId id="301" r:id="rId33"/>
  </p:sldIdLst>
  <p:sldSz cx="6858000" cy="9144000" type="screen4x3"/>
  <p:notesSz cx="6858000" cy="97377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FFFF00"/>
    <a:srgbClr val="660066"/>
    <a:srgbClr val="66FF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7" autoAdjust="0"/>
    <p:restoredTop sz="90929"/>
  </p:normalViewPr>
  <p:slideViewPr>
    <p:cSldViewPr snapToGrid="0">
      <p:cViewPr>
        <p:scale>
          <a:sx n="112" d="100"/>
          <a:sy n="112" d="100"/>
        </p:scale>
        <p:origin x="-4088" y="-152"/>
      </p:cViewPr>
      <p:guideLst>
        <p:guide orient="horz" pos="3388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2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2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078199-CF89-0E4F-B75E-292650C9B67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23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C7DFA-A989-9B48-BB2F-C128DDCD0B6B}" type="datetimeFigureOut">
              <a:rPr lang="it-IT" smtClean="0"/>
              <a:t>28/09/18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0250"/>
            <a:ext cx="274002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8E514-E566-D34B-8AFD-FFA107A035B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5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FB197-F7B7-BE46-9CEF-D4901E085A9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3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14631-6E5C-6547-A93A-A4602BF4143D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93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886327" y="812800"/>
            <a:ext cx="1457325" cy="73152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2" y="812800"/>
            <a:ext cx="4219575" cy="7315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1F435-F1D2-B44E-9821-5CCF09C5B44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0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3F84C-C8E2-1C4D-864A-DD9E14358796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6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81F1F-B21A-674E-AC16-C02AF45E20D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46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6EEE6-FFF6-BA47-A992-75D81661C000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7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B7862-4DE5-C843-93DA-433BABE6007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6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833F7-EAF9-E247-8382-742CAD4534D5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55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E8FBB-CE52-7440-8A0D-5B75EC37B650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6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3555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55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82FCA-3E40-A647-B10B-6E8CDD35BCC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29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67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A4DE7-C64E-874A-B141-45E14328567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6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D32C31-B0F0-6F42-A854-25D2DE3D01A7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5.png"/><Relationship Id="rId5" Type="http://schemas.openxmlformats.org/officeDocument/2006/relationships/oleObject" Target="../embeddings/oleObject1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54539" y="7607300"/>
            <a:ext cx="606425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60600" y="7607300"/>
            <a:ext cx="522288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3559175" y="7543801"/>
            <a:ext cx="600075" cy="566739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366838" y="7543801"/>
            <a:ext cx="600075" cy="566739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642938" y="42882"/>
            <a:ext cx="2314575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ACIDI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4029076" y="42863"/>
            <a:ext cx="18430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BASI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863" y="650875"/>
            <a:ext cx="6835862" cy="2281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200" b="1" u="sng">
                <a:solidFill>
                  <a:srgbClr val="660066"/>
                </a:solidFill>
                <a:latin typeface="Comic Sans MS" charset="0"/>
              </a:rPr>
              <a:t>1. Definizione di ARRHENIUS (1887)</a:t>
            </a:r>
            <a:endParaRPr lang="it-IT" sz="2200">
              <a:solidFill>
                <a:srgbClr val="660066"/>
              </a:solidFill>
              <a:latin typeface="Comic Sans MS" charset="0"/>
            </a:endParaRPr>
          </a:p>
          <a:p>
            <a:pPr>
              <a:lnSpc>
                <a:spcPct val="110000"/>
              </a:lnSpc>
            </a:pPr>
            <a:r>
              <a:rPr lang="it-IT" sz="2200" i="1">
                <a:solidFill>
                  <a:srgbClr val="660066"/>
                </a:solidFill>
                <a:latin typeface="Comic Sans MS" charset="0"/>
              </a:rPr>
              <a:t>"Un acido in soluzione acquosa, libera ioni H</a:t>
            </a:r>
            <a:r>
              <a:rPr lang="it-IT" sz="2200" i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sz="2200" i="1">
                <a:solidFill>
                  <a:srgbClr val="660066"/>
                </a:solidFill>
                <a:latin typeface="Comic Sans MS" charset="0"/>
              </a:rPr>
              <a:t>, una</a:t>
            </a:r>
          </a:p>
          <a:p>
            <a:pPr>
              <a:lnSpc>
                <a:spcPct val="110000"/>
              </a:lnSpc>
            </a:pPr>
            <a:r>
              <a:rPr lang="it-IT" sz="2200" i="1">
                <a:solidFill>
                  <a:srgbClr val="660066"/>
                </a:solidFill>
                <a:latin typeface="Comic Sans MS" charset="0"/>
              </a:rPr>
              <a:t>base ioni OH</a:t>
            </a:r>
            <a:r>
              <a:rPr lang="it-IT" sz="2200" i="1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200" i="1">
                <a:solidFill>
                  <a:srgbClr val="660066"/>
                </a:solidFill>
                <a:latin typeface="Comic Sans MS" charset="0"/>
              </a:rPr>
              <a:t>"</a:t>
            </a:r>
            <a:endParaRPr lang="it-IT" sz="2200">
              <a:solidFill>
                <a:srgbClr val="990099"/>
              </a:solidFill>
              <a:latin typeface="Comic Sans MS" charset="0"/>
            </a:endParaRPr>
          </a:p>
          <a:p>
            <a:pPr>
              <a:lnSpc>
                <a:spcPct val="110000"/>
              </a:lnSpc>
            </a:pPr>
            <a:r>
              <a:rPr lang="it-IT" sz="2200">
                <a:solidFill>
                  <a:srgbClr val="990099"/>
                </a:solidFill>
                <a:latin typeface="Comic Sans MS" charset="0"/>
              </a:rPr>
              <a:t>   </a:t>
            </a:r>
            <a:r>
              <a:rPr lang="it-IT" sz="2200" b="1">
                <a:solidFill>
                  <a:srgbClr val="990099"/>
                </a:solidFill>
                <a:latin typeface="Comic Sans MS" charset="0"/>
              </a:rPr>
              <a:t>Acido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	HCl	H</a:t>
            </a:r>
            <a:r>
              <a:rPr lang="it-IT" sz="2200" baseline="30000">
                <a:solidFill>
                  <a:srgbClr val="990099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  +  Cl</a:t>
            </a:r>
          </a:p>
          <a:p>
            <a:pPr>
              <a:lnSpc>
                <a:spcPct val="110000"/>
              </a:lnSpc>
            </a:pPr>
            <a:r>
              <a:rPr lang="it-IT" sz="2200">
                <a:solidFill>
                  <a:srgbClr val="990099"/>
                </a:solidFill>
                <a:latin typeface="Comic Sans MS" charset="0"/>
              </a:rPr>
              <a:t>   </a:t>
            </a:r>
            <a:r>
              <a:rPr lang="it-IT" sz="2200" b="1">
                <a:solidFill>
                  <a:srgbClr val="990099"/>
                </a:solidFill>
                <a:latin typeface="Comic Sans MS" charset="0"/>
              </a:rPr>
              <a:t>Base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	KOH	K</a:t>
            </a:r>
            <a:r>
              <a:rPr lang="it-IT" sz="2200" baseline="30000">
                <a:solidFill>
                  <a:srgbClr val="990099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   +  OH</a:t>
            </a:r>
            <a:r>
              <a:rPr lang="it-IT" sz="2200" baseline="30000">
                <a:solidFill>
                  <a:srgbClr val="990099"/>
                </a:solidFill>
                <a:latin typeface="Comic Sans MS" charset="0"/>
              </a:rPr>
              <a:t>-</a:t>
            </a:r>
            <a:endParaRPr lang="it-IT" sz="2200">
              <a:solidFill>
                <a:srgbClr val="990099"/>
              </a:solidFill>
              <a:latin typeface="Comic Sans MS" charset="0"/>
            </a:endParaRPr>
          </a:p>
          <a:p>
            <a:pPr>
              <a:lnSpc>
                <a:spcPct val="110000"/>
              </a:lnSpc>
            </a:pPr>
            <a:r>
              <a:rPr lang="it-IT" sz="2200">
                <a:solidFill>
                  <a:srgbClr val="990099"/>
                </a:solidFill>
                <a:latin typeface="Comic Sans MS" charset="0"/>
              </a:rPr>
              <a:t>	NH</a:t>
            </a:r>
            <a:r>
              <a:rPr lang="it-IT" sz="2200" baseline="-25000">
                <a:solidFill>
                  <a:srgbClr val="990099"/>
                </a:solidFill>
                <a:latin typeface="Comic Sans MS" charset="0"/>
              </a:rPr>
              <a:t>3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 + H</a:t>
            </a:r>
            <a:r>
              <a:rPr lang="it-IT" sz="2200" baseline="-25000">
                <a:solidFill>
                  <a:srgbClr val="990099"/>
                </a:solidFill>
                <a:latin typeface="Comic Sans MS" charset="0"/>
              </a:rPr>
              <a:t>2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O	 NH</a:t>
            </a:r>
            <a:r>
              <a:rPr lang="it-IT" sz="2200" baseline="-25000">
                <a:solidFill>
                  <a:srgbClr val="990099"/>
                </a:solidFill>
                <a:latin typeface="Comic Sans MS" charset="0"/>
              </a:rPr>
              <a:t>4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OH	  NH</a:t>
            </a:r>
            <a:r>
              <a:rPr lang="it-IT" sz="2200" baseline="-25000">
                <a:solidFill>
                  <a:srgbClr val="990099"/>
                </a:solidFill>
                <a:latin typeface="Comic Sans MS" charset="0"/>
              </a:rPr>
              <a:t>4</a:t>
            </a:r>
            <a:r>
              <a:rPr lang="it-IT" sz="2200" baseline="30000">
                <a:solidFill>
                  <a:srgbClr val="990099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 + OH</a:t>
            </a:r>
            <a:r>
              <a:rPr lang="it-IT" sz="2200" baseline="30000">
                <a:solidFill>
                  <a:srgbClr val="990099"/>
                </a:solidFill>
                <a:latin typeface="Comic Sans MS" charset="0"/>
              </a:rPr>
              <a:t>-</a:t>
            </a:r>
            <a:r>
              <a:rPr lang="it-IT" sz="2200">
                <a:solidFill>
                  <a:srgbClr val="990099"/>
                </a:solidFill>
                <a:latin typeface="Comic Sans MS" charset="0"/>
              </a:rPr>
              <a:t>(?)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2239" y="3155951"/>
            <a:ext cx="6594475" cy="158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66850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2200" b="1" u="sng">
                <a:solidFill>
                  <a:srgbClr val="660066"/>
                </a:solidFill>
                <a:latin typeface="Comic Sans MS" charset="0"/>
              </a:rPr>
              <a:t>2. Definizione di BRONSTED e LOWRY (1923)</a:t>
            </a:r>
            <a:endParaRPr lang="it-IT" sz="2200">
              <a:solidFill>
                <a:srgbClr val="660066"/>
              </a:solidFill>
              <a:latin typeface="Comic Sans MS" charset="0"/>
            </a:endParaRPr>
          </a:p>
          <a:p>
            <a:pPr algn="just">
              <a:lnSpc>
                <a:spcPct val="115000"/>
              </a:lnSpc>
            </a:pPr>
            <a:r>
              <a:rPr lang="it-IT" sz="2300" i="1">
                <a:solidFill>
                  <a:srgbClr val="660066"/>
                </a:solidFill>
                <a:latin typeface="Comic Sans MS" charset="0"/>
              </a:rPr>
              <a:t>"</a:t>
            </a:r>
            <a:r>
              <a:rPr lang="it-IT" sz="2100" i="1">
                <a:solidFill>
                  <a:srgbClr val="660066"/>
                </a:solidFill>
                <a:latin typeface="Comic Sans MS" charset="0"/>
              </a:rPr>
              <a:t>Un acido è una sostanza capace di cedere un protone (ione H</a:t>
            </a:r>
            <a:r>
              <a:rPr lang="it-IT" sz="2100" i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sz="2100" i="1">
                <a:solidFill>
                  <a:srgbClr val="660066"/>
                </a:solidFill>
                <a:latin typeface="Comic Sans MS" charset="0"/>
              </a:rPr>
              <a:t>) ad una base; base è una sostanza capace di acquistare un protone da un acido"</a:t>
            </a:r>
            <a:endParaRPr lang="it-IT" sz="21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4889519"/>
            <a:ext cx="66294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marL="712788" indent="-712788" algn="just" defTabSz="519113">
              <a:lnSpc>
                <a:spcPct val="110000"/>
              </a:lnSpc>
            </a:pPr>
            <a:r>
              <a:rPr lang="it-IT" sz="2100" b="1">
                <a:solidFill>
                  <a:srgbClr val="660066"/>
                </a:solidFill>
                <a:latin typeface="Comic Sans MS" charset="0"/>
              </a:rPr>
              <a:t>N.B.</a:t>
            </a:r>
            <a:r>
              <a:rPr lang="it-IT" sz="2100">
                <a:solidFill>
                  <a:srgbClr val="660066"/>
                </a:solidFill>
                <a:latin typeface="Comic Sans MS" charset="0"/>
              </a:rPr>
              <a:t>	L'acido e la base possono essere specie neutre, cariche (+) o cariche (-). L'acido deve necessariamente contenere un protone. La base non deve necessariamente contenere OH. Gli equilibri acido/base possono avvenire in tutti i solventi o senza solvente (non necessariamente in acqua)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414464" y="7551739"/>
            <a:ext cx="3702370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HA  +   B	A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+  BH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996970" y="8035952"/>
            <a:ext cx="973675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000">
                <a:solidFill>
                  <a:srgbClr val="660066"/>
                </a:solidFill>
                <a:latin typeface="Comic Sans MS" charset="0"/>
              </a:rPr>
              <a:t>Acido 1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46314" y="8035952"/>
            <a:ext cx="896280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000">
                <a:solidFill>
                  <a:srgbClr val="660066"/>
                </a:solidFill>
                <a:latin typeface="Comic Sans MS" charset="0"/>
              </a:rPr>
              <a:t>Base 2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367102" y="8035952"/>
            <a:ext cx="855203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000">
                <a:solidFill>
                  <a:srgbClr val="660066"/>
                </a:solidFill>
                <a:latin typeface="Comic Sans MS" charset="0"/>
              </a:rPr>
              <a:t>Base 1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422775" y="8035952"/>
            <a:ext cx="1014752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000">
                <a:solidFill>
                  <a:srgbClr val="660066"/>
                </a:solidFill>
                <a:latin typeface="Comic Sans MS" charset="0"/>
              </a:rPr>
              <a:t>Acido 2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94" name="AutoShape 22"/>
          <p:cNvSpPr>
            <a:spLocks/>
          </p:cNvSpPr>
          <p:nvPr/>
        </p:nvSpPr>
        <p:spPr bwMode="auto">
          <a:xfrm rot="16200000">
            <a:off x="2591608" y="7328712"/>
            <a:ext cx="174625" cy="2357437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 rot="16200000">
            <a:off x="3727450" y="7400944"/>
            <a:ext cx="233363" cy="2357437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5739" y="8594725"/>
            <a:ext cx="1876955" cy="5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1800">
                <a:solidFill>
                  <a:srgbClr val="FF9900"/>
                </a:solidFill>
                <a:latin typeface="Comic Sans MS" charset="0"/>
              </a:rPr>
              <a:t>Coppia coniugata</a:t>
            </a:r>
          </a:p>
          <a:p>
            <a:pPr>
              <a:lnSpc>
                <a:spcPct val="90000"/>
              </a:lnSpc>
            </a:pPr>
            <a:r>
              <a:rPr lang="it-IT" sz="1800">
                <a:solidFill>
                  <a:srgbClr val="FF9900"/>
                </a:solidFill>
                <a:latin typeface="Comic Sans MS" charset="0"/>
              </a:rPr>
              <a:t>acido-base (1)</a:t>
            </a:r>
            <a:endParaRPr lang="it-IT" sz="2300">
              <a:solidFill>
                <a:srgbClr val="FF9900"/>
              </a:solidFill>
              <a:latin typeface="Comic Sans MS" charset="0"/>
            </a:endParaRP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685800" y="8534418"/>
            <a:ext cx="685800" cy="87313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021276" y="8609013"/>
            <a:ext cx="1876955" cy="55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1800">
                <a:solidFill>
                  <a:schemeClr val="accent2"/>
                </a:solidFill>
                <a:latin typeface="Comic Sans MS" charset="0"/>
              </a:rPr>
              <a:t>Coppia coniugata</a:t>
            </a:r>
          </a:p>
          <a:p>
            <a:pPr>
              <a:lnSpc>
                <a:spcPct val="90000"/>
              </a:lnSpc>
            </a:pPr>
            <a:r>
              <a:rPr lang="it-IT" sz="1800">
                <a:solidFill>
                  <a:schemeClr val="accent2"/>
                </a:solidFill>
                <a:latin typeface="Comic Sans MS" charset="0"/>
              </a:rPr>
              <a:t>acido-base (2)</a:t>
            </a:r>
            <a:endParaRPr lang="it-IT" sz="2300">
              <a:solidFill>
                <a:schemeClr val="accent2"/>
              </a:solidFill>
              <a:latin typeface="Comic Sans MS" charset="0"/>
            </a:endParaRP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 flipV="1">
            <a:off x="4383088" y="8758257"/>
            <a:ext cx="588962" cy="1857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2992440" y="7885113"/>
            <a:ext cx="450850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H="1">
            <a:off x="2992439" y="7777163"/>
            <a:ext cx="458787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V="1">
            <a:off x="4479926" y="2770188"/>
            <a:ext cx="379413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H="1">
            <a:off x="4494215" y="2647951"/>
            <a:ext cx="428625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2992438" y="2762249"/>
            <a:ext cx="379412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flipH="1">
            <a:off x="3035300" y="2640013"/>
            <a:ext cx="428625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H="1">
            <a:off x="2171700" y="1979613"/>
            <a:ext cx="1066800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V="1">
            <a:off x="2244725" y="2333625"/>
            <a:ext cx="989013" cy="0"/>
          </a:xfrm>
          <a:prstGeom prst="line">
            <a:avLst/>
          </a:prstGeom>
          <a:noFill/>
          <a:ln w="1905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36924" y="182036"/>
            <a:ext cx="6480572" cy="8551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Soluzione di Acidi Monoprotici Forti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49491" y="1394775"/>
            <a:ext cx="6361865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HA  +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+  A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678867" y="1633007"/>
            <a:ext cx="753666" cy="0"/>
          </a:xfrm>
          <a:prstGeom prst="line">
            <a:avLst/>
          </a:prstGeom>
          <a:noFill/>
          <a:ln w="317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2338660" y="2235495"/>
            <a:ext cx="753666" cy="0"/>
          </a:xfrm>
          <a:prstGeom prst="line">
            <a:avLst/>
          </a:prstGeom>
          <a:noFill/>
          <a:ln w="317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74227" y="1927737"/>
            <a:ext cx="6044340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  2H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</a:t>
            </a:r>
            <a:r>
              <a:rPr lang="it-IT" sz="2500" b="1" dirty="0" smtClean="0">
                <a:solidFill>
                  <a:srgbClr val="660033"/>
                </a:solidFill>
                <a:latin typeface="Arial" charset="0"/>
              </a:rPr>
              <a:t>H</a:t>
            </a:r>
            <a:r>
              <a:rPr lang="it-IT" sz="2500" b="1" baseline="-25000" dirty="0" smtClean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b="1" dirty="0" smtClean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+  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367234" y="2145539"/>
            <a:ext cx="753666" cy="0"/>
          </a:xfrm>
          <a:prstGeom prst="line">
            <a:avLst/>
          </a:prstGeom>
          <a:noFill/>
          <a:ln w="317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51222" y="2901951"/>
            <a:ext cx="5657034" cy="103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Se [HA] è alta, &gt; ~ 10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-6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M</a:t>
            </a:r>
          </a:p>
          <a:p>
            <a:pPr>
              <a:lnSpc>
                <a:spcPct val="13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=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   </a:t>
            </a:r>
            <a:r>
              <a:rPr lang="it-IT" sz="2500" dirty="0" err="1">
                <a:solidFill>
                  <a:srgbClr val="660033"/>
                </a:solidFill>
                <a:latin typeface="Arial" charset="0"/>
              </a:rPr>
              <a:t>pH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= - log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HA</a:t>
            </a:r>
            <a:endParaRPr lang="it-IT" sz="25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2419" y="4273552"/>
            <a:ext cx="5957384" cy="1106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Altrimenti, se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&lt; 10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-6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M</a:t>
            </a:r>
          </a:p>
          <a:p>
            <a:pPr>
              <a:lnSpc>
                <a:spcPct val="14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O+] = [A</a:t>
            </a:r>
            <a:r>
              <a:rPr lang="it-IT" sz="2500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+ [OH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=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+ [OH</a:t>
            </a:r>
            <a:r>
              <a:rPr lang="it-IT" sz="2500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</a:t>
            </a:r>
            <a:endParaRPr lang="it-IT" sz="2500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2419" y="5674793"/>
            <a:ext cx="5968724" cy="278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Ma	[OH</a:t>
            </a:r>
            <a:r>
              <a:rPr lang="it-IT" sz="2500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= </a:t>
            </a:r>
            <a:r>
              <a:rPr lang="it-IT" sz="2500" dirty="0" err="1">
                <a:solidFill>
                  <a:srgbClr val="660033"/>
                </a:solidFill>
                <a:latin typeface="Arial" charset="0"/>
              </a:rPr>
              <a:t>Kw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/[H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per cui:</a:t>
            </a:r>
          </a:p>
          <a:p>
            <a:pPr>
              <a:lnSpc>
                <a:spcPct val="14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= </a:t>
            </a:r>
            <a:r>
              <a:rPr lang="it-IT" sz="2500" dirty="0" err="1">
                <a:solidFill>
                  <a:srgbClr val="660033"/>
                </a:solidFill>
                <a:latin typeface="Arial" charset="0"/>
              </a:rPr>
              <a:t>Kw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/[H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+ </a:t>
            </a:r>
            <a:r>
              <a:rPr lang="it-IT" sz="2500" dirty="0" smtClean="0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sz="2500" baseline="-25000" dirty="0" smtClean="0">
                <a:solidFill>
                  <a:srgbClr val="660033"/>
                </a:solidFill>
                <a:latin typeface="Arial" charset="0"/>
              </a:rPr>
              <a:t>HA</a:t>
            </a:r>
          </a:p>
          <a:p>
            <a:pPr>
              <a:lnSpc>
                <a:spcPct val="140000"/>
              </a:lnSpc>
            </a:pPr>
            <a:endParaRPr lang="it-IT" sz="2500" dirty="0">
              <a:solidFill>
                <a:srgbClr val="660033"/>
              </a:solidFill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 - 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 -  </a:t>
            </a:r>
            <a:r>
              <a:rPr lang="it-IT" sz="2500" dirty="0" err="1">
                <a:solidFill>
                  <a:srgbClr val="660033"/>
                </a:solidFill>
                <a:latin typeface="Arial" charset="0"/>
              </a:rPr>
              <a:t>Kw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= 0</a:t>
            </a:r>
          </a:p>
          <a:p>
            <a:pPr>
              <a:lnSpc>
                <a:spcPct val="16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488538" y="4339169"/>
          <a:ext cx="51197" cy="171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8" y="4339169"/>
                        <a:ext cx="51197" cy="171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99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05978" y="548217"/>
            <a:ext cx="6480572" cy="853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BASI FORTI MONOPROTICHE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23713" y="1814343"/>
            <a:ext cx="6135060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B  +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  BH</a:t>
            </a:r>
            <a:r>
              <a:rPr lang="it-IT" sz="2500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+  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71651" y="2029879"/>
            <a:ext cx="75366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576804" y="2953955"/>
            <a:ext cx="75366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0934" y="2608117"/>
            <a:ext cx="6135061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  2H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  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500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+  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673421" y="2769804"/>
            <a:ext cx="75366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1224" y="3839632"/>
            <a:ext cx="6371468" cy="103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Se	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B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 &gt;  10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-6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M		[OH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] = 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B</a:t>
            </a:r>
            <a:endParaRPr lang="it-IT" sz="2500" dirty="0">
              <a:solidFill>
                <a:srgbClr val="660033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	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B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 &lt;  10</a:t>
            </a:r>
            <a:r>
              <a:rPr lang="it-IT" sz="2500" baseline="30000" dirty="0">
                <a:solidFill>
                  <a:srgbClr val="660033"/>
                </a:solidFill>
                <a:latin typeface="Arial" charset="0"/>
              </a:rPr>
              <a:t>-6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M</a:t>
            </a:r>
          </a:p>
        </p:txBody>
      </p:sp>
      <p:sp>
        <p:nvSpPr>
          <p:cNvPr id="2" name="Rettangolo 1"/>
          <p:cNvSpPr/>
          <p:nvPr/>
        </p:nvSpPr>
        <p:spPr>
          <a:xfrm>
            <a:off x="920690" y="5285311"/>
            <a:ext cx="4964891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[OH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baseline="30000" dirty="0" smtClean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  -  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B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[OH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]  -  </a:t>
            </a:r>
            <a:r>
              <a:rPr lang="it-IT" dirty="0" err="1" smtClean="0">
                <a:solidFill>
                  <a:srgbClr val="660033"/>
                </a:solidFill>
                <a:latin typeface="Arial" charset="0"/>
              </a:rPr>
              <a:t>Kw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 = 0</a:t>
            </a:r>
          </a:p>
          <a:p>
            <a:pPr>
              <a:lnSpc>
                <a:spcPct val="160000"/>
              </a:lnSpc>
            </a:pP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	</a:t>
            </a:r>
            <a:endParaRPr lang="it-IT" dirty="0">
              <a:solidFill>
                <a:srgbClr val="6600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3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65491" y="57151"/>
            <a:ext cx="4669631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kern="10" dirty="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ACIDI DEBOLI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54837" y="685809"/>
            <a:ext cx="6203941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33"/>
                </a:solidFill>
                <a:latin typeface="Arial" charset="0"/>
              </a:rPr>
              <a:t>HA  +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	        	      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 +  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342786" y="859819"/>
            <a:ext cx="717947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2093301" y="1430107"/>
            <a:ext cx="717947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9037" y="1189422"/>
            <a:ext cx="5822726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33"/>
                </a:solidFill>
                <a:latin typeface="Arial" charset="0"/>
              </a:rPr>
              <a:t>    2H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	        	        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 +  OH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096809" y="1349375"/>
            <a:ext cx="719138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147" y="1824576"/>
            <a:ext cx="952500" cy="6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>
                <a:solidFill>
                  <a:srgbClr val="660033"/>
                </a:solidFill>
                <a:latin typeface="Arial" charset="0"/>
              </a:rPr>
              <a:t> =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40544" y="2338917"/>
            <a:ext cx="148947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981083" y="2319875"/>
            <a:ext cx="81748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>
                <a:solidFill>
                  <a:srgbClr val="660033"/>
                </a:solidFill>
                <a:latin typeface="Arial" charset="0"/>
              </a:rPr>
              <a:t>[HA</a:t>
            </a:r>
            <a:r>
              <a:rPr lang="it-IT" b="1" baseline="4200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>
                <a:solidFill>
                  <a:srgbClr val="660033"/>
                </a:solidFill>
                <a:latin typeface="Arial" charset="0"/>
              </a:rPr>
              <a:t>]</a:t>
            </a:r>
            <a:endParaRPr lang="it-IT" b="1" baseline="4200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1038" y="1771659"/>
            <a:ext cx="1564326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[A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 flipV="1">
            <a:off x="2331445" y="966860"/>
            <a:ext cx="717947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303255" y="1692581"/>
            <a:ext cx="4554751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Sia 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la concentrazione totale 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dell'acido debole</a:t>
            </a:r>
            <a:endParaRPr lang="it-IT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7" y="2825759"/>
            <a:ext cx="675686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 u="sng" dirty="0">
                <a:solidFill>
                  <a:srgbClr val="660033"/>
                </a:solidFill>
                <a:latin typeface="Arial" charset="0"/>
              </a:rPr>
              <a:t>1</a:t>
            </a:r>
            <a:r>
              <a:rPr lang="it-IT" b="1" u="sng" baseline="30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b="1" u="sng" dirty="0">
                <a:solidFill>
                  <a:srgbClr val="660033"/>
                </a:solidFill>
                <a:latin typeface="Arial" charset="0"/>
              </a:rPr>
              <a:t> APPROSSIMAZIONE: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it-IT" sz="2000" dirty="0">
                <a:solidFill>
                  <a:srgbClr val="660033"/>
                </a:solidFill>
                <a:latin typeface="Arial" charset="0"/>
              </a:rPr>
              <a:t>Si trascura H</a:t>
            </a:r>
            <a:r>
              <a:rPr lang="it-IT" sz="20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0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0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000" dirty="0">
                <a:solidFill>
                  <a:srgbClr val="660033"/>
                </a:solidFill>
                <a:latin typeface="Arial" charset="0"/>
              </a:rPr>
              <a:t> dall'acqua</a:t>
            </a:r>
            <a:endParaRPr lang="it-IT" sz="2000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1679" y="3539076"/>
            <a:ext cx="952500" cy="6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>
                <a:solidFill>
                  <a:srgbClr val="660033"/>
                </a:solidFill>
                <a:latin typeface="Arial" charset="0"/>
              </a:rPr>
              <a:t> =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98885" y="4053417"/>
            <a:ext cx="148947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039424" y="4034375"/>
            <a:ext cx="81748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>
                <a:solidFill>
                  <a:srgbClr val="660033"/>
                </a:solidFill>
                <a:latin typeface="Arial" charset="0"/>
              </a:rPr>
              <a:t>[HA</a:t>
            </a:r>
            <a:r>
              <a:rPr lang="it-IT" b="1" baseline="4200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>
                <a:solidFill>
                  <a:srgbClr val="660033"/>
                </a:solidFill>
                <a:latin typeface="Arial" charset="0"/>
              </a:rPr>
              <a:t>]</a:t>
            </a:r>
            <a:endParaRPr lang="it-IT" b="1" baseline="4200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739379" y="3486159"/>
            <a:ext cx="164206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[A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409830" y="3702061"/>
            <a:ext cx="268193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</a:t>
            </a:r>
            <a:r>
              <a:rPr lang="it-IT" dirty="0">
                <a:solidFill>
                  <a:srgbClr val="660033"/>
                </a:solidFill>
                <a:latin typeface="Arial" charset="0"/>
                <a:sym typeface="Symbol" charset="0"/>
              </a:rPr>
              <a:t>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[A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2627" y="4679961"/>
            <a:ext cx="277841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[HA] = 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- 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];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213185" y="4420213"/>
            <a:ext cx="952500" cy="6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dirty="0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=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920203" y="4798479"/>
            <a:ext cx="148947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991582" y="4926853"/>
            <a:ext cx="175223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- 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  <a:endParaRPr lang="it-IT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4170805" y="4297142"/>
            <a:ext cx="120848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2</a:t>
            </a:r>
            <a:endParaRPr lang="it-IT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74490" y="6272262"/>
            <a:ext cx="619926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 u="sng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b="1" u="sng" baseline="30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b="1" u="sng" dirty="0">
                <a:solidFill>
                  <a:srgbClr val="660033"/>
                </a:solidFill>
                <a:latin typeface="Arial" charset="0"/>
              </a:rPr>
              <a:t> APPROSSIMAZIONE: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  Se 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&lt;&lt; 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HA</a:t>
            </a:r>
            <a:endParaRPr lang="it-IT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7713" y="7092782"/>
            <a:ext cx="2254557" cy="6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dirty="0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660033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1154440" y="7525325"/>
            <a:ext cx="1154906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1493141" y="7597001"/>
            <a:ext cx="61209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HA</a:t>
            </a:r>
            <a:endParaRPr lang="it-IT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328387" y="6967290"/>
            <a:ext cx="118914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2</a:t>
            </a:r>
            <a:endParaRPr lang="it-IT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59801" y="8045312"/>
            <a:ext cx="5579389" cy="60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           [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=      </a:t>
            </a:r>
            <a:r>
              <a:rPr lang="it-IT" dirty="0" err="1" smtClean="0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 dirty="0" err="1" smtClean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 err="1" smtClean="0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baseline="-25000" dirty="0" err="1" smtClean="0">
                <a:solidFill>
                  <a:srgbClr val="660033"/>
                </a:solidFill>
                <a:latin typeface="Arial" charset="0"/>
              </a:rPr>
              <a:t>HA</a:t>
            </a:r>
            <a:endParaRPr lang="it-IT" dirty="0">
              <a:solidFill>
                <a:srgbClr val="660033"/>
              </a:solidFill>
              <a:latin typeface="Arial" charset="0"/>
              <a:sym typeface="Symbol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123010" y="8113191"/>
            <a:ext cx="322806" cy="46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700" b="1">
                <a:solidFill>
                  <a:srgbClr val="660033"/>
                </a:solidFill>
                <a:latin typeface="Arial" charset="0"/>
                <a:sym typeface="Symbol" charset="0"/>
              </a:rPr>
              <a:t></a:t>
            </a:r>
            <a:endParaRPr lang="it-IT" sz="2700" b="1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299498" y="5532825"/>
            <a:ext cx="6141755" cy="4217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+  K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[H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]  - </a:t>
            </a:r>
            <a:r>
              <a:rPr lang="it-IT" dirty="0" err="1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 dirty="0" err="1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 err="1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baseline="-25000" dirty="0" err="1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=  0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3296847" y="8191500"/>
            <a:ext cx="728663" cy="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55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69058" y="182042"/>
            <a:ext cx="5623322" cy="793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BASI DEBOLI MONOPROTICHE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14376" y="1280585"/>
            <a:ext cx="5704190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B  +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  BH</a:t>
            </a:r>
            <a:r>
              <a:rPr lang="it-IT" sz="2500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+  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57426" y="1526117"/>
            <a:ext cx="75485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2257426" y="2256367"/>
            <a:ext cx="75485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42925" y="1852087"/>
            <a:ext cx="5694198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    2H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	        	          H</a:t>
            </a:r>
            <a:r>
              <a:rPr lang="it-IT" sz="2500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O  +  OH</a:t>
            </a:r>
            <a:r>
              <a:rPr lang="it-IT" sz="2500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5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1" y="2072217"/>
            <a:ext cx="75485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2257426" y="1686984"/>
            <a:ext cx="754856" cy="0"/>
          </a:xfrm>
          <a:prstGeom prst="line">
            <a:avLst/>
          </a:prstGeom>
          <a:noFill/>
          <a:ln w="476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30975" y="3048000"/>
            <a:ext cx="5753297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/>
          <a:p>
            <a:pPr defTabSz="549275"/>
            <a:r>
              <a:rPr lang="it-IT" sz="2500" b="1">
                <a:solidFill>
                  <a:srgbClr val="660033"/>
                </a:solidFill>
                <a:latin typeface="Arial" charset="0"/>
              </a:rPr>
              <a:t>(A):</a:t>
            </a:r>
            <a:r>
              <a:rPr lang="it-IT" sz="2500">
                <a:solidFill>
                  <a:srgbClr val="660033"/>
                </a:solidFill>
                <a:latin typeface="Arial" charset="0"/>
              </a:rPr>
              <a:t> Trascurando la ionizzazione di H</a:t>
            </a:r>
            <a:r>
              <a:rPr lang="it-IT" sz="2500" baseline="-2500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660033"/>
                </a:solidFill>
                <a:latin typeface="Arial" charset="0"/>
              </a:rPr>
              <a:t>O</a:t>
            </a:r>
            <a:endParaRPr lang="it-IT" sz="2500" b="1" baseline="4200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31032" y="5654071"/>
            <a:ext cx="4574130" cy="63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500" dirty="0">
                <a:solidFill>
                  <a:srgbClr val="660033"/>
                </a:solidFill>
                <a:latin typeface="Arial" charset="0"/>
              </a:rPr>
              <a:t>[OH] </a:t>
            </a:r>
            <a:r>
              <a:rPr lang="it-IT" sz="2500" dirty="0" smtClean="0">
                <a:solidFill>
                  <a:srgbClr val="660033"/>
                </a:solidFill>
                <a:latin typeface="Arial" charset="0"/>
                <a:sym typeface="Symbol" charset="0"/>
              </a:rPr>
              <a:t></a:t>
            </a:r>
            <a:r>
              <a:rPr lang="it-IT" sz="2500" dirty="0" smtClean="0">
                <a:solidFill>
                  <a:srgbClr val="660033"/>
                </a:solidFill>
                <a:latin typeface="Arial" charset="0"/>
              </a:rPr>
              <a:t>   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B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sz="2500" baseline="-25000" dirty="0">
                <a:solidFill>
                  <a:srgbClr val="660033"/>
                </a:solidFill>
                <a:latin typeface="Arial" charset="0"/>
              </a:rPr>
              <a:t>B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87670" y="4895683"/>
            <a:ext cx="3781426" cy="44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/>
          <a:p>
            <a:pPr defTabSz="549275"/>
            <a:r>
              <a:rPr lang="it-IT" sz="2500" b="1" dirty="0">
                <a:solidFill>
                  <a:srgbClr val="660033"/>
                </a:solidFill>
                <a:latin typeface="Arial" charset="0"/>
              </a:rPr>
              <a:t>(B):</a:t>
            </a:r>
            <a:r>
              <a:rPr lang="it-IT" sz="2500" dirty="0">
                <a:solidFill>
                  <a:srgbClr val="660033"/>
                </a:solidFill>
                <a:latin typeface="Arial" charset="0"/>
              </a:rPr>
              <a:t> Base poco dissociata</a:t>
            </a:r>
            <a:endParaRPr lang="it-IT" sz="2500" b="1" baseline="420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601142" y="5789075"/>
            <a:ext cx="354456" cy="5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/>
          <a:p>
            <a:pPr defTabSz="549275"/>
            <a:r>
              <a:rPr lang="it-IT" sz="2900" b="1" dirty="0">
                <a:solidFill>
                  <a:srgbClr val="660033"/>
                </a:solidFill>
                <a:latin typeface="Arial" charset="0"/>
                <a:sym typeface="Symbol" charset="0"/>
              </a:rPr>
              <a:t></a:t>
            </a:r>
            <a:endParaRPr lang="it-IT" sz="29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344859" y="4024653"/>
            <a:ext cx="6141755" cy="4217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 lIns="51892" tIns="25946" rIns="51892" bIns="25946">
            <a:spAutoFit/>
          </a:bodyPr>
          <a:lstStyle/>
          <a:p>
            <a:pPr defTabSz="519113"/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[OH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]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+  K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[OH</a:t>
            </a:r>
            <a:r>
              <a:rPr lang="it-IT" baseline="30000" dirty="0">
                <a:solidFill>
                  <a:srgbClr val="660033"/>
                </a:solidFill>
                <a:latin typeface="Arial" charset="0"/>
              </a:rPr>
              <a:t>-</a:t>
            </a:r>
            <a:r>
              <a:rPr lang="it-IT" dirty="0" smtClean="0">
                <a:solidFill>
                  <a:srgbClr val="660033"/>
                </a:solidFill>
                <a:latin typeface="Arial" charset="0"/>
              </a:rPr>
              <a:t>]  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- </a:t>
            </a:r>
            <a:r>
              <a:rPr lang="it-IT" dirty="0" err="1">
                <a:solidFill>
                  <a:srgbClr val="660033"/>
                </a:solidFill>
                <a:latin typeface="Arial" charset="0"/>
              </a:rPr>
              <a:t>K</a:t>
            </a:r>
            <a:r>
              <a:rPr lang="it-IT" baseline="-25000" dirty="0" err="1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dirty="0" err="1">
                <a:solidFill>
                  <a:srgbClr val="660033"/>
                </a:solidFill>
                <a:latin typeface="Arial" charset="0"/>
              </a:rPr>
              <a:t>C</a:t>
            </a:r>
            <a:r>
              <a:rPr lang="it-IT" baseline="-25000" dirty="0" err="1">
                <a:solidFill>
                  <a:srgbClr val="660033"/>
                </a:solidFill>
                <a:latin typeface="Arial" charset="0"/>
              </a:rPr>
              <a:t>HA</a:t>
            </a:r>
            <a:r>
              <a:rPr lang="it-IT" baseline="-25000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it-IT" dirty="0">
                <a:solidFill>
                  <a:srgbClr val="660033"/>
                </a:solidFill>
                <a:latin typeface="Arial" charset="0"/>
              </a:rPr>
              <a:t> =  0</a:t>
            </a:r>
          </a:p>
        </p:txBody>
      </p:sp>
    </p:spTree>
    <p:extLst>
      <p:ext uri="{BB962C8B-B14F-4D97-AF65-F5344CB8AC3E}">
        <p14:creationId xmlns:p14="http://schemas.microsoft.com/office/powerpoint/2010/main" val="406009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243304" y="8107849"/>
            <a:ext cx="3376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33"/>
                </a:solidFill>
                <a:cs typeface="Times New Roman" charset="0"/>
              </a:rPr>
              <a:t>[H</a:t>
            </a:r>
            <a:r>
              <a:rPr lang="it-IT" b="1" baseline="-25000" dirty="0">
                <a:solidFill>
                  <a:srgbClr val="660033"/>
                </a:solidFill>
                <a:cs typeface="Times New Roman" charset="0"/>
              </a:rPr>
              <a:t>3</a:t>
            </a:r>
            <a:r>
              <a:rPr lang="it-IT" b="1" dirty="0">
                <a:solidFill>
                  <a:srgbClr val="660033"/>
                </a:solidFill>
                <a:cs typeface="Times New Roman" charset="0"/>
              </a:rPr>
              <a:t>O</a:t>
            </a:r>
            <a:r>
              <a:rPr lang="it-IT" b="1" baseline="30000" dirty="0">
                <a:solidFill>
                  <a:srgbClr val="660033"/>
                </a:solidFill>
                <a:cs typeface="Times New Roman" charset="0"/>
              </a:rPr>
              <a:t>+</a:t>
            </a:r>
            <a:r>
              <a:rPr lang="it-IT" b="1" dirty="0">
                <a:solidFill>
                  <a:srgbClr val="660033"/>
                </a:solidFill>
                <a:cs typeface="Times New Roman" charset="0"/>
              </a:rPr>
              <a:t>] =   	K</a:t>
            </a:r>
            <a:r>
              <a:rPr lang="it-IT" b="1" baseline="-25000" dirty="0">
                <a:solidFill>
                  <a:srgbClr val="660033"/>
                </a:solidFill>
                <a:cs typeface="Times New Roman" charset="0"/>
              </a:rPr>
              <a:t>a1</a:t>
            </a:r>
            <a:r>
              <a:rPr lang="it-IT" b="1" dirty="0">
                <a:solidFill>
                  <a:srgbClr val="660033"/>
                </a:solidFill>
                <a:cs typeface="Times New Roman" charset="0"/>
              </a:rPr>
              <a:t> C</a:t>
            </a:r>
            <a:r>
              <a:rPr lang="it-IT" b="1" baseline="-25000" dirty="0">
                <a:solidFill>
                  <a:srgbClr val="660033"/>
                </a:solidFill>
                <a:cs typeface="Times New Roman" charset="0"/>
              </a:rPr>
              <a:t>HA</a:t>
            </a:r>
            <a:r>
              <a:rPr lang="it-IT" b="1" dirty="0">
                <a:solidFill>
                  <a:srgbClr val="660033"/>
                </a:solidFill>
                <a:cs typeface="Times New Roman" charset="0"/>
              </a:rPr>
              <a:t>	</a:t>
            </a:r>
            <a:endParaRPr lang="it-IT" b="1" dirty="0">
              <a:solidFill>
                <a:srgbClr val="660033"/>
              </a:solidFill>
            </a:endParaRPr>
          </a:p>
        </p:txBody>
      </p:sp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65485" y="182042"/>
            <a:ext cx="5486400" cy="793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Soluzioni di Acidi Poliprotici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166874"/>
            <a:ext cx="5116314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33"/>
                </a:solidFill>
                <a:latin typeface="Arial" charset="0"/>
              </a:rPr>
              <a:t>1)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	        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sz="2300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sz="2300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370984" y="1349811"/>
            <a:ext cx="341710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99354" y="1927850"/>
            <a:ext cx="952500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K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a1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212183" y="2352231"/>
            <a:ext cx="1650206" cy="10584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96521" y="2434483"/>
            <a:ext cx="1615858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  <a:endParaRPr lang="it-IT" sz="2300" b="1" baseline="420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008680" y="1882184"/>
            <a:ext cx="2425348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 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="1" baseline="42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153" y="3015475"/>
            <a:ext cx="6825853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33"/>
                </a:solidFill>
                <a:latin typeface="Arial" charset="0"/>
              </a:rPr>
              <a:t>2)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 </a:t>
            </a:r>
            <a:r>
              <a:rPr lang="it-IT" sz="2300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	  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HPO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baseline="42000" dirty="0">
                <a:solidFill>
                  <a:srgbClr val="660033"/>
                </a:solidFill>
                <a:latin typeface="Arial" charset="0"/>
              </a:rPr>
              <a:t>–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" y="4918659"/>
            <a:ext cx="6825853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33"/>
                </a:solidFill>
                <a:latin typeface="Arial" charset="0"/>
              </a:rPr>
              <a:t>3)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HPO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it-IT" sz="2300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	    H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660033"/>
                </a:solidFill>
                <a:latin typeface="Arial" charset="0"/>
              </a:rPr>
              <a:t> + PO</a:t>
            </a:r>
            <a:r>
              <a:rPr lang="it-IT" sz="2300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sz="2300" baseline="42000" dirty="0">
                <a:solidFill>
                  <a:srgbClr val="660033"/>
                </a:solidFill>
                <a:latin typeface="Arial" charset="0"/>
              </a:rPr>
              <a:t>–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286605" y="2018566"/>
            <a:ext cx="2014184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 8 • 10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-3</a:t>
            </a:r>
            <a:endParaRPr lang="it-IT" sz="23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2348304" y="1464713"/>
            <a:ext cx="341710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2450197" y="3200380"/>
            <a:ext cx="340519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 flipV="1">
            <a:off x="2461537" y="3326625"/>
            <a:ext cx="340519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2464991" y="5073625"/>
            <a:ext cx="340519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 flipV="1">
            <a:off x="2499011" y="5222549"/>
            <a:ext cx="340519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2941" y="3926745"/>
            <a:ext cx="1328819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K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a2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319936" y="4271757"/>
            <a:ext cx="1912029" cy="329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665101" y="4353999"/>
            <a:ext cx="1340063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="1" baseline="42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151645" y="3767683"/>
            <a:ext cx="2919495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 [HPO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300" b="1" baseline="42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481449" y="3926742"/>
            <a:ext cx="2654056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 6 • 10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-8</a:t>
            </a:r>
            <a:endParaRPr lang="it-IT" sz="23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79787" y="5440751"/>
            <a:ext cx="1153211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K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a3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166674" y="5851682"/>
            <a:ext cx="1872506" cy="2225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364415" y="5956607"/>
            <a:ext cx="1720126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300" b="1" baseline="42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077773" y="5406424"/>
            <a:ext cx="2650331" cy="40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/>
          <a:p>
            <a:pPr defTabSz="533400"/>
            <a:r>
              <a:rPr lang="it-IT" sz="2300" dirty="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O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+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 [PO</a:t>
            </a:r>
            <a:r>
              <a:rPr lang="it-IT" sz="2300" baseline="-25000" dirty="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 b="1" baseline="42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 dirty="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95887" y="5520129"/>
            <a:ext cx="2337839" cy="58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 dirty="0">
                <a:solidFill>
                  <a:srgbClr val="006600"/>
                </a:solidFill>
                <a:latin typeface="Arial" charset="0"/>
              </a:rPr>
              <a:t>=1 • 10</a:t>
            </a:r>
            <a:r>
              <a:rPr lang="it-IT" sz="2300" baseline="30000" dirty="0">
                <a:solidFill>
                  <a:srgbClr val="006600"/>
                </a:solidFill>
                <a:latin typeface="Arial" charset="0"/>
              </a:rPr>
              <a:t>-12</a:t>
            </a:r>
            <a:endParaRPr lang="it-IT" sz="23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0" y="6544876"/>
            <a:ext cx="6858000" cy="184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3337" tIns="26668" rIns="53337" bIns="26668">
            <a:spAutoFit/>
          </a:bodyPr>
          <a:lstStyle>
            <a:lvl1pPr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667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334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001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66800" defTabSz="533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240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812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384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95600" defTabSz="533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 dirty="0">
                <a:solidFill>
                  <a:srgbClr val="660033"/>
                </a:solidFill>
                <a:latin typeface="Arial" charset="0"/>
              </a:rPr>
              <a:t>Poiché K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a1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&gt;&gt; K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a2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&gt;&gt; K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a3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, si trascurano le due successive ionizzazioni, e si calcola il </a:t>
            </a:r>
            <a:r>
              <a:rPr lang="it-IT" b="1" dirty="0" err="1">
                <a:solidFill>
                  <a:srgbClr val="660033"/>
                </a:solidFill>
                <a:latin typeface="Arial" charset="0"/>
              </a:rPr>
              <a:t>pH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come se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PO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4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fosse un acido monoprotico con K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= K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a1</a:t>
            </a:r>
            <a:endParaRPr lang="it-IT" b="1" baseline="42000" dirty="0">
              <a:solidFill>
                <a:srgbClr val="660033"/>
              </a:solidFill>
              <a:latin typeface="Arial" charset="0"/>
            </a:endParaRPr>
          </a:p>
        </p:txBody>
      </p:sp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22337"/>
              </p:ext>
            </p:extLst>
          </p:nvPr>
        </p:nvGraphicFramePr>
        <p:xfrm>
          <a:off x="4476594" y="8040317"/>
          <a:ext cx="514350" cy="613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228600" imgH="253800" progId="Equation.3">
                  <p:embed/>
                </p:oleObj>
              </mc:Choice>
              <mc:Fallback>
                <p:oleObj name="Equation" r:id="rId3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594" y="8040317"/>
                        <a:ext cx="514350" cy="613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917925" y="8120743"/>
            <a:ext cx="800100" cy="0"/>
          </a:xfrm>
          <a:prstGeom prst="line">
            <a:avLst/>
          </a:prstGeom>
          <a:noFill/>
          <a:ln w="127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31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4381514" y="8643955"/>
            <a:ext cx="1984375" cy="5000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395538" y="3538540"/>
            <a:ext cx="1781175" cy="466725"/>
          </a:xfrm>
          <a:prstGeom prst="foldedCorner">
            <a:avLst>
              <a:gd name="adj" fmla="val 18708"/>
            </a:avLst>
          </a:prstGeom>
          <a:solidFill>
            <a:srgbClr val="660066"/>
          </a:solidFill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85764" y="46037"/>
            <a:ext cx="6043612" cy="3746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SOLUZIONE SALINE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435" y="473075"/>
            <a:ext cx="6879833" cy="96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sz="2500" b="1">
                <a:solidFill>
                  <a:schemeClr val="accent2"/>
                </a:solidFill>
                <a:latin typeface="Comic Sans MS" charset="0"/>
              </a:rPr>
              <a:t>CASO I</a:t>
            </a:r>
            <a:r>
              <a:rPr lang="it-IT" sz="2500">
                <a:latin typeface="Comic Sans MS" charset="0"/>
              </a:rPr>
              <a:t>  	</a:t>
            </a:r>
          </a:p>
          <a:p>
            <a:pPr algn="ctr">
              <a:lnSpc>
                <a:spcPct val="120000"/>
              </a:lnSpc>
            </a:pPr>
            <a:r>
              <a:rPr lang="it-IT" sz="2500" b="1">
                <a:solidFill>
                  <a:srgbClr val="FF0000"/>
                </a:solidFill>
                <a:latin typeface="Comic Sans MS" charset="0"/>
              </a:rPr>
              <a:t>Sali di Acido forte e Base forte (es. NaCl)</a:t>
            </a:r>
            <a:endParaRPr lang="it-IT" sz="2500">
              <a:latin typeface="Comic Sans MS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514" y="1368443"/>
            <a:ext cx="4388021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NaCl				Na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+  Cl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	(completa)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527" y="1776431"/>
            <a:ext cx="741013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Na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+ 2H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	    NaOH 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	(non reagisce)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6533" y="2201881"/>
            <a:ext cx="688595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Cl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	    HCl + 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	(non reagisce)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0800" y="2606693"/>
            <a:ext cx="6807200" cy="138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Perciò, Na</a:t>
            </a:r>
            <a:r>
              <a:rPr lang="it-IT" baseline="30000">
                <a:solidFill>
                  <a:srgbClr val="9900CC"/>
                </a:solidFill>
                <a:latin typeface="Comic Sans MS" charset="0"/>
              </a:rPr>
              <a:t>+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e Cl</a:t>
            </a:r>
            <a:r>
              <a:rPr lang="it-IT" baseline="42000">
                <a:solidFill>
                  <a:srgbClr val="9900CC"/>
                </a:solidFill>
                <a:latin typeface="Arial" charset="0"/>
              </a:rPr>
              <a:t>–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non hanno proprietà acide o basiche. Il pH della soluzione è come quello </a:t>
            </a:r>
          </a:p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dell'H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2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O pura</a:t>
            </a:r>
          </a:p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				    </a:t>
            </a:r>
            <a:r>
              <a:rPr lang="it-IT" b="1">
                <a:solidFill>
                  <a:srgbClr val="FFFF00"/>
                </a:solidFill>
                <a:latin typeface="Comic Sans MS" charset="0"/>
              </a:rPr>
              <a:t>pH = 7,00</a:t>
            </a:r>
            <a:endParaRPr lang="it-IT">
              <a:solidFill>
                <a:srgbClr val="9900CC"/>
              </a:solidFill>
              <a:latin typeface="Comic Sans MS" charset="0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2138365" y="922341"/>
            <a:ext cx="2284412" cy="52387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2097088" y="493713"/>
            <a:ext cx="2284412" cy="52387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328739" y="1566863"/>
            <a:ext cx="900112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1947877" y="1979613"/>
            <a:ext cx="5032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1947877" y="2401888"/>
            <a:ext cx="5032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784176" y="4132281"/>
            <a:ext cx="5345239" cy="120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 b="1">
                <a:solidFill>
                  <a:srgbClr val="006600"/>
                </a:solidFill>
                <a:latin typeface="Comic Sans MS" charset="0"/>
              </a:rPr>
              <a:t>CASO II</a:t>
            </a:r>
            <a:r>
              <a:rPr lang="it-IT" sz="2500">
                <a:latin typeface="Comic Sans MS" charset="0"/>
              </a:rPr>
              <a:t> 	</a:t>
            </a:r>
          </a:p>
          <a:p>
            <a:pPr algn="ctr"/>
            <a:r>
              <a:rPr lang="it-IT" sz="2500" b="1">
                <a:solidFill>
                  <a:srgbClr val="FF0000"/>
                </a:solidFill>
                <a:latin typeface="Comic Sans MS" charset="0"/>
              </a:rPr>
              <a:t>Sali di Acido forte e Base debole </a:t>
            </a:r>
          </a:p>
          <a:p>
            <a:pPr algn="ctr"/>
            <a:r>
              <a:rPr lang="it-IT" sz="2500" b="1">
                <a:solidFill>
                  <a:srgbClr val="FF0000"/>
                </a:solidFill>
                <a:latin typeface="Comic Sans MS" charset="0"/>
              </a:rPr>
              <a:t>(es.NH</a:t>
            </a:r>
            <a:r>
              <a:rPr lang="it-IT" sz="2500" b="1" baseline="-25000">
                <a:solidFill>
                  <a:srgbClr val="FF0000"/>
                </a:solidFill>
                <a:latin typeface="Comic Sans MS" charset="0"/>
              </a:rPr>
              <a:t>4</a:t>
            </a:r>
            <a:r>
              <a:rPr lang="it-IT" sz="2500" b="1">
                <a:solidFill>
                  <a:srgbClr val="FF0000"/>
                </a:solidFill>
                <a:latin typeface="Comic Sans MS" charset="0"/>
              </a:rPr>
              <a:t>Cl)</a:t>
            </a:r>
            <a:endParaRPr lang="it-IT" sz="2500">
              <a:latin typeface="Comic Sans MS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9389" y="5300681"/>
            <a:ext cx="822642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  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Cl	   	 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Cl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  (completa)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336689" y="5502275"/>
            <a:ext cx="900113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0" y="5686425"/>
            <a:ext cx="6869470" cy="116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9900CC"/>
                </a:solidFill>
                <a:latin typeface="Comic Sans MS" charset="0"/>
              </a:rPr>
              <a:t>Cl</a:t>
            </a:r>
            <a:r>
              <a:rPr lang="it-IT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non ha proprietà acide o basiche, mentre </a:t>
            </a:r>
          </a:p>
          <a:p>
            <a:r>
              <a:rPr lang="it-IT">
                <a:solidFill>
                  <a:srgbClr val="9900CC"/>
                </a:solidFill>
                <a:latin typeface="Comic Sans MS" charset="0"/>
              </a:rPr>
              <a:t>NH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4</a:t>
            </a:r>
            <a:r>
              <a:rPr lang="it-IT" baseline="30000">
                <a:solidFill>
                  <a:srgbClr val="9900CC"/>
                </a:solidFill>
                <a:latin typeface="Comic Sans MS" charset="0"/>
              </a:rPr>
              <a:t>+ 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è un acido, precisamente l'acido coniugato </a:t>
            </a:r>
          </a:p>
          <a:p>
            <a:r>
              <a:rPr lang="it-IT">
                <a:solidFill>
                  <a:srgbClr val="9900CC"/>
                </a:solidFill>
                <a:latin typeface="Comic Sans MS" charset="0"/>
              </a:rPr>
              <a:t>della  base NH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7151" y="6781818"/>
            <a:ext cx="452913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     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+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344990" y="6634181"/>
            <a:ext cx="1250950" cy="58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>
                <a:solidFill>
                  <a:srgbClr val="006600"/>
                </a:solidFill>
                <a:latin typeface="Arial" charset="0"/>
              </a:rPr>
              <a:t>K</a:t>
            </a:r>
            <a:r>
              <a:rPr lang="it-IT" sz="2300" baseline="-25000">
                <a:solidFill>
                  <a:srgbClr val="006600"/>
                </a:solidFill>
                <a:latin typeface="Arial" charset="0"/>
              </a:rPr>
              <a:t>a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4884739" y="6994525"/>
            <a:ext cx="19304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5357814" y="6988175"/>
            <a:ext cx="984250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sz="2300">
                <a:solidFill>
                  <a:srgbClr val="006600"/>
                </a:solidFill>
                <a:latin typeface="Arial" charset="0"/>
              </a:rPr>
              <a:t>[NH</a:t>
            </a:r>
            <a:r>
              <a:rPr lang="it-IT" sz="23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300" b="1" baseline="42000">
                <a:solidFill>
                  <a:srgbClr val="006600"/>
                </a:solidFill>
                <a:latin typeface="Arial" charset="0"/>
              </a:rPr>
              <a:t>+ 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002214" y="6569075"/>
            <a:ext cx="1697037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sz="2300">
                <a:solidFill>
                  <a:srgbClr val="006600"/>
                </a:solidFill>
                <a:latin typeface="Arial" charset="0"/>
              </a:rPr>
              <a:t>[H</a:t>
            </a:r>
            <a:r>
              <a:rPr lang="it-IT" sz="23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O</a:t>
            </a:r>
            <a:r>
              <a:rPr lang="it-IT" sz="2300" baseline="30000">
                <a:solidFill>
                  <a:srgbClr val="006600"/>
                </a:solidFill>
                <a:latin typeface="Arial" charset="0"/>
              </a:rPr>
              <a:t>+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] [NH</a:t>
            </a:r>
            <a:r>
              <a:rPr lang="it-IT" sz="23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001839" y="6921500"/>
            <a:ext cx="4778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 flipV="1">
            <a:off x="1930401" y="7019925"/>
            <a:ext cx="47783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1764" y="7315218"/>
            <a:ext cx="6753001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9900CC"/>
                </a:solidFill>
                <a:latin typeface="Comic Sans MS" charset="0"/>
              </a:rPr>
              <a:t>Per calcolare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a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di NH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4</a:t>
            </a:r>
            <a:r>
              <a:rPr lang="it-IT" baseline="30000">
                <a:solidFill>
                  <a:srgbClr val="9900CC"/>
                </a:solidFill>
                <a:latin typeface="Comic Sans MS" charset="0"/>
              </a:rPr>
              <a:t>+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, conoscendo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b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di NH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3</a:t>
            </a:r>
            <a:endParaRPr lang="it-IT">
              <a:solidFill>
                <a:srgbClr val="9900CC"/>
              </a:solidFill>
              <a:latin typeface="Comic Sans MS" charset="0"/>
            </a:endParaRPr>
          </a:p>
          <a:p>
            <a:r>
              <a:rPr lang="it-IT">
                <a:solidFill>
                  <a:srgbClr val="9900CC"/>
                </a:solidFill>
                <a:latin typeface="Comic Sans MS" charset="0"/>
              </a:rPr>
              <a:t>si ha:</a:t>
            </a:r>
            <a:endParaRPr lang="it-IT" baseline="-25000">
              <a:solidFill>
                <a:srgbClr val="9900CC"/>
              </a:solidFill>
              <a:latin typeface="Comic Sans MS" charset="0"/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69863" y="7970857"/>
            <a:ext cx="47164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=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; 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(di NH</a:t>
            </a:r>
            <a:r>
              <a:rPr lang="it-IT" sz="2200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sz="2200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)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=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162425" y="8215313"/>
            <a:ext cx="679450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200539" y="7783531"/>
            <a:ext cx="56832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217988" y="8228031"/>
            <a:ext cx="17827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(di NH</a:t>
            </a:r>
            <a:r>
              <a:rPr lang="it-IT" sz="22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)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526" y="8531243"/>
            <a:ext cx="277653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 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C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=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981075" y="8529657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0077" y="8777288"/>
            <a:ext cx="841375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084527" y="8359793"/>
            <a:ext cx="83343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C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s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252802" y="8723331"/>
            <a:ext cx="49847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625976" y="8685231"/>
            <a:ext cx="186848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pH ACIDO</a:t>
            </a: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2170114" y="4518027"/>
            <a:ext cx="2284412" cy="52388"/>
          </a:xfrm>
          <a:prstGeom prst="bevel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2170114" y="4052889"/>
            <a:ext cx="2284412" cy="52387"/>
          </a:xfrm>
          <a:prstGeom prst="bevel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2327" name="Object 39"/>
          <p:cNvGraphicFramePr>
            <a:graphicFrameLocks noChangeAspect="1"/>
          </p:cNvGraphicFramePr>
          <p:nvPr/>
        </p:nvGraphicFramePr>
        <p:xfrm>
          <a:off x="2660650" y="8305800"/>
          <a:ext cx="8143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icrosoft Equation 3.0" r:id="rId3" imgW="228600" imgH="253800" progId="Equation.3">
                  <p:embed/>
                </p:oleObj>
              </mc:Choice>
              <mc:Fallback>
                <p:oleObj name="Microsoft Equation 3.0" r:id="rId3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8305800"/>
                        <a:ext cx="814388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8" name="Object 40"/>
          <p:cNvGraphicFramePr>
            <a:graphicFrameLocks noChangeAspect="1"/>
          </p:cNvGraphicFramePr>
          <p:nvPr/>
        </p:nvGraphicFramePr>
        <p:xfrm>
          <a:off x="1135077" y="8328025"/>
          <a:ext cx="1120775" cy="73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zione" r:id="rId5" imgW="228600" imgH="253800" progId="Equation.3">
                  <p:embed/>
                </p:oleObj>
              </mc:Choice>
              <mc:Fallback>
                <p:oleObj name="Equazione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77" y="8328025"/>
                        <a:ext cx="1120775" cy="730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3105151" y="8401051"/>
            <a:ext cx="771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1719263" y="8424863"/>
            <a:ext cx="771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400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3783014" y="4343400"/>
            <a:ext cx="2657475" cy="522288"/>
          </a:xfrm>
          <a:prstGeom prst="roundRect">
            <a:avLst>
              <a:gd name="adj" fmla="val 16667"/>
            </a:avLst>
          </a:prstGeom>
          <a:solidFill>
            <a:srgbClr val="FF9933">
              <a:alpha val="50000"/>
            </a:srgbClr>
          </a:solidFill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 anchor="ctr"/>
          <a:lstStyle/>
          <a:p>
            <a:pPr algn="ctr" defTabSz="519113"/>
            <a:endParaRPr lang="it-IT" sz="1400">
              <a:solidFill>
                <a:srgbClr val="FF5050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686177" y="4278331"/>
            <a:ext cx="2657475" cy="522287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 anchor="ctr"/>
          <a:lstStyle/>
          <a:p>
            <a:pPr algn="ctr" defTabSz="519113"/>
            <a:endParaRPr lang="it-IT" sz="1400">
              <a:solidFill>
                <a:srgbClr val="FF505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0437" y="42864"/>
            <a:ext cx="6605131" cy="94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sz="2600" b="1">
                <a:solidFill>
                  <a:srgbClr val="FF3300"/>
                </a:solidFill>
                <a:latin typeface="Comic Sans MS" charset="0"/>
              </a:rPr>
              <a:t>CASO III</a:t>
            </a:r>
            <a:r>
              <a:rPr lang="it-IT" sz="2600">
                <a:latin typeface="Comic Sans MS" charset="0"/>
              </a:rPr>
              <a:t>  	</a:t>
            </a:r>
          </a:p>
          <a:p>
            <a:pPr algn="ctr">
              <a:lnSpc>
                <a:spcPct val="120000"/>
              </a:lnSpc>
            </a:pPr>
            <a:r>
              <a:rPr lang="it-IT" sz="2300" b="1">
                <a:solidFill>
                  <a:srgbClr val="FF0000"/>
                </a:solidFill>
                <a:latin typeface="Comic Sans MS" charset="0"/>
              </a:rPr>
              <a:t>Sali di Acido debole e Base forte (es. NaAc)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22289" y="909657"/>
            <a:ext cx="462461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NaAc				Na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+  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	(totale)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4015" y="1473887"/>
            <a:ext cx="6196960" cy="72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dirty="0">
                <a:solidFill>
                  <a:srgbClr val="9900CC"/>
                </a:solidFill>
                <a:latin typeface="Comic Sans MS" charset="0"/>
              </a:rPr>
              <a:t>Na</a:t>
            </a:r>
            <a:r>
              <a:rPr lang="it-IT" baseline="30000" dirty="0">
                <a:solidFill>
                  <a:srgbClr val="9900CC"/>
                </a:solidFill>
                <a:latin typeface="Comic Sans MS" charset="0"/>
              </a:rPr>
              <a:t>+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 non è acido né basico, ma </a:t>
            </a:r>
            <a:r>
              <a:rPr lang="it-IT" dirty="0" err="1">
                <a:solidFill>
                  <a:srgbClr val="9900CC"/>
                </a:solidFill>
                <a:latin typeface="Comic Sans MS" charset="0"/>
              </a:rPr>
              <a:t>Ac</a:t>
            </a:r>
            <a:r>
              <a:rPr lang="it-IT" baseline="42000" dirty="0">
                <a:solidFill>
                  <a:srgbClr val="9900CC"/>
                </a:solidFill>
                <a:latin typeface="Arial" charset="0"/>
              </a:rPr>
              <a:t>–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 è la base</a:t>
            </a:r>
          </a:p>
          <a:p>
            <a:pPr>
              <a:lnSpc>
                <a:spcPct val="90000"/>
              </a:lnSpc>
            </a:pPr>
            <a:r>
              <a:rPr lang="it-IT" dirty="0">
                <a:solidFill>
                  <a:srgbClr val="9900CC"/>
                </a:solidFill>
                <a:latin typeface="Comic Sans MS" charset="0"/>
              </a:rPr>
              <a:t>coniugata di </a:t>
            </a:r>
            <a:r>
              <a:rPr lang="it-IT" dirty="0" err="1">
                <a:solidFill>
                  <a:srgbClr val="9900CC"/>
                </a:solidFill>
                <a:latin typeface="Comic Sans MS" charset="0"/>
              </a:rPr>
              <a:t>HAc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, acido debole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281240" y="504827"/>
            <a:ext cx="2284412" cy="52388"/>
          </a:xfrm>
          <a:prstGeom prst="bevel">
            <a:avLst>
              <a:gd name="adj" fmla="val 50000"/>
            </a:avLst>
          </a:prstGeom>
          <a:solidFill>
            <a:srgbClr val="FF66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239963" y="76203"/>
            <a:ext cx="2284412" cy="52388"/>
          </a:xfrm>
          <a:prstGeom prst="bevel">
            <a:avLst>
              <a:gd name="adj" fmla="val 50000"/>
            </a:avLst>
          </a:prstGeom>
          <a:solidFill>
            <a:srgbClr val="FF66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714514" y="1109663"/>
            <a:ext cx="900113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36538" y="2122506"/>
            <a:ext cx="400555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		 HAc + 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811339" y="2274888"/>
            <a:ext cx="477837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1811339" y="2373313"/>
            <a:ext cx="477837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387851" y="1965343"/>
            <a:ext cx="1250950" cy="58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60000"/>
              </a:lnSpc>
            </a:pPr>
            <a:r>
              <a:rPr lang="it-IT" sz="2300">
                <a:solidFill>
                  <a:srgbClr val="006600"/>
                </a:solidFill>
                <a:latin typeface="Arial" charset="0"/>
              </a:rPr>
              <a:t>K</a:t>
            </a:r>
            <a:r>
              <a:rPr lang="it-IT" sz="2300" baseline="-25000">
                <a:solidFill>
                  <a:srgbClr val="006600"/>
                </a:solidFill>
                <a:latin typeface="Arial" charset="0"/>
              </a:rPr>
              <a:t>b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=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999040" y="2325688"/>
            <a:ext cx="173513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400675" y="2319338"/>
            <a:ext cx="984250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sz="2300">
                <a:solidFill>
                  <a:srgbClr val="006600"/>
                </a:solidFill>
                <a:latin typeface="Arial" charset="0"/>
              </a:rPr>
              <a:t>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045076" y="1900239"/>
            <a:ext cx="169703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sz="2300">
                <a:solidFill>
                  <a:srgbClr val="006600"/>
                </a:solidFill>
                <a:latin typeface="Arial" charset="0"/>
              </a:rPr>
              <a:t>[HAc] [OH</a:t>
            </a:r>
            <a:r>
              <a:rPr lang="it-IT" b="1" baseline="4200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300">
                <a:solidFill>
                  <a:srgbClr val="006600"/>
                </a:solidFill>
                <a:latin typeface="Arial" charset="0"/>
              </a:rPr>
              <a:t>]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09559" y="2667000"/>
            <a:ext cx="6484699" cy="72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Per calcolare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b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di Ac, conoscendo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a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di HA</a:t>
            </a:r>
            <a:r>
              <a:rPr lang="it-IT" b="1" baseline="42000">
                <a:solidFill>
                  <a:srgbClr val="9900CC"/>
                </a:solidFill>
                <a:latin typeface="Arial" charset="0"/>
              </a:rPr>
              <a:t>–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si ha: 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5725" y="3352818"/>
            <a:ext cx="685800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=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;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(di 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)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=       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   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C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686175" y="3598863"/>
            <a:ext cx="67945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724277" y="3165494"/>
            <a:ext cx="56991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741738" y="3697306"/>
            <a:ext cx="17827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200">
                <a:solidFill>
                  <a:srgbClr val="660066"/>
                </a:solidFill>
                <a:latin typeface="Comic Sans MS" charset="0"/>
              </a:rPr>
              <a:t>(di HAc)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28602" y="4003694"/>
            <a:ext cx="277653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100138" y="4002106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1709739" y="4249739"/>
            <a:ext cx="633412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774825" y="3811606"/>
            <a:ext cx="50323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778001" y="4197369"/>
            <a:ext cx="49688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553076" y="3338531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340225" y="3352818"/>
            <a:ext cx="23824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Comic Sans MS" charset="0"/>
              </a:rPr>
              <a:t>;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347913" y="4049731"/>
            <a:ext cx="3997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Comic Sans MS" charset="0"/>
              </a:rPr>
              <a:t>C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s</a:t>
            </a:r>
          </a:p>
        </p:txBody>
      </p:sp>
      <p:graphicFrame>
        <p:nvGraphicFramePr>
          <p:cNvPr id="13342" name="Object 30"/>
          <p:cNvGraphicFramePr>
            <a:graphicFrameLocks noChangeAspect="1"/>
          </p:cNvGraphicFramePr>
          <p:nvPr/>
        </p:nvGraphicFramePr>
        <p:xfrm>
          <a:off x="1319219" y="3756025"/>
          <a:ext cx="81438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zione" r:id="rId3" imgW="228600" imgH="253800" progId="Equation.3">
                  <p:embed/>
                </p:oleObj>
              </mc:Choice>
              <mc:Fallback>
                <p:oleObj name="Equazione" r:id="rId3" imgW="228600" imgH="253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9" y="3756025"/>
                        <a:ext cx="814387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3" name="Object 31"/>
          <p:cNvGraphicFramePr>
            <a:graphicFrameLocks noChangeAspect="1"/>
          </p:cNvGraphicFramePr>
          <p:nvPr/>
        </p:nvGraphicFramePr>
        <p:xfrm>
          <a:off x="5737225" y="3113107"/>
          <a:ext cx="814388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zione" r:id="rId5" imgW="228600" imgH="253800" progId="Equation.3">
                  <p:embed/>
                </p:oleObj>
              </mc:Choice>
              <mc:Fallback>
                <p:oleObj name="Equazione" r:id="rId5" imgW="22860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3113107"/>
                        <a:ext cx="814388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697289" y="4321194"/>
            <a:ext cx="271098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FFCC99"/>
                </a:solidFill>
                <a:latin typeface="Comic Sans MS" charset="0"/>
              </a:rPr>
              <a:t>(il pH è BASICO)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64830" y="4910157"/>
            <a:ext cx="5739478" cy="141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sz="2600" b="1" dirty="0">
                <a:solidFill>
                  <a:srgbClr val="990099"/>
                </a:solidFill>
                <a:latin typeface="Comic Sans MS" charset="0"/>
              </a:rPr>
              <a:t>CASO IV</a:t>
            </a:r>
            <a:endParaRPr lang="it-IT" sz="2600" dirty="0">
              <a:latin typeface="Comic Sans MS" charset="0"/>
            </a:endParaRPr>
          </a:p>
          <a:p>
            <a:pPr algn="ctr">
              <a:lnSpc>
                <a:spcPct val="120000"/>
              </a:lnSpc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</a:rPr>
              <a:t>Sali di Acido debole e Base debole</a:t>
            </a:r>
          </a:p>
          <a:p>
            <a:pPr algn="ctr"/>
            <a:r>
              <a:rPr lang="it-IT" sz="2600" b="1" dirty="0">
                <a:solidFill>
                  <a:srgbClr val="FF0000"/>
                </a:solidFill>
                <a:latin typeface="Comic Sans MS" charset="0"/>
              </a:rPr>
              <a:t>(es. NH</a:t>
            </a:r>
            <a:r>
              <a:rPr lang="it-IT" sz="2600" b="1" baseline="-25000" dirty="0">
                <a:solidFill>
                  <a:srgbClr val="FF0000"/>
                </a:solidFill>
                <a:latin typeface="Comic Sans MS" charset="0"/>
              </a:rPr>
              <a:t>4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</a:rPr>
              <a:t>Ac)</a:t>
            </a:r>
            <a:endParaRPr lang="it-IT" sz="2600" dirty="0">
              <a:latin typeface="Comic Sans MS" charset="0"/>
            </a:endParaRPr>
          </a:p>
        </p:txBody>
      </p:sp>
      <p:sp>
        <p:nvSpPr>
          <p:cNvPr id="13346" name="AutoShape 34"/>
          <p:cNvSpPr>
            <a:spLocks noChangeArrowheads="1"/>
          </p:cNvSpPr>
          <p:nvPr/>
        </p:nvSpPr>
        <p:spPr bwMode="auto">
          <a:xfrm>
            <a:off x="2366965" y="5392741"/>
            <a:ext cx="2284412" cy="52387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47" name="AutoShape 35"/>
          <p:cNvSpPr>
            <a:spLocks noChangeArrowheads="1"/>
          </p:cNvSpPr>
          <p:nvPr/>
        </p:nvSpPr>
        <p:spPr bwMode="auto">
          <a:xfrm>
            <a:off x="2325688" y="4941889"/>
            <a:ext cx="2284412" cy="52387"/>
          </a:xfrm>
          <a:prstGeom prst="bevel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85725" y="6291282"/>
            <a:ext cx="4822440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66"/>
                </a:solidFill>
                <a:latin typeface="Comic Sans MS" charset="0"/>
              </a:rPr>
              <a:t>NH</a:t>
            </a:r>
            <a:r>
              <a:rPr lang="it-IT" b="1" baseline="-25000" dirty="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dirty="0">
                <a:solidFill>
                  <a:srgbClr val="660066"/>
                </a:solidFill>
                <a:latin typeface="Comic Sans MS" charset="0"/>
              </a:rPr>
              <a:t>Ac				NH</a:t>
            </a:r>
            <a:r>
              <a:rPr lang="it-IT" b="1" baseline="-25000" dirty="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 dirty="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 dirty="0">
                <a:solidFill>
                  <a:srgbClr val="660066"/>
                </a:solidFill>
                <a:latin typeface="Comic Sans MS" charset="0"/>
              </a:rPr>
              <a:t>  +  </a:t>
            </a:r>
            <a:r>
              <a:rPr lang="it-IT" b="1" dirty="0" err="1">
                <a:solidFill>
                  <a:srgbClr val="660066"/>
                </a:solidFill>
                <a:latin typeface="Comic Sans MS" charset="0"/>
              </a:rPr>
              <a:t>Ac</a:t>
            </a:r>
            <a:r>
              <a:rPr lang="it-IT" b="1" baseline="42000" dirty="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 dirty="0">
                <a:solidFill>
                  <a:srgbClr val="660066"/>
                </a:solidFill>
                <a:latin typeface="Comic Sans MS" charset="0"/>
              </a:rPr>
              <a:t> 		</a:t>
            </a: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379538" y="6491288"/>
            <a:ext cx="900112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93677" y="6630988"/>
            <a:ext cx="6588143" cy="10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dirty="0">
                <a:solidFill>
                  <a:srgbClr val="9900CC"/>
                </a:solidFill>
                <a:latin typeface="Comic Sans MS" charset="0"/>
              </a:rPr>
              <a:t>NH</a:t>
            </a:r>
            <a:r>
              <a:rPr lang="it-IT" baseline="-25000" dirty="0">
                <a:solidFill>
                  <a:srgbClr val="9900CC"/>
                </a:solidFill>
                <a:latin typeface="Comic Sans MS" charset="0"/>
              </a:rPr>
              <a:t>4</a:t>
            </a:r>
            <a:r>
              <a:rPr lang="it-IT" baseline="30000" dirty="0">
                <a:solidFill>
                  <a:srgbClr val="9900CC"/>
                </a:solidFill>
                <a:latin typeface="Comic Sans MS" charset="0"/>
              </a:rPr>
              <a:t>+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 si </a:t>
            </a:r>
            <a:r>
              <a:rPr lang="it-IT" dirty="0" smtClean="0">
                <a:solidFill>
                  <a:srgbClr val="9900CC"/>
                </a:solidFill>
                <a:latin typeface="Comic Sans MS" charset="0"/>
              </a:rPr>
              <a:t>comporta 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da acido (acido coniugato di</a:t>
            </a:r>
          </a:p>
          <a:p>
            <a:pPr>
              <a:lnSpc>
                <a:spcPct val="90000"/>
              </a:lnSpc>
            </a:pPr>
            <a:r>
              <a:rPr lang="it-IT" dirty="0">
                <a:solidFill>
                  <a:srgbClr val="9900CC"/>
                </a:solidFill>
                <a:latin typeface="Comic Sans MS" charset="0"/>
              </a:rPr>
              <a:t>NH</a:t>
            </a:r>
            <a:r>
              <a:rPr lang="it-IT" baseline="-25000" dirty="0">
                <a:solidFill>
                  <a:srgbClr val="9900CC"/>
                </a:solidFill>
                <a:latin typeface="Comic Sans MS" charset="0"/>
              </a:rPr>
              <a:t>3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) e </a:t>
            </a:r>
            <a:r>
              <a:rPr lang="it-IT" dirty="0" err="1">
                <a:solidFill>
                  <a:srgbClr val="9900CC"/>
                </a:solidFill>
                <a:latin typeface="Comic Sans MS" charset="0"/>
              </a:rPr>
              <a:t>Ac</a:t>
            </a:r>
            <a:r>
              <a:rPr lang="it-IT" b="1" baseline="42000" dirty="0">
                <a:solidFill>
                  <a:srgbClr val="9900CC"/>
                </a:solidFill>
                <a:latin typeface="Arial" charset="0"/>
              </a:rPr>
              <a:t>–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 da base (base coniugata di </a:t>
            </a:r>
            <a:r>
              <a:rPr lang="it-IT" dirty="0" err="1">
                <a:solidFill>
                  <a:srgbClr val="9900CC"/>
                </a:solidFill>
                <a:latin typeface="Comic Sans MS" charset="0"/>
              </a:rPr>
              <a:t>HAc</a:t>
            </a:r>
            <a:r>
              <a:rPr lang="it-IT" dirty="0">
                <a:solidFill>
                  <a:srgbClr val="9900CC"/>
                </a:solidFill>
                <a:latin typeface="Comic Sans MS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it-IT" dirty="0">
                <a:solidFill>
                  <a:srgbClr val="9900CC"/>
                </a:solidFill>
                <a:latin typeface="Comic Sans MS" charset="0"/>
              </a:rPr>
              <a:t>Deve essere: 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85726" y="7624782"/>
            <a:ext cx="44900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	   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; </a:t>
            </a: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965327" y="7777163"/>
            <a:ext cx="477838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H="1" flipV="1">
            <a:off x="1965327" y="7875588"/>
            <a:ext cx="477838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85761" y="8034357"/>
            <a:ext cx="400555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+ 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		 HAc + 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1944689" y="8186739"/>
            <a:ext cx="477837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 flipV="1">
            <a:off x="1944689" y="8285163"/>
            <a:ext cx="477837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128602" y="8447106"/>
            <a:ext cx="534010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+ 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= [OH 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+ [Ac 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5348302" y="8472488"/>
            <a:ext cx="1671637" cy="66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/>
          <a:p>
            <a:pPr defTabSz="519113"/>
            <a:r>
              <a:rPr lang="it-IT" sz="2000" b="1">
                <a:solidFill>
                  <a:srgbClr val="660066"/>
                </a:solidFill>
                <a:latin typeface="Comic Sans MS" charset="0"/>
              </a:rPr>
              <a:t>(neutralità     elettrica)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3160713" y="7502525"/>
            <a:ext cx="2786062" cy="1031875"/>
          </a:xfrm>
          <a:prstGeom prst="foldedCorner">
            <a:avLst>
              <a:gd name="adj" fmla="val 1541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" y="576280"/>
            <a:ext cx="110958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Poiché: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-36101" y="942976"/>
            <a:ext cx="6722244" cy="92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b="1">
                <a:solidFill>
                  <a:srgbClr val="66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&lt;&lt; 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e  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&lt;&lt; 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], 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si ha: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  <a:p>
            <a:pPr algn="ctr">
              <a:lnSpc>
                <a:spcPct val="120000"/>
              </a:lnSpc>
            </a:pPr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(I)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" y="1958975"/>
            <a:ext cx="6996113" cy="72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Si ha inoltre, detta C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s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la concentrazione del sale: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-91553" y="18"/>
            <a:ext cx="2778707" cy="51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sz="2600" b="1">
                <a:solidFill>
                  <a:srgbClr val="990099"/>
                </a:solidFill>
                <a:latin typeface="Comic Sans MS" charset="0"/>
              </a:rPr>
              <a:t> segue CASO IV</a:t>
            </a:r>
            <a:endParaRPr lang="it-IT" sz="2600">
              <a:latin typeface="Comic Sans MS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82900" y="1441469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73127" y="2232025"/>
            <a:ext cx="6084887" cy="1369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+ 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= Cs = [HAc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+ 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], </a:t>
            </a:r>
          </a:p>
          <a:p>
            <a:pPr algn="ctr">
              <a:lnSpc>
                <a:spcPct val="12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segue da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(I)</a:t>
            </a:r>
          </a:p>
          <a:p>
            <a:pPr algn="ctr">
              <a:lnSpc>
                <a:spcPct val="120000"/>
              </a:lnSpc>
            </a:pPr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[AcH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 (II)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157538" y="3148031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28588" y="3865581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=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973138" y="4113213"/>
            <a:ext cx="1979612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011238" y="3665557"/>
            <a:ext cx="13890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114439" y="4110057"/>
            <a:ext cx="178276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b="1">
                <a:solidFill>
                  <a:srgbClr val="660066"/>
                </a:solidFill>
                <a:latin typeface="Comic Sans MS" charset="0"/>
              </a:rPr>
              <a:t>[HAc]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997075" y="3665557"/>
            <a:ext cx="138906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4" y="4233881"/>
            <a:ext cx="178276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0066"/>
                </a:solidFill>
                <a:latin typeface="Comic Sans MS" charset="0"/>
              </a:rPr>
              <a:t>(di HAc)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57550" y="3865582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=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102100" y="4113213"/>
            <a:ext cx="1979613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140200" y="3665557"/>
            <a:ext cx="138906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243388" y="4110057"/>
            <a:ext cx="17827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  <a:endParaRPr lang="it-IT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5126038" y="3665557"/>
            <a:ext cx="13890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2987678" y="4233881"/>
            <a:ext cx="178276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0066"/>
                </a:solidFill>
                <a:latin typeface="Comic Sans MS" charset="0"/>
              </a:rPr>
              <a:t>(di NH</a:t>
            </a:r>
            <a:r>
              <a:rPr lang="it-IT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>
                <a:solidFill>
                  <a:srgbClr val="660066"/>
                </a:solidFill>
                <a:latin typeface="Comic Sans MS" charset="0"/>
              </a:rPr>
              <a:t>)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17463" y="4779971"/>
            <a:ext cx="6996112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Si moltiplica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a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per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w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e si divida per K</a:t>
            </a:r>
            <a:r>
              <a:rPr lang="it-IT" baseline="-25000">
                <a:solidFill>
                  <a:srgbClr val="9900CC"/>
                </a:solidFill>
                <a:latin typeface="Comic Sans MS" charset="0"/>
              </a:rPr>
              <a:t>b</a:t>
            </a:r>
            <a:endParaRPr lang="it-IT">
              <a:solidFill>
                <a:srgbClr val="9900CC"/>
              </a:solidFill>
              <a:latin typeface="Comic Sans MS" charset="0"/>
            </a:endParaRP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7150" y="5400694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x 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755650" y="5648325"/>
            <a:ext cx="41910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777876" y="5195906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803277" y="5641994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141413" y="5400694"/>
            <a:ext cx="2984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=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1382727" y="5648325"/>
            <a:ext cx="305117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417639" y="5149869"/>
            <a:ext cx="13890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416177" y="5168918"/>
            <a:ext cx="193833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1354152" y="5662631"/>
            <a:ext cx="138747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[HAc]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214577" y="5667394"/>
            <a:ext cx="228123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430713" y="5399106"/>
            <a:ext cx="238760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x 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][OH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33338" y="6181740"/>
            <a:ext cx="1209675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Poiché :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125413" y="6672281"/>
            <a:ext cx="476091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[Ac</a:t>
            </a:r>
            <a:r>
              <a:rPr lang="it-IT" b="1" baseline="42000">
                <a:solidFill>
                  <a:srgbClr val="660066"/>
                </a:solidFill>
                <a:latin typeface="Arial" charset="0"/>
              </a:rPr>
              <a:t>–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], [NH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  [HAc]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4622801" y="6705604"/>
            <a:ext cx="2068376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(da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(I)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 e 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(II)</a:t>
            </a:r>
            <a:r>
              <a:rPr lang="it-IT">
                <a:solidFill>
                  <a:srgbClr val="9900CC"/>
                </a:solidFill>
                <a:latin typeface="Comic Sans MS" charset="0"/>
              </a:rPr>
              <a:t>) 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173163" y="6672281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3308350" y="6672282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66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44450" y="7283469"/>
            <a:ext cx="923682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>
                <a:solidFill>
                  <a:srgbClr val="9900CC"/>
                </a:solidFill>
                <a:latin typeface="Comic Sans MS" charset="0"/>
              </a:rPr>
              <a:t>Si ha: 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241300" y="7808931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w</a:t>
            </a:r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781050" y="8056563"/>
            <a:ext cx="533400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803277" y="7591443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a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63" name="Text Box 43"/>
          <p:cNvSpPr txBox="1">
            <a:spLocks noChangeArrowheads="1"/>
          </p:cNvSpPr>
          <p:nvPr/>
        </p:nvSpPr>
        <p:spPr bwMode="auto">
          <a:xfrm>
            <a:off x="803277" y="8037531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b</a:t>
            </a:r>
            <a:endParaRPr lang="it-IT" b="1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1290638" y="7826394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=</a:t>
            </a:r>
            <a:endParaRPr lang="it-IT" b="1" baseline="-250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1520825" y="7821631"/>
            <a:ext cx="289401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]</a:t>
            </a:r>
            <a:r>
              <a:rPr lang="it-IT" b="1" baseline="30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b="1">
                <a:solidFill>
                  <a:srgbClr val="660066"/>
                </a:solidFill>
                <a:latin typeface="Comic Sans MS" charset="0"/>
              </a:rPr>
              <a:t>  ;  </a:t>
            </a:r>
            <a:r>
              <a:rPr lang="it-IT" b="1">
                <a:solidFill>
                  <a:srgbClr val="000066"/>
                </a:solidFill>
                <a:latin typeface="Comic Sans MS" charset="0"/>
              </a:rPr>
              <a:t>[H</a:t>
            </a:r>
            <a:r>
              <a:rPr lang="it-IT" b="1" baseline="-25000">
                <a:solidFill>
                  <a:srgbClr val="000066"/>
                </a:solidFill>
                <a:latin typeface="Comic Sans MS" charset="0"/>
              </a:rPr>
              <a:t>3</a:t>
            </a:r>
            <a:r>
              <a:rPr lang="it-IT" b="1">
                <a:solidFill>
                  <a:srgbClr val="000066"/>
                </a:solidFill>
                <a:latin typeface="Comic Sans MS" charset="0"/>
              </a:rPr>
              <a:t>O</a:t>
            </a:r>
            <a:r>
              <a:rPr lang="it-IT" b="1" baseline="30000">
                <a:solidFill>
                  <a:srgbClr val="000066"/>
                </a:solidFill>
                <a:latin typeface="Comic Sans MS" charset="0"/>
              </a:rPr>
              <a:t>+</a:t>
            </a:r>
            <a:r>
              <a:rPr lang="it-IT" b="1">
                <a:solidFill>
                  <a:srgbClr val="000066"/>
                </a:solidFill>
                <a:latin typeface="Comic Sans MS" charset="0"/>
              </a:rPr>
              <a:t>]</a:t>
            </a:r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4232275" y="7794643"/>
            <a:ext cx="27371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b="1">
                <a:solidFill>
                  <a:srgbClr val="000066"/>
                </a:solidFill>
                <a:latin typeface="Arial" charset="0"/>
                <a:sym typeface="Symbol" charset="0"/>
              </a:rPr>
              <a:t></a:t>
            </a:r>
          </a:p>
        </p:txBody>
      </p:sp>
      <p:graphicFrame>
        <p:nvGraphicFramePr>
          <p:cNvPr id="30767" name="Object 47"/>
          <p:cNvGraphicFramePr>
            <a:graphicFrameLocks noChangeAspect="1"/>
          </p:cNvGraphicFramePr>
          <p:nvPr/>
        </p:nvGraphicFramePr>
        <p:xfrm>
          <a:off x="4468827" y="7532707"/>
          <a:ext cx="8143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Equazione" r:id="rId3" imgW="228600" imgH="253800" progId="Equation.3">
                  <p:embed/>
                </p:oleObj>
              </mc:Choice>
              <mc:Fallback>
                <p:oleObj name="Equazione" r:id="rId3" imgW="228600" imgH="2538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27" y="7532707"/>
                        <a:ext cx="81438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819650" y="7793057"/>
            <a:ext cx="8572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000066"/>
                </a:solidFill>
                <a:latin typeface="Comic Sans MS" charset="0"/>
              </a:rPr>
              <a:t>w</a:t>
            </a:r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230813" y="8040688"/>
            <a:ext cx="53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5253039" y="7573981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000066"/>
                </a:solidFill>
                <a:latin typeface="Comic Sans MS" charset="0"/>
              </a:rPr>
              <a:t>a</a:t>
            </a:r>
            <a:endParaRPr lang="it-IT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5253039" y="8054993"/>
            <a:ext cx="48895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66"/>
                </a:solidFill>
                <a:latin typeface="Comic Sans MS" charset="0"/>
              </a:rPr>
              <a:t>K</a:t>
            </a:r>
            <a:r>
              <a:rPr lang="it-IT" b="1" baseline="-25000">
                <a:solidFill>
                  <a:srgbClr val="000066"/>
                </a:solidFill>
                <a:latin typeface="Comic Sans MS" charset="0"/>
              </a:rPr>
              <a:t>b</a:t>
            </a:r>
            <a:endParaRPr lang="it-IT" b="1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V="1">
            <a:off x="2540014" y="5219718"/>
            <a:ext cx="606425" cy="361951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 flipV="1">
            <a:off x="2374902" y="5737243"/>
            <a:ext cx="839788" cy="282575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 flipV="1">
            <a:off x="3517901" y="5699143"/>
            <a:ext cx="649288" cy="373063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>
            <a:off x="1473201" y="5727703"/>
            <a:ext cx="755650" cy="34290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>
            <a:off x="3429000" y="5207003"/>
            <a:ext cx="755650" cy="34290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2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55589" y="42863"/>
            <a:ext cx="653097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EAEAEA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Sali che liberano anfoliti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871566"/>
            <a:ext cx="4229858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>
                <a:solidFill>
                  <a:srgbClr val="FFFFCC"/>
                </a:solidFill>
                <a:latin typeface="Arial" charset="0"/>
              </a:rPr>
              <a:t>NaHCO</a:t>
            </a:r>
            <a:r>
              <a:rPr lang="it-IT" sz="2500" b="1" baseline="-25000">
                <a:solidFill>
                  <a:srgbClr val="FFFFCC"/>
                </a:solidFill>
                <a:latin typeface="Arial" charset="0"/>
              </a:rPr>
              <a:t>3</a:t>
            </a:r>
            <a:r>
              <a:rPr lang="it-IT" sz="2500" b="1">
                <a:solidFill>
                  <a:srgbClr val="FFFFCC"/>
                </a:solidFill>
                <a:latin typeface="Arial" charset="0"/>
              </a:rPr>
              <a:t>		Na</a:t>
            </a:r>
            <a:r>
              <a:rPr lang="it-IT" sz="2500" b="1" baseline="30000">
                <a:solidFill>
                  <a:srgbClr val="FFFFCC"/>
                </a:solidFill>
                <a:latin typeface="Arial" charset="0"/>
              </a:rPr>
              <a:t>+</a:t>
            </a:r>
            <a:r>
              <a:rPr lang="it-IT" sz="2500" b="1">
                <a:solidFill>
                  <a:srgbClr val="FFFFCC"/>
                </a:solidFill>
                <a:latin typeface="Arial" charset="0"/>
              </a:rPr>
              <a:t>  +  HCO</a:t>
            </a:r>
            <a:r>
              <a:rPr lang="it-IT" sz="2500" b="1" baseline="-25000">
                <a:solidFill>
                  <a:srgbClr val="FFFFCC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FFFFCC"/>
                </a:solidFill>
                <a:latin typeface="Arial" charset="0"/>
              </a:rPr>
              <a:t>–</a:t>
            </a:r>
            <a:endParaRPr lang="it-IT" sz="2500" baseline="460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89014" y="1393825"/>
            <a:ext cx="5355503" cy="96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+ 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			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 +  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endParaRPr lang="it-IT" sz="2500">
              <a:solidFill>
                <a:srgbClr val="00FF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+ 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			OH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+  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203580" y="1628775"/>
            <a:ext cx="55721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3194064" y="1770063"/>
            <a:ext cx="55721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236913" y="2085975"/>
            <a:ext cx="557212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225807" y="2227263"/>
            <a:ext cx="557213" cy="0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5" name="AutoShape 9"/>
          <p:cNvSpPr>
            <a:spLocks/>
          </p:cNvSpPr>
          <p:nvPr/>
        </p:nvSpPr>
        <p:spPr bwMode="auto">
          <a:xfrm>
            <a:off x="771525" y="1455739"/>
            <a:ext cx="203200" cy="914400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4633" y="2700339"/>
            <a:ext cx="713803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1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=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92189" y="2438401"/>
            <a:ext cx="2313987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]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97018" y="2917825"/>
            <a:ext cx="1292491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846152" y="2982913"/>
            <a:ext cx="2293937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322657" y="2709863"/>
            <a:ext cx="713803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=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152900" y="2449513"/>
            <a:ext cx="2201328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[CO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]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597420" y="2928939"/>
            <a:ext cx="1292491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94163" y="2986106"/>
            <a:ext cx="2271712" cy="7937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9190" y="3603644"/>
            <a:ext cx="6683422" cy="142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C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s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= 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 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= [Na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</a:t>
            </a:r>
            <a:r>
              <a:rPr lang="it-IT" sz="2500" baseline="30000">
                <a:solidFill>
                  <a:srgbClr val="00FFFF"/>
                </a:solidFill>
                <a:latin typeface="Arial" charset="0"/>
              </a:rPr>
              <a:t>•</a:t>
            </a:r>
            <a:endParaRPr lang="it-IT" sz="2500">
              <a:solidFill>
                <a:srgbClr val="00FF00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it-IT" sz="2500" baseline="30000">
                <a:solidFill>
                  <a:srgbClr val="00FFFF"/>
                </a:solidFill>
                <a:latin typeface="Arial" charset="0"/>
              </a:rPr>
              <a:t>•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[Na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= [OH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+ 2[CO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 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  <a:p>
            <a:pPr algn="ctr"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= [OH 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+ [CO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 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6675" y="5181601"/>
            <a:ext cx="4791032" cy="96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10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Trascurando	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  e  [OH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	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</a:t>
            </a:r>
            <a:r>
              <a:rPr lang="it-IT" sz="2500" u="sng">
                <a:solidFill>
                  <a:srgbClr val="00FF00"/>
                </a:solidFill>
                <a:latin typeface="Arial" charset="0"/>
                <a:sym typeface="Symbol" charset="0"/>
              </a:rPr>
              <a:t>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 [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2877" y="6608763"/>
            <a:ext cx="1046509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1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=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995377" y="6326189"/>
            <a:ext cx="3537581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[CO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 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328752" y="6827839"/>
            <a:ext cx="2509875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 [HCO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  <a:endParaRPr lang="it-IT" sz="2500" baseline="460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055702" y="6892925"/>
            <a:ext cx="3279775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319603" y="6619876"/>
            <a:ext cx="292023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=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624531" y="6805613"/>
            <a:ext cx="1292491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640390" y="6904039"/>
            <a:ext cx="1231900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546600" y="6608790"/>
            <a:ext cx="1126398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500">
                <a:solidFill>
                  <a:srgbClr val="00FF00"/>
                </a:solidFill>
                <a:latin typeface="Aria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O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5680076" y="6424640"/>
            <a:ext cx="1179832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[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CO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3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 baseline="46000">
                <a:solidFill>
                  <a:srgbClr val="00FF00"/>
                </a:solidFill>
                <a:latin typeface="Arial" charset="0"/>
              </a:rPr>
              <a:t>– 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]</a:t>
            </a:r>
          </a:p>
        </p:txBody>
      </p:sp>
      <p:sp>
        <p:nvSpPr>
          <p:cNvPr id="14365" name="AutoShape 29"/>
          <p:cNvSpPr>
            <a:spLocks/>
          </p:cNvSpPr>
          <p:nvPr/>
        </p:nvSpPr>
        <p:spPr bwMode="auto">
          <a:xfrm flipH="1">
            <a:off x="6623052" y="3675063"/>
            <a:ext cx="203200" cy="914400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2863" y="7419976"/>
            <a:ext cx="2324058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1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  </a:t>
            </a:r>
            <a:r>
              <a:rPr lang="it-IT" sz="2500" u="sng">
                <a:solidFill>
                  <a:srgbClr val="00FF00"/>
                </a:solidFill>
                <a:latin typeface="Arial" charset="0"/>
                <a:sym typeface="Symbol" charset="0"/>
              </a:rPr>
              <a:t>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  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  <a:sym typeface="Symbo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  <a:sym typeface="Symbo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]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  <a:sym typeface="Symbol" charset="0"/>
              </a:rPr>
              <a:t>2</a:t>
            </a:r>
            <a:endParaRPr lang="it-IT" sz="2500" u="sng">
              <a:solidFill>
                <a:srgbClr val="00FF00"/>
              </a:solidFill>
              <a:latin typeface="Arial" charset="0"/>
              <a:sym typeface="Symbol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914650" y="7491440"/>
            <a:ext cx="1272558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[H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  <a:sym typeface="Symbol" charset="0"/>
              </a:rPr>
              <a:t>3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O</a:t>
            </a:r>
            <a:r>
              <a:rPr lang="it-IT" sz="2500" baseline="30000">
                <a:solidFill>
                  <a:srgbClr val="00FF00"/>
                </a:solidFill>
                <a:latin typeface="Arial" charset="0"/>
                <a:sym typeface="Symbol" charset="0"/>
              </a:rPr>
              <a:t>+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] </a:t>
            </a:r>
            <a:r>
              <a:rPr lang="it-IT" sz="2500" u="sng">
                <a:solidFill>
                  <a:srgbClr val="00FF00"/>
                </a:solidFill>
                <a:latin typeface="Arial" charset="0"/>
                <a:sym typeface="Symbol" charset="0"/>
              </a:rPr>
              <a:t></a:t>
            </a:r>
            <a:r>
              <a:rPr lang="it-IT" sz="2500">
                <a:solidFill>
                  <a:srgbClr val="00FF00"/>
                </a:solidFill>
                <a:latin typeface="Arial" charset="0"/>
                <a:sym typeface="Symbol" charset="0"/>
              </a:rPr>
              <a:t> </a:t>
            </a:r>
            <a:endParaRPr lang="it-IT" sz="2500" u="sng">
              <a:solidFill>
                <a:srgbClr val="00FF00"/>
              </a:solidFill>
              <a:latin typeface="Arial" charset="0"/>
              <a:sym typeface="Symbol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03725" y="7446963"/>
            <a:ext cx="770210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1</a:t>
            </a:r>
            <a:r>
              <a:rPr lang="it-IT" sz="2500">
                <a:solidFill>
                  <a:srgbClr val="00FF00"/>
                </a:solidFill>
                <a:latin typeface="Arial" charset="0"/>
              </a:rPr>
              <a:t>K</a:t>
            </a:r>
            <a:r>
              <a:rPr lang="it-IT" sz="2500" baseline="-25000">
                <a:solidFill>
                  <a:srgbClr val="00FF00"/>
                </a:solidFill>
                <a:latin typeface="Arial" charset="0"/>
              </a:rPr>
              <a:t>2</a:t>
            </a:r>
            <a:endParaRPr lang="it-IT" sz="2500" u="sng">
              <a:solidFill>
                <a:srgbClr val="00FF00"/>
              </a:solidFill>
              <a:latin typeface="Arial" charset="0"/>
              <a:sym typeface="Symbol" charset="0"/>
            </a:endParaRPr>
          </a:p>
        </p:txBody>
      </p:sp>
      <p:grpSp>
        <p:nvGrpSpPr>
          <p:cNvPr id="14369" name="Group 33"/>
          <p:cNvGrpSpPr>
            <a:grpSpLocks/>
          </p:cNvGrpSpPr>
          <p:nvPr/>
        </p:nvGrpSpPr>
        <p:grpSpPr bwMode="auto">
          <a:xfrm>
            <a:off x="4094177" y="7427860"/>
            <a:ext cx="1177925" cy="575581"/>
            <a:chOff x="4584" y="8188"/>
            <a:chExt cx="1320" cy="635"/>
          </a:xfrm>
        </p:grpSpPr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4584" y="8188"/>
              <a:ext cx="419" cy="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3400">
                  <a:solidFill>
                    <a:srgbClr val="00FF00"/>
                  </a:solidFill>
                  <a:sym typeface="Symbol" charset="0"/>
                </a:rPr>
                <a:t></a:t>
              </a:r>
              <a:endParaRPr lang="it-IT" sz="3400">
                <a:solidFill>
                  <a:srgbClr val="00FF00"/>
                </a:solidFill>
              </a:endParaRP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4896" y="8256"/>
              <a:ext cx="100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/>
            <a:p>
              <a:endParaRPr lang="it-IT"/>
            </a:p>
          </p:txBody>
        </p:sp>
      </p:grp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008201" y="8447089"/>
            <a:ext cx="2926437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>
                <a:solidFill>
                  <a:srgbClr val="66FFFF"/>
                </a:solidFill>
                <a:latin typeface="Arial" charset="0"/>
              </a:rPr>
              <a:t>pH =  ½ (pK</a:t>
            </a:r>
            <a:r>
              <a:rPr lang="it-IT" sz="2500" baseline="-25000">
                <a:solidFill>
                  <a:srgbClr val="66FFFF"/>
                </a:solidFill>
                <a:latin typeface="Arial" charset="0"/>
              </a:rPr>
              <a:t>1</a:t>
            </a:r>
            <a:r>
              <a:rPr lang="it-IT" sz="2500">
                <a:solidFill>
                  <a:srgbClr val="66FFFF"/>
                </a:solidFill>
                <a:latin typeface="Arial" charset="0"/>
              </a:rPr>
              <a:t> + pK</a:t>
            </a:r>
            <a:r>
              <a:rPr lang="it-IT" sz="2500" baseline="-25000">
                <a:solidFill>
                  <a:srgbClr val="66FFFF"/>
                </a:solidFill>
                <a:latin typeface="Arial" charset="0"/>
              </a:rPr>
              <a:t>2</a:t>
            </a:r>
            <a:r>
              <a:rPr lang="it-IT" sz="2500">
                <a:solidFill>
                  <a:srgbClr val="66FFFF"/>
                </a:solidFill>
                <a:latin typeface="Arial" charset="0"/>
              </a:rPr>
              <a:t>)</a:t>
            </a:r>
            <a:endParaRPr lang="it-IT" sz="2500" u="sng">
              <a:solidFill>
                <a:srgbClr val="66FFFF"/>
              </a:solidFill>
              <a:latin typeface="Arial" charset="0"/>
              <a:sym typeface="Symbol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971675" y="8483601"/>
            <a:ext cx="2914650" cy="515939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2746376" y="1084282"/>
            <a:ext cx="665163" cy="793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2771775" y="6972319"/>
            <a:ext cx="857250" cy="333375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1038227" y="6419869"/>
            <a:ext cx="904875" cy="428625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rot="5400000">
            <a:off x="1724038" y="6772275"/>
            <a:ext cx="352425" cy="790575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 rot="5400000">
            <a:off x="3709988" y="6272215"/>
            <a:ext cx="400051" cy="714375"/>
          </a:xfrm>
          <a:prstGeom prst="line">
            <a:avLst/>
          </a:prstGeom>
          <a:noFill/>
          <a:ln w="38100">
            <a:solidFill>
              <a:srgbClr val="CC00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239" y="8763019"/>
            <a:ext cx="1585913" cy="34766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57664" y="8774131"/>
            <a:ext cx="1585912" cy="347663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57178" y="42865"/>
            <a:ext cx="6386513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71842" dir="2700000" algn="ctr" rotWithShape="0">
                    <a:srgbClr val="FF6699">
                      <a:alpha val="50000"/>
                    </a:srgbClr>
                  </a:outerShdw>
                </a:effectLst>
                <a:latin typeface="Impact"/>
                <a:ea typeface="Impact"/>
                <a:cs typeface="Impact"/>
              </a:rPr>
              <a:t>Altri anfoliti in acqua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2863" y="360364"/>
            <a:ext cx="1285460" cy="1012810"/>
            <a:chOff x="278" y="978"/>
            <a:chExt cx="1439" cy="1116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78" y="1332"/>
              <a:ext cx="25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R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651" y="978"/>
              <a:ext cx="1066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COOH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651" y="1668"/>
              <a:ext cx="723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NH</a:t>
              </a:r>
              <a:r>
                <a:rPr lang="it-IT" b="1" baseline="-25000">
                  <a:solidFill>
                    <a:srgbClr val="FFFF00"/>
                  </a:solidFill>
                  <a:latin typeface="Comic Sans MS" charset="0"/>
                </a:rPr>
                <a:t>2</a:t>
              </a:r>
              <a:endParaRPr lang="it-IT" b="1">
                <a:solidFill>
                  <a:srgbClr val="FFFF00"/>
                </a:solidFill>
                <a:latin typeface="Comic Sans MS" charset="0"/>
              </a:endParaRPr>
            </a:p>
          </p:txBody>
        </p:sp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2046315" y="360364"/>
            <a:ext cx="1162837" cy="1012810"/>
            <a:chOff x="2160" y="1060"/>
            <a:chExt cx="1302" cy="1116"/>
          </a:xfrm>
        </p:grpSpPr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160" y="1414"/>
              <a:ext cx="25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R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533" y="1060"/>
              <a:ext cx="929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COO</a:t>
              </a:r>
              <a:r>
                <a:rPr lang="it-IT" b="1" baseline="46000">
                  <a:solidFill>
                    <a:srgbClr val="FFFF00"/>
                  </a:solidFill>
                  <a:latin typeface="Arial" charset="0"/>
                </a:rPr>
                <a:t>–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533" y="1750"/>
              <a:ext cx="723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NH</a:t>
              </a:r>
              <a:r>
                <a:rPr lang="it-IT" b="1" baseline="-25000">
                  <a:solidFill>
                    <a:srgbClr val="FFFF00"/>
                  </a:solidFill>
                  <a:latin typeface="Comic Sans MS" charset="0"/>
                </a:rPr>
                <a:t>2</a:t>
              </a:r>
              <a:endParaRPr lang="it-IT" b="1">
                <a:solidFill>
                  <a:srgbClr val="FFFF00"/>
                </a:solidFill>
                <a:latin typeface="Comic Sans MS" charset="0"/>
              </a:endParaRPr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3630629" y="360364"/>
            <a:ext cx="1285463" cy="1012810"/>
            <a:chOff x="2160" y="1060"/>
            <a:chExt cx="1439" cy="1116"/>
          </a:xfrm>
        </p:grpSpPr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2160" y="1414"/>
              <a:ext cx="25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R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533" y="1060"/>
              <a:ext cx="1066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COOH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2533" y="1750"/>
              <a:ext cx="863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NH</a:t>
              </a:r>
              <a:r>
                <a:rPr lang="it-IT" b="1" baseline="-25000">
                  <a:solidFill>
                    <a:srgbClr val="FFFF00"/>
                  </a:solidFill>
                  <a:latin typeface="Comic Sans MS" charset="0"/>
                </a:rPr>
                <a:t>3</a:t>
              </a:r>
              <a:r>
                <a:rPr lang="it-IT" b="1" baseline="30000">
                  <a:solidFill>
                    <a:srgbClr val="FFFF00"/>
                  </a:solidFill>
                  <a:latin typeface="Comic Sans MS" charset="0"/>
                </a:rPr>
                <a:t>+</a:t>
              </a:r>
              <a:endParaRPr lang="it-IT" b="1">
                <a:solidFill>
                  <a:srgbClr val="FFFF00"/>
                </a:solidFill>
                <a:latin typeface="Comic Sans MS" charset="0"/>
              </a:endParaRPr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5424514" y="360364"/>
            <a:ext cx="1162837" cy="1012810"/>
            <a:chOff x="2160" y="1060"/>
            <a:chExt cx="1302" cy="1116"/>
          </a:xfrm>
        </p:grpSpPr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2160" y="1414"/>
              <a:ext cx="25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R</a:t>
              </a:r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2533" y="1060"/>
              <a:ext cx="929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COO</a:t>
              </a:r>
              <a:r>
                <a:rPr lang="it-IT" b="1" baseline="46000">
                  <a:solidFill>
                    <a:srgbClr val="FFFF00"/>
                  </a:solidFill>
                  <a:latin typeface="Arial" charset="0"/>
                </a:rPr>
                <a:t>–</a:t>
              </a:r>
              <a:endParaRPr lang="it-IT" baseline="46000">
                <a:solidFill>
                  <a:srgbClr val="00FF00"/>
                </a:solidFill>
                <a:latin typeface="Arial" charset="0"/>
              </a:endParaRP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2533" y="1750"/>
              <a:ext cx="863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b="1">
                  <a:solidFill>
                    <a:srgbClr val="FFFF00"/>
                  </a:solidFill>
                  <a:latin typeface="Comic Sans MS" charset="0"/>
                </a:rPr>
                <a:t>NH</a:t>
              </a:r>
              <a:r>
                <a:rPr lang="it-IT" b="1" baseline="-25000">
                  <a:solidFill>
                    <a:srgbClr val="FFFF00"/>
                  </a:solidFill>
                  <a:latin typeface="Comic Sans MS" charset="0"/>
                </a:rPr>
                <a:t>3</a:t>
              </a:r>
              <a:r>
                <a:rPr lang="it-IT" b="1" baseline="30000">
                  <a:solidFill>
                    <a:srgbClr val="FFFF00"/>
                  </a:solidFill>
                  <a:latin typeface="Comic Sans MS" charset="0"/>
                </a:rPr>
                <a:t>+</a:t>
              </a:r>
              <a:endParaRPr lang="it-IT" b="1">
                <a:solidFill>
                  <a:srgbClr val="FFFF00"/>
                </a:solidFill>
                <a:latin typeface="Comic Sans MS" charset="0"/>
              </a:endParaRPr>
            </a:p>
          </p:txBody>
        </p:sp>
      </p:grp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222250" y="6715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214313" y="11287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2216150" y="6715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2209800" y="11287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3808413" y="6715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 flipV="1">
            <a:off x="3800475" y="11287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5586413" y="6715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 flipV="1">
            <a:off x="5580063" y="1128731"/>
            <a:ext cx="171450" cy="144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4" y="1422401"/>
            <a:ext cx="1948113" cy="267842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400" b="1">
                <a:solidFill>
                  <a:srgbClr val="FF9900"/>
                </a:solidFill>
                <a:latin typeface="Comic Sans MS" charset="0"/>
              </a:rPr>
              <a:t>Forza NON ionizzata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354264" y="1422401"/>
            <a:ext cx="669180" cy="267842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400" b="1">
                <a:solidFill>
                  <a:srgbClr val="FF9900"/>
                </a:solidFill>
                <a:latin typeface="Comic Sans MS" charset="0"/>
              </a:rPr>
              <a:t>Anione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914789" y="1422401"/>
            <a:ext cx="739311" cy="267842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400" b="1">
                <a:solidFill>
                  <a:srgbClr val="FF9900"/>
                </a:solidFill>
                <a:latin typeface="Comic Sans MS" charset="0"/>
              </a:rPr>
              <a:t>Catione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507038" y="1422401"/>
            <a:ext cx="1275378" cy="267842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400" b="1">
                <a:solidFill>
                  <a:srgbClr val="FF9900"/>
                </a:solidFill>
                <a:latin typeface="Comic Sans MS" charset="0"/>
              </a:rPr>
              <a:t>Ione Dipolare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57176" y="1741506"/>
            <a:ext cx="6466238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FFFFFF"/>
                </a:solidFill>
                <a:latin typeface="Comic Sans MS" charset="0"/>
              </a:rPr>
              <a:t>1 - Come acido		HA + H</a:t>
            </a:r>
            <a:r>
              <a:rPr lang="it-IT" sz="2300" baseline="-25000">
                <a:solidFill>
                  <a:srgbClr val="FFFFFF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O		 H</a:t>
            </a:r>
            <a:r>
              <a:rPr lang="it-IT" sz="2300" baseline="-25000">
                <a:solidFill>
                  <a:srgbClr val="FFFFFF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O</a:t>
            </a:r>
            <a:r>
              <a:rPr lang="it-IT" sz="2300" baseline="30000">
                <a:solidFill>
                  <a:srgbClr val="FFFFFF"/>
                </a:solidFill>
                <a:latin typeface="Comic Sans MS" charset="0"/>
              </a:rPr>
              <a:t>+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 + A</a:t>
            </a:r>
            <a:r>
              <a:rPr lang="it-IT" sz="2500" b="1" baseline="46000">
                <a:solidFill>
                  <a:srgbClr val="FFFFFF"/>
                </a:solidFill>
                <a:latin typeface="Arial" charset="0"/>
              </a:rPr>
              <a:t>–</a:t>
            </a:r>
            <a:endParaRPr lang="it-IT" sz="2300">
              <a:solidFill>
                <a:srgbClr val="FFFFFF"/>
              </a:solidFill>
              <a:latin typeface="Comic Sans MS" charset="0"/>
            </a:endParaRPr>
          </a:p>
          <a:p>
            <a:r>
              <a:rPr lang="it-IT" sz="2300">
                <a:solidFill>
                  <a:srgbClr val="FFFFFF"/>
                </a:solidFill>
                <a:latin typeface="Comic Sans MS" charset="0"/>
              </a:rPr>
              <a:t>2 - Come base		HA + H</a:t>
            </a:r>
            <a:r>
              <a:rPr lang="it-IT" sz="2300" baseline="-25000">
                <a:solidFill>
                  <a:srgbClr val="FFFFFF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O		 H</a:t>
            </a:r>
            <a:r>
              <a:rPr lang="it-IT" sz="2300" baseline="-25000">
                <a:solidFill>
                  <a:srgbClr val="FFFFFF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A</a:t>
            </a:r>
            <a:r>
              <a:rPr lang="it-IT" sz="2300" baseline="30000">
                <a:solidFill>
                  <a:srgbClr val="FFFFFF"/>
                </a:solidFill>
                <a:latin typeface="Comic Sans MS" charset="0"/>
              </a:rPr>
              <a:t>+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 + OH</a:t>
            </a:r>
            <a:r>
              <a:rPr lang="it-IT" sz="2500" b="1" baseline="46000">
                <a:solidFill>
                  <a:srgbClr val="FFFFFF"/>
                </a:solidFill>
                <a:latin typeface="Arial" charset="0"/>
              </a:rPr>
              <a:t>–</a:t>
            </a:r>
            <a:endParaRPr lang="it-IT" sz="2500" b="1" baseline="46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4295777" y="2236807"/>
            <a:ext cx="627063" cy="3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4295777" y="2366968"/>
            <a:ext cx="627063" cy="3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4311650" y="1871665"/>
            <a:ext cx="627063" cy="47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H="1">
            <a:off x="4311650" y="2003443"/>
            <a:ext cx="627063" cy="3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404827" y="2592389"/>
            <a:ext cx="681357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=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1106487" y="2363788"/>
            <a:ext cx="165056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 [A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]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530364" y="2765425"/>
            <a:ext cx="781883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[HA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 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1068388" y="2841625"/>
            <a:ext cx="1682750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3619501" y="2601913"/>
            <a:ext cx="69211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b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=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370402" y="2363788"/>
            <a:ext cx="1863567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2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A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 [OH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]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4841889" y="2776539"/>
            <a:ext cx="891241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[HA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 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4305300" y="2852757"/>
            <a:ext cx="1943100" cy="3175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14" y="3200408"/>
            <a:ext cx="6458807" cy="95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FFFFFF"/>
                </a:solidFill>
                <a:latin typeface="Comic Sans MS" charset="0"/>
              </a:rPr>
              <a:t>Punto </a:t>
            </a:r>
            <a:r>
              <a:rPr lang="it-IT" sz="2300" b="1" u="sng">
                <a:solidFill>
                  <a:srgbClr val="00FFFF"/>
                </a:solidFill>
                <a:latin typeface="Comic Sans MS" charset="0"/>
              </a:rPr>
              <a:t>ISOELETTRICO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 è il valore del pH in cui</a:t>
            </a:r>
          </a:p>
          <a:p>
            <a:pPr>
              <a:lnSpc>
                <a:spcPct val="130000"/>
              </a:lnSpc>
            </a:pPr>
            <a:r>
              <a:rPr lang="it-IT" sz="2300" b="1">
                <a:solidFill>
                  <a:srgbClr val="00FFFF"/>
                </a:solidFill>
                <a:latin typeface="Comic Sans MS" charset="0"/>
              </a:rPr>
              <a:t>[A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sz="2300" b="1">
                <a:solidFill>
                  <a:srgbClr val="00FFFF"/>
                </a:solidFill>
                <a:latin typeface="Comic Sans MS" charset="0"/>
              </a:rPr>
              <a:t>] = [H</a:t>
            </a:r>
            <a:r>
              <a:rPr lang="it-IT" sz="2300" b="1" baseline="-25000">
                <a:solidFill>
                  <a:srgbClr val="00FFFF"/>
                </a:solidFill>
                <a:latin typeface="Comic Sans MS" charset="0"/>
              </a:rPr>
              <a:t>2</a:t>
            </a:r>
            <a:r>
              <a:rPr lang="it-IT" sz="2300" b="1">
                <a:solidFill>
                  <a:srgbClr val="00FFFF"/>
                </a:solidFill>
                <a:latin typeface="Comic Sans MS" charset="0"/>
              </a:rPr>
              <a:t>A</a:t>
            </a:r>
            <a:r>
              <a:rPr lang="it-IT" sz="2300" b="1" baseline="30000">
                <a:solidFill>
                  <a:srgbClr val="00FFFF"/>
                </a:solidFill>
                <a:latin typeface="Comic Sans MS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Comic Sans MS" charset="0"/>
              </a:rPr>
              <a:t>]</a:t>
            </a:r>
            <a:r>
              <a:rPr lang="it-IT" sz="2300">
                <a:solidFill>
                  <a:srgbClr val="FFFFFF"/>
                </a:solidFill>
                <a:latin typeface="Comic Sans MS" charset="0"/>
              </a:rPr>
              <a:t>, cioè: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0" y="4314826"/>
            <a:ext cx="996919" cy="48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>
                <a:solidFill>
                  <a:srgbClr val="00FFFF"/>
                </a:solidFill>
                <a:latin typeface="Arial" charset="0"/>
              </a:rPr>
              <a:t>[A</a:t>
            </a:r>
            <a:r>
              <a:rPr lang="it-IT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b="1">
                <a:solidFill>
                  <a:srgbClr val="00FFFF"/>
                </a:solidFill>
                <a:latin typeface="Arial" charset="0"/>
              </a:rPr>
              <a:t> ] =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1184289" y="4071939"/>
            <a:ext cx="798253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[HA ]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1101725" y="4560888"/>
            <a:ext cx="96786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1095375" y="4586288"/>
            <a:ext cx="1028700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165351" y="4333875"/>
            <a:ext cx="1609948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2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A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 =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4044964" y="4071939"/>
            <a:ext cx="798253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[HA ]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3962401" y="4560888"/>
            <a:ext cx="934976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[O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H ]</a:t>
            </a:r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3983052" y="4586288"/>
            <a:ext cx="974725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4524389" y="3971925"/>
            <a:ext cx="203019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FFFF"/>
                </a:solidFill>
                <a:latin typeface="Arial" charset="0"/>
              </a:rPr>
              <a:t>-</a:t>
            </a:r>
            <a:endParaRPr lang="it-IT" sz="2300" baseline="-25000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329253" y="4287839"/>
            <a:ext cx="1250763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FFFFFF"/>
                </a:solidFill>
                <a:latin typeface="Comic Sans MS" charset="0"/>
              </a:rPr>
              <a:t>,  da cui: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312739" y="4941889"/>
            <a:ext cx="42716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26989" y="5400675"/>
            <a:ext cx="96786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49227" y="5426075"/>
            <a:ext cx="974725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1050939" y="5162549"/>
            <a:ext cx="27704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=</a:t>
            </a:r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4970477" y="4321175"/>
            <a:ext cx="43791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b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1304925" y="5400675"/>
            <a:ext cx="853028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[OH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1327164" y="5426075"/>
            <a:ext cx="976313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325701" y="5133975"/>
            <a:ext cx="742805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FFFFFF"/>
                </a:solidFill>
                <a:latin typeface="Comic Sans MS" charset="0"/>
              </a:rPr>
              <a:t>,  ma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3170238" y="5160964"/>
            <a:ext cx="853028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[OH</a:t>
            </a:r>
            <a:r>
              <a:rPr lang="it-IT" sz="2300" b="1" baseline="46000">
                <a:solidFill>
                  <a:srgbClr val="00FFFF"/>
                </a:solidFill>
                <a:latin typeface="Arial" charset="0"/>
              </a:rPr>
              <a:t>–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4010039" y="5162549"/>
            <a:ext cx="27704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=</a:t>
            </a: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4592639" y="4930775"/>
            <a:ext cx="47075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w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4305301" y="5389564"/>
            <a:ext cx="96786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>
            <a:off x="4327539" y="5414963"/>
            <a:ext cx="976313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5411802" y="5037139"/>
            <a:ext cx="1250763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FFFFFF"/>
                </a:solidFill>
                <a:latin typeface="Comic Sans MS" charset="0"/>
              </a:rPr>
              <a:t>,  da cui: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420688" y="5768974"/>
            <a:ext cx="42716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133351" y="6142039"/>
            <a:ext cx="96786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155589" y="6253163"/>
            <a:ext cx="976313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1157302" y="5978525"/>
            <a:ext cx="27704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=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1554177" y="5768974"/>
            <a:ext cx="43791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b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1536701" y="6142039"/>
            <a:ext cx="47075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w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1428764" y="6253163"/>
            <a:ext cx="708025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2130425" y="5945189"/>
            <a:ext cx="96786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3086101" y="5961063"/>
            <a:ext cx="192938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00FFFF"/>
                </a:solidFill>
                <a:latin typeface="Comic Sans MS" charset="0"/>
              </a:rPr>
              <a:t>;</a:t>
            </a:r>
          </a:p>
        </p:txBody>
      </p: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3309952" y="5945189"/>
            <a:ext cx="1077219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2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4732339" y="5768974"/>
            <a:ext cx="42716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4714889" y="6142039"/>
            <a:ext cx="43791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b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608515" y="6253163"/>
            <a:ext cx="706437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44" name="Text Box 84"/>
          <p:cNvSpPr txBox="1">
            <a:spLocks noChangeArrowheads="1"/>
          </p:cNvSpPr>
          <p:nvPr/>
        </p:nvSpPr>
        <p:spPr bwMode="auto">
          <a:xfrm>
            <a:off x="5340350" y="5922964"/>
            <a:ext cx="47075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w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1" y="6815139"/>
            <a:ext cx="2931474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FFFFFF"/>
                </a:solidFill>
                <a:latin typeface="Comic Sans MS" charset="0"/>
              </a:rPr>
              <a:t>Al punto isoelettrico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2851164" y="6835775"/>
            <a:ext cx="138604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[H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3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O</a:t>
            </a:r>
            <a:r>
              <a:rPr lang="it-IT" sz="2300" b="1" baseline="30000">
                <a:solidFill>
                  <a:srgbClr val="00FFFF"/>
                </a:solidFill>
                <a:latin typeface="Arial" charset="0"/>
              </a:rPr>
              <a:t>+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]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is</a:t>
            </a:r>
            <a:r>
              <a:rPr lang="it-IT" sz="2300" b="1">
                <a:solidFill>
                  <a:srgbClr val="00FFFF"/>
                </a:solidFill>
                <a:latin typeface="Arial" charset="0"/>
              </a:rPr>
              <a:t> =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4094164" y="6613543"/>
            <a:ext cx="399750" cy="62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3700">
                <a:solidFill>
                  <a:srgbClr val="00FFFF"/>
                </a:solidFill>
                <a:sym typeface="Symbol" charset="0"/>
              </a:rPr>
              <a:t></a:t>
            </a:r>
            <a:endParaRPr lang="it-IT" sz="3700">
              <a:solidFill>
                <a:srgbClr val="00FF00"/>
              </a:solidFill>
            </a:endParaRPr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4394214" y="6697663"/>
            <a:ext cx="900113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4602163" y="6619875"/>
            <a:ext cx="42716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a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4583127" y="6991351"/>
            <a:ext cx="43791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b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4476750" y="7102475"/>
            <a:ext cx="706438" cy="0"/>
          </a:xfrm>
          <a:prstGeom prst="line">
            <a:avLst/>
          </a:prstGeom>
          <a:noFill/>
          <a:ln w="47625">
            <a:solidFill>
              <a:srgbClr val="00FFFF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5208588" y="6773864"/>
            <a:ext cx="470752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K</a:t>
            </a:r>
            <a:r>
              <a:rPr lang="it-IT" sz="2300" b="1" baseline="-25000">
                <a:solidFill>
                  <a:srgbClr val="00FFFF"/>
                </a:solidFill>
                <a:latin typeface="Arial" charset="0"/>
              </a:rPr>
              <a:t>w</a:t>
            </a:r>
            <a:endParaRPr lang="it-IT" sz="2300" b="1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74632" y="7315218"/>
            <a:ext cx="5739175" cy="187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 b="1" u="sng">
                <a:solidFill>
                  <a:srgbClr val="FFCC00"/>
                </a:solidFill>
                <a:latin typeface="Comic Sans MS" charset="0"/>
              </a:rPr>
              <a:t>Alcuni amminoacidi:			</a:t>
            </a:r>
            <a:r>
              <a:rPr lang="it-IT" sz="2300">
                <a:solidFill>
                  <a:srgbClr val="FFCC00"/>
                </a:solidFill>
                <a:latin typeface="Comic Sans MS" charset="0"/>
              </a:rPr>
              <a:t>CH</a:t>
            </a:r>
            <a:r>
              <a:rPr lang="it-IT" sz="2300" baseline="-25000">
                <a:solidFill>
                  <a:srgbClr val="FFCC00"/>
                </a:solidFill>
                <a:latin typeface="Comic Sans MS" charset="0"/>
              </a:rPr>
              <a:t>3</a:t>
            </a:r>
            <a:endParaRPr lang="it-IT" sz="2300">
              <a:solidFill>
                <a:srgbClr val="FFCC00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r>
              <a:rPr lang="it-IT" sz="2300">
                <a:solidFill>
                  <a:srgbClr val="FFCC00"/>
                </a:solidFill>
                <a:latin typeface="Comic Sans MS" charset="0"/>
              </a:rPr>
              <a:t>CH</a:t>
            </a:r>
            <a:r>
              <a:rPr lang="it-IT" sz="2300" baseline="-25000">
                <a:solidFill>
                  <a:srgbClr val="FFCC00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FFCC00"/>
                </a:solidFill>
                <a:latin typeface="Comic Sans MS" charset="0"/>
              </a:rPr>
              <a:t>  NH</a:t>
            </a:r>
            <a:r>
              <a:rPr lang="it-IT" sz="2300" baseline="-25000">
                <a:solidFill>
                  <a:srgbClr val="FFCC00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FFCC00"/>
                </a:solidFill>
                <a:latin typeface="Comic Sans MS" charset="0"/>
              </a:rPr>
              <a:t>						CH  NH</a:t>
            </a:r>
            <a:r>
              <a:rPr lang="it-IT" sz="2300" baseline="-25000">
                <a:solidFill>
                  <a:srgbClr val="FFCC00"/>
                </a:solidFill>
                <a:latin typeface="Comic Sans MS" charset="0"/>
              </a:rPr>
              <a:t>2</a:t>
            </a:r>
            <a:endParaRPr lang="it-IT" sz="2300">
              <a:solidFill>
                <a:srgbClr val="FFCC00"/>
              </a:solidFill>
              <a:latin typeface="Comic Sans MS" charset="0"/>
            </a:endParaRPr>
          </a:p>
          <a:p>
            <a:pPr>
              <a:lnSpc>
                <a:spcPct val="130000"/>
              </a:lnSpc>
            </a:pPr>
            <a:r>
              <a:rPr lang="it-IT" sz="2300">
                <a:solidFill>
                  <a:srgbClr val="FFCC00"/>
                </a:solidFill>
                <a:latin typeface="Comic Sans MS" charset="0"/>
              </a:rPr>
              <a:t>COOH							COOH</a:t>
            </a:r>
          </a:p>
          <a:p>
            <a:pPr>
              <a:lnSpc>
                <a:spcPct val="130000"/>
              </a:lnSpc>
            </a:pPr>
            <a:r>
              <a:rPr lang="it-IT" sz="2300">
                <a:solidFill>
                  <a:srgbClr val="FFCC00"/>
                </a:solidFill>
                <a:latin typeface="Comic Sans MS" charset="0"/>
              </a:rPr>
              <a:t>GLICINA						ALANINA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4302139" y="5978525"/>
            <a:ext cx="277045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00FFFF"/>
                </a:solidFill>
                <a:latin typeface="Arial" charset="0"/>
              </a:rPr>
              <a:t>=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1831975" y="8034337"/>
            <a:ext cx="1765158" cy="61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>
                <a:solidFill>
                  <a:srgbClr val="FFFFFF"/>
                </a:solidFill>
                <a:latin typeface="Comic Sans MS" charset="0"/>
              </a:rPr>
              <a:t>P. isoelettrico</a:t>
            </a: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rgbClr val="FFFFFF"/>
                </a:solidFill>
                <a:latin typeface="Comic Sans MS" charset="0"/>
              </a:rPr>
              <a:t>pH = 6,06</a:t>
            </a:r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5462602" y="8174055"/>
            <a:ext cx="1263719" cy="334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>
                <a:solidFill>
                  <a:srgbClr val="FFFFFF"/>
                </a:solidFill>
                <a:latin typeface="Comic Sans MS" charset="0"/>
              </a:rPr>
              <a:t>pH = 7,29</a:t>
            </a:r>
          </a:p>
        </p:txBody>
      </p:sp>
      <p:sp>
        <p:nvSpPr>
          <p:cNvPr id="15457" name="Line 97"/>
          <p:cNvSpPr>
            <a:spLocks noChangeShapeType="1"/>
          </p:cNvSpPr>
          <p:nvPr/>
        </p:nvSpPr>
        <p:spPr bwMode="auto">
          <a:xfrm flipV="1">
            <a:off x="4333875" y="8191500"/>
            <a:ext cx="0" cy="152400"/>
          </a:xfrm>
          <a:prstGeom prst="line">
            <a:avLst/>
          </a:prstGeom>
          <a:noFill/>
          <a:ln w="47625">
            <a:solidFill>
              <a:srgbClr val="FFCC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 flipV="1">
            <a:off x="4333875" y="7739063"/>
            <a:ext cx="0" cy="152400"/>
          </a:xfrm>
          <a:prstGeom prst="line">
            <a:avLst/>
          </a:prstGeom>
          <a:noFill/>
          <a:ln w="47625">
            <a:solidFill>
              <a:srgbClr val="FFCC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 flipV="1">
            <a:off x="214313" y="8186739"/>
            <a:ext cx="0" cy="152400"/>
          </a:xfrm>
          <a:prstGeom prst="line">
            <a:avLst/>
          </a:prstGeom>
          <a:noFill/>
          <a:ln w="47625">
            <a:solidFill>
              <a:srgbClr val="FFCC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462" name="Text Box 102"/>
          <p:cNvSpPr txBox="1">
            <a:spLocks noChangeArrowheads="1"/>
          </p:cNvSpPr>
          <p:nvPr/>
        </p:nvSpPr>
        <p:spPr bwMode="auto">
          <a:xfrm>
            <a:off x="4603764" y="4471989"/>
            <a:ext cx="203019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FFFF"/>
                </a:solidFill>
                <a:latin typeface="Arial" charset="0"/>
              </a:rPr>
              <a:t>-</a:t>
            </a:r>
            <a:endParaRPr lang="it-IT" sz="2300" baseline="-25000">
              <a:solidFill>
                <a:srgbClr val="00FFFF"/>
              </a:solidFill>
              <a:latin typeface="Arial" charset="0"/>
            </a:endParaRPr>
          </a:p>
        </p:txBody>
      </p:sp>
      <p:sp>
        <p:nvSpPr>
          <p:cNvPr id="15463" name="Line 103"/>
          <p:cNvSpPr>
            <a:spLocks noChangeShapeType="1"/>
          </p:cNvSpPr>
          <p:nvPr/>
        </p:nvSpPr>
        <p:spPr bwMode="auto">
          <a:xfrm rot="5400000" flipV="1">
            <a:off x="671513" y="7947025"/>
            <a:ext cx="0" cy="152400"/>
          </a:xfrm>
          <a:prstGeom prst="line">
            <a:avLst/>
          </a:prstGeom>
          <a:noFill/>
          <a:ln w="47625">
            <a:solidFill>
              <a:srgbClr val="FFCC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326064" y="6370657"/>
            <a:ext cx="1316037" cy="420687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3857627" y="6297631"/>
            <a:ext cx="1114425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014538" y="6370657"/>
            <a:ext cx="1200150" cy="420687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433389" y="6297631"/>
            <a:ext cx="1243012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14370" y="6313488"/>
            <a:ext cx="6181663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Acido I  +   Base II	  Base I  +  Acido II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3343275" y="6662739"/>
            <a:ext cx="450850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3343275" y="6553200"/>
            <a:ext cx="458788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456252" y="7078665"/>
            <a:ext cx="892175" cy="422275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456252" y="7673975"/>
            <a:ext cx="892175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456252" y="8267700"/>
            <a:ext cx="892175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176477" y="7078665"/>
            <a:ext cx="892175" cy="422275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76477" y="7673975"/>
            <a:ext cx="892175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176477" y="8267700"/>
            <a:ext cx="892175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50902" y="7634306"/>
            <a:ext cx="852487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27063" y="8243906"/>
            <a:ext cx="1098550" cy="566737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871538" y="7007243"/>
            <a:ext cx="609600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36526" y="33357"/>
            <a:ext cx="6600825" cy="4460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5875">
                  <a:solidFill>
                    <a:srgbClr val="8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Esempi di coppie coniugate Acido-Base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100264" y="666767"/>
            <a:ext cx="2844050" cy="421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600" b="1"/>
              <a:t>ACIDO         BASE</a:t>
            </a:r>
            <a:endParaRPr lang="it-IT" sz="2600"/>
          </a:p>
          <a:p>
            <a:pPr>
              <a:lnSpc>
                <a:spcPct val="110000"/>
              </a:lnSpc>
            </a:pPr>
            <a:r>
              <a:rPr lang="it-IT" sz="2200"/>
              <a:t>  HCl	Cl</a:t>
            </a:r>
            <a:r>
              <a:rPr lang="it-IT" sz="2200" baseline="30000"/>
              <a:t>-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HClO</a:t>
            </a:r>
            <a:r>
              <a:rPr lang="it-IT" sz="2200" baseline="-25000"/>
              <a:t>4</a:t>
            </a:r>
            <a:r>
              <a:rPr lang="it-IT" sz="2200"/>
              <a:t>	ClO</a:t>
            </a:r>
            <a:r>
              <a:rPr lang="it-IT" sz="2200" baseline="-25000"/>
              <a:t>4</a:t>
            </a:r>
            <a:r>
              <a:rPr lang="it-IT" sz="2200" baseline="30000"/>
              <a:t>-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H</a:t>
            </a:r>
            <a:r>
              <a:rPr lang="it-IT" sz="2200" baseline="-25000"/>
              <a:t>2</a:t>
            </a:r>
            <a:r>
              <a:rPr lang="it-IT" sz="2200"/>
              <a:t>SO</a:t>
            </a:r>
            <a:r>
              <a:rPr lang="it-IT" sz="2200" baseline="-25000"/>
              <a:t>4</a:t>
            </a:r>
            <a:r>
              <a:rPr lang="it-IT" sz="2200"/>
              <a:t>	HSO</a:t>
            </a:r>
            <a:r>
              <a:rPr lang="it-IT" sz="2200" baseline="-25000"/>
              <a:t>4</a:t>
            </a:r>
            <a:r>
              <a:rPr lang="it-IT" sz="2200" baseline="30000"/>
              <a:t>-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HSO</a:t>
            </a:r>
            <a:r>
              <a:rPr lang="it-IT" sz="2200" baseline="-25000"/>
              <a:t>4</a:t>
            </a:r>
            <a:r>
              <a:rPr lang="it-IT" sz="2200" baseline="30000"/>
              <a:t>-</a:t>
            </a:r>
            <a:r>
              <a:rPr lang="it-IT" sz="2200"/>
              <a:t>	SO</a:t>
            </a:r>
            <a:r>
              <a:rPr lang="it-IT" sz="2200" baseline="-25000"/>
              <a:t>4</a:t>
            </a:r>
            <a:r>
              <a:rPr lang="it-IT" sz="2200" baseline="30000"/>
              <a:t>2-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N</a:t>
            </a:r>
            <a:r>
              <a:rPr lang="it-IT" sz="2200" baseline="-25000"/>
              <a:t>2</a:t>
            </a:r>
            <a:r>
              <a:rPr lang="it-IT" sz="2200"/>
              <a:t>H</a:t>
            </a:r>
            <a:r>
              <a:rPr lang="it-IT" sz="2200" baseline="-25000"/>
              <a:t>6</a:t>
            </a:r>
            <a:r>
              <a:rPr lang="it-IT" sz="2200" baseline="30000"/>
              <a:t>2+</a:t>
            </a:r>
            <a:r>
              <a:rPr lang="it-IT" sz="2200"/>
              <a:t>	N</a:t>
            </a:r>
            <a:r>
              <a:rPr lang="it-IT" sz="2200" baseline="-25000"/>
              <a:t>2</a:t>
            </a:r>
            <a:r>
              <a:rPr lang="it-IT" sz="2200"/>
              <a:t>H</a:t>
            </a:r>
            <a:r>
              <a:rPr lang="it-IT" sz="2200" baseline="-25000"/>
              <a:t>5</a:t>
            </a:r>
            <a:r>
              <a:rPr lang="it-IT" sz="2200" baseline="30000"/>
              <a:t>+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N</a:t>
            </a:r>
            <a:r>
              <a:rPr lang="it-IT" sz="2200" baseline="-25000"/>
              <a:t>2</a:t>
            </a:r>
            <a:r>
              <a:rPr lang="it-IT" sz="2200"/>
              <a:t>H</a:t>
            </a:r>
            <a:r>
              <a:rPr lang="it-IT" sz="2200" baseline="-25000"/>
              <a:t>5</a:t>
            </a:r>
            <a:r>
              <a:rPr lang="it-IT" sz="2200" baseline="30000"/>
              <a:t>+</a:t>
            </a:r>
            <a:r>
              <a:rPr lang="it-IT" sz="2200"/>
              <a:t>	N</a:t>
            </a:r>
            <a:r>
              <a:rPr lang="it-IT" sz="2200" baseline="-25000"/>
              <a:t>2</a:t>
            </a:r>
            <a:r>
              <a:rPr lang="it-IT" sz="2200"/>
              <a:t>H</a:t>
            </a:r>
            <a:r>
              <a:rPr lang="it-IT" sz="2200" baseline="-25000"/>
              <a:t>4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NH</a:t>
            </a:r>
            <a:r>
              <a:rPr lang="it-IT" sz="2200" baseline="-25000"/>
              <a:t>4</a:t>
            </a:r>
            <a:r>
              <a:rPr lang="it-IT" sz="2200" baseline="30000"/>
              <a:t>+</a:t>
            </a:r>
            <a:r>
              <a:rPr lang="it-IT" sz="2200"/>
              <a:t>	NH</a:t>
            </a:r>
            <a:r>
              <a:rPr lang="it-IT" sz="2200" baseline="-25000"/>
              <a:t>3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NH</a:t>
            </a:r>
            <a:r>
              <a:rPr lang="it-IT" sz="2200" baseline="-25000"/>
              <a:t>3</a:t>
            </a:r>
            <a:r>
              <a:rPr lang="it-IT" sz="2200"/>
              <a:t>	NH</a:t>
            </a:r>
            <a:r>
              <a:rPr lang="it-IT" sz="2200" baseline="-25000"/>
              <a:t>2</a:t>
            </a:r>
            <a:r>
              <a:rPr lang="it-IT" sz="2200" baseline="30000"/>
              <a:t>-</a:t>
            </a:r>
            <a:endParaRPr lang="it-IT" sz="2200"/>
          </a:p>
          <a:p>
            <a:pPr>
              <a:lnSpc>
                <a:spcPct val="110000"/>
              </a:lnSpc>
            </a:pPr>
            <a:r>
              <a:rPr lang="it-IT" sz="2200"/>
              <a:t>  H</a:t>
            </a:r>
            <a:r>
              <a:rPr lang="it-IT" sz="2200" baseline="-25000"/>
              <a:t>3</a:t>
            </a:r>
            <a:r>
              <a:rPr lang="it-IT" sz="2200"/>
              <a:t>O</a:t>
            </a:r>
            <a:r>
              <a:rPr lang="it-IT" sz="2200" baseline="30000"/>
              <a:t>+</a:t>
            </a:r>
            <a:r>
              <a:rPr lang="it-IT" sz="2200"/>
              <a:t>	H</a:t>
            </a:r>
            <a:r>
              <a:rPr lang="it-IT" sz="2200" baseline="-25000"/>
              <a:t>2</a:t>
            </a:r>
            <a:r>
              <a:rPr lang="it-IT" sz="2200"/>
              <a:t>O</a:t>
            </a:r>
          </a:p>
          <a:p>
            <a:pPr>
              <a:lnSpc>
                <a:spcPct val="110000"/>
              </a:lnSpc>
            </a:pPr>
            <a:r>
              <a:rPr lang="it-IT" sz="2200"/>
              <a:t>  H</a:t>
            </a:r>
            <a:r>
              <a:rPr lang="it-IT" sz="2200" baseline="-25000"/>
              <a:t>2</a:t>
            </a:r>
            <a:r>
              <a:rPr lang="it-IT" sz="2200"/>
              <a:t>O	OH</a:t>
            </a:r>
            <a:r>
              <a:rPr lang="it-IT" sz="2200" baseline="30000"/>
              <a:t>-</a:t>
            </a:r>
            <a:r>
              <a:rPr lang="it-IT" sz="2200"/>
              <a:t>	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776413" y="1122363"/>
            <a:ext cx="3257550" cy="60325"/>
          </a:xfrm>
          <a:prstGeom prst="bevel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1776413" y="657244"/>
            <a:ext cx="3257550" cy="61913"/>
          </a:xfrm>
          <a:prstGeom prst="bevel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1776413" y="4833940"/>
            <a:ext cx="3257550" cy="60325"/>
          </a:xfrm>
          <a:prstGeom prst="bevel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34938" y="1874839"/>
            <a:ext cx="104798" cy="41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986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endParaRPr lang="it-IT" sz="220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265" y="4962525"/>
            <a:ext cx="6889750" cy="106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000">
                <a:solidFill>
                  <a:srgbClr val="CC0099"/>
                </a:solidFill>
              </a:rPr>
              <a:t>Si nota che esistono sostanze capaci di comportarsi da acido e da base, dette ANFOLITI: H</a:t>
            </a:r>
            <a:r>
              <a:rPr lang="it-IT" sz="2000" baseline="-25000">
                <a:solidFill>
                  <a:srgbClr val="CC0099"/>
                </a:solidFill>
              </a:rPr>
              <a:t>2</a:t>
            </a:r>
            <a:r>
              <a:rPr lang="it-IT" sz="2000">
                <a:solidFill>
                  <a:srgbClr val="CC0099"/>
                </a:solidFill>
              </a:rPr>
              <a:t>O, NH</a:t>
            </a:r>
            <a:r>
              <a:rPr lang="it-IT" sz="2000" baseline="-25000">
                <a:solidFill>
                  <a:srgbClr val="CC0099"/>
                </a:solidFill>
              </a:rPr>
              <a:t>3</a:t>
            </a:r>
            <a:r>
              <a:rPr lang="it-IT" sz="2000">
                <a:solidFill>
                  <a:srgbClr val="CC0099"/>
                </a:solidFill>
              </a:rPr>
              <a:t>, HSO</a:t>
            </a:r>
            <a:r>
              <a:rPr lang="it-IT" sz="2000" baseline="-25000">
                <a:solidFill>
                  <a:srgbClr val="CC0099"/>
                </a:solidFill>
              </a:rPr>
              <a:t>4</a:t>
            </a:r>
            <a:r>
              <a:rPr lang="it-IT" sz="2000" baseline="30000">
                <a:solidFill>
                  <a:srgbClr val="CC0099"/>
                </a:solidFill>
              </a:rPr>
              <a:t>-</a:t>
            </a:r>
            <a:r>
              <a:rPr lang="it-IT" sz="2000">
                <a:solidFill>
                  <a:srgbClr val="CC0099"/>
                </a:solidFill>
              </a:rPr>
              <a:t> ecc.</a:t>
            </a:r>
          </a:p>
          <a:p>
            <a:pPr>
              <a:lnSpc>
                <a:spcPct val="110000"/>
              </a:lnSpc>
            </a:pPr>
            <a:r>
              <a:rPr lang="it-IT" sz="2000">
                <a:solidFill>
                  <a:srgbClr val="CC0099"/>
                </a:solidFill>
              </a:rPr>
              <a:t>L'equilibrio generale acido base si può scrivere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4062427" y="7634306"/>
            <a:ext cx="852487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940189" y="8243906"/>
            <a:ext cx="1096963" cy="566737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4183064" y="7007243"/>
            <a:ext cx="611187" cy="565151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46139" y="6913581"/>
            <a:ext cx="4363588" cy="301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571625" algn="l"/>
                <a:tab pos="3357563" algn="l"/>
                <a:tab pos="4324350" algn="l"/>
                <a:tab pos="48148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  HCl	+	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  Cl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	+	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  <a:p>
            <a:pPr>
              <a:lnSpc>
                <a:spcPct val="17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+	NH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	 OH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	+	NH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  <a:p>
            <a:pPr>
              <a:lnSpc>
                <a:spcPct val="17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SO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	+	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HSO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4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	+	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3343275" y="7315200"/>
            <a:ext cx="579438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3343275" y="7205663"/>
            <a:ext cx="554038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3322652" y="7958139"/>
            <a:ext cx="579437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3322639" y="7848600"/>
            <a:ext cx="554037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3281367" y="8559800"/>
            <a:ext cx="579437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 flipH="1">
            <a:off x="3281363" y="8450263"/>
            <a:ext cx="554037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419442" y="7539413"/>
            <a:ext cx="4874384" cy="1203448"/>
          </a:xfrm>
          <a:prstGeom prst="foldedCorner">
            <a:avLst>
              <a:gd name="adj" fmla="val 11912"/>
            </a:avLst>
          </a:prstGeom>
          <a:solidFill>
            <a:srgbClr val="003C00"/>
          </a:solidFill>
          <a:ln w="9525">
            <a:solidFill>
              <a:srgbClr val="005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9733" y="975757"/>
            <a:ext cx="4559862" cy="566441"/>
          </a:xfrm>
          <a:prstGeom prst="rect">
            <a:avLst/>
          </a:prstGeom>
          <a:solidFill>
            <a:srgbClr val="FF505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WordArt 4" descr="Carta"/>
          <p:cNvSpPr>
            <a:spLocks noChangeArrowheads="1" noChangeShapeType="1" noTextEdit="1"/>
          </p:cNvSpPr>
          <p:nvPr/>
        </p:nvSpPr>
        <p:spPr bwMode="auto">
          <a:xfrm>
            <a:off x="524347" y="161764"/>
            <a:ext cx="5041106" cy="855133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blurRad="63500" dist="563972" dir="14049741" sx="125000" sy="125000" algn="tl" rotWithShape="0">
                    <a:srgbClr val="C7DFD3">
                      <a:alpha val="74998"/>
                    </a:srgbClr>
                  </a:outerShdw>
                </a:effectLst>
                <a:latin typeface="Comic Sans MS"/>
                <a:ea typeface="Comic Sans MS"/>
                <a:cs typeface="Comic Sans MS"/>
              </a:rPr>
              <a:t>Soluzione Tampone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1273" y="989663"/>
            <a:ext cx="4665231" cy="424732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336600"/>
                </a:solidFill>
                <a:latin typeface="Arial" charset="0"/>
              </a:rPr>
              <a:t>I. ACIDO DEBOLE E SUO SALE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9484" y="3096375"/>
            <a:ext cx="6313961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dirty="0">
                <a:solidFill>
                  <a:srgbClr val="336600"/>
                </a:solidFill>
                <a:latin typeface="Arial" charset="0"/>
              </a:rPr>
              <a:t>Concentrazione dell'acido HA = C</a:t>
            </a:r>
            <a:r>
              <a:rPr lang="it-IT" sz="2000" baseline="-25000" dirty="0">
                <a:solidFill>
                  <a:srgbClr val="336600"/>
                </a:solidFill>
                <a:latin typeface="Arial" charset="0"/>
              </a:rPr>
              <a:t>HA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, del sale </a:t>
            </a:r>
            <a:r>
              <a:rPr lang="it-IT" sz="2000" dirty="0" err="1">
                <a:solidFill>
                  <a:srgbClr val="336600"/>
                </a:solidFill>
                <a:latin typeface="Arial" charset="0"/>
              </a:rPr>
              <a:t>NaA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 = C</a:t>
            </a:r>
            <a:r>
              <a:rPr lang="it-IT" sz="2000" baseline="-25000" dirty="0">
                <a:solidFill>
                  <a:srgbClr val="336600"/>
                </a:solidFill>
                <a:latin typeface="Arial" charset="0"/>
              </a:rPr>
              <a:t>s</a:t>
            </a:r>
            <a:endParaRPr lang="it-IT" sz="2000" dirty="0">
              <a:solidFill>
                <a:srgbClr val="336600"/>
              </a:solidFill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52530" y="4193124"/>
            <a:ext cx="744165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0099"/>
                </a:solidFill>
                <a:latin typeface="Arial" charset="0"/>
              </a:rPr>
              <a:t>K</a:t>
            </a:r>
            <a:r>
              <a:rPr lang="it-IT" sz="2600" baseline="-25000">
                <a:solidFill>
                  <a:srgbClr val="000099"/>
                </a:solidFill>
                <a:latin typeface="Arial" charset="0"/>
              </a:rPr>
              <a:t>a</a:t>
            </a:r>
            <a:r>
              <a:rPr lang="it-IT" sz="2600">
                <a:solidFill>
                  <a:srgbClr val="000099"/>
                </a:solidFill>
                <a:latin typeface="Arial" charset="0"/>
              </a:rPr>
              <a:t> =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85027" y="3799424"/>
            <a:ext cx="173532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>
                <a:solidFill>
                  <a:srgbClr val="000099"/>
                </a:solidFill>
                <a:latin typeface="Arial" charset="0"/>
              </a:rPr>
              <a:t>[H</a:t>
            </a:r>
            <a:r>
              <a:rPr lang="it-IT" sz="26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600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sz="2600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sz="2600">
                <a:solidFill>
                  <a:srgbClr val="000099"/>
                </a:solidFill>
                <a:latin typeface="Arial" charset="0"/>
              </a:rPr>
              <a:t>] [A</a:t>
            </a:r>
            <a:r>
              <a:rPr lang="it-IT" sz="2600" baseline="5000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it-IT" sz="260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073064" y="4510624"/>
            <a:ext cx="75925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>
                <a:solidFill>
                  <a:srgbClr val="000099"/>
                </a:solidFill>
                <a:latin typeface="Arial" charset="0"/>
              </a:rPr>
              <a:t>[HA]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30109" y="4446209"/>
            <a:ext cx="133707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12306" y="4195240"/>
            <a:ext cx="203436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000099"/>
                </a:solidFill>
                <a:latin typeface="Arial" charset="0"/>
              </a:rPr>
              <a:t>;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570685" y="4193125"/>
            <a:ext cx="239427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dirty="0">
                <a:solidFill>
                  <a:srgbClr val="000099"/>
                </a:solidFill>
                <a:latin typeface="Arial" charset="0"/>
              </a:rPr>
              <a:t>[H</a:t>
            </a:r>
            <a:r>
              <a:rPr lang="it-IT" sz="26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600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sz="2600" baseline="30000" dirty="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sz="2600" dirty="0" smtClean="0">
                <a:solidFill>
                  <a:srgbClr val="000099"/>
                </a:solidFill>
                <a:latin typeface="Arial" charset="0"/>
              </a:rPr>
              <a:t>]=K</a:t>
            </a:r>
            <a:r>
              <a:rPr lang="it-IT" sz="2600" baseline="-25000" dirty="0" smtClean="0">
                <a:solidFill>
                  <a:srgbClr val="000099"/>
                </a:solidFill>
                <a:latin typeface="Arial" charset="0"/>
              </a:rPr>
              <a:t>a</a:t>
            </a:r>
            <a:endParaRPr lang="it-IT" sz="26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074297" y="3935500"/>
            <a:ext cx="75925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dirty="0">
                <a:solidFill>
                  <a:srgbClr val="000099"/>
                </a:solidFill>
                <a:latin typeface="Arial" charset="0"/>
              </a:rPr>
              <a:t>[HA]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079319" y="4510624"/>
            <a:ext cx="703844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dirty="0">
                <a:solidFill>
                  <a:srgbClr val="000099"/>
                </a:solidFill>
                <a:latin typeface="Arial" charset="0"/>
              </a:rPr>
              <a:t>[A</a:t>
            </a:r>
            <a:r>
              <a:rPr lang="it-IT" sz="2600" baseline="50000" dirty="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it-IT" sz="2600" dirty="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100877" y="4491567"/>
            <a:ext cx="682229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5490" y="5425017"/>
            <a:ext cx="6721057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dirty="0">
                <a:solidFill>
                  <a:srgbClr val="336600"/>
                </a:solidFill>
                <a:latin typeface="Arial" charset="0"/>
              </a:rPr>
              <a:t>In soluzioni abbastanza concentrate, [HA] </a:t>
            </a:r>
            <a:r>
              <a:rPr lang="it-IT" sz="2000" u="sng" dirty="0" smtClean="0">
                <a:solidFill>
                  <a:srgbClr val="336600"/>
                </a:solidFill>
                <a:latin typeface="Arial" charset="0"/>
                <a:sym typeface="Times New Roman Special G1" charset="0"/>
              </a:rPr>
              <a:t>=</a:t>
            </a:r>
            <a:r>
              <a:rPr lang="it-IT" sz="2000" dirty="0" smtClean="0">
                <a:solidFill>
                  <a:srgbClr val="336600"/>
                </a:solidFill>
                <a:latin typeface="Arial" charset="0"/>
              </a:rPr>
              <a:t> 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C</a:t>
            </a:r>
            <a:r>
              <a:rPr lang="it-IT" sz="2000" baseline="-25000" dirty="0">
                <a:solidFill>
                  <a:srgbClr val="336600"/>
                </a:solidFill>
                <a:latin typeface="Arial" charset="0"/>
              </a:rPr>
              <a:t>HA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, [A</a:t>
            </a:r>
            <a:r>
              <a:rPr lang="it-IT" sz="2000" baseline="50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] </a:t>
            </a:r>
            <a:r>
              <a:rPr lang="it-IT" sz="2000" u="sng" dirty="0" smtClean="0">
                <a:solidFill>
                  <a:srgbClr val="336600"/>
                </a:solidFill>
                <a:latin typeface="Arial" charset="0"/>
                <a:sym typeface="Times New Roman Special G1" charset="0"/>
              </a:rPr>
              <a:t>=</a:t>
            </a:r>
            <a:r>
              <a:rPr lang="it-IT" sz="2000" dirty="0" smtClean="0">
                <a:solidFill>
                  <a:srgbClr val="336600"/>
                </a:solidFill>
                <a:latin typeface="Arial" charset="0"/>
              </a:rPr>
              <a:t> </a:t>
            </a:r>
            <a:r>
              <a:rPr lang="it-IT" sz="2000" dirty="0">
                <a:solidFill>
                  <a:srgbClr val="336600"/>
                </a:solidFill>
                <a:latin typeface="Arial" charset="0"/>
              </a:rPr>
              <a:t>C</a:t>
            </a:r>
            <a:r>
              <a:rPr lang="it-IT" sz="2000" baseline="-25000" dirty="0">
                <a:solidFill>
                  <a:srgbClr val="336600"/>
                </a:solidFill>
                <a:latin typeface="Arial" charset="0"/>
              </a:rPr>
              <a:t>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271656" y="6439058"/>
            <a:ext cx="133699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dirty="0">
                <a:solidFill>
                  <a:srgbClr val="000099"/>
                </a:solidFill>
                <a:latin typeface="Arial" charset="0"/>
              </a:rPr>
              <a:t>[H</a:t>
            </a:r>
            <a:r>
              <a:rPr lang="it-IT" sz="2600" baseline="-25000" dirty="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600" dirty="0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sz="2600" baseline="30000" dirty="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sz="2600" dirty="0">
                <a:solidFill>
                  <a:srgbClr val="000099"/>
                </a:solidFill>
                <a:latin typeface="Arial" charset="0"/>
              </a:rPr>
              <a:t>] </a:t>
            </a:r>
            <a:r>
              <a:rPr lang="it-IT" sz="2600" dirty="0" smtClean="0">
                <a:solidFill>
                  <a:srgbClr val="000099"/>
                </a:solidFill>
                <a:latin typeface="Arial" charset="0"/>
              </a:rPr>
              <a:t>=</a:t>
            </a:r>
            <a:endParaRPr lang="it-IT" sz="26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630885" y="6405040"/>
            <a:ext cx="744165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dirty="0">
                <a:solidFill>
                  <a:srgbClr val="000099"/>
                </a:solidFill>
                <a:latin typeface="Arial" charset="0"/>
              </a:rPr>
              <a:t>= K</a:t>
            </a:r>
            <a:r>
              <a:rPr lang="it-IT" sz="2600" baseline="-25000" dirty="0">
                <a:solidFill>
                  <a:srgbClr val="000099"/>
                </a:solidFill>
                <a:latin typeface="Arial" charset="0"/>
              </a:rPr>
              <a:t>a</a:t>
            </a:r>
            <a:endParaRPr lang="it-IT" sz="26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389718" y="6115210"/>
            <a:ext cx="845647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>
                <a:solidFill>
                  <a:srgbClr val="000099"/>
                </a:solidFill>
                <a:latin typeface="Arial" charset="0"/>
              </a:rPr>
              <a:t>[C</a:t>
            </a:r>
            <a:r>
              <a:rPr lang="it-IT" sz="2600" baseline="-25000">
                <a:solidFill>
                  <a:srgbClr val="000099"/>
                </a:solidFill>
                <a:latin typeface="Arial" charset="0"/>
              </a:rPr>
              <a:t>HA</a:t>
            </a:r>
            <a:r>
              <a:rPr lang="it-IT" sz="260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432431" y="6724354"/>
            <a:ext cx="64800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dirty="0">
                <a:solidFill>
                  <a:srgbClr val="000099"/>
                </a:solidFill>
                <a:latin typeface="Arial" charset="0"/>
              </a:rPr>
              <a:t>[C</a:t>
            </a:r>
            <a:r>
              <a:rPr lang="it-IT" sz="2600" baseline="-25000" dirty="0">
                <a:solidFill>
                  <a:srgbClr val="000099"/>
                </a:solidFill>
                <a:latin typeface="Arial" charset="0"/>
              </a:rPr>
              <a:t>s</a:t>
            </a:r>
            <a:r>
              <a:rPr lang="it-IT" sz="2600" dirty="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4426067" y="6646481"/>
            <a:ext cx="682229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349104" y="7948090"/>
            <a:ext cx="2273392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dirty="0" err="1">
                <a:solidFill>
                  <a:srgbClr val="FFFF00"/>
                </a:solidFill>
                <a:latin typeface="Arial" charset="0"/>
              </a:rPr>
              <a:t>pH</a:t>
            </a:r>
            <a:r>
              <a:rPr lang="it-IT" sz="2600" dirty="0">
                <a:solidFill>
                  <a:srgbClr val="FFFF00"/>
                </a:solidFill>
                <a:latin typeface="Arial" charset="0"/>
              </a:rPr>
              <a:t> = </a:t>
            </a:r>
            <a:r>
              <a:rPr lang="it-IT" sz="2600" dirty="0" err="1">
                <a:solidFill>
                  <a:srgbClr val="FFFF00"/>
                </a:solidFill>
                <a:latin typeface="Arial" charset="0"/>
              </a:rPr>
              <a:t>pK</a:t>
            </a:r>
            <a:r>
              <a:rPr lang="it-IT" sz="2600" baseline="-25000" dirty="0" err="1">
                <a:solidFill>
                  <a:srgbClr val="FFFF00"/>
                </a:solidFill>
                <a:latin typeface="Arial" charset="0"/>
              </a:rPr>
              <a:t>a</a:t>
            </a:r>
            <a:r>
              <a:rPr lang="it-IT" sz="2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600" dirty="0" smtClean="0">
                <a:solidFill>
                  <a:srgbClr val="FFFF00"/>
                </a:solidFill>
                <a:latin typeface="Arial" charset="0"/>
              </a:rPr>
              <a:t>+ log</a:t>
            </a:r>
            <a:endParaRPr lang="it-IT" sz="26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4625266" y="8248347"/>
            <a:ext cx="68103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691376" y="8248658"/>
            <a:ext cx="662233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dirty="0">
                <a:solidFill>
                  <a:srgbClr val="FFFF00"/>
                </a:solidFill>
                <a:latin typeface="Arial" charset="0"/>
              </a:rPr>
              <a:t>C</a:t>
            </a:r>
            <a:r>
              <a:rPr lang="it-IT" sz="2600" baseline="-25000" dirty="0">
                <a:solidFill>
                  <a:srgbClr val="FFFF00"/>
                </a:solidFill>
                <a:latin typeface="Arial" charset="0"/>
              </a:rPr>
              <a:t>HA</a:t>
            </a:r>
            <a:endParaRPr lang="it-IT" sz="26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757101" y="7676400"/>
            <a:ext cx="462730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600" dirty="0">
                <a:solidFill>
                  <a:srgbClr val="FFFF00"/>
                </a:solidFill>
                <a:latin typeface="Arial" charset="0"/>
              </a:rPr>
              <a:t>C</a:t>
            </a:r>
            <a:r>
              <a:rPr lang="it-IT" sz="2600" baseline="-25000" dirty="0">
                <a:solidFill>
                  <a:srgbClr val="FFFF00"/>
                </a:solidFill>
                <a:latin typeface="Arial" charset="0"/>
              </a:rPr>
              <a:t>s</a:t>
            </a:r>
            <a:endParaRPr lang="it-IT" sz="26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546" name="Text Box 474"/>
          <p:cNvSpPr txBox="1">
            <a:spLocks noChangeArrowheads="1"/>
          </p:cNvSpPr>
          <p:nvPr/>
        </p:nvSpPr>
        <p:spPr bwMode="auto">
          <a:xfrm>
            <a:off x="532995" y="1689611"/>
            <a:ext cx="6214441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CH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COOH + H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2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O	CH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COO</a:t>
            </a:r>
            <a:r>
              <a:rPr lang="it-IT" sz="1800" b="1" baseline="30000" dirty="0">
                <a:solidFill>
                  <a:srgbClr val="336600"/>
                </a:solidFill>
                <a:latin typeface="Arial" charset="0"/>
              </a:rPr>
              <a:t>-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+ H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O</a:t>
            </a:r>
            <a:r>
              <a:rPr lang="it-IT" sz="1800" b="1" baseline="30000" dirty="0">
                <a:solidFill>
                  <a:srgbClr val="336600"/>
                </a:solidFill>
                <a:latin typeface="Arial" charset="0"/>
              </a:rPr>
              <a:t>+</a:t>
            </a:r>
          </a:p>
          <a:p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      C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HA</a:t>
            </a:r>
          </a:p>
          <a:p>
            <a:endParaRPr lang="it-IT" sz="1800" b="1" baseline="-25000" dirty="0">
              <a:solidFill>
                <a:srgbClr val="336600"/>
              </a:solidFill>
              <a:latin typeface="Arial" charset="0"/>
            </a:endParaRPr>
          </a:p>
          <a:p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CH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</a:t>
            </a:r>
            <a:r>
              <a:rPr lang="it-IT" sz="1800" b="1" dirty="0" err="1">
                <a:solidFill>
                  <a:srgbClr val="336600"/>
                </a:solidFill>
                <a:latin typeface="Arial" charset="0"/>
              </a:rPr>
              <a:t>COONa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	</a:t>
            </a:r>
            <a:r>
              <a:rPr lang="it-IT" sz="1800" b="1" dirty="0" smtClean="0">
                <a:solidFill>
                  <a:srgbClr val="336600"/>
                </a:solidFill>
                <a:latin typeface="Arial" charset="0"/>
              </a:rPr>
              <a:t>          CH</a:t>
            </a:r>
            <a:r>
              <a:rPr lang="it-IT" sz="1800" b="1" baseline="-25000" dirty="0" smtClean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1800" b="1" dirty="0" smtClean="0">
                <a:solidFill>
                  <a:srgbClr val="336600"/>
                </a:solidFill>
                <a:latin typeface="Arial" charset="0"/>
              </a:rPr>
              <a:t>COO</a:t>
            </a:r>
            <a:r>
              <a:rPr lang="it-IT" sz="1800" b="1" baseline="30000" dirty="0">
                <a:solidFill>
                  <a:srgbClr val="336600"/>
                </a:solidFill>
                <a:latin typeface="Arial" charset="0"/>
              </a:rPr>
              <a:t>-</a:t>
            </a:r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+  Na</a:t>
            </a:r>
            <a:r>
              <a:rPr lang="it-IT" sz="1800" b="1" baseline="30000" dirty="0">
                <a:solidFill>
                  <a:srgbClr val="336600"/>
                </a:solidFill>
                <a:latin typeface="Arial" charset="0"/>
              </a:rPr>
              <a:t>+</a:t>
            </a:r>
          </a:p>
          <a:p>
            <a:r>
              <a:rPr lang="it-IT" sz="1800" b="1" dirty="0">
                <a:solidFill>
                  <a:srgbClr val="336600"/>
                </a:solidFill>
                <a:latin typeface="Arial" charset="0"/>
              </a:rPr>
              <a:t>       C</a:t>
            </a:r>
            <a:r>
              <a:rPr lang="it-IT" sz="1800" b="1" baseline="-25000" dirty="0">
                <a:solidFill>
                  <a:srgbClr val="336600"/>
                </a:solidFill>
                <a:latin typeface="Arial" charset="0"/>
              </a:rPr>
              <a:t>s</a:t>
            </a:r>
          </a:p>
        </p:txBody>
      </p:sp>
      <p:sp>
        <p:nvSpPr>
          <p:cNvPr id="3547" name="Line 475"/>
          <p:cNvSpPr>
            <a:spLocks noChangeShapeType="1"/>
          </p:cNvSpPr>
          <p:nvPr/>
        </p:nvSpPr>
        <p:spPr bwMode="auto">
          <a:xfrm>
            <a:off x="2536596" y="1830923"/>
            <a:ext cx="1714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48" name="Line 476"/>
          <p:cNvSpPr>
            <a:spLocks noChangeShapeType="1"/>
          </p:cNvSpPr>
          <p:nvPr/>
        </p:nvSpPr>
        <p:spPr bwMode="auto">
          <a:xfrm flipH="1">
            <a:off x="2506771" y="1922391"/>
            <a:ext cx="1714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49" name="Line 477"/>
          <p:cNvSpPr>
            <a:spLocks noChangeShapeType="1"/>
          </p:cNvSpPr>
          <p:nvPr/>
        </p:nvSpPr>
        <p:spPr bwMode="auto">
          <a:xfrm flipV="1">
            <a:off x="2052585" y="2561917"/>
            <a:ext cx="485851" cy="84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692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57401" y="4414839"/>
            <a:ext cx="3557588" cy="762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2" name="WordArt 4" descr="Carta"/>
          <p:cNvSpPr>
            <a:spLocks noChangeArrowheads="1" noChangeShapeType="1" noTextEdit="1"/>
          </p:cNvSpPr>
          <p:nvPr/>
        </p:nvSpPr>
        <p:spPr bwMode="auto">
          <a:xfrm>
            <a:off x="85730" y="14288"/>
            <a:ext cx="3622675" cy="3921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empus Sans ITC"/>
                <a:ea typeface="Tempus Sans ITC"/>
                <a:cs typeface="Tempus Sans ITC"/>
              </a:rPr>
              <a:t>Continua Soluzione Tampone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5739" y="511200"/>
            <a:ext cx="3867095" cy="3601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FF0000"/>
                </a:solidFill>
                <a:latin typeface="Arial" charset="0"/>
              </a:rPr>
              <a:t>II. BASE DEBOLE E SUO SALE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-31736" y="1244624"/>
            <a:ext cx="5950039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336600"/>
                </a:solidFill>
                <a:latin typeface="Arial" charset="0"/>
              </a:rPr>
              <a:t>Concentrazione della base B=C</a:t>
            </a:r>
            <a:r>
              <a:rPr lang="it-IT" sz="2000" baseline="-25000">
                <a:solidFill>
                  <a:srgbClr val="336600"/>
                </a:solidFill>
                <a:latin typeface="Arial" charset="0"/>
              </a:rPr>
              <a:t>B</a:t>
            </a:r>
            <a:r>
              <a:rPr lang="it-IT" sz="2000">
                <a:solidFill>
                  <a:srgbClr val="336600"/>
                </a:solidFill>
                <a:latin typeface="Arial" charset="0"/>
              </a:rPr>
              <a:t>, del sale BHCl=C</a:t>
            </a:r>
            <a:r>
              <a:rPr lang="it-IT" sz="2000" baseline="-25000">
                <a:solidFill>
                  <a:srgbClr val="336600"/>
                </a:solidFill>
                <a:latin typeface="Arial" charset="0"/>
              </a:rPr>
              <a:t>s</a:t>
            </a:r>
            <a:endParaRPr lang="it-IT" sz="2000">
              <a:solidFill>
                <a:srgbClr val="336600"/>
              </a:solidFill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82638" y="1820890"/>
            <a:ext cx="59200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K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b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 =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685180" y="1581178"/>
            <a:ext cx="144455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[BH</a:t>
            </a:r>
            <a:r>
              <a:rPr lang="it-IT" sz="2000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] [OH</a:t>
            </a:r>
            <a:r>
              <a:rPr lang="it-IT" sz="2000" baseline="5000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199853" y="2008214"/>
            <a:ext cx="41838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[B]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573227" y="1971675"/>
            <a:ext cx="1671637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81364" y="1822478"/>
            <a:ext cx="176056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;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429001" y="1820890"/>
            <a:ext cx="1333098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[OH</a:t>
            </a:r>
            <a:r>
              <a:rPr lang="it-IT" sz="2000" baseline="50000">
                <a:solidFill>
                  <a:srgbClr val="000099"/>
                </a:solidFill>
                <a:latin typeface="Arial" charset="0"/>
              </a:rPr>
              <a:t>– 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] = K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46290" y="1581178"/>
            <a:ext cx="41838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[B]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279986" y="2008214"/>
            <a:ext cx="750966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[BH</a:t>
            </a:r>
            <a:r>
              <a:rPr lang="it-IT" sz="2000" baseline="50000">
                <a:solidFill>
                  <a:srgbClr val="000099"/>
                </a:solidFill>
                <a:latin typeface="Arial" charset="0"/>
              </a:rPr>
              <a:t>+ 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5229226" y="1971675"/>
            <a:ext cx="852488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3338" y="2270125"/>
            <a:ext cx="5460414" cy="66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336600"/>
                </a:solidFill>
                <a:latin typeface="Arial" charset="0"/>
              </a:rPr>
              <a:t>In soluzioni abbastanza concentrate, [B] </a:t>
            </a:r>
            <a:r>
              <a:rPr lang="it-IT" sz="2000" u="sng">
                <a:solidFill>
                  <a:srgbClr val="336600"/>
                </a:solidFill>
                <a:latin typeface="Arial" charset="0"/>
                <a:sym typeface="Times New Roman Special G1" charset="0"/>
              </a:rPr>
              <a:t></a:t>
            </a:r>
            <a:r>
              <a:rPr lang="it-IT" sz="2000">
                <a:solidFill>
                  <a:srgbClr val="336600"/>
                </a:solidFill>
                <a:latin typeface="Arial" charset="0"/>
              </a:rPr>
              <a:t> C</a:t>
            </a:r>
            <a:r>
              <a:rPr lang="it-IT" sz="2000" baseline="-25000">
                <a:solidFill>
                  <a:srgbClr val="336600"/>
                </a:solidFill>
                <a:latin typeface="Arial" charset="0"/>
              </a:rPr>
              <a:t>B</a:t>
            </a:r>
            <a:r>
              <a:rPr lang="it-IT" sz="2000">
                <a:solidFill>
                  <a:srgbClr val="336600"/>
                </a:solidFill>
                <a:latin typeface="Arial" charset="0"/>
              </a:rPr>
              <a:t>, </a:t>
            </a:r>
          </a:p>
          <a:p>
            <a:r>
              <a:rPr lang="it-IT" sz="2000">
                <a:solidFill>
                  <a:srgbClr val="336600"/>
                </a:solidFill>
                <a:latin typeface="Arial" charset="0"/>
              </a:rPr>
              <a:t>[BH</a:t>
            </a:r>
            <a:r>
              <a:rPr lang="it-IT" sz="2000" baseline="50000">
                <a:solidFill>
                  <a:srgbClr val="006600"/>
                </a:solidFill>
                <a:latin typeface="Arial" charset="0"/>
              </a:rPr>
              <a:t>+ </a:t>
            </a:r>
            <a:r>
              <a:rPr lang="it-IT" sz="2000">
                <a:solidFill>
                  <a:srgbClr val="336600"/>
                </a:solidFill>
                <a:latin typeface="Arial" charset="0"/>
              </a:rPr>
              <a:t>] </a:t>
            </a:r>
            <a:r>
              <a:rPr lang="it-IT" sz="2000">
                <a:solidFill>
                  <a:srgbClr val="336600"/>
                </a:solidFill>
                <a:latin typeface="Arial" charset="0"/>
                <a:sym typeface="Times New Roman Special G1" charset="0"/>
              </a:rPr>
              <a:t>=</a:t>
            </a:r>
            <a:r>
              <a:rPr lang="it-IT" sz="2000">
                <a:solidFill>
                  <a:srgbClr val="336600"/>
                </a:solidFill>
                <a:latin typeface="Arial" charset="0"/>
              </a:rPr>
              <a:t> C</a:t>
            </a:r>
            <a:r>
              <a:rPr lang="it-IT" sz="2000" baseline="-25000">
                <a:solidFill>
                  <a:srgbClr val="336600"/>
                </a:solidFill>
                <a:latin typeface="Arial" charset="0"/>
              </a:rPr>
              <a:t>s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544652" y="2916266"/>
            <a:ext cx="1356851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[OH</a:t>
            </a:r>
            <a:r>
              <a:rPr lang="it-IT" sz="2000" baseline="50000">
                <a:solidFill>
                  <a:srgbClr val="000099"/>
                </a:solidFill>
                <a:latin typeface="Arial" charset="0"/>
              </a:rPr>
              <a:t>–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 ] = K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423815" y="2684490"/>
            <a:ext cx="41838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[B]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257511" y="3159152"/>
            <a:ext cx="750966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[BH</a:t>
            </a:r>
            <a:r>
              <a:rPr lang="it-IT" sz="2000" baseline="50000">
                <a:solidFill>
                  <a:srgbClr val="000099"/>
                </a:solidFill>
                <a:latin typeface="Arial" charset="0"/>
              </a:rPr>
              <a:t>+ </a:t>
            </a:r>
            <a:r>
              <a:rPr lang="it-IT" sz="2000">
                <a:solidFill>
                  <a:srgbClr val="000099"/>
                </a:solidFill>
                <a:latin typeface="Arial" charset="0"/>
              </a:rPr>
              <a:t>]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168651" y="3116263"/>
            <a:ext cx="9271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159250" y="2916266"/>
            <a:ext cx="59200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= K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b</a:t>
            </a:r>
            <a:endParaRPr lang="it-IT" sz="2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002586" y="2684490"/>
            <a:ext cx="404066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B</a:t>
            </a:r>
            <a:endParaRPr lang="it-IT" sz="2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017658" y="3159152"/>
            <a:ext cx="375513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s</a:t>
            </a:r>
            <a:endParaRPr lang="it-IT" sz="2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838714" y="3116263"/>
            <a:ext cx="7016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510214" y="2916266"/>
            <a:ext cx="176056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rgbClr val="000099"/>
                </a:solidFill>
                <a:latin typeface="Arial" charset="0"/>
              </a:rPr>
              <a:t>;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089151" y="4529164"/>
            <a:ext cx="2825728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FFFF00"/>
                </a:solidFill>
                <a:latin typeface="Arial" charset="0"/>
              </a:rPr>
              <a:t>pH = 14 - pK</a:t>
            </a:r>
            <a:r>
              <a:rPr lang="it-IT" sz="2500" baseline="-25000">
                <a:solidFill>
                  <a:srgbClr val="FFFF00"/>
                </a:solidFill>
                <a:latin typeface="Arial" charset="0"/>
              </a:rPr>
              <a:t>b</a:t>
            </a:r>
            <a:r>
              <a:rPr lang="it-IT" sz="2500">
                <a:solidFill>
                  <a:srgbClr val="FFFF00"/>
                </a:solidFill>
                <a:latin typeface="Arial" charset="0"/>
              </a:rPr>
              <a:t> + log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859352" y="4791075"/>
            <a:ext cx="6810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979055" y="4743474"/>
            <a:ext cx="443192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FFFF00"/>
                </a:solidFill>
                <a:latin typeface="Arial" charset="0"/>
              </a:rPr>
              <a:t>C</a:t>
            </a:r>
            <a:r>
              <a:rPr lang="it-IT" sz="2500" baseline="-25000">
                <a:solidFill>
                  <a:srgbClr val="FFFF00"/>
                </a:solidFill>
                <a:latin typeface="Arial" charset="0"/>
              </a:rPr>
              <a:t>s</a:t>
            </a:r>
            <a:endParaRPr lang="it-IT" sz="25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960436" y="4343426"/>
            <a:ext cx="478883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FFFF00"/>
                </a:solidFill>
                <a:latin typeface="Arial" charset="0"/>
              </a:rPr>
              <a:t>C</a:t>
            </a:r>
            <a:r>
              <a:rPr lang="it-IT" sz="2500" baseline="-25000">
                <a:solidFill>
                  <a:srgbClr val="FFFF00"/>
                </a:solidFill>
                <a:latin typeface="Arial" charset="0"/>
              </a:rPr>
              <a:t>B</a:t>
            </a:r>
            <a:endParaRPr lang="it-IT" sz="25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971689" y="3711602"/>
            <a:ext cx="2433587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>
                <a:solidFill>
                  <a:srgbClr val="000099"/>
                </a:solidFill>
                <a:latin typeface="Arial" charset="0"/>
              </a:rPr>
              <a:t>pOH = pK</a:t>
            </a:r>
            <a:r>
              <a:rPr lang="it-IT" sz="2500" baseline="-25000">
                <a:solidFill>
                  <a:srgbClr val="000099"/>
                </a:solidFill>
                <a:latin typeface="Arial" charset="0"/>
              </a:rPr>
              <a:t>b</a:t>
            </a:r>
            <a:r>
              <a:rPr lang="it-IT" sz="2500">
                <a:solidFill>
                  <a:srgbClr val="000099"/>
                </a:solidFill>
                <a:latin typeface="Arial" charset="0"/>
              </a:rPr>
              <a:t> + log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4445014" y="3970339"/>
            <a:ext cx="658813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536573" y="3921152"/>
            <a:ext cx="478883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5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it-IT" sz="2500" baseline="-25000">
                <a:solidFill>
                  <a:srgbClr val="000099"/>
                </a:solidFill>
                <a:latin typeface="Arial" charset="0"/>
              </a:rPr>
              <a:t>B</a:t>
            </a:r>
            <a:endParaRPr lang="it-IT" sz="25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589033" y="3583014"/>
            <a:ext cx="375513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>
                <a:solidFill>
                  <a:srgbClr val="000099"/>
                </a:solidFill>
                <a:latin typeface="Arial" charset="0"/>
              </a:rPr>
              <a:t>C</a:t>
            </a:r>
            <a:r>
              <a:rPr lang="it-IT" sz="2000" baseline="-25000">
                <a:solidFill>
                  <a:srgbClr val="000099"/>
                </a:solidFill>
                <a:latin typeface="Arial" charset="0"/>
              </a:rPr>
              <a:t>s</a:t>
            </a:r>
            <a:endParaRPr lang="it-IT" sz="2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0" y="5146238"/>
            <a:ext cx="3091330" cy="4371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u="sng" dirty="0">
                <a:solidFill>
                  <a:srgbClr val="000099"/>
                </a:solidFill>
                <a:latin typeface="Arial" charset="0"/>
              </a:rPr>
              <a:t>POTERE TAMPONE</a:t>
            </a:r>
            <a:endParaRPr lang="it-IT" sz="25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0" y="5556423"/>
            <a:ext cx="6974236" cy="343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1 l H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2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O (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pH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7) + 10</a:t>
            </a:r>
            <a:r>
              <a:rPr lang="it-IT" sz="2200" baseline="30000" dirty="0">
                <a:solidFill>
                  <a:srgbClr val="336600"/>
                </a:solidFill>
                <a:latin typeface="Arial" charset="0"/>
              </a:rPr>
              <a:t>-2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equiv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.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HCl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	  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pH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2</a:t>
            </a:r>
          </a:p>
          <a:p>
            <a:pPr>
              <a:lnSpc>
                <a:spcPct val="110000"/>
              </a:lnSpc>
            </a:pPr>
            <a:r>
              <a:rPr lang="it-IT" sz="2200" dirty="0">
                <a:solidFill>
                  <a:srgbClr val="336600"/>
                </a:solidFill>
                <a:latin typeface="Arial" charset="0"/>
              </a:rPr>
              <a:t>		    </a:t>
            </a:r>
            <a:r>
              <a:rPr lang="it-IT" sz="2200" dirty="0" smtClean="0">
                <a:solidFill>
                  <a:srgbClr val="336600"/>
                </a:solidFill>
                <a:latin typeface="Arial" charset="0"/>
              </a:rPr>
              <a:t>         </a:t>
            </a:r>
            <a:r>
              <a:rPr lang="it-IT" sz="2200" dirty="0" err="1">
                <a:solidFill>
                  <a:srgbClr val="336600"/>
                </a:solidFill>
                <a:latin typeface="Symbol" charset="0"/>
              </a:rPr>
              <a:t>D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pH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</a:t>
            </a:r>
            <a:r>
              <a:rPr lang="it-IT" sz="2200" b="1" u="sng" dirty="0">
                <a:solidFill>
                  <a:srgbClr val="FF0000"/>
                </a:solidFill>
                <a:latin typeface="Arial" charset="0"/>
              </a:rPr>
              <a:t>5 </a:t>
            </a:r>
            <a:r>
              <a:rPr lang="it-IT" sz="2200" b="1" u="sng" dirty="0" smtClean="0">
                <a:solidFill>
                  <a:srgbClr val="FF0000"/>
                </a:solidFill>
                <a:latin typeface="Arial" charset="0"/>
              </a:rPr>
              <a:t>UNITA’</a:t>
            </a:r>
          </a:p>
          <a:p>
            <a:pPr>
              <a:lnSpc>
                <a:spcPct val="110000"/>
              </a:lnSpc>
            </a:pPr>
            <a:endParaRPr lang="it-IT" sz="2200" dirty="0">
              <a:solidFill>
                <a:srgbClr val="336600"/>
              </a:solidFill>
              <a:latin typeface="Arial" charset="0"/>
            </a:endParaRPr>
          </a:p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Sol tampone [HA] = 0,1 M; [A</a:t>
            </a:r>
            <a:r>
              <a:rPr lang="it-IT" sz="2200" baseline="50000" dirty="0">
                <a:solidFill>
                  <a:srgbClr val="006600"/>
                </a:solidFill>
                <a:latin typeface="Arial" charset="0"/>
              </a:rPr>
              <a:t>–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] = 0,1 M;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pK</a:t>
            </a:r>
            <a:r>
              <a:rPr lang="it-IT" sz="2200" baseline="-25000" dirty="0" err="1">
                <a:solidFill>
                  <a:srgbClr val="336600"/>
                </a:solidFill>
                <a:latin typeface="Arial" charset="0"/>
              </a:rPr>
              <a:t>a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4,75; </a:t>
            </a:r>
          </a:p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1 l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pH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pK</a:t>
            </a:r>
            <a:r>
              <a:rPr lang="it-IT" sz="2200" baseline="-25000" dirty="0" err="1">
                <a:solidFill>
                  <a:srgbClr val="336600"/>
                </a:solidFill>
                <a:latin typeface="Arial" charset="0"/>
              </a:rPr>
              <a:t>a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+ log C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s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/C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A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4,75 + log 0,1/0,1 = </a:t>
            </a:r>
            <a:r>
              <a:rPr lang="it-IT" sz="2200" b="1" dirty="0">
                <a:solidFill>
                  <a:srgbClr val="FF0000"/>
                </a:solidFill>
                <a:latin typeface="Arial" charset="0"/>
              </a:rPr>
              <a:t>4,75</a:t>
            </a:r>
            <a:endParaRPr lang="it-IT" sz="2200" dirty="0">
              <a:solidFill>
                <a:srgbClr val="336600"/>
              </a:solidFill>
              <a:latin typeface="Arial" charset="0"/>
            </a:endParaRPr>
          </a:p>
          <a:p>
            <a:pPr>
              <a:lnSpc>
                <a:spcPct val="70000"/>
              </a:lnSpc>
            </a:pPr>
            <a:endParaRPr lang="it-IT" sz="2200" dirty="0">
              <a:solidFill>
                <a:srgbClr val="336600"/>
              </a:solidFill>
              <a:latin typeface="Arial" charset="0"/>
            </a:endParaRPr>
          </a:p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Si aggiunge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HCl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(10</a:t>
            </a:r>
            <a:r>
              <a:rPr lang="it-IT" sz="2200" baseline="30000" dirty="0">
                <a:solidFill>
                  <a:srgbClr val="336600"/>
                </a:solidFill>
                <a:latin typeface="Arial" charset="0"/>
              </a:rPr>
              <a:t>-2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M</a:t>
            </a:r>
            <a:r>
              <a:rPr lang="it-IT" sz="2200" dirty="0" smtClean="0">
                <a:solidFill>
                  <a:srgbClr val="336600"/>
                </a:solidFill>
                <a:latin typeface="Arial" charset="0"/>
              </a:rPr>
              <a:t>) 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: H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3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O</a:t>
            </a:r>
            <a:r>
              <a:rPr lang="it-IT" sz="2200" baseline="30000" dirty="0">
                <a:solidFill>
                  <a:srgbClr val="336600"/>
                </a:solidFill>
                <a:latin typeface="Arial" charset="0"/>
              </a:rPr>
              <a:t>+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+ A</a:t>
            </a:r>
            <a:r>
              <a:rPr lang="it-IT" sz="2200" baseline="50000" dirty="0">
                <a:solidFill>
                  <a:srgbClr val="006600"/>
                </a:solidFill>
                <a:latin typeface="Arial" charset="0"/>
              </a:rPr>
              <a:t>–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   H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2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O + HA</a:t>
            </a:r>
          </a:p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[HA] : 0,1 + 0,01 = 0,11 M; [A</a:t>
            </a:r>
            <a:r>
              <a:rPr lang="it-IT" sz="2200" baseline="50000" dirty="0">
                <a:solidFill>
                  <a:srgbClr val="006600"/>
                </a:solidFill>
                <a:latin typeface="Arial" charset="0"/>
              </a:rPr>
              <a:t>– 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] = 0,1 - 0,01 = 0,09 M</a:t>
            </a:r>
          </a:p>
          <a:p>
            <a:pPr>
              <a:lnSpc>
                <a:spcPct val="110000"/>
              </a:lnSpc>
            </a:pP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pH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</a:t>
            </a:r>
            <a:r>
              <a:rPr lang="it-IT" sz="2200" dirty="0" err="1">
                <a:solidFill>
                  <a:srgbClr val="336600"/>
                </a:solidFill>
                <a:latin typeface="Arial" charset="0"/>
              </a:rPr>
              <a:t>pK</a:t>
            </a:r>
            <a:r>
              <a:rPr lang="it-IT" sz="2200" baseline="-25000" dirty="0" err="1">
                <a:solidFill>
                  <a:srgbClr val="336600"/>
                </a:solidFill>
                <a:latin typeface="Arial" charset="0"/>
              </a:rPr>
              <a:t>a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+ log C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s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/C</a:t>
            </a:r>
            <a:r>
              <a:rPr lang="it-IT" sz="2200" baseline="-25000" dirty="0">
                <a:solidFill>
                  <a:srgbClr val="336600"/>
                </a:solidFill>
                <a:latin typeface="Arial" charset="0"/>
              </a:rPr>
              <a:t>A</a:t>
            </a:r>
            <a:r>
              <a:rPr lang="it-IT" sz="2200" dirty="0">
                <a:solidFill>
                  <a:srgbClr val="336600"/>
                </a:solidFill>
                <a:latin typeface="Arial" charset="0"/>
              </a:rPr>
              <a:t> = 4,75 + log 0,09/0,11 = </a:t>
            </a:r>
            <a:r>
              <a:rPr lang="it-IT" sz="2200" b="1" dirty="0">
                <a:solidFill>
                  <a:srgbClr val="FF0000"/>
                </a:solidFill>
                <a:latin typeface="Arial" charset="0"/>
              </a:rPr>
              <a:t>4,66</a:t>
            </a:r>
            <a:endParaRPr lang="it-IT" sz="2200" dirty="0">
              <a:solidFill>
                <a:srgbClr val="336600"/>
              </a:solidFill>
              <a:latin typeface="Arial" charset="0"/>
            </a:endParaRPr>
          </a:p>
          <a:p>
            <a:r>
              <a:rPr lang="it-IT" sz="2200" dirty="0">
                <a:solidFill>
                  <a:srgbClr val="336600"/>
                </a:solidFill>
                <a:latin typeface="Arial" charset="0"/>
              </a:rPr>
              <a:t>					</a:t>
            </a:r>
            <a:r>
              <a:rPr lang="it-IT" sz="2200" b="1" u="sng" dirty="0" err="1">
                <a:solidFill>
                  <a:srgbClr val="FF0000"/>
                </a:solidFill>
                <a:latin typeface="Symbol" charset="0"/>
              </a:rPr>
              <a:t>D</a:t>
            </a:r>
            <a:r>
              <a:rPr lang="it-IT" sz="2200" b="1" u="sng" dirty="0" err="1">
                <a:solidFill>
                  <a:srgbClr val="FF0000"/>
                </a:solidFill>
                <a:latin typeface="Arial" charset="0"/>
              </a:rPr>
              <a:t>pH</a:t>
            </a:r>
            <a:r>
              <a:rPr lang="it-IT" sz="2200" b="1" u="sng" dirty="0">
                <a:solidFill>
                  <a:srgbClr val="FF0000"/>
                </a:solidFill>
                <a:latin typeface="Arial" charset="0"/>
              </a:rPr>
              <a:t> = 0,09 UNITA'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4583063" y="7772625"/>
            <a:ext cx="28733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160858" y="161925"/>
            <a:ext cx="2760391" cy="107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57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857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857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857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857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sz="1800" b="1">
                <a:solidFill>
                  <a:srgbClr val="000099"/>
                </a:solidFill>
              </a:rPr>
              <a:t>NH</a:t>
            </a:r>
            <a:r>
              <a:rPr lang="it-IT" sz="1800" b="1" baseline="-25000">
                <a:solidFill>
                  <a:srgbClr val="000099"/>
                </a:solidFill>
              </a:rPr>
              <a:t>3</a:t>
            </a:r>
            <a:r>
              <a:rPr lang="it-IT" sz="1800" b="1">
                <a:solidFill>
                  <a:srgbClr val="000099"/>
                </a:solidFill>
              </a:rPr>
              <a:t> + H</a:t>
            </a:r>
            <a:r>
              <a:rPr lang="it-IT" sz="1800" b="1" baseline="-25000">
                <a:solidFill>
                  <a:srgbClr val="000099"/>
                </a:solidFill>
              </a:rPr>
              <a:t>2</a:t>
            </a:r>
            <a:r>
              <a:rPr lang="it-IT" sz="1800" b="1">
                <a:solidFill>
                  <a:srgbClr val="000099"/>
                </a:solidFill>
              </a:rPr>
              <a:t>O     NH</a:t>
            </a:r>
            <a:r>
              <a:rPr lang="it-IT" sz="1800" b="1" baseline="-25000">
                <a:solidFill>
                  <a:srgbClr val="000099"/>
                </a:solidFill>
              </a:rPr>
              <a:t>4</a:t>
            </a:r>
            <a:r>
              <a:rPr lang="it-IT" sz="1800" b="1" baseline="30000">
                <a:solidFill>
                  <a:srgbClr val="000099"/>
                </a:solidFill>
              </a:rPr>
              <a:t>+</a:t>
            </a:r>
            <a:r>
              <a:rPr lang="it-IT" sz="1800" b="1">
                <a:solidFill>
                  <a:srgbClr val="000099"/>
                </a:solidFill>
              </a:rPr>
              <a:t> + OH</a:t>
            </a:r>
            <a:r>
              <a:rPr lang="it-IT" sz="1800" b="1" baseline="30000">
                <a:solidFill>
                  <a:srgbClr val="000099"/>
                </a:solidFill>
              </a:rPr>
              <a:t>-</a:t>
            </a:r>
          </a:p>
          <a:p>
            <a:pPr>
              <a:lnSpc>
                <a:spcPct val="85000"/>
              </a:lnSpc>
            </a:pPr>
            <a:r>
              <a:rPr lang="it-IT" sz="1800" b="1">
                <a:solidFill>
                  <a:srgbClr val="000099"/>
                </a:solidFill>
              </a:rPr>
              <a:t>  C</a:t>
            </a:r>
            <a:r>
              <a:rPr lang="it-IT" sz="1800" b="1" baseline="-25000">
                <a:solidFill>
                  <a:srgbClr val="000099"/>
                </a:solidFill>
              </a:rPr>
              <a:t>B</a:t>
            </a:r>
          </a:p>
          <a:p>
            <a:r>
              <a:rPr lang="it-IT" sz="1800" b="1">
                <a:solidFill>
                  <a:srgbClr val="000099"/>
                </a:solidFill>
              </a:rPr>
              <a:t>NH</a:t>
            </a:r>
            <a:r>
              <a:rPr lang="it-IT" sz="1800" b="1" baseline="-25000">
                <a:solidFill>
                  <a:srgbClr val="000099"/>
                </a:solidFill>
              </a:rPr>
              <a:t>4</a:t>
            </a:r>
            <a:r>
              <a:rPr lang="it-IT" sz="1800" b="1">
                <a:solidFill>
                  <a:srgbClr val="000099"/>
                </a:solidFill>
              </a:rPr>
              <a:t> Cl       NH</a:t>
            </a:r>
            <a:r>
              <a:rPr lang="it-IT" sz="1800" b="1" baseline="-25000">
                <a:solidFill>
                  <a:srgbClr val="000099"/>
                </a:solidFill>
              </a:rPr>
              <a:t>4</a:t>
            </a:r>
            <a:r>
              <a:rPr lang="it-IT" sz="1800" b="1" baseline="30000">
                <a:solidFill>
                  <a:srgbClr val="000099"/>
                </a:solidFill>
              </a:rPr>
              <a:t>+</a:t>
            </a:r>
            <a:r>
              <a:rPr lang="it-IT" sz="1800" b="1">
                <a:solidFill>
                  <a:srgbClr val="000099"/>
                </a:solidFill>
              </a:rPr>
              <a:t> + Cl</a:t>
            </a:r>
            <a:r>
              <a:rPr lang="it-IT" sz="1800" b="1" baseline="30000">
                <a:solidFill>
                  <a:srgbClr val="000099"/>
                </a:solidFill>
              </a:rPr>
              <a:t>-</a:t>
            </a:r>
            <a:endParaRPr lang="it-IT" sz="1800" b="1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1800" b="1">
                <a:solidFill>
                  <a:srgbClr val="000099"/>
                </a:solidFill>
              </a:rPr>
              <a:t>  C</a:t>
            </a:r>
            <a:r>
              <a:rPr lang="it-IT" sz="1800" b="1" baseline="-25000">
                <a:solidFill>
                  <a:srgbClr val="000099"/>
                </a:solidFill>
              </a:rPr>
              <a:t>s</a:t>
            </a:r>
            <a:r>
              <a:rPr lang="it-IT" sz="1800" b="1">
                <a:solidFill>
                  <a:srgbClr val="000099"/>
                </a:solidFill>
              </a:rPr>
              <a:t>	  C</a:t>
            </a:r>
            <a:r>
              <a:rPr lang="it-IT" sz="1800" b="1" baseline="-25000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5392738" y="271463"/>
            <a:ext cx="19685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038725" y="827088"/>
            <a:ext cx="1905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rot="10800000">
            <a:off x="5387977" y="361951"/>
            <a:ext cx="19685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4679964" y="4932364"/>
            <a:ext cx="98425" cy="285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2503489" y="4332306"/>
            <a:ext cx="2303462" cy="5762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497139" y="4149725"/>
            <a:ext cx="942975" cy="21113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492389" y="4035443"/>
            <a:ext cx="2301875" cy="5762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 flipV="1">
            <a:off x="1031889" y="1143018"/>
            <a:ext cx="3175" cy="5964239"/>
          </a:xfrm>
          <a:prstGeom prst="line">
            <a:avLst/>
          </a:prstGeom>
          <a:noFill/>
          <a:ln w="47625">
            <a:solidFill>
              <a:srgbClr val="FF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rot="5400000" flipV="1">
            <a:off x="3794919" y="4344195"/>
            <a:ext cx="0" cy="5497512"/>
          </a:xfrm>
          <a:prstGeom prst="line">
            <a:avLst/>
          </a:prstGeom>
          <a:noFill/>
          <a:ln w="47625">
            <a:solidFill>
              <a:srgbClr val="FF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657600" y="4343401"/>
            <a:ext cx="0" cy="16827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2422539" y="2560640"/>
            <a:ext cx="2424113" cy="4022725"/>
            <a:chOff x="2736" y="3072"/>
            <a:chExt cx="2544" cy="4224"/>
          </a:xfrm>
        </p:grpSpPr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2784" y="3120"/>
              <a:ext cx="2448" cy="4128"/>
            </a:xfrm>
            <a:prstGeom prst="rect">
              <a:avLst/>
            </a:prstGeom>
            <a:noFill/>
            <a:ln w="476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736" y="7200"/>
              <a:ext cx="2544" cy="96"/>
            </a:xfrm>
            <a:prstGeom prst="rect">
              <a:avLst/>
            </a:prstGeom>
            <a:solidFill>
              <a:srgbClr val="0017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736" y="3072"/>
              <a:ext cx="2544" cy="96"/>
            </a:xfrm>
            <a:prstGeom prst="rect">
              <a:avLst/>
            </a:prstGeom>
            <a:solidFill>
              <a:srgbClr val="0017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054364" y="3714769"/>
            <a:ext cx="1138587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FFFFFF"/>
                </a:solidFill>
              </a:rPr>
              <a:t>Zona di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2514600" y="2657475"/>
            <a:ext cx="1296988" cy="268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2508250" y="2686051"/>
            <a:ext cx="2217738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2508250" y="2925763"/>
            <a:ext cx="2217738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2508250" y="3160713"/>
            <a:ext cx="2217738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2503502" y="3417888"/>
            <a:ext cx="2217737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2503502" y="3994151"/>
            <a:ext cx="593725" cy="127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3600464" y="3611582"/>
            <a:ext cx="1154113" cy="2571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4171950" y="3835400"/>
            <a:ext cx="617538" cy="1365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3429002" y="4572003"/>
            <a:ext cx="1389063" cy="342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3217863" y="5172077"/>
            <a:ext cx="639762" cy="16033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2463814" y="5257800"/>
            <a:ext cx="2301875" cy="577851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2497138" y="5526089"/>
            <a:ext cx="2303462" cy="577851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2514602" y="5807094"/>
            <a:ext cx="2303463" cy="5762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3332177" y="6143628"/>
            <a:ext cx="1462087" cy="3651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4543439" y="6464319"/>
            <a:ext cx="239713" cy="682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514614" y="4749826"/>
            <a:ext cx="2212775" cy="85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>
                <a:solidFill>
                  <a:srgbClr val="FFFFFF"/>
                </a:solidFill>
              </a:rPr>
              <a:t>massimo potere</a:t>
            </a:r>
          </a:p>
          <a:p>
            <a:r>
              <a:rPr lang="it-IT" sz="2600">
                <a:solidFill>
                  <a:srgbClr val="FFFFFF"/>
                </a:solidFill>
              </a:rPr>
              <a:t>tampone</a:t>
            </a:r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1189038" y="2332047"/>
            <a:ext cx="4718050" cy="4605337"/>
          </a:xfrm>
          <a:custGeom>
            <a:avLst/>
            <a:gdLst>
              <a:gd name="T0" fmla="*/ 0 w 4953"/>
              <a:gd name="T1" fmla="*/ 0 h 4836"/>
              <a:gd name="T2" fmla="*/ 499 w 4953"/>
              <a:gd name="T3" fmla="*/ 1491 h 4836"/>
              <a:gd name="T4" fmla="*/ 881 w 4953"/>
              <a:gd name="T5" fmla="*/ 2127 h 4836"/>
              <a:gd name="T6" fmla="*/ 1808 w 4953"/>
              <a:gd name="T7" fmla="*/ 2273 h 4836"/>
              <a:gd name="T8" fmla="*/ 2753 w 4953"/>
              <a:gd name="T9" fmla="*/ 2291 h 4836"/>
              <a:gd name="T10" fmla="*/ 3208 w 4953"/>
              <a:gd name="T11" fmla="*/ 2327 h 4836"/>
              <a:gd name="T12" fmla="*/ 3792 w 4953"/>
              <a:gd name="T13" fmla="*/ 2760 h 4836"/>
              <a:gd name="T14" fmla="*/ 3984 w 4953"/>
              <a:gd name="T15" fmla="*/ 3336 h 4836"/>
              <a:gd name="T16" fmla="*/ 4080 w 4953"/>
              <a:gd name="T17" fmla="*/ 4008 h 4836"/>
              <a:gd name="T18" fmla="*/ 4176 w 4953"/>
              <a:gd name="T19" fmla="*/ 4248 h 4836"/>
              <a:gd name="T20" fmla="*/ 4392 w 4953"/>
              <a:gd name="T21" fmla="*/ 4440 h 4836"/>
              <a:gd name="T22" fmla="*/ 4681 w 4953"/>
              <a:gd name="T23" fmla="*/ 4709 h 4836"/>
              <a:gd name="T24" fmla="*/ 4953 w 4953"/>
              <a:gd name="T25" fmla="*/ 4836 h 4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53" h="4836">
                <a:moveTo>
                  <a:pt x="0" y="0"/>
                </a:moveTo>
                <a:cubicBezTo>
                  <a:pt x="83" y="248"/>
                  <a:pt x="352" y="1136"/>
                  <a:pt x="499" y="1491"/>
                </a:cubicBezTo>
                <a:cubicBezTo>
                  <a:pt x="646" y="1846"/>
                  <a:pt x="663" y="1997"/>
                  <a:pt x="881" y="2127"/>
                </a:cubicBezTo>
                <a:cubicBezTo>
                  <a:pt x="1099" y="2257"/>
                  <a:pt x="1496" y="2246"/>
                  <a:pt x="1808" y="2273"/>
                </a:cubicBezTo>
                <a:cubicBezTo>
                  <a:pt x="2120" y="2300"/>
                  <a:pt x="2520" y="2282"/>
                  <a:pt x="2753" y="2291"/>
                </a:cubicBezTo>
                <a:cubicBezTo>
                  <a:pt x="2986" y="2300"/>
                  <a:pt x="3035" y="2249"/>
                  <a:pt x="3208" y="2327"/>
                </a:cubicBezTo>
                <a:cubicBezTo>
                  <a:pt x="3381" y="2405"/>
                  <a:pt x="3663" y="2592"/>
                  <a:pt x="3792" y="2760"/>
                </a:cubicBezTo>
                <a:cubicBezTo>
                  <a:pt x="3921" y="2928"/>
                  <a:pt x="3936" y="3128"/>
                  <a:pt x="3984" y="3336"/>
                </a:cubicBezTo>
                <a:cubicBezTo>
                  <a:pt x="4032" y="3544"/>
                  <a:pt x="4048" y="3856"/>
                  <a:pt x="4080" y="4008"/>
                </a:cubicBezTo>
                <a:cubicBezTo>
                  <a:pt x="4112" y="4160"/>
                  <a:pt x="4124" y="4176"/>
                  <a:pt x="4176" y="4248"/>
                </a:cubicBezTo>
                <a:cubicBezTo>
                  <a:pt x="4228" y="4320"/>
                  <a:pt x="4308" y="4363"/>
                  <a:pt x="4392" y="4440"/>
                </a:cubicBezTo>
                <a:cubicBezTo>
                  <a:pt x="4476" y="4517"/>
                  <a:pt x="4587" y="4643"/>
                  <a:pt x="4681" y="4709"/>
                </a:cubicBezTo>
                <a:cubicBezTo>
                  <a:pt x="4775" y="4775"/>
                  <a:pt x="4896" y="4810"/>
                  <a:pt x="4953" y="4836"/>
                </a:cubicBezTo>
              </a:path>
            </a:pathLst>
          </a:custGeom>
          <a:noFill/>
          <a:ln w="444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3" name="Freeform 31"/>
          <p:cNvSpPr>
            <a:spLocks/>
          </p:cNvSpPr>
          <p:nvPr/>
        </p:nvSpPr>
        <p:spPr bwMode="auto">
          <a:xfrm>
            <a:off x="1189052" y="2206628"/>
            <a:ext cx="4662487" cy="4240213"/>
          </a:xfrm>
          <a:custGeom>
            <a:avLst/>
            <a:gdLst>
              <a:gd name="T0" fmla="*/ 0 w 4896"/>
              <a:gd name="T1" fmla="*/ 36 h 4452"/>
              <a:gd name="T2" fmla="*/ 432 w 4896"/>
              <a:gd name="T3" fmla="*/ 60 h 4452"/>
              <a:gd name="T4" fmla="*/ 792 w 4896"/>
              <a:gd name="T5" fmla="*/ 396 h 4452"/>
              <a:gd name="T6" fmla="*/ 1032 w 4896"/>
              <a:gd name="T7" fmla="*/ 1044 h 4452"/>
              <a:gd name="T8" fmla="*/ 1200 w 4896"/>
              <a:gd name="T9" fmla="*/ 1764 h 4452"/>
              <a:gd name="T10" fmla="*/ 1728 w 4896"/>
              <a:gd name="T11" fmla="*/ 2148 h 4452"/>
              <a:gd name="T12" fmla="*/ 2233 w 4896"/>
              <a:gd name="T13" fmla="*/ 2209 h 4452"/>
              <a:gd name="T14" fmla="*/ 2578 w 4896"/>
              <a:gd name="T15" fmla="*/ 2227 h 4452"/>
              <a:gd name="T16" fmla="*/ 3033 w 4896"/>
              <a:gd name="T17" fmla="*/ 2355 h 4452"/>
              <a:gd name="T18" fmla="*/ 3469 w 4896"/>
              <a:gd name="T19" fmla="*/ 2555 h 4452"/>
              <a:gd name="T20" fmla="*/ 3796 w 4896"/>
              <a:gd name="T21" fmla="*/ 2573 h 4452"/>
              <a:gd name="T22" fmla="*/ 4128 w 4896"/>
              <a:gd name="T23" fmla="*/ 2676 h 4452"/>
              <a:gd name="T24" fmla="*/ 4464 w 4896"/>
              <a:gd name="T25" fmla="*/ 2964 h 4452"/>
              <a:gd name="T26" fmla="*/ 4656 w 4896"/>
              <a:gd name="T27" fmla="*/ 3492 h 4452"/>
              <a:gd name="T28" fmla="*/ 4896 w 4896"/>
              <a:gd name="T29" fmla="*/ 4452 h 4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96" h="4452">
                <a:moveTo>
                  <a:pt x="0" y="36"/>
                </a:moveTo>
                <a:cubicBezTo>
                  <a:pt x="72" y="40"/>
                  <a:pt x="300" y="0"/>
                  <a:pt x="432" y="60"/>
                </a:cubicBezTo>
                <a:cubicBezTo>
                  <a:pt x="564" y="120"/>
                  <a:pt x="692" y="232"/>
                  <a:pt x="792" y="396"/>
                </a:cubicBezTo>
                <a:cubicBezTo>
                  <a:pt x="892" y="560"/>
                  <a:pt x="964" y="816"/>
                  <a:pt x="1032" y="1044"/>
                </a:cubicBezTo>
                <a:cubicBezTo>
                  <a:pt x="1100" y="1272"/>
                  <a:pt x="1084" y="1580"/>
                  <a:pt x="1200" y="1764"/>
                </a:cubicBezTo>
                <a:cubicBezTo>
                  <a:pt x="1316" y="1948"/>
                  <a:pt x="1556" y="2074"/>
                  <a:pt x="1728" y="2148"/>
                </a:cubicBezTo>
                <a:cubicBezTo>
                  <a:pt x="1900" y="2222"/>
                  <a:pt x="2091" y="2196"/>
                  <a:pt x="2233" y="2209"/>
                </a:cubicBezTo>
                <a:cubicBezTo>
                  <a:pt x="2375" y="2222"/>
                  <a:pt x="2445" y="2203"/>
                  <a:pt x="2578" y="2227"/>
                </a:cubicBezTo>
                <a:cubicBezTo>
                  <a:pt x="2711" y="2251"/>
                  <a:pt x="2885" y="2300"/>
                  <a:pt x="3033" y="2355"/>
                </a:cubicBezTo>
                <a:cubicBezTo>
                  <a:pt x="3181" y="2410"/>
                  <a:pt x="3342" y="2519"/>
                  <a:pt x="3469" y="2555"/>
                </a:cubicBezTo>
                <a:cubicBezTo>
                  <a:pt x="3596" y="2591"/>
                  <a:pt x="3686" y="2553"/>
                  <a:pt x="3796" y="2573"/>
                </a:cubicBezTo>
                <a:cubicBezTo>
                  <a:pt x="3906" y="2593"/>
                  <a:pt x="4017" y="2611"/>
                  <a:pt x="4128" y="2676"/>
                </a:cubicBezTo>
                <a:cubicBezTo>
                  <a:pt x="4239" y="2741"/>
                  <a:pt x="4376" y="2828"/>
                  <a:pt x="4464" y="2964"/>
                </a:cubicBezTo>
                <a:cubicBezTo>
                  <a:pt x="4552" y="3100"/>
                  <a:pt x="4584" y="3244"/>
                  <a:pt x="4656" y="3492"/>
                </a:cubicBezTo>
                <a:cubicBezTo>
                  <a:pt x="4728" y="3740"/>
                  <a:pt x="4812" y="4096"/>
                  <a:pt x="4896" y="4452"/>
                </a:cubicBezTo>
              </a:path>
            </a:pathLst>
          </a:custGeom>
          <a:noFill/>
          <a:ln w="4762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2486025" y="5497515"/>
            <a:ext cx="96838" cy="238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764973" y="1874839"/>
            <a:ext cx="1861456" cy="7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300" b="1">
                <a:solidFill>
                  <a:srgbClr val="FFFFFF"/>
                </a:solidFill>
              </a:rPr>
              <a:t>Rapporto</a:t>
            </a:r>
          </a:p>
          <a:p>
            <a:pPr algn="ctr"/>
            <a:r>
              <a:rPr lang="it-IT" sz="2300" b="1">
                <a:solidFill>
                  <a:srgbClr val="FFFFFF"/>
                </a:solidFill>
              </a:rPr>
              <a:t>[A</a:t>
            </a:r>
            <a:r>
              <a:rPr lang="it-IT" sz="2300" b="1" baseline="30000">
                <a:solidFill>
                  <a:srgbClr val="FFFFFF"/>
                </a:solidFill>
              </a:rPr>
              <a:t>–</a:t>
            </a:r>
            <a:r>
              <a:rPr lang="it-IT" sz="2300" b="1">
                <a:solidFill>
                  <a:srgbClr val="FFFFFF"/>
                </a:solidFill>
              </a:rPr>
              <a:t>]/[HA] </a:t>
            </a:r>
            <a:r>
              <a:rPr lang="it-IT" sz="2300" b="1" u="sng">
                <a:solidFill>
                  <a:srgbClr val="FFFFFF"/>
                </a:solidFill>
              </a:rPr>
              <a:t>~</a:t>
            </a:r>
            <a:r>
              <a:rPr lang="it-IT" sz="2300" b="1">
                <a:solidFill>
                  <a:srgbClr val="FFFFFF"/>
                </a:solidFill>
              </a:rPr>
              <a:t>  1</a:t>
            </a:r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4354515" y="2105044"/>
            <a:ext cx="538162" cy="239713"/>
          </a:xfrm>
          <a:prstGeom prst="rightArrow">
            <a:avLst>
              <a:gd name="adj1" fmla="val 50000"/>
              <a:gd name="adj2" fmla="val 56126"/>
            </a:avLst>
          </a:prstGeom>
          <a:solidFill>
            <a:srgbClr val="FFFF00"/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 flipH="1">
            <a:off x="2479689" y="2105044"/>
            <a:ext cx="538163" cy="239713"/>
          </a:xfrm>
          <a:prstGeom prst="rightArrow">
            <a:avLst>
              <a:gd name="adj1" fmla="val 50000"/>
              <a:gd name="adj2" fmla="val 56126"/>
            </a:avLst>
          </a:prstGeom>
          <a:solidFill>
            <a:srgbClr val="FFFF00"/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H="1">
            <a:off x="1600214" y="1828800"/>
            <a:ext cx="182563" cy="3651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1600200" y="1417657"/>
            <a:ext cx="462730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>
                <a:solidFill>
                  <a:srgbClr val="FFFFFF"/>
                </a:solidFill>
              </a:rPr>
              <a:t>C</a:t>
            </a:r>
            <a:r>
              <a:rPr lang="it-IT" sz="2600" b="1" baseline="-25000">
                <a:solidFill>
                  <a:srgbClr val="FFFFFF"/>
                </a:solidFill>
              </a:rPr>
              <a:t>1</a:t>
            </a:r>
            <a:endParaRPr lang="it-IT" sz="2600" b="1">
              <a:solidFill>
                <a:srgbClr val="FFFFFF"/>
              </a:solidFill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H="1">
            <a:off x="1520839" y="2921000"/>
            <a:ext cx="182563" cy="3651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520825" y="2508269"/>
            <a:ext cx="462730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>
                <a:solidFill>
                  <a:srgbClr val="FFFFFF"/>
                </a:solidFill>
              </a:rPr>
              <a:t>C</a:t>
            </a:r>
            <a:r>
              <a:rPr lang="it-IT" sz="2600" b="1" baseline="-25000">
                <a:solidFill>
                  <a:srgbClr val="FFFFFF"/>
                </a:solidFill>
              </a:rPr>
              <a:t>2</a:t>
            </a:r>
            <a:endParaRPr lang="it-IT" sz="2600" b="1">
              <a:solidFill>
                <a:srgbClr val="FFFFFF"/>
              </a:solidFill>
            </a:endParaRP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349270" y="1554181"/>
            <a:ext cx="555583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>
                <a:solidFill>
                  <a:srgbClr val="FFFFFF"/>
                </a:solidFill>
              </a:rPr>
              <a:t>pH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92089" y="4572026"/>
            <a:ext cx="828945" cy="85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>
                <a:solidFill>
                  <a:srgbClr val="FFFFFF"/>
                </a:solidFill>
              </a:rPr>
              <a:t>pH =</a:t>
            </a:r>
          </a:p>
          <a:p>
            <a:r>
              <a:rPr lang="it-IT" sz="2600" b="1">
                <a:solidFill>
                  <a:srgbClr val="FFFFFF"/>
                </a:solidFill>
              </a:rPr>
              <a:t>pK</a:t>
            </a:r>
            <a:r>
              <a:rPr lang="it-IT" sz="2600" b="1" baseline="-25000">
                <a:solidFill>
                  <a:srgbClr val="FFFFFF"/>
                </a:solidFill>
              </a:rPr>
              <a:t>a</a:t>
            </a:r>
            <a:endParaRPr lang="it-IT" sz="2600" b="1">
              <a:solidFill>
                <a:srgbClr val="FFFFFF"/>
              </a:solidFill>
            </a:endParaRP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914402" y="7269164"/>
            <a:ext cx="170456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Eccesso [A</a:t>
            </a:r>
            <a:r>
              <a:rPr lang="it-IT" sz="2300" b="1" baseline="30000">
                <a:solidFill>
                  <a:srgbClr val="FFFFFF"/>
                </a:solidFill>
              </a:rPr>
              <a:t>–</a:t>
            </a:r>
            <a:r>
              <a:rPr lang="it-IT">
                <a:solidFill>
                  <a:srgbClr val="FFFFFF"/>
                </a:solidFill>
              </a:rPr>
              <a:t>]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885826" y="7880351"/>
            <a:ext cx="189318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Aggiunta Basi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2984519" y="7269164"/>
            <a:ext cx="1613347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[A</a:t>
            </a:r>
            <a:r>
              <a:rPr lang="it-IT" sz="2300" b="1" baseline="30000">
                <a:solidFill>
                  <a:srgbClr val="FFFFFF"/>
                </a:solidFill>
              </a:rPr>
              <a:t>–</a:t>
            </a:r>
            <a:r>
              <a:rPr lang="it-IT">
                <a:solidFill>
                  <a:srgbClr val="FFFFFF"/>
                </a:solidFill>
              </a:rPr>
              <a:t>] = [HA]</a:t>
            </a:r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H="1">
            <a:off x="3794125" y="7086618"/>
            <a:ext cx="0" cy="239713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776788" y="7269164"/>
            <a:ext cx="170456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Eccesso [A</a:t>
            </a:r>
            <a:r>
              <a:rPr lang="it-IT" sz="2300" b="1" baseline="30000">
                <a:solidFill>
                  <a:srgbClr val="FFFFFF"/>
                </a:solidFill>
              </a:rPr>
              <a:t>–</a:t>
            </a:r>
            <a:r>
              <a:rPr lang="it-IT">
                <a:solidFill>
                  <a:srgbClr val="FFFFFF"/>
                </a:solidFill>
              </a:rPr>
              <a:t>]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389451" y="7880351"/>
            <a:ext cx="201281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Aggiunta Acidi</a:t>
            </a: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H="1">
            <a:off x="420689" y="7466031"/>
            <a:ext cx="390525" cy="3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 flipH="1">
            <a:off x="420689" y="8097841"/>
            <a:ext cx="390525" cy="1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6465888" y="7466031"/>
            <a:ext cx="392112" cy="3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6465888" y="8097841"/>
            <a:ext cx="392112" cy="1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503238" y="206393"/>
            <a:ext cx="5943600" cy="3873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Titolazione Acido/Base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051" y="711226"/>
            <a:ext cx="6694017" cy="164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sz="2500">
                <a:solidFill>
                  <a:srgbClr val="000099"/>
                </a:solidFill>
                <a:latin typeface="Arial" charset="0"/>
              </a:rPr>
              <a:t>Reattivo a </a:t>
            </a:r>
            <a:r>
              <a:rPr lang="it-IT" sz="2500" u="sng">
                <a:solidFill>
                  <a:srgbClr val="000099"/>
                </a:solidFill>
                <a:latin typeface="Arial" charset="0"/>
              </a:rPr>
              <a:t>TITOLO NOTO</a:t>
            </a:r>
            <a:r>
              <a:rPr lang="it-IT" sz="250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it-IT" sz="2500">
                <a:solidFill>
                  <a:srgbClr val="000099"/>
                </a:solidFill>
                <a:latin typeface="Arial" charset="0"/>
              </a:rPr>
              <a:t>  + REATTIVO </a:t>
            </a:r>
          </a:p>
          <a:p>
            <a:pPr>
              <a:lnSpc>
                <a:spcPct val="140000"/>
              </a:lnSpc>
            </a:pPr>
            <a:r>
              <a:rPr lang="it-IT" sz="2500">
                <a:solidFill>
                  <a:srgbClr val="000099"/>
                </a:solidFill>
                <a:latin typeface="Arial" charset="0"/>
              </a:rPr>
              <a:t>a </a:t>
            </a:r>
            <a:r>
              <a:rPr lang="it-IT" sz="2500" u="sng">
                <a:solidFill>
                  <a:srgbClr val="000099"/>
                </a:solidFill>
                <a:latin typeface="Arial" charset="0"/>
              </a:rPr>
              <a:t>TITOLO SCONOSCIUTO</a:t>
            </a:r>
            <a:r>
              <a:rPr lang="it-IT" sz="25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1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1</a:t>
            </a:r>
            <a:endParaRPr lang="it-IT" sz="25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it-IT" sz="2500">
                <a:solidFill>
                  <a:srgbClr val="000099"/>
                </a:solidFill>
                <a:latin typeface="Arial" charset="0"/>
              </a:rPr>
              <a:t>All'equivalenza: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2949" y="2505075"/>
            <a:ext cx="3156104" cy="794064"/>
          </a:xfrm>
          <a:prstGeom prst="rect">
            <a:avLst/>
          </a:prstGeom>
          <a:solidFill>
            <a:schemeClr val="bg1"/>
          </a:solidFill>
          <a:ln w="7620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>
                <a:solidFill>
                  <a:srgbClr val="6600CC"/>
                </a:solidFill>
                <a:latin typeface="Arial" charset="0"/>
              </a:rPr>
              <a:t>Equivalenti di Reattivo</a:t>
            </a:r>
          </a:p>
          <a:p>
            <a:pPr algn="ctr"/>
            <a:r>
              <a:rPr lang="it-IT">
                <a:solidFill>
                  <a:srgbClr val="6600CC"/>
                </a:solidFill>
                <a:latin typeface="Arial" charset="0"/>
              </a:rPr>
              <a:t>Titolante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73399" y="2505075"/>
            <a:ext cx="3156104" cy="794064"/>
          </a:xfrm>
          <a:prstGeom prst="rect">
            <a:avLst/>
          </a:prstGeom>
          <a:noFill/>
          <a:ln w="76200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>
                <a:solidFill>
                  <a:srgbClr val="6600CC"/>
                </a:solidFill>
                <a:latin typeface="Arial" charset="0"/>
              </a:rPr>
              <a:t>Equivalenti di Reattivo</a:t>
            </a:r>
          </a:p>
          <a:p>
            <a:pPr algn="ctr"/>
            <a:r>
              <a:rPr lang="it-IT">
                <a:solidFill>
                  <a:srgbClr val="6600CC"/>
                </a:solidFill>
                <a:latin typeface="Arial" charset="0"/>
              </a:rPr>
              <a:t>a Titolo Ignoto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14602" y="3521093"/>
            <a:ext cx="1911640" cy="45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600" b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it-IT" sz="2600" b="1" baseline="-25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it-IT" sz="2600" b="1">
                <a:solidFill>
                  <a:srgbClr val="FF0000"/>
                </a:solidFill>
                <a:latin typeface="Arial" charset="0"/>
              </a:rPr>
              <a:t>N</a:t>
            </a:r>
            <a:r>
              <a:rPr lang="it-IT" sz="2600" b="1" baseline="-25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it-IT" sz="2600" b="1">
                <a:solidFill>
                  <a:srgbClr val="FF0000"/>
                </a:solidFill>
                <a:latin typeface="Arial" charset="0"/>
              </a:rPr>
              <a:t> = V</a:t>
            </a:r>
            <a:r>
              <a:rPr lang="it-IT" sz="2600" b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it-IT" sz="2600" b="1">
                <a:solidFill>
                  <a:srgbClr val="FF0000"/>
                </a:solidFill>
                <a:latin typeface="Arial" charset="0"/>
              </a:rPr>
              <a:t>N</a:t>
            </a:r>
            <a:r>
              <a:rPr lang="it-IT" sz="2600" b="1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it-IT" sz="2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06764" y="2690815"/>
            <a:ext cx="29053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6600CC"/>
                </a:solidFill>
                <a:latin typeface="Arial" charset="0"/>
              </a:rPr>
              <a:t>=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244" y="4151313"/>
            <a:ext cx="6806443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990033"/>
                </a:solidFill>
                <a:latin typeface="Arial" charset="0"/>
              </a:rPr>
              <a:t>1° Reazione completa (        )  2° reazione veloce</a:t>
            </a:r>
          </a:p>
          <a:p>
            <a:r>
              <a:rPr lang="it-IT">
                <a:solidFill>
                  <a:srgbClr val="990033"/>
                </a:solidFill>
                <a:latin typeface="Arial" charset="0"/>
              </a:rPr>
              <a:t>3° possibilità di rilevare il punto di equivalenza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2089" y="5165727"/>
            <a:ext cx="438615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FF0000"/>
                </a:solidFill>
                <a:latin typeface="Arial" charset="0"/>
              </a:rPr>
              <a:t>Reazione di neutralizzazione: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03238" y="5922964"/>
            <a:ext cx="2329356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O</a:t>
            </a:r>
            <a:r>
              <a:rPr lang="it-IT" sz="2500" b="1" baseline="30000">
                <a:solidFill>
                  <a:srgbClr val="000099"/>
                </a:solidFill>
                <a:latin typeface="Arial" charset="0"/>
              </a:rPr>
              <a:t>+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  +  OH</a:t>
            </a:r>
            <a:r>
              <a:rPr lang="it-IT" sz="2500" b="1" baseline="50000">
                <a:solidFill>
                  <a:srgbClr val="000099"/>
                </a:solidFill>
                <a:latin typeface="Arial" charset="0"/>
              </a:rPr>
              <a:t>–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		2H</a:t>
            </a:r>
            <a:r>
              <a:rPr lang="it-IT" sz="2500" b="1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500" b="1">
                <a:solidFill>
                  <a:srgbClr val="000099"/>
                </a:solidFill>
                <a:latin typeface="Arial" charset="0"/>
              </a:rPr>
              <a:t>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264039" y="5622943"/>
            <a:ext cx="2646265" cy="11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i="1">
                <a:solidFill>
                  <a:srgbClr val="000099"/>
                </a:solidFill>
                <a:latin typeface="Arial" charset="0"/>
              </a:rPr>
              <a:t>Completa (1°)</a:t>
            </a:r>
          </a:p>
          <a:p>
            <a:r>
              <a:rPr lang="it-IT" sz="2300" i="1">
                <a:solidFill>
                  <a:srgbClr val="000099"/>
                </a:solidFill>
                <a:latin typeface="Arial" charset="0"/>
              </a:rPr>
              <a:t>Veloce (2°)</a:t>
            </a:r>
          </a:p>
          <a:p>
            <a:r>
              <a:rPr lang="it-IT" sz="2300" i="1">
                <a:solidFill>
                  <a:srgbClr val="000099"/>
                </a:solidFill>
                <a:latin typeface="Arial" charset="0"/>
              </a:rPr>
              <a:t>Indicatori, ecc. (3°)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065351" y="6959626"/>
            <a:ext cx="4839157" cy="195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b="1">
                <a:solidFill>
                  <a:srgbClr val="FF0000"/>
                </a:solidFill>
                <a:latin typeface="Arial" charset="0"/>
              </a:rPr>
              <a:t>Acido Forte</a:t>
            </a:r>
            <a:r>
              <a:rPr lang="it-IT" b="1">
                <a:latin typeface="Arial" charset="0"/>
              </a:rPr>
              <a:t>		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Base Forte</a:t>
            </a:r>
            <a:endParaRPr lang="it-IT" b="1"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b="1">
                <a:solidFill>
                  <a:srgbClr val="FF0000"/>
                </a:solidFill>
                <a:latin typeface="Arial" charset="0"/>
              </a:rPr>
              <a:t>Acido Debole</a:t>
            </a:r>
            <a:r>
              <a:rPr lang="it-IT" b="1">
                <a:latin typeface="Arial" charset="0"/>
              </a:rPr>
              <a:t>		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Base Forte</a:t>
            </a:r>
            <a:endParaRPr lang="it-IT" b="1"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b="1">
                <a:solidFill>
                  <a:srgbClr val="FF0000"/>
                </a:solidFill>
                <a:latin typeface="Arial" charset="0"/>
              </a:rPr>
              <a:t>Base Debole</a:t>
            </a:r>
            <a:r>
              <a:rPr lang="it-IT" b="1">
                <a:latin typeface="Arial" charset="0"/>
              </a:rPr>
              <a:t>		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Acido Forte</a:t>
            </a:r>
            <a:endParaRPr lang="it-IT" b="1"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b="1">
                <a:solidFill>
                  <a:srgbClr val="FF0000"/>
                </a:solidFill>
                <a:latin typeface="Arial" charset="0"/>
              </a:rPr>
              <a:t>Base Debole</a:t>
            </a:r>
            <a:r>
              <a:rPr lang="it-IT" b="1">
                <a:latin typeface="Arial" charset="0"/>
              </a:rPr>
              <a:t>		</a:t>
            </a:r>
            <a:r>
              <a:rPr lang="it-IT" b="1">
                <a:solidFill>
                  <a:srgbClr val="006600"/>
                </a:solidFill>
                <a:latin typeface="Arial" charset="0"/>
              </a:rPr>
              <a:t>Acido Debole</a:t>
            </a:r>
            <a:endParaRPr lang="it-IT" b="1">
              <a:latin typeface="Arial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-34912" y="7589839"/>
            <a:ext cx="2119587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i="1">
                <a:solidFill>
                  <a:srgbClr val="006600"/>
                </a:solidFill>
                <a:latin typeface="Arial" charset="0"/>
              </a:rPr>
              <a:t>Diversi tipi di</a:t>
            </a:r>
          </a:p>
          <a:p>
            <a:r>
              <a:rPr lang="it-IT" b="1" i="1">
                <a:solidFill>
                  <a:srgbClr val="006600"/>
                </a:solidFill>
                <a:latin typeface="Arial" charset="0"/>
              </a:rPr>
              <a:t>titolazione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279775" y="4379913"/>
            <a:ext cx="628650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479675" y="6159500"/>
            <a:ext cx="731838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4" name="AutoShape 16"/>
          <p:cNvSpPr>
            <a:spLocks/>
          </p:cNvSpPr>
          <p:nvPr/>
        </p:nvSpPr>
        <p:spPr bwMode="auto">
          <a:xfrm>
            <a:off x="4160838" y="5668964"/>
            <a:ext cx="182562" cy="1050925"/>
          </a:xfrm>
          <a:prstGeom prst="leftBrace">
            <a:avLst>
              <a:gd name="adj1" fmla="val 47971"/>
              <a:gd name="adj2" fmla="val 50000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0099"/>
              </a:solidFill>
            </a:endParaRP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954477" y="7264400"/>
            <a:ext cx="731837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6" name="AutoShape 18"/>
          <p:cNvSpPr>
            <a:spLocks/>
          </p:cNvSpPr>
          <p:nvPr/>
        </p:nvSpPr>
        <p:spPr bwMode="auto">
          <a:xfrm flipH="1">
            <a:off x="1978039" y="7046913"/>
            <a:ext cx="136525" cy="1828800"/>
          </a:xfrm>
          <a:prstGeom prst="leftBrace">
            <a:avLst>
              <a:gd name="adj1" fmla="val 111628"/>
              <a:gd name="adj2" fmla="val 500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 anchor="ctr"/>
          <a:lstStyle/>
          <a:p>
            <a:pPr algn="ctr" defTabSz="549275"/>
            <a:endParaRPr lang="it-IT" sz="1400">
              <a:solidFill>
                <a:srgbClr val="000099"/>
              </a:solidFill>
            </a:endParaRP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4125927" y="7732713"/>
            <a:ext cx="731837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068777" y="8224839"/>
            <a:ext cx="731837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022725" y="8704263"/>
            <a:ext cx="731838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50010" y="14818"/>
            <a:ext cx="5088731" cy="58631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317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Indicatori di pH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9383" y="643467"/>
            <a:ext cx="4973910" cy="4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 err="1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b="1" dirty="0">
                <a:solidFill>
                  <a:srgbClr val="003366"/>
                </a:solidFill>
                <a:latin typeface="Comic Sans MS" charset="0"/>
              </a:rPr>
              <a:t>  +  H</a:t>
            </a:r>
            <a:r>
              <a:rPr lang="it-IT" b="1" baseline="-25000" dirty="0">
                <a:solidFill>
                  <a:srgbClr val="003366"/>
                </a:solidFill>
                <a:latin typeface="Comic Sans MS" charset="0"/>
              </a:rPr>
              <a:t>2</a:t>
            </a:r>
            <a:r>
              <a:rPr lang="it-IT" b="1" dirty="0">
                <a:solidFill>
                  <a:srgbClr val="003366"/>
                </a:solidFill>
                <a:latin typeface="Comic Sans MS" charset="0"/>
              </a:rPr>
              <a:t>O		H</a:t>
            </a:r>
            <a:r>
              <a:rPr lang="it-IT" b="1" baseline="-25000" dirty="0">
                <a:solidFill>
                  <a:srgbClr val="003366"/>
                </a:solidFill>
                <a:latin typeface="Comic Sans MS" charset="0"/>
              </a:rPr>
              <a:t>3</a:t>
            </a:r>
            <a:r>
              <a:rPr lang="it-IT" b="1" dirty="0">
                <a:solidFill>
                  <a:srgbClr val="003366"/>
                </a:solidFill>
                <a:latin typeface="Comic Sans MS" charset="0"/>
              </a:rPr>
              <a:t>O</a:t>
            </a:r>
            <a:r>
              <a:rPr lang="it-IT" b="1" baseline="30000" dirty="0">
                <a:solidFill>
                  <a:srgbClr val="003366"/>
                </a:solidFill>
                <a:latin typeface="Comic Sans MS" charset="0"/>
              </a:rPr>
              <a:t>+</a:t>
            </a:r>
            <a:r>
              <a:rPr lang="it-IT" b="1" dirty="0">
                <a:solidFill>
                  <a:srgbClr val="003366"/>
                </a:solidFill>
                <a:latin typeface="Comic Sans MS" charset="0"/>
              </a:rPr>
              <a:t>  +  In</a:t>
            </a:r>
            <a:r>
              <a:rPr lang="it-IT" b="1" baseline="50000" dirty="0">
                <a:solidFill>
                  <a:srgbClr val="003366"/>
                </a:solidFill>
                <a:latin typeface="Comic Sans MS" charset="0"/>
              </a:rPr>
              <a:t>–</a:t>
            </a:r>
            <a:endParaRPr lang="it-IT" b="1" dirty="0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20807" y="738719"/>
            <a:ext cx="765385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 err="1">
                <a:solidFill>
                  <a:srgbClr val="003366"/>
                </a:solidFill>
                <a:latin typeface="Comic Sans MS" charset="0"/>
              </a:rPr>
              <a:t>K</a:t>
            </a:r>
            <a:r>
              <a:rPr lang="it-IT" sz="2200" baseline="-25000" dirty="0" err="1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=</a:t>
            </a:r>
            <a:endParaRPr lang="it-IT" sz="2200" b="1" dirty="0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13752" y="472017"/>
            <a:ext cx="1652059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[H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3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O</a:t>
            </a:r>
            <a:r>
              <a:rPr lang="it-IT" sz="2200" baseline="30000">
                <a:solidFill>
                  <a:srgbClr val="003366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 [In</a:t>
            </a:r>
            <a:r>
              <a:rPr lang="it-IT" b="1" baseline="50000">
                <a:solidFill>
                  <a:srgbClr val="003366"/>
                </a:solidFill>
                <a:latin typeface="Comic Sans MS" charset="0"/>
              </a:rPr>
              <a:t>–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28072" y="1001185"/>
            <a:ext cx="834356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[HIn]</a:t>
            </a:r>
            <a:endParaRPr lang="it-IT" sz="2200" b="1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5200322" y="965049"/>
            <a:ext cx="1502569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030019" y="853017"/>
            <a:ext cx="359569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024066" y="980017"/>
            <a:ext cx="359569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1447" y="1915731"/>
            <a:ext cx="1793519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[H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3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O</a:t>
            </a:r>
            <a:r>
              <a:rPr lang="it-IT" sz="2200" baseline="30000">
                <a:solidFill>
                  <a:srgbClr val="003366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 = K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 </a:t>
            </a:r>
            <a:endParaRPr lang="it-IT" sz="2200" b="1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25265" y="1661737"/>
            <a:ext cx="834356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[</a:t>
            </a:r>
            <a:r>
              <a:rPr lang="it-IT" sz="2200" dirty="0" err="1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41196" y="2156885"/>
            <a:ext cx="708233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[In</a:t>
            </a:r>
            <a:r>
              <a:rPr lang="it-IT" b="1" baseline="50000" dirty="0">
                <a:solidFill>
                  <a:srgbClr val="003366"/>
                </a:solidFill>
                <a:latin typeface="Comic Sans MS" charset="0"/>
              </a:rPr>
              <a:t>–</a:t>
            </a:r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080708" y="2145544"/>
            <a:ext cx="853679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0482" y="2702985"/>
            <a:ext cx="6161384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Se [H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3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O</a:t>
            </a:r>
            <a:r>
              <a:rPr lang="it-IT" sz="2200" baseline="30000">
                <a:solidFill>
                  <a:srgbClr val="003366"/>
                </a:solidFill>
                <a:latin typeface="Comic Sans MS" charset="0"/>
              </a:rPr>
              <a:t>+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 = K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, cioè pH = pK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, [HIn] = [In</a:t>
            </a:r>
            <a:r>
              <a:rPr lang="it-IT" b="1" baseline="50000">
                <a:solidFill>
                  <a:srgbClr val="003366"/>
                </a:solidFill>
                <a:latin typeface="Comic Sans MS" charset="0"/>
              </a:rPr>
              <a:t>–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0482" y="3312585"/>
            <a:ext cx="2755668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(</a:t>
            </a:r>
            <a:r>
              <a:rPr lang="it-IT" sz="2200" b="1" u="sng">
                <a:solidFill>
                  <a:srgbClr val="003366"/>
                </a:solidFill>
                <a:latin typeface="Comic Sans MS" charset="0"/>
              </a:rPr>
              <a:t>PUNTO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 di viraggio)</a:t>
            </a:r>
            <a:endParaRPr lang="it-IT" sz="2200" b="1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481" y="3943351"/>
            <a:ext cx="4532700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Preso K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 = 10</a:t>
            </a:r>
            <a:r>
              <a:rPr lang="it-IT" sz="2200" baseline="30000">
                <a:solidFill>
                  <a:srgbClr val="003366"/>
                </a:solidFill>
                <a:latin typeface="Comic Sans MS" charset="0"/>
              </a:rPr>
              <a:t>-6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 (pK</a:t>
            </a:r>
            <a:r>
              <a:rPr lang="it-IT" sz="2200" baseline="-25000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 = 6), si ha:</a:t>
            </a:r>
            <a:endParaRPr lang="it-IT" sz="2200" b="1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253078" y="1111285"/>
            <a:ext cx="302594" cy="394875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4007296" y="1062115"/>
            <a:ext cx="489347" cy="387351"/>
          </a:xfrm>
          <a:prstGeom prst="rect">
            <a:avLst/>
          </a:prstGeom>
          <a:solidFill>
            <a:srgbClr val="FF00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481" y="4709587"/>
            <a:ext cx="10893817" cy="130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206" tIns="25603" rIns="51206" bIns="25603">
            <a:spAutoFit/>
          </a:bodyPr>
          <a:lstStyle>
            <a:lvl1pPr defTabSz="512763"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tabLst>
                <a:tab pos="1116013" algn="l"/>
                <a:tab pos="1971675" algn="l"/>
                <a:tab pos="2020888" algn="l"/>
                <a:tab pos="2828925" algn="l"/>
                <a:tab pos="3733800" algn="l"/>
                <a:tab pos="4541838" algn="l"/>
                <a:tab pos="5383213" algn="l"/>
                <a:tab pos="6191250" algn="l"/>
                <a:tab pos="7046913" algn="l"/>
                <a:tab pos="78390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 </a:t>
            </a:r>
            <a:r>
              <a:rPr lang="it-IT" sz="2200" dirty="0" err="1">
                <a:solidFill>
                  <a:srgbClr val="003366"/>
                </a:solidFill>
                <a:latin typeface="Comic Sans MS" charset="0"/>
              </a:rPr>
              <a:t>pH</a:t>
            </a:r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 </a:t>
            </a:r>
            <a:r>
              <a:rPr lang="it-IT" sz="2200" dirty="0" smtClean="0">
                <a:solidFill>
                  <a:srgbClr val="003366"/>
                </a:solidFill>
                <a:latin typeface="Comic Sans MS" charset="0"/>
              </a:rPr>
              <a:t>=   </a:t>
            </a:r>
            <a:r>
              <a:rPr lang="it-IT" sz="1600" b="1" dirty="0" smtClean="0">
                <a:solidFill>
                  <a:srgbClr val="CC3300"/>
                </a:solidFill>
                <a:latin typeface="Comic Sans MS" charset="0"/>
              </a:rPr>
              <a:t>2       3</a:t>
            </a:r>
            <a:r>
              <a:rPr lang="it-IT" sz="1600" b="1" dirty="0">
                <a:solidFill>
                  <a:srgbClr val="CC3300"/>
                </a:solidFill>
                <a:latin typeface="Comic Sans MS" charset="0"/>
              </a:rPr>
              <a:t>	</a:t>
            </a:r>
            <a:r>
              <a:rPr lang="it-IT" sz="1600" b="1" dirty="0" smtClean="0">
                <a:solidFill>
                  <a:srgbClr val="CC3300"/>
                </a:solidFill>
                <a:latin typeface="Comic Sans MS" charset="0"/>
              </a:rPr>
              <a:t>   4</a:t>
            </a:r>
            <a:r>
              <a:rPr lang="it-IT" sz="1600" b="1" dirty="0">
                <a:solidFill>
                  <a:srgbClr val="CC3300"/>
                </a:solidFill>
                <a:latin typeface="Comic Sans MS" charset="0"/>
              </a:rPr>
              <a:t>	</a:t>
            </a:r>
            <a:r>
              <a:rPr lang="it-IT" sz="1600" b="1" dirty="0" smtClean="0">
                <a:solidFill>
                  <a:srgbClr val="CC3300"/>
                </a:solidFill>
                <a:latin typeface="Comic Sans MS" charset="0"/>
              </a:rPr>
              <a:t>5      6</a:t>
            </a:r>
            <a:r>
              <a:rPr lang="it-IT" sz="1600" b="1" dirty="0">
                <a:solidFill>
                  <a:srgbClr val="CC3300"/>
                </a:solidFill>
                <a:latin typeface="Comic Sans MS" charset="0"/>
              </a:rPr>
              <a:t>	</a:t>
            </a:r>
            <a:r>
              <a:rPr lang="it-IT" sz="1600" b="1" dirty="0" smtClean="0">
                <a:solidFill>
                  <a:srgbClr val="CC3300"/>
                </a:solidFill>
                <a:latin typeface="Comic Sans MS" charset="0"/>
              </a:rPr>
              <a:t>     7    8</a:t>
            </a:r>
            <a:r>
              <a:rPr lang="it-IT" sz="1600" b="1" dirty="0">
                <a:solidFill>
                  <a:srgbClr val="CC3300"/>
                </a:solidFill>
                <a:latin typeface="Comic Sans MS" charset="0"/>
              </a:rPr>
              <a:t>	9	10</a:t>
            </a:r>
          </a:p>
          <a:p>
            <a:pPr>
              <a:lnSpc>
                <a:spcPct val="70000"/>
              </a:lnSpc>
            </a:pPr>
            <a:endParaRPr lang="it-IT" sz="2200" dirty="0">
              <a:solidFill>
                <a:srgbClr val="003366"/>
              </a:solidFill>
              <a:latin typeface="Comic Sans MS" charset="0"/>
            </a:endParaRPr>
          </a:p>
          <a:p>
            <a:r>
              <a:rPr lang="it-IT" sz="2200" dirty="0" smtClean="0">
                <a:solidFill>
                  <a:srgbClr val="003366"/>
                </a:solidFill>
                <a:latin typeface="Comic Sans MS" charset="0"/>
              </a:rPr>
              <a:t>          </a:t>
            </a:r>
          </a:p>
          <a:p>
            <a:r>
              <a:rPr lang="it-IT" sz="2200" dirty="0">
                <a:solidFill>
                  <a:srgbClr val="003366"/>
                </a:solidFill>
                <a:latin typeface="Comic Sans MS" charset="0"/>
              </a:rPr>
              <a:t> </a:t>
            </a:r>
            <a:r>
              <a:rPr lang="it-IT" sz="2200" dirty="0" smtClean="0">
                <a:solidFill>
                  <a:srgbClr val="003366"/>
                </a:solidFill>
                <a:latin typeface="Comic Sans MS" charset="0"/>
              </a:rPr>
              <a:t>         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10</a:t>
            </a:r>
            <a:r>
              <a:rPr lang="it-IT" sz="1800" baseline="30000" dirty="0">
                <a:solidFill>
                  <a:srgbClr val="006600"/>
                </a:solidFill>
                <a:latin typeface="Comic Sans MS" charset="0"/>
              </a:rPr>
              <a:t>-</a:t>
            </a:r>
            <a:r>
              <a:rPr lang="it-IT" sz="1800" baseline="30000" dirty="0" smtClean="0">
                <a:solidFill>
                  <a:srgbClr val="006600"/>
                </a:solidFill>
                <a:latin typeface="Comic Sans MS" charset="0"/>
              </a:rPr>
              <a:t>4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    10</a:t>
            </a:r>
            <a:r>
              <a:rPr lang="it-IT" sz="1800" baseline="30000" dirty="0">
                <a:solidFill>
                  <a:srgbClr val="006600"/>
                </a:solidFill>
                <a:latin typeface="Comic Sans MS" charset="0"/>
              </a:rPr>
              <a:t>-3</a:t>
            </a:r>
            <a:r>
              <a:rPr lang="it-IT" sz="1800" dirty="0">
                <a:solidFill>
                  <a:srgbClr val="006600"/>
                </a:solidFill>
                <a:latin typeface="Comic Sans MS" charset="0"/>
              </a:rPr>
              <a:t>	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   10</a:t>
            </a:r>
            <a:r>
              <a:rPr lang="it-IT" sz="1800" baseline="30000" dirty="0">
                <a:solidFill>
                  <a:srgbClr val="006600"/>
                </a:solidFill>
                <a:latin typeface="Comic Sans MS" charset="0"/>
              </a:rPr>
              <a:t>-2</a:t>
            </a:r>
            <a:r>
              <a:rPr lang="it-IT" sz="1800" dirty="0">
                <a:solidFill>
                  <a:srgbClr val="006600"/>
                </a:solidFill>
                <a:latin typeface="Comic Sans MS" charset="0"/>
              </a:rPr>
              <a:t>	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0,1    1,0</a:t>
            </a:r>
            <a:r>
              <a:rPr lang="it-IT" sz="1800" dirty="0">
                <a:solidFill>
                  <a:srgbClr val="006600"/>
                </a:solidFill>
                <a:latin typeface="Comic Sans MS" charset="0"/>
              </a:rPr>
              <a:t>	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     10   </a:t>
            </a:r>
            <a:r>
              <a:rPr lang="it-IT" sz="1800" dirty="0">
                <a:solidFill>
                  <a:srgbClr val="006600"/>
                </a:solidFill>
                <a:latin typeface="Comic Sans MS" charset="0"/>
              </a:rPr>
              <a:t>	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   10</a:t>
            </a:r>
            <a:r>
              <a:rPr lang="it-IT" sz="1800" baseline="30000" dirty="0" smtClean="0">
                <a:solidFill>
                  <a:srgbClr val="006600"/>
                </a:solidFill>
                <a:latin typeface="Comic Sans MS" charset="0"/>
              </a:rPr>
              <a:t>2</a:t>
            </a:r>
            <a:r>
              <a:rPr lang="it-IT" sz="1800" dirty="0">
                <a:solidFill>
                  <a:srgbClr val="006600"/>
                </a:solidFill>
                <a:latin typeface="Comic Sans MS" charset="0"/>
              </a:rPr>
              <a:t>	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10</a:t>
            </a:r>
            <a:r>
              <a:rPr lang="it-IT" sz="1800" baseline="30000" dirty="0" smtClean="0">
                <a:solidFill>
                  <a:srgbClr val="006600"/>
                </a:solidFill>
                <a:latin typeface="Comic Sans MS" charset="0"/>
              </a:rPr>
              <a:t>3</a:t>
            </a:r>
            <a:r>
              <a:rPr lang="it-IT" sz="1800" dirty="0" smtClean="0">
                <a:solidFill>
                  <a:srgbClr val="006600"/>
                </a:solidFill>
                <a:latin typeface="Comic Sans MS" charset="0"/>
              </a:rPr>
              <a:t>    10</a:t>
            </a:r>
            <a:r>
              <a:rPr lang="it-IT" sz="1800" baseline="30000" dirty="0" smtClean="0">
                <a:solidFill>
                  <a:srgbClr val="006600"/>
                </a:solidFill>
                <a:latin typeface="Comic Sans MS" charset="0"/>
              </a:rPr>
              <a:t>4</a:t>
            </a:r>
            <a:endParaRPr lang="it-IT" sz="1800" b="1" dirty="0">
              <a:solidFill>
                <a:srgbClr val="003366"/>
              </a:solidFill>
              <a:latin typeface="Comic Sans MS" charset="0"/>
            </a:endParaRPr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820341" y="6498169"/>
            <a:ext cx="510778" cy="1481667"/>
            <a:chOff x="1008" y="4839"/>
            <a:chExt cx="3360" cy="1860"/>
          </a:xfrm>
        </p:grpSpPr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03" name="AutoShape 31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1464472" y="6498169"/>
            <a:ext cx="510779" cy="1481667"/>
            <a:chOff x="1008" y="4839"/>
            <a:chExt cx="3360" cy="1860"/>
          </a:xfrm>
        </p:grpSpPr>
        <p:grpSp>
          <p:nvGrpSpPr>
            <p:cNvPr id="3107" name="Group 35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08" name="AutoShape 36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09" name="Rectangle 37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2109790" y="6498169"/>
            <a:ext cx="510779" cy="1481667"/>
            <a:chOff x="1008" y="4839"/>
            <a:chExt cx="3360" cy="1860"/>
          </a:xfrm>
        </p:grpSpPr>
        <p:grpSp>
          <p:nvGrpSpPr>
            <p:cNvPr id="3112" name="Group 40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13" name="AutoShape 41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14" name="Rectangle 42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2755109" y="6498169"/>
            <a:ext cx="510779" cy="1481667"/>
            <a:chOff x="1008" y="4839"/>
            <a:chExt cx="3360" cy="1860"/>
          </a:xfrm>
        </p:grpSpPr>
        <p:grpSp>
          <p:nvGrpSpPr>
            <p:cNvPr id="3117" name="Group 45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18" name="AutoShape 46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19" name="Rectangle 47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20" name="Freeform 48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3399238" y="6498169"/>
            <a:ext cx="511969" cy="1481667"/>
            <a:chOff x="1008" y="4839"/>
            <a:chExt cx="3360" cy="1860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23" name="AutoShape 51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24" name="Rectangle 52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25" name="Freeform 53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4044555" y="6498169"/>
            <a:ext cx="510778" cy="1481667"/>
            <a:chOff x="1008" y="4839"/>
            <a:chExt cx="3360" cy="1860"/>
          </a:xfrm>
        </p:grpSpPr>
        <p:grpSp>
          <p:nvGrpSpPr>
            <p:cNvPr id="3127" name="Group 55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28" name="AutoShape 56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29" name="Rectangle 57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30" name="Freeform 58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4689873" y="6498169"/>
            <a:ext cx="510778" cy="1481667"/>
            <a:chOff x="1008" y="4839"/>
            <a:chExt cx="3360" cy="1860"/>
          </a:xfrm>
        </p:grpSpPr>
        <p:grpSp>
          <p:nvGrpSpPr>
            <p:cNvPr id="3132" name="Group 60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33" name="AutoShape 61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34" name="Rectangle 62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36" name="Group 64"/>
          <p:cNvGrpSpPr>
            <a:grpSpLocks/>
          </p:cNvGrpSpPr>
          <p:nvPr/>
        </p:nvGrpSpPr>
        <p:grpSpPr bwMode="auto">
          <a:xfrm>
            <a:off x="5335191" y="6498169"/>
            <a:ext cx="510778" cy="1481667"/>
            <a:chOff x="1008" y="4839"/>
            <a:chExt cx="3360" cy="1860"/>
          </a:xfrm>
        </p:grpSpPr>
        <p:grpSp>
          <p:nvGrpSpPr>
            <p:cNvPr id="3137" name="Group 65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38" name="AutoShape 66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39" name="Rectangle 67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5979322" y="6498169"/>
            <a:ext cx="510779" cy="1481667"/>
            <a:chOff x="1008" y="4839"/>
            <a:chExt cx="3360" cy="1860"/>
          </a:xfrm>
        </p:grpSpPr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1008" y="4839"/>
              <a:ext cx="3360" cy="1860"/>
              <a:chOff x="1776" y="5376"/>
              <a:chExt cx="3360" cy="1536"/>
            </a:xfrm>
          </p:grpSpPr>
          <p:sp>
            <p:nvSpPr>
              <p:cNvPr id="3143" name="AutoShape 71"/>
              <p:cNvSpPr>
                <a:spLocks noChangeArrowheads="1"/>
              </p:cNvSpPr>
              <p:nvPr/>
            </p:nvSpPr>
            <p:spPr bwMode="auto">
              <a:xfrm>
                <a:off x="1776" y="5472"/>
                <a:ext cx="3360" cy="1440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44" name="Rectangle 72"/>
              <p:cNvSpPr>
                <a:spLocks noChangeArrowheads="1"/>
              </p:cNvSpPr>
              <p:nvPr/>
            </p:nvSpPr>
            <p:spPr bwMode="auto">
              <a:xfrm>
                <a:off x="1794" y="5376"/>
                <a:ext cx="331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1008" y="5424"/>
              <a:ext cx="3352" cy="135"/>
            </a:xfrm>
            <a:custGeom>
              <a:avLst/>
              <a:gdLst>
                <a:gd name="T0" fmla="*/ 0 w 3352"/>
                <a:gd name="T1" fmla="*/ 95 h 135"/>
                <a:gd name="T2" fmla="*/ 184 w 3352"/>
                <a:gd name="T3" fmla="*/ 128 h 135"/>
                <a:gd name="T4" fmla="*/ 320 w 3352"/>
                <a:gd name="T5" fmla="*/ 56 h 135"/>
                <a:gd name="T6" fmla="*/ 488 w 3352"/>
                <a:gd name="T7" fmla="*/ 120 h 135"/>
                <a:gd name="T8" fmla="*/ 672 w 3352"/>
                <a:gd name="T9" fmla="*/ 32 h 135"/>
                <a:gd name="T10" fmla="*/ 844 w 3352"/>
                <a:gd name="T11" fmla="*/ 113 h 135"/>
                <a:gd name="T12" fmla="*/ 1010 w 3352"/>
                <a:gd name="T13" fmla="*/ 18 h 135"/>
                <a:gd name="T14" fmla="*/ 1167 w 3352"/>
                <a:gd name="T15" fmla="*/ 89 h 135"/>
                <a:gd name="T16" fmla="*/ 1317 w 3352"/>
                <a:gd name="T17" fmla="*/ 24 h 135"/>
                <a:gd name="T18" fmla="*/ 1467 w 3352"/>
                <a:gd name="T19" fmla="*/ 83 h 135"/>
                <a:gd name="T20" fmla="*/ 1641 w 3352"/>
                <a:gd name="T21" fmla="*/ 42 h 135"/>
                <a:gd name="T22" fmla="*/ 1846 w 3352"/>
                <a:gd name="T23" fmla="*/ 95 h 135"/>
                <a:gd name="T24" fmla="*/ 1980 w 3352"/>
                <a:gd name="T25" fmla="*/ 36 h 135"/>
                <a:gd name="T26" fmla="*/ 2177 w 3352"/>
                <a:gd name="T27" fmla="*/ 95 h 135"/>
                <a:gd name="T28" fmla="*/ 2335 w 3352"/>
                <a:gd name="T29" fmla="*/ 18 h 135"/>
                <a:gd name="T30" fmla="*/ 2477 w 3352"/>
                <a:gd name="T31" fmla="*/ 95 h 135"/>
                <a:gd name="T32" fmla="*/ 2611 w 3352"/>
                <a:gd name="T33" fmla="*/ 30 h 135"/>
                <a:gd name="T34" fmla="*/ 2768 w 3352"/>
                <a:gd name="T35" fmla="*/ 66 h 135"/>
                <a:gd name="T36" fmla="*/ 2942 w 3352"/>
                <a:gd name="T37" fmla="*/ 0 h 135"/>
                <a:gd name="T38" fmla="*/ 3108 w 3352"/>
                <a:gd name="T39" fmla="*/ 66 h 135"/>
                <a:gd name="T40" fmla="*/ 3210 w 3352"/>
                <a:gd name="T41" fmla="*/ 6 h 135"/>
                <a:gd name="T42" fmla="*/ 3352 w 3352"/>
                <a:gd name="T43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52" h="135">
                  <a:moveTo>
                    <a:pt x="0" y="95"/>
                  </a:moveTo>
                  <a:cubicBezTo>
                    <a:pt x="31" y="100"/>
                    <a:pt x="131" y="135"/>
                    <a:pt x="184" y="128"/>
                  </a:cubicBezTo>
                  <a:cubicBezTo>
                    <a:pt x="237" y="121"/>
                    <a:pt x="269" y="57"/>
                    <a:pt x="320" y="56"/>
                  </a:cubicBezTo>
                  <a:cubicBezTo>
                    <a:pt x="371" y="55"/>
                    <a:pt x="429" y="124"/>
                    <a:pt x="488" y="120"/>
                  </a:cubicBezTo>
                  <a:cubicBezTo>
                    <a:pt x="547" y="116"/>
                    <a:pt x="613" y="33"/>
                    <a:pt x="672" y="32"/>
                  </a:cubicBezTo>
                  <a:cubicBezTo>
                    <a:pt x="731" y="31"/>
                    <a:pt x="788" y="115"/>
                    <a:pt x="844" y="113"/>
                  </a:cubicBezTo>
                  <a:cubicBezTo>
                    <a:pt x="900" y="111"/>
                    <a:pt x="955" y="22"/>
                    <a:pt x="1010" y="18"/>
                  </a:cubicBezTo>
                  <a:cubicBezTo>
                    <a:pt x="1064" y="14"/>
                    <a:pt x="1116" y="89"/>
                    <a:pt x="1167" y="89"/>
                  </a:cubicBezTo>
                  <a:cubicBezTo>
                    <a:pt x="1219" y="90"/>
                    <a:pt x="1267" y="25"/>
                    <a:pt x="1317" y="24"/>
                  </a:cubicBezTo>
                  <a:cubicBezTo>
                    <a:pt x="1367" y="23"/>
                    <a:pt x="1413" y="80"/>
                    <a:pt x="1467" y="83"/>
                  </a:cubicBezTo>
                  <a:cubicBezTo>
                    <a:pt x="1521" y="86"/>
                    <a:pt x="1577" y="39"/>
                    <a:pt x="1641" y="42"/>
                  </a:cubicBezTo>
                  <a:cubicBezTo>
                    <a:pt x="1704" y="44"/>
                    <a:pt x="1789" y="96"/>
                    <a:pt x="1846" y="95"/>
                  </a:cubicBezTo>
                  <a:cubicBezTo>
                    <a:pt x="1902" y="95"/>
                    <a:pt x="1924" y="36"/>
                    <a:pt x="1980" y="36"/>
                  </a:cubicBezTo>
                  <a:cubicBezTo>
                    <a:pt x="2035" y="36"/>
                    <a:pt x="2118" y="98"/>
                    <a:pt x="2177" y="95"/>
                  </a:cubicBezTo>
                  <a:cubicBezTo>
                    <a:pt x="2236" y="92"/>
                    <a:pt x="2284" y="18"/>
                    <a:pt x="2335" y="18"/>
                  </a:cubicBezTo>
                  <a:cubicBezTo>
                    <a:pt x="2385" y="18"/>
                    <a:pt x="2430" y="93"/>
                    <a:pt x="2477" y="95"/>
                  </a:cubicBezTo>
                  <a:cubicBezTo>
                    <a:pt x="2523" y="98"/>
                    <a:pt x="2562" y="35"/>
                    <a:pt x="2611" y="30"/>
                  </a:cubicBezTo>
                  <a:cubicBezTo>
                    <a:pt x="2659" y="25"/>
                    <a:pt x="2713" y="71"/>
                    <a:pt x="2768" y="66"/>
                  </a:cubicBezTo>
                  <a:cubicBezTo>
                    <a:pt x="2824" y="60"/>
                    <a:pt x="2886" y="0"/>
                    <a:pt x="2942" y="0"/>
                  </a:cubicBezTo>
                  <a:cubicBezTo>
                    <a:pt x="2998" y="0"/>
                    <a:pt x="3063" y="65"/>
                    <a:pt x="3108" y="66"/>
                  </a:cubicBezTo>
                  <a:cubicBezTo>
                    <a:pt x="3152" y="66"/>
                    <a:pt x="3170" y="5"/>
                    <a:pt x="3210" y="6"/>
                  </a:cubicBezTo>
                  <a:cubicBezTo>
                    <a:pt x="3250" y="7"/>
                    <a:pt x="3322" y="58"/>
                    <a:pt x="3352" y="7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564359" y="8123771"/>
            <a:ext cx="1788801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dirty="0">
                <a:solidFill>
                  <a:srgbClr val="003366"/>
                </a:solidFill>
                <a:latin typeface="Comic Sans MS" charset="0"/>
              </a:rPr>
              <a:t>Prevale [</a:t>
            </a:r>
            <a:r>
              <a:rPr lang="it-IT" sz="2100" dirty="0" err="1">
                <a:solidFill>
                  <a:srgbClr val="003366"/>
                </a:solidFill>
                <a:latin typeface="Comic Sans MS" charset="0"/>
              </a:rPr>
              <a:t>HIn</a:t>
            </a:r>
            <a:r>
              <a:rPr lang="it-IT" sz="2100" dirty="0">
                <a:solidFill>
                  <a:srgbClr val="003366"/>
                </a:solidFill>
                <a:latin typeface="Comic Sans MS" charset="0"/>
              </a:rPr>
              <a:t>]</a:t>
            </a:r>
            <a:endParaRPr lang="it-IT" sz="2100" b="1" dirty="0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322367" y="8677582"/>
            <a:ext cx="2172638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 dirty="0">
                <a:solidFill>
                  <a:srgbClr val="0033CC"/>
                </a:solidFill>
                <a:latin typeface="Comic Sans MS" charset="0"/>
              </a:rPr>
              <a:t>(colore azzurro)</a:t>
            </a:r>
            <a:endParaRPr lang="it-IT" sz="2100" b="1" dirty="0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2793206" y="8170338"/>
            <a:ext cx="2164354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>
                <a:solidFill>
                  <a:srgbClr val="003366"/>
                </a:solidFill>
                <a:latin typeface="Comic Sans MS" charset="0"/>
              </a:rPr>
              <a:t>Punto di viraggio</a:t>
            </a:r>
            <a:endParaRPr lang="it-IT" sz="2100" b="1">
              <a:solidFill>
                <a:srgbClr val="003366"/>
              </a:solidFill>
              <a:latin typeface="Comic Sans MS" charset="0"/>
            </a:endParaRP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2566012" y="8688922"/>
            <a:ext cx="2370146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 dirty="0">
                <a:solidFill>
                  <a:srgbClr val="003366"/>
                </a:solidFill>
                <a:latin typeface="Comic Sans MS" charset="0"/>
              </a:rPr>
              <a:t>Campo di viraggio</a:t>
            </a:r>
          </a:p>
        </p:txBody>
      </p:sp>
      <p:sp>
        <p:nvSpPr>
          <p:cNvPr id="3150" name="Text Box 78"/>
          <p:cNvSpPr txBox="1">
            <a:spLocks noChangeArrowheads="1"/>
          </p:cNvSpPr>
          <p:nvPr/>
        </p:nvSpPr>
        <p:spPr bwMode="auto">
          <a:xfrm>
            <a:off x="5191128" y="8123771"/>
            <a:ext cx="1672527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dirty="0">
                <a:solidFill>
                  <a:srgbClr val="003366"/>
                </a:solidFill>
                <a:latin typeface="Comic Sans MS" charset="0"/>
              </a:rPr>
              <a:t>Prevale [In</a:t>
            </a:r>
            <a:r>
              <a:rPr lang="it-IT" b="1" baseline="50000" dirty="0">
                <a:solidFill>
                  <a:srgbClr val="003366"/>
                </a:solidFill>
                <a:latin typeface="Comic Sans MS" charset="0"/>
              </a:rPr>
              <a:t>–</a:t>
            </a:r>
            <a:r>
              <a:rPr lang="it-IT" sz="2100" dirty="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4990438" y="8688922"/>
            <a:ext cx="1867567" cy="37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100" b="1" dirty="0">
                <a:solidFill>
                  <a:srgbClr val="FF0000"/>
                </a:solidFill>
                <a:latin typeface="Comic Sans MS" charset="0"/>
              </a:rPr>
              <a:t>(colore rosso)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84538" y="5319185"/>
            <a:ext cx="708233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[In</a:t>
            </a:r>
            <a:r>
              <a:rPr lang="it-IT" b="1" baseline="50000">
                <a:solidFill>
                  <a:srgbClr val="003366"/>
                </a:solidFill>
                <a:latin typeface="Comic Sans MS" charset="0"/>
              </a:rPr>
              <a:t>–</a:t>
            </a:r>
            <a:r>
              <a:rPr lang="it-IT" sz="2200">
                <a:solidFill>
                  <a:srgbClr val="003366"/>
                </a:solidFill>
                <a:latin typeface="Comic Sans MS" charset="0"/>
              </a:rPr>
              <a:t>]</a:t>
            </a: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45244" y="5850467"/>
            <a:ext cx="834356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003366"/>
                </a:solidFill>
                <a:latin typeface="Comic Sans MS" charset="0"/>
              </a:rPr>
              <a:t>[HIn]</a:t>
            </a:r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51201" y="5848351"/>
            <a:ext cx="631031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751285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>
            <a:off x="32147" y="5264151"/>
            <a:ext cx="66294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32147" y="4675717"/>
            <a:ext cx="66294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32147" y="6470651"/>
            <a:ext cx="66294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1396604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2040731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2686050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>
            <a:off x="3331369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>
            <a:off x="3975497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4620816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>
            <a:off x="5266135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>
            <a:off x="5911454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>
            <a:off x="6555581" y="4724403"/>
            <a:ext cx="0" cy="3325284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 flipH="1">
            <a:off x="294088" y="8644472"/>
            <a:ext cx="1820465" cy="1481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>
            <a:off x="4972050" y="8644472"/>
            <a:ext cx="1820466" cy="1481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0" name="AutoShape 98"/>
          <p:cNvSpPr>
            <a:spLocks/>
          </p:cNvSpPr>
          <p:nvPr/>
        </p:nvSpPr>
        <p:spPr bwMode="auto">
          <a:xfrm rot="-5400000">
            <a:off x="3458106" y="7731125"/>
            <a:ext cx="332317" cy="1828800"/>
          </a:xfrm>
          <a:prstGeom prst="leftBrace">
            <a:avLst>
              <a:gd name="adj1" fmla="val 81528"/>
              <a:gd name="adj2" fmla="val 50000"/>
            </a:avLst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51206" tIns="25603" rIns="51206" bIns="25603" anchor="ctr"/>
          <a:lstStyle/>
          <a:p>
            <a:pPr algn="ctr" defTabSz="512763"/>
            <a:endParaRPr lang="it-IT" sz="1300">
              <a:solidFill>
                <a:srgbClr val="003399"/>
              </a:solidFill>
            </a:endParaRPr>
          </a:p>
        </p:txBody>
      </p:sp>
      <p:grpSp>
        <p:nvGrpSpPr>
          <p:cNvPr id="3171" name="Group 99"/>
          <p:cNvGrpSpPr>
            <a:grpSpLocks/>
          </p:cNvGrpSpPr>
          <p:nvPr/>
        </p:nvGrpSpPr>
        <p:grpSpPr bwMode="auto">
          <a:xfrm>
            <a:off x="845344" y="7059089"/>
            <a:ext cx="469106" cy="859367"/>
            <a:chOff x="1242" y="6114"/>
            <a:chExt cx="690" cy="744"/>
          </a:xfrm>
        </p:grpSpPr>
        <p:sp>
          <p:nvSpPr>
            <p:cNvPr id="3172" name="Oval 100"/>
            <p:cNvSpPr>
              <a:spLocks noChangeArrowheads="1"/>
            </p:cNvSpPr>
            <p:nvPr/>
          </p:nvSpPr>
          <p:spPr bwMode="auto">
            <a:xfrm>
              <a:off x="1242" y="614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3" name="Oval 101"/>
            <p:cNvSpPr>
              <a:spLocks noChangeArrowheads="1"/>
            </p:cNvSpPr>
            <p:nvPr/>
          </p:nvSpPr>
          <p:spPr bwMode="auto">
            <a:xfrm>
              <a:off x="1374" y="616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4" name="Oval 102"/>
            <p:cNvSpPr>
              <a:spLocks noChangeArrowheads="1"/>
            </p:cNvSpPr>
            <p:nvPr/>
          </p:nvSpPr>
          <p:spPr bwMode="auto">
            <a:xfrm>
              <a:off x="1368" y="630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" name="Oval 103"/>
            <p:cNvSpPr>
              <a:spLocks noChangeArrowheads="1"/>
            </p:cNvSpPr>
            <p:nvPr/>
          </p:nvSpPr>
          <p:spPr bwMode="auto">
            <a:xfrm>
              <a:off x="1518" y="621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6" name="Oval 104"/>
            <p:cNvSpPr>
              <a:spLocks noChangeArrowheads="1"/>
            </p:cNvSpPr>
            <p:nvPr/>
          </p:nvSpPr>
          <p:spPr bwMode="auto">
            <a:xfrm>
              <a:off x="1662" y="615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7" name="Oval 105"/>
            <p:cNvSpPr>
              <a:spLocks noChangeArrowheads="1"/>
            </p:cNvSpPr>
            <p:nvPr/>
          </p:nvSpPr>
          <p:spPr bwMode="auto">
            <a:xfrm>
              <a:off x="1506" y="613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8" name="Oval 106"/>
            <p:cNvSpPr>
              <a:spLocks noChangeArrowheads="1"/>
            </p:cNvSpPr>
            <p:nvPr/>
          </p:nvSpPr>
          <p:spPr bwMode="auto">
            <a:xfrm>
              <a:off x="1782" y="611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9" name="Oval 107"/>
            <p:cNvSpPr>
              <a:spLocks noChangeArrowheads="1"/>
            </p:cNvSpPr>
            <p:nvPr/>
          </p:nvSpPr>
          <p:spPr bwMode="auto">
            <a:xfrm>
              <a:off x="1740" y="627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0" name="Oval 108"/>
            <p:cNvSpPr>
              <a:spLocks noChangeArrowheads="1"/>
            </p:cNvSpPr>
            <p:nvPr/>
          </p:nvSpPr>
          <p:spPr bwMode="auto">
            <a:xfrm>
              <a:off x="1620" y="636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1" name="Oval 109"/>
            <p:cNvSpPr>
              <a:spLocks noChangeArrowheads="1"/>
            </p:cNvSpPr>
            <p:nvPr/>
          </p:nvSpPr>
          <p:spPr bwMode="auto">
            <a:xfrm>
              <a:off x="1458" y="643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2" name="Oval 110"/>
            <p:cNvSpPr>
              <a:spLocks noChangeArrowheads="1"/>
            </p:cNvSpPr>
            <p:nvPr/>
          </p:nvSpPr>
          <p:spPr bwMode="auto">
            <a:xfrm>
              <a:off x="1260" y="649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3" name="Oval 111"/>
            <p:cNvSpPr>
              <a:spLocks noChangeArrowheads="1"/>
            </p:cNvSpPr>
            <p:nvPr/>
          </p:nvSpPr>
          <p:spPr bwMode="auto">
            <a:xfrm>
              <a:off x="1242" y="630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4" name="Oval 112"/>
            <p:cNvSpPr>
              <a:spLocks noChangeArrowheads="1"/>
            </p:cNvSpPr>
            <p:nvPr/>
          </p:nvSpPr>
          <p:spPr bwMode="auto">
            <a:xfrm>
              <a:off x="1500" y="633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5" name="Oval 113"/>
            <p:cNvSpPr>
              <a:spLocks noChangeArrowheads="1"/>
            </p:cNvSpPr>
            <p:nvPr/>
          </p:nvSpPr>
          <p:spPr bwMode="auto">
            <a:xfrm>
              <a:off x="1740" y="645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6" name="Oval 114"/>
            <p:cNvSpPr>
              <a:spLocks noChangeArrowheads="1"/>
            </p:cNvSpPr>
            <p:nvPr/>
          </p:nvSpPr>
          <p:spPr bwMode="auto">
            <a:xfrm>
              <a:off x="1626" y="625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7" name="Oval 115"/>
            <p:cNvSpPr>
              <a:spLocks noChangeArrowheads="1"/>
            </p:cNvSpPr>
            <p:nvPr/>
          </p:nvSpPr>
          <p:spPr bwMode="auto">
            <a:xfrm>
              <a:off x="1632" y="653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8" name="Oval 116"/>
            <p:cNvSpPr>
              <a:spLocks noChangeArrowheads="1"/>
            </p:cNvSpPr>
            <p:nvPr/>
          </p:nvSpPr>
          <p:spPr bwMode="auto">
            <a:xfrm>
              <a:off x="1788" y="662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89" name="Oval 117"/>
            <p:cNvSpPr>
              <a:spLocks noChangeArrowheads="1"/>
            </p:cNvSpPr>
            <p:nvPr/>
          </p:nvSpPr>
          <p:spPr bwMode="auto">
            <a:xfrm>
              <a:off x="1812" y="635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0" name="Oval 118"/>
            <p:cNvSpPr>
              <a:spLocks noChangeArrowheads="1"/>
            </p:cNvSpPr>
            <p:nvPr/>
          </p:nvSpPr>
          <p:spPr bwMode="auto">
            <a:xfrm>
              <a:off x="1314" y="640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1" name="Oval 119"/>
            <p:cNvSpPr>
              <a:spLocks noChangeArrowheads="1"/>
            </p:cNvSpPr>
            <p:nvPr/>
          </p:nvSpPr>
          <p:spPr bwMode="auto">
            <a:xfrm>
              <a:off x="1434" y="657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2" name="Oval 120"/>
            <p:cNvSpPr>
              <a:spLocks noChangeArrowheads="1"/>
            </p:cNvSpPr>
            <p:nvPr/>
          </p:nvSpPr>
          <p:spPr bwMode="auto">
            <a:xfrm>
              <a:off x="1260" y="663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3" name="Oval 121"/>
            <p:cNvSpPr>
              <a:spLocks noChangeArrowheads="1"/>
            </p:cNvSpPr>
            <p:nvPr/>
          </p:nvSpPr>
          <p:spPr bwMode="auto">
            <a:xfrm>
              <a:off x="1278" y="67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4" name="Oval 122"/>
            <p:cNvSpPr>
              <a:spLocks noChangeArrowheads="1"/>
            </p:cNvSpPr>
            <p:nvPr/>
          </p:nvSpPr>
          <p:spPr bwMode="auto">
            <a:xfrm>
              <a:off x="1446" y="673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5" name="Oval 123"/>
            <p:cNvSpPr>
              <a:spLocks noChangeArrowheads="1"/>
            </p:cNvSpPr>
            <p:nvPr/>
          </p:nvSpPr>
          <p:spPr bwMode="auto">
            <a:xfrm>
              <a:off x="1560" y="663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6" name="Oval 124"/>
            <p:cNvSpPr>
              <a:spLocks noChangeArrowheads="1"/>
            </p:cNvSpPr>
            <p:nvPr/>
          </p:nvSpPr>
          <p:spPr bwMode="auto">
            <a:xfrm>
              <a:off x="1716" y="670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7" name="Oval 125"/>
            <p:cNvSpPr>
              <a:spLocks noChangeArrowheads="1"/>
            </p:cNvSpPr>
            <p:nvPr/>
          </p:nvSpPr>
          <p:spPr bwMode="auto">
            <a:xfrm>
              <a:off x="1596" y="676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8" name="Oval 126"/>
            <p:cNvSpPr>
              <a:spLocks noChangeArrowheads="1"/>
            </p:cNvSpPr>
            <p:nvPr/>
          </p:nvSpPr>
          <p:spPr bwMode="auto">
            <a:xfrm>
              <a:off x="1554" y="64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99" name="Oval 127"/>
            <p:cNvSpPr>
              <a:spLocks noChangeArrowheads="1"/>
            </p:cNvSpPr>
            <p:nvPr/>
          </p:nvSpPr>
          <p:spPr bwMode="auto">
            <a:xfrm>
              <a:off x="1842" y="652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0" name="Oval 128"/>
            <p:cNvSpPr>
              <a:spLocks noChangeArrowheads="1"/>
            </p:cNvSpPr>
            <p:nvPr/>
          </p:nvSpPr>
          <p:spPr bwMode="auto">
            <a:xfrm>
              <a:off x="1818" y="67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201" name="Group 129"/>
          <p:cNvGrpSpPr>
            <a:grpSpLocks/>
          </p:cNvGrpSpPr>
          <p:nvPr/>
        </p:nvGrpSpPr>
        <p:grpSpPr bwMode="auto">
          <a:xfrm>
            <a:off x="1485901" y="7052733"/>
            <a:ext cx="469106" cy="857251"/>
            <a:chOff x="1242" y="6114"/>
            <a:chExt cx="690" cy="744"/>
          </a:xfrm>
        </p:grpSpPr>
        <p:sp>
          <p:nvSpPr>
            <p:cNvPr id="3202" name="Oval 130"/>
            <p:cNvSpPr>
              <a:spLocks noChangeArrowheads="1"/>
            </p:cNvSpPr>
            <p:nvPr/>
          </p:nvSpPr>
          <p:spPr bwMode="auto">
            <a:xfrm>
              <a:off x="1242" y="614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3" name="Oval 131"/>
            <p:cNvSpPr>
              <a:spLocks noChangeArrowheads="1"/>
            </p:cNvSpPr>
            <p:nvPr/>
          </p:nvSpPr>
          <p:spPr bwMode="auto">
            <a:xfrm>
              <a:off x="1374" y="616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4" name="Oval 132"/>
            <p:cNvSpPr>
              <a:spLocks noChangeArrowheads="1"/>
            </p:cNvSpPr>
            <p:nvPr/>
          </p:nvSpPr>
          <p:spPr bwMode="auto">
            <a:xfrm>
              <a:off x="1368" y="630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5" name="Oval 133"/>
            <p:cNvSpPr>
              <a:spLocks noChangeArrowheads="1"/>
            </p:cNvSpPr>
            <p:nvPr/>
          </p:nvSpPr>
          <p:spPr bwMode="auto">
            <a:xfrm>
              <a:off x="1518" y="621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6" name="Oval 134"/>
            <p:cNvSpPr>
              <a:spLocks noChangeArrowheads="1"/>
            </p:cNvSpPr>
            <p:nvPr/>
          </p:nvSpPr>
          <p:spPr bwMode="auto">
            <a:xfrm>
              <a:off x="1662" y="615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7" name="Oval 135"/>
            <p:cNvSpPr>
              <a:spLocks noChangeArrowheads="1"/>
            </p:cNvSpPr>
            <p:nvPr/>
          </p:nvSpPr>
          <p:spPr bwMode="auto">
            <a:xfrm>
              <a:off x="1506" y="613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8" name="Oval 136"/>
            <p:cNvSpPr>
              <a:spLocks noChangeArrowheads="1"/>
            </p:cNvSpPr>
            <p:nvPr/>
          </p:nvSpPr>
          <p:spPr bwMode="auto">
            <a:xfrm>
              <a:off x="1782" y="611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09" name="Oval 137"/>
            <p:cNvSpPr>
              <a:spLocks noChangeArrowheads="1"/>
            </p:cNvSpPr>
            <p:nvPr/>
          </p:nvSpPr>
          <p:spPr bwMode="auto">
            <a:xfrm>
              <a:off x="1740" y="627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0" name="Oval 138"/>
            <p:cNvSpPr>
              <a:spLocks noChangeArrowheads="1"/>
            </p:cNvSpPr>
            <p:nvPr/>
          </p:nvSpPr>
          <p:spPr bwMode="auto">
            <a:xfrm>
              <a:off x="1620" y="636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1" name="Oval 139"/>
            <p:cNvSpPr>
              <a:spLocks noChangeArrowheads="1"/>
            </p:cNvSpPr>
            <p:nvPr/>
          </p:nvSpPr>
          <p:spPr bwMode="auto">
            <a:xfrm>
              <a:off x="1458" y="643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2" name="Oval 140"/>
            <p:cNvSpPr>
              <a:spLocks noChangeArrowheads="1"/>
            </p:cNvSpPr>
            <p:nvPr/>
          </p:nvSpPr>
          <p:spPr bwMode="auto">
            <a:xfrm>
              <a:off x="1260" y="649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3" name="Oval 141"/>
            <p:cNvSpPr>
              <a:spLocks noChangeArrowheads="1"/>
            </p:cNvSpPr>
            <p:nvPr/>
          </p:nvSpPr>
          <p:spPr bwMode="auto">
            <a:xfrm>
              <a:off x="1242" y="630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4" name="Oval 142"/>
            <p:cNvSpPr>
              <a:spLocks noChangeArrowheads="1"/>
            </p:cNvSpPr>
            <p:nvPr/>
          </p:nvSpPr>
          <p:spPr bwMode="auto">
            <a:xfrm>
              <a:off x="1500" y="633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5" name="Oval 143"/>
            <p:cNvSpPr>
              <a:spLocks noChangeArrowheads="1"/>
            </p:cNvSpPr>
            <p:nvPr/>
          </p:nvSpPr>
          <p:spPr bwMode="auto">
            <a:xfrm>
              <a:off x="1740" y="645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6" name="Oval 144"/>
            <p:cNvSpPr>
              <a:spLocks noChangeArrowheads="1"/>
            </p:cNvSpPr>
            <p:nvPr/>
          </p:nvSpPr>
          <p:spPr bwMode="auto">
            <a:xfrm>
              <a:off x="1626" y="625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7" name="Oval 145"/>
            <p:cNvSpPr>
              <a:spLocks noChangeArrowheads="1"/>
            </p:cNvSpPr>
            <p:nvPr/>
          </p:nvSpPr>
          <p:spPr bwMode="auto">
            <a:xfrm>
              <a:off x="1632" y="653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8" name="Oval 146"/>
            <p:cNvSpPr>
              <a:spLocks noChangeArrowheads="1"/>
            </p:cNvSpPr>
            <p:nvPr/>
          </p:nvSpPr>
          <p:spPr bwMode="auto">
            <a:xfrm>
              <a:off x="1788" y="662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19" name="Oval 147"/>
            <p:cNvSpPr>
              <a:spLocks noChangeArrowheads="1"/>
            </p:cNvSpPr>
            <p:nvPr/>
          </p:nvSpPr>
          <p:spPr bwMode="auto">
            <a:xfrm>
              <a:off x="1812" y="635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0" name="Oval 148"/>
            <p:cNvSpPr>
              <a:spLocks noChangeArrowheads="1"/>
            </p:cNvSpPr>
            <p:nvPr/>
          </p:nvSpPr>
          <p:spPr bwMode="auto">
            <a:xfrm>
              <a:off x="1314" y="640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1" name="Oval 149"/>
            <p:cNvSpPr>
              <a:spLocks noChangeArrowheads="1"/>
            </p:cNvSpPr>
            <p:nvPr/>
          </p:nvSpPr>
          <p:spPr bwMode="auto">
            <a:xfrm>
              <a:off x="1434" y="657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2" name="Oval 150"/>
            <p:cNvSpPr>
              <a:spLocks noChangeArrowheads="1"/>
            </p:cNvSpPr>
            <p:nvPr/>
          </p:nvSpPr>
          <p:spPr bwMode="auto">
            <a:xfrm>
              <a:off x="1260" y="6636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3" name="Oval 151"/>
            <p:cNvSpPr>
              <a:spLocks noChangeArrowheads="1"/>
            </p:cNvSpPr>
            <p:nvPr/>
          </p:nvSpPr>
          <p:spPr bwMode="auto">
            <a:xfrm>
              <a:off x="1278" y="67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4" name="Oval 152"/>
            <p:cNvSpPr>
              <a:spLocks noChangeArrowheads="1"/>
            </p:cNvSpPr>
            <p:nvPr/>
          </p:nvSpPr>
          <p:spPr bwMode="auto">
            <a:xfrm>
              <a:off x="1446" y="673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5" name="Oval 153"/>
            <p:cNvSpPr>
              <a:spLocks noChangeArrowheads="1"/>
            </p:cNvSpPr>
            <p:nvPr/>
          </p:nvSpPr>
          <p:spPr bwMode="auto">
            <a:xfrm>
              <a:off x="1560" y="6630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6" name="Oval 154"/>
            <p:cNvSpPr>
              <a:spLocks noChangeArrowheads="1"/>
            </p:cNvSpPr>
            <p:nvPr/>
          </p:nvSpPr>
          <p:spPr bwMode="auto">
            <a:xfrm>
              <a:off x="1716" y="670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7" name="Oval 155"/>
            <p:cNvSpPr>
              <a:spLocks noChangeArrowheads="1"/>
            </p:cNvSpPr>
            <p:nvPr/>
          </p:nvSpPr>
          <p:spPr bwMode="auto">
            <a:xfrm>
              <a:off x="1596" y="6768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8" name="Oval 156"/>
            <p:cNvSpPr>
              <a:spLocks noChangeArrowheads="1"/>
            </p:cNvSpPr>
            <p:nvPr/>
          </p:nvSpPr>
          <p:spPr bwMode="auto">
            <a:xfrm>
              <a:off x="1554" y="64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29" name="Oval 157"/>
            <p:cNvSpPr>
              <a:spLocks noChangeArrowheads="1"/>
            </p:cNvSpPr>
            <p:nvPr/>
          </p:nvSpPr>
          <p:spPr bwMode="auto">
            <a:xfrm>
              <a:off x="1842" y="6522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30" name="Oval 158"/>
            <p:cNvSpPr>
              <a:spLocks noChangeArrowheads="1"/>
            </p:cNvSpPr>
            <p:nvPr/>
          </p:nvSpPr>
          <p:spPr bwMode="auto">
            <a:xfrm>
              <a:off x="1818" y="6774"/>
              <a:ext cx="90" cy="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31" name="Oval 159"/>
          <p:cNvSpPr>
            <a:spLocks noChangeArrowheads="1"/>
          </p:cNvSpPr>
          <p:nvPr/>
        </p:nvSpPr>
        <p:spPr bwMode="auto">
          <a:xfrm>
            <a:off x="2134794" y="70802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2" name="Oval 160"/>
          <p:cNvSpPr>
            <a:spLocks noChangeArrowheads="1"/>
          </p:cNvSpPr>
          <p:nvPr/>
        </p:nvSpPr>
        <p:spPr bwMode="auto">
          <a:xfrm>
            <a:off x="2225278" y="7101422"/>
            <a:ext cx="60722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3" name="Oval 161"/>
          <p:cNvSpPr>
            <a:spLocks noChangeArrowheads="1"/>
          </p:cNvSpPr>
          <p:nvPr/>
        </p:nvSpPr>
        <p:spPr bwMode="auto">
          <a:xfrm>
            <a:off x="2220519" y="7266522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4" name="Oval 162"/>
          <p:cNvSpPr>
            <a:spLocks noChangeArrowheads="1"/>
          </p:cNvSpPr>
          <p:nvPr/>
        </p:nvSpPr>
        <p:spPr bwMode="auto">
          <a:xfrm>
            <a:off x="2322910" y="716280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5" name="Oval 163"/>
          <p:cNvSpPr>
            <a:spLocks noChangeArrowheads="1"/>
          </p:cNvSpPr>
          <p:nvPr/>
        </p:nvSpPr>
        <p:spPr bwMode="auto">
          <a:xfrm>
            <a:off x="2420544" y="708660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6" name="Oval 164"/>
          <p:cNvSpPr>
            <a:spLocks noChangeArrowheads="1"/>
          </p:cNvSpPr>
          <p:nvPr/>
        </p:nvSpPr>
        <p:spPr bwMode="auto">
          <a:xfrm>
            <a:off x="2314576" y="7065438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7" name="Oval 165"/>
          <p:cNvSpPr>
            <a:spLocks noChangeArrowheads="1"/>
          </p:cNvSpPr>
          <p:nvPr/>
        </p:nvSpPr>
        <p:spPr bwMode="auto">
          <a:xfrm>
            <a:off x="2502694" y="70442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8" name="Oval 166"/>
          <p:cNvSpPr>
            <a:spLocks noChangeArrowheads="1"/>
          </p:cNvSpPr>
          <p:nvPr/>
        </p:nvSpPr>
        <p:spPr bwMode="auto">
          <a:xfrm>
            <a:off x="2474119" y="72241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39" name="Oval 167"/>
          <p:cNvSpPr>
            <a:spLocks noChangeArrowheads="1"/>
          </p:cNvSpPr>
          <p:nvPr/>
        </p:nvSpPr>
        <p:spPr bwMode="auto">
          <a:xfrm>
            <a:off x="2391969" y="73363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0" name="Oval 168"/>
          <p:cNvSpPr>
            <a:spLocks noChangeArrowheads="1"/>
          </p:cNvSpPr>
          <p:nvPr/>
        </p:nvSpPr>
        <p:spPr bwMode="auto">
          <a:xfrm>
            <a:off x="2282428" y="74125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1" name="Oval 169"/>
          <p:cNvSpPr>
            <a:spLocks noChangeArrowheads="1"/>
          </p:cNvSpPr>
          <p:nvPr/>
        </p:nvSpPr>
        <p:spPr bwMode="auto">
          <a:xfrm>
            <a:off x="2146700" y="74887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2" name="Oval 170"/>
          <p:cNvSpPr>
            <a:spLocks noChangeArrowheads="1"/>
          </p:cNvSpPr>
          <p:nvPr/>
        </p:nvSpPr>
        <p:spPr bwMode="auto">
          <a:xfrm>
            <a:off x="2134794" y="72601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3" name="Oval 171"/>
          <p:cNvSpPr>
            <a:spLocks noChangeArrowheads="1"/>
          </p:cNvSpPr>
          <p:nvPr/>
        </p:nvSpPr>
        <p:spPr bwMode="auto">
          <a:xfrm>
            <a:off x="2311003" y="73003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4" name="Oval 172"/>
          <p:cNvSpPr>
            <a:spLocks noChangeArrowheads="1"/>
          </p:cNvSpPr>
          <p:nvPr/>
        </p:nvSpPr>
        <p:spPr bwMode="auto">
          <a:xfrm>
            <a:off x="2474119" y="74400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5" name="Oval 173"/>
          <p:cNvSpPr>
            <a:spLocks noChangeArrowheads="1"/>
          </p:cNvSpPr>
          <p:nvPr/>
        </p:nvSpPr>
        <p:spPr bwMode="auto">
          <a:xfrm>
            <a:off x="2396728" y="72114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6" name="Oval 174"/>
          <p:cNvSpPr>
            <a:spLocks noChangeArrowheads="1"/>
          </p:cNvSpPr>
          <p:nvPr/>
        </p:nvSpPr>
        <p:spPr bwMode="auto">
          <a:xfrm>
            <a:off x="2400301" y="7528989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7" name="Oval 175"/>
          <p:cNvSpPr>
            <a:spLocks noChangeArrowheads="1"/>
          </p:cNvSpPr>
          <p:nvPr/>
        </p:nvSpPr>
        <p:spPr bwMode="auto">
          <a:xfrm>
            <a:off x="2506269" y="7634822"/>
            <a:ext cx="61913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8" name="Oval 176"/>
          <p:cNvSpPr>
            <a:spLocks noChangeArrowheads="1"/>
          </p:cNvSpPr>
          <p:nvPr/>
        </p:nvSpPr>
        <p:spPr bwMode="auto">
          <a:xfrm>
            <a:off x="2522935" y="73215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49" name="Oval 177"/>
          <p:cNvSpPr>
            <a:spLocks noChangeArrowheads="1"/>
          </p:cNvSpPr>
          <p:nvPr/>
        </p:nvSpPr>
        <p:spPr bwMode="auto">
          <a:xfrm>
            <a:off x="2183609" y="7376589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0" name="Oval 178"/>
          <p:cNvSpPr>
            <a:spLocks noChangeArrowheads="1"/>
          </p:cNvSpPr>
          <p:nvPr/>
        </p:nvSpPr>
        <p:spPr bwMode="auto">
          <a:xfrm>
            <a:off x="2265760" y="7571322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1" name="Oval 179"/>
          <p:cNvSpPr>
            <a:spLocks noChangeArrowheads="1"/>
          </p:cNvSpPr>
          <p:nvPr/>
        </p:nvSpPr>
        <p:spPr bwMode="auto">
          <a:xfrm>
            <a:off x="2146700" y="7647522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2" name="Oval 180"/>
          <p:cNvSpPr>
            <a:spLocks noChangeArrowheads="1"/>
          </p:cNvSpPr>
          <p:nvPr/>
        </p:nvSpPr>
        <p:spPr bwMode="auto">
          <a:xfrm>
            <a:off x="2159794" y="78062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3" name="Oval 181"/>
          <p:cNvSpPr>
            <a:spLocks noChangeArrowheads="1"/>
          </p:cNvSpPr>
          <p:nvPr/>
        </p:nvSpPr>
        <p:spPr bwMode="auto">
          <a:xfrm>
            <a:off x="2274094" y="77660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4" name="Oval 182"/>
          <p:cNvSpPr>
            <a:spLocks noChangeArrowheads="1"/>
          </p:cNvSpPr>
          <p:nvPr/>
        </p:nvSpPr>
        <p:spPr bwMode="auto">
          <a:xfrm>
            <a:off x="2351485" y="76411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5" name="Oval 183"/>
          <p:cNvSpPr>
            <a:spLocks noChangeArrowheads="1"/>
          </p:cNvSpPr>
          <p:nvPr/>
        </p:nvSpPr>
        <p:spPr bwMode="auto">
          <a:xfrm>
            <a:off x="2457451" y="7723722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6" name="Oval 184"/>
          <p:cNvSpPr>
            <a:spLocks noChangeArrowheads="1"/>
          </p:cNvSpPr>
          <p:nvPr/>
        </p:nvSpPr>
        <p:spPr bwMode="auto">
          <a:xfrm>
            <a:off x="2375300" y="7799922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7" name="Oval 185"/>
          <p:cNvSpPr>
            <a:spLocks noChangeArrowheads="1"/>
          </p:cNvSpPr>
          <p:nvPr/>
        </p:nvSpPr>
        <p:spPr bwMode="auto">
          <a:xfrm>
            <a:off x="2346725" y="74612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8" name="Oval 186"/>
          <p:cNvSpPr>
            <a:spLocks noChangeArrowheads="1"/>
          </p:cNvSpPr>
          <p:nvPr/>
        </p:nvSpPr>
        <p:spPr bwMode="auto">
          <a:xfrm>
            <a:off x="2543176" y="75162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59" name="Oval 187"/>
          <p:cNvSpPr>
            <a:spLocks noChangeArrowheads="1"/>
          </p:cNvSpPr>
          <p:nvPr/>
        </p:nvSpPr>
        <p:spPr bwMode="auto">
          <a:xfrm>
            <a:off x="2526509" y="78062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0" name="Oval 188"/>
          <p:cNvSpPr>
            <a:spLocks noChangeArrowheads="1"/>
          </p:cNvSpPr>
          <p:nvPr/>
        </p:nvSpPr>
        <p:spPr bwMode="auto">
          <a:xfrm>
            <a:off x="2771776" y="708660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1" name="Oval 189"/>
          <p:cNvSpPr>
            <a:spLocks noChangeArrowheads="1"/>
          </p:cNvSpPr>
          <p:nvPr/>
        </p:nvSpPr>
        <p:spPr bwMode="auto">
          <a:xfrm>
            <a:off x="2861075" y="71077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2" name="Oval 190"/>
          <p:cNvSpPr>
            <a:spLocks noChangeArrowheads="1"/>
          </p:cNvSpPr>
          <p:nvPr/>
        </p:nvSpPr>
        <p:spPr bwMode="auto">
          <a:xfrm>
            <a:off x="2857501" y="72728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3" name="Oval 191"/>
          <p:cNvSpPr>
            <a:spLocks noChangeArrowheads="1"/>
          </p:cNvSpPr>
          <p:nvPr/>
        </p:nvSpPr>
        <p:spPr bwMode="auto">
          <a:xfrm>
            <a:off x="2959894" y="71691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4" name="Oval 192"/>
          <p:cNvSpPr>
            <a:spLocks noChangeArrowheads="1"/>
          </p:cNvSpPr>
          <p:nvPr/>
        </p:nvSpPr>
        <p:spPr bwMode="auto">
          <a:xfrm>
            <a:off x="3057526" y="70929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5" name="Oval 193"/>
          <p:cNvSpPr>
            <a:spLocks noChangeArrowheads="1"/>
          </p:cNvSpPr>
          <p:nvPr/>
        </p:nvSpPr>
        <p:spPr bwMode="auto">
          <a:xfrm>
            <a:off x="2951560" y="70717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6" name="Oval 194"/>
          <p:cNvSpPr>
            <a:spLocks noChangeArrowheads="1"/>
          </p:cNvSpPr>
          <p:nvPr/>
        </p:nvSpPr>
        <p:spPr bwMode="auto">
          <a:xfrm>
            <a:off x="3139678" y="7052733"/>
            <a:ext cx="60722" cy="95251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7" name="Oval 195"/>
          <p:cNvSpPr>
            <a:spLocks noChangeArrowheads="1"/>
          </p:cNvSpPr>
          <p:nvPr/>
        </p:nvSpPr>
        <p:spPr bwMode="auto">
          <a:xfrm>
            <a:off x="3111103" y="72326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8" name="Oval 196"/>
          <p:cNvSpPr>
            <a:spLocks noChangeArrowheads="1"/>
          </p:cNvSpPr>
          <p:nvPr/>
        </p:nvSpPr>
        <p:spPr bwMode="auto">
          <a:xfrm>
            <a:off x="3028951" y="7342722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9" name="Oval 197"/>
          <p:cNvSpPr>
            <a:spLocks noChangeArrowheads="1"/>
          </p:cNvSpPr>
          <p:nvPr/>
        </p:nvSpPr>
        <p:spPr bwMode="auto">
          <a:xfrm>
            <a:off x="2918225" y="7418922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0" name="Oval 198"/>
          <p:cNvSpPr>
            <a:spLocks noChangeArrowheads="1"/>
          </p:cNvSpPr>
          <p:nvPr/>
        </p:nvSpPr>
        <p:spPr bwMode="auto">
          <a:xfrm>
            <a:off x="2783684" y="7495122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1" name="Oval 199"/>
          <p:cNvSpPr>
            <a:spLocks noChangeArrowheads="1"/>
          </p:cNvSpPr>
          <p:nvPr/>
        </p:nvSpPr>
        <p:spPr bwMode="auto">
          <a:xfrm>
            <a:off x="2771776" y="72665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2" name="Oval 200"/>
          <p:cNvSpPr>
            <a:spLocks noChangeArrowheads="1"/>
          </p:cNvSpPr>
          <p:nvPr/>
        </p:nvSpPr>
        <p:spPr bwMode="auto">
          <a:xfrm>
            <a:off x="2946800" y="73088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3" name="Oval 201"/>
          <p:cNvSpPr>
            <a:spLocks noChangeArrowheads="1"/>
          </p:cNvSpPr>
          <p:nvPr/>
        </p:nvSpPr>
        <p:spPr bwMode="auto">
          <a:xfrm>
            <a:off x="3111103" y="7446438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4" name="Oval 202"/>
          <p:cNvSpPr>
            <a:spLocks noChangeArrowheads="1"/>
          </p:cNvSpPr>
          <p:nvPr/>
        </p:nvSpPr>
        <p:spPr bwMode="auto">
          <a:xfrm>
            <a:off x="3032525" y="7217838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5" name="Oval 203"/>
          <p:cNvSpPr>
            <a:spLocks noChangeArrowheads="1"/>
          </p:cNvSpPr>
          <p:nvPr/>
        </p:nvSpPr>
        <p:spPr bwMode="auto">
          <a:xfrm>
            <a:off x="3037285" y="75374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6" name="Oval 204"/>
          <p:cNvSpPr>
            <a:spLocks noChangeArrowheads="1"/>
          </p:cNvSpPr>
          <p:nvPr/>
        </p:nvSpPr>
        <p:spPr bwMode="auto">
          <a:xfrm>
            <a:off x="3143251" y="76411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" name="Oval 205"/>
          <p:cNvSpPr>
            <a:spLocks noChangeArrowheads="1"/>
          </p:cNvSpPr>
          <p:nvPr/>
        </p:nvSpPr>
        <p:spPr bwMode="auto">
          <a:xfrm>
            <a:off x="3159919" y="7330022"/>
            <a:ext cx="60722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8" name="Oval 206"/>
          <p:cNvSpPr>
            <a:spLocks noChangeArrowheads="1"/>
          </p:cNvSpPr>
          <p:nvPr/>
        </p:nvSpPr>
        <p:spPr bwMode="auto">
          <a:xfrm>
            <a:off x="2820594" y="73850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9" name="Oval 207"/>
          <p:cNvSpPr>
            <a:spLocks noChangeArrowheads="1"/>
          </p:cNvSpPr>
          <p:nvPr/>
        </p:nvSpPr>
        <p:spPr bwMode="auto">
          <a:xfrm>
            <a:off x="2902744" y="75776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0" name="Oval 208"/>
          <p:cNvSpPr>
            <a:spLocks noChangeArrowheads="1"/>
          </p:cNvSpPr>
          <p:nvPr/>
        </p:nvSpPr>
        <p:spPr bwMode="auto">
          <a:xfrm>
            <a:off x="2783684" y="76538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1" name="Oval 209"/>
          <p:cNvSpPr>
            <a:spLocks noChangeArrowheads="1"/>
          </p:cNvSpPr>
          <p:nvPr/>
        </p:nvSpPr>
        <p:spPr bwMode="auto">
          <a:xfrm>
            <a:off x="2796778" y="7814733"/>
            <a:ext cx="60722" cy="95251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2" name="Oval 210"/>
          <p:cNvSpPr>
            <a:spLocks noChangeArrowheads="1"/>
          </p:cNvSpPr>
          <p:nvPr/>
        </p:nvSpPr>
        <p:spPr bwMode="auto">
          <a:xfrm>
            <a:off x="2911078" y="777240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3" name="Oval 211"/>
          <p:cNvSpPr>
            <a:spLocks noChangeArrowheads="1"/>
          </p:cNvSpPr>
          <p:nvPr/>
        </p:nvSpPr>
        <p:spPr bwMode="auto">
          <a:xfrm>
            <a:off x="2988469" y="7647522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4" name="Oval 212"/>
          <p:cNvSpPr>
            <a:spLocks noChangeArrowheads="1"/>
          </p:cNvSpPr>
          <p:nvPr/>
        </p:nvSpPr>
        <p:spPr bwMode="auto">
          <a:xfrm>
            <a:off x="3094435" y="77300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5" name="Oval 213"/>
          <p:cNvSpPr>
            <a:spLocks noChangeArrowheads="1"/>
          </p:cNvSpPr>
          <p:nvPr/>
        </p:nvSpPr>
        <p:spPr bwMode="auto">
          <a:xfrm>
            <a:off x="3012284" y="78062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6" name="Oval 214"/>
          <p:cNvSpPr>
            <a:spLocks noChangeArrowheads="1"/>
          </p:cNvSpPr>
          <p:nvPr/>
        </p:nvSpPr>
        <p:spPr bwMode="auto">
          <a:xfrm>
            <a:off x="2983709" y="746760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7" name="Oval 215"/>
          <p:cNvSpPr>
            <a:spLocks noChangeArrowheads="1"/>
          </p:cNvSpPr>
          <p:nvPr/>
        </p:nvSpPr>
        <p:spPr bwMode="auto">
          <a:xfrm>
            <a:off x="3180160" y="7522638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8" name="Oval 216"/>
          <p:cNvSpPr>
            <a:spLocks noChangeArrowheads="1"/>
          </p:cNvSpPr>
          <p:nvPr/>
        </p:nvSpPr>
        <p:spPr bwMode="auto">
          <a:xfrm>
            <a:off x="3163494" y="7814733"/>
            <a:ext cx="61913" cy="9525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89" name="Oval 217"/>
          <p:cNvSpPr>
            <a:spLocks noChangeArrowheads="1"/>
          </p:cNvSpPr>
          <p:nvPr/>
        </p:nvSpPr>
        <p:spPr bwMode="auto">
          <a:xfrm>
            <a:off x="3420669" y="7065438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0" name="Oval 218"/>
          <p:cNvSpPr>
            <a:spLocks noChangeArrowheads="1"/>
          </p:cNvSpPr>
          <p:nvPr/>
        </p:nvSpPr>
        <p:spPr bwMode="auto">
          <a:xfrm>
            <a:off x="3511153" y="708660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1" name="Oval 219"/>
          <p:cNvSpPr>
            <a:spLocks noChangeArrowheads="1"/>
          </p:cNvSpPr>
          <p:nvPr/>
        </p:nvSpPr>
        <p:spPr bwMode="auto">
          <a:xfrm>
            <a:off x="3506394" y="7253822"/>
            <a:ext cx="61913" cy="952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2" name="Oval 220"/>
          <p:cNvSpPr>
            <a:spLocks noChangeArrowheads="1"/>
          </p:cNvSpPr>
          <p:nvPr/>
        </p:nvSpPr>
        <p:spPr bwMode="auto">
          <a:xfrm>
            <a:off x="3608784" y="71479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3" name="Oval 221"/>
          <p:cNvSpPr>
            <a:spLocks noChangeArrowheads="1"/>
          </p:cNvSpPr>
          <p:nvPr/>
        </p:nvSpPr>
        <p:spPr bwMode="auto">
          <a:xfrm>
            <a:off x="3706419" y="7071789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4" name="Oval 222"/>
          <p:cNvSpPr>
            <a:spLocks noChangeArrowheads="1"/>
          </p:cNvSpPr>
          <p:nvPr/>
        </p:nvSpPr>
        <p:spPr bwMode="auto">
          <a:xfrm>
            <a:off x="3600450" y="7052733"/>
            <a:ext cx="60722" cy="9525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5" name="Oval 223"/>
          <p:cNvSpPr>
            <a:spLocks noChangeArrowheads="1"/>
          </p:cNvSpPr>
          <p:nvPr/>
        </p:nvSpPr>
        <p:spPr bwMode="auto">
          <a:xfrm>
            <a:off x="3788569" y="70315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6" name="Oval 224"/>
          <p:cNvSpPr>
            <a:spLocks noChangeArrowheads="1"/>
          </p:cNvSpPr>
          <p:nvPr/>
        </p:nvSpPr>
        <p:spPr bwMode="auto">
          <a:xfrm>
            <a:off x="3759994" y="72114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7" name="Oval 225"/>
          <p:cNvSpPr>
            <a:spLocks noChangeArrowheads="1"/>
          </p:cNvSpPr>
          <p:nvPr/>
        </p:nvSpPr>
        <p:spPr bwMode="auto">
          <a:xfrm>
            <a:off x="3677844" y="73215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8" name="Oval 226"/>
          <p:cNvSpPr>
            <a:spLocks noChangeArrowheads="1"/>
          </p:cNvSpPr>
          <p:nvPr/>
        </p:nvSpPr>
        <p:spPr bwMode="auto">
          <a:xfrm>
            <a:off x="3568303" y="73977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99" name="Oval 227"/>
          <p:cNvSpPr>
            <a:spLocks noChangeArrowheads="1"/>
          </p:cNvSpPr>
          <p:nvPr/>
        </p:nvSpPr>
        <p:spPr bwMode="auto">
          <a:xfrm>
            <a:off x="3432575" y="74739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0" name="Oval 228"/>
          <p:cNvSpPr>
            <a:spLocks noChangeArrowheads="1"/>
          </p:cNvSpPr>
          <p:nvPr/>
        </p:nvSpPr>
        <p:spPr bwMode="auto">
          <a:xfrm>
            <a:off x="3420669" y="72453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1" name="Oval 229"/>
          <p:cNvSpPr>
            <a:spLocks noChangeArrowheads="1"/>
          </p:cNvSpPr>
          <p:nvPr/>
        </p:nvSpPr>
        <p:spPr bwMode="auto">
          <a:xfrm>
            <a:off x="3596878" y="7287689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2" name="Oval 230"/>
          <p:cNvSpPr>
            <a:spLocks noChangeArrowheads="1"/>
          </p:cNvSpPr>
          <p:nvPr/>
        </p:nvSpPr>
        <p:spPr bwMode="auto">
          <a:xfrm>
            <a:off x="3759994" y="74252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3" name="Oval 231"/>
          <p:cNvSpPr>
            <a:spLocks noChangeArrowheads="1"/>
          </p:cNvSpPr>
          <p:nvPr/>
        </p:nvSpPr>
        <p:spPr bwMode="auto">
          <a:xfrm>
            <a:off x="3682603" y="71966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4" name="Oval 232"/>
          <p:cNvSpPr>
            <a:spLocks noChangeArrowheads="1"/>
          </p:cNvSpPr>
          <p:nvPr/>
        </p:nvSpPr>
        <p:spPr bwMode="auto">
          <a:xfrm>
            <a:off x="3686176" y="7516289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5" name="Oval 233"/>
          <p:cNvSpPr>
            <a:spLocks noChangeArrowheads="1"/>
          </p:cNvSpPr>
          <p:nvPr/>
        </p:nvSpPr>
        <p:spPr bwMode="auto">
          <a:xfrm>
            <a:off x="3792144" y="762000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6" name="Oval 234"/>
          <p:cNvSpPr>
            <a:spLocks noChangeArrowheads="1"/>
          </p:cNvSpPr>
          <p:nvPr/>
        </p:nvSpPr>
        <p:spPr bwMode="auto">
          <a:xfrm>
            <a:off x="3808809" y="73088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7" name="Oval 235"/>
          <p:cNvSpPr>
            <a:spLocks noChangeArrowheads="1"/>
          </p:cNvSpPr>
          <p:nvPr/>
        </p:nvSpPr>
        <p:spPr bwMode="auto">
          <a:xfrm>
            <a:off x="3469482" y="7363889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8" name="Oval 236"/>
          <p:cNvSpPr>
            <a:spLocks noChangeArrowheads="1"/>
          </p:cNvSpPr>
          <p:nvPr/>
        </p:nvSpPr>
        <p:spPr bwMode="auto">
          <a:xfrm>
            <a:off x="3551635" y="7558622"/>
            <a:ext cx="60722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09" name="Oval 237"/>
          <p:cNvSpPr>
            <a:spLocks noChangeArrowheads="1"/>
          </p:cNvSpPr>
          <p:nvPr/>
        </p:nvSpPr>
        <p:spPr bwMode="auto">
          <a:xfrm>
            <a:off x="3432575" y="7634822"/>
            <a:ext cx="61913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0" name="Oval 238"/>
          <p:cNvSpPr>
            <a:spLocks noChangeArrowheads="1"/>
          </p:cNvSpPr>
          <p:nvPr/>
        </p:nvSpPr>
        <p:spPr bwMode="auto">
          <a:xfrm>
            <a:off x="3445669" y="77935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1" name="Oval 239"/>
          <p:cNvSpPr>
            <a:spLocks noChangeArrowheads="1"/>
          </p:cNvSpPr>
          <p:nvPr/>
        </p:nvSpPr>
        <p:spPr bwMode="auto">
          <a:xfrm>
            <a:off x="3559969" y="7751238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2" name="Oval 240"/>
          <p:cNvSpPr>
            <a:spLocks noChangeArrowheads="1"/>
          </p:cNvSpPr>
          <p:nvPr/>
        </p:nvSpPr>
        <p:spPr bwMode="auto">
          <a:xfrm>
            <a:off x="3637360" y="76263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3" name="Oval 241"/>
          <p:cNvSpPr>
            <a:spLocks noChangeArrowheads="1"/>
          </p:cNvSpPr>
          <p:nvPr/>
        </p:nvSpPr>
        <p:spPr bwMode="auto">
          <a:xfrm>
            <a:off x="3743326" y="7711022"/>
            <a:ext cx="60722" cy="95249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4" name="Oval 242"/>
          <p:cNvSpPr>
            <a:spLocks noChangeArrowheads="1"/>
          </p:cNvSpPr>
          <p:nvPr/>
        </p:nvSpPr>
        <p:spPr bwMode="auto">
          <a:xfrm>
            <a:off x="3661175" y="7787222"/>
            <a:ext cx="61913" cy="952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5" name="Oval 243"/>
          <p:cNvSpPr>
            <a:spLocks noChangeArrowheads="1"/>
          </p:cNvSpPr>
          <p:nvPr/>
        </p:nvSpPr>
        <p:spPr bwMode="auto">
          <a:xfrm>
            <a:off x="3632600" y="7446438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6" name="Oval 244"/>
          <p:cNvSpPr>
            <a:spLocks noChangeArrowheads="1"/>
          </p:cNvSpPr>
          <p:nvPr/>
        </p:nvSpPr>
        <p:spPr bwMode="auto">
          <a:xfrm>
            <a:off x="3829051" y="75014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17" name="Oval 245"/>
          <p:cNvSpPr>
            <a:spLocks noChangeArrowheads="1"/>
          </p:cNvSpPr>
          <p:nvPr/>
        </p:nvSpPr>
        <p:spPr bwMode="auto">
          <a:xfrm>
            <a:off x="3812384" y="77935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318" name="Group 246"/>
          <p:cNvGrpSpPr>
            <a:grpSpLocks/>
          </p:cNvGrpSpPr>
          <p:nvPr/>
        </p:nvGrpSpPr>
        <p:grpSpPr bwMode="auto">
          <a:xfrm>
            <a:off x="5997181" y="7059089"/>
            <a:ext cx="469106" cy="859367"/>
            <a:chOff x="8814" y="6114"/>
            <a:chExt cx="690" cy="744"/>
          </a:xfrm>
        </p:grpSpPr>
        <p:sp>
          <p:nvSpPr>
            <p:cNvPr id="3319" name="Oval 247"/>
            <p:cNvSpPr>
              <a:spLocks noChangeArrowheads="1"/>
            </p:cNvSpPr>
            <p:nvPr/>
          </p:nvSpPr>
          <p:spPr bwMode="auto">
            <a:xfrm>
              <a:off x="8814" y="614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0" name="Oval 248"/>
            <p:cNvSpPr>
              <a:spLocks noChangeArrowheads="1"/>
            </p:cNvSpPr>
            <p:nvPr/>
          </p:nvSpPr>
          <p:spPr bwMode="auto">
            <a:xfrm>
              <a:off x="8946" y="616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1" name="Oval 249"/>
            <p:cNvSpPr>
              <a:spLocks noChangeArrowheads="1"/>
            </p:cNvSpPr>
            <p:nvPr/>
          </p:nvSpPr>
          <p:spPr bwMode="auto">
            <a:xfrm>
              <a:off x="8940" y="630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2" name="Oval 250"/>
            <p:cNvSpPr>
              <a:spLocks noChangeArrowheads="1"/>
            </p:cNvSpPr>
            <p:nvPr/>
          </p:nvSpPr>
          <p:spPr bwMode="auto">
            <a:xfrm>
              <a:off x="9090" y="621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3" name="Oval 251"/>
            <p:cNvSpPr>
              <a:spLocks noChangeArrowheads="1"/>
            </p:cNvSpPr>
            <p:nvPr/>
          </p:nvSpPr>
          <p:spPr bwMode="auto">
            <a:xfrm>
              <a:off x="9234" y="615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4" name="Oval 252"/>
            <p:cNvSpPr>
              <a:spLocks noChangeArrowheads="1"/>
            </p:cNvSpPr>
            <p:nvPr/>
          </p:nvSpPr>
          <p:spPr bwMode="auto">
            <a:xfrm>
              <a:off x="9078" y="613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5" name="Oval 253"/>
            <p:cNvSpPr>
              <a:spLocks noChangeArrowheads="1"/>
            </p:cNvSpPr>
            <p:nvPr/>
          </p:nvSpPr>
          <p:spPr bwMode="auto">
            <a:xfrm>
              <a:off x="9354" y="611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6" name="Oval 254"/>
            <p:cNvSpPr>
              <a:spLocks noChangeArrowheads="1"/>
            </p:cNvSpPr>
            <p:nvPr/>
          </p:nvSpPr>
          <p:spPr bwMode="auto">
            <a:xfrm>
              <a:off x="9312" y="627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7" name="Oval 255"/>
            <p:cNvSpPr>
              <a:spLocks noChangeArrowheads="1"/>
            </p:cNvSpPr>
            <p:nvPr/>
          </p:nvSpPr>
          <p:spPr bwMode="auto">
            <a:xfrm>
              <a:off x="9192" y="636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8" name="Oval 256"/>
            <p:cNvSpPr>
              <a:spLocks noChangeArrowheads="1"/>
            </p:cNvSpPr>
            <p:nvPr/>
          </p:nvSpPr>
          <p:spPr bwMode="auto">
            <a:xfrm>
              <a:off x="9030" y="643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29" name="Oval 257"/>
            <p:cNvSpPr>
              <a:spLocks noChangeArrowheads="1"/>
            </p:cNvSpPr>
            <p:nvPr/>
          </p:nvSpPr>
          <p:spPr bwMode="auto">
            <a:xfrm>
              <a:off x="8832" y="649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0" name="Oval 258"/>
            <p:cNvSpPr>
              <a:spLocks noChangeArrowheads="1"/>
            </p:cNvSpPr>
            <p:nvPr/>
          </p:nvSpPr>
          <p:spPr bwMode="auto">
            <a:xfrm>
              <a:off x="8814" y="630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1" name="Oval 259"/>
            <p:cNvSpPr>
              <a:spLocks noChangeArrowheads="1"/>
            </p:cNvSpPr>
            <p:nvPr/>
          </p:nvSpPr>
          <p:spPr bwMode="auto">
            <a:xfrm>
              <a:off x="9072" y="633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2" name="Oval 260"/>
            <p:cNvSpPr>
              <a:spLocks noChangeArrowheads="1"/>
            </p:cNvSpPr>
            <p:nvPr/>
          </p:nvSpPr>
          <p:spPr bwMode="auto">
            <a:xfrm>
              <a:off x="9312" y="645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3" name="Oval 261"/>
            <p:cNvSpPr>
              <a:spLocks noChangeArrowheads="1"/>
            </p:cNvSpPr>
            <p:nvPr/>
          </p:nvSpPr>
          <p:spPr bwMode="auto">
            <a:xfrm>
              <a:off x="9198" y="625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4" name="Oval 262"/>
            <p:cNvSpPr>
              <a:spLocks noChangeArrowheads="1"/>
            </p:cNvSpPr>
            <p:nvPr/>
          </p:nvSpPr>
          <p:spPr bwMode="auto">
            <a:xfrm>
              <a:off x="9204" y="653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5" name="Oval 263"/>
            <p:cNvSpPr>
              <a:spLocks noChangeArrowheads="1"/>
            </p:cNvSpPr>
            <p:nvPr/>
          </p:nvSpPr>
          <p:spPr bwMode="auto">
            <a:xfrm>
              <a:off x="9360" y="662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6" name="Oval 264"/>
            <p:cNvSpPr>
              <a:spLocks noChangeArrowheads="1"/>
            </p:cNvSpPr>
            <p:nvPr/>
          </p:nvSpPr>
          <p:spPr bwMode="auto">
            <a:xfrm>
              <a:off x="9384" y="635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7" name="Oval 265"/>
            <p:cNvSpPr>
              <a:spLocks noChangeArrowheads="1"/>
            </p:cNvSpPr>
            <p:nvPr/>
          </p:nvSpPr>
          <p:spPr bwMode="auto">
            <a:xfrm>
              <a:off x="8886" y="640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8" name="Oval 266"/>
            <p:cNvSpPr>
              <a:spLocks noChangeArrowheads="1"/>
            </p:cNvSpPr>
            <p:nvPr/>
          </p:nvSpPr>
          <p:spPr bwMode="auto">
            <a:xfrm>
              <a:off x="9006" y="657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9" name="Oval 267"/>
            <p:cNvSpPr>
              <a:spLocks noChangeArrowheads="1"/>
            </p:cNvSpPr>
            <p:nvPr/>
          </p:nvSpPr>
          <p:spPr bwMode="auto">
            <a:xfrm>
              <a:off x="8832" y="663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0" name="Oval 268"/>
            <p:cNvSpPr>
              <a:spLocks noChangeArrowheads="1"/>
            </p:cNvSpPr>
            <p:nvPr/>
          </p:nvSpPr>
          <p:spPr bwMode="auto">
            <a:xfrm>
              <a:off x="8850" y="67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1" name="Oval 269"/>
            <p:cNvSpPr>
              <a:spLocks noChangeArrowheads="1"/>
            </p:cNvSpPr>
            <p:nvPr/>
          </p:nvSpPr>
          <p:spPr bwMode="auto">
            <a:xfrm>
              <a:off x="9018" y="673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2" name="Oval 270"/>
            <p:cNvSpPr>
              <a:spLocks noChangeArrowheads="1"/>
            </p:cNvSpPr>
            <p:nvPr/>
          </p:nvSpPr>
          <p:spPr bwMode="auto">
            <a:xfrm>
              <a:off x="9132" y="663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3" name="Oval 271"/>
            <p:cNvSpPr>
              <a:spLocks noChangeArrowheads="1"/>
            </p:cNvSpPr>
            <p:nvPr/>
          </p:nvSpPr>
          <p:spPr bwMode="auto">
            <a:xfrm>
              <a:off x="9288" y="670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4" name="Oval 272"/>
            <p:cNvSpPr>
              <a:spLocks noChangeArrowheads="1"/>
            </p:cNvSpPr>
            <p:nvPr/>
          </p:nvSpPr>
          <p:spPr bwMode="auto">
            <a:xfrm>
              <a:off x="9168" y="676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5" name="Oval 273"/>
            <p:cNvSpPr>
              <a:spLocks noChangeArrowheads="1"/>
            </p:cNvSpPr>
            <p:nvPr/>
          </p:nvSpPr>
          <p:spPr bwMode="auto">
            <a:xfrm>
              <a:off x="9126" y="64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6" name="Oval 274"/>
            <p:cNvSpPr>
              <a:spLocks noChangeArrowheads="1"/>
            </p:cNvSpPr>
            <p:nvPr/>
          </p:nvSpPr>
          <p:spPr bwMode="auto">
            <a:xfrm>
              <a:off x="9414" y="652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47" name="Oval 275"/>
            <p:cNvSpPr>
              <a:spLocks noChangeArrowheads="1"/>
            </p:cNvSpPr>
            <p:nvPr/>
          </p:nvSpPr>
          <p:spPr bwMode="auto">
            <a:xfrm>
              <a:off x="9390" y="67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348" name="Group 276"/>
          <p:cNvGrpSpPr>
            <a:grpSpLocks/>
          </p:cNvGrpSpPr>
          <p:nvPr/>
        </p:nvGrpSpPr>
        <p:grpSpPr bwMode="auto">
          <a:xfrm>
            <a:off x="5351860" y="7044271"/>
            <a:ext cx="469106" cy="859367"/>
            <a:chOff x="8814" y="6114"/>
            <a:chExt cx="690" cy="744"/>
          </a:xfrm>
        </p:grpSpPr>
        <p:sp>
          <p:nvSpPr>
            <p:cNvPr id="3349" name="Oval 277"/>
            <p:cNvSpPr>
              <a:spLocks noChangeArrowheads="1"/>
            </p:cNvSpPr>
            <p:nvPr/>
          </p:nvSpPr>
          <p:spPr bwMode="auto">
            <a:xfrm>
              <a:off x="8814" y="614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0" name="Oval 278"/>
            <p:cNvSpPr>
              <a:spLocks noChangeArrowheads="1"/>
            </p:cNvSpPr>
            <p:nvPr/>
          </p:nvSpPr>
          <p:spPr bwMode="auto">
            <a:xfrm>
              <a:off x="8946" y="616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1" name="Oval 279"/>
            <p:cNvSpPr>
              <a:spLocks noChangeArrowheads="1"/>
            </p:cNvSpPr>
            <p:nvPr/>
          </p:nvSpPr>
          <p:spPr bwMode="auto">
            <a:xfrm>
              <a:off x="8940" y="630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2" name="Oval 280"/>
            <p:cNvSpPr>
              <a:spLocks noChangeArrowheads="1"/>
            </p:cNvSpPr>
            <p:nvPr/>
          </p:nvSpPr>
          <p:spPr bwMode="auto">
            <a:xfrm>
              <a:off x="9090" y="621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3" name="Oval 281"/>
            <p:cNvSpPr>
              <a:spLocks noChangeArrowheads="1"/>
            </p:cNvSpPr>
            <p:nvPr/>
          </p:nvSpPr>
          <p:spPr bwMode="auto">
            <a:xfrm>
              <a:off x="9234" y="615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4" name="Oval 282"/>
            <p:cNvSpPr>
              <a:spLocks noChangeArrowheads="1"/>
            </p:cNvSpPr>
            <p:nvPr/>
          </p:nvSpPr>
          <p:spPr bwMode="auto">
            <a:xfrm>
              <a:off x="9078" y="613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5" name="Oval 283"/>
            <p:cNvSpPr>
              <a:spLocks noChangeArrowheads="1"/>
            </p:cNvSpPr>
            <p:nvPr/>
          </p:nvSpPr>
          <p:spPr bwMode="auto">
            <a:xfrm>
              <a:off x="9354" y="611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6" name="Oval 284"/>
            <p:cNvSpPr>
              <a:spLocks noChangeArrowheads="1"/>
            </p:cNvSpPr>
            <p:nvPr/>
          </p:nvSpPr>
          <p:spPr bwMode="auto">
            <a:xfrm>
              <a:off x="9312" y="627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7" name="Oval 285"/>
            <p:cNvSpPr>
              <a:spLocks noChangeArrowheads="1"/>
            </p:cNvSpPr>
            <p:nvPr/>
          </p:nvSpPr>
          <p:spPr bwMode="auto">
            <a:xfrm>
              <a:off x="9192" y="636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8" name="Oval 286"/>
            <p:cNvSpPr>
              <a:spLocks noChangeArrowheads="1"/>
            </p:cNvSpPr>
            <p:nvPr/>
          </p:nvSpPr>
          <p:spPr bwMode="auto">
            <a:xfrm>
              <a:off x="9030" y="643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59" name="Oval 287"/>
            <p:cNvSpPr>
              <a:spLocks noChangeArrowheads="1"/>
            </p:cNvSpPr>
            <p:nvPr/>
          </p:nvSpPr>
          <p:spPr bwMode="auto">
            <a:xfrm>
              <a:off x="8832" y="649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0" name="Oval 288"/>
            <p:cNvSpPr>
              <a:spLocks noChangeArrowheads="1"/>
            </p:cNvSpPr>
            <p:nvPr/>
          </p:nvSpPr>
          <p:spPr bwMode="auto">
            <a:xfrm>
              <a:off x="8814" y="630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1" name="Oval 289"/>
            <p:cNvSpPr>
              <a:spLocks noChangeArrowheads="1"/>
            </p:cNvSpPr>
            <p:nvPr/>
          </p:nvSpPr>
          <p:spPr bwMode="auto">
            <a:xfrm>
              <a:off x="9072" y="633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2" name="Oval 290"/>
            <p:cNvSpPr>
              <a:spLocks noChangeArrowheads="1"/>
            </p:cNvSpPr>
            <p:nvPr/>
          </p:nvSpPr>
          <p:spPr bwMode="auto">
            <a:xfrm>
              <a:off x="9312" y="645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3" name="Oval 291"/>
            <p:cNvSpPr>
              <a:spLocks noChangeArrowheads="1"/>
            </p:cNvSpPr>
            <p:nvPr/>
          </p:nvSpPr>
          <p:spPr bwMode="auto">
            <a:xfrm>
              <a:off x="9198" y="625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4" name="Oval 292"/>
            <p:cNvSpPr>
              <a:spLocks noChangeArrowheads="1"/>
            </p:cNvSpPr>
            <p:nvPr/>
          </p:nvSpPr>
          <p:spPr bwMode="auto">
            <a:xfrm>
              <a:off x="9204" y="653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5" name="Oval 293"/>
            <p:cNvSpPr>
              <a:spLocks noChangeArrowheads="1"/>
            </p:cNvSpPr>
            <p:nvPr/>
          </p:nvSpPr>
          <p:spPr bwMode="auto">
            <a:xfrm>
              <a:off x="9360" y="662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6" name="Oval 294"/>
            <p:cNvSpPr>
              <a:spLocks noChangeArrowheads="1"/>
            </p:cNvSpPr>
            <p:nvPr/>
          </p:nvSpPr>
          <p:spPr bwMode="auto">
            <a:xfrm>
              <a:off x="9384" y="635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7" name="Oval 295"/>
            <p:cNvSpPr>
              <a:spLocks noChangeArrowheads="1"/>
            </p:cNvSpPr>
            <p:nvPr/>
          </p:nvSpPr>
          <p:spPr bwMode="auto">
            <a:xfrm>
              <a:off x="8886" y="640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8" name="Oval 296"/>
            <p:cNvSpPr>
              <a:spLocks noChangeArrowheads="1"/>
            </p:cNvSpPr>
            <p:nvPr/>
          </p:nvSpPr>
          <p:spPr bwMode="auto">
            <a:xfrm>
              <a:off x="9006" y="657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69" name="Oval 297"/>
            <p:cNvSpPr>
              <a:spLocks noChangeArrowheads="1"/>
            </p:cNvSpPr>
            <p:nvPr/>
          </p:nvSpPr>
          <p:spPr bwMode="auto">
            <a:xfrm>
              <a:off x="8832" y="6636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0" name="Oval 298"/>
            <p:cNvSpPr>
              <a:spLocks noChangeArrowheads="1"/>
            </p:cNvSpPr>
            <p:nvPr/>
          </p:nvSpPr>
          <p:spPr bwMode="auto">
            <a:xfrm>
              <a:off x="8850" y="67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1" name="Oval 299"/>
            <p:cNvSpPr>
              <a:spLocks noChangeArrowheads="1"/>
            </p:cNvSpPr>
            <p:nvPr/>
          </p:nvSpPr>
          <p:spPr bwMode="auto">
            <a:xfrm>
              <a:off x="9018" y="673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2" name="Oval 300"/>
            <p:cNvSpPr>
              <a:spLocks noChangeArrowheads="1"/>
            </p:cNvSpPr>
            <p:nvPr/>
          </p:nvSpPr>
          <p:spPr bwMode="auto">
            <a:xfrm>
              <a:off x="9132" y="6630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3" name="Oval 301"/>
            <p:cNvSpPr>
              <a:spLocks noChangeArrowheads="1"/>
            </p:cNvSpPr>
            <p:nvPr/>
          </p:nvSpPr>
          <p:spPr bwMode="auto">
            <a:xfrm>
              <a:off x="9288" y="670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4" name="Oval 302"/>
            <p:cNvSpPr>
              <a:spLocks noChangeArrowheads="1"/>
            </p:cNvSpPr>
            <p:nvPr/>
          </p:nvSpPr>
          <p:spPr bwMode="auto">
            <a:xfrm>
              <a:off x="9168" y="6768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5" name="Oval 303"/>
            <p:cNvSpPr>
              <a:spLocks noChangeArrowheads="1"/>
            </p:cNvSpPr>
            <p:nvPr/>
          </p:nvSpPr>
          <p:spPr bwMode="auto">
            <a:xfrm>
              <a:off x="9126" y="64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6" name="Oval 304"/>
            <p:cNvSpPr>
              <a:spLocks noChangeArrowheads="1"/>
            </p:cNvSpPr>
            <p:nvPr/>
          </p:nvSpPr>
          <p:spPr bwMode="auto">
            <a:xfrm>
              <a:off x="9414" y="6522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77" name="Oval 305"/>
            <p:cNvSpPr>
              <a:spLocks noChangeArrowheads="1"/>
            </p:cNvSpPr>
            <p:nvPr/>
          </p:nvSpPr>
          <p:spPr bwMode="auto">
            <a:xfrm>
              <a:off x="9390" y="6774"/>
              <a:ext cx="90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378" name="Oval 306"/>
          <p:cNvSpPr>
            <a:spLocks noChangeArrowheads="1"/>
          </p:cNvSpPr>
          <p:nvPr/>
        </p:nvSpPr>
        <p:spPr bwMode="auto">
          <a:xfrm>
            <a:off x="4711303" y="70802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79" name="Oval 307"/>
          <p:cNvSpPr>
            <a:spLocks noChangeArrowheads="1"/>
          </p:cNvSpPr>
          <p:nvPr/>
        </p:nvSpPr>
        <p:spPr bwMode="auto">
          <a:xfrm>
            <a:off x="4800601" y="7101422"/>
            <a:ext cx="60722" cy="952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0" name="Oval 308"/>
          <p:cNvSpPr>
            <a:spLocks noChangeArrowheads="1"/>
          </p:cNvSpPr>
          <p:nvPr/>
        </p:nvSpPr>
        <p:spPr bwMode="auto">
          <a:xfrm>
            <a:off x="4797028" y="72665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1" name="Oval 309"/>
          <p:cNvSpPr>
            <a:spLocks noChangeArrowheads="1"/>
          </p:cNvSpPr>
          <p:nvPr/>
        </p:nvSpPr>
        <p:spPr bwMode="auto">
          <a:xfrm>
            <a:off x="4898234" y="716280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2" name="Oval 310"/>
          <p:cNvSpPr>
            <a:spLocks noChangeArrowheads="1"/>
          </p:cNvSpPr>
          <p:nvPr/>
        </p:nvSpPr>
        <p:spPr bwMode="auto">
          <a:xfrm>
            <a:off x="4997053" y="708660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3" name="Oval 311"/>
          <p:cNvSpPr>
            <a:spLocks noChangeArrowheads="1"/>
          </p:cNvSpPr>
          <p:nvPr/>
        </p:nvSpPr>
        <p:spPr bwMode="auto">
          <a:xfrm>
            <a:off x="4889900" y="7065438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4" name="Oval 312"/>
          <p:cNvSpPr>
            <a:spLocks noChangeArrowheads="1"/>
          </p:cNvSpPr>
          <p:nvPr/>
        </p:nvSpPr>
        <p:spPr bwMode="auto">
          <a:xfrm>
            <a:off x="5078019" y="70442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5" name="Oval 313"/>
          <p:cNvSpPr>
            <a:spLocks noChangeArrowheads="1"/>
          </p:cNvSpPr>
          <p:nvPr/>
        </p:nvSpPr>
        <p:spPr bwMode="auto">
          <a:xfrm>
            <a:off x="5049444" y="7224189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6" name="Oval 314"/>
          <p:cNvSpPr>
            <a:spLocks noChangeArrowheads="1"/>
          </p:cNvSpPr>
          <p:nvPr/>
        </p:nvSpPr>
        <p:spPr bwMode="auto">
          <a:xfrm>
            <a:off x="4968478" y="73363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7" name="Oval 315"/>
          <p:cNvSpPr>
            <a:spLocks noChangeArrowheads="1"/>
          </p:cNvSpPr>
          <p:nvPr/>
        </p:nvSpPr>
        <p:spPr bwMode="auto">
          <a:xfrm>
            <a:off x="4857751" y="74125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8" name="Oval 316"/>
          <p:cNvSpPr>
            <a:spLocks noChangeArrowheads="1"/>
          </p:cNvSpPr>
          <p:nvPr/>
        </p:nvSpPr>
        <p:spPr bwMode="auto">
          <a:xfrm>
            <a:off x="4723210" y="74887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89" name="Oval 317"/>
          <p:cNvSpPr>
            <a:spLocks noChangeArrowheads="1"/>
          </p:cNvSpPr>
          <p:nvPr/>
        </p:nvSpPr>
        <p:spPr bwMode="auto">
          <a:xfrm>
            <a:off x="4711303" y="72601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0" name="Oval 318"/>
          <p:cNvSpPr>
            <a:spLocks noChangeArrowheads="1"/>
          </p:cNvSpPr>
          <p:nvPr/>
        </p:nvSpPr>
        <p:spPr bwMode="auto">
          <a:xfrm>
            <a:off x="4886326" y="7300389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1" name="Oval 319"/>
          <p:cNvSpPr>
            <a:spLocks noChangeArrowheads="1"/>
          </p:cNvSpPr>
          <p:nvPr/>
        </p:nvSpPr>
        <p:spPr bwMode="auto">
          <a:xfrm>
            <a:off x="5049444" y="7440089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2" name="Oval 320"/>
          <p:cNvSpPr>
            <a:spLocks noChangeArrowheads="1"/>
          </p:cNvSpPr>
          <p:nvPr/>
        </p:nvSpPr>
        <p:spPr bwMode="auto">
          <a:xfrm>
            <a:off x="4972051" y="7211489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3" name="Oval 321"/>
          <p:cNvSpPr>
            <a:spLocks noChangeArrowheads="1"/>
          </p:cNvSpPr>
          <p:nvPr/>
        </p:nvSpPr>
        <p:spPr bwMode="auto">
          <a:xfrm>
            <a:off x="5082778" y="7634822"/>
            <a:ext cx="60722" cy="952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4" name="Oval 322"/>
          <p:cNvSpPr>
            <a:spLocks noChangeArrowheads="1"/>
          </p:cNvSpPr>
          <p:nvPr/>
        </p:nvSpPr>
        <p:spPr bwMode="auto">
          <a:xfrm>
            <a:off x="5098259" y="73215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5" name="Oval 323"/>
          <p:cNvSpPr>
            <a:spLocks noChangeArrowheads="1"/>
          </p:cNvSpPr>
          <p:nvPr/>
        </p:nvSpPr>
        <p:spPr bwMode="auto">
          <a:xfrm>
            <a:off x="4760119" y="7376589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6" name="Oval 324"/>
          <p:cNvSpPr>
            <a:spLocks noChangeArrowheads="1"/>
          </p:cNvSpPr>
          <p:nvPr/>
        </p:nvSpPr>
        <p:spPr bwMode="auto">
          <a:xfrm>
            <a:off x="4841084" y="7571322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7" name="Oval 325"/>
          <p:cNvSpPr>
            <a:spLocks noChangeArrowheads="1"/>
          </p:cNvSpPr>
          <p:nvPr/>
        </p:nvSpPr>
        <p:spPr bwMode="auto">
          <a:xfrm>
            <a:off x="4723210" y="76475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8" name="Oval 326"/>
          <p:cNvSpPr>
            <a:spLocks noChangeArrowheads="1"/>
          </p:cNvSpPr>
          <p:nvPr/>
        </p:nvSpPr>
        <p:spPr bwMode="auto">
          <a:xfrm>
            <a:off x="4735119" y="78062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99" name="Oval 327"/>
          <p:cNvSpPr>
            <a:spLocks noChangeArrowheads="1"/>
          </p:cNvSpPr>
          <p:nvPr/>
        </p:nvSpPr>
        <p:spPr bwMode="auto">
          <a:xfrm>
            <a:off x="4849419" y="77660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0" name="Oval 328"/>
          <p:cNvSpPr>
            <a:spLocks noChangeArrowheads="1"/>
          </p:cNvSpPr>
          <p:nvPr/>
        </p:nvSpPr>
        <p:spPr bwMode="auto">
          <a:xfrm>
            <a:off x="4926809" y="76411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1" name="Oval 329"/>
          <p:cNvSpPr>
            <a:spLocks noChangeArrowheads="1"/>
          </p:cNvSpPr>
          <p:nvPr/>
        </p:nvSpPr>
        <p:spPr bwMode="auto">
          <a:xfrm>
            <a:off x="5032775" y="7723722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2" name="Oval 330"/>
          <p:cNvSpPr>
            <a:spLocks noChangeArrowheads="1"/>
          </p:cNvSpPr>
          <p:nvPr/>
        </p:nvSpPr>
        <p:spPr bwMode="auto">
          <a:xfrm>
            <a:off x="4951810" y="77999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3" name="Oval 331"/>
          <p:cNvSpPr>
            <a:spLocks noChangeArrowheads="1"/>
          </p:cNvSpPr>
          <p:nvPr/>
        </p:nvSpPr>
        <p:spPr bwMode="auto">
          <a:xfrm>
            <a:off x="4923235" y="74612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4" name="Oval 332"/>
          <p:cNvSpPr>
            <a:spLocks noChangeArrowheads="1"/>
          </p:cNvSpPr>
          <p:nvPr/>
        </p:nvSpPr>
        <p:spPr bwMode="auto">
          <a:xfrm>
            <a:off x="5118500" y="7516289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5" name="Oval 333"/>
          <p:cNvSpPr>
            <a:spLocks noChangeArrowheads="1"/>
          </p:cNvSpPr>
          <p:nvPr/>
        </p:nvSpPr>
        <p:spPr bwMode="auto">
          <a:xfrm>
            <a:off x="5103019" y="78062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6" name="Oval 334"/>
          <p:cNvSpPr>
            <a:spLocks noChangeArrowheads="1"/>
          </p:cNvSpPr>
          <p:nvPr/>
        </p:nvSpPr>
        <p:spPr bwMode="auto">
          <a:xfrm>
            <a:off x="4992294" y="75501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7" name="Oval 335"/>
          <p:cNvSpPr>
            <a:spLocks noChangeArrowheads="1"/>
          </p:cNvSpPr>
          <p:nvPr/>
        </p:nvSpPr>
        <p:spPr bwMode="auto">
          <a:xfrm>
            <a:off x="4069559" y="708660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8" name="Oval 336"/>
          <p:cNvSpPr>
            <a:spLocks noChangeArrowheads="1"/>
          </p:cNvSpPr>
          <p:nvPr/>
        </p:nvSpPr>
        <p:spPr bwMode="auto">
          <a:xfrm>
            <a:off x="4160044" y="71077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09" name="Oval 337"/>
          <p:cNvSpPr>
            <a:spLocks noChangeArrowheads="1"/>
          </p:cNvSpPr>
          <p:nvPr/>
        </p:nvSpPr>
        <p:spPr bwMode="auto">
          <a:xfrm>
            <a:off x="4155284" y="72728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0" name="Oval 338"/>
          <p:cNvSpPr>
            <a:spLocks noChangeArrowheads="1"/>
          </p:cNvSpPr>
          <p:nvPr/>
        </p:nvSpPr>
        <p:spPr bwMode="auto">
          <a:xfrm>
            <a:off x="4257676" y="716915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1" name="Oval 339"/>
          <p:cNvSpPr>
            <a:spLocks noChangeArrowheads="1"/>
          </p:cNvSpPr>
          <p:nvPr/>
        </p:nvSpPr>
        <p:spPr bwMode="auto">
          <a:xfrm>
            <a:off x="4355309" y="70929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2" name="Oval 340"/>
          <p:cNvSpPr>
            <a:spLocks noChangeArrowheads="1"/>
          </p:cNvSpPr>
          <p:nvPr/>
        </p:nvSpPr>
        <p:spPr bwMode="auto">
          <a:xfrm>
            <a:off x="4249344" y="7071789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3" name="Oval 341"/>
          <p:cNvSpPr>
            <a:spLocks noChangeArrowheads="1"/>
          </p:cNvSpPr>
          <p:nvPr/>
        </p:nvSpPr>
        <p:spPr bwMode="auto">
          <a:xfrm>
            <a:off x="4437460" y="7052733"/>
            <a:ext cx="60722" cy="9525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4" name="Oval 342"/>
          <p:cNvSpPr>
            <a:spLocks noChangeArrowheads="1"/>
          </p:cNvSpPr>
          <p:nvPr/>
        </p:nvSpPr>
        <p:spPr bwMode="auto">
          <a:xfrm>
            <a:off x="4408885" y="72326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5" name="Oval 343"/>
          <p:cNvSpPr>
            <a:spLocks noChangeArrowheads="1"/>
          </p:cNvSpPr>
          <p:nvPr/>
        </p:nvSpPr>
        <p:spPr bwMode="auto">
          <a:xfrm>
            <a:off x="4326734" y="7342722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6" name="Oval 344"/>
          <p:cNvSpPr>
            <a:spLocks noChangeArrowheads="1"/>
          </p:cNvSpPr>
          <p:nvPr/>
        </p:nvSpPr>
        <p:spPr bwMode="auto">
          <a:xfrm>
            <a:off x="4217194" y="7418922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7" name="Oval 345"/>
          <p:cNvSpPr>
            <a:spLocks noChangeArrowheads="1"/>
          </p:cNvSpPr>
          <p:nvPr/>
        </p:nvSpPr>
        <p:spPr bwMode="auto">
          <a:xfrm>
            <a:off x="4082653" y="74951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8" name="Oval 346"/>
          <p:cNvSpPr>
            <a:spLocks noChangeArrowheads="1"/>
          </p:cNvSpPr>
          <p:nvPr/>
        </p:nvSpPr>
        <p:spPr bwMode="auto">
          <a:xfrm>
            <a:off x="4069559" y="7266522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19" name="Oval 347"/>
          <p:cNvSpPr>
            <a:spLocks noChangeArrowheads="1"/>
          </p:cNvSpPr>
          <p:nvPr/>
        </p:nvSpPr>
        <p:spPr bwMode="auto">
          <a:xfrm>
            <a:off x="4245769" y="730885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0" name="Oval 348"/>
          <p:cNvSpPr>
            <a:spLocks noChangeArrowheads="1"/>
          </p:cNvSpPr>
          <p:nvPr/>
        </p:nvSpPr>
        <p:spPr bwMode="auto">
          <a:xfrm>
            <a:off x="4408885" y="7446438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1" name="Oval 349"/>
          <p:cNvSpPr>
            <a:spLocks noChangeArrowheads="1"/>
          </p:cNvSpPr>
          <p:nvPr/>
        </p:nvSpPr>
        <p:spPr bwMode="auto">
          <a:xfrm>
            <a:off x="4331494" y="7217838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2" name="Oval 350"/>
          <p:cNvSpPr>
            <a:spLocks noChangeArrowheads="1"/>
          </p:cNvSpPr>
          <p:nvPr/>
        </p:nvSpPr>
        <p:spPr bwMode="auto">
          <a:xfrm>
            <a:off x="4335069" y="7537455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3" name="Oval 351"/>
          <p:cNvSpPr>
            <a:spLocks noChangeArrowheads="1"/>
          </p:cNvSpPr>
          <p:nvPr/>
        </p:nvSpPr>
        <p:spPr bwMode="auto">
          <a:xfrm>
            <a:off x="4441034" y="7641171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4" name="Oval 352"/>
          <p:cNvSpPr>
            <a:spLocks noChangeArrowheads="1"/>
          </p:cNvSpPr>
          <p:nvPr/>
        </p:nvSpPr>
        <p:spPr bwMode="auto">
          <a:xfrm>
            <a:off x="4457701" y="7330022"/>
            <a:ext cx="60722" cy="952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5" name="Oval 353"/>
          <p:cNvSpPr>
            <a:spLocks noChangeArrowheads="1"/>
          </p:cNvSpPr>
          <p:nvPr/>
        </p:nvSpPr>
        <p:spPr bwMode="auto">
          <a:xfrm>
            <a:off x="4118375" y="7385055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6" name="Oval 354"/>
          <p:cNvSpPr>
            <a:spLocks noChangeArrowheads="1"/>
          </p:cNvSpPr>
          <p:nvPr/>
        </p:nvSpPr>
        <p:spPr bwMode="auto">
          <a:xfrm>
            <a:off x="4200526" y="75776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7" name="Oval 355"/>
          <p:cNvSpPr>
            <a:spLocks noChangeArrowheads="1"/>
          </p:cNvSpPr>
          <p:nvPr/>
        </p:nvSpPr>
        <p:spPr bwMode="auto">
          <a:xfrm>
            <a:off x="4082653" y="7653871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8" name="Oval 356"/>
          <p:cNvSpPr>
            <a:spLocks noChangeArrowheads="1"/>
          </p:cNvSpPr>
          <p:nvPr/>
        </p:nvSpPr>
        <p:spPr bwMode="auto">
          <a:xfrm>
            <a:off x="4094560" y="7814733"/>
            <a:ext cx="60722" cy="95251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29" name="Oval 357"/>
          <p:cNvSpPr>
            <a:spLocks noChangeArrowheads="1"/>
          </p:cNvSpPr>
          <p:nvPr/>
        </p:nvSpPr>
        <p:spPr bwMode="auto">
          <a:xfrm>
            <a:off x="4208860" y="7772405"/>
            <a:ext cx="60722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0" name="Oval 358"/>
          <p:cNvSpPr>
            <a:spLocks noChangeArrowheads="1"/>
          </p:cNvSpPr>
          <p:nvPr/>
        </p:nvSpPr>
        <p:spPr bwMode="auto">
          <a:xfrm>
            <a:off x="4286251" y="7647522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1" name="Oval 359"/>
          <p:cNvSpPr>
            <a:spLocks noChangeArrowheads="1"/>
          </p:cNvSpPr>
          <p:nvPr/>
        </p:nvSpPr>
        <p:spPr bwMode="auto">
          <a:xfrm>
            <a:off x="4392219" y="7730071"/>
            <a:ext cx="61913" cy="9736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2" name="Oval 360"/>
          <p:cNvSpPr>
            <a:spLocks noChangeArrowheads="1"/>
          </p:cNvSpPr>
          <p:nvPr/>
        </p:nvSpPr>
        <p:spPr bwMode="auto">
          <a:xfrm>
            <a:off x="4311253" y="7806271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3" name="Oval 361"/>
          <p:cNvSpPr>
            <a:spLocks noChangeArrowheads="1"/>
          </p:cNvSpPr>
          <p:nvPr/>
        </p:nvSpPr>
        <p:spPr bwMode="auto">
          <a:xfrm>
            <a:off x="4282678" y="7467605"/>
            <a:ext cx="60722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4" name="Oval 362"/>
          <p:cNvSpPr>
            <a:spLocks noChangeArrowheads="1"/>
          </p:cNvSpPr>
          <p:nvPr/>
        </p:nvSpPr>
        <p:spPr bwMode="auto">
          <a:xfrm>
            <a:off x="4477944" y="7522638"/>
            <a:ext cx="61913" cy="97367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5" name="Oval 363"/>
          <p:cNvSpPr>
            <a:spLocks noChangeArrowheads="1"/>
          </p:cNvSpPr>
          <p:nvPr/>
        </p:nvSpPr>
        <p:spPr bwMode="auto">
          <a:xfrm>
            <a:off x="4461275" y="7814733"/>
            <a:ext cx="61913" cy="95251"/>
          </a:xfrm>
          <a:prstGeom prst="ellipse">
            <a:avLst/>
          </a:prstGeom>
          <a:solidFill>
            <a:srgbClr val="FF00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36" name="Line 364"/>
          <p:cNvSpPr>
            <a:spLocks noChangeShapeType="1"/>
          </p:cNvSpPr>
          <p:nvPr/>
        </p:nvSpPr>
        <p:spPr bwMode="auto">
          <a:xfrm flipV="1">
            <a:off x="3657604" y="8007351"/>
            <a:ext cx="2381" cy="281516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71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20329" y="878422"/>
            <a:ext cx="5342334" cy="6455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317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Alcuni indicatori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244" y="2673358"/>
            <a:ext cx="6812756" cy="302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tabLst>
                <a:tab pos="3657600" algn="l"/>
                <a:tab pos="5257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600" b="1" dirty="0">
                <a:solidFill>
                  <a:srgbClr val="660066"/>
                </a:solidFill>
                <a:latin typeface="Comic Sans MS" charset="0"/>
              </a:rPr>
              <a:t>Violetto di </a:t>
            </a:r>
            <a:r>
              <a:rPr lang="it-IT" sz="2600" b="1" dirty="0" smtClean="0">
                <a:solidFill>
                  <a:srgbClr val="660066"/>
                </a:solidFill>
                <a:latin typeface="Comic Sans MS" charset="0"/>
              </a:rPr>
              <a:t>Metile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 0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	1,6</a:t>
            </a:r>
          </a:p>
          <a:p>
            <a:pPr>
              <a:lnSpc>
                <a:spcPct val="150000"/>
              </a:lnSpc>
            </a:pPr>
            <a:r>
              <a:rPr lang="it-IT" sz="2600" b="1" dirty="0">
                <a:solidFill>
                  <a:srgbClr val="660066"/>
                </a:solidFill>
                <a:latin typeface="Comic Sans MS" charset="0"/>
              </a:rPr>
              <a:t>Blu di </a:t>
            </a:r>
            <a:r>
              <a:rPr lang="it-IT" sz="2600" b="1" dirty="0" smtClean="0">
                <a:solidFill>
                  <a:srgbClr val="660066"/>
                </a:solidFill>
                <a:latin typeface="Comic Sans MS" charset="0"/>
              </a:rPr>
              <a:t>Timolo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   1,2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	2,8</a:t>
            </a:r>
          </a:p>
          <a:p>
            <a:pPr>
              <a:lnSpc>
                <a:spcPct val="150000"/>
              </a:lnSpc>
            </a:pPr>
            <a:r>
              <a:rPr lang="it-IT" sz="2600" b="1" dirty="0" smtClean="0">
                <a:solidFill>
                  <a:srgbClr val="660066"/>
                </a:solidFill>
                <a:latin typeface="Comic Sans MS" charset="0"/>
              </a:rPr>
              <a:t>Metilarancio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  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3,2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	4,4</a:t>
            </a:r>
          </a:p>
          <a:p>
            <a:pPr>
              <a:lnSpc>
                <a:spcPct val="150000"/>
              </a:lnSpc>
            </a:pPr>
            <a:r>
              <a:rPr lang="it-IT" sz="2600" b="1" dirty="0">
                <a:solidFill>
                  <a:srgbClr val="660066"/>
                </a:solidFill>
                <a:latin typeface="Comic Sans MS" charset="0"/>
              </a:rPr>
              <a:t>Blu di </a:t>
            </a:r>
            <a:r>
              <a:rPr lang="it-IT" sz="2600" b="1" dirty="0" err="1" smtClean="0">
                <a:solidFill>
                  <a:srgbClr val="660066"/>
                </a:solidFill>
                <a:latin typeface="Comic Sans MS" charset="0"/>
              </a:rPr>
              <a:t>Bromotimolo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6,0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	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   7,6</a:t>
            </a:r>
            <a:endParaRPr lang="it-IT" sz="2600" dirty="0">
              <a:solidFill>
                <a:srgbClr val="660066"/>
              </a:solidFill>
              <a:latin typeface="Comic Sans MS" charset="0"/>
            </a:endParaRPr>
          </a:p>
          <a:p>
            <a:pPr>
              <a:lnSpc>
                <a:spcPct val="150000"/>
              </a:lnSpc>
            </a:pPr>
            <a:r>
              <a:rPr lang="it-IT" sz="2600" b="1" dirty="0" smtClean="0">
                <a:solidFill>
                  <a:srgbClr val="660066"/>
                </a:solidFill>
                <a:latin typeface="Comic Sans MS" charset="0"/>
              </a:rPr>
              <a:t>Fenolftaleina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   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8,2</a:t>
            </a:r>
            <a:r>
              <a:rPr lang="it-IT" sz="2600" dirty="0">
                <a:solidFill>
                  <a:srgbClr val="660066"/>
                </a:solidFill>
                <a:latin typeface="Comic Sans MS" charset="0"/>
              </a:rPr>
              <a:t>	</a:t>
            </a:r>
            <a:r>
              <a:rPr lang="it-IT" sz="2600" dirty="0" smtClean="0">
                <a:solidFill>
                  <a:srgbClr val="660066"/>
                </a:solidFill>
                <a:latin typeface="Comic Sans MS" charset="0"/>
              </a:rPr>
              <a:t> 10,2</a:t>
            </a:r>
            <a:endParaRPr lang="it-IT" sz="2600" dirty="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35605" y="2814714"/>
            <a:ext cx="514350" cy="427567"/>
          </a:xfrm>
          <a:prstGeom prst="rect">
            <a:avLst/>
          </a:prstGeom>
          <a:solidFill>
            <a:srgbClr val="FFCC0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667726" y="2803375"/>
            <a:ext cx="514350" cy="427567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469626" y="3441091"/>
            <a:ext cx="514350" cy="427567"/>
          </a:xfrm>
          <a:prstGeom prst="rect">
            <a:avLst/>
          </a:prstGeom>
          <a:solidFill>
            <a:srgbClr val="FF00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690406" y="3441091"/>
            <a:ext cx="514350" cy="427567"/>
          </a:xfrm>
          <a:prstGeom prst="rect">
            <a:avLst/>
          </a:prstGeom>
          <a:solidFill>
            <a:srgbClr val="FFCC0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424265" y="4010769"/>
            <a:ext cx="514350" cy="427567"/>
          </a:xfrm>
          <a:prstGeom prst="rect">
            <a:avLst/>
          </a:prstGeom>
          <a:solidFill>
            <a:srgbClr val="FF9933"/>
          </a:solidFill>
          <a:ln w="38100">
            <a:solidFill>
              <a:srgbClr val="FF5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656386" y="4010769"/>
            <a:ext cx="514350" cy="427567"/>
          </a:xfrm>
          <a:prstGeom prst="rect">
            <a:avLst/>
          </a:prstGeom>
          <a:solidFill>
            <a:srgbClr val="FFCC0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719111" y="4682505"/>
            <a:ext cx="514350" cy="427567"/>
          </a:xfrm>
          <a:prstGeom prst="rect">
            <a:avLst/>
          </a:prstGeom>
          <a:solidFill>
            <a:srgbClr val="FFCC00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849170" y="4727863"/>
            <a:ext cx="514350" cy="427567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741792" y="5320219"/>
            <a:ext cx="514350" cy="427567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905870" y="5297540"/>
            <a:ext cx="514350" cy="427567"/>
          </a:xfrm>
          <a:prstGeom prst="rect">
            <a:avLst/>
          </a:prstGeom>
          <a:solidFill>
            <a:srgbClr val="FF0000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418287" y="3081867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3418287" y="3221567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316225" y="3608456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3248184" y="3804853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304885" y="4197183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3304885" y="4393582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3792514" y="4800429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3769834" y="4951468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304885" y="5405938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3338905" y="5545637"/>
            <a:ext cx="377428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5409441" y="5408658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>
            <a:off x="5398101" y="5605057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352740" y="4811311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5330059" y="4996370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5091915" y="4109187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091915" y="4282906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5171297" y="3520459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H="1">
            <a:off x="5125935" y="3728197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5148616" y="2920391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H="1">
            <a:off x="5114596" y="3094111"/>
            <a:ext cx="377428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86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732352" y="5075257"/>
            <a:ext cx="593725" cy="90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 flipV="1">
            <a:off x="4143376" y="6818331"/>
            <a:ext cx="1778000" cy="714375"/>
          </a:xfrm>
          <a:custGeom>
            <a:avLst/>
            <a:gdLst>
              <a:gd name="G0" fmla="+- 2161 0 0"/>
              <a:gd name="G1" fmla="+- 10316736 0 0"/>
              <a:gd name="G2" fmla="+- 0 0 10316736"/>
              <a:gd name="T0" fmla="*/ 0 256 1"/>
              <a:gd name="T1" fmla="*/ 180 256 1"/>
              <a:gd name="G3" fmla="+- 10316736 T0 T1"/>
              <a:gd name="T2" fmla="*/ 0 256 1"/>
              <a:gd name="T3" fmla="*/ 90 256 1"/>
              <a:gd name="G4" fmla="+- 10316736 T2 T3"/>
              <a:gd name="G5" fmla="*/ G4 2 1"/>
              <a:gd name="T4" fmla="*/ 90 256 1"/>
              <a:gd name="T5" fmla="*/ 0 256 1"/>
              <a:gd name="G6" fmla="+- 10316736 T4 T5"/>
              <a:gd name="G7" fmla="*/ G6 2 1"/>
              <a:gd name="G8" fmla="abs 1031673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2161"/>
              <a:gd name="G18" fmla="*/ 2161 1 2"/>
              <a:gd name="G19" fmla="+- G18 5400 0"/>
              <a:gd name="G20" fmla="cos G19 10316736"/>
              <a:gd name="G21" fmla="sin G19 10316736"/>
              <a:gd name="G22" fmla="+- G20 10800 0"/>
              <a:gd name="G23" fmla="+- G21 10800 0"/>
              <a:gd name="G24" fmla="+- 10800 0 G20"/>
              <a:gd name="G25" fmla="+- 2161 10800 0"/>
              <a:gd name="G26" fmla="?: G9 G17 G25"/>
              <a:gd name="G27" fmla="?: G9 0 21600"/>
              <a:gd name="G28" fmla="cos 10800 10316736"/>
              <a:gd name="G29" fmla="sin 10800 10316736"/>
              <a:gd name="G30" fmla="sin 2161 10316736"/>
              <a:gd name="G31" fmla="+- G28 10800 0"/>
              <a:gd name="G32" fmla="+- G29 10800 0"/>
              <a:gd name="G33" fmla="+- G30 10800 0"/>
              <a:gd name="G34" fmla="?: G4 0 G31"/>
              <a:gd name="G35" fmla="?: 10316736 G34 0"/>
              <a:gd name="G36" fmla="?: G6 G35 G31"/>
              <a:gd name="G37" fmla="+- 21600 0 G36"/>
              <a:gd name="G38" fmla="?: G4 0 G33"/>
              <a:gd name="G39" fmla="?: 1031673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815 w 21600"/>
              <a:gd name="T15" fmla="*/ 13288 h 21600"/>
              <a:gd name="T16" fmla="*/ 10800 w 21600"/>
              <a:gd name="T17" fmla="*/ 8639 h 21600"/>
              <a:gd name="T18" fmla="*/ 16785 w 21600"/>
              <a:gd name="T19" fmla="*/ 1328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8804" y="11629"/>
                </a:moveTo>
                <a:cubicBezTo>
                  <a:pt x="8695" y="11366"/>
                  <a:pt x="8639" y="11084"/>
                  <a:pt x="8639" y="10800"/>
                </a:cubicBezTo>
                <a:cubicBezTo>
                  <a:pt x="8639" y="9606"/>
                  <a:pt x="9606" y="8639"/>
                  <a:pt x="10800" y="8639"/>
                </a:cubicBezTo>
                <a:cubicBezTo>
                  <a:pt x="11993" y="8639"/>
                  <a:pt x="12961" y="9606"/>
                  <a:pt x="12961" y="10800"/>
                </a:cubicBezTo>
                <a:cubicBezTo>
                  <a:pt x="12960" y="11084"/>
                  <a:pt x="12904" y="11366"/>
                  <a:pt x="12795" y="11629"/>
                </a:cubicBezTo>
                <a:lnTo>
                  <a:pt x="20772" y="14946"/>
                </a:lnTo>
                <a:cubicBezTo>
                  <a:pt x="21318" y="13632"/>
                  <a:pt x="21600" y="12223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223"/>
                  <a:pt x="281" y="13632"/>
                  <a:pt x="827" y="14946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171951" y="6921500"/>
            <a:ext cx="1720850" cy="330200"/>
          </a:xfrm>
          <a:prstGeom prst="ellipse">
            <a:avLst/>
          </a:prstGeom>
          <a:gradFill rotWithShape="0">
            <a:gsLst>
              <a:gs pos="0">
                <a:srgbClr val="FF9966">
                  <a:gamma/>
                  <a:tint val="53725"/>
                  <a:invGamma/>
                </a:srgbClr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708150" y="5121275"/>
            <a:ext cx="474663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846277" y="5064128"/>
            <a:ext cx="14287" cy="150813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2035177" y="5051443"/>
            <a:ext cx="14288" cy="180975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646252" y="960457"/>
            <a:ext cx="827087" cy="4732337"/>
            <a:chOff x="1728" y="1008"/>
            <a:chExt cx="868" cy="4968"/>
          </a:xfrm>
        </p:grpSpPr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1728" y="1008"/>
            <a:ext cx="868" cy="4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14" name="Image" r:id="rId3" imgW="2833745" imgH="16214613" progId="Photoshop.Image.4">
                    <p:embed/>
                  </p:oleObj>
                </mc:Choice>
                <mc:Fallback>
                  <p:oleObj name="Image" r:id="rId3" imgW="2833745" imgH="16214613" progId="Photoshop.Image.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1008"/>
                          <a:ext cx="868" cy="4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562" name="Group 10"/>
            <p:cNvGrpSpPr>
              <a:grpSpLocks/>
            </p:cNvGrpSpPr>
            <p:nvPr/>
          </p:nvGrpSpPr>
          <p:grpSpPr bwMode="auto">
            <a:xfrm>
              <a:off x="1963" y="1157"/>
              <a:ext cx="148" cy="3280"/>
              <a:chOff x="1963" y="1157"/>
              <a:chExt cx="148" cy="3280"/>
            </a:xfrm>
          </p:grpSpPr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>
                <a:off x="1989" y="115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>
                <a:off x="1989" y="122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5" name="Line 13"/>
              <p:cNvSpPr>
                <a:spLocks noChangeShapeType="1"/>
              </p:cNvSpPr>
              <p:nvPr/>
            </p:nvSpPr>
            <p:spPr bwMode="auto">
              <a:xfrm>
                <a:off x="1963" y="1296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>
                <a:off x="1989" y="136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>
                <a:off x="1989" y="143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>
                <a:off x="1989" y="150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>
                <a:off x="1989" y="157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>
                <a:off x="1963" y="1645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1989" y="171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1989" y="178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1989" y="185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>
                <a:off x="1989" y="192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1963" y="1994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1989" y="206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1989" y="213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1989" y="220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1989" y="227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>
                <a:off x="1963" y="2343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>
                <a:off x="1989" y="241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2" name="Line 30"/>
              <p:cNvSpPr>
                <a:spLocks noChangeShapeType="1"/>
              </p:cNvSpPr>
              <p:nvPr/>
            </p:nvSpPr>
            <p:spPr bwMode="auto">
              <a:xfrm>
                <a:off x="1989" y="248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>
                <a:off x="1989" y="2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4" name="Line 32"/>
              <p:cNvSpPr>
                <a:spLocks noChangeShapeType="1"/>
              </p:cNvSpPr>
              <p:nvPr/>
            </p:nvSpPr>
            <p:spPr bwMode="auto">
              <a:xfrm>
                <a:off x="1989" y="262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5" name="Line 33"/>
              <p:cNvSpPr>
                <a:spLocks noChangeShapeType="1"/>
              </p:cNvSpPr>
              <p:nvPr/>
            </p:nvSpPr>
            <p:spPr bwMode="auto">
              <a:xfrm>
                <a:off x="1963" y="2692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/>
            </p:nvSpPr>
            <p:spPr bwMode="auto">
              <a:xfrm>
                <a:off x="1989" y="276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7" name="Line 35"/>
              <p:cNvSpPr>
                <a:spLocks noChangeShapeType="1"/>
              </p:cNvSpPr>
              <p:nvPr/>
            </p:nvSpPr>
            <p:spPr bwMode="auto">
              <a:xfrm>
                <a:off x="1989" y="283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>
                <a:off x="1989" y="290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89" name="Line 37"/>
              <p:cNvSpPr>
                <a:spLocks noChangeShapeType="1"/>
              </p:cNvSpPr>
              <p:nvPr/>
            </p:nvSpPr>
            <p:spPr bwMode="auto">
              <a:xfrm>
                <a:off x="1989" y="297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0" name="Line 38"/>
              <p:cNvSpPr>
                <a:spLocks noChangeShapeType="1"/>
              </p:cNvSpPr>
              <p:nvPr/>
            </p:nvSpPr>
            <p:spPr bwMode="auto">
              <a:xfrm>
                <a:off x="1963" y="3041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1989" y="311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>
                <a:off x="1989" y="318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3" name="Line 41"/>
              <p:cNvSpPr>
                <a:spLocks noChangeShapeType="1"/>
              </p:cNvSpPr>
              <p:nvPr/>
            </p:nvSpPr>
            <p:spPr bwMode="auto">
              <a:xfrm>
                <a:off x="1989" y="325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4" name="Line 42"/>
              <p:cNvSpPr>
                <a:spLocks noChangeShapeType="1"/>
              </p:cNvSpPr>
              <p:nvPr/>
            </p:nvSpPr>
            <p:spPr bwMode="auto">
              <a:xfrm>
                <a:off x="1989" y="332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5" name="Line 43"/>
              <p:cNvSpPr>
                <a:spLocks noChangeShapeType="1"/>
              </p:cNvSpPr>
              <p:nvPr/>
            </p:nvSpPr>
            <p:spPr bwMode="auto">
              <a:xfrm>
                <a:off x="1963" y="3390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6" name="Line 44"/>
              <p:cNvSpPr>
                <a:spLocks noChangeShapeType="1"/>
              </p:cNvSpPr>
              <p:nvPr/>
            </p:nvSpPr>
            <p:spPr bwMode="auto">
              <a:xfrm>
                <a:off x="1989" y="345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7" name="Line 45"/>
              <p:cNvSpPr>
                <a:spLocks noChangeShapeType="1"/>
              </p:cNvSpPr>
              <p:nvPr/>
            </p:nvSpPr>
            <p:spPr bwMode="auto">
              <a:xfrm>
                <a:off x="1989" y="352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8" name="Line 46"/>
              <p:cNvSpPr>
                <a:spLocks noChangeShapeType="1"/>
              </p:cNvSpPr>
              <p:nvPr/>
            </p:nvSpPr>
            <p:spPr bwMode="auto">
              <a:xfrm>
                <a:off x="1989" y="359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99" name="Line 47"/>
              <p:cNvSpPr>
                <a:spLocks noChangeShapeType="1"/>
              </p:cNvSpPr>
              <p:nvPr/>
            </p:nvSpPr>
            <p:spPr bwMode="auto">
              <a:xfrm>
                <a:off x="1989" y="366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963" y="3739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>
                <a:off x="1989" y="380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>
                <a:off x="1989" y="387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>
                <a:off x="1989" y="394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>
                <a:off x="1989" y="401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5" name="Line 53"/>
              <p:cNvSpPr>
                <a:spLocks noChangeShapeType="1"/>
              </p:cNvSpPr>
              <p:nvPr/>
            </p:nvSpPr>
            <p:spPr bwMode="auto">
              <a:xfrm>
                <a:off x="1963" y="4088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6" name="Line 54"/>
              <p:cNvSpPr>
                <a:spLocks noChangeShapeType="1"/>
              </p:cNvSpPr>
              <p:nvPr/>
            </p:nvSpPr>
            <p:spPr bwMode="auto">
              <a:xfrm>
                <a:off x="1989" y="415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>
                <a:off x="1989" y="422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8" name="Line 56"/>
              <p:cNvSpPr>
                <a:spLocks noChangeShapeType="1"/>
              </p:cNvSpPr>
              <p:nvPr/>
            </p:nvSpPr>
            <p:spPr bwMode="auto">
              <a:xfrm>
                <a:off x="1989" y="429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09" name="Line 57"/>
              <p:cNvSpPr>
                <a:spLocks noChangeShapeType="1"/>
              </p:cNvSpPr>
              <p:nvPr/>
            </p:nvSpPr>
            <p:spPr bwMode="auto">
              <a:xfrm>
                <a:off x="1989" y="436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>
                <a:off x="1963" y="4437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1989" y="4499"/>
              <a:ext cx="96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1989" y="4569"/>
              <a:ext cx="96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3613" name="Group 61"/>
          <p:cNvGrpSpPr>
            <a:grpSpLocks/>
          </p:cNvGrpSpPr>
          <p:nvPr/>
        </p:nvGrpSpPr>
        <p:grpSpPr bwMode="auto">
          <a:xfrm>
            <a:off x="1050926" y="5075241"/>
            <a:ext cx="1784350" cy="2465387"/>
            <a:chOff x="1104" y="5328"/>
            <a:chExt cx="1872" cy="2588"/>
          </a:xfrm>
        </p:grpSpPr>
        <p:sp>
          <p:nvSpPr>
            <p:cNvPr id="23614" name="AutoShape 62"/>
            <p:cNvSpPr>
              <a:spLocks noChangeArrowheads="1"/>
            </p:cNvSpPr>
            <p:nvPr/>
          </p:nvSpPr>
          <p:spPr bwMode="auto">
            <a:xfrm flipV="1">
              <a:off x="1110" y="7158"/>
              <a:ext cx="1866" cy="750"/>
            </a:xfrm>
            <a:custGeom>
              <a:avLst/>
              <a:gdLst>
                <a:gd name="G0" fmla="+- 2161 0 0"/>
                <a:gd name="G1" fmla="+- 10316736 0 0"/>
                <a:gd name="G2" fmla="+- 0 0 10316736"/>
                <a:gd name="T0" fmla="*/ 0 256 1"/>
                <a:gd name="T1" fmla="*/ 180 256 1"/>
                <a:gd name="G3" fmla="+- 10316736 T0 T1"/>
                <a:gd name="T2" fmla="*/ 0 256 1"/>
                <a:gd name="T3" fmla="*/ 90 256 1"/>
                <a:gd name="G4" fmla="+- 10316736 T2 T3"/>
                <a:gd name="G5" fmla="*/ G4 2 1"/>
                <a:gd name="T4" fmla="*/ 90 256 1"/>
                <a:gd name="T5" fmla="*/ 0 256 1"/>
                <a:gd name="G6" fmla="+- 10316736 T4 T5"/>
                <a:gd name="G7" fmla="*/ G6 2 1"/>
                <a:gd name="G8" fmla="abs 1031673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2161"/>
                <a:gd name="G18" fmla="*/ 2161 1 2"/>
                <a:gd name="G19" fmla="+- G18 5400 0"/>
                <a:gd name="G20" fmla="cos G19 10316736"/>
                <a:gd name="G21" fmla="sin G19 10316736"/>
                <a:gd name="G22" fmla="+- G20 10800 0"/>
                <a:gd name="G23" fmla="+- G21 10800 0"/>
                <a:gd name="G24" fmla="+- 10800 0 G20"/>
                <a:gd name="G25" fmla="+- 2161 10800 0"/>
                <a:gd name="G26" fmla="?: G9 G17 G25"/>
                <a:gd name="G27" fmla="?: G9 0 21600"/>
                <a:gd name="G28" fmla="cos 10800 10316736"/>
                <a:gd name="G29" fmla="sin 10800 10316736"/>
                <a:gd name="G30" fmla="sin 2161 10316736"/>
                <a:gd name="G31" fmla="+- G28 10800 0"/>
                <a:gd name="G32" fmla="+- G29 10800 0"/>
                <a:gd name="G33" fmla="+- G30 10800 0"/>
                <a:gd name="G34" fmla="?: G4 0 G31"/>
                <a:gd name="G35" fmla="?: 10316736 G34 0"/>
                <a:gd name="G36" fmla="?: G6 G35 G31"/>
                <a:gd name="G37" fmla="+- 21600 0 G36"/>
                <a:gd name="G38" fmla="?: G4 0 G33"/>
                <a:gd name="G39" fmla="?: 1031673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815 w 21600"/>
                <a:gd name="T15" fmla="*/ 13288 h 21600"/>
                <a:gd name="T16" fmla="*/ 10800 w 21600"/>
                <a:gd name="T17" fmla="*/ 8639 h 21600"/>
                <a:gd name="T18" fmla="*/ 16785 w 21600"/>
                <a:gd name="T19" fmla="*/ 1328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8804" y="11629"/>
                  </a:moveTo>
                  <a:cubicBezTo>
                    <a:pt x="8695" y="11366"/>
                    <a:pt x="8639" y="11084"/>
                    <a:pt x="8639" y="10800"/>
                  </a:cubicBezTo>
                  <a:cubicBezTo>
                    <a:pt x="8639" y="9606"/>
                    <a:pt x="9606" y="8639"/>
                    <a:pt x="10800" y="8639"/>
                  </a:cubicBezTo>
                  <a:cubicBezTo>
                    <a:pt x="11993" y="8639"/>
                    <a:pt x="12961" y="9606"/>
                    <a:pt x="12961" y="10800"/>
                  </a:cubicBezTo>
                  <a:cubicBezTo>
                    <a:pt x="12960" y="11084"/>
                    <a:pt x="12904" y="11366"/>
                    <a:pt x="12795" y="11629"/>
                  </a:cubicBezTo>
                  <a:lnTo>
                    <a:pt x="20772" y="14946"/>
                  </a:lnTo>
                  <a:cubicBezTo>
                    <a:pt x="21318" y="13632"/>
                    <a:pt x="21600" y="1222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2223"/>
                    <a:pt x="281" y="13632"/>
                    <a:pt x="827" y="14946"/>
                  </a:cubicBezTo>
                  <a:close/>
                </a:path>
              </a:pathLst>
            </a:cu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15" name="Oval 63"/>
            <p:cNvSpPr>
              <a:spLocks noChangeArrowheads="1"/>
            </p:cNvSpPr>
            <p:nvPr/>
          </p:nvSpPr>
          <p:spPr bwMode="auto">
            <a:xfrm>
              <a:off x="1140" y="7266"/>
              <a:ext cx="1806" cy="348"/>
            </a:xfrm>
            <a:prstGeom prst="ellipse">
              <a:avLst/>
            </a:prstGeom>
            <a:gradFill rotWithShape="0">
              <a:gsLst>
                <a:gs pos="0">
                  <a:srgbClr val="990033">
                    <a:gamma/>
                    <a:tint val="63922"/>
                    <a:invGamma/>
                  </a:srgbClr>
                </a:gs>
                <a:gs pos="100000">
                  <a:srgbClr val="990033"/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16" name="Freeform 64"/>
            <p:cNvSpPr>
              <a:spLocks/>
            </p:cNvSpPr>
            <p:nvPr/>
          </p:nvSpPr>
          <p:spPr bwMode="auto">
            <a:xfrm>
              <a:off x="1104" y="5376"/>
              <a:ext cx="1872" cy="2540"/>
            </a:xfrm>
            <a:custGeom>
              <a:avLst/>
              <a:gdLst>
                <a:gd name="T0" fmla="*/ 584 w 1630"/>
                <a:gd name="T1" fmla="*/ 2 h 2120"/>
                <a:gd name="T2" fmla="*/ 584 w 1630"/>
                <a:gd name="T3" fmla="*/ 477 h 2120"/>
                <a:gd name="T4" fmla="*/ 148 w 1630"/>
                <a:gd name="T5" fmla="*/ 1357 h 2120"/>
                <a:gd name="T6" fmla="*/ 68 w 1630"/>
                <a:gd name="T7" fmla="*/ 1561 h 2120"/>
                <a:gd name="T8" fmla="*/ 33 w 1630"/>
                <a:gd name="T9" fmla="*/ 1663 h 2120"/>
                <a:gd name="T10" fmla="*/ 2 w 1630"/>
                <a:gd name="T11" fmla="*/ 1773 h 2120"/>
                <a:gd name="T12" fmla="*/ 0 w 1630"/>
                <a:gd name="T13" fmla="*/ 1800 h 2120"/>
                <a:gd name="T14" fmla="*/ 5 w 1630"/>
                <a:gd name="T15" fmla="*/ 1828 h 2120"/>
                <a:gd name="T16" fmla="*/ 14 w 1630"/>
                <a:gd name="T17" fmla="*/ 1857 h 2120"/>
                <a:gd name="T18" fmla="*/ 31 w 1630"/>
                <a:gd name="T19" fmla="*/ 1882 h 2120"/>
                <a:gd name="T20" fmla="*/ 67 w 1630"/>
                <a:gd name="T21" fmla="*/ 1922 h 2120"/>
                <a:gd name="T22" fmla="*/ 114 w 1630"/>
                <a:gd name="T23" fmla="*/ 1960 h 2120"/>
                <a:gd name="T24" fmla="*/ 159 w 1630"/>
                <a:gd name="T25" fmla="*/ 1987 h 2120"/>
                <a:gd name="T26" fmla="*/ 205 w 1630"/>
                <a:gd name="T27" fmla="*/ 2012 h 2120"/>
                <a:gd name="T28" fmla="*/ 256 w 1630"/>
                <a:gd name="T29" fmla="*/ 2034 h 2120"/>
                <a:gd name="T30" fmla="*/ 318 w 1630"/>
                <a:gd name="T31" fmla="*/ 2053 h 2120"/>
                <a:gd name="T32" fmla="*/ 372 w 1630"/>
                <a:gd name="T33" fmla="*/ 2070 h 2120"/>
                <a:gd name="T34" fmla="*/ 426 w 1630"/>
                <a:gd name="T35" fmla="*/ 2083 h 2120"/>
                <a:gd name="T36" fmla="*/ 491 w 1630"/>
                <a:gd name="T37" fmla="*/ 2097 h 2120"/>
                <a:gd name="T38" fmla="*/ 557 w 1630"/>
                <a:gd name="T39" fmla="*/ 2106 h 2120"/>
                <a:gd name="T40" fmla="*/ 627 w 1630"/>
                <a:gd name="T41" fmla="*/ 2114 h 2120"/>
                <a:gd name="T42" fmla="*/ 676 w 1630"/>
                <a:gd name="T43" fmla="*/ 2117 h 2120"/>
                <a:gd name="T44" fmla="*/ 741 w 1630"/>
                <a:gd name="T45" fmla="*/ 2120 h 2120"/>
                <a:gd name="T46" fmla="*/ 885 w 1630"/>
                <a:gd name="T47" fmla="*/ 2120 h 2120"/>
                <a:gd name="T48" fmla="*/ 949 w 1630"/>
                <a:gd name="T49" fmla="*/ 2117 h 2120"/>
                <a:gd name="T50" fmla="*/ 1009 w 1630"/>
                <a:gd name="T51" fmla="*/ 2113 h 2120"/>
                <a:gd name="T52" fmla="*/ 1073 w 1630"/>
                <a:gd name="T53" fmla="*/ 2104 h 2120"/>
                <a:gd name="T54" fmla="*/ 1133 w 1630"/>
                <a:gd name="T55" fmla="*/ 2097 h 2120"/>
                <a:gd name="T56" fmla="*/ 1186 w 1630"/>
                <a:gd name="T57" fmla="*/ 2087 h 2120"/>
                <a:gd name="T58" fmla="*/ 1239 w 1630"/>
                <a:gd name="T59" fmla="*/ 2073 h 2120"/>
                <a:gd name="T60" fmla="*/ 1303 w 1630"/>
                <a:gd name="T61" fmla="*/ 2057 h 2120"/>
                <a:gd name="T62" fmla="*/ 1359 w 1630"/>
                <a:gd name="T63" fmla="*/ 2037 h 2120"/>
                <a:gd name="T64" fmla="*/ 1413 w 1630"/>
                <a:gd name="T65" fmla="*/ 2015 h 2120"/>
                <a:gd name="T66" fmla="*/ 1469 w 1630"/>
                <a:gd name="T67" fmla="*/ 1988 h 2120"/>
                <a:gd name="T68" fmla="*/ 1508 w 1630"/>
                <a:gd name="T69" fmla="*/ 1964 h 2120"/>
                <a:gd name="T70" fmla="*/ 1544 w 1630"/>
                <a:gd name="T71" fmla="*/ 1939 h 2120"/>
                <a:gd name="T72" fmla="*/ 1580 w 1630"/>
                <a:gd name="T73" fmla="*/ 1906 h 2120"/>
                <a:gd name="T74" fmla="*/ 1603 w 1630"/>
                <a:gd name="T75" fmla="*/ 1879 h 2120"/>
                <a:gd name="T76" fmla="*/ 1616 w 1630"/>
                <a:gd name="T77" fmla="*/ 1858 h 2120"/>
                <a:gd name="T78" fmla="*/ 1625 w 1630"/>
                <a:gd name="T79" fmla="*/ 1838 h 2120"/>
                <a:gd name="T80" fmla="*/ 1629 w 1630"/>
                <a:gd name="T81" fmla="*/ 1813 h 2120"/>
                <a:gd name="T82" fmla="*/ 1630 w 1630"/>
                <a:gd name="T83" fmla="*/ 1785 h 2120"/>
                <a:gd name="T84" fmla="*/ 1615 w 1630"/>
                <a:gd name="T85" fmla="*/ 1708 h 2120"/>
                <a:gd name="T86" fmla="*/ 1590 w 1630"/>
                <a:gd name="T87" fmla="*/ 1617 h 2120"/>
                <a:gd name="T88" fmla="*/ 1551 w 1630"/>
                <a:gd name="T89" fmla="*/ 1512 h 2120"/>
                <a:gd name="T90" fmla="*/ 1466 w 1630"/>
                <a:gd name="T91" fmla="*/ 1327 h 2120"/>
                <a:gd name="T92" fmla="*/ 1051 w 1630"/>
                <a:gd name="T93" fmla="*/ 477 h 2120"/>
                <a:gd name="T94" fmla="*/ 1051 w 1630"/>
                <a:gd name="T95" fmla="*/ 0 h 2120"/>
                <a:gd name="T96" fmla="*/ 584 w 1630"/>
                <a:gd name="T97" fmla="*/ 2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30" h="2120">
                  <a:moveTo>
                    <a:pt x="584" y="2"/>
                  </a:moveTo>
                  <a:lnTo>
                    <a:pt x="584" y="477"/>
                  </a:lnTo>
                  <a:lnTo>
                    <a:pt x="148" y="1357"/>
                  </a:lnTo>
                  <a:lnTo>
                    <a:pt x="68" y="1561"/>
                  </a:lnTo>
                  <a:lnTo>
                    <a:pt x="33" y="1663"/>
                  </a:lnTo>
                  <a:lnTo>
                    <a:pt x="2" y="1773"/>
                  </a:lnTo>
                  <a:lnTo>
                    <a:pt x="0" y="1800"/>
                  </a:lnTo>
                  <a:lnTo>
                    <a:pt x="5" y="1828"/>
                  </a:lnTo>
                  <a:lnTo>
                    <a:pt x="14" y="1857"/>
                  </a:lnTo>
                  <a:lnTo>
                    <a:pt x="31" y="1882"/>
                  </a:lnTo>
                  <a:lnTo>
                    <a:pt x="67" y="1922"/>
                  </a:lnTo>
                  <a:lnTo>
                    <a:pt x="114" y="1960"/>
                  </a:lnTo>
                  <a:lnTo>
                    <a:pt x="159" y="1987"/>
                  </a:lnTo>
                  <a:lnTo>
                    <a:pt x="205" y="2012"/>
                  </a:lnTo>
                  <a:lnTo>
                    <a:pt x="256" y="2034"/>
                  </a:lnTo>
                  <a:lnTo>
                    <a:pt x="318" y="2053"/>
                  </a:lnTo>
                  <a:lnTo>
                    <a:pt x="372" y="2070"/>
                  </a:lnTo>
                  <a:lnTo>
                    <a:pt x="426" y="2083"/>
                  </a:lnTo>
                  <a:lnTo>
                    <a:pt x="491" y="2097"/>
                  </a:lnTo>
                  <a:lnTo>
                    <a:pt x="557" y="2106"/>
                  </a:lnTo>
                  <a:lnTo>
                    <a:pt x="627" y="2114"/>
                  </a:lnTo>
                  <a:lnTo>
                    <a:pt x="676" y="2117"/>
                  </a:lnTo>
                  <a:lnTo>
                    <a:pt x="741" y="2120"/>
                  </a:lnTo>
                  <a:lnTo>
                    <a:pt x="885" y="2120"/>
                  </a:lnTo>
                  <a:lnTo>
                    <a:pt x="949" y="2117"/>
                  </a:lnTo>
                  <a:lnTo>
                    <a:pt x="1009" y="2113"/>
                  </a:lnTo>
                  <a:lnTo>
                    <a:pt x="1073" y="2104"/>
                  </a:lnTo>
                  <a:lnTo>
                    <a:pt x="1133" y="2097"/>
                  </a:lnTo>
                  <a:lnTo>
                    <a:pt x="1186" y="2087"/>
                  </a:lnTo>
                  <a:lnTo>
                    <a:pt x="1239" y="2073"/>
                  </a:lnTo>
                  <a:lnTo>
                    <a:pt x="1303" y="2057"/>
                  </a:lnTo>
                  <a:lnTo>
                    <a:pt x="1359" y="2037"/>
                  </a:lnTo>
                  <a:lnTo>
                    <a:pt x="1413" y="2015"/>
                  </a:lnTo>
                  <a:lnTo>
                    <a:pt x="1469" y="1988"/>
                  </a:lnTo>
                  <a:lnTo>
                    <a:pt x="1508" y="1964"/>
                  </a:lnTo>
                  <a:lnTo>
                    <a:pt x="1544" y="1939"/>
                  </a:lnTo>
                  <a:lnTo>
                    <a:pt x="1580" y="1906"/>
                  </a:lnTo>
                  <a:lnTo>
                    <a:pt x="1603" y="1879"/>
                  </a:lnTo>
                  <a:lnTo>
                    <a:pt x="1616" y="1858"/>
                  </a:lnTo>
                  <a:lnTo>
                    <a:pt x="1625" y="1838"/>
                  </a:lnTo>
                  <a:lnTo>
                    <a:pt x="1629" y="1813"/>
                  </a:lnTo>
                  <a:lnTo>
                    <a:pt x="1630" y="1785"/>
                  </a:lnTo>
                  <a:lnTo>
                    <a:pt x="1615" y="1708"/>
                  </a:lnTo>
                  <a:lnTo>
                    <a:pt x="1590" y="1617"/>
                  </a:lnTo>
                  <a:lnTo>
                    <a:pt x="1551" y="1512"/>
                  </a:lnTo>
                  <a:lnTo>
                    <a:pt x="1466" y="1327"/>
                  </a:lnTo>
                  <a:lnTo>
                    <a:pt x="1051" y="477"/>
                  </a:lnTo>
                  <a:lnTo>
                    <a:pt x="1051" y="0"/>
                  </a:lnTo>
                  <a:lnTo>
                    <a:pt x="584" y="2"/>
                  </a:lnTo>
                  <a:close/>
                </a:path>
              </a:pathLst>
            </a:custGeom>
            <a:noFill/>
            <a:ln w="5715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617" name="Rectangle 65"/>
            <p:cNvSpPr>
              <a:spLocks noChangeArrowheads="1"/>
            </p:cNvSpPr>
            <p:nvPr/>
          </p:nvSpPr>
          <p:spPr bwMode="auto">
            <a:xfrm>
              <a:off x="1728" y="5328"/>
              <a:ext cx="624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18" name="Line 66"/>
          <p:cNvSpPr>
            <a:spLocks noChangeShapeType="1"/>
          </p:cNvSpPr>
          <p:nvPr/>
        </p:nvSpPr>
        <p:spPr bwMode="auto">
          <a:xfrm>
            <a:off x="1846277" y="5065713"/>
            <a:ext cx="14287" cy="138112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19" name="Line 67"/>
          <p:cNvSpPr>
            <a:spLocks noChangeShapeType="1"/>
          </p:cNvSpPr>
          <p:nvPr/>
        </p:nvSpPr>
        <p:spPr bwMode="auto">
          <a:xfrm flipH="1">
            <a:off x="2036765" y="5057775"/>
            <a:ext cx="9525" cy="139700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0" name="Rectangle 68"/>
          <p:cNvSpPr>
            <a:spLocks noChangeArrowheads="1"/>
          </p:cNvSpPr>
          <p:nvPr/>
        </p:nvSpPr>
        <p:spPr bwMode="auto">
          <a:xfrm>
            <a:off x="1871677" y="1362076"/>
            <a:ext cx="136525" cy="3286125"/>
          </a:xfrm>
          <a:prstGeom prst="rect">
            <a:avLst/>
          </a:prstGeom>
          <a:solidFill>
            <a:srgbClr val="CC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1" name="AutoShape 69"/>
          <p:cNvSpPr>
            <a:spLocks noChangeArrowheads="1"/>
          </p:cNvSpPr>
          <p:nvPr/>
        </p:nvSpPr>
        <p:spPr bwMode="auto">
          <a:xfrm rot="5400000" flipH="1">
            <a:off x="1876439" y="4676777"/>
            <a:ext cx="123825" cy="127000"/>
          </a:xfrm>
          <a:custGeom>
            <a:avLst/>
            <a:gdLst>
              <a:gd name="G0" fmla="+- 1552 0 0"/>
              <a:gd name="G1" fmla="+- 21600 0 1552"/>
              <a:gd name="G2" fmla="*/ 1552 1 2"/>
              <a:gd name="G3" fmla="+- 21600 0 G2"/>
              <a:gd name="G4" fmla="+/ 1552 21600 2"/>
              <a:gd name="G5" fmla="+/ G1 0 2"/>
              <a:gd name="G6" fmla="*/ 21600 21600 1552"/>
              <a:gd name="G7" fmla="*/ G6 1 2"/>
              <a:gd name="G8" fmla="+- 21600 0 G7"/>
              <a:gd name="G9" fmla="*/ 21600 1 2"/>
              <a:gd name="G10" fmla="+- 1552 0 G9"/>
              <a:gd name="G11" fmla="?: G10 G8 0"/>
              <a:gd name="G12" fmla="?: G10 G7 21600"/>
              <a:gd name="T0" fmla="*/ 20824 w 21600"/>
              <a:gd name="T1" fmla="*/ 10800 h 21600"/>
              <a:gd name="T2" fmla="*/ 10800 w 21600"/>
              <a:gd name="T3" fmla="*/ 21600 h 21600"/>
              <a:gd name="T4" fmla="*/ 776 w 21600"/>
              <a:gd name="T5" fmla="*/ 10800 h 21600"/>
              <a:gd name="T6" fmla="*/ 10800 w 21600"/>
              <a:gd name="T7" fmla="*/ 0 h 21600"/>
              <a:gd name="T8" fmla="*/ 2576 w 21600"/>
              <a:gd name="T9" fmla="*/ 2576 h 21600"/>
              <a:gd name="T10" fmla="*/ 19024 w 21600"/>
              <a:gd name="T11" fmla="*/ 190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552" y="21600"/>
                </a:lnTo>
                <a:lnTo>
                  <a:pt x="2004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2" name="AutoShape 70"/>
          <p:cNvSpPr>
            <a:spLocks noChangeArrowheads="1"/>
          </p:cNvSpPr>
          <p:nvPr/>
        </p:nvSpPr>
        <p:spPr bwMode="auto">
          <a:xfrm flipH="1">
            <a:off x="1884363" y="4829175"/>
            <a:ext cx="119062" cy="796925"/>
          </a:xfrm>
          <a:custGeom>
            <a:avLst/>
            <a:gdLst>
              <a:gd name="G0" fmla="+- 7776 0 0"/>
              <a:gd name="G1" fmla="+- 21600 0 7776"/>
              <a:gd name="G2" fmla="*/ 7776 1 2"/>
              <a:gd name="G3" fmla="+- 21600 0 G2"/>
              <a:gd name="G4" fmla="+/ 7776 21600 2"/>
              <a:gd name="G5" fmla="+/ G1 0 2"/>
              <a:gd name="G6" fmla="*/ 21600 21600 7776"/>
              <a:gd name="G7" fmla="*/ G6 1 2"/>
              <a:gd name="G8" fmla="+- 21600 0 G7"/>
              <a:gd name="G9" fmla="*/ 21600 1 2"/>
              <a:gd name="G10" fmla="+- 7776 0 G9"/>
              <a:gd name="G11" fmla="?: G10 G8 0"/>
              <a:gd name="G12" fmla="?: G10 G7 21600"/>
              <a:gd name="T0" fmla="*/ 17712 w 21600"/>
              <a:gd name="T1" fmla="*/ 10800 h 21600"/>
              <a:gd name="T2" fmla="*/ 10800 w 21600"/>
              <a:gd name="T3" fmla="*/ 21600 h 21600"/>
              <a:gd name="T4" fmla="*/ 3888 w 21600"/>
              <a:gd name="T5" fmla="*/ 10800 h 21600"/>
              <a:gd name="T6" fmla="*/ 10800 w 21600"/>
              <a:gd name="T7" fmla="*/ 0 h 21600"/>
              <a:gd name="T8" fmla="*/ 5688 w 21600"/>
              <a:gd name="T9" fmla="*/ 5688 h 21600"/>
              <a:gd name="T10" fmla="*/ 15912 w 21600"/>
              <a:gd name="T11" fmla="*/ 159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776" y="21600"/>
                </a:lnTo>
                <a:lnTo>
                  <a:pt x="1382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33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3" name="Line 71"/>
          <p:cNvSpPr>
            <a:spLocks noChangeShapeType="1"/>
          </p:cNvSpPr>
          <p:nvPr/>
        </p:nvSpPr>
        <p:spPr bwMode="auto">
          <a:xfrm>
            <a:off x="1882776" y="4819649"/>
            <a:ext cx="120650" cy="7939"/>
          </a:xfrm>
          <a:prstGeom prst="line">
            <a:avLst/>
          </a:prstGeom>
          <a:noFill/>
          <a:ln w="38100">
            <a:solidFill>
              <a:srgbClr val="CC3300">
                <a:alpha val="5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4" name="AutoShape 72"/>
          <p:cNvSpPr>
            <a:spLocks noChangeArrowheads="1"/>
          </p:cNvSpPr>
          <p:nvPr/>
        </p:nvSpPr>
        <p:spPr bwMode="auto">
          <a:xfrm flipV="1">
            <a:off x="1844689" y="5851525"/>
            <a:ext cx="182563" cy="228600"/>
          </a:xfrm>
          <a:prstGeom prst="wedgeEllipseCallout">
            <a:avLst>
              <a:gd name="adj1" fmla="val 1560"/>
              <a:gd name="adj2" fmla="val 118750"/>
            </a:avLst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lIns="54864" tIns="27432" rIns="54864" bIns="27432" anchor="ctr"/>
          <a:lstStyle/>
          <a:p>
            <a:pPr algn="ctr" defTabSz="549275"/>
            <a:endParaRPr lang="it-IT" sz="1400"/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>
            <a:off x="4826014" y="5197475"/>
            <a:ext cx="473075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6" name="Line 74"/>
          <p:cNvSpPr>
            <a:spLocks noChangeShapeType="1"/>
          </p:cNvSpPr>
          <p:nvPr/>
        </p:nvSpPr>
        <p:spPr bwMode="auto">
          <a:xfrm>
            <a:off x="4962526" y="5140325"/>
            <a:ext cx="14288" cy="152400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 flipH="1">
            <a:off x="5151452" y="5129213"/>
            <a:ext cx="14287" cy="179387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3628" name="Group 76"/>
          <p:cNvGrpSpPr>
            <a:grpSpLocks/>
          </p:cNvGrpSpPr>
          <p:nvPr/>
        </p:nvGrpSpPr>
        <p:grpSpPr bwMode="auto">
          <a:xfrm>
            <a:off x="4762500" y="1036657"/>
            <a:ext cx="827088" cy="4732337"/>
            <a:chOff x="1728" y="1008"/>
            <a:chExt cx="868" cy="4968"/>
          </a:xfrm>
        </p:grpSpPr>
        <p:graphicFrame>
          <p:nvGraphicFramePr>
            <p:cNvPr id="23629" name="Object 77"/>
            <p:cNvGraphicFramePr>
              <a:graphicFrameLocks noChangeAspect="1"/>
            </p:cNvGraphicFramePr>
            <p:nvPr/>
          </p:nvGraphicFramePr>
          <p:xfrm>
            <a:off x="1728" y="1008"/>
            <a:ext cx="868" cy="4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15" name="Image" r:id="rId5" imgW="2833745" imgH="16214613" progId="Photoshop.Image.4">
                    <p:embed/>
                  </p:oleObj>
                </mc:Choice>
                <mc:Fallback>
                  <p:oleObj name="Image" r:id="rId5" imgW="2833745" imgH="16214613" progId="Photoshop.Image.4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1008"/>
                          <a:ext cx="868" cy="4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630" name="Group 78"/>
            <p:cNvGrpSpPr>
              <a:grpSpLocks/>
            </p:cNvGrpSpPr>
            <p:nvPr/>
          </p:nvGrpSpPr>
          <p:grpSpPr bwMode="auto">
            <a:xfrm>
              <a:off x="1963" y="1157"/>
              <a:ext cx="148" cy="3280"/>
              <a:chOff x="1963" y="1157"/>
              <a:chExt cx="148" cy="3280"/>
            </a:xfrm>
          </p:grpSpPr>
          <p:sp>
            <p:nvSpPr>
              <p:cNvPr id="23631" name="Line 79"/>
              <p:cNvSpPr>
                <a:spLocks noChangeShapeType="1"/>
              </p:cNvSpPr>
              <p:nvPr/>
            </p:nvSpPr>
            <p:spPr bwMode="auto">
              <a:xfrm>
                <a:off x="1989" y="115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2" name="Line 80"/>
              <p:cNvSpPr>
                <a:spLocks noChangeShapeType="1"/>
              </p:cNvSpPr>
              <p:nvPr/>
            </p:nvSpPr>
            <p:spPr bwMode="auto">
              <a:xfrm>
                <a:off x="1989" y="122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3" name="Line 81"/>
              <p:cNvSpPr>
                <a:spLocks noChangeShapeType="1"/>
              </p:cNvSpPr>
              <p:nvPr/>
            </p:nvSpPr>
            <p:spPr bwMode="auto">
              <a:xfrm>
                <a:off x="1963" y="1296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4" name="Line 82"/>
              <p:cNvSpPr>
                <a:spLocks noChangeShapeType="1"/>
              </p:cNvSpPr>
              <p:nvPr/>
            </p:nvSpPr>
            <p:spPr bwMode="auto">
              <a:xfrm>
                <a:off x="1989" y="136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5" name="Line 83"/>
              <p:cNvSpPr>
                <a:spLocks noChangeShapeType="1"/>
              </p:cNvSpPr>
              <p:nvPr/>
            </p:nvSpPr>
            <p:spPr bwMode="auto">
              <a:xfrm>
                <a:off x="1989" y="1436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6" name="Line 84"/>
              <p:cNvSpPr>
                <a:spLocks noChangeShapeType="1"/>
              </p:cNvSpPr>
              <p:nvPr/>
            </p:nvSpPr>
            <p:spPr bwMode="auto">
              <a:xfrm>
                <a:off x="1989" y="150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7" name="Line 85"/>
              <p:cNvSpPr>
                <a:spLocks noChangeShapeType="1"/>
              </p:cNvSpPr>
              <p:nvPr/>
            </p:nvSpPr>
            <p:spPr bwMode="auto">
              <a:xfrm>
                <a:off x="1989" y="157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8" name="Line 86"/>
              <p:cNvSpPr>
                <a:spLocks noChangeShapeType="1"/>
              </p:cNvSpPr>
              <p:nvPr/>
            </p:nvSpPr>
            <p:spPr bwMode="auto">
              <a:xfrm>
                <a:off x="1963" y="1645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39" name="Line 87"/>
              <p:cNvSpPr>
                <a:spLocks noChangeShapeType="1"/>
              </p:cNvSpPr>
              <p:nvPr/>
            </p:nvSpPr>
            <p:spPr bwMode="auto">
              <a:xfrm>
                <a:off x="1989" y="171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0" name="Line 88"/>
              <p:cNvSpPr>
                <a:spLocks noChangeShapeType="1"/>
              </p:cNvSpPr>
              <p:nvPr/>
            </p:nvSpPr>
            <p:spPr bwMode="auto">
              <a:xfrm>
                <a:off x="1989" y="1785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1" name="Line 89"/>
              <p:cNvSpPr>
                <a:spLocks noChangeShapeType="1"/>
              </p:cNvSpPr>
              <p:nvPr/>
            </p:nvSpPr>
            <p:spPr bwMode="auto">
              <a:xfrm>
                <a:off x="1989" y="185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2" name="Line 90"/>
              <p:cNvSpPr>
                <a:spLocks noChangeShapeType="1"/>
              </p:cNvSpPr>
              <p:nvPr/>
            </p:nvSpPr>
            <p:spPr bwMode="auto">
              <a:xfrm>
                <a:off x="1989" y="192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3" name="Line 91"/>
              <p:cNvSpPr>
                <a:spLocks noChangeShapeType="1"/>
              </p:cNvSpPr>
              <p:nvPr/>
            </p:nvSpPr>
            <p:spPr bwMode="auto">
              <a:xfrm>
                <a:off x="1963" y="1994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4" name="Line 92"/>
              <p:cNvSpPr>
                <a:spLocks noChangeShapeType="1"/>
              </p:cNvSpPr>
              <p:nvPr/>
            </p:nvSpPr>
            <p:spPr bwMode="auto">
              <a:xfrm>
                <a:off x="1989" y="206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5" name="Line 93"/>
              <p:cNvSpPr>
                <a:spLocks noChangeShapeType="1"/>
              </p:cNvSpPr>
              <p:nvPr/>
            </p:nvSpPr>
            <p:spPr bwMode="auto">
              <a:xfrm>
                <a:off x="1989" y="213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6" name="Line 94"/>
              <p:cNvSpPr>
                <a:spLocks noChangeShapeType="1"/>
              </p:cNvSpPr>
              <p:nvPr/>
            </p:nvSpPr>
            <p:spPr bwMode="auto">
              <a:xfrm>
                <a:off x="1989" y="220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7" name="Line 95"/>
              <p:cNvSpPr>
                <a:spLocks noChangeShapeType="1"/>
              </p:cNvSpPr>
              <p:nvPr/>
            </p:nvSpPr>
            <p:spPr bwMode="auto">
              <a:xfrm>
                <a:off x="1989" y="227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8" name="Line 96"/>
              <p:cNvSpPr>
                <a:spLocks noChangeShapeType="1"/>
              </p:cNvSpPr>
              <p:nvPr/>
            </p:nvSpPr>
            <p:spPr bwMode="auto">
              <a:xfrm>
                <a:off x="1963" y="2343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49" name="Line 97"/>
              <p:cNvSpPr>
                <a:spLocks noChangeShapeType="1"/>
              </p:cNvSpPr>
              <p:nvPr/>
            </p:nvSpPr>
            <p:spPr bwMode="auto">
              <a:xfrm>
                <a:off x="1989" y="2413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0" name="Line 98"/>
              <p:cNvSpPr>
                <a:spLocks noChangeShapeType="1"/>
              </p:cNvSpPr>
              <p:nvPr/>
            </p:nvSpPr>
            <p:spPr bwMode="auto">
              <a:xfrm>
                <a:off x="1989" y="248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1" name="Line 99"/>
              <p:cNvSpPr>
                <a:spLocks noChangeShapeType="1"/>
              </p:cNvSpPr>
              <p:nvPr/>
            </p:nvSpPr>
            <p:spPr bwMode="auto">
              <a:xfrm>
                <a:off x="1989" y="2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2" name="Line 100"/>
              <p:cNvSpPr>
                <a:spLocks noChangeShapeType="1"/>
              </p:cNvSpPr>
              <p:nvPr/>
            </p:nvSpPr>
            <p:spPr bwMode="auto">
              <a:xfrm>
                <a:off x="1989" y="262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3" name="Line 101"/>
              <p:cNvSpPr>
                <a:spLocks noChangeShapeType="1"/>
              </p:cNvSpPr>
              <p:nvPr/>
            </p:nvSpPr>
            <p:spPr bwMode="auto">
              <a:xfrm>
                <a:off x="1963" y="2692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4" name="Line 102"/>
              <p:cNvSpPr>
                <a:spLocks noChangeShapeType="1"/>
              </p:cNvSpPr>
              <p:nvPr/>
            </p:nvSpPr>
            <p:spPr bwMode="auto">
              <a:xfrm>
                <a:off x="1989" y="276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5" name="Line 103"/>
              <p:cNvSpPr>
                <a:spLocks noChangeShapeType="1"/>
              </p:cNvSpPr>
              <p:nvPr/>
            </p:nvSpPr>
            <p:spPr bwMode="auto">
              <a:xfrm>
                <a:off x="1989" y="283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6" name="Line 104"/>
              <p:cNvSpPr>
                <a:spLocks noChangeShapeType="1"/>
              </p:cNvSpPr>
              <p:nvPr/>
            </p:nvSpPr>
            <p:spPr bwMode="auto">
              <a:xfrm>
                <a:off x="1989" y="290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7" name="Line 105"/>
              <p:cNvSpPr>
                <a:spLocks noChangeShapeType="1"/>
              </p:cNvSpPr>
              <p:nvPr/>
            </p:nvSpPr>
            <p:spPr bwMode="auto">
              <a:xfrm>
                <a:off x="1989" y="297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8" name="Line 106"/>
              <p:cNvSpPr>
                <a:spLocks noChangeShapeType="1"/>
              </p:cNvSpPr>
              <p:nvPr/>
            </p:nvSpPr>
            <p:spPr bwMode="auto">
              <a:xfrm>
                <a:off x="1963" y="3041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59" name="Line 107"/>
              <p:cNvSpPr>
                <a:spLocks noChangeShapeType="1"/>
              </p:cNvSpPr>
              <p:nvPr/>
            </p:nvSpPr>
            <p:spPr bwMode="auto">
              <a:xfrm>
                <a:off x="1989" y="3111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0" name="Line 108"/>
              <p:cNvSpPr>
                <a:spLocks noChangeShapeType="1"/>
              </p:cNvSpPr>
              <p:nvPr/>
            </p:nvSpPr>
            <p:spPr bwMode="auto">
              <a:xfrm>
                <a:off x="1989" y="318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1" name="Line 109"/>
              <p:cNvSpPr>
                <a:spLocks noChangeShapeType="1"/>
              </p:cNvSpPr>
              <p:nvPr/>
            </p:nvSpPr>
            <p:spPr bwMode="auto">
              <a:xfrm>
                <a:off x="1989" y="325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2" name="Line 110"/>
              <p:cNvSpPr>
                <a:spLocks noChangeShapeType="1"/>
              </p:cNvSpPr>
              <p:nvPr/>
            </p:nvSpPr>
            <p:spPr bwMode="auto">
              <a:xfrm>
                <a:off x="1989" y="332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3" name="Line 111"/>
              <p:cNvSpPr>
                <a:spLocks noChangeShapeType="1"/>
              </p:cNvSpPr>
              <p:nvPr/>
            </p:nvSpPr>
            <p:spPr bwMode="auto">
              <a:xfrm>
                <a:off x="1963" y="3390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4" name="Line 112"/>
              <p:cNvSpPr>
                <a:spLocks noChangeShapeType="1"/>
              </p:cNvSpPr>
              <p:nvPr/>
            </p:nvSpPr>
            <p:spPr bwMode="auto">
              <a:xfrm>
                <a:off x="1989" y="345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5" name="Line 113"/>
              <p:cNvSpPr>
                <a:spLocks noChangeShapeType="1"/>
              </p:cNvSpPr>
              <p:nvPr/>
            </p:nvSpPr>
            <p:spPr bwMode="auto">
              <a:xfrm>
                <a:off x="1989" y="352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6" name="Line 114"/>
              <p:cNvSpPr>
                <a:spLocks noChangeShapeType="1"/>
              </p:cNvSpPr>
              <p:nvPr/>
            </p:nvSpPr>
            <p:spPr bwMode="auto">
              <a:xfrm>
                <a:off x="1989" y="359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7" name="Line 115"/>
              <p:cNvSpPr>
                <a:spLocks noChangeShapeType="1"/>
              </p:cNvSpPr>
              <p:nvPr/>
            </p:nvSpPr>
            <p:spPr bwMode="auto">
              <a:xfrm>
                <a:off x="1989" y="366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8" name="Line 116"/>
              <p:cNvSpPr>
                <a:spLocks noChangeShapeType="1"/>
              </p:cNvSpPr>
              <p:nvPr/>
            </p:nvSpPr>
            <p:spPr bwMode="auto">
              <a:xfrm>
                <a:off x="1963" y="3739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69" name="Line 117"/>
              <p:cNvSpPr>
                <a:spLocks noChangeShapeType="1"/>
              </p:cNvSpPr>
              <p:nvPr/>
            </p:nvSpPr>
            <p:spPr bwMode="auto">
              <a:xfrm>
                <a:off x="1989" y="380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0" name="Line 118"/>
              <p:cNvSpPr>
                <a:spLocks noChangeShapeType="1"/>
              </p:cNvSpPr>
              <p:nvPr/>
            </p:nvSpPr>
            <p:spPr bwMode="auto">
              <a:xfrm>
                <a:off x="1989" y="387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1" name="Line 119"/>
              <p:cNvSpPr>
                <a:spLocks noChangeShapeType="1"/>
              </p:cNvSpPr>
              <p:nvPr/>
            </p:nvSpPr>
            <p:spPr bwMode="auto">
              <a:xfrm>
                <a:off x="1989" y="394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2" name="Line 120"/>
              <p:cNvSpPr>
                <a:spLocks noChangeShapeType="1"/>
              </p:cNvSpPr>
              <p:nvPr/>
            </p:nvSpPr>
            <p:spPr bwMode="auto">
              <a:xfrm>
                <a:off x="1989" y="401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3" name="Line 121"/>
              <p:cNvSpPr>
                <a:spLocks noChangeShapeType="1"/>
              </p:cNvSpPr>
              <p:nvPr/>
            </p:nvSpPr>
            <p:spPr bwMode="auto">
              <a:xfrm>
                <a:off x="1963" y="4088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4" name="Line 122"/>
              <p:cNvSpPr>
                <a:spLocks noChangeShapeType="1"/>
              </p:cNvSpPr>
              <p:nvPr/>
            </p:nvSpPr>
            <p:spPr bwMode="auto">
              <a:xfrm>
                <a:off x="1989" y="415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5" name="Line 123"/>
              <p:cNvSpPr>
                <a:spLocks noChangeShapeType="1"/>
              </p:cNvSpPr>
              <p:nvPr/>
            </p:nvSpPr>
            <p:spPr bwMode="auto">
              <a:xfrm>
                <a:off x="1989" y="422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6" name="Line 124"/>
              <p:cNvSpPr>
                <a:spLocks noChangeShapeType="1"/>
              </p:cNvSpPr>
              <p:nvPr/>
            </p:nvSpPr>
            <p:spPr bwMode="auto">
              <a:xfrm>
                <a:off x="1989" y="429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7" name="Line 125"/>
              <p:cNvSpPr>
                <a:spLocks noChangeShapeType="1"/>
              </p:cNvSpPr>
              <p:nvPr/>
            </p:nvSpPr>
            <p:spPr bwMode="auto">
              <a:xfrm>
                <a:off x="1989" y="4367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678" name="Line 126"/>
              <p:cNvSpPr>
                <a:spLocks noChangeShapeType="1"/>
              </p:cNvSpPr>
              <p:nvPr/>
            </p:nvSpPr>
            <p:spPr bwMode="auto">
              <a:xfrm>
                <a:off x="1963" y="4437"/>
                <a:ext cx="148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679" name="Line 127"/>
            <p:cNvSpPr>
              <a:spLocks noChangeShapeType="1"/>
            </p:cNvSpPr>
            <p:nvPr/>
          </p:nvSpPr>
          <p:spPr bwMode="auto">
            <a:xfrm>
              <a:off x="1989" y="4499"/>
              <a:ext cx="96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80" name="Line 128"/>
            <p:cNvSpPr>
              <a:spLocks noChangeShapeType="1"/>
            </p:cNvSpPr>
            <p:nvPr/>
          </p:nvSpPr>
          <p:spPr bwMode="auto">
            <a:xfrm>
              <a:off x="1989" y="4569"/>
              <a:ext cx="96" cy="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81" name="Line 129"/>
          <p:cNvSpPr>
            <a:spLocks noChangeShapeType="1"/>
          </p:cNvSpPr>
          <p:nvPr/>
        </p:nvSpPr>
        <p:spPr bwMode="auto">
          <a:xfrm>
            <a:off x="4962526" y="5143500"/>
            <a:ext cx="14288" cy="136525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82" name="Line 130"/>
          <p:cNvSpPr>
            <a:spLocks noChangeShapeType="1"/>
          </p:cNvSpPr>
          <p:nvPr/>
        </p:nvSpPr>
        <p:spPr bwMode="auto">
          <a:xfrm flipH="1">
            <a:off x="5154627" y="5135563"/>
            <a:ext cx="7937" cy="139700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83" name="Freeform 131"/>
          <p:cNvSpPr>
            <a:spLocks/>
          </p:cNvSpPr>
          <p:nvPr/>
        </p:nvSpPr>
        <p:spPr bwMode="auto">
          <a:xfrm>
            <a:off x="4137025" y="5124467"/>
            <a:ext cx="1784350" cy="2419351"/>
          </a:xfrm>
          <a:custGeom>
            <a:avLst/>
            <a:gdLst>
              <a:gd name="T0" fmla="*/ 584 w 1630"/>
              <a:gd name="T1" fmla="*/ 2 h 2120"/>
              <a:gd name="T2" fmla="*/ 584 w 1630"/>
              <a:gd name="T3" fmla="*/ 477 h 2120"/>
              <a:gd name="T4" fmla="*/ 148 w 1630"/>
              <a:gd name="T5" fmla="*/ 1357 h 2120"/>
              <a:gd name="T6" fmla="*/ 68 w 1630"/>
              <a:gd name="T7" fmla="*/ 1561 h 2120"/>
              <a:gd name="T8" fmla="*/ 33 w 1630"/>
              <a:gd name="T9" fmla="*/ 1663 h 2120"/>
              <a:gd name="T10" fmla="*/ 2 w 1630"/>
              <a:gd name="T11" fmla="*/ 1773 h 2120"/>
              <a:gd name="T12" fmla="*/ 0 w 1630"/>
              <a:gd name="T13" fmla="*/ 1800 h 2120"/>
              <a:gd name="T14" fmla="*/ 5 w 1630"/>
              <a:gd name="T15" fmla="*/ 1828 h 2120"/>
              <a:gd name="T16" fmla="*/ 14 w 1630"/>
              <a:gd name="T17" fmla="*/ 1857 h 2120"/>
              <a:gd name="T18" fmla="*/ 31 w 1630"/>
              <a:gd name="T19" fmla="*/ 1882 h 2120"/>
              <a:gd name="T20" fmla="*/ 67 w 1630"/>
              <a:gd name="T21" fmla="*/ 1922 h 2120"/>
              <a:gd name="T22" fmla="*/ 114 w 1630"/>
              <a:gd name="T23" fmla="*/ 1960 h 2120"/>
              <a:gd name="T24" fmla="*/ 159 w 1630"/>
              <a:gd name="T25" fmla="*/ 1987 h 2120"/>
              <a:gd name="T26" fmla="*/ 205 w 1630"/>
              <a:gd name="T27" fmla="*/ 2012 h 2120"/>
              <a:gd name="T28" fmla="*/ 256 w 1630"/>
              <a:gd name="T29" fmla="*/ 2034 h 2120"/>
              <a:gd name="T30" fmla="*/ 318 w 1630"/>
              <a:gd name="T31" fmla="*/ 2053 h 2120"/>
              <a:gd name="T32" fmla="*/ 372 w 1630"/>
              <a:gd name="T33" fmla="*/ 2070 h 2120"/>
              <a:gd name="T34" fmla="*/ 426 w 1630"/>
              <a:gd name="T35" fmla="*/ 2083 h 2120"/>
              <a:gd name="T36" fmla="*/ 491 w 1630"/>
              <a:gd name="T37" fmla="*/ 2097 h 2120"/>
              <a:gd name="T38" fmla="*/ 557 w 1630"/>
              <a:gd name="T39" fmla="*/ 2106 h 2120"/>
              <a:gd name="T40" fmla="*/ 627 w 1630"/>
              <a:gd name="T41" fmla="*/ 2114 h 2120"/>
              <a:gd name="T42" fmla="*/ 676 w 1630"/>
              <a:gd name="T43" fmla="*/ 2117 h 2120"/>
              <a:gd name="T44" fmla="*/ 741 w 1630"/>
              <a:gd name="T45" fmla="*/ 2120 h 2120"/>
              <a:gd name="T46" fmla="*/ 885 w 1630"/>
              <a:gd name="T47" fmla="*/ 2120 h 2120"/>
              <a:gd name="T48" fmla="*/ 949 w 1630"/>
              <a:gd name="T49" fmla="*/ 2117 h 2120"/>
              <a:gd name="T50" fmla="*/ 1009 w 1630"/>
              <a:gd name="T51" fmla="*/ 2113 h 2120"/>
              <a:gd name="T52" fmla="*/ 1073 w 1630"/>
              <a:gd name="T53" fmla="*/ 2104 h 2120"/>
              <a:gd name="T54" fmla="*/ 1133 w 1630"/>
              <a:gd name="T55" fmla="*/ 2097 h 2120"/>
              <a:gd name="T56" fmla="*/ 1186 w 1630"/>
              <a:gd name="T57" fmla="*/ 2087 h 2120"/>
              <a:gd name="T58" fmla="*/ 1239 w 1630"/>
              <a:gd name="T59" fmla="*/ 2073 h 2120"/>
              <a:gd name="T60" fmla="*/ 1303 w 1630"/>
              <a:gd name="T61" fmla="*/ 2057 h 2120"/>
              <a:gd name="T62" fmla="*/ 1359 w 1630"/>
              <a:gd name="T63" fmla="*/ 2037 h 2120"/>
              <a:gd name="T64" fmla="*/ 1413 w 1630"/>
              <a:gd name="T65" fmla="*/ 2015 h 2120"/>
              <a:gd name="T66" fmla="*/ 1469 w 1630"/>
              <a:gd name="T67" fmla="*/ 1988 h 2120"/>
              <a:gd name="T68" fmla="*/ 1508 w 1630"/>
              <a:gd name="T69" fmla="*/ 1964 h 2120"/>
              <a:gd name="T70" fmla="*/ 1544 w 1630"/>
              <a:gd name="T71" fmla="*/ 1939 h 2120"/>
              <a:gd name="T72" fmla="*/ 1580 w 1630"/>
              <a:gd name="T73" fmla="*/ 1906 h 2120"/>
              <a:gd name="T74" fmla="*/ 1603 w 1630"/>
              <a:gd name="T75" fmla="*/ 1879 h 2120"/>
              <a:gd name="T76" fmla="*/ 1616 w 1630"/>
              <a:gd name="T77" fmla="*/ 1858 h 2120"/>
              <a:gd name="T78" fmla="*/ 1625 w 1630"/>
              <a:gd name="T79" fmla="*/ 1838 h 2120"/>
              <a:gd name="T80" fmla="*/ 1629 w 1630"/>
              <a:gd name="T81" fmla="*/ 1813 h 2120"/>
              <a:gd name="T82" fmla="*/ 1630 w 1630"/>
              <a:gd name="T83" fmla="*/ 1785 h 2120"/>
              <a:gd name="T84" fmla="*/ 1615 w 1630"/>
              <a:gd name="T85" fmla="*/ 1708 h 2120"/>
              <a:gd name="T86" fmla="*/ 1590 w 1630"/>
              <a:gd name="T87" fmla="*/ 1617 h 2120"/>
              <a:gd name="T88" fmla="*/ 1551 w 1630"/>
              <a:gd name="T89" fmla="*/ 1512 h 2120"/>
              <a:gd name="T90" fmla="*/ 1466 w 1630"/>
              <a:gd name="T91" fmla="*/ 1327 h 2120"/>
              <a:gd name="T92" fmla="*/ 1051 w 1630"/>
              <a:gd name="T93" fmla="*/ 477 h 2120"/>
              <a:gd name="T94" fmla="*/ 1051 w 1630"/>
              <a:gd name="T95" fmla="*/ 0 h 2120"/>
              <a:gd name="T96" fmla="*/ 584 w 1630"/>
              <a:gd name="T97" fmla="*/ 2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30" h="2120">
                <a:moveTo>
                  <a:pt x="584" y="2"/>
                </a:moveTo>
                <a:lnTo>
                  <a:pt x="584" y="477"/>
                </a:lnTo>
                <a:lnTo>
                  <a:pt x="148" y="1357"/>
                </a:lnTo>
                <a:lnTo>
                  <a:pt x="68" y="1561"/>
                </a:lnTo>
                <a:lnTo>
                  <a:pt x="33" y="1663"/>
                </a:lnTo>
                <a:lnTo>
                  <a:pt x="2" y="1773"/>
                </a:lnTo>
                <a:lnTo>
                  <a:pt x="0" y="1800"/>
                </a:lnTo>
                <a:lnTo>
                  <a:pt x="5" y="1828"/>
                </a:lnTo>
                <a:lnTo>
                  <a:pt x="14" y="1857"/>
                </a:lnTo>
                <a:lnTo>
                  <a:pt x="31" y="1882"/>
                </a:lnTo>
                <a:lnTo>
                  <a:pt x="67" y="1922"/>
                </a:lnTo>
                <a:lnTo>
                  <a:pt x="114" y="1960"/>
                </a:lnTo>
                <a:lnTo>
                  <a:pt x="159" y="1987"/>
                </a:lnTo>
                <a:lnTo>
                  <a:pt x="205" y="2012"/>
                </a:lnTo>
                <a:lnTo>
                  <a:pt x="256" y="2034"/>
                </a:lnTo>
                <a:lnTo>
                  <a:pt x="318" y="2053"/>
                </a:lnTo>
                <a:lnTo>
                  <a:pt x="372" y="2070"/>
                </a:lnTo>
                <a:lnTo>
                  <a:pt x="426" y="2083"/>
                </a:lnTo>
                <a:lnTo>
                  <a:pt x="491" y="2097"/>
                </a:lnTo>
                <a:lnTo>
                  <a:pt x="557" y="2106"/>
                </a:lnTo>
                <a:lnTo>
                  <a:pt x="627" y="2114"/>
                </a:lnTo>
                <a:lnTo>
                  <a:pt x="676" y="2117"/>
                </a:lnTo>
                <a:lnTo>
                  <a:pt x="741" y="2120"/>
                </a:lnTo>
                <a:lnTo>
                  <a:pt x="885" y="2120"/>
                </a:lnTo>
                <a:lnTo>
                  <a:pt x="949" y="2117"/>
                </a:lnTo>
                <a:lnTo>
                  <a:pt x="1009" y="2113"/>
                </a:lnTo>
                <a:lnTo>
                  <a:pt x="1073" y="2104"/>
                </a:lnTo>
                <a:lnTo>
                  <a:pt x="1133" y="2097"/>
                </a:lnTo>
                <a:lnTo>
                  <a:pt x="1186" y="2087"/>
                </a:lnTo>
                <a:lnTo>
                  <a:pt x="1239" y="2073"/>
                </a:lnTo>
                <a:lnTo>
                  <a:pt x="1303" y="2057"/>
                </a:lnTo>
                <a:lnTo>
                  <a:pt x="1359" y="2037"/>
                </a:lnTo>
                <a:lnTo>
                  <a:pt x="1413" y="2015"/>
                </a:lnTo>
                <a:lnTo>
                  <a:pt x="1469" y="1988"/>
                </a:lnTo>
                <a:lnTo>
                  <a:pt x="1508" y="1964"/>
                </a:lnTo>
                <a:lnTo>
                  <a:pt x="1544" y="1939"/>
                </a:lnTo>
                <a:lnTo>
                  <a:pt x="1580" y="1906"/>
                </a:lnTo>
                <a:lnTo>
                  <a:pt x="1603" y="1879"/>
                </a:lnTo>
                <a:lnTo>
                  <a:pt x="1616" y="1858"/>
                </a:lnTo>
                <a:lnTo>
                  <a:pt x="1625" y="1838"/>
                </a:lnTo>
                <a:lnTo>
                  <a:pt x="1629" y="1813"/>
                </a:lnTo>
                <a:lnTo>
                  <a:pt x="1630" y="1785"/>
                </a:lnTo>
                <a:lnTo>
                  <a:pt x="1615" y="1708"/>
                </a:lnTo>
                <a:lnTo>
                  <a:pt x="1590" y="1617"/>
                </a:lnTo>
                <a:lnTo>
                  <a:pt x="1551" y="1512"/>
                </a:lnTo>
                <a:lnTo>
                  <a:pt x="1466" y="1327"/>
                </a:lnTo>
                <a:lnTo>
                  <a:pt x="1051" y="477"/>
                </a:lnTo>
                <a:lnTo>
                  <a:pt x="1051" y="0"/>
                </a:lnTo>
                <a:lnTo>
                  <a:pt x="584" y="2"/>
                </a:lnTo>
                <a:close/>
              </a:path>
            </a:pathLst>
          </a:custGeom>
          <a:noFill/>
          <a:ln w="57150" cmpd="sng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684" name="Rectangle 132"/>
          <p:cNvSpPr>
            <a:spLocks noChangeArrowheads="1"/>
          </p:cNvSpPr>
          <p:nvPr/>
        </p:nvSpPr>
        <p:spPr bwMode="auto">
          <a:xfrm>
            <a:off x="4724414" y="5059365"/>
            <a:ext cx="593725" cy="920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85" name="Line 133"/>
          <p:cNvSpPr>
            <a:spLocks noChangeShapeType="1"/>
          </p:cNvSpPr>
          <p:nvPr/>
        </p:nvSpPr>
        <p:spPr bwMode="auto">
          <a:xfrm>
            <a:off x="4954602" y="5059364"/>
            <a:ext cx="14287" cy="136525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86" name="Line 134"/>
          <p:cNvSpPr>
            <a:spLocks noChangeShapeType="1"/>
          </p:cNvSpPr>
          <p:nvPr/>
        </p:nvSpPr>
        <p:spPr bwMode="auto">
          <a:xfrm flipH="1">
            <a:off x="5160965" y="5057775"/>
            <a:ext cx="9525" cy="139700"/>
          </a:xfrm>
          <a:prstGeom prst="line">
            <a:avLst/>
          </a:prstGeom>
          <a:noFill/>
          <a:ln w="254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3687" name="Group 135"/>
          <p:cNvGrpSpPr>
            <a:grpSpLocks/>
          </p:cNvGrpSpPr>
          <p:nvPr/>
        </p:nvGrpSpPr>
        <p:grpSpPr bwMode="auto">
          <a:xfrm flipV="1">
            <a:off x="1866902" y="1284288"/>
            <a:ext cx="150813" cy="87312"/>
            <a:chOff x="3057" y="1441"/>
            <a:chExt cx="247" cy="144"/>
          </a:xfrm>
        </p:grpSpPr>
        <p:sp>
          <p:nvSpPr>
            <p:cNvPr id="23688" name="Arco 136"/>
            <p:cNvSpPr>
              <a:spLocks/>
            </p:cNvSpPr>
            <p:nvPr/>
          </p:nvSpPr>
          <p:spPr bwMode="auto">
            <a:xfrm>
              <a:off x="3180" y="1441"/>
              <a:ext cx="12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573"/>
                <a:gd name="T1" fmla="*/ 0 h 21600"/>
                <a:gd name="T2" fmla="*/ 18573 w 18573"/>
                <a:gd name="T3" fmla="*/ 10572 h 21600"/>
                <a:gd name="T4" fmla="*/ 0 w 185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73" h="21600" fill="none" extrusionOk="0">
                  <a:moveTo>
                    <a:pt x="0" y="-1"/>
                  </a:moveTo>
                  <a:cubicBezTo>
                    <a:pt x="7622" y="-1"/>
                    <a:pt x="14680" y="4017"/>
                    <a:pt x="18572" y="10572"/>
                  </a:cubicBezTo>
                </a:path>
                <a:path w="18573" h="21600" stroke="0" extrusionOk="0">
                  <a:moveTo>
                    <a:pt x="0" y="-1"/>
                  </a:moveTo>
                  <a:cubicBezTo>
                    <a:pt x="7622" y="-1"/>
                    <a:pt x="14680" y="4017"/>
                    <a:pt x="18572" y="105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89" name="Arco 137"/>
            <p:cNvSpPr>
              <a:spLocks/>
            </p:cNvSpPr>
            <p:nvPr/>
          </p:nvSpPr>
          <p:spPr bwMode="auto">
            <a:xfrm rot="5400000" flipH="1" flipV="1">
              <a:off x="3050" y="1448"/>
              <a:ext cx="144" cy="129"/>
            </a:xfrm>
            <a:custGeom>
              <a:avLst/>
              <a:gdLst>
                <a:gd name="G0" fmla="+- 0 0 0"/>
                <a:gd name="G1" fmla="+- 19290 0 0"/>
                <a:gd name="G2" fmla="+- 21600 0 0"/>
                <a:gd name="T0" fmla="*/ 9719 w 21600"/>
                <a:gd name="T1" fmla="*/ 0 h 19290"/>
                <a:gd name="T2" fmla="*/ 21600 w 21600"/>
                <a:gd name="T3" fmla="*/ 19290 h 19290"/>
                <a:gd name="T4" fmla="*/ 0 w 21600"/>
                <a:gd name="T5" fmla="*/ 19290 h 19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290" fill="none" extrusionOk="0">
                  <a:moveTo>
                    <a:pt x="9718" y="0"/>
                  </a:moveTo>
                  <a:cubicBezTo>
                    <a:pt x="17004" y="3670"/>
                    <a:pt x="21600" y="11132"/>
                    <a:pt x="21600" y="19290"/>
                  </a:cubicBezTo>
                </a:path>
                <a:path w="21600" h="19290" stroke="0" extrusionOk="0">
                  <a:moveTo>
                    <a:pt x="9718" y="0"/>
                  </a:moveTo>
                  <a:cubicBezTo>
                    <a:pt x="17004" y="3670"/>
                    <a:pt x="21600" y="11132"/>
                    <a:pt x="21600" y="19290"/>
                  </a:cubicBezTo>
                  <a:lnTo>
                    <a:pt x="0" y="1929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90" name="Line 138"/>
          <p:cNvSpPr>
            <a:spLocks noChangeShapeType="1"/>
          </p:cNvSpPr>
          <p:nvPr/>
        </p:nvSpPr>
        <p:spPr bwMode="auto">
          <a:xfrm>
            <a:off x="2103452" y="1235075"/>
            <a:ext cx="2789237" cy="0"/>
          </a:xfrm>
          <a:prstGeom prst="line">
            <a:avLst/>
          </a:prstGeom>
          <a:noFill/>
          <a:ln w="47625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691" name="Line 139"/>
          <p:cNvSpPr>
            <a:spLocks noChangeShapeType="1"/>
          </p:cNvSpPr>
          <p:nvPr/>
        </p:nvSpPr>
        <p:spPr bwMode="auto">
          <a:xfrm>
            <a:off x="5211763" y="1235075"/>
            <a:ext cx="411162" cy="0"/>
          </a:xfrm>
          <a:prstGeom prst="line">
            <a:avLst/>
          </a:prstGeom>
          <a:noFill/>
          <a:ln w="47625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3692" name="Group 140"/>
          <p:cNvGrpSpPr>
            <a:grpSpLocks/>
          </p:cNvGrpSpPr>
          <p:nvPr/>
        </p:nvGrpSpPr>
        <p:grpSpPr bwMode="auto">
          <a:xfrm flipV="1">
            <a:off x="4984751" y="3881439"/>
            <a:ext cx="150813" cy="87312"/>
            <a:chOff x="3057" y="1441"/>
            <a:chExt cx="247" cy="144"/>
          </a:xfrm>
        </p:grpSpPr>
        <p:sp>
          <p:nvSpPr>
            <p:cNvPr id="23693" name="Arco 141"/>
            <p:cNvSpPr>
              <a:spLocks/>
            </p:cNvSpPr>
            <p:nvPr/>
          </p:nvSpPr>
          <p:spPr bwMode="auto">
            <a:xfrm>
              <a:off x="3180" y="1441"/>
              <a:ext cx="12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573"/>
                <a:gd name="T1" fmla="*/ 0 h 21600"/>
                <a:gd name="T2" fmla="*/ 18573 w 18573"/>
                <a:gd name="T3" fmla="*/ 10572 h 21600"/>
                <a:gd name="T4" fmla="*/ 0 w 185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73" h="21600" fill="none" extrusionOk="0">
                  <a:moveTo>
                    <a:pt x="0" y="-1"/>
                  </a:moveTo>
                  <a:cubicBezTo>
                    <a:pt x="7622" y="-1"/>
                    <a:pt x="14680" y="4017"/>
                    <a:pt x="18572" y="10572"/>
                  </a:cubicBezTo>
                </a:path>
                <a:path w="18573" h="21600" stroke="0" extrusionOk="0">
                  <a:moveTo>
                    <a:pt x="0" y="-1"/>
                  </a:moveTo>
                  <a:cubicBezTo>
                    <a:pt x="7622" y="-1"/>
                    <a:pt x="14680" y="4017"/>
                    <a:pt x="18572" y="1057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694" name="Arco 142"/>
            <p:cNvSpPr>
              <a:spLocks/>
            </p:cNvSpPr>
            <p:nvPr/>
          </p:nvSpPr>
          <p:spPr bwMode="auto">
            <a:xfrm rot="5400000" flipH="1" flipV="1">
              <a:off x="3050" y="1448"/>
              <a:ext cx="144" cy="129"/>
            </a:xfrm>
            <a:custGeom>
              <a:avLst/>
              <a:gdLst>
                <a:gd name="G0" fmla="+- 0 0 0"/>
                <a:gd name="G1" fmla="+- 19290 0 0"/>
                <a:gd name="G2" fmla="+- 21600 0 0"/>
                <a:gd name="T0" fmla="*/ 9719 w 21600"/>
                <a:gd name="T1" fmla="*/ 0 h 19290"/>
                <a:gd name="T2" fmla="*/ 21600 w 21600"/>
                <a:gd name="T3" fmla="*/ 19290 h 19290"/>
                <a:gd name="T4" fmla="*/ 0 w 21600"/>
                <a:gd name="T5" fmla="*/ 19290 h 19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290" fill="none" extrusionOk="0">
                  <a:moveTo>
                    <a:pt x="9718" y="0"/>
                  </a:moveTo>
                  <a:cubicBezTo>
                    <a:pt x="17004" y="3670"/>
                    <a:pt x="21600" y="11132"/>
                    <a:pt x="21600" y="19290"/>
                  </a:cubicBezTo>
                </a:path>
                <a:path w="21600" h="19290" stroke="0" extrusionOk="0">
                  <a:moveTo>
                    <a:pt x="9718" y="0"/>
                  </a:moveTo>
                  <a:cubicBezTo>
                    <a:pt x="17004" y="3670"/>
                    <a:pt x="21600" y="11132"/>
                    <a:pt x="21600" y="19290"/>
                  </a:cubicBezTo>
                  <a:lnTo>
                    <a:pt x="0" y="1929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3695" name="Text Box 143"/>
          <p:cNvSpPr txBox="1">
            <a:spLocks noChangeArrowheads="1"/>
          </p:cNvSpPr>
          <p:nvPr/>
        </p:nvSpPr>
        <p:spPr bwMode="auto">
          <a:xfrm>
            <a:off x="1508146" y="1050927"/>
            <a:ext cx="29865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Comic Sans MS" charset="0"/>
              </a:rPr>
              <a:t>0</a:t>
            </a:r>
          </a:p>
        </p:txBody>
      </p:sp>
      <p:sp>
        <p:nvSpPr>
          <p:cNvPr id="23696" name="Text Box 144"/>
          <p:cNvSpPr txBox="1">
            <a:spLocks noChangeArrowheads="1"/>
          </p:cNvSpPr>
          <p:nvPr/>
        </p:nvSpPr>
        <p:spPr bwMode="auto">
          <a:xfrm>
            <a:off x="5137164" y="3702051"/>
            <a:ext cx="1349871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Comic Sans MS" charset="0"/>
              </a:rPr>
              <a:t>11,2 mL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34925" y="130177"/>
            <a:ext cx="1514475" cy="5443539"/>
            <a:chOff x="0" y="144"/>
            <a:chExt cx="1748" cy="600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46" y="144"/>
              <a:ext cx="4" cy="40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47" y="652"/>
              <a:ext cx="4" cy="409"/>
            </a:xfrm>
            <a:prstGeom prst="rect">
              <a:avLst/>
            </a:prstGeom>
            <a:solidFill>
              <a:srgbClr val="FF9933">
                <a:alpha val="50000"/>
              </a:srgbClr>
            </a:solidFill>
            <a:ln w="38100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0" y="4896"/>
            <a:ext cx="1748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74" name="Image" r:id="rId3" imgW="3113307" imgH="3647017" progId="Photoshop.Image.4">
                    <p:embed/>
                  </p:oleObj>
                </mc:Choice>
                <mc:Fallback>
                  <p:oleObj name="Image" r:id="rId3" imgW="3113307" imgH="3647017" progId="Photoshop.Image.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896"/>
                          <a:ext cx="1748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395" y="73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395" y="8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395" y="86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95" y="93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395" y="100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395" y="107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395" y="113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395" y="120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395" y="127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395" y="133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395" y="139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395" y="147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395" y="154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395" y="16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395" y="167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95" y="174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395" y="181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395" y="187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395" y="194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395" y="201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395" y="2079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395" y="214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395" y="221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>
              <a:off x="395" y="228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>
              <a:off x="395" y="234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395" y="2415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395" y="248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09" name="Line 33"/>
            <p:cNvSpPr>
              <a:spLocks noChangeShapeType="1"/>
            </p:cNvSpPr>
            <p:nvPr/>
          </p:nvSpPr>
          <p:spPr bwMode="auto">
            <a:xfrm>
              <a:off x="395" y="254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0" name="Line 34"/>
            <p:cNvSpPr>
              <a:spLocks noChangeShapeType="1"/>
            </p:cNvSpPr>
            <p:nvPr/>
          </p:nvSpPr>
          <p:spPr bwMode="auto">
            <a:xfrm>
              <a:off x="395" y="261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>
              <a:off x="395" y="26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395" y="27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395" y="281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>
              <a:off x="395" y="288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395" y="295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395" y="302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95" y="3087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395" y="315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395" y="322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395" y="328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395" y="335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395" y="342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395" y="349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395" y="355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395" y="362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6" name="Line 50"/>
            <p:cNvSpPr>
              <a:spLocks noChangeShapeType="1"/>
            </p:cNvSpPr>
            <p:nvPr/>
          </p:nvSpPr>
          <p:spPr bwMode="auto">
            <a:xfrm>
              <a:off x="395" y="369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7" name="Line 51"/>
            <p:cNvSpPr>
              <a:spLocks noChangeShapeType="1"/>
            </p:cNvSpPr>
            <p:nvPr/>
          </p:nvSpPr>
          <p:spPr bwMode="auto">
            <a:xfrm>
              <a:off x="395" y="37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>
              <a:off x="395" y="382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29" name="Line 53"/>
            <p:cNvSpPr>
              <a:spLocks noChangeShapeType="1"/>
            </p:cNvSpPr>
            <p:nvPr/>
          </p:nvSpPr>
          <p:spPr bwMode="auto">
            <a:xfrm>
              <a:off x="395" y="389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0" name="Line 54"/>
            <p:cNvSpPr>
              <a:spLocks noChangeShapeType="1"/>
            </p:cNvSpPr>
            <p:nvPr/>
          </p:nvSpPr>
          <p:spPr bwMode="auto">
            <a:xfrm>
              <a:off x="395" y="3962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395" y="402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2" name="Line 56"/>
            <p:cNvSpPr>
              <a:spLocks noChangeShapeType="1"/>
            </p:cNvSpPr>
            <p:nvPr/>
          </p:nvSpPr>
          <p:spPr bwMode="auto">
            <a:xfrm>
              <a:off x="395" y="40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3" name="Line 57"/>
            <p:cNvSpPr>
              <a:spLocks noChangeShapeType="1"/>
            </p:cNvSpPr>
            <p:nvPr/>
          </p:nvSpPr>
          <p:spPr bwMode="auto">
            <a:xfrm>
              <a:off x="395" y="4163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>
              <a:off x="395" y="423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>
              <a:off x="395" y="429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6" name="Line 60"/>
            <p:cNvSpPr>
              <a:spLocks noChangeShapeType="1"/>
            </p:cNvSpPr>
            <p:nvPr/>
          </p:nvSpPr>
          <p:spPr bwMode="auto">
            <a:xfrm>
              <a:off x="395" y="4365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7" name="Line 61"/>
            <p:cNvSpPr>
              <a:spLocks noChangeShapeType="1"/>
            </p:cNvSpPr>
            <p:nvPr/>
          </p:nvSpPr>
          <p:spPr bwMode="auto">
            <a:xfrm>
              <a:off x="395" y="44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>
              <a:off x="395" y="45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>
              <a:off x="395" y="4567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40" name="Line 64"/>
            <p:cNvSpPr>
              <a:spLocks noChangeShapeType="1"/>
            </p:cNvSpPr>
            <p:nvPr/>
          </p:nvSpPr>
          <p:spPr bwMode="auto">
            <a:xfrm>
              <a:off x="395" y="463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>
              <a:off x="395" y="4701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42" name="Line 66"/>
            <p:cNvSpPr>
              <a:spLocks noChangeShapeType="1"/>
            </p:cNvSpPr>
            <p:nvPr/>
          </p:nvSpPr>
          <p:spPr bwMode="auto">
            <a:xfrm>
              <a:off x="395" y="4769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512" y="594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0</a:t>
              </a:r>
            </a:p>
          </p:txBody>
        </p:sp>
        <p:sp>
          <p:nvSpPr>
            <p:cNvPr id="24644" name="Text Box 68"/>
            <p:cNvSpPr txBox="1">
              <a:spLocks noChangeArrowheads="1"/>
            </p:cNvSpPr>
            <p:nvPr/>
          </p:nvSpPr>
          <p:spPr bwMode="auto">
            <a:xfrm>
              <a:off x="512" y="1249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1</a:t>
              </a:r>
            </a:p>
          </p:txBody>
        </p:sp>
        <p:sp>
          <p:nvSpPr>
            <p:cNvPr id="24645" name="Text Box 69"/>
            <p:cNvSpPr txBox="1">
              <a:spLocks noChangeArrowheads="1"/>
            </p:cNvSpPr>
            <p:nvPr/>
          </p:nvSpPr>
          <p:spPr bwMode="auto">
            <a:xfrm>
              <a:off x="512" y="1931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2</a:t>
              </a:r>
            </a:p>
          </p:txBody>
        </p:sp>
        <p:sp>
          <p:nvSpPr>
            <p:cNvPr id="24646" name="Text Box 70"/>
            <p:cNvSpPr txBox="1">
              <a:spLocks noChangeArrowheads="1"/>
            </p:cNvSpPr>
            <p:nvPr/>
          </p:nvSpPr>
          <p:spPr bwMode="auto">
            <a:xfrm>
              <a:off x="512" y="2586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3</a:t>
              </a:r>
            </a:p>
          </p:txBody>
        </p:sp>
        <p:sp>
          <p:nvSpPr>
            <p:cNvPr id="24647" name="Text Box 71"/>
            <p:cNvSpPr txBox="1">
              <a:spLocks noChangeArrowheads="1"/>
            </p:cNvSpPr>
            <p:nvPr/>
          </p:nvSpPr>
          <p:spPr bwMode="auto">
            <a:xfrm>
              <a:off x="512" y="3267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4</a:t>
              </a:r>
            </a:p>
          </p:txBody>
        </p:sp>
        <p:sp>
          <p:nvSpPr>
            <p:cNvPr id="24648" name="Text Box 72"/>
            <p:cNvSpPr txBox="1">
              <a:spLocks noChangeArrowheads="1"/>
            </p:cNvSpPr>
            <p:nvPr/>
          </p:nvSpPr>
          <p:spPr bwMode="auto">
            <a:xfrm>
              <a:off x="512" y="3950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5</a:t>
              </a:r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512" y="4613"/>
              <a:ext cx="11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>
              <a:lvl1pPr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558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2763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68350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23938" defTabSz="51276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811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383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3955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52738" defTabSz="5127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1300" b="1">
                  <a:latin typeface="Arial" charset="0"/>
                </a:rPr>
                <a:t>6</a:t>
              </a:r>
            </a:p>
          </p:txBody>
        </p:sp>
        <p:sp>
          <p:nvSpPr>
            <p:cNvPr id="24650" name="Line 74"/>
            <p:cNvSpPr>
              <a:spLocks noChangeShapeType="1"/>
            </p:cNvSpPr>
            <p:nvPr/>
          </p:nvSpPr>
          <p:spPr bwMode="auto">
            <a:xfrm>
              <a:off x="696" y="73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1" name="Line 75"/>
            <p:cNvSpPr>
              <a:spLocks noChangeShapeType="1"/>
            </p:cNvSpPr>
            <p:nvPr/>
          </p:nvSpPr>
          <p:spPr bwMode="auto">
            <a:xfrm>
              <a:off x="696" y="139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696" y="2079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3" name="Line 77"/>
            <p:cNvSpPr>
              <a:spLocks noChangeShapeType="1"/>
            </p:cNvSpPr>
            <p:nvPr/>
          </p:nvSpPr>
          <p:spPr bwMode="auto">
            <a:xfrm>
              <a:off x="696" y="274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4" name="Line 78"/>
            <p:cNvSpPr>
              <a:spLocks noChangeShapeType="1"/>
            </p:cNvSpPr>
            <p:nvPr/>
          </p:nvSpPr>
          <p:spPr bwMode="auto">
            <a:xfrm>
              <a:off x="696" y="342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5" name="Line 79"/>
            <p:cNvSpPr>
              <a:spLocks noChangeShapeType="1"/>
            </p:cNvSpPr>
            <p:nvPr/>
          </p:nvSpPr>
          <p:spPr bwMode="auto">
            <a:xfrm>
              <a:off x="696" y="40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6" name="Line 80"/>
            <p:cNvSpPr>
              <a:spLocks noChangeShapeType="1"/>
            </p:cNvSpPr>
            <p:nvPr/>
          </p:nvSpPr>
          <p:spPr bwMode="auto">
            <a:xfrm>
              <a:off x="696" y="4769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  <p:sp>
          <p:nvSpPr>
            <p:cNvPr id="24657" name="AutoShape 81"/>
            <p:cNvSpPr>
              <a:spLocks noChangeArrowheads="1"/>
            </p:cNvSpPr>
            <p:nvPr/>
          </p:nvSpPr>
          <p:spPr bwMode="auto">
            <a:xfrm>
              <a:off x="351" y="4894"/>
              <a:ext cx="5" cy="551"/>
            </a:xfrm>
            <a:custGeom>
              <a:avLst/>
              <a:gdLst>
                <a:gd name="G0" fmla="+- 2102 0 0"/>
                <a:gd name="G1" fmla="+- 21600 0 2102"/>
                <a:gd name="G2" fmla="*/ 2102 1 2"/>
                <a:gd name="G3" fmla="+- 21600 0 G2"/>
                <a:gd name="G4" fmla="+/ 2102 21600 2"/>
                <a:gd name="G5" fmla="+/ G1 0 2"/>
                <a:gd name="G6" fmla="*/ 21600 21600 2102"/>
                <a:gd name="G7" fmla="*/ G6 1 2"/>
                <a:gd name="G8" fmla="+- 21600 0 G7"/>
                <a:gd name="G9" fmla="*/ 21600 1 2"/>
                <a:gd name="G10" fmla="+- 2102 0 G9"/>
                <a:gd name="G11" fmla="?: G10 G8 0"/>
                <a:gd name="G12" fmla="?: G10 G7 21600"/>
                <a:gd name="T0" fmla="*/ 20549 w 21600"/>
                <a:gd name="T1" fmla="*/ 10800 h 21600"/>
                <a:gd name="T2" fmla="*/ 10800 w 21600"/>
                <a:gd name="T3" fmla="*/ 21600 h 21600"/>
                <a:gd name="T4" fmla="*/ 1051 w 21600"/>
                <a:gd name="T5" fmla="*/ 10800 h 21600"/>
                <a:gd name="T6" fmla="*/ 10800 w 21600"/>
                <a:gd name="T7" fmla="*/ 0 h 21600"/>
                <a:gd name="T8" fmla="*/ 2851 w 21600"/>
                <a:gd name="T9" fmla="*/ 2851 h 21600"/>
                <a:gd name="T10" fmla="*/ 18749 w 21600"/>
                <a:gd name="T11" fmla="*/ 18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02" y="21600"/>
                  </a:lnTo>
                  <a:lnTo>
                    <a:pt x="194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33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579" tIns="790" rIns="1579" bIns="790">
              <a:spAutoFit/>
            </a:bodyPr>
            <a:lstStyle/>
            <a:p>
              <a:endParaRPr lang="it-IT"/>
            </a:p>
          </p:txBody>
        </p:sp>
      </p:grpSp>
      <p:sp>
        <p:nvSpPr>
          <p:cNvPr id="24658" name="Rectangle 82"/>
          <p:cNvSpPr>
            <a:spLocks noChangeArrowheads="1"/>
          </p:cNvSpPr>
          <p:nvPr/>
        </p:nvSpPr>
        <p:spPr bwMode="auto">
          <a:xfrm>
            <a:off x="1725613" y="130175"/>
            <a:ext cx="457200" cy="2960688"/>
          </a:xfrm>
          <a:prstGeom prst="rect">
            <a:avLst/>
          </a:prstGeom>
          <a:solidFill>
            <a:schemeClr val="bg1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59" name="Rectangle 83"/>
          <p:cNvSpPr>
            <a:spLocks noChangeArrowheads="1"/>
          </p:cNvSpPr>
          <p:nvPr/>
        </p:nvSpPr>
        <p:spPr bwMode="auto">
          <a:xfrm>
            <a:off x="1727200" y="3090881"/>
            <a:ext cx="457200" cy="1363663"/>
          </a:xfrm>
          <a:prstGeom prst="rect">
            <a:avLst/>
          </a:prstGeom>
          <a:solidFill>
            <a:srgbClr val="FF9933">
              <a:alpha val="50000"/>
            </a:srgbClr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4660" name="Object 84"/>
          <p:cNvGraphicFramePr>
            <a:graphicFrameLocks noChangeAspect="1"/>
          </p:cNvGraphicFramePr>
          <p:nvPr/>
        </p:nvGraphicFramePr>
        <p:xfrm>
          <a:off x="1425575" y="4441825"/>
          <a:ext cx="151447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5" name="Image" r:id="rId5" imgW="3113307" imgH="3647017" progId="Photoshop.Image.4">
                  <p:embed/>
                </p:oleObj>
              </mc:Choice>
              <mc:Fallback>
                <p:oleObj name="Image" r:id="rId5" imgW="3113307" imgH="3647017" progId="Photoshop.Image.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4441825"/>
                        <a:ext cx="1514475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61" name="Line 85"/>
          <p:cNvSpPr>
            <a:spLocks noChangeShapeType="1"/>
          </p:cNvSpPr>
          <p:nvPr/>
        </p:nvSpPr>
        <p:spPr bwMode="auto">
          <a:xfrm>
            <a:off x="1768475" y="665163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2" name="Line 86"/>
          <p:cNvSpPr>
            <a:spLocks noChangeShapeType="1"/>
          </p:cNvSpPr>
          <p:nvPr/>
        </p:nvSpPr>
        <p:spPr bwMode="auto">
          <a:xfrm>
            <a:off x="1768477" y="7270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3" name="Line 87"/>
          <p:cNvSpPr>
            <a:spLocks noChangeShapeType="1"/>
          </p:cNvSpPr>
          <p:nvPr/>
        </p:nvSpPr>
        <p:spPr bwMode="auto">
          <a:xfrm>
            <a:off x="1768477" y="787400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4" name="Line 88"/>
          <p:cNvSpPr>
            <a:spLocks noChangeShapeType="1"/>
          </p:cNvSpPr>
          <p:nvPr/>
        </p:nvSpPr>
        <p:spPr bwMode="auto">
          <a:xfrm>
            <a:off x="1768477" y="8477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5" name="Line 89"/>
          <p:cNvSpPr>
            <a:spLocks noChangeShapeType="1"/>
          </p:cNvSpPr>
          <p:nvPr/>
        </p:nvSpPr>
        <p:spPr bwMode="auto">
          <a:xfrm>
            <a:off x="1768477" y="909639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6" name="Line 90"/>
          <p:cNvSpPr>
            <a:spLocks noChangeShapeType="1"/>
          </p:cNvSpPr>
          <p:nvPr/>
        </p:nvSpPr>
        <p:spPr bwMode="auto">
          <a:xfrm>
            <a:off x="1768475" y="969963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7" name="Line 91"/>
          <p:cNvSpPr>
            <a:spLocks noChangeShapeType="1"/>
          </p:cNvSpPr>
          <p:nvPr/>
        </p:nvSpPr>
        <p:spPr bwMode="auto">
          <a:xfrm>
            <a:off x="1768477" y="10318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8" name="Line 92"/>
          <p:cNvSpPr>
            <a:spLocks noChangeShapeType="1"/>
          </p:cNvSpPr>
          <p:nvPr/>
        </p:nvSpPr>
        <p:spPr bwMode="auto">
          <a:xfrm>
            <a:off x="1768477" y="1092200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69" name="Line 93"/>
          <p:cNvSpPr>
            <a:spLocks noChangeShapeType="1"/>
          </p:cNvSpPr>
          <p:nvPr/>
        </p:nvSpPr>
        <p:spPr bwMode="auto">
          <a:xfrm>
            <a:off x="1768477" y="11541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0" name="Line 94"/>
          <p:cNvSpPr>
            <a:spLocks noChangeShapeType="1"/>
          </p:cNvSpPr>
          <p:nvPr/>
        </p:nvSpPr>
        <p:spPr bwMode="auto">
          <a:xfrm>
            <a:off x="1768477" y="1214439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1" name="Line 95"/>
          <p:cNvSpPr>
            <a:spLocks noChangeShapeType="1"/>
          </p:cNvSpPr>
          <p:nvPr/>
        </p:nvSpPr>
        <p:spPr bwMode="auto">
          <a:xfrm>
            <a:off x="1768475" y="1273175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2" name="Line 96"/>
          <p:cNvSpPr>
            <a:spLocks noChangeShapeType="1"/>
          </p:cNvSpPr>
          <p:nvPr/>
        </p:nvSpPr>
        <p:spPr bwMode="auto">
          <a:xfrm>
            <a:off x="1768477" y="13366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3" name="Line 97"/>
          <p:cNvSpPr>
            <a:spLocks noChangeShapeType="1"/>
          </p:cNvSpPr>
          <p:nvPr/>
        </p:nvSpPr>
        <p:spPr bwMode="auto">
          <a:xfrm>
            <a:off x="1768477" y="13985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4" name="Line 98"/>
          <p:cNvSpPr>
            <a:spLocks noChangeShapeType="1"/>
          </p:cNvSpPr>
          <p:nvPr/>
        </p:nvSpPr>
        <p:spPr bwMode="auto">
          <a:xfrm>
            <a:off x="1768477" y="14589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5" name="Line 99"/>
          <p:cNvSpPr>
            <a:spLocks noChangeShapeType="1"/>
          </p:cNvSpPr>
          <p:nvPr/>
        </p:nvSpPr>
        <p:spPr bwMode="auto">
          <a:xfrm>
            <a:off x="1768477" y="1519239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6" name="Line 100"/>
          <p:cNvSpPr>
            <a:spLocks noChangeShapeType="1"/>
          </p:cNvSpPr>
          <p:nvPr/>
        </p:nvSpPr>
        <p:spPr bwMode="auto">
          <a:xfrm>
            <a:off x="1768475" y="1579563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7" name="Line 101"/>
          <p:cNvSpPr>
            <a:spLocks noChangeShapeType="1"/>
          </p:cNvSpPr>
          <p:nvPr/>
        </p:nvSpPr>
        <p:spPr bwMode="auto">
          <a:xfrm>
            <a:off x="1768477" y="16414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8" name="Line 102"/>
          <p:cNvSpPr>
            <a:spLocks noChangeShapeType="1"/>
          </p:cNvSpPr>
          <p:nvPr/>
        </p:nvSpPr>
        <p:spPr bwMode="auto">
          <a:xfrm>
            <a:off x="1768477" y="17033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79" name="Line 103"/>
          <p:cNvSpPr>
            <a:spLocks noChangeShapeType="1"/>
          </p:cNvSpPr>
          <p:nvPr/>
        </p:nvSpPr>
        <p:spPr bwMode="auto">
          <a:xfrm>
            <a:off x="1768477" y="17637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0" name="Line 104"/>
          <p:cNvSpPr>
            <a:spLocks noChangeShapeType="1"/>
          </p:cNvSpPr>
          <p:nvPr/>
        </p:nvSpPr>
        <p:spPr bwMode="auto">
          <a:xfrm>
            <a:off x="1768477" y="1824039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1" name="Line 105"/>
          <p:cNvSpPr>
            <a:spLocks noChangeShapeType="1"/>
          </p:cNvSpPr>
          <p:nvPr/>
        </p:nvSpPr>
        <p:spPr bwMode="auto">
          <a:xfrm>
            <a:off x="1768475" y="1885951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>
            <a:off x="1768477" y="19462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3" name="Line 107"/>
          <p:cNvSpPr>
            <a:spLocks noChangeShapeType="1"/>
          </p:cNvSpPr>
          <p:nvPr/>
        </p:nvSpPr>
        <p:spPr bwMode="auto">
          <a:xfrm>
            <a:off x="1768477" y="20081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>
            <a:off x="1768477" y="20685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5" name="Line 109"/>
          <p:cNvSpPr>
            <a:spLocks noChangeShapeType="1"/>
          </p:cNvSpPr>
          <p:nvPr/>
        </p:nvSpPr>
        <p:spPr bwMode="auto">
          <a:xfrm>
            <a:off x="1768477" y="21304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6" name="Line 110"/>
          <p:cNvSpPr>
            <a:spLocks noChangeShapeType="1"/>
          </p:cNvSpPr>
          <p:nvPr/>
        </p:nvSpPr>
        <p:spPr bwMode="auto">
          <a:xfrm>
            <a:off x="1768475" y="2190751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7" name="Line 111"/>
          <p:cNvSpPr>
            <a:spLocks noChangeShapeType="1"/>
          </p:cNvSpPr>
          <p:nvPr/>
        </p:nvSpPr>
        <p:spPr bwMode="auto">
          <a:xfrm>
            <a:off x="1768477" y="22510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8" name="Line 112"/>
          <p:cNvSpPr>
            <a:spLocks noChangeShapeType="1"/>
          </p:cNvSpPr>
          <p:nvPr/>
        </p:nvSpPr>
        <p:spPr bwMode="auto">
          <a:xfrm>
            <a:off x="1768477" y="23129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89" name="Line 113"/>
          <p:cNvSpPr>
            <a:spLocks noChangeShapeType="1"/>
          </p:cNvSpPr>
          <p:nvPr/>
        </p:nvSpPr>
        <p:spPr bwMode="auto">
          <a:xfrm>
            <a:off x="1768477" y="23733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0" name="Line 114"/>
          <p:cNvSpPr>
            <a:spLocks noChangeShapeType="1"/>
          </p:cNvSpPr>
          <p:nvPr/>
        </p:nvSpPr>
        <p:spPr bwMode="auto">
          <a:xfrm>
            <a:off x="1768477" y="24352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1" name="Line 115"/>
          <p:cNvSpPr>
            <a:spLocks noChangeShapeType="1"/>
          </p:cNvSpPr>
          <p:nvPr/>
        </p:nvSpPr>
        <p:spPr bwMode="auto">
          <a:xfrm>
            <a:off x="1768475" y="2489200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2" name="Line 116"/>
          <p:cNvSpPr>
            <a:spLocks noChangeShapeType="1"/>
          </p:cNvSpPr>
          <p:nvPr/>
        </p:nvSpPr>
        <p:spPr bwMode="auto">
          <a:xfrm>
            <a:off x="1768477" y="25558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3" name="Line 117"/>
          <p:cNvSpPr>
            <a:spLocks noChangeShapeType="1"/>
          </p:cNvSpPr>
          <p:nvPr/>
        </p:nvSpPr>
        <p:spPr bwMode="auto">
          <a:xfrm>
            <a:off x="1768477" y="26177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4" name="Line 118"/>
          <p:cNvSpPr>
            <a:spLocks noChangeShapeType="1"/>
          </p:cNvSpPr>
          <p:nvPr/>
        </p:nvSpPr>
        <p:spPr bwMode="auto">
          <a:xfrm>
            <a:off x="1768477" y="26781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5" name="Line 119"/>
          <p:cNvSpPr>
            <a:spLocks noChangeShapeType="1"/>
          </p:cNvSpPr>
          <p:nvPr/>
        </p:nvSpPr>
        <p:spPr bwMode="auto">
          <a:xfrm>
            <a:off x="1768477" y="27400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6" name="Line 120"/>
          <p:cNvSpPr>
            <a:spLocks noChangeShapeType="1"/>
          </p:cNvSpPr>
          <p:nvPr/>
        </p:nvSpPr>
        <p:spPr bwMode="auto">
          <a:xfrm>
            <a:off x="1768475" y="2800351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7" name="Line 121"/>
          <p:cNvSpPr>
            <a:spLocks noChangeShapeType="1"/>
          </p:cNvSpPr>
          <p:nvPr/>
        </p:nvSpPr>
        <p:spPr bwMode="auto">
          <a:xfrm>
            <a:off x="1768477" y="286226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8" name="Line 122"/>
          <p:cNvSpPr>
            <a:spLocks noChangeShapeType="1"/>
          </p:cNvSpPr>
          <p:nvPr/>
        </p:nvSpPr>
        <p:spPr bwMode="auto">
          <a:xfrm>
            <a:off x="1768477" y="29225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699" name="Line 123"/>
          <p:cNvSpPr>
            <a:spLocks noChangeShapeType="1"/>
          </p:cNvSpPr>
          <p:nvPr/>
        </p:nvSpPr>
        <p:spPr bwMode="auto">
          <a:xfrm>
            <a:off x="1768477" y="29829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0" name="Line 124"/>
          <p:cNvSpPr>
            <a:spLocks noChangeShapeType="1"/>
          </p:cNvSpPr>
          <p:nvPr/>
        </p:nvSpPr>
        <p:spPr bwMode="auto">
          <a:xfrm>
            <a:off x="1768477" y="30448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1" name="Line 125"/>
          <p:cNvSpPr>
            <a:spLocks noChangeShapeType="1"/>
          </p:cNvSpPr>
          <p:nvPr/>
        </p:nvSpPr>
        <p:spPr bwMode="auto">
          <a:xfrm>
            <a:off x="1768475" y="3106739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2" name="Line 126"/>
          <p:cNvSpPr>
            <a:spLocks noChangeShapeType="1"/>
          </p:cNvSpPr>
          <p:nvPr/>
        </p:nvSpPr>
        <p:spPr bwMode="auto">
          <a:xfrm>
            <a:off x="1768477" y="316706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3" name="Line 127"/>
          <p:cNvSpPr>
            <a:spLocks noChangeShapeType="1"/>
          </p:cNvSpPr>
          <p:nvPr/>
        </p:nvSpPr>
        <p:spPr bwMode="auto">
          <a:xfrm>
            <a:off x="1768477" y="32273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4" name="Line 128"/>
          <p:cNvSpPr>
            <a:spLocks noChangeShapeType="1"/>
          </p:cNvSpPr>
          <p:nvPr/>
        </p:nvSpPr>
        <p:spPr bwMode="auto">
          <a:xfrm>
            <a:off x="1768477" y="328771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5" name="Line 129"/>
          <p:cNvSpPr>
            <a:spLocks noChangeShapeType="1"/>
          </p:cNvSpPr>
          <p:nvPr/>
        </p:nvSpPr>
        <p:spPr bwMode="auto">
          <a:xfrm>
            <a:off x="1768477" y="33496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6" name="Line 130"/>
          <p:cNvSpPr>
            <a:spLocks noChangeShapeType="1"/>
          </p:cNvSpPr>
          <p:nvPr/>
        </p:nvSpPr>
        <p:spPr bwMode="auto">
          <a:xfrm>
            <a:off x="1768475" y="3411539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7" name="Line 131"/>
          <p:cNvSpPr>
            <a:spLocks noChangeShapeType="1"/>
          </p:cNvSpPr>
          <p:nvPr/>
        </p:nvSpPr>
        <p:spPr bwMode="auto">
          <a:xfrm>
            <a:off x="1768477" y="347186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8" name="Line 132"/>
          <p:cNvSpPr>
            <a:spLocks noChangeShapeType="1"/>
          </p:cNvSpPr>
          <p:nvPr/>
        </p:nvSpPr>
        <p:spPr bwMode="auto">
          <a:xfrm>
            <a:off x="1768477" y="3532188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09" name="Line 133"/>
          <p:cNvSpPr>
            <a:spLocks noChangeShapeType="1"/>
          </p:cNvSpPr>
          <p:nvPr/>
        </p:nvSpPr>
        <p:spPr bwMode="auto">
          <a:xfrm>
            <a:off x="1768477" y="3594100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0" name="Line 134"/>
          <p:cNvSpPr>
            <a:spLocks noChangeShapeType="1"/>
          </p:cNvSpPr>
          <p:nvPr/>
        </p:nvSpPr>
        <p:spPr bwMode="auto">
          <a:xfrm>
            <a:off x="1768477" y="36544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1" name="Line 135"/>
          <p:cNvSpPr>
            <a:spLocks noChangeShapeType="1"/>
          </p:cNvSpPr>
          <p:nvPr/>
        </p:nvSpPr>
        <p:spPr bwMode="auto">
          <a:xfrm>
            <a:off x="1768475" y="3716339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2" name="Line 136"/>
          <p:cNvSpPr>
            <a:spLocks noChangeShapeType="1"/>
          </p:cNvSpPr>
          <p:nvPr/>
        </p:nvSpPr>
        <p:spPr bwMode="auto">
          <a:xfrm>
            <a:off x="1768477" y="377666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3" name="Line 137"/>
          <p:cNvSpPr>
            <a:spLocks noChangeShapeType="1"/>
          </p:cNvSpPr>
          <p:nvPr/>
        </p:nvSpPr>
        <p:spPr bwMode="auto">
          <a:xfrm>
            <a:off x="1768477" y="38385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4" name="Line 138"/>
          <p:cNvSpPr>
            <a:spLocks noChangeShapeType="1"/>
          </p:cNvSpPr>
          <p:nvPr/>
        </p:nvSpPr>
        <p:spPr bwMode="auto">
          <a:xfrm>
            <a:off x="1768477" y="3898900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5" name="Line 139"/>
          <p:cNvSpPr>
            <a:spLocks noChangeShapeType="1"/>
          </p:cNvSpPr>
          <p:nvPr/>
        </p:nvSpPr>
        <p:spPr bwMode="auto">
          <a:xfrm>
            <a:off x="1768477" y="39592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6" name="Line 140"/>
          <p:cNvSpPr>
            <a:spLocks noChangeShapeType="1"/>
          </p:cNvSpPr>
          <p:nvPr/>
        </p:nvSpPr>
        <p:spPr bwMode="auto">
          <a:xfrm>
            <a:off x="1768475" y="4021139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7" name="Line 141"/>
          <p:cNvSpPr>
            <a:spLocks noChangeShapeType="1"/>
          </p:cNvSpPr>
          <p:nvPr/>
        </p:nvSpPr>
        <p:spPr bwMode="auto">
          <a:xfrm>
            <a:off x="1768477" y="4081463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8" name="Line 142"/>
          <p:cNvSpPr>
            <a:spLocks noChangeShapeType="1"/>
          </p:cNvSpPr>
          <p:nvPr/>
        </p:nvSpPr>
        <p:spPr bwMode="auto">
          <a:xfrm>
            <a:off x="1768477" y="414337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19" name="Line 143"/>
          <p:cNvSpPr>
            <a:spLocks noChangeShapeType="1"/>
          </p:cNvSpPr>
          <p:nvPr/>
        </p:nvSpPr>
        <p:spPr bwMode="auto">
          <a:xfrm>
            <a:off x="1768477" y="4203700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20" name="Line 144"/>
          <p:cNvSpPr>
            <a:spLocks noChangeShapeType="1"/>
          </p:cNvSpPr>
          <p:nvPr/>
        </p:nvSpPr>
        <p:spPr bwMode="auto">
          <a:xfrm>
            <a:off x="1768477" y="4264025"/>
            <a:ext cx="8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21" name="Line 145"/>
          <p:cNvSpPr>
            <a:spLocks noChangeShapeType="1"/>
          </p:cNvSpPr>
          <p:nvPr/>
        </p:nvSpPr>
        <p:spPr bwMode="auto">
          <a:xfrm>
            <a:off x="1768475" y="4325939"/>
            <a:ext cx="12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22" name="Text Box 146"/>
          <p:cNvSpPr txBox="1">
            <a:spLocks noChangeArrowheads="1"/>
          </p:cNvSpPr>
          <p:nvPr/>
        </p:nvSpPr>
        <p:spPr bwMode="auto">
          <a:xfrm>
            <a:off x="1870075" y="538182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0</a:t>
            </a:r>
          </a:p>
        </p:txBody>
      </p:sp>
      <p:sp>
        <p:nvSpPr>
          <p:cNvPr id="24723" name="Text Box 147"/>
          <p:cNvSpPr txBox="1">
            <a:spLocks noChangeArrowheads="1"/>
          </p:cNvSpPr>
          <p:nvPr/>
        </p:nvSpPr>
        <p:spPr bwMode="auto">
          <a:xfrm>
            <a:off x="1870075" y="1133493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1</a:t>
            </a:r>
          </a:p>
        </p:txBody>
      </p:sp>
      <p:sp>
        <p:nvSpPr>
          <p:cNvPr id="24724" name="Text Box 148"/>
          <p:cNvSpPr txBox="1">
            <a:spLocks noChangeArrowheads="1"/>
          </p:cNvSpPr>
          <p:nvPr/>
        </p:nvSpPr>
        <p:spPr bwMode="auto">
          <a:xfrm>
            <a:off x="1870075" y="1751032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2</a:t>
            </a:r>
          </a:p>
        </p:txBody>
      </p:sp>
      <p:sp>
        <p:nvSpPr>
          <p:cNvPr id="24725" name="Text Box 149"/>
          <p:cNvSpPr txBox="1">
            <a:spLocks noChangeArrowheads="1"/>
          </p:cNvSpPr>
          <p:nvPr/>
        </p:nvSpPr>
        <p:spPr bwMode="auto">
          <a:xfrm>
            <a:off x="1870075" y="2346342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3</a:t>
            </a:r>
          </a:p>
        </p:txBody>
      </p:sp>
      <p:sp>
        <p:nvSpPr>
          <p:cNvPr id="24726" name="Text Box 150"/>
          <p:cNvSpPr txBox="1">
            <a:spLocks noChangeArrowheads="1"/>
          </p:cNvSpPr>
          <p:nvPr/>
        </p:nvSpPr>
        <p:spPr bwMode="auto">
          <a:xfrm>
            <a:off x="1870075" y="2963881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4</a:t>
            </a:r>
          </a:p>
        </p:txBody>
      </p:sp>
      <p:sp>
        <p:nvSpPr>
          <p:cNvPr id="24727" name="Text Box 151"/>
          <p:cNvSpPr txBox="1">
            <a:spLocks noChangeArrowheads="1"/>
          </p:cNvSpPr>
          <p:nvPr/>
        </p:nvSpPr>
        <p:spPr bwMode="auto">
          <a:xfrm>
            <a:off x="1870075" y="3583006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5</a:t>
            </a:r>
          </a:p>
        </p:txBody>
      </p:sp>
      <p:sp>
        <p:nvSpPr>
          <p:cNvPr id="24728" name="Text Box 152"/>
          <p:cNvSpPr txBox="1">
            <a:spLocks noChangeArrowheads="1"/>
          </p:cNvSpPr>
          <p:nvPr/>
        </p:nvSpPr>
        <p:spPr bwMode="auto">
          <a:xfrm>
            <a:off x="1870075" y="4184668"/>
            <a:ext cx="196130" cy="25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300" b="1">
                <a:latin typeface="Arial" charset="0"/>
              </a:rPr>
              <a:t>6</a:t>
            </a:r>
          </a:p>
        </p:txBody>
      </p:sp>
      <p:sp>
        <p:nvSpPr>
          <p:cNvPr id="24729" name="Line 153"/>
          <p:cNvSpPr>
            <a:spLocks noChangeShapeType="1"/>
          </p:cNvSpPr>
          <p:nvPr/>
        </p:nvSpPr>
        <p:spPr bwMode="auto">
          <a:xfrm>
            <a:off x="2028839" y="665163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0" name="Line 154"/>
          <p:cNvSpPr>
            <a:spLocks noChangeShapeType="1"/>
          </p:cNvSpPr>
          <p:nvPr/>
        </p:nvSpPr>
        <p:spPr bwMode="auto">
          <a:xfrm>
            <a:off x="2028839" y="1273175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1" name="Line 155"/>
          <p:cNvSpPr>
            <a:spLocks noChangeShapeType="1"/>
          </p:cNvSpPr>
          <p:nvPr/>
        </p:nvSpPr>
        <p:spPr bwMode="auto">
          <a:xfrm>
            <a:off x="2028839" y="1885951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2" name="Line 156"/>
          <p:cNvSpPr>
            <a:spLocks noChangeShapeType="1"/>
          </p:cNvSpPr>
          <p:nvPr/>
        </p:nvSpPr>
        <p:spPr bwMode="auto">
          <a:xfrm>
            <a:off x="2028839" y="2489200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3" name="Line 157"/>
          <p:cNvSpPr>
            <a:spLocks noChangeShapeType="1"/>
          </p:cNvSpPr>
          <p:nvPr/>
        </p:nvSpPr>
        <p:spPr bwMode="auto">
          <a:xfrm>
            <a:off x="2028839" y="3106739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4" name="Line 158"/>
          <p:cNvSpPr>
            <a:spLocks noChangeShapeType="1"/>
          </p:cNvSpPr>
          <p:nvPr/>
        </p:nvSpPr>
        <p:spPr bwMode="auto">
          <a:xfrm>
            <a:off x="2028839" y="3716339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5" name="Line 159"/>
          <p:cNvSpPr>
            <a:spLocks noChangeShapeType="1"/>
          </p:cNvSpPr>
          <p:nvPr/>
        </p:nvSpPr>
        <p:spPr bwMode="auto">
          <a:xfrm>
            <a:off x="2028839" y="4325939"/>
            <a:ext cx="12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6" name="AutoShape 160"/>
          <p:cNvSpPr>
            <a:spLocks noChangeArrowheads="1"/>
          </p:cNvSpPr>
          <p:nvPr/>
        </p:nvSpPr>
        <p:spPr bwMode="auto">
          <a:xfrm>
            <a:off x="1730389" y="4440255"/>
            <a:ext cx="454025" cy="271463"/>
          </a:xfrm>
          <a:custGeom>
            <a:avLst/>
            <a:gdLst>
              <a:gd name="G0" fmla="+- 2102 0 0"/>
              <a:gd name="G1" fmla="+- 21600 0 2102"/>
              <a:gd name="G2" fmla="*/ 2102 1 2"/>
              <a:gd name="G3" fmla="+- 21600 0 G2"/>
              <a:gd name="G4" fmla="+/ 2102 21600 2"/>
              <a:gd name="G5" fmla="+/ G1 0 2"/>
              <a:gd name="G6" fmla="*/ 21600 21600 2102"/>
              <a:gd name="G7" fmla="*/ G6 1 2"/>
              <a:gd name="G8" fmla="+- 21600 0 G7"/>
              <a:gd name="G9" fmla="*/ 21600 1 2"/>
              <a:gd name="G10" fmla="+- 2102 0 G9"/>
              <a:gd name="G11" fmla="?: G10 G8 0"/>
              <a:gd name="G12" fmla="?: G10 G7 21600"/>
              <a:gd name="T0" fmla="*/ 20549 w 21600"/>
              <a:gd name="T1" fmla="*/ 10800 h 21600"/>
              <a:gd name="T2" fmla="*/ 10800 w 21600"/>
              <a:gd name="T3" fmla="*/ 21600 h 21600"/>
              <a:gd name="T4" fmla="*/ 1051 w 21600"/>
              <a:gd name="T5" fmla="*/ 10800 h 21600"/>
              <a:gd name="T6" fmla="*/ 10800 w 21600"/>
              <a:gd name="T7" fmla="*/ 0 h 21600"/>
              <a:gd name="T8" fmla="*/ 2851 w 21600"/>
              <a:gd name="T9" fmla="*/ 2851 h 21600"/>
              <a:gd name="T10" fmla="*/ 18749 w 21600"/>
              <a:gd name="T11" fmla="*/ 187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02" y="21600"/>
                </a:lnTo>
                <a:lnTo>
                  <a:pt x="1949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7" name="Line 161"/>
          <p:cNvSpPr>
            <a:spLocks noChangeShapeType="1"/>
          </p:cNvSpPr>
          <p:nvPr/>
        </p:nvSpPr>
        <p:spPr bwMode="auto">
          <a:xfrm>
            <a:off x="1160463" y="674706"/>
            <a:ext cx="0" cy="2395537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8" name="Line 162"/>
          <p:cNvSpPr>
            <a:spLocks noChangeShapeType="1"/>
          </p:cNvSpPr>
          <p:nvPr/>
        </p:nvSpPr>
        <p:spPr bwMode="auto">
          <a:xfrm flipH="1">
            <a:off x="942975" y="3090863"/>
            <a:ext cx="48895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39" name="Line 163"/>
          <p:cNvSpPr>
            <a:spLocks noChangeShapeType="1"/>
          </p:cNvSpPr>
          <p:nvPr/>
        </p:nvSpPr>
        <p:spPr bwMode="auto">
          <a:xfrm flipH="1">
            <a:off x="942975" y="663575"/>
            <a:ext cx="48895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40" name="Text Box 164"/>
          <p:cNvSpPr txBox="1">
            <a:spLocks noChangeArrowheads="1"/>
          </p:cNvSpPr>
          <p:nvPr/>
        </p:nvSpPr>
        <p:spPr bwMode="auto">
          <a:xfrm>
            <a:off x="1244600" y="1481137"/>
            <a:ext cx="409018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it-IT" sz="2200" b="1" baseline="-25000">
                <a:solidFill>
                  <a:srgbClr val="FF0000"/>
                </a:solidFill>
                <a:latin typeface="Arial" charset="0"/>
              </a:rPr>
              <a:t>0</a:t>
            </a:r>
            <a:endParaRPr lang="it-IT" sz="2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4741" name="Text Box 165"/>
          <p:cNvSpPr txBox="1">
            <a:spLocks noChangeArrowheads="1"/>
          </p:cNvSpPr>
          <p:nvPr/>
        </p:nvSpPr>
        <p:spPr bwMode="auto">
          <a:xfrm>
            <a:off x="2430463" y="187325"/>
            <a:ext cx="4380424" cy="136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Reattivo titolante (nella buretta)</a:t>
            </a: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a normalità nota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 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endParaRPr lang="it-IT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	N° di equivalenti  =  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42" name="Text Box 166"/>
          <p:cNvSpPr txBox="1">
            <a:spLocks noChangeArrowheads="1"/>
          </p:cNvSpPr>
          <p:nvPr/>
        </p:nvSpPr>
        <p:spPr bwMode="auto">
          <a:xfrm>
            <a:off x="2430463" y="1827213"/>
            <a:ext cx="4688050" cy="136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Reattivo da titolare (nel bicchiere)</a:t>
            </a: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a normalità sconosciuta 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	N° di equivalenti = 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43" name="Text Box 167"/>
          <p:cNvSpPr txBox="1">
            <a:spLocks noChangeArrowheads="1"/>
          </p:cNvSpPr>
          <p:nvPr/>
        </p:nvSpPr>
        <p:spPr bwMode="auto">
          <a:xfrm>
            <a:off x="2430464" y="3468707"/>
            <a:ext cx="3384408" cy="92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Al punto di equivalenza:</a:t>
            </a: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		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 = 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grpSp>
        <p:nvGrpSpPr>
          <p:cNvPr id="24744" name="Group 168"/>
          <p:cNvGrpSpPr>
            <a:grpSpLocks/>
          </p:cNvGrpSpPr>
          <p:nvPr/>
        </p:nvGrpSpPr>
        <p:grpSpPr bwMode="auto">
          <a:xfrm>
            <a:off x="1538302" y="5703907"/>
            <a:ext cx="873125" cy="1131887"/>
            <a:chOff x="1776" y="6288"/>
            <a:chExt cx="1008" cy="1248"/>
          </a:xfrm>
        </p:grpSpPr>
        <p:sp>
          <p:nvSpPr>
            <p:cNvPr id="24745" name="AutoShape 169"/>
            <p:cNvSpPr>
              <a:spLocks noChangeArrowheads="1"/>
            </p:cNvSpPr>
            <p:nvPr/>
          </p:nvSpPr>
          <p:spPr bwMode="auto">
            <a:xfrm>
              <a:off x="1776" y="6599"/>
              <a:ext cx="1008" cy="937"/>
            </a:xfrm>
            <a:prstGeom prst="can">
              <a:avLst>
                <a:gd name="adj" fmla="val 15833"/>
              </a:avLst>
            </a:prstGeom>
            <a:solidFill>
              <a:srgbClr val="FFCC99"/>
            </a:solidFill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746" name="AutoShape 170"/>
            <p:cNvSpPr>
              <a:spLocks noChangeArrowheads="1"/>
            </p:cNvSpPr>
            <p:nvPr/>
          </p:nvSpPr>
          <p:spPr bwMode="auto">
            <a:xfrm>
              <a:off x="1776" y="6288"/>
              <a:ext cx="1008" cy="459"/>
            </a:xfrm>
            <a:prstGeom prst="can">
              <a:avLst>
                <a:gd name="adj" fmla="val 33690"/>
              </a:avLst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4747" name="Group 171"/>
          <p:cNvGrpSpPr>
            <a:grpSpLocks/>
          </p:cNvGrpSpPr>
          <p:nvPr/>
        </p:nvGrpSpPr>
        <p:grpSpPr bwMode="auto">
          <a:xfrm>
            <a:off x="125427" y="5726113"/>
            <a:ext cx="871537" cy="1154112"/>
            <a:chOff x="144" y="6312"/>
            <a:chExt cx="1008" cy="1272"/>
          </a:xfrm>
        </p:grpSpPr>
        <p:sp>
          <p:nvSpPr>
            <p:cNvPr id="24748" name="AutoShape 172"/>
            <p:cNvSpPr>
              <a:spLocks noChangeArrowheads="1"/>
            </p:cNvSpPr>
            <p:nvPr/>
          </p:nvSpPr>
          <p:spPr bwMode="auto">
            <a:xfrm>
              <a:off x="144" y="7008"/>
              <a:ext cx="1008" cy="576"/>
            </a:xfrm>
            <a:prstGeom prst="can">
              <a:avLst>
                <a:gd name="adj" fmla="val 15833"/>
              </a:avLst>
            </a:prstGeom>
            <a:solidFill>
              <a:srgbClr val="FFFF00"/>
            </a:solidFill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749" name="AutoShape 173"/>
            <p:cNvSpPr>
              <a:spLocks noChangeArrowheads="1"/>
            </p:cNvSpPr>
            <p:nvPr/>
          </p:nvSpPr>
          <p:spPr bwMode="auto">
            <a:xfrm>
              <a:off x="144" y="6312"/>
              <a:ext cx="1008" cy="792"/>
            </a:xfrm>
            <a:prstGeom prst="can">
              <a:avLst>
                <a:gd name="adj" fmla="val 15833"/>
              </a:avLst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4750" name="Text Box 174"/>
          <p:cNvSpPr txBox="1">
            <a:spLocks noChangeArrowheads="1"/>
          </p:cNvSpPr>
          <p:nvPr/>
        </p:nvSpPr>
        <p:spPr bwMode="auto">
          <a:xfrm>
            <a:off x="331789" y="6443664"/>
            <a:ext cx="409018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200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51" name="Text Box 175"/>
          <p:cNvSpPr txBox="1">
            <a:spLocks noChangeArrowheads="1"/>
          </p:cNvSpPr>
          <p:nvPr/>
        </p:nvSpPr>
        <p:spPr bwMode="auto">
          <a:xfrm>
            <a:off x="1517650" y="6259513"/>
            <a:ext cx="944942" cy="39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200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sz="2200" b="1">
                <a:solidFill>
                  <a:srgbClr val="003399"/>
                </a:solidFill>
                <a:latin typeface="Arial" charset="0"/>
              </a:rPr>
              <a:t>+ V</a:t>
            </a:r>
            <a:r>
              <a:rPr lang="it-IT" sz="2200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52" name="Text Box 176"/>
          <p:cNvSpPr txBox="1">
            <a:spLocks noChangeArrowheads="1"/>
          </p:cNvSpPr>
          <p:nvPr/>
        </p:nvSpPr>
        <p:spPr bwMode="auto">
          <a:xfrm>
            <a:off x="3325827" y="4727593"/>
            <a:ext cx="705039" cy="482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 =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53" name="Text Box 177"/>
          <p:cNvSpPr txBox="1">
            <a:spLocks noChangeArrowheads="1"/>
          </p:cNvSpPr>
          <p:nvPr/>
        </p:nvSpPr>
        <p:spPr bwMode="auto">
          <a:xfrm>
            <a:off x="4043377" y="4494232"/>
            <a:ext cx="759191" cy="482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0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54" name="Text Box 178"/>
          <p:cNvSpPr txBox="1">
            <a:spLocks noChangeArrowheads="1"/>
          </p:cNvSpPr>
          <p:nvPr/>
        </p:nvSpPr>
        <p:spPr bwMode="auto">
          <a:xfrm>
            <a:off x="4203700" y="4919682"/>
            <a:ext cx="422810" cy="482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4755" name="Line 179"/>
          <p:cNvSpPr>
            <a:spLocks noChangeShapeType="1"/>
          </p:cNvSpPr>
          <p:nvPr/>
        </p:nvSpPr>
        <p:spPr bwMode="auto">
          <a:xfrm flipH="1">
            <a:off x="3987814" y="4995863"/>
            <a:ext cx="976313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756" name="Text Box 180"/>
          <p:cNvSpPr txBox="1">
            <a:spLocks noChangeArrowheads="1"/>
          </p:cNvSpPr>
          <p:nvPr/>
        </p:nvSpPr>
        <p:spPr bwMode="auto">
          <a:xfrm>
            <a:off x="41289" y="7339013"/>
            <a:ext cx="6878253" cy="1368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206" tIns="25603" rIns="51206" bIns="25603">
            <a:spAutoFit/>
          </a:bodyPr>
          <a:lstStyle>
            <a:lvl1pPr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558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2763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68350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23938" defTabSz="5127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811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383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3955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52738" defTabSz="512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b="1">
                <a:solidFill>
                  <a:srgbClr val="003399"/>
                </a:solidFill>
                <a:latin typeface="Arial" charset="0"/>
              </a:rPr>
              <a:t>Esempio:</a:t>
            </a: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titolazione di HCl con NaOH usando un indicatore </a:t>
            </a:r>
          </a:p>
          <a:p>
            <a:pPr>
              <a:lnSpc>
                <a:spcPct val="120000"/>
              </a:lnSpc>
            </a:pPr>
            <a:r>
              <a:rPr lang="it-IT">
                <a:solidFill>
                  <a:srgbClr val="003399"/>
                </a:solidFill>
                <a:latin typeface="Arial" charset="0"/>
              </a:rPr>
              <a:t>per apprezzare il punto di equivalenza</a:t>
            </a:r>
            <a:endParaRPr lang="it-IT" sz="2200" b="1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14315" y="42865"/>
            <a:ext cx="6418262" cy="371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Titolazioni Conduttometriche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0814" y="479443"/>
            <a:ext cx="6507163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>
                <a:solidFill>
                  <a:srgbClr val="993366"/>
                </a:solidFill>
                <a:latin typeface="Eras Light ITC" charset="0"/>
              </a:rPr>
              <a:t>SOLUZIONE di HCl iniziale</a:t>
            </a:r>
            <a:endParaRPr lang="it-IT" sz="2300">
              <a:latin typeface="Eras Light ITC" charset="0"/>
            </a:endParaRPr>
          </a:p>
          <a:p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				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= 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(H</a:t>
            </a:r>
            <a:r>
              <a:rPr lang="it-IT" sz="1700" baseline="-60000">
                <a:solidFill>
                  <a:srgbClr val="000099"/>
                </a:solidFill>
                <a:latin typeface="Eras Light ITC" charset="0"/>
                <a:sym typeface="Symbol" charset="0"/>
              </a:rPr>
              <a:t>3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O</a:t>
            </a:r>
            <a:r>
              <a:rPr lang="it-IT" sz="1700" baseline="-10000">
                <a:solidFill>
                  <a:srgbClr val="000099"/>
                </a:solidFill>
                <a:latin typeface="Eras Light ITC" charset="0"/>
                <a:sym typeface="Symbol" charset="0"/>
              </a:rPr>
              <a:t>+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)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 + 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(Cl</a:t>
            </a:r>
            <a:r>
              <a:rPr lang="it-IT" sz="2300" baseline="-6000">
                <a:solidFill>
                  <a:srgbClr val="000099"/>
                </a:solidFill>
                <a:latin typeface="Eras Light ITC" charset="0"/>
                <a:sym typeface="Symbol" charset="0"/>
              </a:rPr>
              <a:t>-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1219200"/>
            <a:ext cx="4065588" cy="50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FF5050"/>
                </a:solidFill>
                <a:latin typeface="Eras Light ITC" charset="0"/>
              </a:rPr>
              <a:t>TITOLAZIONE con NaOH:</a:t>
            </a:r>
            <a:endParaRPr lang="it-IT" sz="2300">
              <a:solidFill>
                <a:srgbClr val="FF5050"/>
              </a:solidFill>
              <a:latin typeface="Eras Light ITC" charset="0"/>
              <a:sym typeface="Symbo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0800" y="1731964"/>
            <a:ext cx="652225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99"/>
                </a:solidFill>
                <a:latin typeface="Eras Light ITC" charset="0"/>
              </a:rPr>
              <a:t>	H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</a:rPr>
              <a:t>3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O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</a:rPr>
              <a:t>+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+ Cl</a:t>
            </a:r>
            <a:r>
              <a:rPr lang="it-IT" sz="2300" baseline="50000">
                <a:solidFill>
                  <a:srgbClr val="000099"/>
                </a:solidFill>
                <a:latin typeface="Eras Light ITC" charset="0"/>
              </a:rPr>
              <a:t>-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+ Na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</a:rPr>
              <a:t>+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+ OH</a:t>
            </a:r>
            <a:r>
              <a:rPr lang="it-IT" sz="2300" baseline="50000">
                <a:solidFill>
                  <a:srgbClr val="000099"/>
                </a:solidFill>
                <a:latin typeface="Eras Light ITC" charset="0"/>
              </a:rPr>
              <a:t>-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		2H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O + Na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</a:rPr>
              <a:t>+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+ Cl</a:t>
            </a:r>
            <a:r>
              <a:rPr lang="it-IT" sz="2300" baseline="50000">
                <a:solidFill>
                  <a:srgbClr val="000099"/>
                </a:solidFill>
                <a:latin typeface="Eras Light ITC" charset="0"/>
              </a:rPr>
              <a:t>-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590926" y="1933575"/>
            <a:ext cx="600075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00" y="2176482"/>
            <a:ext cx="6654800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>
                <a:solidFill>
                  <a:srgbClr val="0000CC"/>
                </a:solidFill>
                <a:latin typeface="Eras Light ITC" charset="0"/>
              </a:rPr>
              <a:t>Al PUNTO EQUIVALENTE </a:t>
            </a:r>
            <a:r>
              <a:rPr lang="it-IT" sz="2300">
                <a:solidFill>
                  <a:srgbClr val="0000CC"/>
                </a:solidFill>
                <a:latin typeface="Eras Light ITC" charset="0"/>
              </a:rPr>
              <a:t>(soluzione di NaCl)</a:t>
            </a:r>
            <a:r>
              <a:rPr lang="it-IT" sz="2300">
                <a:latin typeface="Eras Light ITC" charset="0"/>
              </a:rPr>
              <a:t> 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				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</a:rPr>
              <a:t> = 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(Na</a:t>
            </a:r>
            <a:r>
              <a:rPr lang="it-IT" sz="1700" baseline="-10000">
                <a:solidFill>
                  <a:srgbClr val="000099"/>
                </a:solidFill>
                <a:latin typeface="Eras Light ITC" charset="0"/>
                <a:sym typeface="Symbol" charset="0"/>
              </a:rPr>
              <a:t>+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)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 + 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(Cl</a:t>
            </a:r>
            <a:r>
              <a:rPr lang="it-IT" sz="2300" baseline="-6000">
                <a:solidFill>
                  <a:srgbClr val="000099"/>
                </a:solidFill>
                <a:latin typeface="Eras Light ITC" charset="0"/>
                <a:sym typeface="Symbol" charset="0"/>
              </a:rPr>
              <a:t>-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)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0802" y="3005140"/>
            <a:ext cx="6764338" cy="92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9900"/>
                </a:solidFill>
                <a:latin typeface="Eras Light ITC" charset="0"/>
              </a:rPr>
              <a:t>Dopo il PUNTO EQUIVALENTE </a:t>
            </a:r>
            <a:r>
              <a:rPr lang="it-IT" sz="2300">
                <a:solidFill>
                  <a:srgbClr val="009900"/>
                </a:solidFill>
                <a:latin typeface="Eras Light ITC" charset="0"/>
              </a:rPr>
              <a:t>(soluzione di NaCl e NaOH)</a:t>
            </a:r>
            <a:endParaRPr lang="it-IT" sz="2300">
              <a:latin typeface="Eras Light ITC" charset="0"/>
              <a:sym typeface="Symbol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07950" y="3875089"/>
            <a:ext cx="6775314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(H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3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O</a:t>
            </a:r>
            <a:r>
              <a:rPr lang="it-IT" sz="1700" baseline="50000">
                <a:solidFill>
                  <a:srgbClr val="000099"/>
                </a:solidFill>
                <a:latin typeface="Eras Light ITC" charset="0"/>
                <a:sym typeface="Symbol" charset="0"/>
              </a:rPr>
              <a:t>+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) = 349,8  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-1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cm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  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(OH</a:t>
            </a:r>
            <a:r>
              <a:rPr lang="it-IT" sz="2300" baseline="50000">
                <a:solidFill>
                  <a:srgbClr val="000099"/>
                </a:solidFill>
                <a:latin typeface="Eras Light ITC" charset="0"/>
              </a:rPr>
              <a:t>-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) = 197,6  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-1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cm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2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07964" y="4365625"/>
            <a:ext cx="6818711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(Na</a:t>
            </a:r>
            <a:r>
              <a:rPr lang="it-IT" sz="1700" baseline="50000">
                <a:solidFill>
                  <a:srgbClr val="000099"/>
                </a:solidFill>
                <a:latin typeface="Eras Light ITC" charset="0"/>
                <a:sym typeface="Symbol" charset="0"/>
              </a:rPr>
              <a:t>+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)   = 50,1     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-1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cm  </a:t>
            </a:r>
            <a:r>
              <a:rPr lang="it-IT" sz="2300" baseline="-25000">
                <a:solidFill>
                  <a:srgbClr val="000099"/>
                </a:solidFill>
                <a:latin typeface="Eras Light ITC" charset="0"/>
                <a:sym typeface="Symbol" charset="0"/>
              </a:rPr>
              <a:t>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(Cl</a:t>
            </a:r>
            <a:r>
              <a:rPr lang="it-IT" sz="2300" baseline="50000">
                <a:solidFill>
                  <a:srgbClr val="000099"/>
                </a:solidFill>
                <a:latin typeface="Eras Light ITC" charset="0"/>
              </a:rPr>
              <a:t>-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)   =  76,3    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-1</a:t>
            </a:r>
            <a:r>
              <a:rPr lang="it-IT" sz="2300">
                <a:solidFill>
                  <a:srgbClr val="000099"/>
                </a:solidFill>
                <a:latin typeface="Eras Light ITC" charset="0"/>
                <a:sym typeface="Symbol" charset="0"/>
              </a:rPr>
              <a:t>cm</a:t>
            </a:r>
            <a:r>
              <a:rPr lang="it-IT" sz="2300" baseline="30000">
                <a:solidFill>
                  <a:srgbClr val="000099"/>
                </a:solidFill>
                <a:latin typeface="Eras Light ITC" charset="0"/>
                <a:sym typeface="Symbol" charset="0"/>
              </a:rPr>
              <a:t>2</a:t>
            </a:r>
          </a:p>
        </p:txBody>
      </p: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728663" y="4829175"/>
            <a:ext cx="495300" cy="2552700"/>
            <a:chOff x="652" y="5616"/>
            <a:chExt cx="745" cy="2777"/>
          </a:xfrm>
        </p:grpSpPr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708" y="8058"/>
              <a:ext cx="428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832" y="8024"/>
              <a:ext cx="13" cy="89"/>
            </a:xfrm>
            <a:prstGeom prst="line">
              <a:avLst/>
            </a:prstGeom>
            <a:noFill/>
            <a:ln w="25400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1002" y="8017"/>
              <a:ext cx="13" cy="106"/>
            </a:xfrm>
            <a:prstGeom prst="line">
              <a:avLst/>
            </a:prstGeom>
            <a:noFill/>
            <a:ln w="25400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26639" name="Group 15"/>
            <p:cNvGrpSpPr>
              <a:grpSpLocks/>
            </p:cNvGrpSpPr>
            <p:nvPr/>
          </p:nvGrpSpPr>
          <p:grpSpPr bwMode="auto">
            <a:xfrm>
              <a:off x="652" y="5616"/>
              <a:ext cx="745" cy="2777"/>
              <a:chOff x="1728" y="1008"/>
              <a:chExt cx="868" cy="4968"/>
            </a:xfrm>
          </p:grpSpPr>
          <p:graphicFrame>
            <p:nvGraphicFramePr>
              <p:cNvPr id="26640" name="Object 16"/>
              <p:cNvGraphicFramePr>
                <a:graphicFrameLocks noChangeAspect="1"/>
              </p:cNvGraphicFramePr>
              <p:nvPr/>
            </p:nvGraphicFramePr>
            <p:xfrm>
              <a:off x="1728" y="1008"/>
              <a:ext cx="868" cy="49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51" name="Image" r:id="rId3" imgW="2833745" imgH="16214613" progId="Photoshop.Image.4">
                      <p:embed/>
                    </p:oleObj>
                  </mc:Choice>
                  <mc:Fallback>
                    <p:oleObj name="Image" r:id="rId3" imgW="2833745" imgH="16214613" progId="Photoshop.Image.4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8" y="1008"/>
                            <a:ext cx="868" cy="49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6641" name="Group 17"/>
              <p:cNvGrpSpPr>
                <a:grpSpLocks/>
              </p:cNvGrpSpPr>
              <p:nvPr/>
            </p:nvGrpSpPr>
            <p:grpSpPr bwMode="auto">
              <a:xfrm>
                <a:off x="1963" y="1157"/>
                <a:ext cx="148" cy="3280"/>
                <a:chOff x="1963" y="1157"/>
                <a:chExt cx="148" cy="3280"/>
              </a:xfrm>
            </p:grpSpPr>
            <p:sp>
              <p:nvSpPr>
                <p:cNvPr id="26642" name="Line 18"/>
                <p:cNvSpPr>
                  <a:spLocks noChangeShapeType="1"/>
                </p:cNvSpPr>
                <p:nvPr/>
              </p:nvSpPr>
              <p:spPr bwMode="auto">
                <a:xfrm>
                  <a:off x="1989" y="1157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3" name="Line 19"/>
                <p:cNvSpPr>
                  <a:spLocks noChangeShapeType="1"/>
                </p:cNvSpPr>
                <p:nvPr/>
              </p:nvSpPr>
              <p:spPr bwMode="auto">
                <a:xfrm>
                  <a:off x="1989" y="1226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4" name="Line 20"/>
                <p:cNvSpPr>
                  <a:spLocks noChangeShapeType="1"/>
                </p:cNvSpPr>
                <p:nvPr/>
              </p:nvSpPr>
              <p:spPr bwMode="auto">
                <a:xfrm>
                  <a:off x="1963" y="1296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5" name="Line 21"/>
                <p:cNvSpPr>
                  <a:spLocks noChangeShapeType="1"/>
                </p:cNvSpPr>
                <p:nvPr/>
              </p:nvSpPr>
              <p:spPr bwMode="auto">
                <a:xfrm>
                  <a:off x="1989" y="1366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6" name="Line 22"/>
                <p:cNvSpPr>
                  <a:spLocks noChangeShapeType="1"/>
                </p:cNvSpPr>
                <p:nvPr/>
              </p:nvSpPr>
              <p:spPr bwMode="auto">
                <a:xfrm>
                  <a:off x="1989" y="1436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7" name="Line 23"/>
                <p:cNvSpPr>
                  <a:spLocks noChangeShapeType="1"/>
                </p:cNvSpPr>
                <p:nvPr/>
              </p:nvSpPr>
              <p:spPr bwMode="auto">
                <a:xfrm>
                  <a:off x="1989" y="1505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8" name="Line 24"/>
                <p:cNvSpPr>
                  <a:spLocks noChangeShapeType="1"/>
                </p:cNvSpPr>
                <p:nvPr/>
              </p:nvSpPr>
              <p:spPr bwMode="auto">
                <a:xfrm>
                  <a:off x="1989" y="1575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auto">
                <a:xfrm>
                  <a:off x="1963" y="1645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0" name="Line 26"/>
                <p:cNvSpPr>
                  <a:spLocks noChangeShapeType="1"/>
                </p:cNvSpPr>
                <p:nvPr/>
              </p:nvSpPr>
              <p:spPr bwMode="auto">
                <a:xfrm>
                  <a:off x="1989" y="1715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1" name="Line 27"/>
                <p:cNvSpPr>
                  <a:spLocks noChangeShapeType="1"/>
                </p:cNvSpPr>
                <p:nvPr/>
              </p:nvSpPr>
              <p:spPr bwMode="auto">
                <a:xfrm>
                  <a:off x="1989" y="1785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2" name="Line 28"/>
                <p:cNvSpPr>
                  <a:spLocks noChangeShapeType="1"/>
                </p:cNvSpPr>
                <p:nvPr/>
              </p:nvSpPr>
              <p:spPr bwMode="auto">
                <a:xfrm>
                  <a:off x="1989" y="185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3" name="Line 29"/>
                <p:cNvSpPr>
                  <a:spLocks noChangeShapeType="1"/>
                </p:cNvSpPr>
                <p:nvPr/>
              </p:nvSpPr>
              <p:spPr bwMode="auto">
                <a:xfrm>
                  <a:off x="1989" y="192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4" name="Line 30"/>
                <p:cNvSpPr>
                  <a:spLocks noChangeShapeType="1"/>
                </p:cNvSpPr>
                <p:nvPr/>
              </p:nvSpPr>
              <p:spPr bwMode="auto">
                <a:xfrm>
                  <a:off x="1963" y="1994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5" name="Line 31"/>
                <p:cNvSpPr>
                  <a:spLocks noChangeShapeType="1"/>
                </p:cNvSpPr>
                <p:nvPr/>
              </p:nvSpPr>
              <p:spPr bwMode="auto">
                <a:xfrm>
                  <a:off x="1989" y="206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6" name="Line 32"/>
                <p:cNvSpPr>
                  <a:spLocks noChangeShapeType="1"/>
                </p:cNvSpPr>
                <p:nvPr/>
              </p:nvSpPr>
              <p:spPr bwMode="auto">
                <a:xfrm>
                  <a:off x="1989" y="213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7" name="Line 33"/>
                <p:cNvSpPr>
                  <a:spLocks noChangeShapeType="1"/>
                </p:cNvSpPr>
                <p:nvPr/>
              </p:nvSpPr>
              <p:spPr bwMode="auto">
                <a:xfrm>
                  <a:off x="1989" y="220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8" name="Line 34"/>
                <p:cNvSpPr>
                  <a:spLocks noChangeShapeType="1"/>
                </p:cNvSpPr>
                <p:nvPr/>
              </p:nvSpPr>
              <p:spPr bwMode="auto">
                <a:xfrm>
                  <a:off x="1989" y="227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9" name="Line 35"/>
                <p:cNvSpPr>
                  <a:spLocks noChangeShapeType="1"/>
                </p:cNvSpPr>
                <p:nvPr/>
              </p:nvSpPr>
              <p:spPr bwMode="auto">
                <a:xfrm>
                  <a:off x="1963" y="2343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0" name="Line 36"/>
                <p:cNvSpPr>
                  <a:spLocks noChangeShapeType="1"/>
                </p:cNvSpPr>
                <p:nvPr/>
              </p:nvSpPr>
              <p:spPr bwMode="auto">
                <a:xfrm>
                  <a:off x="1989" y="241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1" name="Line 37"/>
                <p:cNvSpPr>
                  <a:spLocks noChangeShapeType="1"/>
                </p:cNvSpPr>
                <p:nvPr/>
              </p:nvSpPr>
              <p:spPr bwMode="auto">
                <a:xfrm>
                  <a:off x="1989" y="248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2" name="Line 38"/>
                <p:cNvSpPr>
                  <a:spLocks noChangeShapeType="1"/>
                </p:cNvSpPr>
                <p:nvPr/>
              </p:nvSpPr>
              <p:spPr bwMode="auto">
                <a:xfrm>
                  <a:off x="1989" y="255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3" name="Line 39"/>
                <p:cNvSpPr>
                  <a:spLocks noChangeShapeType="1"/>
                </p:cNvSpPr>
                <p:nvPr/>
              </p:nvSpPr>
              <p:spPr bwMode="auto">
                <a:xfrm>
                  <a:off x="1989" y="262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4" name="Line 40"/>
                <p:cNvSpPr>
                  <a:spLocks noChangeShapeType="1"/>
                </p:cNvSpPr>
                <p:nvPr/>
              </p:nvSpPr>
              <p:spPr bwMode="auto">
                <a:xfrm>
                  <a:off x="1963" y="2692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5" name="Line 41"/>
                <p:cNvSpPr>
                  <a:spLocks noChangeShapeType="1"/>
                </p:cNvSpPr>
                <p:nvPr/>
              </p:nvSpPr>
              <p:spPr bwMode="auto">
                <a:xfrm>
                  <a:off x="1989" y="276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6" name="Line 42"/>
                <p:cNvSpPr>
                  <a:spLocks noChangeShapeType="1"/>
                </p:cNvSpPr>
                <p:nvPr/>
              </p:nvSpPr>
              <p:spPr bwMode="auto">
                <a:xfrm>
                  <a:off x="1989" y="283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7" name="Line 43"/>
                <p:cNvSpPr>
                  <a:spLocks noChangeShapeType="1"/>
                </p:cNvSpPr>
                <p:nvPr/>
              </p:nvSpPr>
              <p:spPr bwMode="auto">
                <a:xfrm>
                  <a:off x="1989" y="290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8" name="Line 44"/>
                <p:cNvSpPr>
                  <a:spLocks noChangeShapeType="1"/>
                </p:cNvSpPr>
                <p:nvPr/>
              </p:nvSpPr>
              <p:spPr bwMode="auto">
                <a:xfrm>
                  <a:off x="1989" y="297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69" name="Line 45"/>
                <p:cNvSpPr>
                  <a:spLocks noChangeShapeType="1"/>
                </p:cNvSpPr>
                <p:nvPr/>
              </p:nvSpPr>
              <p:spPr bwMode="auto">
                <a:xfrm>
                  <a:off x="1963" y="3041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0" name="Line 46"/>
                <p:cNvSpPr>
                  <a:spLocks noChangeShapeType="1"/>
                </p:cNvSpPr>
                <p:nvPr/>
              </p:nvSpPr>
              <p:spPr bwMode="auto">
                <a:xfrm>
                  <a:off x="1989" y="3111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1" name="Line 47"/>
                <p:cNvSpPr>
                  <a:spLocks noChangeShapeType="1"/>
                </p:cNvSpPr>
                <p:nvPr/>
              </p:nvSpPr>
              <p:spPr bwMode="auto">
                <a:xfrm>
                  <a:off x="1989" y="31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2" name="Line 48"/>
                <p:cNvSpPr>
                  <a:spLocks noChangeShapeType="1"/>
                </p:cNvSpPr>
                <p:nvPr/>
              </p:nvSpPr>
              <p:spPr bwMode="auto">
                <a:xfrm>
                  <a:off x="1989" y="325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3" name="Line 49"/>
                <p:cNvSpPr>
                  <a:spLocks noChangeShapeType="1"/>
                </p:cNvSpPr>
                <p:nvPr/>
              </p:nvSpPr>
              <p:spPr bwMode="auto">
                <a:xfrm>
                  <a:off x="1989" y="332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4" name="Line 50"/>
                <p:cNvSpPr>
                  <a:spLocks noChangeShapeType="1"/>
                </p:cNvSpPr>
                <p:nvPr/>
              </p:nvSpPr>
              <p:spPr bwMode="auto">
                <a:xfrm>
                  <a:off x="1963" y="3390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5" name="Line 51"/>
                <p:cNvSpPr>
                  <a:spLocks noChangeShapeType="1"/>
                </p:cNvSpPr>
                <p:nvPr/>
              </p:nvSpPr>
              <p:spPr bwMode="auto">
                <a:xfrm>
                  <a:off x="1989" y="3459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6" name="Line 52"/>
                <p:cNvSpPr>
                  <a:spLocks noChangeShapeType="1"/>
                </p:cNvSpPr>
                <p:nvPr/>
              </p:nvSpPr>
              <p:spPr bwMode="auto">
                <a:xfrm>
                  <a:off x="1989" y="3529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7" name="Line 53"/>
                <p:cNvSpPr>
                  <a:spLocks noChangeShapeType="1"/>
                </p:cNvSpPr>
                <p:nvPr/>
              </p:nvSpPr>
              <p:spPr bwMode="auto">
                <a:xfrm>
                  <a:off x="1989" y="3599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8" name="Line 54"/>
                <p:cNvSpPr>
                  <a:spLocks noChangeShapeType="1"/>
                </p:cNvSpPr>
                <p:nvPr/>
              </p:nvSpPr>
              <p:spPr bwMode="auto">
                <a:xfrm>
                  <a:off x="1989" y="3669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9" name="Line 55"/>
                <p:cNvSpPr>
                  <a:spLocks noChangeShapeType="1"/>
                </p:cNvSpPr>
                <p:nvPr/>
              </p:nvSpPr>
              <p:spPr bwMode="auto">
                <a:xfrm>
                  <a:off x="1963" y="3739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0" name="Line 56"/>
                <p:cNvSpPr>
                  <a:spLocks noChangeShapeType="1"/>
                </p:cNvSpPr>
                <p:nvPr/>
              </p:nvSpPr>
              <p:spPr bwMode="auto">
                <a:xfrm>
                  <a:off x="1989" y="380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1" name="Line 57"/>
                <p:cNvSpPr>
                  <a:spLocks noChangeShapeType="1"/>
                </p:cNvSpPr>
                <p:nvPr/>
              </p:nvSpPr>
              <p:spPr bwMode="auto">
                <a:xfrm>
                  <a:off x="1989" y="387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2" name="Line 58"/>
                <p:cNvSpPr>
                  <a:spLocks noChangeShapeType="1"/>
                </p:cNvSpPr>
                <p:nvPr/>
              </p:nvSpPr>
              <p:spPr bwMode="auto">
                <a:xfrm>
                  <a:off x="1989" y="394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3" name="Line 59"/>
                <p:cNvSpPr>
                  <a:spLocks noChangeShapeType="1"/>
                </p:cNvSpPr>
                <p:nvPr/>
              </p:nvSpPr>
              <p:spPr bwMode="auto">
                <a:xfrm>
                  <a:off x="1989" y="401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4" name="Line 60"/>
                <p:cNvSpPr>
                  <a:spLocks noChangeShapeType="1"/>
                </p:cNvSpPr>
                <p:nvPr/>
              </p:nvSpPr>
              <p:spPr bwMode="auto">
                <a:xfrm>
                  <a:off x="1963" y="4088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5" name="Line 61"/>
                <p:cNvSpPr>
                  <a:spLocks noChangeShapeType="1"/>
                </p:cNvSpPr>
                <p:nvPr/>
              </p:nvSpPr>
              <p:spPr bwMode="auto">
                <a:xfrm>
                  <a:off x="1989" y="4157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6" name="Line 62"/>
                <p:cNvSpPr>
                  <a:spLocks noChangeShapeType="1"/>
                </p:cNvSpPr>
                <p:nvPr/>
              </p:nvSpPr>
              <p:spPr bwMode="auto">
                <a:xfrm>
                  <a:off x="1989" y="4227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7" name="Line 63"/>
                <p:cNvSpPr>
                  <a:spLocks noChangeShapeType="1"/>
                </p:cNvSpPr>
                <p:nvPr/>
              </p:nvSpPr>
              <p:spPr bwMode="auto">
                <a:xfrm>
                  <a:off x="1989" y="4297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8" name="Line 64"/>
                <p:cNvSpPr>
                  <a:spLocks noChangeShapeType="1"/>
                </p:cNvSpPr>
                <p:nvPr/>
              </p:nvSpPr>
              <p:spPr bwMode="auto">
                <a:xfrm>
                  <a:off x="1989" y="4367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9" name="Line 65"/>
                <p:cNvSpPr>
                  <a:spLocks noChangeShapeType="1"/>
                </p:cNvSpPr>
                <p:nvPr/>
              </p:nvSpPr>
              <p:spPr bwMode="auto">
                <a:xfrm>
                  <a:off x="1963" y="4437"/>
                  <a:ext cx="148" cy="0"/>
                </a:xfrm>
                <a:prstGeom prst="line">
                  <a:avLst/>
                </a:prstGeom>
                <a:noFill/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6690" name="Line 66"/>
              <p:cNvSpPr>
                <a:spLocks noChangeShapeType="1"/>
              </p:cNvSpPr>
              <p:nvPr/>
            </p:nvSpPr>
            <p:spPr bwMode="auto">
              <a:xfrm>
                <a:off x="1989" y="449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691" name="Line 67"/>
              <p:cNvSpPr>
                <a:spLocks noChangeShapeType="1"/>
              </p:cNvSpPr>
              <p:nvPr/>
            </p:nvSpPr>
            <p:spPr bwMode="auto">
              <a:xfrm>
                <a:off x="1989" y="456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>
              <a:off x="832" y="8026"/>
              <a:ext cx="13" cy="80"/>
            </a:xfrm>
            <a:prstGeom prst="line">
              <a:avLst/>
            </a:prstGeom>
            <a:noFill/>
            <a:ln w="25400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3" name="Line 69"/>
            <p:cNvSpPr>
              <a:spLocks noChangeShapeType="1"/>
            </p:cNvSpPr>
            <p:nvPr/>
          </p:nvSpPr>
          <p:spPr bwMode="auto">
            <a:xfrm flipH="1">
              <a:off x="1005" y="8021"/>
              <a:ext cx="7" cy="82"/>
            </a:xfrm>
            <a:prstGeom prst="line">
              <a:avLst/>
            </a:prstGeom>
            <a:noFill/>
            <a:ln w="25400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855" y="6598"/>
              <a:ext cx="114" cy="1182"/>
            </a:xfrm>
            <a:prstGeom prst="rect">
              <a:avLst/>
            </a:prstGeom>
            <a:solidFill>
              <a:srgbClr val="CC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6600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5" name="AutoShape 71"/>
            <p:cNvSpPr>
              <a:spLocks noChangeArrowheads="1"/>
            </p:cNvSpPr>
            <p:nvPr/>
          </p:nvSpPr>
          <p:spPr bwMode="auto">
            <a:xfrm rot="5400000" flipH="1">
              <a:off x="878" y="7778"/>
              <a:ext cx="73" cy="114"/>
            </a:xfrm>
            <a:custGeom>
              <a:avLst/>
              <a:gdLst>
                <a:gd name="G0" fmla="+- 1552 0 0"/>
                <a:gd name="G1" fmla="+- 21600 0 1552"/>
                <a:gd name="G2" fmla="*/ 1552 1 2"/>
                <a:gd name="G3" fmla="+- 21600 0 G2"/>
                <a:gd name="G4" fmla="+/ 1552 21600 2"/>
                <a:gd name="G5" fmla="+/ G1 0 2"/>
                <a:gd name="G6" fmla="*/ 21600 21600 1552"/>
                <a:gd name="G7" fmla="*/ G6 1 2"/>
                <a:gd name="G8" fmla="+- 21600 0 G7"/>
                <a:gd name="G9" fmla="*/ 21600 1 2"/>
                <a:gd name="G10" fmla="+- 1552 0 G9"/>
                <a:gd name="G11" fmla="?: G10 G8 0"/>
                <a:gd name="G12" fmla="?: G10 G7 21600"/>
                <a:gd name="T0" fmla="*/ 20824 w 21600"/>
                <a:gd name="T1" fmla="*/ 10800 h 21600"/>
                <a:gd name="T2" fmla="*/ 10800 w 21600"/>
                <a:gd name="T3" fmla="*/ 21600 h 21600"/>
                <a:gd name="T4" fmla="*/ 776 w 21600"/>
                <a:gd name="T5" fmla="*/ 10800 h 21600"/>
                <a:gd name="T6" fmla="*/ 10800 w 21600"/>
                <a:gd name="T7" fmla="*/ 0 h 21600"/>
                <a:gd name="T8" fmla="*/ 2576 w 21600"/>
                <a:gd name="T9" fmla="*/ 2576 h 21600"/>
                <a:gd name="T10" fmla="*/ 19024 w 21600"/>
                <a:gd name="T11" fmla="*/ 1902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552" y="21600"/>
                  </a:lnTo>
                  <a:lnTo>
                    <a:pt x="2004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6" name="AutoShape 72"/>
            <p:cNvSpPr>
              <a:spLocks noChangeArrowheads="1"/>
            </p:cNvSpPr>
            <p:nvPr/>
          </p:nvSpPr>
          <p:spPr bwMode="auto">
            <a:xfrm flipH="1">
              <a:off x="866" y="7887"/>
              <a:ext cx="108" cy="467"/>
            </a:xfrm>
            <a:custGeom>
              <a:avLst/>
              <a:gdLst>
                <a:gd name="G0" fmla="+- 7776 0 0"/>
                <a:gd name="G1" fmla="+- 21600 0 7776"/>
                <a:gd name="G2" fmla="*/ 7776 1 2"/>
                <a:gd name="G3" fmla="+- 21600 0 G2"/>
                <a:gd name="G4" fmla="+/ 7776 21600 2"/>
                <a:gd name="G5" fmla="+/ G1 0 2"/>
                <a:gd name="G6" fmla="*/ 21600 21600 7776"/>
                <a:gd name="G7" fmla="*/ G6 1 2"/>
                <a:gd name="G8" fmla="+- 21600 0 G7"/>
                <a:gd name="G9" fmla="*/ 21600 1 2"/>
                <a:gd name="G10" fmla="+- 7776 0 G9"/>
                <a:gd name="G11" fmla="?: G10 G8 0"/>
                <a:gd name="G12" fmla="?: G10 G7 21600"/>
                <a:gd name="T0" fmla="*/ 17712 w 21600"/>
                <a:gd name="T1" fmla="*/ 10800 h 21600"/>
                <a:gd name="T2" fmla="*/ 10800 w 21600"/>
                <a:gd name="T3" fmla="*/ 21600 h 21600"/>
                <a:gd name="T4" fmla="*/ 3888 w 21600"/>
                <a:gd name="T5" fmla="*/ 10800 h 21600"/>
                <a:gd name="T6" fmla="*/ 10800 w 21600"/>
                <a:gd name="T7" fmla="*/ 0 h 21600"/>
                <a:gd name="T8" fmla="*/ 5688 w 21600"/>
                <a:gd name="T9" fmla="*/ 5688 h 21600"/>
                <a:gd name="T10" fmla="*/ 15912 w 21600"/>
                <a:gd name="T11" fmla="*/ 159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776" y="21600"/>
                  </a:lnTo>
                  <a:lnTo>
                    <a:pt x="1382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697" name="Line 73"/>
            <p:cNvSpPr>
              <a:spLocks noChangeShapeType="1"/>
            </p:cNvSpPr>
            <p:nvPr/>
          </p:nvSpPr>
          <p:spPr bwMode="auto">
            <a:xfrm>
              <a:off x="865" y="7881"/>
              <a:ext cx="110" cy="5"/>
            </a:xfrm>
            <a:prstGeom prst="line">
              <a:avLst/>
            </a:prstGeom>
            <a:noFill/>
            <a:ln w="38100">
              <a:solidFill>
                <a:srgbClr val="CC330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6698" name="Group 74"/>
          <p:cNvGrpSpPr>
            <a:grpSpLocks/>
          </p:cNvGrpSpPr>
          <p:nvPr/>
        </p:nvGrpSpPr>
        <p:grpSpPr bwMode="auto">
          <a:xfrm>
            <a:off x="514351" y="7402513"/>
            <a:ext cx="814388" cy="1077912"/>
            <a:chOff x="1776" y="6288"/>
            <a:chExt cx="1008" cy="1248"/>
          </a:xfrm>
        </p:grpSpPr>
        <p:sp>
          <p:nvSpPr>
            <p:cNvPr id="26699" name="AutoShape 75"/>
            <p:cNvSpPr>
              <a:spLocks noChangeArrowheads="1"/>
            </p:cNvSpPr>
            <p:nvPr/>
          </p:nvSpPr>
          <p:spPr bwMode="auto">
            <a:xfrm>
              <a:off x="1776" y="6599"/>
              <a:ext cx="1008" cy="937"/>
            </a:xfrm>
            <a:prstGeom prst="can">
              <a:avLst>
                <a:gd name="adj" fmla="val 15833"/>
              </a:avLst>
            </a:prstGeom>
            <a:solidFill>
              <a:srgbClr val="FFCC99"/>
            </a:solidFill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700" name="AutoShape 76"/>
            <p:cNvSpPr>
              <a:spLocks noChangeArrowheads="1"/>
            </p:cNvSpPr>
            <p:nvPr/>
          </p:nvSpPr>
          <p:spPr bwMode="auto">
            <a:xfrm>
              <a:off x="1776" y="6288"/>
              <a:ext cx="1008" cy="459"/>
            </a:xfrm>
            <a:prstGeom prst="can">
              <a:avLst>
                <a:gd name="adj" fmla="val 33690"/>
              </a:avLst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6701" name="Oval 77"/>
          <p:cNvSpPr>
            <a:spLocks noChangeArrowheads="1"/>
          </p:cNvSpPr>
          <p:nvPr/>
        </p:nvSpPr>
        <p:spPr bwMode="auto">
          <a:xfrm>
            <a:off x="600077" y="7799406"/>
            <a:ext cx="85725" cy="566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 anchor="ctr"/>
          <a:lstStyle/>
          <a:p>
            <a:pPr algn="ctr" defTabSz="519113"/>
            <a:endParaRPr lang="it-IT" sz="1400">
              <a:solidFill>
                <a:srgbClr val="000099"/>
              </a:solidFill>
            </a:endParaRPr>
          </a:p>
        </p:txBody>
      </p:sp>
      <p:sp>
        <p:nvSpPr>
          <p:cNvPr id="26702" name="Oval 78"/>
          <p:cNvSpPr>
            <a:spLocks noChangeArrowheads="1"/>
          </p:cNvSpPr>
          <p:nvPr/>
        </p:nvSpPr>
        <p:spPr bwMode="auto">
          <a:xfrm>
            <a:off x="1157288" y="7799406"/>
            <a:ext cx="85725" cy="566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 anchor="ctr"/>
          <a:lstStyle/>
          <a:p>
            <a:pPr algn="ctr" defTabSz="519113"/>
            <a:endParaRPr lang="it-IT" sz="1400">
              <a:solidFill>
                <a:srgbClr val="000099"/>
              </a:solidFill>
            </a:endParaRPr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 flipH="1" flipV="1">
            <a:off x="3086100" y="4975243"/>
            <a:ext cx="0" cy="3094039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 rot="5400000" flipV="1">
            <a:off x="4778375" y="6362702"/>
            <a:ext cx="0" cy="338455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2817815" y="7358063"/>
            <a:ext cx="257175" cy="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2817815" y="6792913"/>
            <a:ext cx="257175" cy="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>
            <a:off x="2817815" y="6226175"/>
            <a:ext cx="257175" cy="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8" name="Line 84"/>
          <p:cNvSpPr>
            <a:spLocks noChangeShapeType="1"/>
          </p:cNvSpPr>
          <p:nvPr/>
        </p:nvSpPr>
        <p:spPr bwMode="auto">
          <a:xfrm>
            <a:off x="2817815" y="5661025"/>
            <a:ext cx="257175" cy="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>
            <a:off x="2817815" y="7924800"/>
            <a:ext cx="257175" cy="0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10" name="Rectangle 86"/>
          <p:cNvSpPr>
            <a:spLocks noChangeArrowheads="1"/>
          </p:cNvSpPr>
          <p:nvPr/>
        </p:nvSpPr>
        <p:spPr bwMode="auto">
          <a:xfrm>
            <a:off x="2263789" y="5459414"/>
            <a:ext cx="5969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660066"/>
                </a:solidFill>
                <a:latin typeface="Eras Light ITC" charset="0"/>
                <a:sym typeface="Symbol" charset="0"/>
              </a:rPr>
              <a:t>500</a:t>
            </a:r>
          </a:p>
        </p:txBody>
      </p:sp>
      <p:sp>
        <p:nvSpPr>
          <p:cNvPr id="26711" name="Rectangle 87"/>
          <p:cNvSpPr>
            <a:spLocks noChangeArrowheads="1"/>
          </p:cNvSpPr>
          <p:nvPr/>
        </p:nvSpPr>
        <p:spPr bwMode="auto">
          <a:xfrm>
            <a:off x="2263789" y="6019800"/>
            <a:ext cx="5969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660066"/>
                </a:solidFill>
                <a:latin typeface="Eras Light ITC" charset="0"/>
                <a:sym typeface="Symbol" charset="0"/>
              </a:rPr>
              <a:t>400</a:t>
            </a:r>
          </a:p>
        </p:txBody>
      </p:sp>
      <p:sp>
        <p:nvSpPr>
          <p:cNvPr id="26712" name="Rectangle 88"/>
          <p:cNvSpPr>
            <a:spLocks noChangeArrowheads="1"/>
          </p:cNvSpPr>
          <p:nvPr/>
        </p:nvSpPr>
        <p:spPr bwMode="auto">
          <a:xfrm>
            <a:off x="2263789" y="6597650"/>
            <a:ext cx="5969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660066"/>
                </a:solidFill>
                <a:latin typeface="Eras Light ITC" charset="0"/>
                <a:sym typeface="Symbol" charset="0"/>
              </a:rPr>
              <a:t>300</a:t>
            </a:r>
          </a:p>
        </p:txBody>
      </p:sp>
      <p:sp>
        <p:nvSpPr>
          <p:cNvPr id="26713" name="Rectangle 89"/>
          <p:cNvSpPr>
            <a:spLocks noChangeArrowheads="1"/>
          </p:cNvSpPr>
          <p:nvPr/>
        </p:nvSpPr>
        <p:spPr bwMode="auto">
          <a:xfrm>
            <a:off x="2263789" y="7158039"/>
            <a:ext cx="5969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660066"/>
                </a:solidFill>
                <a:latin typeface="Eras Light ITC" charset="0"/>
                <a:sym typeface="Symbol" charset="0"/>
              </a:rPr>
              <a:t>200</a:t>
            </a:r>
          </a:p>
        </p:txBody>
      </p:sp>
      <p:sp>
        <p:nvSpPr>
          <p:cNvPr id="26714" name="Rectangle 90"/>
          <p:cNvSpPr>
            <a:spLocks noChangeArrowheads="1"/>
          </p:cNvSpPr>
          <p:nvPr/>
        </p:nvSpPr>
        <p:spPr bwMode="auto">
          <a:xfrm>
            <a:off x="2263789" y="7726364"/>
            <a:ext cx="5969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660066"/>
                </a:solidFill>
                <a:latin typeface="Eras Light ITC" charset="0"/>
                <a:sym typeface="Symbol" charset="0"/>
              </a:rPr>
              <a:t>100</a:t>
            </a:r>
          </a:p>
        </p:txBody>
      </p:sp>
      <p:sp>
        <p:nvSpPr>
          <p:cNvPr id="26715" name="Line 91"/>
          <p:cNvSpPr>
            <a:spLocks noChangeShapeType="1"/>
          </p:cNvSpPr>
          <p:nvPr/>
        </p:nvSpPr>
        <p:spPr bwMode="auto">
          <a:xfrm>
            <a:off x="3086114" y="5311794"/>
            <a:ext cx="1450975" cy="2460625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16" name="Line 92"/>
          <p:cNvSpPr>
            <a:spLocks noChangeShapeType="1"/>
          </p:cNvSpPr>
          <p:nvPr/>
        </p:nvSpPr>
        <p:spPr bwMode="auto">
          <a:xfrm flipV="1">
            <a:off x="4514850" y="6110306"/>
            <a:ext cx="1017588" cy="1647825"/>
          </a:xfrm>
          <a:prstGeom prst="line">
            <a:avLst/>
          </a:prstGeom>
          <a:noFill/>
          <a:ln w="476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17" name="Oval 93"/>
          <p:cNvSpPr>
            <a:spLocks noChangeArrowheads="1"/>
          </p:cNvSpPr>
          <p:nvPr/>
        </p:nvSpPr>
        <p:spPr bwMode="auto">
          <a:xfrm>
            <a:off x="5351477" y="6262688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18" name="Oval 94"/>
          <p:cNvSpPr>
            <a:spLocks noChangeArrowheads="1"/>
          </p:cNvSpPr>
          <p:nvPr/>
        </p:nvSpPr>
        <p:spPr bwMode="auto">
          <a:xfrm>
            <a:off x="5114927" y="6646863"/>
            <a:ext cx="93663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19" name="Oval 95"/>
          <p:cNvSpPr>
            <a:spLocks noChangeArrowheads="1"/>
          </p:cNvSpPr>
          <p:nvPr/>
        </p:nvSpPr>
        <p:spPr bwMode="auto">
          <a:xfrm>
            <a:off x="4980002" y="6858000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0" name="Oval 96"/>
          <p:cNvSpPr>
            <a:spLocks noChangeArrowheads="1"/>
          </p:cNvSpPr>
          <p:nvPr/>
        </p:nvSpPr>
        <p:spPr bwMode="auto">
          <a:xfrm>
            <a:off x="4794264" y="7185025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1" name="Oval 97"/>
          <p:cNvSpPr>
            <a:spLocks noChangeArrowheads="1"/>
          </p:cNvSpPr>
          <p:nvPr/>
        </p:nvSpPr>
        <p:spPr bwMode="auto">
          <a:xfrm>
            <a:off x="4643440" y="7431088"/>
            <a:ext cx="93662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2" name="Oval 98"/>
          <p:cNvSpPr>
            <a:spLocks noChangeArrowheads="1"/>
          </p:cNvSpPr>
          <p:nvPr/>
        </p:nvSpPr>
        <p:spPr bwMode="auto">
          <a:xfrm>
            <a:off x="4308489" y="7431088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3" name="Oval 99"/>
          <p:cNvSpPr>
            <a:spLocks noChangeArrowheads="1"/>
          </p:cNvSpPr>
          <p:nvPr/>
        </p:nvSpPr>
        <p:spPr bwMode="auto">
          <a:xfrm>
            <a:off x="4479939" y="7707313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4" name="Oval 100"/>
          <p:cNvSpPr>
            <a:spLocks noChangeArrowheads="1"/>
          </p:cNvSpPr>
          <p:nvPr/>
        </p:nvSpPr>
        <p:spPr bwMode="auto">
          <a:xfrm>
            <a:off x="4186240" y="7185025"/>
            <a:ext cx="93662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5" name="Oval 101"/>
          <p:cNvSpPr>
            <a:spLocks noChangeArrowheads="1"/>
          </p:cNvSpPr>
          <p:nvPr/>
        </p:nvSpPr>
        <p:spPr bwMode="auto">
          <a:xfrm>
            <a:off x="3951302" y="6784975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6" name="Oval 102"/>
          <p:cNvSpPr>
            <a:spLocks noChangeArrowheads="1"/>
          </p:cNvSpPr>
          <p:nvPr/>
        </p:nvSpPr>
        <p:spPr bwMode="auto">
          <a:xfrm>
            <a:off x="3736989" y="6443663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7" name="Oval 103"/>
          <p:cNvSpPr>
            <a:spLocks noChangeArrowheads="1"/>
          </p:cNvSpPr>
          <p:nvPr/>
        </p:nvSpPr>
        <p:spPr bwMode="auto">
          <a:xfrm>
            <a:off x="3579827" y="6175375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8" name="Oval 104"/>
          <p:cNvSpPr>
            <a:spLocks noChangeArrowheads="1"/>
          </p:cNvSpPr>
          <p:nvPr/>
        </p:nvSpPr>
        <p:spPr bwMode="auto">
          <a:xfrm>
            <a:off x="3294077" y="5681663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29" name="Oval 105"/>
          <p:cNvSpPr>
            <a:spLocks noChangeArrowheads="1"/>
          </p:cNvSpPr>
          <p:nvPr/>
        </p:nvSpPr>
        <p:spPr bwMode="auto">
          <a:xfrm>
            <a:off x="3036902" y="5291139"/>
            <a:ext cx="92075" cy="101600"/>
          </a:xfrm>
          <a:prstGeom prst="ellipse">
            <a:avLst/>
          </a:prstGeom>
          <a:solidFill>
            <a:srgbClr val="660066"/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30" name="Line 106"/>
          <p:cNvSpPr>
            <a:spLocks noChangeShapeType="1"/>
          </p:cNvSpPr>
          <p:nvPr/>
        </p:nvSpPr>
        <p:spPr bwMode="auto">
          <a:xfrm>
            <a:off x="4518025" y="7837507"/>
            <a:ext cx="7938" cy="623887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31" name="Rectangle 107"/>
          <p:cNvSpPr>
            <a:spLocks noChangeArrowheads="1"/>
          </p:cNvSpPr>
          <p:nvPr/>
        </p:nvSpPr>
        <p:spPr bwMode="auto">
          <a:xfrm>
            <a:off x="3267166" y="8359793"/>
            <a:ext cx="2519211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algn="ctr" defTabSz="519113"/>
            <a:r>
              <a:rPr lang="it-IT" sz="2300" i="1">
                <a:solidFill>
                  <a:srgbClr val="006600"/>
                </a:solidFill>
                <a:latin typeface="Eras Light ITC" charset="0"/>
                <a:sym typeface="Symbol" charset="0"/>
              </a:rPr>
              <a:t>Punto Equivalente</a:t>
            </a:r>
            <a:endParaRPr lang="it-IT" sz="2300">
              <a:solidFill>
                <a:srgbClr val="006600"/>
              </a:solidFill>
              <a:latin typeface="Eras Light ITC" charset="0"/>
              <a:sym typeface="Symbol" charset="0"/>
            </a:endParaRPr>
          </a:p>
          <a:p>
            <a:pPr algn="ctr" defTabSz="519113"/>
            <a:r>
              <a:rPr lang="it-IT" sz="2300">
                <a:solidFill>
                  <a:srgbClr val="006600"/>
                </a:solidFill>
                <a:latin typeface="Eras Light ITC" charset="0"/>
                <a:sym typeface="Symbol" charset="0"/>
              </a:rPr>
              <a:t>V</a:t>
            </a:r>
            <a:r>
              <a:rPr lang="it-IT" sz="2300" baseline="-25000">
                <a:solidFill>
                  <a:srgbClr val="006600"/>
                </a:solidFill>
                <a:latin typeface="Eras Light ITC" charset="0"/>
                <a:sym typeface="Symbol" charset="0"/>
              </a:rPr>
              <a:t>0</a:t>
            </a:r>
            <a:r>
              <a:rPr lang="it-IT" sz="2300">
                <a:solidFill>
                  <a:srgbClr val="006600"/>
                </a:solidFill>
                <a:latin typeface="Eras Light ITC" charset="0"/>
                <a:sym typeface="Symbol" charset="0"/>
              </a:rPr>
              <a:t>N</a:t>
            </a:r>
            <a:r>
              <a:rPr lang="it-IT" sz="2300" baseline="-25000">
                <a:solidFill>
                  <a:srgbClr val="006600"/>
                </a:solidFill>
                <a:latin typeface="Eras Light ITC" charset="0"/>
                <a:sym typeface="Symbol" charset="0"/>
              </a:rPr>
              <a:t>0</a:t>
            </a:r>
            <a:r>
              <a:rPr lang="it-IT" sz="2300">
                <a:solidFill>
                  <a:srgbClr val="006600"/>
                </a:solidFill>
                <a:latin typeface="Eras Light ITC" charset="0"/>
                <a:sym typeface="Symbol" charset="0"/>
              </a:rPr>
              <a:t> = V</a:t>
            </a:r>
            <a:r>
              <a:rPr lang="it-IT" sz="2300" baseline="-25000">
                <a:solidFill>
                  <a:srgbClr val="006600"/>
                </a:solidFill>
                <a:latin typeface="Eras Light ITC" charset="0"/>
                <a:sym typeface="Symbol" charset="0"/>
              </a:rPr>
              <a:t>1</a:t>
            </a:r>
            <a:r>
              <a:rPr lang="it-IT" sz="2300">
                <a:solidFill>
                  <a:srgbClr val="006600"/>
                </a:solidFill>
                <a:latin typeface="Eras Light ITC" charset="0"/>
                <a:sym typeface="Symbol" charset="0"/>
              </a:rPr>
              <a:t>N</a:t>
            </a:r>
            <a:r>
              <a:rPr lang="it-IT" sz="2300" baseline="-25000">
                <a:solidFill>
                  <a:srgbClr val="006600"/>
                </a:solidFill>
                <a:latin typeface="Eras Light ITC" charset="0"/>
                <a:sym typeface="Symbol" charset="0"/>
              </a:rPr>
              <a:t>1</a:t>
            </a:r>
            <a:endParaRPr lang="it-IT" sz="2300">
              <a:solidFill>
                <a:srgbClr val="006600"/>
              </a:solidFill>
              <a:latin typeface="Eras Light ITC" charset="0"/>
              <a:sym typeface="Symbol" charset="0"/>
            </a:endParaRPr>
          </a:p>
        </p:txBody>
      </p:sp>
      <p:sp>
        <p:nvSpPr>
          <p:cNvPr id="26732" name="Rectangle 108"/>
          <p:cNvSpPr>
            <a:spLocks noChangeArrowheads="1"/>
          </p:cNvSpPr>
          <p:nvPr/>
        </p:nvSpPr>
        <p:spPr bwMode="auto">
          <a:xfrm>
            <a:off x="5386670" y="8047038"/>
            <a:ext cx="1350425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algn="ctr" defTabSz="519113"/>
            <a:r>
              <a:rPr lang="it-IT" sz="2300" b="1">
                <a:solidFill>
                  <a:srgbClr val="FF0000"/>
                </a:solidFill>
                <a:latin typeface="Eras Light ITC" charset="0"/>
                <a:sym typeface="Symbol" charset="0"/>
              </a:rPr>
              <a:t>ml NaOH</a:t>
            </a:r>
          </a:p>
        </p:txBody>
      </p:sp>
      <p:sp>
        <p:nvSpPr>
          <p:cNvPr id="26733" name="Rectangle 109"/>
          <p:cNvSpPr>
            <a:spLocks noChangeArrowheads="1"/>
          </p:cNvSpPr>
          <p:nvPr/>
        </p:nvSpPr>
        <p:spPr bwMode="auto">
          <a:xfrm>
            <a:off x="3165257" y="5000626"/>
            <a:ext cx="104183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algn="ctr" defTabSz="519113"/>
            <a:r>
              <a:rPr lang="it-IT" sz="2300" b="1">
                <a:solidFill>
                  <a:srgbClr val="FF0000"/>
                </a:solidFill>
                <a:latin typeface="Eras Light ITC" charset="0"/>
                <a:sym typeface="Symbol" charset="0"/>
              </a:rPr>
              <a:t></a:t>
            </a:r>
            <a:r>
              <a:rPr lang="it-IT" sz="2300" b="1" baseline="30000">
                <a:solidFill>
                  <a:srgbClr val="FF0000"/>
                </a:solidFill>
                <a:latin typeface="Eras Light ITC" charset="0"/>
                <a:sym typeface="Symbol" charset="0"/>
              </a:rPr>
              <a:t>-1</a:t>
            </a:r>
            <a:r>
              <a:rPr lang="it-IT" sz="2300" b="1">
                <a:solidFill>
                  <a:srgbClr val="FF0000"/>
                </a:solidFill>
                <a:latin typeface="Eras Light ITC" charset="0"/>
                <a:sym typeface="Symbol" charset="0"/>
              </a:rPr>
              <a:t>cm</a:t>
            </a:r>
            <a:r>
              <a:rPr lang="it-IT" sz="2300" b="1" baseline="30000">
                <a:solidFill>
                  <a:srgbClr val="FF0000"/>
                </a:solidFill>
                <a:latin typeface="Eras Light ITC" charset="0"/>
                <a:sym typeface="Symbol" charset="0"/>
              </a:rPr>
              <a:t>2</a:t>
            </a:r>
          </a:p>
        </p:txBody>
      </p:sp>
      <p:sp>
        <p:nvSpPr>
          <p:cNvPr id="26734" name="Rectangle 110"/>
          <p:cNvSpPr>
            <a:spLocks noChangeArrowheads="1"/>
          </p:cNvSpPr>
          <p:nvPr/>
        </p:nvSpPr>
        <p:spPr bwMode="auto">
          <a:xfrm>
            <a:off x="2657475" y="4876800"/>
            <a:ext cx="322806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300" b="1">
                <a:solidFill>
                  <a:srgbClr val="FF0000"/>
                </a:solidFill>
                <a:latin typeface="Eras Light ITC" charset="0"/>
                <a:sym typeface="Symbol" charset="0"/>
              </a:rPr>
              <a:t></a:t>
            </a:r>
          </a:p>
        </p:txBody>
      </p:sp>
      <p:sp>
        <p:nvSpPr>
          <p:cNvPr id="26735" name="Line 111"/>
          <p:cNvSpPr>
            <a:spLocks noChangeShapeType="1"/>
          </p:cNvSpPr>
          <p:nvPr/>
        </p:nvSpPr>
        <p:spPr bwMode="auto">
          <a:xfrm flipH="1" flipV="1">
            <a:off x="1028701" y="6008689"/>
            <a:ext cx="406400" cy="106363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36" name="Rectangle 112"/>
          <p:cNvSpPr>
            <a:spLocks noChangeArrowheads="1"/>
          </p:cNvSpPr>
          <p:nvPr/>
        </p:nvSpPr>
        <p:spPr bwMode="auto">
          <a:xfrm>
            <a:off x="1384301" y="5718194"/>
            <a:ext cx="888916" cy="72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200">
                <a:solidFill>
                  <a:srgbClr val="660066"/>
                </a:solidFill>
                <a:latin typeface="Eras Light ITC" charset="0"/>
                <a:sym typeface="Symbol" charset="0"/>
              </a:rPr>
              <a:t>Soluz.</a:t>
            </a:r>
          </a:p>
          <a:p>
            <a:pPr defTabSz="519113"/>
            <a:r>
              <a:rPr lang="it-IT" sz="2200" b="1">
                <a:solidFill>
                  <a:srgbClr val="660066"/>
                </a:solidFill>
                <a:latin typeface="Eras Light ITC" charset="0"/>
                <a:sym typeface="Symbol" charset="0"/>
              </a:rPr>
              <a:t>NaOH</a:t>
            </a:r>
            <a:endParaRPr lang="it-IT" sz="2200">
              <a:solidFill>
                <a:srgbClr val="660066"/>
              </a:solidFill>
              <a:latin typeface="Eras Light ITC" charset="0"/>
              <a:sym typeface="Symbol" charset="0"/>
            </a:endParaRPr>
          </a:p>
        </p:txBody>
      </p:sp>
      <p:sp>
        <p:nvSpPr>
          <p:cNvPr id="26737" name="Line 113"/>
          <p:cNvSpPr>
            <a:spLocks noChangeShapeType="1"/>
          </p:cNvSpPr>
          <p:nvPr/>
        </p:nvSpPr>
        <p:spPr bwMode="auto">
          <a:xfrm flipH="1">
            <a:off x="900113" y="7227891"/>
            <a:ext cx="411162" cy="800100"/>
          </a:xfrm>
          <a:prstGeom prst="line">
            <a:avLst/>
          </a:prstGeom>
          <a:noFill/>
          <a:ln w="47625">
            <a:solidFill>
              <a:srgbClr val="0000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38" name="Rectangle 114"/>
          <p:cNvSpPr>
            <a:spLocks noChangeArrowheads="1"/>
          </p:cNvSpPr>
          <p:nvPr/>
        </p:nvSpPr>
        <p:spPr bwMode="auto">
          <a:xfrm>
            <a:off x="1328738" y="6792931"/>
            <a:ext cx="888916" cy="72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200">
                <a:solidFill>
                  <a:srgbClr val="660066"/>
                </a:solidFill>
                <a:latin typeface="Eras Light ITC" charset="0"/>
                <a:sym typeface="Symbol" charset="0"/>
              </a:rPr>
              <a:t>Soluz.</a:t>
            </a:r>
          </a:p>
          <a:p>
            <a:pPr defTabSz="519113"/>
            <a:r>
              <a:rPr lang="it-IT" sz="2200" b="1">
                <a:solidFill>
                  <a:srgbClr val="660066"/>
                </a:solidFill>
                <a:latin typeface="Eras Light ITC" charset="0"/>
                <a:sym typeface="Symbol" charset="0"/>
              </a:rPr>
              <a:t>HCl</a:t>
            </a:r>
            <a:endParaRPr lang="it-IT" sz="2200">
              <a:solidFill>
                <a:srgbClr val="660066"/>
              </a:solidFill>
              <a:latin typeface="Eras Light ITC" charset="0"/>
              <a:sym typeface="Symbol" charset="0"/>
            </a:endParaRPr>
          </a:p>
        </p:txBody>
      </p:sp>
      <p:sp>
        <p:nvSpPr>
          <p:cNvPr id="26739" name="Freeform 115"/>
          <p:cNvSpPr>
            <a:spLocks/>
          </p:cNvSpPr>
          <p:nvPr/>
        </p:nvSpPr>
        <p:spPr bwMode="auto">
          <a:xfrm>
            <a:off x="406401" y="7991492"/>
            <a:ext cx="215900" cy="641351"/>
          </a:xfrm>
          <a:custGeom>
            <a:avLst/>
            <a:gdLst>
              <a:gd name="T0" fmla="*/ 241 w 241"/>
              <a:gd name="T1" fmla="*/ 707 h 707"/>
              <a:gd name="T2" fmla="*/ 22 w 241"/>
              <a:gd name="T3" fmla="*/ 573 h 707"/>
              <a:gd name="T4" fmla="*/ 0 w 241"/>
              <a:gd name="T5" fmla="*/ 482 h 707"/>
              <a:gd name="T6" fmla="*/ 0 w 241"/>
              <a:gd name="T7" fmla="*/ 127 h 707"/>
              <a:gd name="T8" fmla="*/ 22 w 241"/>
              <a:gd name="T9" fmla="*/ 9 h 707"/>
              <a:gd name="T10" fmla="*/ 231 w 241"/>
              <a:gd name="T11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1" h="707">
                <a:moveTo>
                  <a:pt x="241" y="707"/>
                </a:moveTo>
                <a:lnTo>
                  <a:pt x="22" y="573"/>
                </a:lnTo>
                <a:lnTo>
                  <a:pt x="0" y="482"/>
                </a:lnTo>
                <a:lnTo>
                  <a:pt x="0" y="127"/>
                </a:lnTo>
                <a:lnTo>
                  <a:pt x="22" y="9"/>
                </a:lnTo>
                <a:lnTo>
                  <a:pt x="231" y="0"/>
                </a:lnTo>
              </a:path>
            </a:pathLst>
          </a:custGeom>
          <a:noFill/>
          <a:ln w="47625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740" name="Rectangle 116"/>
          <p:cNvSpPr>
            <a:spLocks noChangeArrowheads="1"/>
          </p:cNvSpPr>
          <p:nvPr/>
        </p:nvSpPr>
        <p:spPr bwMode="auto">
          <a:xfrm>
            <a:off x="389788" y="8532831"/>
            <a:ext cx="1249291" cy="66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algn="ctr" defTabSz="519113">
              <a:lnSpc>
                <a:spcPct val="90000"/>
              </a:lnSpc>
            </a:pPr>
            <a:r>
              <a:rPr lang="it-IT" sz="2200">
                <a:solidFill>
                  <a:srgbClr val="660066"/>
                </a:solidFill>
                <a:latin typeface="Eras Light ITC" charset="0"/>
                <a:sym typeface="Symbol" charset="0"/>
              </a:rPr>
              <a:t>Misura di</a:t>
            </a:r>
          </a:p>
          <a:p>
            <a:pPr algn="ctr" defTabSz="519113">
              <a:lnSpc>
                <a:spcPct val="90000"/>
              </a:lnSpc>
            </a:pPr>
            <a:r>
              <a:rPr lang="it-IT" sz="2200" b="1">
                <a:solidFill>
                  <a:srgbClr val="660066"/>
                </a:solidFill>
                <a:latin typeface="Symbol" charset="0"/>
                <a:sym typeface="Symbol" charset="0"/>
              </a:rPr>
              <a:t>L</a:t>
            </a:r>
            <a:endParaRPr lang="it-IT" sz="2200">
              <a:solidFill>
                <a:srgbClr val="660066"/>
              </a:solidFill>
              <a:latin typeface="Eras Light ITC" charset="0"/>
              <a:sym typeface="Symbol" charset="0"/>
            </a:endParaRPr>
          </a:p>
        </p:txBody>
      </p:sp>
      <p:sp>
        <p:nvSpPr>
          <p:cNvPr id="26741" name="Freeform 117"/>
          <p:cNvSpPr>
            <a:spLocks/>
          </p:cNvSpPr>
          <p:nvPr/>
        </p:nvSpPr>
        <p:spPr bwMode="auto">
          <a:xfrm flipH="1">
            <a:off x="1198564" y="7991492"/>
            <a:ext cx="215900" cy="641351"/>
          </a:xfrm>
          <a:custGeom>
            <a:avLst/>
            <a:gdLst>
              <a:gd name="T0" fmla="*/ 241 w 241"/>
              <a:gd name="T1" fmla="*/ 707 h 707"/>
              <a:gd name="T2" fmla="*/ 22 w 241"/>
              <a:gd name="T3" fmla="*/ 573 h 707"/>
              <a:gd name="T4" fmla="*/ 0 w 241"/>
              <a:gd name="T5" fmla="*/ 482 h 707"/>
              <a:gd name="T6" fmla="*/ 0 w 241"/>
              <a:gd name="T7" fmla="*/ 127 h 707"/>
              <a:gd name="T8" fmla="*/ 22 w 241"/>
              <a:gd name="T9" fmla="*/ 9 h 707"/>
              <a:gd name="T10" fmla="*/ 231 w 241"/>
              <a:gd name="T11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1" h="707">
                <a:moveTo>
                  <a:pt x="241" y="707"/>
                </a:moveTo>
                <a:lnTo>
                  <a:pt x="22" y="573"/>
                </a:lnTo>
                <a:lnTo>
                  <a:pt x="0" y="482"/>
                </a:lnTo>
                <a:lnTo>
                  <a:pt x="0" y="127"/>
                </a:lnTo>
                <a:lnTo>
                  <a:pt x="22" y="9"/>
                </a:lnTo>
                <a:lnTo>
                  <a:pt x="231" y="0"/>
                </a:lnTo>
              </a:path>
            </a:pathLst>
          </a:custGeom>
          <a:noFill/>
          <a:ln w="47625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822722" y="243417"/>
            <a:ext cx="5143500" cy="142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blurRad="63500"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Titolazione di Acido Forte</a:t>
            </a:r>
          </a:p>
          <a:p>
            <a:pPr algn="ctr"/>
            <a:r>
              <a:rPr lang="it-IT" sz="3600" kern="10">
                <a:ln w="1905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blurRad="63500"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 Base Forte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15522" y="2043483"/>
            <a:ext cx="4780209" cy="52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600" b="1" dirty="0">
                <a:solidFill>
                  <a:srgbClr val="FF0000"/>
                </a:solidFill>
                <a:latin typeface="Arial" charset="0"/>
              </a:rPr>
              <a:t>Zona I :</a:t>
            </a:r>
            <a:r>
              <a:rPr lang="it-IT" sz="2600" b="1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it-IT" sz="2600" dirty="0">
                <a:solidFill>
                  <a:srgbClr val="003399"/>
                </a:solidFill>
                <a:latin typeface="Arial" charset="0"/>
              </a:rPr>
              <a:t>Eccesso di Acido Forte</a:t>
            </a:r>
            <a:endParaRPr lang="it-IT" sz="26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74602" y="3031808"/>
            <a:ext cx="1325210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3399"/>
                </a:solidFill>
                <a:latin typeface="Arial" charset="0"/>
              </a:rPr>
              <a:t>[H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3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O</a:t>
            </a:r>
            <a:r>
              <a:rPr lang="it-IT" sz="2500" b="1" baseline="30000">
                <a:solidFill>
                  <a:srgbClr val="003399"/>
                </a:solidFill>
                <a:latin typeface="Arial" charset="0"/>
              </a:rPr>
              <a:t>+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] =</a:t>
            </a:r>
            <a:endParaRPr lang="it-IT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10678" y="2671823"/>
            <a:ext cx="1761913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 - V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0</a:t>
            </a:r>
            <a:endParaRPr lang="it-IT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76872" y="3427478"/>
            <a:ext cx="1141584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sz="2500" b="1" dirty="0">
                <a:solidFill>
                  <a:srgbClr val="003399"/>
                </a:solidFill>
                <a:latin typeface="Arial" charset="0"/>
              </a:rPr>
              <a:t> + V</a:t>
            </a:r>
            <a:r>
              <a:rPr lang="it-IT" sz="2500" b="1" baseline="-25000" dirty="0">
                <a:solidFill>
                  <a:srgbClr val="003399"/>
                </a:solidFill>
                <a:latin typeface="Arial" charset="0"/>
              </a:rPr>
              <a:t>0</a:t>
            </a:r>
            <a:endParaRPr lang="it-IT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229337" y="3374556"/>
            <a:ext cx="1441847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5405" y="4423063"/>
            <a:ext cx="2241591" cy="52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600" b="1" dirty="0">
                <a:solidFill>
                  <a:srgbClr val="FF0000"/>
                </a:solidFill>
                <a:latin typeface="Arial" charset="0"/>
              </a:rPr>
              <a:t>Equivalenza :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021995" y="5107197"/>
            <a:ext cx="3507422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3399"/>
                </a:solidFill>
                <a:latin typeface="Arial" charset="0"/>
              </a:rPr>
              <a:t>[H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3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O</a:t>
            </a:r>
            <a:r>
              <a:rPr lang="it-IT" sz="2500" b="1" baseline="30000">
                <a:solidFill>
                  <a:srgbClr val="003399"/>
                </a:solidFill>
                <a:latin typeface="Arial" charset="0"/>
              </a:rPr>
              <a:t>+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] = [OH</a:t>
            </a:r>
            <a:r>
              <a:rPr lang="it-IT" sz="2500" b="1" baseline="50000">
                <a:solidFill>
                  <a:srgbClr val="003399"/>
                </a:solidFill>
                <a:latin typeface="Arial" charset="0"/>
              </a:rPr>
              <a:t>- 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] = 10</a:t>
            </a:r>
            <a:r>
              <a:rPr lang="it-IT" sz="2500" b="1" baseline="30000">
                <a:solidFill>
                  <a:srgbClr val="003399"/>
                </a:solidFill>
                <a:latin typeface="Arial" charset="0"/>
              </a:rPr>
              <a:t>-7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 M</a:t>
            </a:r>
            <a:endParaRPr lang="it-IT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77376" y="6076770"/>
            <a:ext cx="3946322" cy="52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600" b="1" dirty="0">
                <a:solidFill>
                  <a:srgbClr val="FF0000"/>
                </a:solidFill>
                <a:latin typeface="Arial" charset="0"/>
              </a:rPr>
              <a:t>Zona II :</a:t>
            </a:r>
            <a:r>
              <a:rPr lang="it-IT" sz="2600" b="1" dirty="0">
                <a:solidFill>
                  <a:srgbClr val="003399"/>
                </a:solidFill>
                <a:latin typeface="Arial" charset="0"/>
              </a:rPr>
              <a:t> </a:t>
            </a:r>
            <a:r>
              <a:rPr lang="it-IT" sz="2600" dirty="0">
                <a:solidFill>
                  <a:srgbClr val="003399"/>
                </a:solidFill>
                <a:latin typeface="Arial" charset="0"/>
              </a:rPr>
              <a:t>Eccesso di Base</a:t>
            </a:r>
            <a:endParaRPr lang="it-IT" sz="26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228960" y="7208887"/>
            <a:ext cx="1212081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3399"/>
                </a:solidFill>
                <a:latin typeface="Arial" charset="0"/>
              </a:rPr>
              <a:t>[OH</a:t>
            </a:r>
            <a:r>
              <a:rPr lang="it-IT" sz="2500" b="1" baseline="50000">
                <a:solidFill>
                  <a:srgbClr val="003399"/>
                </a:solidFill>
                <a:latin typeface="Arial" charset="0"/>
              </a:rPr>
              <a:t>- 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] =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648164" y="6846784"/>
            <a:ext cx="1761913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 - V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1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N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880337" y="7443684"/>
            <a:ext cx="1141584" cy="5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500" b="1">
                <a:solidFill>
                  <a:srgbClr val="003399"/>
                </a:solidFill>
                <a:latin typeface="Arial" charset="0"/>
              </a:rPr>
              <a:t>V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0</a:t>
            </a:r>
            <a:r>
              <a:rPr lang="it-IT" sz="2500" b="1">
                <a:solidFill>
                  <a:srgbClr val="003399"/>
                </a:solidFill>
                <a:latin typeface="Arial" charset="0"/>
              </a:rPr>
              <a:t> + V</a:t>
            </a:r>
            <a:r>
              <a:rPr lang="it-IT" sz="2500" b="1" baseline="-25000">
                <a:solidFill>
                  <a:srgbClr val="003399"/>
                </a:solidFill>
                <a:latin typeface="Arial" charset="0"/>
              </a:rPr>
              <a:t>1</a:t>
            </a:r>
            <a:endParaRPr lang="it-IT" b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2587443" y="7551634"/>
            <a:ext cx="1441847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54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3986213" y="8164531"/>
            <a:ext cx="611187" cy="587375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875213" y="8262957"/>
            <a:ext cx="1733550" cy="420687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11188" y="8164531"/>
            <a:ext cx="611187" cy="587375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43052" y="8262957"/>
            <a:ext cx="1514475" cy="420687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393825" y="2111377"/>
            <a:ext cx="609600" cy="588963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432051" y="2209800"/>
            <a:ext cx="665163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136526" y="33357"/>
            <a:ext cx="6600825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5875">
                  <a:solidFill>
                    <a:srgbClr val="8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  <a:ea typeface="Arial Black"/>
                <a:cs typeface="Arial Black"/>
              </a:rPr>
              <a:t>Misura della Forza di Acidi e Basi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0" y="414352"/>
            <a:ext cx="6611938" cy="167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it-IT" sz="2200">
                <a:solidFill>
                  <a:srgbClr val="0000CC"/>
                </a:solidFill>
                <a:latin typeface="Arial" charset="0"/>
              </a:rPr>
              <a:t>Si prende in generale come </a:t>
            </a:r>
            <a:r>
              <a:rPr lang="it-IT" sz="2200" b="1" u="sng">
                <a:solidFill>
                  <a:srgbClr val="0000CC"/>
                </a:solidFill>
                <a:latin typeface="Arial" charset="0"/>
              </a:rPr>
              <a:t>coppia di riferimento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 la coppia coniugata acido/base H</a:t>
            </a:r>
            <a:r>
              <a:rPr lang="it-IT" sz="2200" baseline="-25000">
                <a:solidFill>
                  <a:srgbClr val="0000CC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O</a:t>
            </a:r>
            <a:r>
              <a:rPr lang="it-IT" sz="22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/H</a:t>
            </a:r>
            <a:r>
              <a:rPr lang="it-IT" sz="22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O. La forza di un acido è allora misurata dalla costante di equilibrio della reazione: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672013" y="2209800"/>
            <a:ext cx="782637" cy="420688"/>
          </a:xfrm>
          <a:prstGeom prst="rect">
            <a:avLst/>
          </a:prstGeom>
          <a:solidFill>
            <a:srgbClr val="CCEC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751263" y="2111377"/>
            <a:ext cx="609600" cy="588963"/>
          </a:xfrm>
          <a:prstGeom prst="ellipse">
            <a:avLst/>
          </a:prstGeom>
          <a:solidFill>
            <a:srgbClr val="FFFF00">
              <a:alpha val="50000"/>
            </a:srgbClr>
          </a:solidFill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236913" y="2443163"/>
            <a:ext cx="450850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3236913" y="2335213"/>
            <a:ext cx="457200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00052" y="2608282"/>
            <a:ext cx="6362445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Acido 1  +  Base campione  =  Base 1  Acido campione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28752" y="3241694"/>
            <a:ext cx="49690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K =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947877" y="3068657"/>
            <a:ext cx="1268769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3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 [A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41514" y="3430606"/>
            <a:ext cx="1297198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[HA] 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811352" y="3484563"/>
            <a:ext cx="1671637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827477" y="3202006"/>
            <a:ext cx="218836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 = 55,5 moli/l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328738" y="3916382"/>
            <a:ext cx="1748961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K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 = K 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 =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286138" y="3732231"/>
            <a:ext cx="1268769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3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 [A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584594" y="4137043"/>
            <a:ext cx="60360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[HA] 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086100" y="4148139"/>
            <a:ext cx="1671638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-11115" y="4500564"/>
            <a:ext cx="4562066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CC"/>
                </a:solidFill>
                <a:latin typeface="Arial" charset="0"/>
              </a:rPr>
              <a:t>Se l'acido è molto forte, l'equilibrio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409714" y="4851400"/>
            <a:ext cx="4048209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HA  + 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  A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+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V="1">
            <a:off x="3151188" y="5084763"/>
            <a:ext cx="665162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H="1">
            <a:off x="3151202" y="5165744"/>
            <a:ext cx="307975" cy="11113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4" y="5308601"/>
            <a:ext cx="6683375" cy="288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it-IT" sz="2200">
                <a:solidFill>
                  <a:srgbClr val="0000CC"/>
                </a:solidFill>
                <a:latin typeface="Arial" charset="0"/>
              </a:rPr>
              <a:t>È tutto spostato a destra, per cui da una mole di acido si ottiene una mole di H</a:t>
            </a:r>
            <a:r>
              <a:rPr lang="it-IT" sz="2200" baseline="-25000">
                <a:solidFill>
                  <a:srgbClr val="0000CC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O</a:t>
            </a:r>
            <a:r>
              <a:rPr lang="it-IT" sz="22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. Quindi tutte le soluzioni di acidi avente forza maggiore dell'acido H</a:t>
            </a:r>
            <a:r>
              <a:rPr lang="it-IT" sz="2200" baseline="-25000">
                <a:solidFill>
                  <a:srgbClr val="0000CC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O</a:t>
            </a:r>
            <a:r>
              <a:rPr lang="it-IT" sz="22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 si  comportano nello stesso modo (</a:t>
            </a:r>
            <a:r>
              <a:rPr lang="it-IT" sz="2200" b="1">
                <a:solidFill>
                  <a:srgbClr val="0000CC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Effetto Livellante  dell'Acqua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). Quindi per misurare la forza di acidi molto forti occorre </a:t>
            </a:r>
            <a:r>
              <a:rPr lang="it-IT" sz="2200" u="sng">
                <a:solidFill>
                  <a:srgbClr val="0000CC"/>
                </a:solidFill>
                <a:latin typeface="Arial" charset="0"/>
              </a:rPr>
              <a:t>un'altra base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 campione </a:t>
            </a:r>
            <a:r>
              <a:rPr lang="it-IT" sz="2200" u="sng">
                <a:solidFill>
                  <a:srgbClr val="0000CC"/>
                </a:solidFill>
                <a:latin typeface="Arial" charset="0"/>
              </a:rPr>
              <a:t>meno forte</a:t>
            </a:r>
            <a:r>
              <a:rPr lang="it-IT" sz="2200">
                <a:solidFill>
                  <a:srgbClr val="0000CC"/>
                </a:solidFill>
                <a:latin typeface="Arial" charset="0"/>
              </a:rPr>
              <a:t> dell'acqua, per esempio l'acido acetico: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28589" y="7310439"/>
            <a:ext cx="2957513" cy="87312"/>
          </a:xfrm>
          <a:prstGeom prst="bevel">
            <a:avLst>
              <a:gd name="adj" fmla="val 50000"/>
            </a:avLst>
          </a:prstGeom>
          <a:solidFill>
            <a:srgbClr val="66FF33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flipV="1">
            <a:off x="5710239" y="6942155"/>
            <a:ext cx="946150" cy="68263"/>
          </a:xfrm>
          <a:prstGeom prst="bevel">
            <a:avLst>
              <a:gd name="adj" fmla="val 50000"/>
            </a:avLst>
          </a:prstGeom>
          <a:solidFill>
            <a:srgbClr val="66FF33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85726" y="8704282"/>
            <a:ext cx="6789996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Acido 1  +  Base campione    =      Base 1  Acido campione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42958" y="8181976"/>
            <a:ext cx="6101347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HA  +  CH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COOH	  A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 +  CH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COOH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3194050" y="8409006"/>
            <a:ext cx="681038" cy="6351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3171825" y="8512175"/>
            <a:ext cx="693738" cy="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452577" y="2133600"/>
            <a:ext cx="4048209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HA  + 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  A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+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3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1" name="Group 445"/>
          <p:cNvGrpSpPr>
            <a:grpSpLocks/>
          </p:cNvGrpSpPr>
          <p:nvPr/>
        </p:nvGrpSpPr>
        <p:grpSpPr bwMode="auto">
          <a:xfrm>
            <a:off x="248841" y="131233"/>
            <a:ext cx="6426994" cy="8822267"/>
            <a:chOff x="209" y="62"/>
            <a:chExt cx="5398" cy="4168"/>
          </a:xfrm>
        </p:grpSpPr>
        <p:sp>
          <p:nvSpPr>
            <p:cNvPr id="409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96" y="62"/>
              <a:ext cx="4896" cy="5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ln w="22225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blurRad="63500" dist="46662" dir="2115817" algn="ctr" rotWithShape="0">
                      <a:srgbClr val="9999FF">
                        <a:alpha val="74998"/>
                      </a:srgbClr>
                    </a:outerShdw>
                  </a:effectLst>
                  <a:latin typeface="Arial Black"/>
                  <a:ea typeface="Arial Black"/>
                  <a:cs typeface="Arial Black"/>
                </a:rPr>
                <a:t>Titolazione di un Acido Forte</a:t>
              </a:r>
            </a:p>
            <a:p>
              <a:pPr algn="ctr"/>
              <a:r>
                <a:rPr lang="it-IT" sz="3600" kern="10">
                  <a:ln w="22225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blurRad="63500" dist="46662" dir="2115817" algn="ctr" rotWithShape="0">
                      <a:srgbClr val="9999FF">
                        <a:alpha val="74998"/>
                      </a:srgbClr>
                    </a:outerShdw>
                  </a:effectLst>
                  <a:latin typeface="Arial Black"/>
                  <a:ea typeface="Arial Black"/>
                  <a:cs typeface="Arial Black"/>
                </a:rPr>
                <a:t>con Base Forte</a:t>
              </a:r>
            </a:p>
          </p:txBody>
        </p:sp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 flipV="1">
              <a:off x="720" y="693"/>
              <a:ext cx="2" cy="2989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rot="5400000" flipV="1">
              <a:off x="3168" y="1236"/>
              <a:ext cx="0" cy="4878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971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268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552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1835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123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405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2684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2968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258" y="3550"/>
              <a:ext cx="0" cy="52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534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3815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4384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4662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4950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5231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100" y="3682"/>
              <a:ext cx="0" cy="83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rot="-5400000" flipH="1" flipV="1">
              <a:off x="647" y="3499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rot="-5400000" flipH="1" flipV="1">
              <a:off x="647" y="3298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rot="-5400000" flipH="1" flipV="1">
              <a:off x="647" y="3098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rot="-5400000" flipH="1" flipV="1">
              <a:off x="647" y="2898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rot="-5400000" flipH="1" flipV="1">
              <a:off x="647" y="2697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rot="-5400000" flipH="1" flipV="1">
              <a:off x="647" y="2496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rot="-5400000" flipH="1" flipV="1">
              <a:off x="647" y="2296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 rot="-5400000" flipH="1" flipV="1">
              <a:off x="647" y="2096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rot="-5400000" flipH="1" flipV="1">
              <a:off x="647" y="1896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rot="-5400000" flipH="1" flipV="1">
              <a:off x="647" y="1695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rot="-5400000" flipH="1" flipV="1">
              <a:off x="647" y="1494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rot="-5400000" flipH="1" flipV="1">
              <a:off x="647" y="1294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rot="-5400000" flipH="1" flipV="1">
              <a:off x="647" y="1094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 rot="-5400000" flipH="1" flipV="1">
              <a:off x="647" y="894"/>
              <a:ext cx="0" cy="144"/>
            </a:xfrm>
            <a:prstGeom prst="line">
              <a:avLst/>
            </a:prstGeom>
            <a:noFill/>
            <a:ln w="476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281" y="3478"/>
              <a:ext cx="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263" y="3276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2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263" y="3075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3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263" y="2874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4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263" y="2673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5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263" y="2472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263" y="2271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7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263" y="2070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263" y="1869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9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209" y="1668"/>
              <a:ext cx="3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10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227" y="1467"/>
              <a:ext cx="31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11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209" y="1266"/>
              <a:ext cx="3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12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209" y="1065"/>
              <a:ext cx="3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13</a:t>
              </a: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209" y="864"/>
              <a:ext cx="3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000066"/>
                  </a:solidFill>
                  <a:latin typeface="Comic Sans MS" charset="0"/>
                </a:rPr>
                <a:t>14</a:t>
              </a:r>
            </a:p>
          </p:txBody>
        </p:sp>
        <p:grpSp>
          <p:nvGrpSpPr>
            <p:cNvPr id="4145" name="Group 49"/>
            <p:cNvGrpSpPr>
              <a:grpSpLocks/>
            </p:cNvGrpSpPr>
            <p:nvPr/>
          </p:nvGrpSpPr>
          <p:grpSpPr bwMode="auto">
            <a:xfrm>
              <a:off x="735" y="2840"/>
              <a:ext cx="4862" cy="289"/>
              <a:chOff x="980" y="6626"/>
              <a:chExt cx="6483" cy="674"/>
            </a:xfrm>
          </p:grpSpPr>
          <p:sp>
            <p:nvSpPr>
              <p:cNvPr id="4146" name="Line 50"/>
              <p:cNvSpPr>
                <a:spLocks noChangeShapeType="1"/>
              </p:cNvSpPr>
              <p:nvPr/>
            </p:nvSpPr>
            <p:spPr bwMode="auto">
              <a:xfrm flipV="1">
                <a:off x="980" y="6626"/>
                <a:ext cx="6419" cy="1"/>
              </a:xfrm>
              <a:prstGeom prst="line">
                <a:avLst/>
              </a:prstGeom>
              <a:noFill/>
              <a:ln w="476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/>
            </p:nvSpPr>
            <p:spPr bwMode="auto">
              <a:xfrm flipV="1">
                <a:off x="980" y="7299"/>
                <a:ext cx="6419" cy="1"/>
              </a:xfrm>
              <a:prstGeom prst="line">
                <a:avLst/>
              </a:prstGeom>
              <a:noFill/>
              <a:ln w="476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auto">
              <a:xfrm>
                <a:off x="1113" y="666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auto">
              <a:xfrm>
                <a:off x="1585" y="682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0" name="Oval 54"/>
              <p:cNvSpPr>
                <a:spLocks noChangeArrowheads="1"/>
              </p:cNvSpPr>
              <p:nvPr/>
            </p:nvSpPr>
            <p:spPr bwMode="auto">
              <a:xfrm>
                <a:off x="1212" y="69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1" name="Oval 55"/>
              <p:cNvSpPr>
                <a:spLocks noChangeArrowheads="1"/>
              </p:cNvSpPr>
              <p:nvPr/>
            </p:nvSpPr>
            <p:spPr bwMode="auto">
              <a:xfrm>
                <a:off x="1366" y="67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2" name="Oval 56"/>
              <p:cNvSpPr>
                <a:spLocks noChangeArrowheads="1"/>
              </p:cNvSpPr>
              <p:nvPr/>
            </p:nvSpPr>
            <p:spPr bwMode="auto">
              <a:xfrm>
                <a:off x="1557" y="70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3" name="Oval 57"/>
              <p:cNvSpPr>
                <a:spLocks noChangeArrowheads="1"/>
              </p:cNvSpPr>
              <p:nvPr/>
            </p:nvSpPr>
            <p:spPr bwMode="auto">
              <a:xfrm>
                <a:off x="1366" y="692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4" name="Oval 58"/>
              <p:cNvSpPr>
                <a:spLocks noChangeArrowheads="1"/>
              </p:cNvSpPr>
              <p:nvPr/>
            </p:nvSpPr>
            <p:spPr bwMode="auto">
              <a:xfrm>
                <a:off x="1276" y="71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5" name="Oval 59"/>
              <p:cNvSpPr>
                <a:spLocks noChangeArrowheads="1"/>
              </p:cNvSpPr>
              <p:nvPr/>
            </p:nvSpPr>
            <p:spPr bwMode="auto">
              <a:xfrm>
                <a:off x="2085" y="69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6" name="Oval 60"/>
              <p:cNvSpPr>
                <a:spLocks noChangeArrowheads="1"/>
              </p:cNvSpPr>
              <p:nvPr/>
            </p:nvSpPr>
            <p:spPr bwMode="auto">
              <a:xfrm>
                <a:off x="1858" y="67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7" name="Oval 61"/>
              <p:cNvSpPr>
                <a:spLocks noChangeArrowheads="1"/>
              </p:cNvSpPr>
              <p:nvPr/>
            </p:nvSpPr>
            <p:spPr bwMode="auto">
              <a:xfrm>
                <a:off x="1867" y="702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8" name="Oval 62"/>
              <p:cNvSpPr>
                <a:spLocks noChangeArrowheads="1"/>
              </p:cNvSpPr>
              <p:nvPr/>
            </p:nvSpPr>
            <p:spPr bwMode="auto">
              <a:xfrm>
                <a:off x="2658" y="69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59" name="Oval 63"/>
              <p:cNvSpPr>
                <a:spLocks noChangeArrowheads="1"/>
              </p:cNvSpPr>
              <p:nvPr/>
            </p:nvSpPr>
            <p:spPr bwMode="auto">
              <a:xfrm>
                <a:off x="2349" y="67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0" name="Oval 64"/>
              <p:cNvSpPr>
                <a:spLocks noChangeArrowheads="1"/>
              </p:cNvSpPr>
              <p:nvPr/>
            </p:nvSpPr>
            <p:spPr bwMode="auto">
              <a:xfrm>
                <a:off x="2349" y="708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1" name="Oval 65"/>
              <p:cNvSpPr>
                <a:spLocks noChangeArrowheads="1"/>
              </p:cNvSpPr>
              <p:nvPr/>
            </p:nvSpPr>
            <p:spPr bwMode="auto">
              <a:xfrm>
                <a:off x="3331" y="708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2" name="Oval 66"/>
              <p:cNvSpPr>
                <a:spLocks noChangeArrowheads="1"/>
              </p:cNvSpPr>
              <p:nvPr/>
            </p:nvSpPr>
            <p:spPr bwMode="auto">
              <a:xfrm>
                <a:off x="3085" y="68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3" name="Oval 67"/>
              <p:cNvSpPr>
                <a:spLocks noChangeArrowheads="1"/>
              </p:cNvSpPr>
              <p:nvPr/>
            </p:nvSpPr>
            <p:spPr bwMode="auto">
              <a:xfrm>
                <a:off x="2903" y="70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4" name="Oval 68"/>
              <p:cNvSpPr>
                <a:spLocks noChangeArrowheads="1"/>
              </p:cNvSpPr>
              <p:nvPr/>
            </p:nvSpPr>
            <p:spPr bwMode="auto">
              <a:xfrm>
                <a:off x="2739" y="67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5" name="Oval 69"/>
              <p:cNvSpPr>
                <a:spLocks noChangeArrowheads="1"/>
              </p:cNvSpPr>
              <p:nvPr/>
            </p:nvSpPr>
            <p:spPr bwMode="auto">
              <a:xfrm>
                <a:off x="3685" y="678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6" name="Oval 70"/>
              <p:cNvSpPr>
                <a:spLocks noChangeArrowheads="1"/>
              </p:cNvSpPr>
              <p:nvPr/>
            </p:nvSpPr>
            <p:spPr bwMode="auto">
              <a:xfrm>
                <a:off x="4239" y="68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7" name="Oval 71"/>
              <p:cNvSpPr>
                <a:spLocks noChangeArrowheads="1"/>
              </p:cNvSpPr>
              <p:nvPr/>
            </p:nvSpPr>
            <p:spPr bwMode="auto">
              <a:xfrm>
                <a:off x="4058" y="70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8" name="Oval 72"/>
              <p:cNvSpPr>
                <a:spLocks noChangeArrowheads="1"/>
              </p:cNvSpPr>
              <p:nvPr/>
            </p:nvSpPr>
            <p:spPr bwMode="auto">
              <a:xfrm>
                <a:off x="3577" y="69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69" name="Oval 73"/>
              <p:cNvSpPr>
                <a:spLocks noChangeArrowheads="1"/>
              </p:cNvSpPr>
              <p:nvPr/>
            </p:nvSpPr>
            <p:spPr bwMode="auto">
              <a:xfrm>
                <a:off x="3377" y="674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0" name="Oval 74"/>
              <p:cNvSpPr>
                <a:spLocks noChangeArrowheads="1"/>
              </p:cNvSpPr>
              <p:nvPr/>
            </p:nvSpPr>
            <p:spPr bwMode="auto">
              <a:xfrm>
                <a:off x="3168" y="69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1" name="Oval 75"/>
              <p:cNvSpPr>
                <a:spLocks noChangeArrowheads="1"/>
              </p:cNvSpPr>
              <p:nvPr/>
            </p:nvSpPr>
            <p:spPr bwMode="auto">
              <a:xfrm>
                <a:off x="2622" y="71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2" name="Oval 76"/>
              <p:cNvSpPr>
                <a:spLocks noChangeArrowheads="1"/>
              </p:cNvSpPr>
              <p:nvPr/>
            </p:nvSpPr>
            <p:spPr bwMode="auto">
              <a:xfrm>
                <a:off x="2085" y="67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3" name="Oval 77"/>
              <p:cNvSpPr>
                <a:spLocks noChangeArrowheads="1"/>
              </p:cNvSpPr>
              <p:nvPr/>
            </p:nvSpPr>
            <p:spPr bwMode="auto">
              <a:xfrm>
                <a:off x="2003" y="71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4" name="Oval 78"/>
              <p:cNvSpPr>
                <a:spLocks noChangeArrowheads="1"/>
              </p:cNvSpPr>
              <p:nvPr/>
            </p:nvSpPr>
            <p:spPr bwMode="auto">
              <a:xfrm>
                <a:off x="2449" y="689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5" name="Oval 79"/>
              <p:cNvSpPr>
                <a:spLocks noChangeArrowheads="1"/>
              </p:cNvSpPr>
              <p:nvPr/>
            </p:nvSpPr>
            <p:spPr bwMode="auto">
              <a:xfrm>
                <a:off x="1058" y="71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6" name="Oval 80"/>
              <p:cNvSpPr>
                <a:spLocks noChangeArrowheads="1"/>
              </p:cNvSpPr>
              <p:nvPr/>
            </p:nvSpPr>
            <p:spPr bwMode="auto">
              <a:xfrm>
                <a:off x="2894" y="688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7" name="Oval 81"/>
              <p:cNvSpPr>
                <a:spLocks noChangeArrowheads="1"/>
              </p:cNvSpPr>
              <p:nvPr/>
            </p:nvSpPr>
            <p:spPr bwMode="auto">
              <a:xfrm>
                <a:off x="2967" y="66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8" name="Oval 82"/>
              <p:cNvSpPr>
                <a:spLocks noChangeArrowheads="1"/>
              </p:cNvSpPr>
              <p:nvPr/>
            </p:nvSpPr>
            <p:spPr bwMode="auto">
              <a:xfrm>
                <a:off x="3122" y="71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79" name="Oval 83"/>
              <p:cNvSpPr>
                <a:spLocks noChangeArrowheads="1"/>
              </p:cNvSpPr>
              <p:nvPr/>
            </p:nvSpPr>
            <p:spPr bwMode="auto">
              <a:xfrm>
                <a:off x="3367" y="689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0" name="Oval 84"/>
              <p:cNvSpPr>
                <a:spLocks noChangeArrowheads="1"/>
              </p:cNvSpPr>
              <p:nvPr/>
            </p:nvSpPr>
            <p:spPr bwMode="auto">
              <a:xfrm>
                <a:off x="3658" y="71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1" name="Oval 85"/>
              <p:cNvSpPr>
                <a:spLocks noChangeArrowheads="1"/>
              </p:cNvSpPr>
              <p:nvPr/>
            </p:nvSpPr>
            <p:spPr bwMode="auto">
              <a:xfrm>
                <a:off x="3831" y="69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2" name="Oval 86"/>
              <p:cNvSpPr>
                <a:spLocks noChangeArrowheads="1"/>
              </p:cNvSpPr>
              <p:nvPr/>
            </p:nvSpPr>
            <p:spPr bwMode="auto">
              <a:xfrm>
                <a:off x="4012" y="67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3" name="Oval 87"/>
              <p:cNvSpPr>
                <a:spLocks noChangeArrowheads="1"/>
              </p:cNvSpPr>
              <p:nvPr/>
            </p:nvSpPr>
            <p:spPr bwMode="auto">
              <a:xfrm>
                <a:off x="1722" y="69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4" name="Oval 88"/>
              <p:cNvSpPr>
                <a:spLocks noChangeArrowheads="1"/>
              </p:cNvSpPr>
              <p:nvPr/>
            </p:nvSpPr>
            <p:spPr bwMode="auto">
              <a:xfrm>
                <a:off x="1731" y="713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5" name="Oval 89"/>
              <p:cNvSpPr>
                <a:spLocks noChangeArrowheads="1"/>
              </p:cNvSpPr>
              <p:nvPr/>
            </p:nvSpPr>
            <p:spPr bwMode="auto">
              <a:xfrm>
                <a:off x="1685" y="669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6" name="Oval 90"/>
              <p:cNvSpPr>
                <a:spLocks noChangeArrowheads="1"/>
              </p:cNvSpPr>
              <p:nvPr/>
            </p:nvSpPr>
            <p:spPr bwMode="auto">
              <a:xfrm>
                <a:off x="2249" y="69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7" name="Oval 91"/>
              <p:cNvSpPr>
                <a:spLocks noChangeArrowheads="1"/>
              </p:cNvSpPr>
              <p:nvPr/>
            </p:nvSpPr>
            <p:spPr bwMode="auto">
              <a:xfrm>
                <a:off x="4267" y="672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8" name="Oval 92"/>
              <p:cNvSpPr>
                <a:spLocks noChangeArrowheads="1"/>
              </p:cNvSpPr>
              <p:nvPr/>
            </p:nvSpPr>
            <p:spPr bwMode="auto">
              <a:xfrm>
                <a:off x="3849" y="70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89" name="Oval 93"/>
              <p:cNvSpPr>
                <a:spLocks noChangeArrowheads="1"/>
              </p:cNvSpPr>
              <p:nvPr/>
            </p:nvSpPr>
            <p:spPr bwMode="auto">
              <a:xfrm>
                <a:off x="3840" y="67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0" name="Oval 94"/>
              <p:cNvSpPr>
                <a:spLocks noChangeArrowheads="1"/>
              </p:cNvSpPr>
              <p:nvPr/>
            </p:nvSpPr>
            <p:spPr bwMode="auto">
              <a:xfrm>
                <a:off x="3540" y="66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1" name="Oval 95"/>
              <p:cNvSpPr>
                <a:spLocks noChangeArrowheads="1"/>
              </p:cNvSpPr>
              <p:nvPr/>
            </p:nvSpPr>
            <p:spPr bwMode="auto">
              <a:xfrm>
                <a:off x="2531" y="66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2" name="Oval 96"/>
              <p:cNvSpPr>
                <a:spLocks noChangeArrowheads="1"/>
              </p:cNvSpPr>
              <p:nvPr/>
            </p:nvSpPr>
            <p:spPr bwMode="auto">
              <a:xfrm>
                <a:off x="1967" y="66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3" name="Oval 97"/>
              <p:cNvSpPr>
                <a:spLocks noChangeArrowheads="1"/>
              </p:cNvSpPr>
              <p:nvPr/>
            </p:nvSpPr>
            <p:spPr bwMode="auto">
              <a:xfrm>
                <a:off x="1067" y="684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4" name="Oval 98"/>
              <p:cNvSpPr>
                <a:spLocks noChangeArrowheads="1"/>
              </p:cNvSpPr>
              <p:nvPr/>
            </p:nvSpPr>
            <p:spPr bwMode="auto">
              <a:xfrm>
                <a:off x="2194" y="715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5" name="Oval 99"/>
              <p:cNvSpPr>
                <a:spLocks noChangeArrowheads="1"/>
              </p:cNvSpPr>
              <p:nvPr/>
            </p:nvSpPr>
            <p:spPr bwMode="auto">
              <a:xfrm>
                <a:off x="2776" y="714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6" name="Oval 100"/>
              <p:cNvSpPr>
                <a:spLocks noChangeArrowheads="1"/>
              </p:cNvSpPr>
              <p:nvPr/>
            </p:nvSpPr>
            <p:spPr bwMode="auto">
              <a:xfrm>
                <a:off x="3485" y="707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7" name="Oval 101"/>
              <p:cNvSpPr>
                <a:spLocks noChangeArrowheads="1"/>
              </p:cNvSpPr>
              <p:nvPr/>
            </p:nvSpPr>
            <p:spPr bwMode="auto">
              <a:xfrm>
                <a:off x="3994" y="691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8" name="Oval 102"/>
              <p:cNvSpPr>
                <a:spLocks noChangeArrowheads="1"/>
              </p:cNvSpPr>
              <p:nvPr/>
            </p:nvSpPr>
            <p:spPr bwMode="auto">
              <a:xfrm>
                <a:off x="3958" y="714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99" name="Oval 103"/>
              <p:cNvSpPr>
                <a:spLocks noChangeArrowheads="1"/>
              </p:cNvSpPr>
              <p:nvPr/>
            </p:nvSpPr>
            <p:spPr bwMode="auto">
              <a:xfrm>
                <a:off x="4213" y="703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0" name="Oval 104"/>
              <p:cNvSpPr>
                <a:spLocks noChangeArrowheads="1"/>
              </p:cNvSpPr>
              <p:nvPr/>
            </p:nvSpPr>
            <p:spPr bwMode="auto">
              <a:xfrm>
                <a:off x="4167" y="716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1" name="Oval 105"/>
              <p:cNvSpPr>
                <a:spLocks noChangeArrowheads="1"/>
              </p:cNvSpPr>
              <p:nvPr/>
            </p:nvSpPr>
            <p:spPr bwMode="auto">
              <a:xfrm>
                <a:off x="4494" y="673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2" name="Oval 106"/>
              <p:cNvSpPr>
                <a:spLocks noChangeArrowheads="1"/>
              </p:cNvSpPr>
              <p:nvPr/>
            </p:nvSpPr>
            <p:spPr bwMode="auto">
              <a:xfrm>
                <a:off x="5004" y="68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3" name="Oval 107"/>
              <p:cNvSpPr>
                <a:spLocks noChangeArrowheads="1"/>
              </p:cNvSpPr>
              <p:nvPr/>
            </p:nvSpPr>
            <p:spPr bwMode="auto">
              <a:xfrm>
                <a:off x="4695" y="67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4" name="Oval 108"/>
              <p:cNvSpPr>
                <a:spLocks noChangeArrowheads="1"/>
              </p:cNvSpPr>
              <p:nvPr/>
            </p:nvSpPr>
            <p:spPr bwMode="auto">
              <a:xfrm>
                <a:off x="4695" y="70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5" name="Oval 109"/>
              <p:cNvSpPr>
                <a:spLocks noChangeArrowheads="1"/>
              </p:cNvSpPr>
              <p:nvPr/>
            </p:nvSpPr>
            <p:spPr bwMode="auto">
              <a:xfrm>
                <a:off x="5677" y="70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6" name="Oval 110"/>
              <p:cNvSpPr>
                <a:spLocks noChangeArrowheads="1"/>
              </p:cNvSpPr>
              <p:nvPr/>
            </p:nvSpPr>
            <p:spPr bwMode="auto">
              <a:xfrm>
                <a:off x="5431" y="67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7" name="Oval 111"/>
              <p:cNvSpPr>
                <a:spLocks noChangeArrowheads="1"/>
              </p:cNvSpPr>
              <p:nvPr/>
            </p:nvSpPr>
            <p:spPr bwMode="auto">
              <a:xfrm>
                <a:off x="5249" y="70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8" name="Oval 112"/>
              <p:cNvSpPr>
                <a:spLocks noChangeArrowheads="1"/>
              </p:cNvSpPr>
              <p:nvPr/>
            </p:nvSpPr>
            <p:spPr bwMode="auto">
              <a:xfrm>
                <a:off x="5085" y="67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09" name="Oval 113"/>
              <p:cNvSpPr>
                <a:spLocks noChangeArrowheads="1"/>
              </p:cNvSpPr>
              <p:nvPr/>
            </p:nvSpPr>
            <p:spPr bwMode="auto">
              <a:xfrm>
                <a:off x="5923" y="68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0" name="Oval 114"/>
              <p:cNvSpPr>
                <a:spLocks noChangeArrowheads="1"/>
              </p:cNvSpPr>
              <p:nvPr/>
            </p:nvSpPr>
            <p:spPr bwMode="auto">
              <a:xfrm>
                <a:off x="5723" y="668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1" name="Oval 115"/>
              <p:cNvSpPr>
                <a:spLocks noChangeArrowheads="1"/>
              </p:cNvSpPr>
              <p:nvPr/>
            </p:nvSpPr>
            <p:spPr bwMode="auto">
              <a:xfrm>
                <a:off x="5514" y="69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2" name="Oval 116"/>
              <p:cNvSpPr>
                <a:spLocks noChangeArrowheads="1"/>
              </p:cNvSpPr>
              <p:nvPr/>
            </p:nvSpPr>
            <p:spPr bwMode="auto">
              <a:xfrm>
                <a:off x="4968" y="70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3" name="Oval 117"/>
              <p:cNvSpPr>
                <a:spLocks noChangeArrowheads="1"/>
              </p:cNvSpPr>
              <p:nvPr/>
            </p:nvSpPr>
            <p:spPr bwMode="auto">
              <a:xfrm>
                <a:off x="4795" y="684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4" name="Oval 118"/>
              <p:cNvSpPr>
                <a:spLocks noChangeArrowheads="1"/>
              </p:cNvSpPr>
              <p:nvPr/>
            </p:nvSpPr>
            <p:spPr bwMode="auto">
              <a:xfrm>
                <a:off x="5240" y="68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5" name="Oval 119"/>
              <p:cNvSpPr>
                <a:spLocks noChangeArrowheads="1"/>
              </p:cNvSpPr>
              <p:nvPr/>
            </p:nvSpPr>
            <p:spPr bwMode="auto">
              <a:xfrm>
                <a:off x="5468" y="70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6" name="Oval 120"/>
              <p:cNvSpPr>
                <a:spLocks noChangeArrowheads="1"/>
              </p:cNvSpPr>
              <p:nvPr/>
            </p:nvSpPr>
            <p:spPr bwMode="auto">
              <a:xfrm>
                <a:off x="5713" y="684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7" name="Oval 121"/>
              <p:cNvSpPr>
                <a:spLocks noChangeArrowheads="1"/>
              </p:cNvSpPr>
              <p:nvPr/>
            </p:nvSpPr>
            <p:spPr bwMode="auto">
              <a:xfrm>
                <a:off x="4595" y="68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8" name="Oval 122"/>
              <p:cNvSpPr>
                <a:spLocks noChangeArrowheads="1"/>
              </p:cNvSpPr>
              <p:nvPr/>
            </p:nvSpPr>
            <p:spPr bwMode="auto">
              <a:xfrm>
                <a:off x="5831" y="702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19" name="Oval 123"/>
              <p:cNvSpPr>
                <a:spLocks noChangeArrowheads="1"/>
              </p:cNvSpPr>
              <p:nvPr/>
            </p:nvSpPr>
            <p:spPr bwMode="auto">
              <a:xfrm>
                <a:off x="4413" y="690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0" name="Oval 124"/>
              <p:cNvSpPr>
                <a:spLocks noChangeArrowheads="1"/>
              </p:cNvSpPr>
              <p:nvPr/>
            </p:nvSpPr>
            <p:spPr bwMode="auto">
              <a:xfrm>
                <a:off x="4404" y="709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1" name="Oval 125"/>
              <p:cNvSpPr>
                <a:spLocks noChangeArrowheads="1"/>
              </p:cNvSpPr>
              <p:nvPr/>
            </p:nvSpPr>
            <p:spPr bwMode="auto">
              <a:xfrm>
                <a:off x="4850" y="713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2" name="Oval 126"/>
              <p:cNvSpPr>
                <a:spLocks noChangeArrowheads="1"/>
              </p:cNvSpPr>
              <p:nvPr/>
            </p:nvSpPr>
            <p:spPr bwMode="auto">
              <a:xfrm>
                <a:off x="4594" y="71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3" name="Oval 127"/>
              <p:cNvSpPr>
                <a:spLocks noChangeArrowheads="1"/>
              </p:cNvSpPr>
              <p:nvPr/>
            </p:nvSpPr>
            <p:spPr bwMode="auto">
              <a:xfrm>
                <a:off x="5158" y="71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4" name="Oval 128"/>
              <p:cNvSpPr>
                <a:spLocks noChangeArrowheads="1"/>
              </p:cNvSpPr>
              <p:nvPr/>
            </p:nvSpPr>
            <p:spPr bwMode="auto">
              <a:xfrm>
                <a:off x="4894" y="668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5" name="Oval 129"/>
              <p:cNvSpPr>
                <a:spLocks noChangeArrowheads="1"/>
              </p:cNvSpPr>
              <p:nvPr/>
            </p:nvSpPr>
            <p:spPr bwMode="auto">
              <a:xfrm>
                <a:off x="5930" y="669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6" name="Oval 130"/>
              <p:cNvSpPr>
                <a:spLocks noChangeArrowheads="1"/>
              </p:cNvSpPr>
              <p:nvPr/>
            </p:nvSpPr>
            <p:spPr bwMode="auto">
              <a:xfrm>
                <a:off x="5558" y="71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7" name="Oval 131"/>
              <p:cNvSpPr>
                <a:spLocks noChangeArrowheads="1"/>
              </p:cNvSpPr>
              <p:nvPr/>
            </p:nvSpPr>
            <p:spPr bwMode="auto">
              <a:xfrm>
                <a:off x="5785" y="71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8" name="Oval 132"/>
              <p:cNvSpPr>
                <a:spLocks noChangeArrowheads="1"/>
              </p:cNvSpPr>
              <p:nvPr/>
            </p:nvSpPr>
            <p:spPr bwMode="auto">
              <a:xfrm>
                <a:off x="5367" y="71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29" name="Oval 133"/>
              <p:cNvSpPr>
                <a:spLocks noChangeArrowheads="1"/>
              </p:cNvSpPr>
              <p:nvPr/>
            </p:nvSpPr>
            <p:spPr bwMode="auto">
              <a:xfrm>
                <a:off x="6149" y="66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0" name="Oval 134"/>
              <p:cNvSpPr>
                <a:spLocks noChangeArrowheads="1"/>
              </p:cNvSpPr>
              <p:nvPr/>
            </p:nvSpPr>
            <p:spPr bwMode="auto">
              <a:xfrm>
                <a:off x="6104" y="684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1" name="Oval 135"/>
              <p:cNvSpPr>
                <a:spLocks noChangeArrowheads="1"/>
              </p:cNvSpPr>
              <p:nvPr/>
            </p:nvSpPr>
            <p:spPr bwMode="auto">
              <a:xfrm>
                <a:off x="6540" y="68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2" name="Oval 136"/>
              <p:cNvSpPr>
                <a:spLocks noChangeArrowheads="1"/>
              </p:cNvSpPr>
              <p:nvPr/>
            </p:nvSpPr>
            <p:spPr bwMode="auto">
              <a:xfrm>
                <a:off x="6031" y="702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3" name="Oval 137"/>
              <p:cNvSpPr>
                <a:spLocks noChangeArrowheads="1"/>
              </p:cNvSpPr>
              <p:nvPr/>
            </p:nvSpPr>
            <p:spPr bwMode="auto">
              <a:xfrm>
                <a:off x="6631" y="69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4" name="Oval 138"/>
              <p:cNvSpPr>
                <a:spLocks noChangeArrowheads="1"/>
              </p:cNvSpPr>
              <p:nvPr/>
            </p:nvSpPr>
            <p:spPr bwMode="auto">
              <a:xfrm>
                <a:off x="6322" y="677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5" name="Oval 139"/>
              <p:cNvSpPr>
                <a:spLocks noChangeArrowheads="1"/>
              </p:cNvSpPr>
              <p:nvPr/>
            </p:nvSpPr>
            <p:spPr bwMode="auto">
              <a:xfrm>
                <a:off x="6322" y="71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6" name="Oval 140"/>
              <p:cNvSpPr>
                <a:spLocks noChangeArrowheads="1"/>
              </p:cNvSpPr>
              <p:nvPr/>
            </p:nvSpPr>
            <p:spPr bwMode="auto">
              <a:xfrm>
                <a:off x="7058" y="682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7" name="Oval 141"/>
              <p:cNvSpPr>
                <a:spLocks noChangeArrowheads="1"/>
              </p:cNvSpPr>
              <p:nvPr/>
            </p:nvSpPr>
            <p:spPr bwMode="auto">
              <a:xfrm>
                <a:off x="6876" y="707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8" name="Oval 142"/>
              <p:cNvSpPr>
                <a:spLocks noChangeArrowheads="1"/>
              </p:cNvSpPr>
              <p:nvPr/>
            </p:nvSpPr>
            <p:spPr bwMode="auto">
              <a:xfrm>
                <a:off x="6712" y="677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39" name="Oval 143"/>
              <p:cNvSpPr>
                <a:spLocks noChangeArrowheads="1"/>
              </p:cNvSpPr>
              <p:nvPr/>
            </p:nvSpPr>
            <p:spPr bwMode="auto">
              <a:xfrm>
                <a:off x="7141" y="697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0" name="Oval 144"/>
              <p:cNvSpPr>
                <a:spLocks noChangeArrowheads="1"/>
              </p:cNvSpPr>
              <p:nvPr/>
            </p:nvSpPr>
            <p:spPr bwMode="auto">
              <a:xfrm>
                <a:off x="6595" y="7123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1" name="Oval 145"/>
              <p:cNvSpPr>
                <a:spLocks noChangeArrowheads="1"/>
              </p:cNvSpPr>
              <p:nvPr/>
            </p:nvSpPr>
            <p:spPr bwMode="auto">
              <a:xfrm>
                <a:off x="6422" y="691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2" name="Oval 146"/>
              <p:cNvSpPr>
                <a:spLocks noChangeArrowheads="1"/>
              </p:cNvSpPr>
              <p:nvPr/>
            </p:nvSpPr>
            <p:spPr bwMode="auto">
              <a:xfrm>
                <a:off x="6867" y="6905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3" name="Oval 147"/>
              <p:cNvSpPr>
                <a:spLocks noChangeArrowheads="1"/>
              </p:cNvSpPr>
              <p:nvPr/>
            </p:nvSpPr>
            <p:spPr bwMode="auto">
              <a:xfrm>
                <a:off x="6940" y="669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4" name="Oval 148"/>
              <p:cNvSpPr>
                <a:spLocks noChangeArrowheads="1"/>
              </p:cNvSpPr>
              <p:nvPr/>
            </p:nvSpPr>
            <p:spPr bwMode="auto">
              <a:xfrm>
                <a:off x="7095" y="71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5" name="Oval 149"/>
              <p:cNvSpPr>
                <a:spLocks noChangeArrowheads="1"/>
              </p:cNvSpPr>
              <p:nvPr/>
            </p:nvSpPr>
            <p:spPr bwMode="auto">
              <a:xfrm>
                <a:off x="6222" y="69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6" name="Oval 150"/>
              <p:cNvSpPr>
                <a:spLocks noChangeArrowheads="1"/>
              </p:cNvSpPr>
              <p:nvPr/>
            </p:nvSpPr>
            <p:spPr bwMode="auto">
              <a:xfrm>
                <a:off x="6504" y="6696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7" name="Oval 151"/>
              <p:cNvSpPr>
                <a:spLocks noChangeArrowheads="1"/>
              </p:cNvSpPr>
              <p:nvPr/>
            </p:nvSpPr>
            <p:spPr bwMode="auto">
              <a:xfrm>
                <a:off x="6749" y="71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/>
            </p:nvSpPr>
            <p:spPr bwMode="auto">
              <a:xfrm>
                <a:off x="6158" y="7104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49" name="Oval 153"/>
              <p:cNvSpPr>
                <a:spLocks noChangeArrowheads="1"/>
              </p:cNvSpPr>
              <p:nvPr/>
            </p:nvSpPr>
            <p:spPr bwMode="auto">
              <a:xfrm>
                <a:off x="6821" y="66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0" name="Oval 154"/>
              <p:cNvSpPr>
                <a:spLocks noChangeArrowheads="1"/>
              </p:cNvSpPr>
              <p:nvPr/>
            </p:nvSpPr>
            <p:spPr bwMode="auto">
              <a:xfrm>
                <a:off x="6485" y="7050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1" name="Oval 155"/>
              <p:cNvSpPr>
                <a:spLocks noChangeArrowheads="1"/>
              </p:cNvSpPr>
              <p:nvPr/>
            </p:nvSpPr>
            <p:spPr bwMode="auto">
              <a:xfrm>
                <a:off x="7185" y="6668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2" name="Oval 156"/>
              <p:cNvSpPr>
                <a:spLocks noChangeArrowheads="1"/>
              </p:cNvSpPr>
              <p:nvPr/>
            </p:nvSpPr>
            <p:spPr bwMode="auto">
              <a:xfrm>
                <a:off x="7367" y="66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3" name="Oval 157"/>
              <p:cNvSpPr>
                <a:spLocks noChangeArrowheads="1"/>
              </p:cNvSpPr>
              <p:nvPr/>
            </p:nvSpPr>
            <p:spPr bwMode="auto">
              <a:xfrm>
                <a:off x="7258" y="6841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4" name="Oval 158"/>
              <p:cNvSpPr>
                <a:spLocks noChangeArrowheads="1"/>
              </p:cNvSpPr>
              <p:nvPr/>
            </p:nvSpPr>
            <p:spPr bwMode="auto">
              <a:xfrm>
                <a:off x="7294" y="7077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5" name="Oval 159"/>
              <p:cNvSpPr>
                <a:spLocks noChangeArrowheads="1"/>
              </p:cNvSpPr>
              <p:nvPr/>
            </p:nvSpPr>
            <p:spPr bwMode="auto">
              <a:xfrm>
                <a:off x="5267" y="66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6" name="Oval 160"/>
              <p:cNvSpPr>
                <a:spLocks noChangeArrowheads="1"/>
              </p:cNvSpPr>
              <p:nvPr/>
            </p:nvSpPr>
            <p:spPr bwMode="auto">
              <a:xfrm>
                <a:off x="5585" y="6732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7" name="Oval 161"/>
              <p:cNvSpPr>
                <a:spLocks noChangeArrowheads="1"/>
              </p:cNvSpPr>
              <p:nvPr/>
            </p:nvSpPr>
            <p:spPr bwMode="auto">
              <a:xfrm>
                <a:off x="4149" y="66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58" name="Oval 162"/>
              <p:cNvSpPr>
                <a:spLocks noChangeArrowheads="1"/>
              </p:cNvSpPr>
              <p:nvPr/>
            </p:nvSpPr>
            <p:spPr bwMode="auto">
              <a:xfrm>
                <a:off x="3203" y="6659"/>
                <a:ext cx="96" cy="96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259" name="Line 163"/>
            <p:cNvSpPr>
              <a:spLocks noChangeShapeType="1"/>
            </p:cNvSpPr>
            <p:nvPr/>
          </p:nvSpPr>
          <p:spPr bwMode="auto">
            <a:xfrm flipV="1">
              <a:off x="735" y="2333"/>
              <a:ext cx="4814" cy="1"/>
            </a:xfrm>
            <a:prstGeom prst="line">
              <a:avLst/>
            </a:prstGeom>
            <a:noFill/>
            <a:ln w="476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0" name="Line 164"/>
            <p:cNvSpPr>
              <a:spLocks noChangeShapeType="1"/>
            </p:cNvSpPr>
            <p:nvPr/>
          </p:nvSpPr>
          <p:spPr bwMode="auto">
            <a:xfrm flipV="1">
              <a:off x="735" y="2653"/>
              <a:ext cx="4814" cy="0"/>
            </a:xfrm>
            <a:prstGeom prst="line">
              <a:avLst/>
            </a:prstGeom>
            <a:noFill/>
            <a:ln w="476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auto">
            <a:xfrm>
              <a:off x="835" y="238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auto">
            <a:xfrm>
              <a:off x="1189" y="244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auto">
            <a:xfrm>
              <a:off x="909" y="250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auto">
            <a:xfrm>
              <a:off x="1025" y="239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auto">
            <a:xfrm>
              <a:off x="1168" y="255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auto">
            <a:xfrm>
              <a:off x="1025" y="2492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auto">
            <a:xfrm>
              <a:off x="957" y="258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auto">
            <a:xfrm>
              <a:off x="1564" y="251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auto">
            <a:xfrm>
              <a:off x="1394" y="242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auto">
            <a:xfrm>
              <a:off x="1400" y="253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auto">
            <a:xfrm>
              <a:off x="1994" y="248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auto">
            <a:xfrm>
              <a:off x="1762" y="2421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auto">
            <a:xfrm>
              <a:off x="1762" y="2562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auto">
            <a:xfrm>
              <a:off x="2498" y="2562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auto">
            <a:xfrm>
              <a:off x="2314" y="244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auto">
            <a:xfrm>
              <a:off x="2177" y="255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auto">
            <a:xfrm>
              <a:off x="2054" y="2421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auto">
            <a:xfrm>
              <a:off x="2764" y="243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auto">
            <a:xfrm>
              <a:off x="3107" y="246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auto">
            <a:xfrm>
              <a:off x="3044" y="2538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auto">
            <a:xfrm>
              <a:off x="2683" y="248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auto">
            <a:xfrm>
              <a:off x="2533" y="241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auto">
            <a:xfrm>
              <a:off x="2376" y="250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auto">
            <a:xfrm>
              <a:off x="1967" y="256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auto">
            <a:xfrm>
              <a:off x="1564" y="242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auto">
            <a:xfrm>
              <a:off x="1502" y="256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auto">
            <a:xfrm>
              <a:off x="1837" y="248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auto">
            <a:xfrm>
              <a:off x="794" y="256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auto">
            <a:xfrm>
              <a:off x="2171" y="247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auto">
            <a:xfrm>
              <a:off x="2225" y="238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auto">
            <a:xfrm>
              <a:off x="2342" y="257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auto">
            <a:xfrm>
              <a:off x="2525" y="248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auto">
            <a:xfrm>
              <a:off x="2744" y="257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auto">
            <a:xfrm>
              <a:off x="2873" y="248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auto">
            <a:xfrm>
              <a:off x="3009" y="241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auto">
            <a:xfrm>
              <a:off x="1292" y="248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auto">
            <a:xfrm>
              <a:off x="1298" y="258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auto">
            <a:xfrm>
              <a:off x="1264" y="239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auto">
            <a:xfrm>
              <a:off x="1687" y="248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auto">
            <a:xfrm>
              <a:off x="3420" y="238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auto">
            <a:xfrm>
              <a:off x="2887" y="255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auto">
            <a:xfrm>
              <a:off x="2880" y="2402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auto">
            <a:xfrm>
              <a:off x="2655" y="2382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auto">
            <a:xfrm>
              <a:off x="1898" y="238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auto">
            <a:xfrm>
              <a:off x="1475" y="237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auto">
            <a:xfrm>
              <a:off x="800" y="245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auto">
            <a:xfrm>
              <a:off x="1646" y="2592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auto">
            <a:xfrm>
              <a:off x="2082" y="258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auto">
            <a:xfrm>
              <a:off x="2614" y="255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auto">
            <a:xfrm>
              <a:off x="2996" y="248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auto">
            <a:xfrm>
              <a:off x="2969" y="258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auto">
            <a:xfrm>
              <a:off x="3160" y="253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auto">
            <a:xfrm>
              <a:off x="3125" y="259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4" name="Oval 218"/>
            <p:cNvSpPr>
              <a:spLocks noChangeArrowheads="1"/>
            </p:cNvSpPr>
            <p:nvPr/>
          </p:nvSpPr>
          <p:spPr bwMode="auto">
            <a:xfrm>
              <a:off x="3753" y="246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5" name="Oval 219"/>
            <p:cNvSpPr>
              <a:spLocks noChangeArrowheads="1"/>
            </p:cNvSpPr>
            <p:nvPr/>
          </p:nvSpPr>
          <p:spPr bwMode="auto">
            <a:xfrm>
              <a:off x="3521" y="239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6" name="Oval 220"/>
            <p:cNvSpPr>
              <a:spLocks noChangeArrowheads="1"/>
            </p:cNvSpPr>
            <p:nvPr/>
          </p:nvSpPr>
          <p:spPr bwMode="auto">
            <a:xfrm>
              <a:off x="3521" y="2538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7" name="Oval 221"/>
            <p:cNvSpPr>
              <a:spLocks noChangeArrowheads="1"/>
            </p:cNvSpPr>
            <p:nvPr/>
          </p:nvSpPr>
          <p:spPr bwMode="auto">
            <a:xfrm>
              <a:off x="4258" y="2538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8" name="Oval 222"/>
            <p:cNvSpPr>
              <a:spLocks noChangeArrowheads="1"/>
            </p:cNvSpPr>
            <p:nvPr/>
          </p:nvSpPr>
          <p:spPr bwMode="auto">
            <a:xfrm>
              <a:off x="4073" y="241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19" name="Oval 223"/>
            <p:cNvSpPr>
              <a:spLocks noChangeArrowheads="1"/>
            </p:cNvSpPr>
            <p:nvPr/>
          </p:nvSpPr>
          <p:spPr bwMode="auto">
            <a:xfrm>
              <a:off x="3937" y="252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0" name="Oval 224"/>
            <p:cNvSpPr>
              <a:spLocks noChangeArrowheads="1"/>
            </p:cNvSpPr>
            <p:nvPr/>
          </p:nvSpPr>
          <p:spPr bwMode="auto">
            <a:xfrm>
              <a:off x="3814" y="239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1" name="Oval 225"/>
            <p:cNvSpPr>
              <a:spLocks noChangeArrowheads="1"/>
            </p:cNvSpPr>
            <p:nvPr/>
          </p:nvSpPr>
          <p:spPr bwMode="auto">
            <a:xfrm>
              <a:off x="4442" y="246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2" name="Oval 226"/>
            <p:cNvSpPr>
              <a:spLocks noChangeArrowheads="1"/>
            </p:cNvSpPr>
            <p:nvPr/>
          </p:nvSpPr>
          <p:spPr bwMode="auto">
            <a:xfrm>
              <a:off x="4292" y="239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3" name="Oval 227"/>
            <p:cNvSpPr>
              <a:spLocks noChangeArrowheads="1"/>
            </p:cNvSpPr>
            <p:nvPr/>
          </p:nvSpPr>
          <p:spPr bwMode="auto">
            <a:xfrm>
              <a:off x="4136" y="248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4" name="Oval 228"/>
            <p:cNvSpPr>
              <a:spLocks noChangeArrowheads="1"/>
            </p:cNvSpPr>
            <p:nvPr/>
          </p:nvSpPr>
          <p:spPr bwMode="auto">
            <a:xfrm>
              <a:off x="3726" y="254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5" name="Oval 229"/>
            <p:cNvSpPr>
              <a:spLocks noChangeArrowheads="1"/>
            </p:cNvSpPr>
            <p:nvPr/>
          </p:nvSpPr>
          <p:spPr bwMode="auto">
            <a:xfrm>
              <a:off x="3596" y="245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6" name="Oval 230"/>
            <p:cNvSpPr>
              <a:spLocks noChangeArrowheads="1"/>
            </p:cNvSpPr>
            <p:nvPr/>
          </p:nvSpPr>
          <p:spPr bwMode="auto">
            <a:xfrm>
              <a:off x="3930" y="245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7" name="Oval 231"/>
            <p:cNvSpPr>
              <a:spLocks noChangeArrowheads="1"/>
            </p:cNvSpPr>
            <p:nvPr/>
          </p:nvSpPr>
          <p:spPr bwMode="auto">
            <a:xfrm>
              <a:off x="4101" y="255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8" name="Oval 232"/>
            <p:cNvSpPr>
              <a:spLocks noChangeArrowheads="1"/>
            </p:cNvSpPr>
            <p:nvPr/>
          </p:nvSpPr>
          <p:spPr bwMode="auto">
            <a:xfrm>
              <a:off x="4285" y="245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29" name="Oval 233"/>
            <p:cNvSpPr>
              <a:spLocks noChangeArrowheads="1"/>
            </p:cNvSpPr>
            <p:nvPr/>
          </p:nvSpPr>
          <p:spPr bwMode="auto">
            <a:xfrm>
              <a:off x="4373" y="253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0" name="Oval 234"/>
            <p:cNvSpPr>
              <a:spLocks noChangeArrowheads="1"/>
            </p:cNvSpPr>
            <p:nvPr/>
          </p:nvSpPr>
          <p:spPr bwMode="auto">
            <a:xfrm>
              <a:off x="3303" y="256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1" name="Oval 235"/>
            <p:cNvSpPr>
              <a:spLocks noChangeArrowheads="1"/>
            </p:cNvSpPr>
            <p:nvPr/>
          </p:nvSpPr>
          <p:spPr bwMode="auto">
            <a:xfrm>
              <a:off x="3638" y="258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2" name="Oval 236"/>
            <p:cNvSpPr>
              <a:spLocks noChangeArrowheads="1"/>
            </p:cNvSpPr>
            <p:nvPr/>
          </p:nvSpPr>
          <p:spPr bwMode="auto">
            <a:xfrm>
              <a:off x="3446" y="259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3" name="Oval 237"/>
            <p:cNvSpPr>
              <a:spLocks noChangeArrowheads="1"/>
            </p:cNvSpPr>
            <p:nvPr/>
          </p:nvSpPr>
          <p:spPr bwMode="auto">
            <a:xfrm>
              <a:off x="3869" y="258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4" name="Oval 238"/>
            <p:cNvSpPr>
              <a:spLocks noChangeArrowheads="1"/>
            </p:cNvSpPr>
            <p:nvPr/>
          </p:nvSpPr>
          <p:spPr bwMode="auto">
            <a:xfrm>
              <a:off x="3671" y="239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5" name="Oval 239"/>
            <p:cNvSpPr>
              <a:spLocks noChangeArrowheads="1"/>
            </p:cNvSpPr>
            <p:nvPr/>
          </p:nvSpPr>
          <p:spPr bwMode="auto">
            <a:xfrm>
              <a:off x="4448" y="239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6" name="Oval 240"/>
            <p:cNvSpPr>
              <a:spLocks noChangeArrowheads="1"/>
            </p:cNvSpPr>
            <p:nvPr/>
          </p:nvSpPr>
          <p:spPr bwMode="auto">
            <a:xfrm>
              <a:off x="4169" y="259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7" name="Oval 241"/>
            <p:cNvSpPr>
              <a:spLocks noChangeArrowheads="1"/>
            </p:cNvSpPr>
            <p:nvPr/>
          </p:nvSpPr>
          <p:spPr bwMode="auto">
            <a:xfrm>
              <a:off x="4339" y="258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8" name="Oval 242"/>
            <p:cNvSpPr>
              <a:spLocks noChangeArrowheads="1"/>
            </p:cNvSpPr>
            <p:nvPr/>
          </p:nvSpPr>
          <p:spPr bwMode="auto">
            <a:xfrm>
              <a:off x="4025" y="259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39" name="Oval 243"/>
            <p:cNvSpPr>
              <a:spLocks noChangeArrowheads="1"/>
            </p:cNvSpPr>
            <p:nvPr/>
          </p:nvSpPr>
          <p:spPr bwMode="auto">
            <a:xfrm>
              <a:off x="4612" y="238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0" name="Oval 244"/>
            <p:cNvSpPr>
              <a:spLocks noChangeArrowheads="1"/>
            </p:cNvSpPr>
            <p:nvPr/>
          </p:nvSpPr>
          <p:spPr bwMode="auto">
            <a:xfrm>
              <a:off x="4578" y="245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1" name="Oval 245"/>
            <p:cNvSpPr>
              <a:spLocks noChangeArrowheads="1"/>
            </p:cNvSpPr>
            <p:nvPr/>
          </p:nvSpPr>
          <p:spPr bwMode="auto">
            <a:xfrm>
              <a:off x="4905" y="246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2" name="Oval 246"/>
            <p:cNvSpPr>
              <a:spLocks noChangeArrowheads="1"/>
            </p:cNvSpPr>
            <p:nvPr/>
          </p:nvSpPr>
          <p:spPr bwMode="auto">
            <a:xfrm>
              <a:off x="4523" y="253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3" name="Oval 247"/>
            <p:cNvSpPr>
              <a:spLocks noChangeArrowheads="1"/>
            </p:cNvSpPr>
            <p:nvPr/>
          </p:nvSpPr>
          <p:spPr bwMode="auto">
            <a:xfrm>
              <a:off x="4973" y="249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4" name="Oval 248"/>
            <p:cNvSpPr>
              <a:spLocks noChangeArrowheads="1"/>
            </p:cNvSpPr>
            <p:nvPr/>
          </p:nvSpPr>
          <p:spPr bwMode="auto">
            <a:xfrm>
              <a:off x="4742" y="243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5" name="Oval 249"/>
            <p:cNvSpPr>
              <a:spLocks noChangeArrowheads="1"/>
            </p:cNvSpPr>
            <p:nvPr/>
          </p:nvSpPr>
          <p:spPr bwMode="auto">
            <a:xfrm>
              <a:off x="4742" y="257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6" name="Oval 250"/>
            <p:cNvSpPr>
              <a:spLocks noChangeArrowheads="1"/>
            </p:cNvSpPr>
            <p:nvPr/>
          </p:nvSpPr>
          <p:spPr bwMode="auto">
            <a:xfrm>
              <a:off x="5294" y="244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7" name="Oval 251"/>
            <p:cNvSpPr>
              <a:spLocks noChangeArrowheads="1"/>
            </p:cNvSpPr>
            <p:nvPr/>
          </p:nvSpPr>
          <p:spPr bwMode="auto">
            <a:xfrm>
              <a:off x="5157" y="255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8" name="Oval 252"/>
            <p:cNvSpPr>
              <a:spLocks noChangeArrowheads="1"/>
            </p:cNvSpPr>
            <p:nvPr/>
          </p:nvSpPr>
          <p:spPr bwMode="auto">
            <a:xfrm>
              <a:off x="5034" y="243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49" name="Oval 253"/>
            <p:cNvSpPr>
              <a:spLocks noChangeArrowheads="1"/>
            </p:cNvSpPr>
            <p:nvPr/>
          </p:nvSpPr>
          <p:spPr bwMode="auto">
            <a:xfrm>
              <a:off x="5356" y="251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0" name="Oval 254"/>
            <p:cNvSpPr>
              <a:spLocks noChangeArrowheads="1"/>
            </p:cNvSpPr>
            <p:nvPr/>
          </p:nvSpPr>
          <p:spPr bwMode="auto">
            <a:xfrm>
              <a:off x="4946" y="2577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1" name="Oval 255"/>
            <p:cNvSpPr>
              <a:spLocks noChangeArrowheads="1"/>
            </p:cNvSpPr>
            <p:nvPr/>
          </p:nvSpPr>
          <p:spPr bwMode="auto">
            <a:xfrm>
              <a:off x="4817" y="248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2" name="Oval 256"/>
            <p:cNvSpPr>
              <a:spLocks noChangeArrowheads="1"/>
            </p:cNvSpPr>
            <p:nvPr/>
          </p:nvSpPr>
          <p:spPr bwMode="auto">
            <a:xfrm>
              <a:off x="5150" y="2484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3" name="Oval 257"/>
            <p:cNvSpPr>
              <a:spLocks noChangeArrowheads="1"/>
            </p:cNvSpPr>
            <p:nvPr/>
          </p:nvSpPr>
          <p:spPr bwMode="auto">
            <a:xfrm>
              <a:off x="5205" y="2394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4" name="Oval 258"/>
            <p:cNvSpPr>
              <a:spLocks noChangeArrowheads="1"/>
            </p:cNvSpPr>
            <p:nvPr/>
          </p:nvSpPr>
          <p:spPr bwMode="auto">
            <a:xfrm>
              <a:off x="5321" y="258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5" name="Oval 259"/>
            <p:cNvSpPr>
              <a:spLocks noChangeArrowheads="1"/>
            </p:cNvSpPr>
            <p:nvPr/>
          </p:nvSpPr>
          <p:spPr bwMode="auto">
            <a:xfrm>
              <a:off x="4667" y="249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6" name="Oval 260"/>
            <p:cNvSpPr>
              <a:spLocks noChangeArrowheads="1"/>
            </p:cNvSpPr>
            <p:nvPr/>
          </p:nvSpPr>
          <p:spPr bwMode="auto">
            <a:xfrm>
              <a:off x="4878" y="2394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7" name="Oval 261"/>
            <p:cNvSpPr>
              <a:spLocks noChangeArrowheads="1"/>
            </p:cNvSpPr>
            <p:nvPr/>
          </p:nvSpPr>
          <p:spPr bwMode="auto">
            <a:xfrm>
              <a:off x="5062" y="259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8" name="Oval 262"/>
            <p:cNvSpPr>
              <a:spLocks noChangeArrowheads="1"/>
            </p:cNvSpPr>
            <p:nvPr/>
          </p:nvSpPr>
          <p:spPr bwMode="auto">
            <a:xfrm>
              <a:off x="4619" y="256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59" name="Oval 263"/>
            <p:cNvSpPr>
              <a:spLocks noChangeArrowheads="1"/>
            </p:cNvSpPr>
            <p:nvPr/>
          </p:nvSpPr>
          <p:spPr bwMode="auto">
            <a:xfrm>
              <a:off x="5116" y="2382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0" name="Oval 264"/>
            <p:cNvSpPr>
              <a:spLocks noChangeArrowheads="1"/>
            </p:cNvSpPr>
            <p:nvPr/>
          </p:nvSpPr>
          <p:spPr bwMode="auto">
            <a:xfrm>
              <a:off x="4864" y="254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1" name="Oval 265"/>
            <p:cNvSpPr>
              <a:spLocks noChangeArrowheads="1"/>
            </p:cNvSpPr>
            <p:nvPr/>
          </p:nvSpPr>
          <p:spPr bwMode="auto">
            <a:xfrm>
              <a:off x="5389" y="2382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2" name="Oval 266"/>
            <p:cNvSpPr>
              <a:spLocks noChangeArrowheads="1"/>
            </p:cNvSpPr>
            <p:nvPr/>
          </p:nvSpPr>
          <p:spPr bwMode="auto">
            <a:xfrm>
              <a:off x="5525" y="2386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3" name="Oval 267"/>
            <p:cNvSpPr>
              <a:spLocks noChangeArrowheads="1"/>
            </p:cNvSpPr>
            <p:nvPr/>
          </p:nvSpPr>
          <p:spPr bwMode="auto">
            <a:xfrm>
              <a:off x="5444" y="245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4" name="Oval 268"/>
            <p:cNvSpPr>
              <a:spLocks noChangeArrowheads="1"/>
            </p:cNvSpPr>
            <p:nvPr/>
          </p:nvSpPr>
          <p:spPr bwMode="auto">
            <a:xfrm>
              <a:off x="5471" y="2558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5" name="Oval 269"/>
            <p:cNvSpPr>
              <a:spLocks noChangeArrowheads="1"/>
            </p:cNvSpPr>
            <p:nvPr/>
          </p:nvSpPr>
          <p:spPr bwMode="auto">
            <a:xfrm>
              <a:off x="3950" y="237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6" name="Oval 270"/>
            <p:cNvSpPr>
              <a:spLocks noChangeArrowheads="1"/>
            </p:cNvSpPr>
            <p:nvPr/>
          </p:nvSpPr>
          <p:spPr bwMode="auto">
            <a:xfrm>
              <a:off x="4189" y="241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7" name="Oval 271"/>
            <p:cNvSpPr>
              <a:spLocks noChangeArrowheads="1"/>
            </p:cNvSpPr>
            <p:nvPr/>
          </p:nvSpPr>
          <p:spPr bwMode="auto">
            <a:xfrm>
              <a:off x="3112" y="237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8" name="Oval 272"/>
            <p:cNvSpPr>
              <a:spLocks noChangeArrowheads="1"/>
            </p:cNvSpPr>
            <p:nvPr/>
          </p:nvSpPr>
          <p:spPr bwMode="auto">
            <a:xfrm>
              <a:off x="2402" y="237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69" name="Oval 273"/>
            <p:cNvSpPr>
              <a:spLocks noChangeArrowheads="1"/>
            </p:cNvSpPr>
            <p:nvPr/>
          </p:nvSpPr>
          <p:spPr bwMode="auto">
            <a:xfrm>
              <a:off x="1154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0" name="Oval 274"/>
            <p:cNvSpPr>
              <a:spLocks noChangeArrowheads="1"/>
            </p:cNvSpPr>
            <p:nvPr/>
          </p:nvSpPr>
          <p:spPr bwMode="auto">
            <a:xfrm>
              <a:off x="916" y="243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1" name="Oval 275"/>
            <p:cNvSpPr>
              <a:spLocks noChangeArrowheads="1"/>
            </p:cNvSpPr>
            <p:nvPr/>
          </p:nvSpPr>
          <p:spPr bwMode="auto">
            <a:xfrm>
              <a:off x="1659" y="235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2" name="Oval 276"/>
            <p:cNvSpPr>
              <a:spLocks noChangeArrowheads="1"/>
            </p:cNvSpPr>
            <p:nvPr/>
          </p:nvSpPr>
          <p:spPr bwMode="auto">
            <a:xfrm>
              <a:off x="2103" y="236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3" name="Oval 277"/>
            <p:cNvSpPr>
              <a:spLocks noChangeArrowheads="1"/>
            </p:cNvSpPr>
            <p:nvPr/>
          </p:nvSpPr>
          <p:spPr bwMode="auto">
            <a:xfrm>
              <a:off x="1366" y="235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4" name="Oval 278"/>
            <p:cNvSpPr>
              <a:spLocks noChangeArrowheads="1"/>
            </p:cNvSpPr>
            <p:nvPr/>
          </p:nvSpPr>
          <p:spPr bwMode="auto">
            <a:xfrm>
              <a:off x="950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5" name="Oval 279"/>
            <p:cNvSpPr>
              <a:spLocks noChangeArrowheads="1"/>
            </p:cNvSpPr>
            <p:nvPr/>
          </p:nvSpPr>
          <p:spPr bwMode="auto">
            <a:xfrm>
              <a:off x="1080" y="258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6" name="Oval 280"/>
            <p:cNvSpPr>
              <a:spLocks noChangeArrowheads="1"/>
            </p:cNvSpPr>
            <p:nvPr/>
          </p:nvSpPr>
          <p:spPr bwMode="auto">
            <a:xfrm>
              <a:off x="1857" y="258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7" name="Oval 281"/>
            <p:cNvSpPr>
              <a:spLocks noChangeArrowheads="1"/>
            </p:cNvSpPr>
            <p:nvPr/>
          </p:nvSpPr>
          <p:spPr bwMode="auto">
            <a:xfrm>
              <a:off x="1782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8" name="Oval 282"/>
            <p:cNvSpPr>
              <a:spLocks noChangeArrowheads="1"/>
            </p:cNvSpPr>
            <p:nvPr/>
          </p:nvSpPr>
          <p:spPr bwMode="auto">
            <a:xfrm>
              <a:off x="2423" y="244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79" name="Oval 283"/>
            <p:cNvSpPr>
              <a:spLocks noChangeArrowheads="1"/>
            </p:cNvSpPr>
            <p:nvPr/>
          </p:nvSpPr>
          <p:spPr bwMode="auto">
            <a:xfrm>
              <a:off x="2532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0" name="Oval 284"/>
            <p:cNvSpPr>
              <a:spLocks noChangeArrowheads="1"/>
            </p:cNvSpPr>
            <p:nvPr/>
          </p:nvSpPr>
          <p:spPr bwMode="auto">
            <a:xfrm>
              <a:off x="2805" y="2355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1" name="Oval 285"/>
            <p:cNvSpPr>
              <a:spLocks noChangeArrowheads="1"/>
            </p:cNvSpPr>
            <p:nvPr/>
          </p:nvSpPr>
          <p:spPr bwMode="auto">
            <a:xfrm>
              <a:off x="2996" y="235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2" name="Oval 286"/>
            <p:cNvSpPr>
              <a:spLocks noChangeArrowheads="1"/>
            </p:cNvSpPr>
            <p:nvPr/>
          </p:nvSpPr>
          <p:spPr bwMode="auto">
            <a:xfrm>
              <a:off x="3569" y="234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3" name="Oval 287"/>
            <p:cNvSpPr>
              <a:spLocks noChangeArrowheads="1"/>
            </p:cNvSpPr>
            <p:nvPr/>
          </p:nvSpPr>
          <p:spPr bwMode="auto">
            <a:xfrm>
              <a:off x="3759" y="235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4" name="Oval 288"/>
            <p:cNvSpPr>
              <a:spLocks noChangeArrowheads="1"/>
            </p:cNvSpPr>
            <p:nvPr/>
          </p:nvSpPr>
          <p:spPr bwMode="auto">
            <a:xfrm>
              <a:off x="4121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5" name="Oval 289"/>
            <p:cNvSpPr>
              <a:spLocks noChangeArrowheads="1"/>
            </p:cNvSpPr>
            <p:nvPr/>
          </p:nvSpPr>
          <p:spPr bwMode="auto">
            <a:xfrm>
              <a:off x="4346" y="234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6" name="Oval 290"/>
            <p:cNvSpPr>
              <a:spLocks noChangeArrowheads="1"/>
            </p:cNvSpPr>
            <p:nvPr/>
          </p:nvSpPr>
          <p:spPr bwMode="auto">
            <a:xfrm>
              <a:off x="4741" y="234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7" name="Oval 291"/>
            <p:cNvSpPr>
              <a:spLocks noChangeArrowheads="1"/>
            </p:cNvSpPr>
            <p:nvPr/>
          </p:nvSpPr>
          <p:spPr bwMode="auto">
            <a:xfrm>
              <a:off x="5001" y="2355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8" name="Oval 292"/>
            <p:cNvSpPr>
              <a:spLocks noChangeArrowheads="1"/>
            </p:cNvSpPr>
            <p:nvPr/>
          </p:nvSpPr>
          <p:spPr bwMode="auto">
            <a:xfrm>
              <a:off x="4496" y="2589"/>
              <a:ext cx="72" cy="4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89" name="Oval 293"/>
            <p:cNvSpPr>
              <a:spLocks noChangeArrowheads="1"/>
            </p:cNvSpPr>
            <p:nvPr/>
          </p:nvSpPr>
          <p:spPr bwMode="auto">
            <a:xfrm>
              <a:off x="5056" y="253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90" name="Oval 294"/>
            <p:cNvSpPr>
              <a:spLocks noChangeArrowheads="1"/>
            </p:cNvSpPr>
            <p:nvPr/>
          </p:nvSpPr>
          <p:spPr bwMode="auto">
            <a:xfrm>
              <a:off x="2574" y="2597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91" name="Oval 295"/>
            <p:cNvSpPr>
              <a:spLocks noChangeArrowheads="1"/>
            </p:cNvSpPr>
            <p:nvPr/>
          </p:nvSpPr>
          <p:spPr bwMode="auto">
            <a:xfrm>
              <a:off x="2240" y="2593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92" name="Oval 296"/>
            <p:cNvSpPr>
              <a:spLocks noChangeArrowheads="1"/>
            </p:cNvSpPr>
            <p:nvPr/>
          </p:nvSpPr>
          <p:spPr bwMode="auto">
            <a:xfrm>
              <a:off x="2771" y="251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93" name="Oval 297"/>
            <p:cNvSpPr>
              <a:spLocks noChangeArrowheads="1"/>
            </p:cNvSpPr>
            <p:nvPr/>
          </p:nvSpPr>
          <p:spPr bwMode="auto">
            <a:xfrm>
              <a:off x="5315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394" name="Group 298"/>
            <p:cNvGrpSpPr>
              <a:grpSpLocks/>
            </p:cNvGrpSpPr>
            <p:nvPr/>
          </p:nvGrpSpPr>
          <p:grpSpPr bwMode="auto">
            <a:xfrm>
              <a:off x="735" y="1932"/>
              <a:ext cx="4862" cy="288"/>
              <a:chOff x="980" y="6626"/>
              <a:chExt cx="6483" cy="674"/>
            </a:xfrm>
          </p:grpSpPr>
          <p:sp>
            <p:nvSpPr>
              <p:cNvPr id="4395" name="Line 299"/>
              <p:cNvSpPr>
                <a:spLocks noChangeShapeType="1"/>
              </p:cNvSpPr>
              <p:nvPr/>
            </p:nvSpPr>
            <p:spPr bwMode="auto">
              <a:xfrm flipV="1">
                <a:off x="980" y="6626"/>
                <a:ext cx="6419" cy="1"/>
              </a:xfrm>
              <a:prstGeom prst="line">
                <a:avLst/>
              </a:prstGeom>
              <a:noFill/>
              <a:ln w="476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96" name="Line 300"/>
              <p:cNvSpPr>
                <a:spLocks noChangeShapeType="1"/>
              </p:cNvSpPr>
              <p:nvPr/>
            </p:nvSpPr>
            <p:spPr bwMode="auto">
              <a:xfrm flipV="1">
                <a:off x="980" y="7299"/>
                <a:ext cx="6419" cy="1"/>
              </a:xfrm>
              <a:prstGeom prst="line">
                <a:avLst/>
              </a:prstGeom>
              <a:noFill/>
              <a:ln w="476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97" name="Oval 301"/>
              <p:cNvSpPr>
                <a:spLocks noChangeArrowheads="1"/>
              </p:cNvSpPr>
              <p:nvPr/>
            </p:nvSpPr>
            <p:spPr bwMode="auto">
              <a:xfrm>
                <a:off x="1113" y="666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98" name="Oval 302"/>
              <p:cNvSpPr>
                <a:spLocks noChangeArrowheads="1"/>
              </p:cNvSpPr>
              <p:nvPr/>
            </p:nvSpPr>
            <p:spPr bwMode="auto">
              <a:xfrm>
                <a:off x="1585" y="682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99" name="Oval 303"/>
              <p:cNvSpPr>
                <a:spLocks noChangeArrowheads="1"/>
              </p:cNvSpPr>
              <p:nvPr/>
            </p:nvSpPr>
            <p:spPr bwMode="auto">
              <a:xfrm>
                <a:off x="1212" y="69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0" name="Oval 304"/>
              <p:cNvSpPr>
                <a:spLocks noChangeArrowheads="1"/>
              </p:cNvSpPr>
              <p:nvPr/>
            </p:nvSpPr>
            <p:spPr bwMode="auto">
              <a:xfrm>
                <a:off x="1366" y="67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1" name="Oval 305"/>
              <p:cNvSpPr>
                <a:spLocks noChangeArrowheads="1"/>
              </p:cNvSpPr>
              <p:nvPr/>
            </p:nvSpPr>
            <p:spPr bwMode="auto">
              <a:xfrm>
                <a:off x="1557" y="70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2" name="Oval 306"/>
              <p:cNvSpPr>
                <a:spLocks noChangeArrowheads="1"/>
              </p:cNvSpPr>
              <p:nvPr/>
            </p:nvSpPr>
            <p:spPr bwMode="auto">
              <a:xfrm>
                <a:off x="1366" y="692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3" name="Oval 307"/>
              <p:cNvSpPr>
                <a:spLocks noChangeArrowheads="1"/>
              </p:cNvSpPr>
              <p:nvPr/>
            </p:nvSpPr>
            <p:spPr bwMode="auto">
              <a:xfrm>
                <a:off x="1276" y="71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4" name="Oval 308"/>
              <p:cNvSpPr>
                <a:spLocks noChangeArrowheads="1"/>
              </p:cNvSpPr>
              <p:nvPr/>
            </p:nvSpPr>
            <p:spPr bwMode="auto">
              <a:xfrm>
                <a:off x="2085" y="69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5" name="Oval 309"/>
              <p:cNvSpPr>
                <a:spLocks noChangeArrowheads="1"/>
              </p:cNvSpPr>
              <p:nvPr/>
            </p:nvSpPr>
            <p:spPr bwMode="auto">
              <a:xfrm>
                <a:off x="1858" y="67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6" name="Oval 310"/>
              <p:cNvSpPr>
                <a:spLocks noChangeArrowheads="1"/>
              </p:cNvSpPr>
              <p:nvPr/>
            </p:nvSpPr>
            <p:spPr bwMode="auto">
              <a:xfrm>
                <a:off x="1867" y="702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7" name="Oval 311"/>
              <p:cNvSpPr>
                <a:spLocks noChangeArrowheads="1"/>
              </p:cNvSpPr>
              <p:nvPr/>
            </p:nvSpPr>
            <p:spPr bwMode="auto">
              <a:xfrm>
                <a:off x="2658" y="69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8" name="Oval 312"/>
              <p:cNvSpPr>
                <a:spLocks noChangeArrowheads="1"/>
              </p:cNvSpPr>
              <p:nvPr/>
            </p:nvSpPr>
            <p:spPr bwMode="auto">
              <a:xfrm>
                <a:off x="2349" y="67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09" name="Oval 313"/>
              <p:cNvSpPr>
                <a:spLocks noChangeArrowheads="1"/>
              </p:cNvSpPr>
              <p:nvPr/>
            </p:nvSpPr>
            <p:spPr bwMode="auto">
              <a:xfrm>
                <a:off x="2349" y="708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0" name="Oval 314"/>
              <p:cNvSpPr>
                <a:spLocks noChangeArrowheads="1"/>
              </p:cNvSpPr>
              <p:nvPr/>
            </p:nvSpPr>
            <p:spPr bwMode="auto">
              <a:xfrm>
                <a:off x="3331" y="708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1" name="Oval 315"/>
              <p:cNvSpPr>
                <a:spLocks noChangeArrowheads="1"/>
              </p:cNvSpPr>
              <p:nvPr/>
            </p:nvSpPr>
            <p:spPr bwMode="auto">
              <a:xfrm>
                <a:off x="3085" y="68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2" name="Oval 316"/>
              <p:cNvSpPr>
                <a:spLocks noChangeArrowheads="1"/>
              </p:cNvSpPr>
              <p:nvPr/>
            </p:nvSpPr>
            <p:spPr bwMode="auto">
              <a:xfrm>
                <a:off x="2903" y="70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3" name="Oval 317"/>
              <p:cNvSpPr>
                <a:spLocks noChangeArrowheads="1"/>
              </p:cNvSpPr>
              <p:nvPr/>
            </p:nvSpPr>
            <p:spPr bwMode="auto">
              <a:xfrm>
                <a:off x="2739" y="67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4" name="Oval 318"/>
              <p:cNvSpPr>
                <a:spLocks noChangeArrowheads="1"/>
              </p:cNvSpPr>
              <p:nvPr/>
            </p:nvSpPr>
            <p:spPr bwMode="auto">
              <a:xfrm>
                <a:off x="3685" y="678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5" name="Oval 319"/>
              <p:cNvSpPr>
                <a:spLocks noChangeArrowheads="1"/>
              </p:cNvSpPr>
              <p:nvPr/>
            </p:nvSpPr>
            <p:spPr bwMode="auto">
              <a:xfrm>
                <a:off x="4239" y="68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6" name="Oval 320"/>
              <p:cNvSpPr>
                <a:spLocks noChangeArrowheads="1"/>
              </p:cNvSpPr>
              <p:nvPr/>
            </p:nvSpPr>
            <p:spPr bwMode="auto">
              <a:xfrm>
                <a:off x="4058" y="70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7" name="Oval 321"/>
              <p:cNvSpPr>
                <a:spLocks noChangeArrowheads="1"/>
              </p:cNvSpPr>
              <p:nvPr/>
            </p:nvSpPr>
            <p:spPr bwMode="auto">
              <a:xfrm>
                <a:off x="3577" y="69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8" name="Oval 322"/>
              <p:cNvSpPr>
                <a:spLocks noChangeArrowheads="1"/>
              </p:cNvSpPr>
              <p:nvPr/>
            </p:nvSpPr>
            <p:spPr bwMode="auto">
              <a:xfrm>
                <a:off x="3377" y="674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19" name="Oval 323"/>
              <p:cNvSpPr>
                <a:spLocks noChangeArrowheads="1"/>
              </p:cNvSpPr>
              <p:nvPr/>
            </p:nvSpPr>
            <p:spPr bwMode="auto">
              <a:xfrm>
                <a:off x="3168" y="69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0" name="Oval 324"/>
              <p:cNvSpPr>
                <a:spLocks noChangeArrowheads="1"/>
              </p:cNvSpPr>
              <p:nvPr/>
            </p:nvSpPr>
            <p:spPr bwMode="auto">
              <a:xfrm>
                <a:off x="2622" y="71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1" name="Oval 325"/>
              <p:cNvSpPr>
                <a:spLocks noChangeArrowheads="1"/>
              </p:cNvSpPr>
              <p:nvPr/>
            </p:nvSpPr>
            <p:spPr bwMode="auto">
              <a:xfrm>
                <a:off x="2085" y="67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2" name="Oval 326"/>
              <p:cNvSpPr>
                <a:spLocks noChangeArrowheads="1"/>
              </p:cNvSpPr>
              <p:nvPr/>
            </p:nvSpPr>
            <p:spPr bwMode="auto">
              <a:xfrm>
                <a:off x="2003" y="71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3" name="Oval 327"/>
              <p:cNvSpPr>
                <a:spLocks noChangeArrowheads="1"/>
              </p:cNvSpPr>
              <p:nvPr/>
            </p:nvSpPr>
            <p:spPr bwMode="auto">
              <a:xfrm>
                <a:off x="2449" y="689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4" name="Oval 328"/>
              <p:cNvSpPr>
                <a:spLocks noChangeArrowheads="1"/>
              </p:cNvSpPr>
              <p:nvPr/>
            </p:nvSpPr>
            <p:spPr bwMode="auto">
              <a:xfrm>
                <a:off x="1058" y="71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5" name="Oval 329"/>
              <p:cNvSpPr>
                <a:spLocks noChangeArrowheads="1"/>
              </p:cNvSpPr>
              <p:nvPr/>
            </p:nvSpPr>
            <p:spPr bwMode="auto">
              <a:xfrm>
                <a:off x="2894" y="688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6" name="Oval 330"/>
              <p:cNvSpPr>
                <a:spLocks noChangeArrowheads="1"/>
              </p:cNvSpPr>
              <p:nvPr/>
            </p:nvSpPr>
            <p:spPr bwMode="auto">
              <a:xfrm>
                <a:off x="2967" y="66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7" name="Oval 331"/>
              <p:cNvSpPr>
                <a:spLocks noChangeArrowheads="1"/>
              </p:cNvSpPr>
              <p:nvPr/>
            </p:nvSpPr>
            <p:spPr bwMode="auto">
              <a:xfrm>
                <a:off x="3122" y="71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8" name="Oval 332"/>
              <p:cNvSpPr>
                <a:spLocks noChangeArrowheads="1"/>
              </p:cNvSpPr>
              <p:nvPr/>
            </p:nvSpPr>
            <p:spPr bwMode="auto">
              <a:xfrm>
                <a:off x="3367" y="689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29" name="Oval 333"/>
              <p:cNvSpPr>
                <a:spLocks noChangeArrowheads="1"/>
              </p:cNvSpPr>
              <p:nvPr/>
            </p:nvSpPr>
            <p:spPr bwMode="auto">
              <a:xfrm>
                <a:off x="3658" y="71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0" name="Oval 334"/>
              <p:cNvSpPr>
                <a:spLocks noChangeArrowheads="1"/>
              </p:cNvSpPr>
              <p:nvPr/>
            </p:nvSpPr>
            <p:spPr bwMode="auto">
              <a:xfrm>
                <a:off x="3831" y="69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1" name="Oval 335"/>
              <p:cNvSpPr>
                <a:spLocks noChangeArrowheads="1"/>
              </p:cNvSpPr>
              <p:nvPr/>
            </p:nvSpPr>
            <p:spPr bwMode="auto">
              <a:xfrm>
                <a:off x="4012" y="67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2" name="Oval 336"/>
              <p:cNvSpPr>
                <a:spLocks noChangeArrowheads="1"/>
              </p:cNvSpPr>
              <p:nvPr/>
            </p:nvSpPr>
            <p:spPr bwMode="auto">
              <a:xfrm>
                <a:off x="1722" y="69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3" name="Oval 337"/>
              <p:cNvSpPr>
                <a:spLocks noChangeArrowheads="1"/>
              </p:cNvSpPr>
              <p:nvPr/>
            </p:nvSpPr>
            <p:spPr bwMode="auto">
              <a:xfrm>
                <a:off x="1731" y="71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4" name="Oval 338"/>
              <p:cNvSpPr>
                <a:spLocks noChangeArrowheads="1"/>
              </p:cNvSpPr>
              <p:nvPr/>
            </p:nvSpPr>
            <p:spPr bwMode="auto">
              <a:xfrm>
                <a:off x="1685" y="669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5" name="Oval 339"/>
              <p:cNvSpPr>
                <a:spLocks noChangeArrowheads="1"/>
              </p:cNvSpPr>
              <p:nvPr/>
            </p:nvSpPr>
            <p:spPr bwMode="auto">
              <a:xfrm>
                <a:off x="2249" y="69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6" name="Oval 340"/>
              <p:cNvSpPr>
                <a:spLocks noChangeArrowheads="1"/>
              </p:cNvSpPr>
              <p:nvPr/>
            </p:nvSpPr>
            <p:spPr bwMode="auto">
              <a:xfrm>
                <a:off x="4267" y="672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7" name="Oval 341"/>
              <p:cNvSpPr>
                <a:spLocks noChangeArrowheads="1"/>
              </p:cNvSpPr>
              <p:nvPr/>
            </p:nvSpPr>
            <p:spPr bwMode="auto">
              <a:xfrm>
                <a:off x="3849" y="70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8" name="Oval 342"/>
              <p:cNvSpPr>
                <a:spLocks noChangeArrowheads="1"/>
              </p:cNvSpPr>
              <p:nvPr/>
            </p:nvSpPr>
            <p:spPr bwMode="auto">
              <a:xfrm>
                <a:off x="3840" y="67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39" name="Oval 343"/>
              <p:cNvSpPr>
                <a:spLocks noChangeArrowheads="1"/>
              </p:cNvSpPr>
              <p:nvPr/>
            </p:nvSpPr>
            <p:spPr bwMode="auto">
              <a:xfrm>
                <a:off x="3540" y="66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0" name="Oval 344"/>
              <p:cNvSpPr>
                <a:spLocks noChangeArrowheads="1"/>
              </p:cNvSpPr>
              <p:nvPr/>
            </p:nvSpPr>
            <p:spPr bwMode="auto">
              <a:xfrm>
                <a:off x="2531" y="66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1" name="Oval 345"/>
              <p:cNvSpPr>
                <a:spLocks noChangeArrowheads="1"/>
              </p:cNvSpPr>
              <p:nvPr/>
            </p:nvSpPr>
            <p:spPr bwMode="auto">
              <a:xfrm>
                <a:off x="1967" y="66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2" name="Oval 346"/>
              <p:cNvSpPr>
                <a:spLocks noChangeArrowheads="1"/>
              </p:cNvSpPr>
              <p:nvPr/>
            </p:nvSpPr>
            <p:spPr bwMode="auto">
              <a:xfrm>
                <a:off x="1067" y="684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3" name="Oval 347"/>
              <p:cNvSpPr>
                <a:spLocks noChangeArrowheads="1"/>
              </p:cNvSpPr>
              <p:nvPr/>
            </p:nvSpPr>
            <p:spPr bwMode="auto">
              <a:xfrm>
                <a:off x="2194" y="715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4" name="Oval 348"/>
              <p:cNvSpPr>
                <a:spLocks noChangeArrowheads="1"/>
              </p:cNvSpPr>
              <p:nvPr/>
            </p:nvSpPr>
            <p:spPr bwMode="auto">
              <a:xfrm>
                <a:off x="2776" y="714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5" name="Oval 349"/>
              <p:cNvSpPr>
                <a:spLocks noChangeArrowheads="1"/>
              </p:cNvSpPr>
              <p:nvPr/>
            </p:nvSpPr>
            <p:spPr bwMode="auto">
              <a:xfrm>
                <a:off x="3485" y="707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6" name="Oval 350"/>
              <p:cNvSpPr>
                <a:spLocks noChangeArrowheads="1"/>
              </p:cNvSpPr>
              <p:nvPr/>
            </p:nvSpPr>
            <p:spPr bwMode="auto">
              <a:xfrm>
                <a:off x="3994" y="691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7" name="Oval 351"/>
              <p:cNvSpPr>
                <a:spLocks noChangeArrowheads="1"/>
              </p:cNvSpPr>
              <p:nvPr/>
            </p:nvSpPr>
            <p:spPr bwMode="auto">
              <a:xfrm>
                <a:off x="3958" y="714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8" name="Oval 352"/>
              <p:cNvSpPr>
                <a:spLocks noChangeArrowheads="1"/>
              </p:cNvSpPr>
              <p:nvPr/>
            </p:nvSpPr>
            <p:spPr bwMode="auto">
              <a:xfrm>
                <a:off x="4213" y="70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49" name="Oval 353"/>
              <p:cNvSpPr>
                <a:spLocks noChangeArrowheads="1"/>
              </p:cNvSpPr>
              <p:nvPr/>
            </p:nvSpPr>
            <p:spPr bwMode="auto">
              <a:xfrm>
                <a:off x="4167" y="716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0" name="Oval 354"/>
              <p:cNvSpPr>
                <a:spLocks noChangeArrowheads="1"/>
              </p:cNvSpPr>
              <p:nvPr/>
            </p:nvSpPr>
            <p:spPr bwMode="auto">
              <a:xfrm>
                <a:off x="4494" y="67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1" name="Oval 355"/>
              <p:cNvSpPr>
                <a:spLocks noChangeArrowheads="1"/>
              </p:cNvSpPr>
              <p:nvPr/>
            </p:nvSpPr>
            <p:spPr bwMode="auto">
              <a:xfrm>
                <a:off x="5004" y="68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2" name="Oval 356"/>
              <p:cNvSpPr>
                <a:spLocks noChangeArrowheads="1"/>
              </p:cNvSpPr>
              <p:nvPr/>
            </p:nvSpPr>
            <p:spPr bwMode="auto">
              <a:xfrm>
                <a:off x="4695" y="67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3" name="Oval 357"/>
              <p:cNvSpPr>
                <a:spLocks noChangeArrowheads="1"/>
              </p:cNvSpPr>
              <p:nvPr/>
            </p:nvSpPr>
            <p:spPr bwMode="auto">
              <a:xfrm>
                <a:off x="4695" y="70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4" name="Oval 358"/>
              <p:cNvSpPr>
                <a:spLocks noChangeArrowheads="1"/>
              </p:cNvSpPr>
              <p:nvPr/>
            </p:nvSpPr>
            <p:spPr bwMode="auto">
              <a:xfrm>
                <a:off x="5677" y="70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5" name="Oval 359"/>
              <p:cNvSpPr>
                <a:spLocks noChangeArrowheads="1"/>
              </p:cNvSpPr>
              <p:nvPr/>
            </p:nvSpPr>
            <p:spPr bwMode="auto">
              <a:xfrm>
                <a:off x="5431" y="67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6" name="Oval 360"/>
              <p:cNvSpPr>
                <a:spLocks noChangeArrowheads="1"/>
              </p:cNvSpPr>
              <p:nvPr/>
            </p:nvSpPr>
            <p:spPr bwMode="auto">
              <a:xfrm>
                <a:off x="5249" y="70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7" name="Oval 361"/>
              <p:cNvSpPr>
                <a:spLocks noChangeArrowheads="1"/>
              </p:cNvSpPr>
              <p:nvPr/>
            </p:nvSpPr>
            <p:spPr bwMode="auto">
              <a:xfrm>
                <a:off x="5085" y="67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8" name="Oval 362"/>
              <p:cNvSpPr>
                <a:spLocks noChangeArrowheads="1"/>
              </p:cNvSpPr>
              <p:nvPr/>
            </p:nvSpPr>
            <p:spPr bwMode="auto">
              <a:xfrm>
                <a:off x="5923" y="68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59" name="Oval 363"/>
              <p:cNvSpPr>
                <a:spLocks noChangeArrowheads="1"/>
              </p:cNvSpPr>
              <p:nvPr/>
            </p:nvSpPr>
            <p:spPr bwMode="auto">
              <a:xfrm>
                <a:off x="5723" y="668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0" name="Oval 364"/>
              <p:cNvSpPr>
                <a:spLocks noChangeArrowheads="1"/>
              </p:cNvSpPr>
              <p:nvPr/>
            </p:nvSpPr>
            <p:spPr bwMode="auto">
              <a:xfrm>
                <a:off x="5514" y="69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1" name="Oval 365"/>
              <p:cNvSpPr>
                <a:spLocks noChangeArrowheads="1"/>
              </p:cNvSpPr>
              <p:nvPr/>
            </p:nvSpPr>
            <p:spPr bwMode="auto">
              <a:xfrm>
                <a:off x="4968" y="70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2" name="Oval 366"/>
              <p:cNvSpPr>
                <a:spLocks noChangeArrowheads="1"/>
              </p:cNvSpPr>
              <p:nvPr/>
            </p:nvSpPr>
            <p:spPr bwMode="auto">
              <a:xfrm>
                <a:off x="4795" y="684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3" name="Oval 367"/>
              <p:cNvSpPr>
                <a:spLocks noChangeArrowheads="1"/>
              </p:cNvSpPr>
              <p:nvPr/>
            </p:nvSpPr>
            <p:spPr bwMode="auto">
              <a:xfrm>
                <a:off x="5240" y="68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4" name="Oval 368"/>
              <p:cNvSpPr>
                <a:spLocks noChangeArrowheads="1"/>
              </p:cNvSpPr>
              <p:nvPr/>
            </p:nvSpPr>
            <p:spPr bwMode="auto">
              <a:xfrm>
                <a:off x="5468" y="70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5" name="Oval 369"/>
              <p:cNvSpPr>
                <a:spLocks noChangeArrowheads="1"/>
              </p:cNvSpPr>
              <p:nvPr/>
            </p:nvSpPr>
            <p:spPr bwMode="auto">
              <a:xfrm>
                <a:off x="5713" y="684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6" name="Oval 370"/>
              <p:cNvSpPr>
                <a:spLocks noChangeArrowheads="1"/>
              </p:cNvSpPr>
              <p:nvPr/>
            </p:nvSpPr>
            <p:spPr bwMode="auto">
              <a:xfrm>
                <a:off x="4595" y="68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7" name="Oval 371"/>
              <p:cNvSpPr>
                <a:spLocks noChangeArrowheads="1"/>
              </p:cNvSpPr>
              <p:nvPr/>
            </p:nvSpPr>
            <p:spPr bwMode="auto">
              <a:xfrm>
                <a:off x="5831" y="702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8" name="Oval 372"/>
              <p:cNvSpPr>
                <a:spLocks noChangeArrowheads="1"/>
              </p:cNvSpPr>
              <p:nvPr/>
            </p:nvSpPr>
            <p:spPr bwMode="auto">
              <a:xfrm>
                <a:off x="4413" y="690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69" name="Oval 373"/>
              <p:cNvSpPr>
                <a:spLocks noChangeArrowheads="1"/>
              </p:cNvSpPr>
              <p:nvPr/>
            </p:nvSpPr>
            <p:spPr bwMode="auto">
              <a:xfrm>
                <a:off x="4404" y="709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0" name="Oval 374"/>
              <p:cNvSpPr>
                <a:spLocks noChangeArrowheads="1"/>
              </p:cNvSpPr>
              <p:nvPr/>
            </p:nvSpPr>
            <p:spPr bwMode="auto">
              <a:xfrm>
                <a:off x="4850" y="713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1" name="Oval 375"/>
              <p:cNvSpPr>
                <a:spLocks noChangeArrowheads="1"/>
              </p:cNvSpPr>
              <p:nvPr/>
            </p:nvSpPr>
            <p:spPr bwMode="auto">
              <a:xfrm>
                <a:off x="4594" y="71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2" name="Oval 376"/>
              <p:cNvSpPr>
                <a:spLocks noChangeArrowheads="1"/>
              </p:cNvSpPr>
              <p:nvPr/>
            </p:nvSpPr>
            <p:spPr bwMode="auto">
              <a:xfrm>
                <a:off x="5158" y="71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3" name="Oval 377"/>
              <p:cNvSpPr>
                <a:spLocks noChangeArrowheads="1"/>
              </p:cNvSpPr>
              <p:nvPr/>
            </p:nvSpPr>
            <p:spPr bwMode="auto">
              <a:xfrm>
                <a:off x="4894" y="668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4" name="Oval 378"/>
              <p:cNvSpPr>
                <a:spLocks noChangeArrowheads="1"/>
              </p:cNvSpPr>
              <p:nvPr/>
            </p:nvSpPr>
            <p:spPr bwMode="auto">
              <a:xfrm>
                <a:off x="5930" y="669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5" name="Oval 379"/>
              <p:cNvSpPr>
                <a:spLocks noChangeArrowheads="1"/>
              </p:cNvSpPr>
              <p:nvPr/>
            </p:nvSpPr>
            <p:spPr bwMode="auto">
              <a:xfrm>
                <a:off x="5558" y="71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6" name="Oval 380"/>
              <p:cNvSpPr>
                <a:spLocks noChangeArrowheads="1"/>
              </p:cNvSpPr>
              <p:nvPr/>
            </p:nvSpPr>
            <p:spPr bwMode="auto">
              <a:xfrm>
                <a:off x="5785" y="71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7" name="Oval 381"/>
              <p:cNvSpPr>
                <a:spLocks noChangeArrowheads="1"/>
              </p:cNvSpPr>
              <p:nvPr/>
            </p:nvSpPr>
            <p:spPr bwMode="auto">
              <a:xfrm>
                <a:off x="5367" y="71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8" name="Oval 382"/>
              <p:cNvSpPr>
                <a:spLocks noChangeArrowheads="1"/>
              </p:cNvSpPr>
              <p:nvPr/>
            </p:nvSpPr>
            <p:spPr bwMode="auto">
              <a:xfrm>
                <a:off x="6149" y="66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79" name="Oval 383"/>
              <p:cNvSpPr>
                <a:spLocks noChangeArrowheads="1"/>
              </p:cNvSpPr>
              <p:nvPr/>
            </p:nvSpPr>
            <p:spPr bwMode="auto">
              <a:xfrm>
                <a:off x="6104" y="684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0" name="Oval 384"/>
              <p:cNvSpPr>
                <a:spLocks noChangeArrowheads="1"/>
              </p:cNvSpPr>
              <p:nvPr/>
            </p:nvSpPr>
            <p:spPr bwMode="auto">
              <a:xfrm>
                <a:off x="6540" y="68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1" name="Oval 385"/>
              <p:cNvSpPr>
                <a:spLocks noChangeArrowheads="1"/>
              </p:cNvSpPr>
              <p:nvPr/>
            </p:nvSpPr>
            <p:spPr bwMode="auto">
              <a:xfrm>
                <a:off x="6031" y="702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2" name="Oval 386"/>
              <p:cNvSpPr>
                <a:spLocks noChangeArrowheads="1"/>
              </p:cNvSpPr>
              <p:nvPr/>
            </p:nvSpPr>
            <p:spPr bwMode="auto">
              <a:xfrm>
                <a:off x="6631" y="69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3" name="Oval 387"/>
              <p:cNvSpPr>
                <a:spLocks noChangeArrowheads="1"/>
              </p:cNvSpPr>
              <p:nvPr/>
            </p:nvSpPr>
            <p:spPr bwMode="auto">
              <a:xfrm>
                <a:off x="6322" y="677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4" name="Oval 388"/>
              <p:cNvSpPr>
                <a:spLocks noChangeArrowheads="1"/>
              </p:cNvSpPr>
              <p:nvPr/>
            </p:nvSpPr>
            <p:spPr bwMode="auto">
              <a:xfrm>
                <a:off x="6322" y="71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5" name="Oval 389"/>
              <p:cNvSpPr>
                <a:spLocks noChangeArrowheads="1"/>
              </p:cNvSpPr>
              <p:nvPr/>
            </p:nvSpPr>
            <p:spPr bwMode="auto">
              <a:xfrm>
                <a:off x="7058" y="682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6" name="Oval 390"/>
              <p:cNvSpPr>
                <a:spLocks noChangeArrowheads="1"/>
              </p:cNvSpPr>
              <p:nvPr/>
            </p:nvSpPr>
            <p:spPr bwMode="auto">
              <a:xfrm>
                <a:off x="6876" y="707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7" name="Oval 391"/>
              <p:cNvSpPr>
                <a:spLocks noChangeArrowheads="1"/>
              </p:cNvSpPr>
              <p:nvPr/>
            </p:nvSpPr>
            <p:spPr bwMode="auto">
              <a:xfrm>
                <a:off x="6712" y="677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8" name="Oval 392"/>
              <p:cNvSpPr>
                <a:spLocks noChangeArrowheads="1"/>
              </p:cNvSpPr>
              <p:nvPr/>
            </p:nvSpPr>
            <p:spPr bwMode="auto">
              <a:xfrm>
                <a:off x="7141" y="697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89" name="Oval 393"/>
              <p:cNvSpPr>
                <a:spLocks noChangeArrowheads="1"/>
              </p:cNvSpPr>
              <p:nvPr/>
            </p:nvSpPr>
            <p:spPr bwMode="auto">
              <a:xfrm>
                <a:off x="6595" y="7123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0" name="Oval 394"/>
              <p:cNvSpPr>
                <a:spLocks noChangeArrowheads="1"/>
              </p:cNvSpPr>
              <p:nvPr/>
            </p:nvSpPr>
            <p:spPr bwMode="auto">
              <a:xfrm>
                <a:off x="6422" y="691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1" name="Oval 395"/>
              <p:cNvSpPr>
                <a:spLocks noChangeArrowheads="1"/>
              </p:cNvSpPr>
              <p:nvPr/>
            </p:nvSpPr>
            <p:spPr bwMode="auto">
              <a:xfrm>
                <a:off x="6867" y="6905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2" name="Oval 396"/>
              <p:cNvSpPr>
                <a:spLocks noChangeArrowheads="1"/>
              </p:cNvSpPr>
              <p:nvPr/>
            </p:nvSpPr>
            <p:spPr bwMode="auto">
              <a:xfrm>
                <a:off x="6940" y="669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3" name="Oval 397"/>
              <p:cNvSpPr>
                <a:spLocks noChangeArrowheads="1"/>
              </p:cNvSpPr>
              <p:nvPr/>
            </p:nvSpPr>
            <p:spPr bwMode="auto">
              <a:xfrm>
                <a:off x="7095" y="71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4" name="Oval 398"/>
              <p:cNvSpPr>
                <a:spLocks noChangeArrowheads="1"/>
              </p:cNvSpPr>
              <p:nvPr/>
            </p:nvSpPr>
            <p:spPr bwMode="auto">
              <a:xfrm>
                <a:off x="6222" y="69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5" name="Oval 399"/>
              <p:cNvSpPr>
                <a:spLocks noChangeArrowheads="1"/>
              </p:cNvSpPr>
              <p:nvPr/>
            </p:nvSpPr>
            <p:spPr bwMode="auto">
              <a:xfrm>
                <a:off x="6504" y="669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6" name="Oval 400"/>
              <p:cNvSpPr>
                <a:spLocks noChangeArrowheads="1"/>
              </p:cNvSpPr>
              <p:nvPr/>
            </p:nvSpPr>
            <p:spPr bwMode="auto">
              <a:xfrm>
                <a:off x="6749" y="71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7" name="Oval 401"/>
              <p:cNvSpPr>
                <a:spLocks noChangeArrowheads="1"/>
              </p:cNvSpPr>
              <p:nvPr/>
            </p:nvSpPr>
            <p:spPr bwMode="auto">
              <a:xfrm>
                <a:off x="6158" y="7104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8" name="Oval 402"/>
              <p:cNvSpPr>
                <a:spLocks noChangeArrowheads="1"/>
              </p:cNvSpPr>
              <p:nvPr/>
            </p:nvSpPr>
            <p:spPr bwMode="auto">
              <a:xfrm>
                <a:off x="6821" y="66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499" name="Oval 403"/>
              <p:cNvSpPr>
                <a:spLocks noChangeArrowheads="1"/>
              </p:cNvSpPr>
              <p:nvPr/>
            </p:nvSpPr>
            <p:spPr bwMode="auto">
              <a:xfrm>
                <a:off x="6485" y="7050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0" name="Oval 404"/>
              <p:cNvSpPr>
                <a:spLocks noChangeArrowheads="1"/>
              </p:cNvSpPr>
              <p:nvPr/>
            </p:nvSpPr>
            <p:spPr bwMode="auto">
              <a:xfrm>
                <a:off x="7185" y="66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1" name="Oval 405"/>
              <p:cNvSpPr>
                <a:spLocks noChangeArrowheads="1"/>
              </p:cNvSpPr>
              <p:nvPr/>
            </p:nvSpPr>
            <p:spPr bwMode="auto">
              <a:xfrm>
                <a:off x="7367" y="66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2" name="Oval 406"/>
              <p:cNvSpPr>
                <a:spLocks noChangeArrowheads="1"/>
              </p:cNvSpPr>
              <p:nvPr/>
            </p:nvSpPr>
            <p:spPr bwMode="auto">
              <a:xfrm>
                <a:off x="7258" y="6841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3" name="Oval 407"/>
              <p:cNvSpPr>
                <a:spLocks noChangeArrowheads="1"/>
              </p:cNvSpPr>
              <p:nvPr/>
            </p:nvSpPr>
            <p:spPr bwMode="auto">
              <a:xfrm>
                <a:off x="7294" y="7077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4" name="Oval 408"/>
              <p:cNvSpPr>
                <a:spLocks noChangeArrowheads="1"/>
              </p:cNvSpPr>
              <p:nvPr/>
            </p:nvSpPr>
            <p:spPr bwMode="auto">
              <a:xfrm>
                <a:off x="5267" y="66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5" name="Oval 409"/>
              <p:cNvSpPr>
                <a:spLocks noChangeArrowheads="1"/>
              </p:cNvSpPr>
              <p:nvPr/>
            </p:nvSpPr>
            <p:spPr bwMode="auto">
              <a:xfrm>
                <a:off x="5585" y="6732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6" name="Oval 410"/>
              <p:cNvSpPr>
                <a:spLocks noChangeArrowheads="1"/>
              </p:cNvSpPr>
              <p:nvPr/>
            </p:nvSpPr>
            <p:spPr bwMode="auto">
              <a:xfrm>
                <a:off x="4149" y="66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07" name="Oval 411"/>
              <p:cNvSpPr>
                <a:spLocks noChangeArrowheads="1"/>
              </p:cNvSpPr>
              <p:nvPr/>
            </p:nvSpPr>
            <p:spPr bwMode="auto">
              <a:xfrm>
                <a:off x="3203" y="6659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508" name="Freeform 412"/>
            <p:cNvSpPr>
              <a:spLocks/>
            </p:cNvSpPr>
            <p:nvPr/>
          </p:nvSpPr>
          <p:spPr bwMode="auto">
            <a:xfrm>
              <a:off x="966" y="1137"/>
              <a:ext cx="4332" cy="2472"/>
            </a:xfrm>
            <a:custGeom>
              <a:avLst/>
              <a:gdLst>
                <a:gd name="T0" fmla="*/ 0 w 5776"/>
                <a:gd name="T1" fmla="*/ 5754 h 5767"/>
                <a:gd name="T2" fmla="*/ 224 w 5776"/>
                <a:gd name="T3" fmla="*/ 5758 h 5767"/>
                <a:gd name="T4" fmla="*/ 592 w 5776"/>
                <a:gd name="T5" fmla="*/ 5762 h 5767"/>
                <a:gd name="T6" fmla="*/ 984 w 5776"/>
                <a:gd name="T7" fmla="*/ 5730 h 5767"/>
                <a:gd name="T8" fmla="*/ 1386 w 5776"/>
                <a:gd name="T9" fmla="*/ 5673 h 5767"/>
                <a:gd name="T10" fmla="*/ 1750 w 5776"/>
                <a:gd name="T11" fmla="*/ 5591 h 5767"/>
                <a:gd name="T12" fmla="*/ 2141 w 5776"/>
                <a:gd name="T13" fmla="*/ 5428 h 5767"/>
                <a:gd name="T14" fmla="*/ 2592 w 5776"/>
                <a:gd name="T15" fmla="*/ 5202 h 5767"/>
                <a:gd name="T16" fmla="*/ 3024 w 5776"/>
                <a:gd name="T17" fmla="*/ 4810 h 5767"/>
                <a:gd name="T18" fmla="*/ 3096 w 5776"/>
                <a:gd name="T19" fmla="*/ 4434 h 5767"/>
                <a:gd name="T20" fmla="*/ 3077 w 5776"/>
                <a:gd name="T21" fmla="*/ 3164 h 5767"/>
                <a:gd name="T22" fmla="*/ 3092 w 5776"/>
                <a:gd name="T23" fmla="*/ 1366 h 5767"/>
                <a:gd name="T24" fmla="*/ 3164 w 5776"/>
                <a:gd name="T25" fmla="*/ 682 h 5767"/>
                <a:gd name="T26" fmla="*/ 3452 w 5776"/>
                <a:gd name="T27" fmla="*/ 250 h 5767"/>
                <a:gd name="T28" fmla="*/ 3944 w 5776"/>
                <a:gd name="T29" fmla="*/ 70 h 5767"/>
                <a:gd name="T30" fmla="*/ 4556 w 5776"/>
                <a:gd name="T31" fmla="*/ 10 h 5767"/>
                <a:gd name="T32" fmla="*/ 4980 w 5776"/>
                <a:gd name="T33" fmla="*/ 10 h 5767"/>
                <a:gd name="T34" fmla="*/ 5776 w 5776"/>
                <a:gd name="T35" fmla="*/ 10 h 5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76" h="5767">
                  <a:moveTo>
                    <a:pt x="0" y="5754"/>
                  </a:moveTo>
                  <a:cubicBezTo>
                    <a:pt x="36" y="5755"/>
                    <a:pt x="125" y="5757"/>
                    <a:pt x="224" y="5758"/>
                  </a:cubicBezTo>
                  <a:cubicBezTo>
                    <a:pt x="323" y="5759"/>
                    <a:pt x="465" y="5767"/>
                    <a:pt x="592" y="5762"/>
                  </a:cubicBezTo>
                  <a:cubicBezTo>
                    <a:pt x="719" y="5757"/>
                    <a:pt x="852" y="5745"/>
                    <a:pt x="984" y="5730"/>
                  </a:cubicBezTo>
                  <a:cubicBezTo>
                    <a:pt x="1116" y="5715"/>
                    <a:pt x="1258" y="5696"/>
                    <a:pt x="1386" y="5673"/>
                  </a:cubicBezTo>
                  <a:cubicBezTo>
                    <a:pt x="1514" y="5650"/>
                    <a:pt x="1624" y="5632"/>
                    <a:pt x="1750" y="5591"/>
                  </a:cubicBezTo>
                  <a:cubicBezTo>
                    <a:pt x="1876" y="5550"/>
                    <a:pt x="2001" y="5493"/>
                    <a:pt x="2141" y="5428"/>
                  </a:cubicBezTo>
                  <a:cubicBezTo>
                    <a:pt x="2281" y="5363"/>
                    <a:pt x="2445" y="5305"/>
                    <a:pt x="2592" y="5202"/>
                  </a:cubicBezTo>
                  <a:cubicBezTo>
                    <a:pt x="2739" y="5099"/>
                    <a:pt x="2940" y="4938"/>
                    <a:pt x="3024" y="4810"/>
                  </a:cubicBezTo>
                  <a:cubicBezTo>
                    <a:pt x="3108" y="4682"/>
                    <a:pt x="3087" y="4708"/>
                    <a:pt x="3096" y="4434"/>
                  </a:cubicBezTo>
                  <a:cubicBezTo>
                    <a:pt x="3105" y="4160"/>
                    <a:pt x="3078" y="3675"/>
                    <a:pt x="3077" y="3164"/>
                  </a:cubicBezTo>
                  <a:cubicBezTo>
                    <a:pt x="3076" y="2653"/>
                    <a:pt x="3078" y="1780"/>
                    <a:pt x="3092" y="1366"/>
                  </a:cubicBezTo>
                  <a:cubicBezTo>
                    <a:pt x="3106" y="952"/>
                    <a:pt x="3104" y="868"/>
                    <a:pt x="3164" y="682"/>
                  </a:cubicBezTo>
                  <a:cubicBezTo>
                    <a:pt x="3224" y="496"/>
                    <a:pt x="3322" y="352"/>
                    <a:pt x="3452" y="250"/>
                  </a:cubicBezTo>
                  <a:cubicBezTo>
                    <a:pt x="3582" y="148"/>
                    <a:pt x="3760" y="110"/>
                    <a:pt x="3944" y="70"/>
                  </a:cubicBezTo>
                  <a:cubicBezTo>
                    <a:pt x="4128" y="30"/>
                    <a:pt x="4383" y="20"/>
                    <a:pt x="4556" y="10"/>
                  </a:cubicBezTo>
                  <a:cubicBezTo>
                    <a:pt x="4729" y="0"/>
                    <a:pt x="4777" y="10"/>
                    <a:pt x="4980" y="10"/>
                  </a:cubicBezTo>
                  <a:cubicBezTo>
                    <a:pt x="5183" y="10"/>
                    <a:pt x="5610" y="10"/>
                    <a:pt x="5776" y="10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9" name="Oval 413"/>
            <p:cNvSpPr>
              <a:spLocks noChangeArrowheads="1"/>
            </p:cNvSpPr>
            <p:nvPr/>
          </p:nvSpPr>
          <p:spPr bwMode="auto">
            <a:xfrm>
              <a:off x="936" y="3579"/>
              <a:ext cx="72" cy="4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0" name="Oval 414"/>
            <p:cNvSpPr>
              <a:spLocks noChangeArrowheads="1"/>
            </p:cNvSpPr>
            <p:nvPr/>
          </p:nvSpPr>
          <p:spPr bwMode="auto">
            <a:xfrm>
              <a:off x="1243" y="3587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1" name="Oval 415"/>
            <p:cNvSpPr>
              <a:spLocks noChangeArrowheads="1"/>
            </p:cNvSpPr>
            <p:nvPr/>
          </p:nvSpPr>
          <p:spPr bwMode="auto">
            <a:xfrm>
              <a:off x="1523" y="3579"/>
              <a:ext cx="72" cy="4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2" name="Oval 416"/>
            <p:cNvSpPr>
              <a:spLocks noChangeArrowheads="1"/>
            </p:cNvSpPr>
            <p:nvPr/>
          </p:nvSpPr>
          <p:spPr bwMode="auto">
            <a:xfrm>
              <a:off x="1788" y="3558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3" name="Oval 417"/>
            <p:cNvSpPr>
              <a:spLocks noChangeArrowheads="1"/>
            </p:cNvSpPr>
            <p:nvPr/>
          </p:nvSpPr>
          <p:spPr bwMode="auto">
            <a:xfrm>
              <a:off x="2088" y="3537"/>
              <a:ext cx="72" cy="4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4" name="Oval 418"/>
            <p:cNvSpPr>
              <a:spLocks noChangeArrowheads="1"/>
            </p:cNvSpPr>
            <p:nvPr/>
          </p:nvSpPr>
          <p:spPr bwMode="auto">
            <a:xfrm>
              <a:off x="2368" y="3482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5" name="Oval 419"/>
            <p:cNvSpPr>
              <a:spLocks noChangeArrowheads="1"/>
            </p:cNvSpPr>
            <p:nvPr/>
          </p:nvSpPr>
          <p:spPr bwMode="auto">
            <a:xfrm>
              <a:off x="2588" y="3427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6" name="Oval 420"/>
            <p:cNvSpPr>
              <a:spLocks noChangeArrowheads="1"/>
            </p:cNvSpPr>
            <p:nvPr/>
          </p:nvSpPr>
          <p:spPr bwMode="auto">
            <a:xfrm>
              <a:off x="2762" y="3387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7" name="Oval 421"/>
            <p:cNvSpPr>
              <a:spLocks noChangeArrowheads="1"/>
            </p:cNvSpPr>
            <p:nvPr/>
          </p:nvSpPr>
          <p:spPr bwMode="auto">
            <a:xfrm>
              <a:off x="2898" y="3343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8" name="Oval 422"/>
            <p:cNvSpPr>
              <a:spLocks noChangeArrowheads="1"/>
            </p:cNvSpPr>
            <p:nvPr/>
          </p:nvSpPr>
          <p:spPr bwMode="auto">
            <a:xfrm>
              <a:off x="3030" y="3274"/>
              <a:ext cx="72" cy="4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19" name="Oval 423"/>
            <p:cNvSpPr>
              <a:spLocks noChangeArrowheads="1"/>
            </p:cNvSpPr>
            <p:nvPr/>
          </p:nvSpPr>
          <p:spPr bwMode="auto">
            <a:xfrm>
              <a:off x="3180" y="3195"/>
              <a:ext cx="72" cy="42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0" name="Oval 424"/>
            <p:cNvSpPr>
              <a:spLocks noChangeArrowheads="1"/>
            </p:cNvSpPr>
            <p:nvPr/>
          </p:nvSpPr>
          <p:spPr bwMode="auto">
            <a:xfrm>
              <a:off x="3228" y="2452"/>
              <a:ext cx="90" cy="48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1" name="Oval 425"/>
            <p:cNvSpPr>
              <a:spLocks noChangeArrowheads="1"/>
            </p:cNvSpPr>
            <p:nvPr/>
          </p:nvSpPr>
          <p:spPr bwMode="auto">
            <a:xfrm>
              <a:off x="3309" y="2359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2" name="Oval 426"/>
            <p:cNvSpPr>
              <a:spLocks noChangeArrowheads="1"/>
            </p:cNvSpPr>
            <p:nvPr/>
          </p:nvSpPr>
          <p:spPr bwMode="auto">
            <a:xfrm>
              <a:off x="3420" y="2510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3" name="Oval 427"/>
            <p:cNvSpPr>
              <a:spLocks noChangeArrowheads="1"/>
            </p:cNvSpPr>
            <p:nvPr/>
          </p:nvSpPr>
          <p:spPr bwMode="auto">
            <a:xfrm>
              <a:off x="3255" y="1527"/>
              <a:ext cx="66" cy="69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4" name="Oval 428"/>
            <p:cNvSpPr>
              <a:spLocks noChangeArrowheads="1"/>
            </p:cNvSpPr>
            <p:nvPr/>
          </p:nvSpPr>
          <p:spPr bwMode="auto">
            <a:xfrm>
              <a:off x="3354" y="1347"/>
              <a:ext cx="57" cy="5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5" name="Oval 429"/>
            <p:cNvSpPr>
              <a:spLocks noChangeArrowheads="1"/>
            </p:cNvSpPr>
            <p:nvPr/>
          </p:nvSpPr>
          <p:spPr bwMode="auto">
            <a:xfrm>
              <a:off x="3288" y="1437"/>
              <a:ext cx="63" cy="5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6" name="Oval 430"/>
            <p:cNvSpPr>
              <a:spLocks noChangeArrowheads="1"/>
            </p:cNvSpPr>
            <p:nvPr/>
          </p:nvSpPr>
          <p:spPr bwMode="auto">
            <a:xfrm>
              <a:off x="5255" y="1104"/>
              <a:ext cx="66" cy="5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7" name="Oval 431"/>
            <p:cNvSpPr>
              <a:spLocks noChangeArrowheads="1"/>
            </p:cNvSpPr>
            <p:nvPr/>
          </p:nvSpPr>
          <p:spPr bwMode="auto">
            <a:xfrm>
              <a:off x="3432" y="1265"/>
              <a:ext cx="60" cy="5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8" name="Oval 432"/>
            <p:cNvSpPr>
              <a:spLocks noChangeArrowheads="1"/>
            </p:cNvSpPr>
            <p:nvPr/>
          </p:nvSpPr>
          <p:spPr bwMode="auto">
            <a:xfrm>
              <a:off x="3576" y="1198"/>
              <a:ext cx="60" cy="5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29" name="Oval 433"/>
            <p:cNvSpPr>
              <a:spLocks noChangeArrowheads="1"/>
            </p:cNvSpPr>
            <p:nvPr/>
          </p:nvSpPr>
          <p:spPr bwMode="auto">
            <a:xfrm>
              <a:off x="3754" y="1152"/>
              <a:ext cx="60" cy="57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0" name="Oval 434"/>
            <p:cNvSpPr>
              <a:spLocks noChangeArrowheads="1"/>
            </p:cNvSpPr>
            <p:nvPr/>
          </p:nvSpPr>
          <p:spPr bwMode="auto">
            <a:xfrm>
              <a:off x="3935" y="1134"/>
              <a:ext cx="60" cy="5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1" name="Oval 435"/>
            <p:cNvSpPr>
              <a:spLocks noChangeArrowheads="1"/>
            </p:cNvSpPr>
            <p:nvPr/>
          </p:nvSpPr>
          <p:spPr bwMode="auto">
            <a:xfrm>
              <a:off x="4142" y="1115"/>
              <a:ext cx="75" cy="68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2" name="Oval 436"/>
            <p:cNvSpPr>
              <a:spLocks noChangeArrowheads="1"/>
            </p:cNvSpPr>
            <p:nvPr/>
          </p:nvSpPr>
          <p:spPr bwMode="auto">
            <a:xfrm>
              <a:off x="4370" y="1102"/>
              <a:ext cx="60" cy="68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3" name="Oval 437"/>
            <p:cNvSpPr>
              <a:spLocks noChangeArrowheads="1"/>
            </p:cNvSpPr>
            <p:nvPr/>
          </p:nvSpPr>
          <p:spPr bwMode="auto">
            <a:xfrm>
              <a:off x="4565" y="1104"/>
              <a:ext cx="63" cy="65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4" name="Oval 438"/>
            <p:cNvSpPr>
              <a:spLocks noChangeArrowheads="1"/>
            </p:cNvSpPr>
            <p:nvPr/>
          </p:nvSpPr>
          <p:spPr bwMode="auto">
            <a:xfrm>
              <a:off x="4774" y="1108"/>
              <a:ext cx="66" cy="59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5" name="Oval 439"/>
            <p:cNvSpPr>
              <a:spLocks noChangeArrowheads="1"/>
            </p:cNvSpPr>
            <p:nvPr/>
          </p:nvSpPr>
          <p:spPr bwMode="auto">
            <a:xfrm>
              <a:off x="3384" y="2441"/>
              <a:ext cx="72" cy="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6" name="Text Box 440"/>
            <p:cNvSpPr txBox="1">
              <a:spLocks noChangeArrowheads="1"/>
            </p:cNvSpPr>
            <p:nvPr/>
          </p:nvSpPr>
          <p:spPr bwMode="auto">
            <a:xfrm>
              <a:off x="2467" y="4038"/>
              <a:ext cx="15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 b="1">
                  <a:solidFill>
                    <a:srgbClr val="000066"/>
                  </a:solidFill>
                  <a:latin typeface="Comic Sans MS" charset="0"/>
                </a:rPr>
                <a:t>V</a:t>
              </a:r>
              <a:r>
                <a:rPr lang="it-IT" sz="2300" b="1" baseline="-25000">
                  <a:solidFill>
                    <a:srgbClr val="000066"/>
                  </a:solidFill>
                  <a:latin typeface="Comic Sans MS" charset="0"/>
                </a:rPr>
                <a:t>0</a:t>
              </a:r>
              <a:r>
                <a:rPr lang="it-IT" sz="2300" b="1">
                  <a:solidFill>
                    <a:srgbClr val="000066"/>
                  </a:solidFill>
                  <a:latin typeface="Comic Sans MS" charset="0"/>
                </a:rPr>
                <a:t>N</a:t>
              </a:r>
              <a:r>
                <a:rPr lang="it-IT" sz="2300" b="1" baseline="-25000">
                  <a:solidFill>
                    <a:srgbClr val="000066"/>
                  </a:solidFill>
                  <a:latin typeface="Comic Sans MS" charset="0"/>
                </a:rPr>
                <a:t>0</a:t>
              </a:r>
              <a:r>
                <a:rPr lang="it-IT" sz="2300" b="1">
                  <a:solidFill>
                    <a:srgbClr val="000066"/>
                  </a:solidFill>
                  <a:latin typeface="Comic Sans MS" charset="0"/>
                </a:rPr>
                <a:t> = V</a:t>
              </a:r>
              <a:r>
                <a:rPr lang="it-IT" sz="2300" b="1" baseline="-25000">
                  <a:solidFill>
                    <a:srgbClr val="000066"/>
                  </a:solidFill>
                  <a:latin typeface="Comic Sans MS" charset="0"/>
                </a:rPr>
                <a:t>1</a:t>
              </a:r>
              <a:r>
                <a:rPr lang="it-IT" sz="2300" b="1">
                  <a:solidFill>
                    <a:srgbClr val="000066"/>
                  </a:solidFill>
                  <a:latin typeface="Comic Sans MS" charset="0"/>
                </a:rPr>
                <a:t>N</a:t>
              </a:r>
              <a:r>
                <a:rPr lang="it-IT" sz="2300" b="1" baseline="-25000">
                  <a:solidFill>
                    <a:srgbClr val="000066"/>
                  </a:solidFill>
                  <a:latin typeface="Comic Sans MS" charset="0"/>
                </a:rPr>
                <a:t>1</a:t>
              </a:r>
              <a:endParaRPr lang="it-IT" sz="2300">
                <a:solidFill>
                  <a:srgbClr val="000066"/>
                </a:solidFill>
                <a:latin typeface="Comic Sans MS" charset="0"/>
              </a:endParaRPr>
            </a:p>
          </p:txBody>
        </p:sp>
        <p:sp>
          <p:nvSpPr>
            <p:cNvPr id="4537" name="Text Box 441"/>
            <p:cNvSpPr txBox="1">
              <a:spLocks noChangeArrowheads="1"/>
            </p:cNvSpPr>
            <p:nvPr/>
          </p:nvSpPr>
          <p:spPr bwMode="auto">
            <a:xfrm>
              <a:off x="3456" y="3806"/>
              <a:ext cx="18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FF3300"/>
                  </a:solidFill>
                  <a:latin typeface="Comic Sans MS" charset="0"/>
                </a:rPr>
                <a:t>Eccesso di base</a:t>
              </a:r>
            </a:p>
          </p:txBody>
        </p:sp>
        <p:sp>
          <p:nvSpPr>
            <p:cNvPr id="4538" name="Line 442"/>
            <p:cNvSpPr>
              <a:spLocks noChangeShapeType="1"/>
            </p:cNvSpPr>
            <p:nvPr/>
          </p:nvSpPr>
          <p:spPr bwMode="auto">
            <a:xfrm rot="-5400000">
              <a:off x="5138" y="3584"/>
              <a:ext cx="0" cy="915"/>
            </a:xfrm>
            <a:prstGeom prst="line">
              <a:avLst/>
            </a:prstGeom>
            <a:noFill/>
            <a:ln w="47625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39" name="Text Box 443"/>
            <p:cNvSpPr txBox="1">
              <a:spLocks noChangeArrowheads="1"/>
            </p:cNvSpPr>
            <p:nvPr/>
          </p:nvSpPr>
          <p:spPr bwMode="auto">
            <a:xfrm>
              <a:off x="4572" y="3390"/>
              <a:ext cx="8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>
                  <a:solidFill>
                    <a:srgbClr val="FF3300"/>
                  </a:solidFill>
                  <a:latin typeface="Comic Sans MS" charset="0"/>
                </a:rPr>
                <a:t>V</a:t>
              </a:r>
              <a:r>
                <a:rPr lang="it-IT" sz="2300" baseline="-25000">
                  <a:solidFill>
                    <a:srgbClr val="FF3300"/>
                  </a:solidFill>
                  <a:latin typeface="Comic Sans MS" charset="0"/>
                </a:rPr>
                <a:t>0</a:t>
              </a:r>
              <a:r>
                <a:rPr lang="it-IT" sz="2300">
                  <a:solidFill>
                    <a:srgbClr val="FF3300"/>
                  </a:solidFill>
                  <a:latin typeface="Comic Sans MS" charset="0"/>
                </a:rPr>
                <a:t> (ml)</a:t>
              </a:r>
            </a:p>
          </p:txBody>
        </p:sp>
        <p:sp>
          <p:nvSpPr>
            <p:cNvPr id="4540" name="Text Box 444"/>
            <p:cNvSpPr txBox="1">
              <a:spLocks noChangeArrowheads="1"/>
            </p:cNvSpPr>
            <p:nvPr/>
          </p:nvSpPr>
          <p:spPr bwMode="auto">
            <a:xfrm>
              <a:off x="801" y="839"/>
              <a:ext cx="41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1892" tIns="25946" rIns="51892" bIns="25946">
              <a:spAutoFit/>
            </a:bodyPr>
            <a:lstStyle>
              <a:lvl1pPr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25876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519113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77787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038225" defTabSz="5191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14954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19526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24098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2867025" defTabSz="5191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it-IT" sz="2300" b="1">
                  <a:solidFill>
                    <a:srgbClr val="FF3300"/>
                  </a:solidFill>
                  <a:latin typeface="Comic Sans MS" charset="0"/>
                </a:rPr>
                <a:t>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2500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65522" y="114300"/>
            <a:ext cx="6067425" cy="8064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22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Titolazione di Acido Debole</a:t>
            </a:r>
          </a:p>
          <a:p>
            <a:pPr algn="ctr"/>
            <a:r>
              <a:rPr lang="it-IT" sz="3600" kern="10">
                <a:ln w="222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con Base Forte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728663" y="785285"/>
            <a:ext cx="3572" cy="4878916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rot="5400000" flipV="1">
            <a:off x="3468556" y="2903010"/>
            <a:ext cx="4233" cy="5505450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rot="-5400000" flipH="1" flipV="1">
            <a:off x="651868" y="4782278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rot="-5400000" flipH="1" flipV="1">
            <a:off x="651868" y="4189611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rot="-5400000" flipH="1" flipV="1">
            <a:off x="651868" y="3599062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rot="-5400000" flipH="1" flipV="1">
            <a:off x="651868" y="3008511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rot="-5400000" flipH="1" flipV="1">
            <a:off x="651868" y="2415844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rot="-5400000" flipH="1" flipV="1">
            <a:off x="651868" y="1825295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rot="-5400000" flipH="1" flipV="1">
            <a:off x="651868" y="1234744"/>
            <a:ext cx="0" cy="129778"/>
          </a:xfrm>
          <a:prstGeom prst="line">
            <a:avLst/>
          </a:prstGeom>
          <a:noFill/>
          <a:ln w="476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78607" y="4586818"/>
            <a:ext cx="28482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2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78607" y="3953933"/>
            <a:ext cx="28482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4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78607" y="3321051"/>
            <a:ext cx="28482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6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78607" y="2796118"/>
            <a:ext cx="28482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8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9791" y="2218267"/>
            <a:ext cx="41760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10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9791" y="1627718"/>
            <a:ext cx="41760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12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9791" y="1016000"/>
            <a:ext cx="41760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14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rot="5400000" flipV="1">
            <a:off x="3474509" y="1864520"/>
            <a:ext cx="4233" cy="5491163"/>
          </a:xfrm>
          <a:prstGeom prst="line">
            <a:avLst/>
          </a:prstGeom>
          <a:noFill/>
          <a:ln w="47625">
            <a:solidFill>
              <a:srgbClr val="339933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rot="-5400000">
            <a:off x="3463595" y="1236200"/>
            <a:ext cx="10583" cy="5475685"/>
          </a:xfrm>
          <a:prstGeom prst="line">
            <a:avLst/>
          </a:prstGeom>
          <a:noFill/>
          <a:ln w="47625">
            <a:solidFill>
              <a:srgbClr val="339933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rot="5400000" flipV="1">
            <a:off x="3474509" y="1019969"/>
            <a:ext cx="4233" cy="5491163"/>
          </a:xfrm>
          <a:prstGeom prst="line">
            <a:avLst/>
          </a:prstGeom>
          <a:noFill/>
          <a:ln w="47625">
            <a:solidFill>
              <a:srgbClr val="003399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rot="5400000" flipV="1">
            <a:off x="3466770" y="329208"/>
            <a:ext cx="4233" cy="5475685"/>
          </a:xfrm>
          <a:prstGeom prst="line">
            <a:avLst/>
          </a:prstGeom>
          <a:noFill/>
          <a:ln w="47625">
            <a:solidFill>
              <a:srgbClr val="003399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rot="-5400000">
            <a:off x="3463595" y="88967"/>
            <a:ext cx="10583" cy="547568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rot="-5400000">
            <a:off x="3463595" y="-628584"/>
            <a:ext cx="10584" cy="547568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>
            <a:off x="741760" y="1566334"/>
            <a:ext cx="4923234" cy="3562351"/>
          </a:xfrm>
          <a:custGeom>
            <a:avLst/>
            <a:gdLst>
              <a:gd name="T0" fmla="*/ 0 w 7236"/>
              <a:gd name="T1" fmla="*/ 2992 h 2992"/>
              <a:gd name="T2" fmla="*/ 589 w 7236"/>
              <a:gd name="T3" fmla="*/ 2393 h 2992"/>
              <a:gd name="T4" fmla="*/ 1746 w 7236"/>
              <a:gd name="T5" fmla="*/ 2137 h 2992"/>
              <a:gd name="T6" fmla="*/ 3661 w 7236"/>
              <a:gd name="T7" fmla="*/ 2009 h 2992"/>
              <a:gd name="T8" fmla="*/ 5063 w 7236"/>
              <a:gd name="T9" fmla="*/ 1972 h 2992"/>
              <a:gd name="T10" fmla="*/ 5437 w 7236"/>
              <a:gd name="T11" fmla="*/ 1865 h 2992"/>
              <a:gd name="T12" fmla="*/ 5645 w 7236"/>
              <a:gd name="T13" fmla="*/ 1218 h 2992"/>
              <a:gd name="T14" fmla="*/ 5691 w 7236"/>
              <a:gd name="T15" fmla="*/ 1072 h 2992"/>
              <a:gd name="T16" fmla="*/ 5869 w 7236"/>
              <a:gd name="T17" fmla="*/ 425 h 2992"/>
              <a:gd name="T18" fmla="*/ 6109 w 7236"/>
              <a:gd name="T19" fmla="*/ 185 h 2992"/>
              <a:gd name="T20" fmla="*/ 6609 w 7236"/>
              <a:gd name="T21" fmla="*/ 73 h 2992"/>
              <a:gd name="T22" fmla="*/ 7236 w 7236"/>
              <a:gd name="T23" fmla="*/ 0 h 2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236" h="2992">
                <a:moveTo>
                  <a:pt x="0" y="2992"/>
                </a:moveTo>
                <a:cubicBezTo>
                  <a:pt x="92" y="2892"/>
                  <a:pt x="298" y="2535"/>
                  <a:pt x="589" y="2393"/>
                </a:cubicBezTo>
                <a:cubicBezTo>
                  <a:pt x="880" y="2251"/>
                  <a:pt x="1234" y="2201"/>
                  <a:pt x="1746" y="2137"/>
                </a:cubicBezTo>
                <a:cubicBezTo>
                  <a:pt x="2258" y="2073"/>
                  <a:pt x="3108" y="2036"/>
                  <a:pt x="3661" y="2009"/>
                </a:cubicBezTo>
                <a:cubicBezTo>
                  <a:pt x="4214" y="1982"/>
                  <a:pt x="4767" y="1996"/>
                  <a:pt x="5063" y="1972"/>
                </a:cubicBezTo>
                <a:cubicBezTo>
                  <a:pt x="5359" y="1948"/>
                  <a:pt x="5340" y="1991"/>
                  <a:pt x="5437" y="1865"/>
                </a:cubicBezTo>
                <a:cubicBezTo>
                  <a:pt x="5534" y="1739"/>
                  <a:pt x="5603" y="1350"/>
                  <a:pt x="5645" y="1218"/>
                </a:cubicBezTo>
                <a:cubicBezTo>
                  <a:pt x="5687" y="1086"/>
                  <a:pt x="5654" y="1204"/>
                  <a:pt x="5691" y="1072"/>
                </a:cubicBezTo>
                <a:cubicBezTo>
                  <a:pt x="5728" y="940"/>
                  <a:pt x="5799" y="573"/>
                  <a:pt x="5869" y="425"/>
                </a:cubicBezTo>
                <a:cubicBezTo>
                  <a:pt x="5939" y="277"/>
                  <a:pt x="5986" y="244"/>
                  <a:pt x="6109" y="185"/>
                </a:cubicBezTo>
                <a:cubicBezTo>
                  <a:pt x="6232" y="126"/>
                  <a:pt x="6421" y="104"/>
                  <a:pt x="6609" y="73"/>
                </a:cubicBezTo>
                <a:cubicBezTo>
                  <a:pt x="6797" y="42"/>
                  <a:pt x="7106" y="15"/>
                  <a:pt x="7236" y="0"/>
                </a:cubicBezTo>
              </a:path>
            </a:pathLst>
          </a:custGeom>
          <a:noFill/>
          <a:ln w="476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2971800" y="3926418"/>
            <a:ext cx="82154" cy="133349"/>
          </a:xfrm>
          <a:prstGeom prst="ellipse">
            <a:avLst/>
          </a:pr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4555331" y="2876551"/>
            <a:ext cx="80963" cy="133349"/>
          </a:xfrm>
          <a:prstGeom prst="ellipse">
            <a:avLst/>
          </a:prstGeom>
          <a:solidFill>
            <a:srgbClr val="003366"/>
          </a:solidFill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012281" y="4072467"/>
            <a:ext cx="0" cy="151553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4597004" y="3088218"/>
            <a:ext cx="0" cy="248496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225654" y="5044018"/>
            <a:ext cx="1030605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FF3300"/>
                </a:solidFill>
                <a:latin typeface="Comic Sans MS" charset="0"/>
              </a:rPr>
              <a:t>V</a:t>
            </a:r>
            <a:r>
              <a:rPr lang="it-IT" sz="2300" baseline="-25000">
                <a:solidFill>
                  <a:srgbClr val="FF3300"/>
                </a:solidFill>
                <a:latin typeface="Comic Sans MS" charset="0"/>
              </a:rPr>
              <a:t>0</a:t>
            </a:r>
            <a:r>
              <a:rPr lang="it-IT" sz="2300">
                <a:solidFill>
                  <a:srgbClr val="FF3300"/>
                </a:solidFill>
                <a:latin typeface="Comic Sans MS" charset="0"/>
              </a:rPr>
              <a:t> (ml)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51285" y="1043518"/>
            <a:ext cx="48904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solidFill>
                  <a:srgbClr val="FF3300"/>
                </a:solidFill>
                <a:latin typeface="Comic Sans MS" charset="0"/>
              </a:rPr>
              <a:t>pH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218260" y="4059767"/>
            <a:ext cx="1258960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FF3300"/>
                </a:solidFill>
                <a:latin typeface="Comic Sans MS" charset="0"/>
              </a:rPr>
              <a:t>pH = pK</a:t>
            </a:r>
            <a:r>
              <a:rPr lang="it-IT" sz="2300" baseline="-25000">
                <a:solidFill>
                  <a:srgbClr val="FF3300"/>
                </a:solidFill>
                <a:latin typeface="Comic Sans MS" charset="0"/>
              </a:rPr>
              <a:t>a</a:t>
            </a:r>
            <a:endParaRPr lang="it-IT" sz="2300">
              <a:solidFill>
                <a:srgbClr val="FF3300"/>
              </a:solidFill>
              <a:latin typeface="Comic Sans MS" charset="0"/>
            </a:endParaRP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 flipV="1">
            <a:off x="3061098" y="4087284"/>
            <a:ext cx="164306" cy="285749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963591" y="5659967"/>
            <a:ext cx="1702121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V</a:t>
            </a:r>
            <a:r>
              <a:rPr lang="it-IT" sz="2300" baseline="-25000">
                <a:solidFill>
                  <a:srgbClr val="000066"/>
                </a:solidFill>
                <a:latin typeface="Comic Sans MS" charset="0"/>
              </a:rPr>
              <a:t>0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aseline="-25000">
                <a:solidFill>
                  <a:srgbClr val="000066"/>
                </a:solidFill>
                <a:latin typeface="Comic Sans MS" charset="0"/>
              </a:rPr>
              <a:t>0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 = V</a:t>
            </a:r>
            <a:r>
              <a:rPr lang="it-IT" sz="2300" baseline="-25000">
                <a:solidFill>
                  <a:srgbClr val="000066"/>
                </a:solidFill>
                <a:latin typeface="Comic Sans MS" charset="0"/>
              </a:rPr>
              <a:t>1</a:t>
            </a:r>
            <a:r>
              <a:rPr lang="it-IT" sz="2300">
                <a:solidFill>
                  <a:srgbClr val="000066"/>
                </a:solidFill>
                <a:latin typeface="Comic Sans MS" charset="0"/>
              </a:rPr>
              <a:t>N</a:t>
            </a:r>
            <a:r>
              <a:rPr lang="it-IT" sz="2300" baseline="-25000">
                <a:solidFill>
                  <a:srgbClr val="000066"/>
                </a:solidFill>
                <a:latin typeface="Comic Sans MS" charset="0"/>
              </a:rPr>
              <a:t>1</a:t>
            </a:r>
            <a:endParaRPr lang="it-IT" sz="2300">
              <a:solidFill>
                <a:srgbClr val="000066"/>
              </a:solidFill>
              <a:latin typeface="Comic Sans MS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482412" y="5772754"/>
            <a:ext cx="1411057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300" dirty="0">
                <a:solidFill>
                  <a:srgbClr val="FF0000"/>
                </a:solidFill>
                <a:latin typeface="Comic Sans MS" charset="0"/>
              </a:rPr>
              <a:t>Soluzione</a:t>
            </a:r>
          </a:p>
          <a:p>
            <a:pPr algn="ctr"/>
            <a:r>
              <a:rPr lang="it-IT" sz="2300" dirty="0">
                <a:solidFill>
                  <a:srgbClr val="FF0000"/>
                </a:solidFill>
                <a:latin typeface="Comic Sans MS" charset="0"/>
              </a:rPr>
              <a:t>Tampone</a:t>
            </a: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rot="5400000" flipV="1">
            <a:off x="3565203" y="5235908"/>
            <a:ext cx="4233" cy="2041922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rot="-5400000" flipH="1" flipV="1">
            <a:off x="5277975" y="5699853"/>
            <a:ext cx="8467" cy="1101329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811441" y="5795434"/>
            <a:ext cx="1195891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FF3300"/>
                </a:solidFill>
                <a:latin typeface="Comic Sans MS" charset="0"/>
              </a:rPr>
              <a:t>Eccesso</a:t>
            </a:r>
          </a:p>
          <a:p>
            <a:r>
              <a:rPr lang="it-IT" sz="2300">
                <a:solidFill>
                  <a:srgbClr val="FF3300"/>
                </a:solidFill>
                <a:latin typeface="Comic Sans MS" charset="0"/>
              </a:rPr>
              <a:t>di base</a:t>
            </a:r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rot="-10800000">
            <a:off x="4626769" y="6195485"/>
            <a:ext cx="2381" cy="656167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320223" y="6721021"/>
            <a:ext cx="2950920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Equivalenza 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Soluz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.</a:t>
            </a:r>
          </a:p>
          <a:p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di sale (</a:t>
            </a:r>
            <a:r>
              <a:rPr lang="it-IT" sz="2300" dirty="0" err="1">
                <a:solidFill>
                  <a:srgbClr val="FF3300"/>
                </a:solidFill>
                <a:latin typeface="Comic Sans MS" charset="0"/>
              </a:rPr>
              <a:t>NaA</a:t>
            </a:r>
            <a:r>
              <a:rPr lang="it-IT" sz="2300" dirty="0">
                <a:solidFill>
                  <a:srgbClr val="FF3300"/>
                </a:solidFill>
                <a:latin typeface="Comic Sans MS" charset="0"/>
              </a:rPr>
              <a:t>)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01267" y="5712885"/>
            <a:ext cx="28482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0066"/>
                </a:solidFill>
                <a:latin typeface="Comic Sans MS" charset="0"/>
              </a:rPr>
              <a:t>0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0" y="6518257"/>
            <a:ext cx="2619592" cy="9757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2000" dirty="0" err="1">
                <a:solidFill>
                  <a:srgbClr val="6600CC"/>
                </a:solidFill>
                <a:latin typeface="Comic Sans MS" charset="0"/>
              </a:rPr>
              <a:t>Soluz</a:t>
            </a:r>
            <a:r>
              <a:rPr lang="it-IT" sz="2000" dirty="0">
                <a:solidFill>
                  <a:srgbClr val="6600CC"/>
                </a:solidFill>
                <a:latin typeface="Comic Sans MS" charset="0"/>
              </a:rPr>
              <a:t>. di acido</a:t>
            </a:r>
          </a:p>
          <a:p>
            <a:pPr algn="ctr"/>
            <a:r>
              <a:rPr lang="it-IT" sz="2000" dirty="0">
                <a:solidFill>
                  <a:srgbClr val="6600CC"/>
                </a:solidFill>
                <a:latin typeface="Comic Sans MS" charset="0"/>
              </a:rPr>
              <a:t>debole (HA)</a:t>
            </a:r>
          </a:p>
          <a:p>
            <a:pPr algn="ctr"/>
            <a:r>
              <a:rPr lang="it-IT" sz="2000" b="1" dirty="0">
                <a:solidFill>
                  <a:srgbClr val="6600CC"/>
                </a:solidFill>
                <a:latin typeface="Comic Sans MS" charset="0"/>
              </a:rPr>
              <a:t>[H</a:t>
            </a:r>
            <a:r>
              <a:rPr lang="it-IT" sz="2000" b="1" baseline="-25000" dirty="0">
                <a:solidFill>
                  <a:srgbClr val="6600CC"/>
                </a:solidFill>
                <a:latin typeface="Comic Sans MS" charset="0"/>
              </a:rPr>
              <a:t>3</a:t>
            </a:r>
            <a:r>
              <a:rPr lang="it-IT" sz="2000" b="1" dirty="0">
                <a:solidFill>
                  <a:srgbClr val="6600CC"/>
                </a:solidFill>
                <a:latin typeface="Comic Sans MS" charset="0"/>
              </a:rPr>
              <a:t>O</a:t>
            </a:r>
            <a:r>
              <a:rPr lang="it-IT" sz="2000" b="1" baseline="30000" dirty="0">
                <a:solidFill>
                  <a:srgbClr val="6600CC"/>
                </a:solidFill>
                <a:latin typeface="Comic Sans MS" charset="0"/>
              </a:rPr>
              <a:t>+</a:t>
            </a:r>
            <a:r>
              <a:rPr lang="it-IT" sz="2000" b="1" dirty="0">
                <a:solidFill>
                  <a:srgbClr val="6600CC"/>
                </a:solidFill>
                <a:latin typeface="Comic Sans MS" charset="0"/>
              </a:rPr>
              <a:t>]</a:t>
            </a:r>
            <a:r>
              <a:rPr lang="it-IT" sz="2000" b="1" dirty="0" smtClean="0">
                <a:solidFill>
                  <a:srgbClr val="6600CC"/>
                </a:solidFill>
                <a:latin typeface="Comic Sans MS" charset="0"/>
              </a:rPr>
              <a:t>=  </a:t>
            </a:r>
            <a:r>
              <a:rPr lang="it-IT" sz="2000" b="1" dirty="0" err="1" smtClean="0">
                <a:solidFill>
                  <a:srgbClr val="6600CC"/>
                </a:solidFill>
                <a:latin typeface="Comic Sans MS" charset="0"/>
                <a:sym typeface="Symbol" charset="0"/>
              </a:rPr>
              <a:t>K</a:t>
            </a:r>
            <a:r>
              <a:rPr lang="it-IT" sz="2000" b="1" baseline="-25000" dirty="0" err="1" smtClean="0">
                <a:solidFill>
                  <a:srgbClr val="6600CC"/>
                </a:solidFill>
                <a:latin typeface="Comic Sans MS" charset="0"/>
                <a:sym typeface="Symbol" charset="0"/>
              </a:rPr>
              <a:t>a</a:t>
            </a:r>
            <a:r>
              <a:rPr lang="it-IT" sz="2000" b="1" dirty="0" err="1">
                <a:solidFill>
                  <a:srgbClr val="6600CC"/>
                </a:solidFill>
                <a:latin typeface="Comic Sans MS" charset="0"/>
                <a:sym typeface="Symbol" charset="0"/>
              </a:rPr>
              <a:t>•c</a:t>
            </a:r>
            <a:endParaRPr lang="it-IT" sz="2000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rot="-10800000">
            <a:off x="816496" y="5737856"/>
            <a:ext cx="354494" cy="850104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rot="-10800000">
            <a:off x="2153842" y="6669617"/>
            <a:ext cx="1190" cy="643467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968818" y="7966084"/>
            <a:ext cx="1498381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[H</a:t>
            </a:r>
            <a:r>
              <a:rPr lang="it-IT" sz="2300" b="1" baseline="-25000" dirty="0">
                <a:solidFill>
                  <a:srgbClr val="6600CC"/>
                </a:solidFill>
                <a:latin typeface="Comic Sans MS" charset="0"/>
              </a:rPr>
              <a:t>3</a:t>
            </a:r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O</a:t>
            </a:r>
            <a:r>
              <a:rPr lang="it-IT" sz="2300" b="1" baseline="30000" dirty="0">
                <a:solidFill>
                  <a:srgbClr val="6600CC"/>
                </a:solidFill>
                <a:latin typeface="Comic Sans MS" charset="0"/>
              </a:rPr>
              <a:t>+</a:t>
            </a:r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]=K</a:t>
            </a:r>
            <a:r>
              <a:rPr lang="it-IT" sz="2300" b="1" baseline="-25000" dirty="0">
                <a:solidFill>
                  <a:srgbClr val="6600CC"/>
                </a:solidFill>
                <a:latin typeface="Comic Sans MS" charset="0"/>
              </a:rPr>
              <a:t>a</a:t>
            </a:r>
            <a:endParaRPr lang="it-IT" sz="2300" b="1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2386656" y="7986052"/>
            <a:ext cx="1477930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[HA</a:t>
            </a:r>
            <a:r>
              <a:rPr lang="it-IT" sz="2300" b="1" dirty="0" smtClean="0">
                <a:solidFill>
                  <a:srgbClr val="6600CC"/>
                </a:solidFill>
                <a:latin typeface="Comic Sans MS" charset="0"/>
              </a:rPr>
              <a:t>]/[A</a:t>
            </a:r>
            <a:r>
              <a:rPr lang="it-IT" sz="2300" b="1" baseline="50000" dirty="0" smtClean="0">
                <a:solidFill>
                  <a:srgbClr val="6600CC"/>
                </a:solidFill>
                <a:latin typeface="Comic Sans MS" charset="0"/>
              </a:rPr>
              <a:t>-</a:t>
            </a:r>
            <a:r>
              <a:rPr lang="it-IT" sz="2300" b="1" dirty="0" smtClean="0">
                <a:solidFill>
                  <a:srgbClr val="6600CC"/>
                </a:solidFill>
                <a:latin typeface="Comic Sans MS" charset="0"/>
              </a:rPr>
              <a:t>]</a:t>
            </a:r>
            <a:endParaRPr lang="it-IT" sz="2300" b="1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5321879" y="7334235"/>
            <a:ext cx="419481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6600CC"/>
                </a:solidFill>
                <a:latin typeface="Comic Sans MS" charset="0"/>
              </a:rPr>
              <a:t>K</a:t>
            </a:r>
            <a:r>
              <a:rPr lang="it-IT" sz="2300" b="1" baseline="-25000" dirty="0" err="1">
                <a:solidFill>
                  <a:srgbClr val="6600CC"/>
                </a:solidFill>
                <a:latin typeface="Comic Sans MS" charset="0"/>
              </a:rPr>
              <a:t>w</a:t>
            </a:r>
            <a:endParaRPr lang="it-IT" sz="2300" b="1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5331404" y="7958958"/>
            <a:ext cx="39422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K</a:t>
            </a:r>
            <a:r>
              <a:rPr lang="it-IT" sz="2300" b="1" baseline="-25000" dirty="0">
                <a:solidFill>
                  <a:srgbClr val="6600CC"/>
                </a:solidFill>
                <a:latin typeface="Comic Sans MS" charset="0"/>
              </a:rPr>
              <a:t>a</a:t>
            </a:r>
            <a:endParaRPr lang="it-IT" sz="2300" b="1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rot="-5400000">
            <a:off x="5509756" y="7664548"/>
            <a:ext cx="4233" cy="376238"/>
          </a:xfrm>
          <a:prstGeom prst="line">
            <a:avLst/>
          </a:prstGeom>
          <a:noFill/>
          <a:ln w="47625">
            <a:solidFill>
              <a:srgbClr val="6600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171501" y="7591105"/>
            <a:ext cx="108893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[OH</a:t>
            </a:r>
            <a:r>
              <a:rPr lang="it-IT" sz="2300" b="1" baseline="50000" dirty="0">
                <a:solidFill>
                  <a:srgbClr val="6600CC"/>
                </a:solidFill>
                <a:latin typeface="Comic Sans MS" charset="0"/>
              </a:rPr>
              <a:t>-</a:t>
            </a:r>
            <a:r>
              <a:rPr lang="it-IT" sz="2300" b="1" dirty="0">
                <a:solidFill>
                  <a:srgbClr val="6600CC"/>
                </a:solidFill>
                <a:latin typeface="Comic Sans MS" charset="0"/>
              </a:rPr>
              <a:t>]= </a:t>
            </a:r>
            <a:endParaRPr lang="it-IT" sz="2300" b="1" dirty="0">
              <a:solidFill>
                <a:srgbClr val="6600CC"/>
              </a:solidFill>
              <a:latin typeface="Comic Sans MS" charset="0"/>
              <a:sym typeface="Symbol" charset="0"/>
            </a:endParaRP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950608" y="7646142"/>
            <a:ext cx="399894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err="1">
                <a:solidFill>
                  <a:srgbClr val="6600CC"/>
                </a:solidFill>
                <a:latin typeface="Comic Sans MS" charset="0"/>
              </a:rPr>
              <a:t>cs</a:t>
            </a:r>
            <a:endParaRPr lang="it-IT" sz="2300" b="1" dirty="0">
              <a:solidFill>
                <a:srgbClr val="6600CC"/>
              </a:solidFill>
              <a:latin typeface="Comic Sans MS" charset="0"/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519767" y="6487717"/>
            <a:ext cx="1338233" cy="360175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dirty="0">
                <a:solidFill>
                  <a:srgbClr val="6600CC"/>
                </a:solidFill>
                <a:latin typeface="Comic Sans MS" charset="0"/>
              </a:rPr>
              <a:t>[OH</a:t>
            </a:r>
            <a:r>
              <a:rPr lang="it-IT" sz="2000" b="1" baseline="50000" dirty="0">
                <a:solidFill>
                  <a:srgbClr val="6600CC"/>
                </a:solidFill>
                <a:latin typeface="Comic Sans MS" charset="0"/>
              </a:rPr>
              <a:t>-</a:t>
            </a:r>
            <a:r>
              <a:rPr lang="it-IT" sz="2000" b="1" dirty="0">
                <a:solidFill>
                  <a:srgbClr val="6600CC"/>
                </a:solidFill>
                <a:latin typeface="Comic Sans MS" charset="0"/>
              </a:rPr>
              <a:t>]= C</a:t>
            </a:r>
            <a:r>
              <a:rPr lang="it-IT" sz="2000" b="1" baseline="-25000" dirty="0">
                <a:solidFill>
                  <a:srgbClr val="6600CC"/>
                </a:solidFill>
                <a:latin typeface="Comic Sans MS" charset="0"/>
              </a:rPr>
              <a:t>B</a:t>
            </a:r>
            <a:endParaRPr lang="it-IT" sz="2000" b="1" dirty="0">
              <a:solidFill>
                <a:srgbClr val="6600CC"/>
              </a:solidFill>
              <a:latin typeface="Comic Sans MS" charset="0"/>
              <a:sym typeface="Symbol" charset="0"/>
            </a:endParaRPr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rot="10800000" flipH="1">
            <a:off x="5174457" y="7344833"/>
            <a:ext cx="3572" cy="416984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1526284" y="1268640"/>
            <a:ext cx="4223209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CC"/>
                </a:solidFill>
                <a:latin typeface="Comic Sans MS" charset="0"/>
              </a:rPr>
              <a:t>HA + OH</a:t>
            </a:r>
            <a:r>
              <a:rPr lang="it-IT" b="1" baseline="50000" dirty="0">
                <a:solidFill>
                  <a:srgbClr val="6600CC"/>
                </a:solidFill>
                <a:latin typeface="Comic Sans MS" charset="0"/>
              </a:rPr>
              <a:t>-</a:t>
            </a:r>
            <a:r>
              <a:rPr lang="it-IT" b="1" dirty="0">
                <a:solidFill>
                  <a:srgbClr val="6600CC"/>
                </a:solidFill>
                <a:latin typeface="Comic Sans MS" charset="0"/>
              </a:rPr>
              <a:t>		A</a:t>
            </a:r>
            <a:r>
              <a:rPr lang="it-IT" b="1" baseline="50000" dirty="0">
                <a:solidFill>
                  <a:srgbClr val="6600CC"/>
                </a:solidFill>
                <a:latin typeface="Comic Sans MS" charset="0"/>
              </a:rPr>
              <a:t>-</a:t>
            </a:r>
            <a:r>
              <a:rPr lang="it-IT" b="1" dirty="0">
                <a:solidFill>
                  <a:srgbClr val="6600CC"/>
                </a:solidFill>
                <a:latin typeface="Comic Sans MS" charset="0"/>
              </a:rPr>
              <a:t> + H</a:t>
            </a:r>
            <a:r>
              <a:rPr lang="it-IT" b="1" baseline="-25000" dirty="0">
                <a:solidFill>
                  <a:srgbClr val="6600CC"/>
                </a:solidFill>
                <a:latin typeface="Comic Sans MS" charset="0"/>
              </a:rPr>
              <a:t>2</a:t>
            </a:r>
            <a:r>
              <a:rPr lang="it-IT" b="1" dirty="0">
                <a:solidFill>
                  <a:srgbClr val="6600CC"/>
                </a:solidFill>
                <a:latin typeface="Comic Sans MS" charset="0"/>
              </a:rPr>
              <a:t>O</a:t>
            </a:r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rot="-5400000">
            <a:off x="3384617" y="1340049"/>
            <a:ext cx="4233" cy="367904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5185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225884"/>
              </p:ext>
            </p:extLst>
          </p:nvPr>
        </p:nvGraphicFramePr>
        <p:xfrm>
          <a:off x="1349487" y="7098062"/>
          <a:ext cx="441701" cy="4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zione" r:id="rId3" imgW="228600" imgH="253800" progId="Equation.3">
                  <p:embed/>
                </p:oleObj>
              </mc:Choice>
              <mc:Fallback>
                <p:oleObj name="Equazione" r:id="rId3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487" y="7098062"/>
                        <a:ext cx="441701" cy="4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88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55432"/>
              </p:ext>
            </p:extLst>
          </p:nvPr>
        </p:nvGraphicFramePr>
        <p:xfrm>
          <a:off x="5049284" y="7155376"/>
          <a:ext cx="514350" cy="122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284" y="7155376"/>
                        <a:ext cx="514350" cy="1223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Line 43"/>
          <p:cNvSpPr>
            <a:spLocks noChangeShapeType="1"/>
          </p:cNvSpPr>
          <p:nvPr/>
        </p:nvSpPr>
        <p:spPr bwMode="auto">
          <a:xfrm rot="10800000">
            <a:off x="2409105" y="6479916"/>
            <a:ext cx="323889" cy="1514527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263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6858000" cy="914399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48879" y="122767"/>
            <a:ext cx="5692378" cy="73025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CCFF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  <a:ea typeface="Arial Black"/>
                <a:cs typeface="Arial Black"/>
              </a:rPr>
              <a:t>Teoria di Lewis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9056" y="1096432"/>
            <a:ext cx="6788944" cy="127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 dirty="0">
                <a:solidFill>
                  <a:srgbClr val="00FF00"/>
                </a:solidFill>
                <a:latin typeface="Arial" charset="0"/>
              </a:rPr>
              <a:t>ACIDO:</a:t>
            </a:r>
            <a:r>
              <a:rPr lang="it-IT" sz="2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600" dirty="0">
                <a:solidFill>
                  <a:srgbClr val="66FF99"/>
                </a:solidFill>
                <a:latin typeface="Arial" charset="0"/>
              </a:rPr>
              <a:t>qualunque sostanza che forma un legame </a:t>
            </a:r>
            <a:r>
              <a:rPr lang="it-IT" sz="2600" dirty="0" smtClean="0">
                <a:solidFill>
                  <a:srgbClr val="66FF99"/>
                </a:solidFill>
                <a:latin typeface="Arial" charset="0"/>
              </a:rPr>
              <a:t>dativo funzionando </a:t>
            </a:r>
            <a:r>
              <a:rPr lang="it-IT" sz="2600" dirty="0">
                <a:solidFill>
                  <a:srgbClr val="66FF99"/>
                </a:solidFill>
                <a:latin typeface="Arial" charset="0"/>
              </a:rPr>
              <a:t>da accettore della coppia di elettroni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9057" y="2425700"/>
            <a:ext cx="6788943" cy="127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700" b="1" dirty="0">
                <a:solidFill>
                  <a:srgbClr val="FF6600"/>
                </a:solidFill>
                <a:latin typeface="Arial" charset="0"/>
              </a:rPr>
              <a:t>BASE:</a:t>
            </a:r>
            <a:r>
              <a:rPr lang="it-IT" sz="2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600" dirty="0">
                <a:solidFill>
                  <a:srgbClr val="FFCC66"/>
                </a:solidFill>
                <a:latin typeface="Arial" charset="0"/>
              </a:rPr>
              <a:t>qualunque sostanza che forma un legame </a:t>
            </a:r>
            <a:r>
              <a:rPr lang="it-IT" sz="2600" dirty="0" smtClean="0">
                <a:solidFill>
                  <a:srgbClr val="FFCC66"/>
                </a:solidFill>
                <a:latin typeface="Arial" charset="0"/>
              </a:rPr>
              <a:t>dativo  </a:t>
            </a:r>
            <a:r>
              <a:rPr lang="it-IT" sz="2600" dirty="0">
                <a:solidFill>
                  <a:srgbClr val="FFCC66"/>
                </a:solidFill>
                <a:latin typeface="Arial" charset="0"/>
              </a:rPr>
              <a:t>funzionando da donatore della coppia di elettroni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0" y="4093304"/>
            <a:ext cx="6858000" cy="419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4864" tIns="27432" rIns="54864" bIns="27432">
            <a:spAutoFit/>
          </a:bodyPr>
          <a:lstStyle>
            <a:lvl1pPr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74638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4927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822325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96963" defTabSz="549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5541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0113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685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25763" defTabSz="549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600" b="1" dirty="0">
                <a:solidFill>
                  <a:srgbClr val="FFFF99"/>
                </a:solidFill>
                <a:latin typeface="Arial" charset="0"/>
              </a:rPr>
              <a:t>N.B.</a:t>
            </a:r>
            <a:endParaRPr lang="it-IT" sz="2600" dirty="0">
              <a:solidFill>
                <a:srgbClr val="FFFF99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sz="2600" dirty="0">
                <a:solidFill>
                  <a:srgbClr val="FFFF99"/>
                </a:solidFill>
                <a:latin typeface="Arial" charset="0"/>
              </a:rPr>
              <a:t>L'acido può anche non contenere H, perciò un acido di </a:t>
            </a:r>
            <a:r>
              <a:rPr lang="it-IT" sz="2600" dirty="0" smtClean="0">
                <a:solidFill>
                  <a:srgbClr val="FFFF99"/>
                </a:solidFill>
                <a:latin typeface="Arial" charset="0"/>
              </a:rPr>
              <a:t>Lewis può </a:t>
            </a:r>
            <a:r>
              <a:rPr lang="it-IT" sz="2600" b="1" u="sng" dirty="0">
                <a:solidFill>
                  <a:srgbClr val="FFFF99"/>
                </a:solidFill>
                <a:latin typeface="Arial" charset="0"/>
              </a:rPr>
              <a:t>NON ESSERE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 un acido di </a:t>
            </a:r>
            <a:r>
              <a:rPr lang="it-IT" sz="2600" dirty="0" err="1">
                <a:solidFill>
                  <a:srgbClr val="FFFF99"/>
                </a:solidFill>
                <a:latin typeface="Arial" charset="0"/>
              </a:rPr>
              <a:t>Brønsted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 (e di </a:t>
            </a:r>
            <a:r>
              <a:rPr lang="it-IT" sz="2600" dirty="0" err="1">
                <a:solidFill>
                  <a:srgbClr val="FFFF99"/>
                </a:solidFill>
                <a:latin typeface="Arial" charset="0"/>
              </a:rPr>
              <a:t>Arrhenius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).</a:t>
            </a:r>
          </a:p>
          <a:p>
            <a:pPr>
              <a:lnSpc>
                <a:spcPct val="130000"/>
              </a:lnSpc>
            </a:pPr>
            <a:r>
              <a:rPr lang="it-IT" sz="2600" dirty="0">
                <a:solidFill>
                  <a:srgbClr val="FFFF99"/>
                </a:solidFill>
                <a:latin typeface="Arial" charset="0"/>
              </a:rPr>
              <a:t>Invece, una </a:t>
            </a:r>
            <a:r>
              <a:rPr lang="it-IT" sz="2600" b="1" u="sng" dirty="0">
                <a:solidFill>
                  <a:srgbClr val="FFFF99"/>
                </a:solidFill>
                <a:latin typeface="Arial" charset="0"/>
              </a:rPr>
              <a:t>BASE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 di Lewis, avendo un </a:t>
            </a:r>
            <a:r>
              <a:rPr lang="it-IT" sz="2600" i="1" dirty="0" err="1">
                <a:solidFill>
                  <a:srgbClr val="FFFF99"/>
                </a:solidFill>
                <a:latin typeface="Arial" charset="0"/>
              </a:rPr>
              <a:t>lone</a:t>
            </a:r>
            <a:r>
              <a:rPr lang="it-IT" sz="2600" i="1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it-IT" sz="2600" i="1" dirty="0" err="1">
                <a:solidFill>
                  <a:srgbClr val="FFFF99"/>
                </a:solidFill>
                <a:latin typeface="Arial" charset="0"/>
              </a:rPr>
              <a:t>pair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, può </a:t>
            </a:r>
            <a:r>
              <a:rPr lang="it-IT" sz="2600" dirty="0" smtClean="0">
                <a:solidFill>
                  <a:srgbClr val="FFFF99"/>
                </a:solidFill>
                <a:latin typeface="Arial" charset="0"/>
              </a:rPr>
              <a:t>legare un 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protone ed è perciò anche base di </a:t>
            </a:r>
            <a:r>
              <a:rPr lang="it-IT" sz="2600" dirty="0" err="1">
                <a:solidFill>
                  <a:srgbClr val="FFFF99"/>
                </a:solidFill>
                <a:latin typeface="Arial" charset="0"/>
              </a:rPr>
              <a:t>Brønsted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 (non però </a:t>
            </a:r>
            <a:r>
              <a:rPr lang="it-IT" sz="2600" dirty="0" smtClean="0">
                <a:solidFill>
                  <a:srgbClr val="FFFF99"/>
                </a:solidFill>
                <a:latin typeface="Arial" charset="0"/>
              </a:rPr>
              <a:t> necessariamente 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di </a:t>
            </a:r>
            <a:r>
              <a:rPr lang="it-IT" sz="2600" dirty="0" err="1">
                <a:solidFill>
                  <a:srgbClr val="FFFF99"/>
                </a:solidFill>
                <a:latin typeface="Arial" charset="0"/>
              </a:rPr>
              <a:t>Arrhenius</a:t>
            </a:r>
            <a:r>
              <a:rPr lang="it-IT" sz="2600" dirty="0">
                <a:solidFill>
                  <a:srgbClr val="FFFF99"/>
                </a:solidFill>
                <a:latin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4910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4383626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CC"/>
                </a:solidFill>
                <a:latin typeface="Arial" charset="0"/>
              </a:rPr>
              <a:t>Per le basi si utilizza la reazione: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89075" y="304800"/>
            <a:ext cx="4124924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B  + 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  BH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+  OH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151188" y="522288"/>
            <a:ext cx="665162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3151202" y="612775"/>
            <a:ext cx="617537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25514" y="769955"/>
            <a:ext cx="4932044" cy="4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Base 1       Acido 	  Acido 1    Base</a:t>
            </a:r>
          </a:p>
          <a:p>
            <a:pPr>
              <a:lnSpc>
                <a:spcPct val="7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                campione		        campione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81114" y="1393843"/>
            <a:ext cx="49690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K =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819288" y="1219218"/>
            <a:ext cx="135889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[BH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 [OH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41513" y="1570057"/>
            <a:ext cx="1111976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[B] 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663702" y="1635125"/>
            <a:ext cx="1671638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79839" y="1352569"/>
            <a:ext cx="218836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 = 55,5 moli/l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181102" y="1984394"/>
            <a:ext cx="1748961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K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 = K [H</a:t>
            </a:r>
            <a:r>
              <a:rPr lang="it-IT" sz="20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O] =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094044" y="1798657"/>
            <a:ext cx="1358897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[BH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+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 [OH</a:t>
            </a:r>
            <a:r>
              <a:rPr lang="it-IT" sz="20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000">
                <a:solidFill>
                  <a:srgbClr val="0000CC"/>
                </a:solidFill>
                <a:latin typeface="Arial" charset="0"/>
              </a:rPr>
              <a:t>]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530600" y="2138382"/>
            <a:ext cx="418385" cy="41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000">
                <a:solidFill>
                  <a:srgbClr val="0000CC"/>
                </a:solidFill>
                <a:latin typeface="Arial" charset="0"/>
              </a:rPr>
              <a:t>[B] 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938477" y="2214563"/>
            <a:ext cx="1671637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2863" y="2460625"/>
            <a:ext cx="6630286" cy="89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CC"/>
                </a:solidFill>
                <a:latin typeface="Arial" charset="0"/>
              </a:rPr>
              <a:t>Se la forza della base eccede quella di OH</a:t>
            </a:r>
            <a:r>
              <a:rPr lang="it-IT" sz="23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300">
                <a:solidFill>
                  <a:srgbClr val="0000CC"/>
                </a:solidFill>
                <a:latin typeface="Arial" charset="0"/>
              </a:rPr>
              <a:t>, allora </a:t>
            </a:r>
          </a:p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CC"/>
                </a:solidFill>
                <a:latin typeface="Arial" charset="0"/>
              </a:rPr>
              <a:t>l'equilibrio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474788" y="3027363"/>
            <a:ext cx="4124924" cy="49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276475" algn="l"/>
                <a:tab pos="329406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300">
                <a:solidFill>
                  <a:srgbClr val="660066"/>
                </a:solidFill>
                <a:latin typeface="Comic Sans MS" charset="0"/>
              </a:rPr>
              <a:t>B  +   H</a:t>
            </a:r>
            <a:r>
              <a:rPr lang="it-IT" sz="2300" baseline="-25000">
                <a:solidFill>
                  <a:srgbClr val="660066"/>
                </a:solidFill>
                <a:latin typeface="Comic Sans MS" charset="0"/>
              </a:rPr>
              <a:t>2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O	  BH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+</a:t>
            </a:r>
            <a:r>
              <a:rPr lang="it-IT" sz="2300">
                <a:solidFill>
                  <a:srgbClr val="660066"/>
                </a:solidFill>
                <a:latin typeface="Comic Sans MS" charset="0"/>
              </a:rPr>
              <a:t>  +  OH</a:t>
            </a:r>
            <a:r>
              <a:rPr lang="it-IT" sz="2300" baseline="30000">
                <a:solidFill>
                  <a:srgbClr val="660066"/>
                </a:solidFill>
                <a:latin typeface="Comic Sans MS" charset="0"/>
              </a:rPr>
              <a:t>-</a:t>
            </a:r>
            <a:endParaRPr lang="it-IT" sz="2300">
              <a:solidFill>
                <a:srgbClr val="660066"/>
              </a:solidFill>
              <a:latin typeface="Comic Sans MS" charset="0"/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3211513" y="3244851"/>
            <a:ext cx="665162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3211513" y="3335339"/>
            <a:ext cx="61595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2877" y="3425843"/>
            <a:ext cx="6637337" cy="207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it-IT" sz="2300">
                <a:solidFill>
                  <a:srgbClr val="0000CC"/>
                </a:solidFill>
                <a:latin typeface="Arial" charset="0"/>
              </a:rPr>
              <a:t>è tutto spostato a destra e la soluzione si comporta come una soluzione di ione OH</a:t>
            </a:r>
            <a:r>
              <a:rPr lang="it-IT" sz="2300" baseline="30000">
                <a:solidFill>
                  <a:srgbClr val="0000CC"/>
                </a:solidFill>
                <a:latin typeface="Arial" charset="0"/>
              </a:rPr>
              <a:t>-</a:t>
            </a:r>
            <a:r>
              <a:rPr lang="it-IT" sz="2300">
                <a:solidFill>
                  <a:srgbClr val="0000CC"/>
                </a:solidFill>
                <a:latin typeface="Arial" charset="0"/>
              </a:rPr>
              <a:t>. (EFFETTO LIVELLANTE DELL'ACQUA). Occorre allora adoperare per misurare la forza di basi molto forti, un acido campione </a:t>
            </a:r>
            <a:r>
              <a:rPr lang="it-IT" sz="2300" u="sng">
                <a:solidFill>
                  <a:srgbClr val="0000CC"/>
                </a:solidFill>
                <a:latin typeface="Arial" charset="0"/>
              </a:rPr>
              <a:t>più debole</a:t>
            </a:r>
            <a:r>
              <a:rPr lang="it-IT" sz="2300">
                <a:solidFill>
                  <a:srgbClr val="0000CC"/>
                </a:solidFill>
                <a:latin typeface="Arial" charset="0"/>
              </a:rPr>
              <a:t> di H</a:t>
            </a:r>
            <a:r>
              <a:rPr lang="it-IT" sz="2300" baseline="-25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CC"/>
                </a:solidFill>
                <a:latin typeface="Arial" charset="0"/>
              </a:rPr>
              <a:t>O.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36575" y="5454651"/>
            <a:ext cx="2841174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FF0000"/>
                </a:solidFill>
                <a:latin typeface="Arial" charset="0"/>
              </a:rPr>
              <a:t>COSTANTI DI ACIDI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359414" y="5454651"/>
            <a:ext cx="1047839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 b="1">
                <a:solidFill>
                  <a:srgbClr val="FF0000"/>
                </a:solidFill>
                <a:latin typeface="Arial" charset="0"/>
              </a:rPr>
              <a:t>A 25°C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" y="5865815"/>
            <a:ext cx="2759028" cy="738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08000"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08000"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08000"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08000"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08000"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HS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/S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1,5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-13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2-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3-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1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-12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HCO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/CO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2-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             5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-11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HCN/CN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4,8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-10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2-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6,2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-8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S/HS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-7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CO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/HCO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4,2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-5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CH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COOH/CH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COO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1,8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-5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986213" y="5973763"/>
            <a:ext cx="2219108" cy="792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08000"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08000"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08000"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08000"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08000"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08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11463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HNO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/NO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5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-4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PO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8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-3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2-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 1,3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-2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1,8 • 10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-2</a:t>
            </a:r>
            <a:endParaRPr lang="it-IT" sz="220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HNO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/NO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 ~ 20 </a:t>
            </a:r>
          </a:p>
          <a:p>
            <a:pPr>
              <a:lnSpc>
                <a:spcPct val="13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O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+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O	~ 55</a:t>
            </a:r>
          </a:p>
          <a:p>
            <a:pPr>
              <a:lnSpc>
                <a:spcPct val="130000"/>
              </a:lnSpc>
            </a:pPr>
            <a:r>
              <a:rPr lang="it-IT" sz="2200">
                <a:solidFill>
                  <a:srgbClr val="006600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/HSO</a:t>
            </a:r>
            <a:r>
              <a:rPr lang="it-IT" sz="2200" baseline="-25000">
                <a:solidFill>
                  <a:srgbClr val="006600"/>
                </a:solidFill>
                <a:latin typeface="Arial" charset="0"/>
              </a:rPr>
              <a:t>4</a:t>
            </a:r>
            <a:r>
              <a:rPr lang="it-IT" sz="2200" baseline="30000">
                <a:solidFill>
                  <a:srgbClr val="006600"/>
                </a:solidFill>
                <a:latin typeface="Arial" charset="0"/>
              </a:rPr>
              <a:t>-</a:t>
            </a:r>
            <a:r>
              <a:rPr lang="it-IT" sz="2200">
                <a:solidFill>
                  <a:srgbClr val="006600"/>
                </a:solidFill>
                <a:latin typeface="Arial" charset="0"/>
              </a:rPr>
              <a:t>	 ~ 100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3954463" y="6053157"/>
            <a:ext cx="0" cy="29606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96838" y="5880100"/>
            <a:ext cx="665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96838" y="5510213"/>
            <a:ext cx="665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54125" y="2968625"/>
            <a:ext cx="4114800" cy="1785939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57288" y="2881332"/>
            <a:ext cx="4114800" cy="17859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53027" y="1216027"/>
            <a:ext cx="1804987" cy="306388"/>
          </a:xfrm>
          <a:prstGeom prst="rect">
            <a:avLst/>
          </a:prstGeom>
          <a:solidFill>
            <a:srgbClr val="000066"/>
          </a:solidFill>
          <a:ln w="2857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603875" y="1622443"/>
            <a:ext cx="857250" cy="290513"/>
          </a:xfrm>
          <a:prstGeom prst="rect">
            <a:avLst/>
          </a:prstGeom>
          <a:solidFill>
            <a:srgbClr val="000066"/>
          </a:solidFill>
          <a:ln w="2857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68939" y="2000269"/>
            <a:ext cx="1382713" cy="290513"/>
          </a:xfrm>
          <a:prstGeom prst="rect">
            <a:avLst/>
          </a:prstGeom>
          <a:solidFill>
            <a:srgbClr val="000066"/>
          </a:solidFill>
          <a:ln w="2857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113" y="857251"/>
            <a:ext cx="857250" cy="143668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85725" y="87313"/>
            <a:ext cx="6686550" cy="40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spc="-36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blurRad="63500" dist="107763" dir="13500000" algn="ctr" rotWithShape="0">
                    <a:srgbClr val="000099">
                      <a:alpha val="50000"/>
                    </a:srgbClr>
                  </a:outerShdw>
                </a:effectLst>
                <a:latin typeface="Eras Medium ITC"/>
                <a:ea typeface="Eras Medium ITC"/>
                <a:cs typeface="Eras Medium ITC"/>
              </a:rPr>
              <a:t>Fattori che influenzano la forza degli acidi ossigenati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57175" y="442931"/>
            <a:ext cx="6429846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Arial" charset="0"/>
              </a:rPr>
              <a:t>1) </a:t>
            </a:r>
            <a:r>
              <a:rPr lang="it-IT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= (n° di atomi di O)  –  (n° di atomi di H)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743575" y="852491"/>
            <a:ext cx="922338" cy="292100"/>
          </a:xfrm>
          <a:prstGeom prst="rect">
            <a:avLst/>
          </a:prstGeom>
          <a:solidFill>
            <a:srgbClr val="000066"/>
          </a:solidFill>
          <a:ln w="2857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-65087" y="2481282"/>
            <a:ext cx="701910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Arial" charset="0"/>
              </a:rPr>
              <a:t>2) Dimensioni dell'atomo centrale (a parità di </a:t>
            </a:r>
            <a:r>
              <a:rPr lang="it-IT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63652" y="2933700"/>
            <a:ext cx="4146599" cy="166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1404938" algn="l"/>
                <a:tab pos="2757488" algn="l"/>
                <a:tab pos="30813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200">
                <a:solidFill>
                  <a:srgbClr val="000099"/>
                </a:solidFill>
                <a:latin typeface="Arial" charset="0"/>
              </a:rPr>
              <a:t>HClO	&gt;	HBrO	&gt;	HIO</a:t>
            </a: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PO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&gt;	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AsO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SO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&gt;	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SeO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&gt;	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TeO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it-IT" sz="2200">
                <a:solidFill>
                  <a:srgbClr val="000099"/>
                </a:solidFill>
                <a:latin typeface="Arial" charset="0"/>
              </a:rPr>
              <a:t>HClO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&gt;	HMnO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&gt;	HIO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09563" y="4743467"/>
            <a:ext cx="616267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0099"/>
                </a:solidFill>
                <a:latin typeface="Arial" charset="0"/>
              </a:rPr>
              <a:t>3) Acidi poliprotici 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a1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</a:t>
            </a:r>
            <a:r>
              <a:rPr lang="it-IT" b="1" u="sng">
                <a:solidFill>
                  <a:srgbClr val="000099"/>
                </a:solidFill>
                <a:latin typeface="Arial" charset="0"/>
                <a:sym typeface="Symbol" charset="0"/>
              </a:rPr>
              <a:t>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10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a2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 </a:t>
            </a:r>
            <a:r>
              <a:rPr lang="it-IT" b="1" u="sng">
                <a:solidFill>
                  <a:srgbClr val="000099"/>
                </a:solidFill>
                <a:latin typeface="Arial" charset="0"/>
                <a:sym typeface="Symbol" charset="0"/>
              </a:rPr>
              <a:t>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10</a:t>
            </a:r>
            <a:r>
              <a:rPr lang="it-IT" b="1" baseline="30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b="1">
                <a:solidFill>
                  <a:srgbClr val="000099"/>
                </a:solidFill>
                <a:latin typeface="Arial" charset="0"/>
              </a:rPr>
              <a:t> K</a:t>
            </a:r>
            <a:r>
              <a:rPr lang="it-IT" b="1" baseline="-25000">
                <a:solidFill>
                  <a:srgbClr val="000099"/>
                </a:solidFill>
                <a:latin typeface="Arial" charset="0"/>
              </a:rPr>
              <a:t>a3</a:t>
            </a: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3397252" y="3952893"/>
          <a:ext cx="63500" cy="12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zione" r:id="rId3" imgW="114120" imgH="215640" progId="Equation.3">
                  <p:embed/>
                </p:oleObj>
              </mc:Choice>
              <mc:Fallback>
                <p:oleObj name="Equazione" r:id="rId3" imgW="11412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2" y="3952893"/>
                        <a:ext cx="63500" cy="122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3397252" y="3952893"/>
          <a:ext cx="63500" cy="12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zione" r:id="rId5" imgW="114120" imgH="215640" progId="Equation.3">
                  <p:embed/>
                </p:oleObj>
              </mc:Choice>
              <mc:Fallback>
                <p:oleObj name="Equazione" r:id="rId5" imgW="114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2" y="3952893"/>
                        <a:ext cx="63500" cy="122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2239" y="5222876"/>
            <a:ext cx="6792913" cy="100013"/>
          </a:xfrm>
          <a:prstGeom prst="bevel">
            <a:avLst>
              <a:gd name="adj" fmla="val 50000"/>
            </a:avLst>
          </a:prstGeom>
          <a:solidFill>
            <a:srgbClr val="FF6600"/>
          </a:solidFill>
          <a:ln w="190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1971677" y="5426093"/>
            <a:ext cx="3343275" cy="3762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blurRad="63500" dist="125724" dir="18900000" algn="ctr" rotWithShape="0">
                    <a:srgbClr val="000099">
                      <a:alpha val="50000"/>
                    </a:srgbClr>
                  </a:outerShdw>
                </a:effectLst>
                <a:latin typeface="Impact"/>
                <a:ea typeface="Impact"/>
                <a:cs typeface="Impact"/>
              </a:rPr>
              <a:t>Idracidi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" y="5832493"/>
            <a:ext cx="7286625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Arial" charset="0"/>
              </a:rPr>
              <a:t>L'acidità CRESCE con le dimensioni dell'atomo centrale</a:t>
            </a:r>
            <a:endParaRPr lang="it-IT" b="1" baseline="-25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1750" y="7221557"/>
            <a:ext cx="6826250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000099"/>
                </a:solidFill>
                <a:latin typeface="Arial" charset="0"/>
              </a:rPr>
              <a:t>E cresce inoltre (nello stesso periodo) andando verso il VII gruppo</a:t>
            </a:r>
            <a:endParaRPr lang="it-IT" b="1" baseline="-25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157302" y="6350001"/>
            <a:ext cx="3251747" cy="173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O	&lt;	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S	&lt;	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Se	&lt;	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Te</a:t>
            </a:r>
          </a:p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HF	&lt;	HCl	&lt;	HBr	&lt;	HI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57215" y="8031163"/>
            <a:ext cx="4593560" cy="89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195388" algn="l"/>
                <a:tab pos="2047875" algn="l"/>
                <a:tab pos="3243263" algn="l"/>
                <a:tab pos="3898900" algn="l"/>
                <a:tab pos="5029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CH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	&lt;	NH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	&lt;	H</a:t>
            </a:r>
            <a:r>
              <a:rPr lang="it-IT" sz="23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300">
                <a:solidFill>
                  <a:srgbClr val="000099"/>
                </a:solidFill>
                <a:latin typeface="Arial" charset="0"/>
              </a:rPr>
              <a:t>O	&lt;	HF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2700" y="8567739"/>
            <a:ext cx="1711194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Debolissimo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203450" y="8567739"/>
            <a:ext cx="1711194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Debolissimo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395802" y="8461402"/>
            <a:ext cx="990519" cy="69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Molto</a:t>
            </a:r>
          </a:p>
          <a:p>
            <a:pPr>
              <a:lnSpc>
                <a:spcPct val="9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debole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889626" y="8567739"/>
            <a:ext cx="908140" cy="46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752475" algn="l"/>
                <a:tab pos="1195388" algn="l"/>
                <a:tab pos="1998663" algn="l"/>
                <a:tab pos="2439988" algn="l"/>
                <a:tab pos="3292475" algn="l"/>
                <a:tab pos="3733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it-IT" sz="2300">
                <a:solidFill>
                  <a:srgbClr val="000099"/>
                </a:solidFill>
                <a:latin typeface="Arial" charset="0"/>
              </a:rPr>
              <a:t>Medio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782656"/>
            <a:ext cx="6858000" cy="153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200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sz="2200" b="1">
                <a:solidFill>
                  <a:srgbClr val="000099"/>
                </a:solidFill>
                <a:latin typeface="Arial" charset="0"/>
              </a:rPr>
              <a:t> = O	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HClO, HBrO, HIO, 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BO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SiO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 </a:t>
            </a:r>
            <a:r>
              <a:rPr lang="it-IT" sz="2200">
                <a:solidFill>
                  <a:srgbClr val="FFFF00"/>
                </a:solidFill>
                <a:latin typeface="Arial" charset="0"/>
              </a:rPr>
              <a:t>Deboli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it-IT" sz="2200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sz="2200" b="1">
                <a:solidFill>
                  <a:srgbClr val="000099"/>
                </a:solidFill>
                <a:latin typeface="Arial" charset="0"/>
              </a:rPr>
              <a:t> = 1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HClO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HNO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SO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AsO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   </a:t>
            </a:r>
            <a:r>
              <a:rPr lang="it-IT" sz="2200">
                <a:solidFill>
                  <a:srgbClr val="FFFF00"/>
                </a:solidFill>
                <a:latin typeface="Arial" charset="0"/>
              </a:rPr>
              <a:t>Medio-Deboli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it-IT" sz="2200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sz="2200" b="1">
                <a:solidFill>
                  <a:srgbClr val="000099"/>
                </a:solidFill>
                <a:latin typeface="Arial" charset="0"/>
              </a:rPr>
              <a:t> = 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HNO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SO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HClO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			</a:t>
            </a:r>
            <a:r>
              <a:rPr lang="it-IT" sz="2200">
                <a:solidFill>
                  <a:srgbClr val="FFFF00"/>
                </a:solidFill>
                <a:latin typeface="Arial" charset="0"/>
              </a:rPr>
              <a:t>Forti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it-IT" sz="2200" b="1">
                <a:solidFill>
                  <a:srgbClr val="000099"/>
                </a:solidFill>
                <a:latin typeface="Symbol" charset="0"/>
              </a:rPr>
              <a:t>D</a:t>
            </a:r>
            <a:r>
              <a:rPr lang="it-IT" sz="2200" b="1">
                <a:solidFill>
                  <a:srgbClr val="000099"/>
                </a:solidFill>
                <a:latin typeface="Arial" charset="0"/>
              </a:rPr>
              <a:t> = 3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HMnO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HIO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, HClO</a:t>
            </a:r>
            <a:r>
              <a:rPr lang="it-IT" sz="2200" baseline="-25000">
                <a:solidFill>
                  <a:srgbClr val="000099"/>
                </a:solidFill>
                <a:latin typeface="Arial" charset="0"/>
              </a:rPr>
              <a:t>4</a:t>
            </a:r>
            <a:r>
              <a:rPr lang="it-IT" sz="2200">
                <a:solidFill>
                  <a:srgbClr val="000099"/>
                </a:solidFill>
                <a:latin typeface="Arial" charset="0"/>
              </a:rPr>
              <a:t>			   </a:t>
            </a:r>
            <a:r>
              <a:rPr lang="it-IT" sz="2200">
                <a:solidFill>
                  <a:srgbClr val="FFFF00"/>
                </a:solidFill>
                <a:latin typeface="Arial" charset="0"/>
              </a:rPr>
              <a:t>Fortissimi</a:t>
            </a:r>
            <a:endParaRPr lang="it-IT" sz="220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8"/>
            <a:ext cx="6858000" cy="9325628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7381" y="2089153"/>
            <a:ext cx="685800" cy="46566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617369" y="1416070"/>
            <a:ext cx="848916" cy="50164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91716" y="57151"/>
            <a:ext cx="5943600" cy="11197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Relazione tra struttura e proprietà</a:t>
            </a:r>
          </a:p>
          <a:p>
            <a:pPr algn="ctr"/>
            <a:r>
              <a:rPr lang="it-IT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acido - base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48879" y="1405468"/>
            <a:ext cx="5898848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M O 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H  +  H</a:t>
            </a:r>
            <a:r>
              <a:rPr lang="it-IT" sz="2300" b="1" baseline="-25000" dirty="0">
                <a:solidFill>
                  <a:srgbClr val="00FFCC"/>
                </a:solidFill>
                <a:latin typeface="Comic Sans MS" charset="0"/>
              </a:rPr>
              <a:t>2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O		  MO</a:t>
            </a:r>
            <a:r>
              <a:rPr lang="it-IT" sz="2300" b="1" baseline="30000" dirty="0">
                <a:solidFill>
                  <a:srgbClr val="00FFCC"/>
                </a:solidFill>
                <a:latin typeface="Comic Sans MS" charset="0"/>
              </a:rPr>
              <a:t>-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  + 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    </a:t>
            </a:r>
            <a:r>
              <a:rPr lang="it-IT" sz="2300" b="1" dirty="0" smtClean="0">
                <a:solidFill>
                  <a:schemeClr val="tx2"/>
                </a:solidFill>
                <a:latin typeface="Comic Sans MS" charset="0"/>
              </a:rPr>
              <a:t>H</a:t>
            </a:r>
            <a:r>
              <a:rPr lang="it-IT" sz="2300" b="1" baseline="-25000" dirty="0" smtClean="0">
                <a:solidFill>
                  <a:schemeClr val="tx2"/>
                </a:solidFill>
                <a:latin typeface="Comic Sans MS" charset="0"/>
              </a:rPr>
              <a:t>3</a:t>
            </a:r>
            <a:r>
              <a:rPr lang="it-IT" sz="2300" b="1" dirty="0" smtClean="0">
                <a:solidFill>
                  <a:schemeClr val="tx2"/>
                </a:solidFill>
                <a:latin typeface="Comic Sans MS" charset="0"/>
              </a:rPr>
              <a:t>O</a:t>
            </a:r>
            <a:r>
              <a:rPr lang="it-IT" sz="2300" b="1" baseline="30000" dirty="0">
                <a:solidFill>
                  <a:schemeClr val="tx2"/>
                </a:solidFill>
                <a:latin typeface="Comic Sans MS" charset="0"/>
              </a:rPr>
              <a:t>+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		</a:t>
            </a:r>
            <a:r>
              <a:rPr lang="it-IT" sz="2300" b="1" dirty="0">
                <a:solidFill>
                  <a:srgbClr val="FF0066"/>
                </a:solidFill>
                <a:latin typeface="Comic Sans MS" charset="0"/>
              </a:rPr>
              <a:t>ACIDO</a:t>
            </a:r>
            <a:endParaRPr lang="it-IT" sz="2300" b="1" dirty="0">
              <a:solidFill>
                <a:srgbClr val="00FFCC"/>
              </a:solidFill>
              <a:latin typeface="Comic Sans MS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48879" y="2055288"/>
            <a:ext cx="5957033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M 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O 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H  			      M</a:t>
            </a:r>
            <a:r>
              <a:rPr lang="it-IT" sz="2300" b="1" baseline="30000" dirty="0">
                <a:solidFill>
                  <a:srgbClr val="00FFCC"/>
                </a:solidFill>
                <a:latin typeface="Comic Sans MS" charset="0"/>
              </a:rPr>
              <a:t>+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  + 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      </a:t>
            </a:r>
            <a:r>
              <a:rPr lang="it-IT" sz="2300" b="1" dirty="0">
                <a:solidFill>
                  <a:srgbClr val="000000"/>
                </a:solidFill>
                <a:latin typeface="Comic Sans MS" charset="0"/>
              </a:rPr>
              <a:t>OH</a:t>
            </a:r>
            <a:r>
              <a:rPr lang="it-IT" sz="2300" b="1" baseline="30000" dirty="0">
                <a:solidFill>
                  <a:srgbClr val="000000"/>
                </a:solidFill>
                <a:latin typeface="Comic Sans MS" charset="0"/>
              </a:rPr>
              <a:t>-</a:t>
            </a:r>
            <a:r>
              <a:rPr lang="it-IT" sz="2300" b="1" baseline="30000" dirty="0">
                <a:solidFill>
                  <a:srgbClr val="00FFCC"/>
                </a:solidFill>
                <a:latin typeface="Comic Sans MS" charset="0"/>
              </a:rPr>
              <a:t>	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		 </a:t>
            </a:r>
            <a:r>
              <a:rPr lang="it-IT" sz="2300" b="1" dirty="0">
                <a:solidFill>
                  <a:srgbClr val="FF0066"/>
                </a:solidFill>
                <a:latin typeface="Comic Sans MS" charset="0"/>
              </a:rPr>
              <a:t>BASE</a:t>
            </a:r>
            <a:endParaRPr lang="it-IT" sz="2300" b="1" dirty="0">
              <a:solidFill>
                <a:srgbClr val="00FFCC"/>
              </a:solidFill>
              <a:latin typeface="Comic Sans MS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273969" y="231986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801291" y="2309284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273969" y="1670051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801291" y="1670051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264346" y="1592941"/>
            <a:ext cx="64889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 flipV="1">
            <a:off x="3201689" y="1722059"/>
            <a:ext cx="648891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702720" y="2277533"/>
            <a:ext cx="648891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 flipV="1">
            <a:off x="2696767" y="2406651"/>
            <a:ext cx="64889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 flipV="1">
            <a:off x="1376363" y="1722968"/>
            <a:ext cx="0" cy="42333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1399043" y="1143456"/>
            <a:ext cx="0" cy="42333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 flipV="1">
            <a:off x="900113" y="2364317"/>
            <a:ext cx="0" cy="421216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900113" y="1841520"/>
            <a:ext cx="0" cy="42121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-2380" y="2857500"/>
            <a:ext cx="585168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u="sng" dirty="0">
                <a:solidFill>
                  <a:srgbClr val="00FFFF"/>
                </a:solidFill>
                <a:latin typeface="Comic Sans MS" charset="0"/>
              </a:rPr>
              <a:t>Caso 1°</a:t>
            </a:r>
            <a:r>
              <a:rPr lang="it-IT" sz="2000" b="1" dirty="0">
                <a:solidFill>
                  <a:srgbClr val="00FFFF"/>
                </a:solidFill>
                <a:latin typeface="Comic Sans MS" charset="0"/>
              </a:rPr>
              <a:t>	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M più elettronegativo dell'IDROGENO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:</a:t>
            </a:r>
            <a:endParaRPr lang="it-IT" sz="2300" b="1" dirty="0">
              <a:solidFill>
                <a:srgbClr val="00FFFF"/>
              </a:solidFill>
              <a:latin typeface="Comic Sans MS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469232" y="3596220"/>
            <a:ext cx="3606346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M 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O 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H	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es   Cl  O  H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		(Acido)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1710929" y="3871384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2188369" y="3871384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500104" y="3386971"/>
            <a:ext cx="270107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 dirty="0">
                <a:solidFill>
                  <a:srgbClr val="00FFFF"/>
                </a:solidFill>
                <a:sym typeface="Symbol" charset="0"/>
              </a:rPr>
              <a:t>-</a:t>
            </a:r>
            <a:endParaRPr lang="it-IT" sz="1800" dirty="0">
              <a:solidFill>
                <a:srgbClr val="00FFFF"/>
              </a:solidFill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631184" y="3341614"/>
            <a:ext cx="309982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 dirty="0">
                <a:solidFill>
                  <a:srgbClr val="00FFFF"/>
                </a:solidFill>
                <a:sym typeface="Symbol" charset="0"/>
              </a:rPr>
              <a:t>+</a:t>
            </a:r>
            <a:endParaRPr lang="it-IT" sz="1800" dirty="0">
              <a:solidFill>
                <a:srgbClr val="00FFFF"/>
              </a:solidFill>
            </a:endParaRPr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2286015" y="3653367"/>
            <a:ext cx="32147" cy="457200"/>
          </a:xfrm>
          <a:custGeom>
            <a:avLst/>
            <a:gdLst>
              <a:gd name="T0" fmla="*/ 0 w 48"/>
              <a:gd name="T1" fmla="*/ 0 h 384"/>
              <a:gd name="T2" fmla="*/ 48 w 48"/>
              <a:gd name="T3" fmla="*/ 48 h 384"/>
              <a:gd name="T4" fmla="*/ 0 w 48"/>
              <a:gd name="T5" fmla="*/ 96 h 384"/>
              <a:gd name="T6" fmla="*/ 48 w 48"/>
              <a:gd name="T7" fmla="*/ 144 h 384"/>
              <a:gd name="T8" fmla="*/ 0 w 48"/>
              <a:gd name="T9" fmla="*/ 192 h 384"/>
              <a:gd name="T10" fmla="*/ 48 w 48"/>
              <a:gd name="T11" fmla="*/ 240 h 384"/>
              <a:gd name="T12" fmla="*/ 0 w 48"/>
              <a:gd name="T13" fmla="*/ 288 h 384"/>
              <a:gd name="T14" fmla="*/ 48 w 48"/>
              <a:gd name="T15" fmla="*/ 336 h 384"/>
              <a:gd name="T16" fmla="*/ 0 w 4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" h="384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24" y="368"/>
                  <a:pt x="0" y="384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-2382" y="4229128"/>
            <a:ext cx="610669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u="sng" dirty="0">
                <a:solidFill>
                  <a:srgbClr val="00FFFF"/>
                </a:solidFill>
                <a:latin typeface="Comic Sans MS" charset="0"/>
              </a:rPr>
              <a:t>Caso 2°</a:t>
            </a:r>
            <a:r>
              <a:rPr lang="it-IT" sz="2000" b="1" dirty="0">
                <a:solidFill>
                  <a:srgbClr val="00FFFF"/>
                </a:solidFill>
                <a:latin typeface="Comic Sans MS" charset="0"/>
              </a:rPr>
              <a:t>	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M meno elettronegativo dell'IDROGENO:</a:t>
            </a:r>
            <a:endParaRPr lang="it-IT" sz="2000" b="1" dirty="0">
              <a:solidFill>
                <a:srgbClr val="00FFFF"/>
              </a:solidFill>
              <a:latin typeface="Comic Sans MS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08249" y="5046139"/>
            <a:ext cx="6282484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         M O 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H	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es   K 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O   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H   (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Base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) </a:t>
            </a:r>
            <a:endParaRPr lang="it-IT" sz="2300" b="1" dirty="0">
              <a:solidFill>
                <a:srgbClr val="00FFCC"/>
              </a:solidFill>
              <a:latin typeface="Comic Sans MS" charset="0"/>
            </a:endParaRPr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1742626" y="5285013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2300639" y="5296353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502569" y="4800600"/>
            <a:ext cx="309982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>
                <a:solidFill>
                  <a:srgbClr val="00FFFF"/>
                </a:solidFill>
                <a:sym typeface="Symbol" charset="0"/>
              </a:rPr>
              <a:t>+</a:t>
            </a:r>
            <a:endParaRPr lang="it-IT" sz="1800">
              <a:solidFill>
                <a:srgbClr val="00FFFF"/>
              </a:solidFill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598466" y="4823280"/>
            <a:ext cx="270107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 dirty="0">
                <a:solidFill>
                  <a:srgbClr val="00FFFF"/>
                </a:solidFill>
                <a:sym typeface="Symbol" charset="0"/>
              </a:rPr>
              <a:t>-</a:t>
            </a:r>
            <a:endParaRPr lang="it-IT" sz="1800" dirty="0">
              <a:solidFill>
                <a:srgbClr val="00FFFF"/>
              </a:solidFill>
            </a:endParaRPr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1910069" y="5120217"/>
            <a:ext cx="32147" cy="457200"/>
          </a:xfrm>
          <a:custGeom>
            <a:avLst/>
            <a:gdLst>
              <a:gd name="T0" fmla="*/ 0 w 48"/>
              <a:gd name="T1" fmla="*/ 0 h 384"/>
              <a:gd name="T2" fmla="*/ 48 w 48"/>
              <a:gd name="T3" fmla="*/ 48 h 384"/>
              <a:gd name="T4" fmla="*/ 0 w 48"/>
              <a:gd name="T5" fmla="*/ 96 h 384"/>
              <a:gd name="T6" fmla="*/ 48 w 48"/>
              <a:gd name="T7" fmla="*/ 144 h 384"/>
              <a:gd name="T8" fmla="*/ 0 w 48"/>
              <a:gd name="T9" fmla="*/ 192 h 384"/>
              <a:gd name="T10" fmla="*/ 48 w 48"/>
              <a:gd name="T11" fmla="*/ 240 h 384"/>
              <a:gd name="T12" fmla="*/ 0 w 48"/>
              <a:gd name="T13" fmla="*/ 288 h 384"/>
              <a:gd name="T14" fmla="*/ 48 w 48"/>
              <a:gd name="T15" fmla="*/ 336 h 384"/>
              <a:gd name="T16" fmla="*/ 0 w 4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" h="384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24" y="368"/>
                  <a:pt x="0" y="384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4006454" y="385021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4470797" y="385021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4012406" y="534246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476750" y="534246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4" y="5635648"/>
            <a:ext cx="610418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 u="sng" dirty="0">
                <a:solidFill>
                  <a:srgbClr val="00FFFF"/>
                </a:solidFill>
                <a:latin typeface="Comic Sans MS" charset="0"/>
              </a:rPr>
              <a:t>Caso 3°</a:t>
            </a:r>
            <a:r>
              <a:rPr lang="it-IT" sz="2000" b="1" dirty="0">
                <a:solidFill>
                  <a:srgbClr val="00FFFF"/>
                </a:solidFill>
                <a:latin typeface="Comic Sans MS" charset="0"/>
              </a:rPr>
              <a:t>	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M elettronegativo come dell'IDROGENO:</a:t>
            </a:r>
            <a:endParaRPr lang="it-IT" sz="2000" b="1" dirty="0">
              <a:solidFill>
                <a:srgbClr val="00FFFF"/>
              </a:solidFill>
              <a:latin typeface="Comic Sans MS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873211" y="6407151"/>
            <a:ext cx="4931797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    M  O  H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		</a:t>
            </a:r>
            <a:r>
              <a:rPr lang="it-IT" sz="2300" b="1" dirty="0" smtClean="0">
                <a:solidFill>
                  <a:srgbClr val="00FFCC"/>
                </a:solidFill>
                <a:latin typeface="Comic Sans MS" charset="0"/>
              </a:rPr>
              <a:t>es  </a:t>
            </a:r>
            <a:r>
              <a:rPr lang="it-IT" sz="2300" b="1" dirty="0">
                <a:solidFill>
                  <a:srgbClr val="00FFCC"/>
                </a:solidFill>
                <a:latin typeface="Comic Sans MS" charset="0"/>
              </a:rPr>
              <a:t>Al(OH)</a:t>
            </a:r>
            <a:r>
              <a:rPr lang="it-IT" sz="2300" b="1" baseline="-25000" dirty="0">
                <a:solidFill>
                  <a:srgbClr val="00FFCC"/>
                </a:solidFill>
                <a:latin typeface="Comic Sans MS" charset="0"/>
              </a:rPr>
              <a:t>3</a:t>
            </a:r>
            <a:endParaRPr lang="it-IT" sz="2300" b="1" dirty="0">
              <a:solidFill>
                <a:srgbClr val="00FFCC"/>
              </a:solidFill>
              <a:latin typeface="Comic Sans MS" charset="0"/>
            </a:endParaRP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660922" y="668231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2139554" y="6682317"/>
            <a:ext cx="228600" cy="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477567" y="6129867"/>
            <a:ext cx="309982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>
                <a:solidFill>
                  <a:srgbClr val="00FFFF"/>
                </a:solidFill>
                <a:sym typeface="Symbol" charset="0"/>
              </a:rPr>
              <a:t>+</a:t>
            </a:r>
            <a:endParaRPr lang="it-IT" sz="1800">
              <a:solidFill>
                <a:srgbClr val="00FFFF"/>
              </a:solidFill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1916921" y="6129867"/>
            <a:ext cx="270107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>
                <a:solidFill>
                  <a:srgbClr val="00FFFF"/>
                </a:solidFill>
                <a:sym typeface="Symbol" charset="0"/>
              </a:rPr>
              <a:t>-</a:t>
            </a:r>
            <a:endParaRPr lang="it-IT" sz="1800">
              <a:solidFill>
                <a:srgbClr val="00FFFF"/>
              </a:solidFill>
            </a:endParaRP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400300" y="6129867"/>
            <a:ext cx="309982" cy="32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>
                <a:solidFill>
                  <a:srgbClr val="00FFFF"/>
                </a:solidFill>
                <a:sym typeface="Symbol" charset="0"/>
              </a:rPr>
              <a:t></a:t>
            </a:r>
            <a:r>
              <a:rPr lang="it-IT" sz="1800" baseline="30000">
                <a:solidFill>
                  <a:srgbClr val="00FFFF"/>
                </a:solidFill>
                <a:sym typeface="Symbol" charset="0"/>
              </a:rPr>
              <a:t>+</a:t>
            </a:r>
            <a:endParaRPr lang="it-IT" sz="1800">
              <a:solidFill>
                <a:srgbClr val="00FFFF"/>
              </a:solidFill>
            </a:endParaRP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929899" y="6826490"/>
            <a:ext cx="4967018" cy="146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Al(OH)</a:t>
            </a:r>
            <a:r>
              <a:rPr lang="it-IT" sz="2300" baseline="-25000" dirty="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		Al</a:t>
            </a:r>
            <a:r>
              <a:rPr lang="it-IT" sz="2300" baseline="30000" dirty="0">
                <a:solidFill>
                  <a:srgbClr val="00FFFF"/>
                </a:solidFill>
                <a:latin typeface="Comic Sans MS" charset="0"/>
              </a:rPr>
              <a:t>3+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  +  3OH</a:t>
            </a:r>
            <a:r>
              <a:rPr lang="it-IT" sz="2300" baseline="30000" dirty="0">
                <a:solidFill>
                  <a:srgbClr val="00FFFF"/>
                </a:solidFill>
                <a:latin typeface="Comic Sans MS" charset="0"/>
              </a:rPr>
              <a:t>-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		 (Base)</a:t>
            </a:r>
          </a:p>
          <a:p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Al(OH)</a:t>
            </a:r>
            <a:r>
              <a:rPr lang="it-IT" sz="2300" baseline="-25000" dirty="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		AlO</a:t>
            </a:r>
            <a:r>
              <a:rPr lang="it-IT" sz="2300" baseline="-25000" dirty="0">
                <a:solidFill>
                  <a:srgbClr val="00FFFF"/>
                </a:solidFill>
                <a:latin typeface="Comic Sans MS" charset="0"/>
              </a:rPr>
              <a:t>2</a:t>
            </a:r>
            <a:r>
              <a:rPr lang="it-IT" sz="2300" baseline="30000" dirty="0">
                <a:solidFill>
                  <a:srgbClr val="00FFFF"/>
                </a:solidFill>
                <a:latin typeface="Comic Sans MS" charset="0"/>
              </a:rPr>
              <a:t>-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  +  H</a:t>
            </a:r>
            <a:r>
              <a:rPr lang="it-IT" sz="2300" baseline="-25000" dirty="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O</a:t>
            </a:r>
            <a:r>
              <a:rPr lang="it-IT" sz="2300" baseline="30000" dirty="0" smtClean="0">
                <a:solidFill>
                  <a:srgbClr val="00FFFF"/>
                </a:solidFill>
                <a:latin typeface="Comic Sans MS" charset="0"/>
              </a:rPr>
              <a:t>+</a:t>
            </a:r>
            <a:r>
              <a:rPr lang="it-IT" sz="2300" dirty="0" smtClean="0">
                <a:solidFill>
                  <a:srgbClr val="00FFFF"/>
                </a:solidFill>
                <a:latin typeface="Comic Sans MS" charset="0"/>
              </a:rPr>
              <a:t>(</a:t>
            </a:r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Acido)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626770" y="8157634"/>
            <a:ext cx="6196537" cy="71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dirty="0">
                <a:solidFill>
                  <a:srgbClr val="00FFFF"/>
                </a:solidFill>
                <a:latin typeface="Comic Sans MS" charset="0"/>
              </a:rPr>
              <a:t>         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Al(OH)</a:t>
            </a:r>
            <a:r>
              <a:rPr lang="it-IT" sz="2000" baseline="-25000" dirty="0">
                <a:solidFill>
                  <a:srgbClr val="00FFFF"/>
                </a:solidFill>
                <a:latin typeface="Comic Sans MS" charset="0"/>
              </a:rPr>
              <a:t>3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				</a:t>
            </a:r>
            <a:r>
              <a:rPr lang="it-IT" sz="2000" dirty="0" smtClean="0">
                <a:solidFill>
                  <a:srgbClr val="00FFFF"/>
                </a:solidFill>
                <a:latin typeface="Comic Sans MS" charset="0"/>
              </a:rPr>
              <a:t>HAlO</a:t>
            </a:r>
            <a:r>
              <a:rPr lang="it-IT" sz="2000" baseline="-25000" dirty="0" smtClean="0">
                <a:solidFill>
                  <a:srgbClr val="00FFFF"/>
                </a:solidFill>
                <a:latin typeface="Comic Sans MS" charset="0"/>
              </a:rPr>
              <a:t>2</a:t>
            </a:r>
            <a:r>
              <a:rPr lang="it-IT" sz="2000" dirty="0" smtClean="0">
                <a:solidFill>
                  <a:srgbClr val="00FFFF"/>
                </a:solidFill>
                <a:latin typeface="Comic Sans MS" charset="0"/>
              </a:rPr>
              <a:t> 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•  H</a:t>
            </a:r>
            <a:r>
              <a:rPr lang="it-IT" sz="2000" baseline="-25000" dirty="0">
                <a:solidFill>
                  <a:srgbClr val="00FFFF"/>
                </a:solidFill>
                <a:latin typeface="Comic Sans MS" charset="0"/>
              </a:rPr>
              <a:t>2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O</a:t>
            </a:r>
          </a:p>
          <a:p>
            <a:r>
              <a:rPr lang="it-IT" sz="2000" u="sng" dirty="0">
                <a:solidFill>
                  <a:srgbClr val="00FFFF"/>
                </a:solidFill>
                <a:latin typeface="Comic Sans MS" charset="0"/>
              </a:rPr>
              <a:t>Formulato come Base</a:t>
            </a:r>
            <a:r>
              <a:rPr lang="it-IT" sz="2000" dirty="0">
                <a:solidFill>
                  <a:srgbClr val="00FFFF"/>
                </a:solidFill>
                <a:latin typeface="Comic Sans MS" charset="0"/>
              </a:rPr>
              <a:t>		    </a:t>
            </a:r>
            <a:r>
              <a:rPr lang="it-IT" sz="2000" u="sng" dirty="0">
                <a:solidFill>
                  <a:srgbClr val="00FFFF"/>
                </a:solidFill>
                <a:latin typeface="Comic Sans MS" charset="0"/>
              </a:rPr>
              <a:t>Formulato come Acido</a:t>
            </a:r>
            <a:endParaRPr lang="it-IT" sz="2000" dirty="0">
              <a:solidFill>
                <a:srgbClr val="00FFFF"/>
              </a:solidFill>
              <a:latin typeface="Comic Sans MS" charset="0"/>
            </a:endParaRPr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2351499" y="7203017"/>
            <a:ext cx="650081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flipH="1" flipV="1">
            <a:off x="2345531" y="7332133"/>
            <a:ext cx="648891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2366963" y="7713133"/>
            <a:ext cx="648891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H="1" flipV="1">
            <a:off x="2361010" y="7842251"/>
            <a:ext cx="64889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5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12714" y="7685106"/>
            <a:ext cx="6627812" cy="1393825"/>
          </a:xfrm>
          <a:prstGeom prst="foldedCorner">
            <a:avLst>
              <a:gd name="adj" fmla="val 17708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85739" y="130177"/>
            <a:ext cx="4157663" cy="65405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81320" dir="19280412" algn="ctr" rotWithShape="0">
                    <a:srgbClr val="66FF99">
                      <a:alpha val="50000"/>
                    </a:srgbClr>
                  </a:outerShdw>
                </a:effectLst>
                <a:latin typeface="Georgia"/>
                <a:ea typeface="Georgia"/>
                <a:cs typeface="Georgia"/>
              </a:rPr>
              <a:t>OSSIACIDI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00088" y="957282"/>
            <a:ext cx="4050891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458913" algn="l"/>
                <a:tab pos="3027363" algn="l"/>
                <a:tab pos="4648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FF9933"/>
                </a:solidFill>
              </a:rPr>
              <a:t>HClO	HClO</a:t>
            </a:r>
            <a:r>
              <a:rPr lang="it-IT" b="1" baseline="-25000">
                <a:solidFill>
                  <a:srgbClr val="FF9933"/>
                </a:solidFill>
              </a:rPr>
              <a:t>2</a:t>
            </a:r>
            <a:r>
              <a:rPr lang="it-IT" b="1">
                <a:solidFill>
                  <a:srgbClr val="FF9933"/>
                </a:solidFill>
              </a:rPr>
              <a:t>	HClO</a:t>
            </a:r>
            <a:r>
              <a:rPr lang="it-IT" b="1" baseline="-25000">
                <a:solidFill>
                  <a:srgbClr val="FF9933"/>
                </a:solidFill>
              </a:rPr>
              <a:t>3</a:t>
            </a:r>
            <a:r>
              <a:rPr lang="it-IT" b="1">
                <a:solidFill>
                  <a:srgbClr val="FF9933"/>
                </a:solidFill>
              </a:rPr>
              <a:t>	HClO</a:t>
            </a:r>
            <a:r>
              <a:rPr lang="it-IT" b="1" baseline="-25000">
                <a:solidFill>
                  <a:srgbClr val="FF9933"/>
                </a:solidFill>
              </a:rPr>
              <a:t>4</a:t>
            </a:r>
            <a:endParaRPr lang="it-IT" b="1">
              <a:solidFill>
                <a:srgbClr val="FF9933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0038" y="1414482"/>
            <a:ext cx="4171616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FF9933"/>
                </a:solidFill>
              </a:rPr>
              <a:t>k</a:t>
            </a:r>
            <a:r>
              <a:rPr lang="it-IT" baseline="-25000">
                <a:solidFill>
                  <a:srgbClr val="FF9933"/>
                </a:solidFill>
              </a:rPr>
              <a:t>a</a:t>
            </a:r>
            <a:r>
              <a:rPr lang="it-IT">
                <a:solidFill>
                  <a:srgbClr val="FF9933"/>
                </a:solidFill>
              </a:rPr>
              <a:t>	10</a:t>
            </a:r>
            <a:r>
              <a:rPr lang="it-IT" baseline="30000">
                <a:solidFill>
                  <a:srgbClr val="FF9933"/>
                </a:solidFill>
              </a:rPr>
              <a:t>-8</a:t>
            </a:r>
            <a:r>
              <a:rPr lang="it-IT">
                <a:solidFill>
                  <a:srgbClr val="FF9933"/>
                </a:solidFill>
              </a:rPr>
              <a:t>	10</a:t>
            </a:r>
            <a:r>
              <a:rPr lang="it-IT" baseline="30000">
                <a:solidFill>
                  <a:srgbClr val="FF9933"/>
                </a:solidFill>
              </a:rPr>
              <a:t>-2</a:t>
            </a:r>
            <a:r>
              <a:rPr lang="it-IT">
                <a:solidFill>
                  <a:srgbClr val="FF9933"/>
                </a:solidFill>
              </a:rPr>
              <a:t>	10</a:t>
            </a:r>
            <a:r>
              <a:rPr lang="it-IT" baseline="30000">
                <a:solidFill>
                  <a:srgbClr val="FF9933"/>
                </a:solidFill>
              </a:rPr>
              <a:t>4</a:t>
            </a:r>
            <a:r>
              <a:rPr lang="it-IT">
                <a:solidFill>
                  <a:srgbClr val="FF9933"/>
                </a:solidFill>
              </a:rPr>
              <a:t>	10</a:t>
            </a:r>
            <a:r>
              <a:rPr lang="it-IT" baseline="30000">
                <a:solidFill>
                  <a:srgbClr val="FF9933"/>
                </a:solidFill>
              </a:rPr>
              <a:t>8</a:t>
            </a:r>
            <a:endParaRPr lang="it-IT">
              <a:solidFill>
                <a:srgbClr val="FF9933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8302" y="2109806"/>
            <a:ext cx="4732367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Cl — O     H</a:t>
            </a:r>
            <a:r>
              <a:rPr lang="it-IT" baseline="30000">
                <a:solidFill>
                  <a:srgbClr val="66FF33"/>
                </a:solidFill>
                <a:latin typeface="Comic Sans MS" charset="0"/>
              </a:rPr>
              <a:t>+</a:t>
            </a:r>
            <a:r>
              <a:rPr lang="it-IT">
                <a:solidFill>
                  <a:srgbClr val="66FF33"/>
                </a:solidFill>
                <a:latin typeface="Comic Sans MS" charset="0"/>
              </a:rPr>
              <a:t>		Cl — O	H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6539" y="3078182"/>
            <a:ext cx="6497874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 — Cl — O     H</a:t>
            </a:r>
            <a:r>
              <a:rPr lang="it-IT" baseline="30000">
                <a:solidFill>
                  <a:srgbClr val="66FF33"/>
                </a:solidFill>
                <a:latin typeface="Comic Sans MS" charset="0"/>
              </a:rPr>
              <a:t>+</a:t>
            </a:r>
            <a:r>
              <a:rPr lang="it-IT">
                <a:solidFill>
                  <a:srgbClr val="66FF33"/>
                </a:solidFill>
                <a:latin typeface="Comic Sans MS" charset="0"/>
              </a:rPr>
              <a:t>	O — Cl — O         H</a:t>
            </a:r>
          </a:p>
        </p:txBody>
      </p:sp>
      <p:sp>
        <p:nvSpPr>
          <p:cNvPr id="9224" name="AutoShape 8"/>
          <p:cNvSpPr>
            <a:spLocks/>
          </p:cNvSpPr>
          <p:nvPr/>
        </p:nvSpPr>
        <p:spPr bwMode="auto">
          <a:xfrm>
            <a:off x="250826" y="2030413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 flipH="1">
            <a:off x="1285877" y="2030413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6" name="AutoShape 10"/>
          <p:cNvSpPr>
            <a:spLocks/>
          </p:cNvSpPr>
          <p:nvPr/>
        </p:nvSpPr>
        <p:spPr bwMode="auto">
          <a:xfrm>
            <a:off x="241301" y="2987675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 flipH="1">
            <a:off x="1928813" y="2987675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8" name="AutoShape 12"/>
          <p:cNvSpPr>
            <a:spLocks/>
          </p:cNvSpPr>
          <p:nvPr/>
        </p:nvSpPr>
        <p:spPr bwMode="auto">
          <a:xfrm>
            <a:off x="3836990" y="2987675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9" name="AutoShape 13"/>
          <p:cNvSpPr>
            <a:spLocks/>
          </p:cNvSpPr>
          <p:nvPr/>
        </p:nvSpPr>
        <p:spPr bwMode="auto">
          <a:xfrm flipH="1">
            <a:off x="5514977" y="2987675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394213" y="1844702"/>
            <a:ext cx="514941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(-1)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33" name="AutoShape 17"/>
          <p:cNvSpPr>
            <a:spLocks/>
          </p:cNvSpPr>
          <p:nvPr/>
        </p:nvSpPr>
        <p:spPr bwMode="auto">
          <a:xfrm>
            <a:off x="3851276" y="2030413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 flipH="1">
            <a:off x="4929188" y="2030413"/>
            <a:ext cx="85725" cy="609600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529281" y="1844702"/>
            <a:ext cx="34349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+1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927602" y="2335213"/>
            <a:ext cx="603250" cy="0"/>
          </a:xfrm>
          <a:prstGeom prst="line">
            <a:avLst/>
          </a:prstGeom>
          <a:noFill/>
          <a:ln w="38100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889375" y="2790852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(-½)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972050" y="2790852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(-½)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5651502" y="3292475"/>
            <a:ext cx="706438" cy="0"/>
          </a:xfrm>
          <a:prstGeom prst="line">
            <a:avLst/>
          </a:prstGeom>
          <a:noFill/>
          <a:ln w="38100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289694" y="2840064"/>
            <a:ext cx="34349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+1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985852" y="4649806"/>
            <a:ext cx="37455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Cl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814389" y="5010169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 flipV="1">
            <a:off x="1231914" y="4351341"/>
            <a:ext cx="4763" cy="32067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 flipV="1">
            <a:off x="1301764" y="5010169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457325" y="5119706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74663" y="5119706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058863" y="3971943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48" name="AutoShape 32"/>
          <p:cNvSpPr>
            <a:spLocks/>
          </p:cNvSpPr>
          <p:nvPr/>
        </p:nvSpPr>
        <p:spPr bwMode="auto">
          <a:xfrm>
            <a:off x="342914" y="3967165"/>
            <a:ext cx="182563" cy="14779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9" name="AutoShape 33"/>
          <p:cNvSpPr>
            <a:spLocks/>
          </p:cNvSpPr>
          <p:nvPr/>
        </p:nvSpPr>
        <p:spPr bwMode="auto">
          <a:xfrm flipH="1">
            <a:off x="1716088" y="3967165"/>
            <a:ext cx="182562" cy="14779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065352" y="4649806"/>
            <a:ext cx="43977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H</a:t>
            </a:r>
            <a:r>
              <a:rPr lang="it-IT" baseline="30000">
                <a:solidFill>
                  <a:srgbClr val="66FF33"/>
                </a:solidFill>
                <a:latin typeface="Comic Sans MS" charset="0"/>
              </a:rPr>
              <a:t>+</a:t>
            </a:r>
            <a:endParaRPr lang="it-IT">
              <a:solidFill>
                <a:srgbClr val="66FF33"/>
              </a:solidFill>
              <a:latin typeface="Comic Sans MS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25977" y="4649806"/>
            <a:ext cx="37455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Cl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4354515" y="5010169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H="1" flipV="1">
            <a:off x="4772039" y="4351341"/>
            <a:ext cx="4763" cy="32067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 flipV="1">
            <a:off x="4841889" y="5010169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4997450" y="5119706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014788" y="5119706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598988" y="3971943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59" name="AutoShape 43"/>
          <p:cNvSpPr>
            <a:spLocks/>
          </p:cNvSpPr>
          <p:nvPr/>
        </p:nvSpPr>
        <p:spPr bwMode="auto">
          <a:xfrm>
            <a:off x="3883039" y="3967165"/>
            <a:ext cx="182563" cy="14779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60" name="AutoShape 44"/>
          <p:cNvSpPr>
            <a:spLocks/>
          </p:cNvSpPr>
          <p:nvPr/>
        </p:nvSpPr>
        <p:spPr bwMode="auto">
          <a:xfrm flipH="1">
            <a:off x="5256213" y="3967165"/>
            <a:ext cx="182562" cy="14779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6257926" y="4649806"/>
            <a:ext cx="34119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H</a:t>
            </a:r>
          </a:p>
        </p:txBody>
      </p: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4491065" y="3684654"/>
            <a:ext cx="481336" cy="374651"/>
            <a:chOff x="3511" y="4549"/>
            <a:chExt cx="540" cy="413"/>
          </a:xfrm>
        </p:grpSpPr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3511" y="4549"/>
              <a:ext cx="540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/>
            <a:p>
              <a:pPr defTabSz="519113"/>
              <a:r>
                <a:rPr lang="it-IT" sz="2000">
                  <a:solidFill>
                    <a:srgbClr val="FF9933"/>
                  </a:solidFill>
                  <a:latin typeface="Comic Sans MS" charset="0"/>
                  <a:sym typeface="Arial Narrow Special G1" charset="0"/>
                </a:rPr>
                <a:t>(-  )</a:t>
              </a:r>
              <a:endParaRPr lang="it-IT" sz="2000">
                <a:solidFill>
                  <a:srgbClr val="FF9933"/>
                </a:solidFill>
                <a:latin typeface="Comic Sans MS" charset="0"/>
              </a:endParaRPr>
            </a:p>
          </p:txBody>
        </p:sp>
        <p:grpSp>
          <p:nvGrpSpPr>
            <p:cNvPr id="9265" name="Group 49"/>
            <p:cNvGrpSpPr>
              <a:grpSpLocks/>
            </p:cNvGrpSpPr>
            <p:nvPr/>
          </p:nvGrpSpPr>
          <p:grpSpPr bwMode="auto">
            <a:xfrm>
              <a:off x="3783" y="4575"/>
              <a:ext cx="183" cy="387"/>
              <a:chOff x="3783" y="4575"/>
              <a:chExt cx="183" cy="387"/>
            </a:xfrm>
          </p:grpSpPr>
          <p:sp>
            <p:nvSpPr>
              <p:cNvPr id="9266" name="Line 50"/>
              <p:cNvSpPr>
                <a:spLocks noChangeShapeType="1"/>
              </p:cNvSpPr>
              <p:nvPr/>
            </p:nvSpPr>
            <p:spPr bwMode="auto">
              <a:xfrm>
                <a:off x="3822" y="477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/>
            </p:nvSpPr>
            <p:spPr bwMode="auto">
              <a:xfrm>
                <a:off x="3792" y="4575"/>
                <a:ext cx="109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1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3783" y="4757"/>
                <a:ext cx="134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3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</p:grp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3898911" y="4791141"/>
            <a:ext cx="481829" cy="374651"/>
            <a:chOff x="3511" y="4549"/>
            <a:chExt cx="539" cy="413"/>
          </a:xfrm>
        </p:grpSpPr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3511" y="4549"/>
              <a:ext cx="539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/>
            <a:p>
              <a:pPr defTabSz="519113"/>
              <a:r>
                <a:rPr lang="it-IT" sz="2000">
                  <a:solidFill>
                    <a:srgbClr val="FF9933"/>
                  </a:solidFill>
                  <a:latin typeface="Comic Sans MS" charset="0"/>
                  <a:sym typeface="Arial Narrow Special G1" charset="0"/>
                </a:rPr>
                <a:t>(-  )</a:t>
              </a:r>
              <a:endParaRPr lang="it-IT" sz="2000">
                <a:solidFill>
                  <a:srgbClr val="FF9933"/>
                </a:solidFill>
                <a:latin typeface="Comic Sans MS" charset="0"/>
              </a:endParaRPr>
            </a:p>
          </p:txBody>
        </p:sp>
        <p:grpSp>
          <p:nvGrpSpPr>
            <p:cNvPr id="9271" name="Group 55"/>
            <p:cNvGrpSpPr>
              <a:grpSpLocks/>
            </p:cNvGrpSpPr>
            <p:nvPr/>
          </p:nvGrpSpPr>
          <p:grpSpPr bwMode="auto">
            <a:xfrm>
              <a:off x="3783" y="4575"/>
              <a:ext cx="183" cy="387"/>
              <a:chOff x="3783" y="4575"/>
              <a:chExt cx="183" cy="387"/>
            </a:xfrm>
          </p:grpSpPr>
          <p:sp>
            <p:nvSpPr>
              <p:cNvPr id="9272" name="Line 56"/>
              <p:cNvSpPr>
                <a:spLocks noChangeShapeType="1"/>
              </p:cNvSpPr>
              <p:nvPr/>
            </p:nvSpPr>
            <p:spPr bwMode="auto">
              <a:xfrm>
                <a:off x="3822" y="477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/>
            </p:nvSpPr>
            <p:spPr bwMode="auto">
              <a:xfrm>
                <a:off x="3792" y="4575"/>
                <a:ext cx="109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1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/>
            </p:nvSpPr>
            <p:spPr bwMode="auto">
              <a:xfrm>
                <a:off x="3783" y="4757"/>
                <a:ext cx="134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3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</p:grpSp>
      </p:grpSp>
      <p:grpSp>
        <p:nvGrpSpPr>
          <p:cNvPr id="9275" name="Group 59"/>
          <p:cNvGrpSpPr>
            <a:grpSpLocks/>
          </p:cNvGrpSpPr>
          <p:nvPr/>
        </p:nvGrpSpPr>
        <p:grpSpPr bwMode="auto">
          <a:xfrm>
            <a:off x="4929201" y="4791141"/>
            <a:ext cx="481829" cy="374651"/>
            <a:chOff x="3511" y="4549"/>
            <a:chExt cx="539" cy="413"/>
          </a:xfrm>
        </p:grpSpPr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3511" y="4549"/>
              <a:ext cx="539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6712" tIns="8356" rIns="16712" bIns="8356">
              <a:spAutoFit/>
            </a:bodyPr>
            <a:lstStyle/>
            <a:p>
              <a:pPr defTabSz="519113"/>
              <a:r>
                <a:rPr lang="it-IT" sz="2000">
                  <a:solidFill>
                    <a:srgbClr val="FF9933"/>
                  </a:solidFill>
                  <a:latin typeface="Comic Sans MS" charset="0"/>
                  <a:sym typeface="Arial Narrow Special G1" charset="0"/>
                </a:rPr>
                <a:t>(-  )</a:t>
              </a:r>
              <a:endParaRPr lang="it-IT" sz="2000">
                <a:solidFill>
                  <a:srgbClr val="FF9933"/>
                </a:solidFill>
                <a:latin typeface="Comic Sans MS" charset="0"/>
              </a:endParaRPr>
            </a:p>
          </p:txBody>
        </p:sp>
        <p:grpSp>
          <p:nvGrpSpPr>
            <p:cNvPr id="9277" name="Group 61"/>
            <p:cNvGrpSpPr>
              <a:grpSpLocks/>
            </p:cNvGrpSpPr>
            <p:nvPr/>
          </p:nvGrpSpPr>
          <p:grpSpPr bwMode="auto">
            <a:xfrm>
              <a:off x="3783" y="4575"/>
              <a:ext cx="183" cy="387"/>
              <a:chOff x="3783" y="4575"/>
              <a:chExt cx="183" cy="387"/>
            </a:xfrm>
          </p:grpSpPr>
          <p:sp>
            <p:nvSpPr>
              <p:cNvPr id="9278" name="Line 62"/>
              <p:cNvSpPr>
                <a:spLocks noChangeShapeType="1"/>
              </p:cNvSpPr>
              <p:nvPr/>
            </p:nvSpPr>
            <p:spPr bwMode="auto">
              <a:xfrm>
                <a:off x="3822" y="477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/>
            </p:nvSpPr>
            <p:spPr bwMode="auto">
              <a:xfrm>
                <a:off x="3792" y="4575"/>
                <a:ext cx="109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1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/>
            </p:nvSpPr>
            <p:spPr bwMode="auto">
              <a:xfrm>
                <a:off x="3783" y="4757"/>
                <a:ext cx="134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16712" tIns="8356" rIns="16712" bIns="8356">
                <a:spAutoFit/>
              </a:bodyPr>
              <a:lstStyle/>
              <a:p>
                <a:pPr defTabSz="519113"/>
                <a:r>
                  <a:rPr lang="it-IT" sz="1100">
                    <a:solidFill>
                      <a:srgbClr val="FF9933"/>
                    </a:solidFill>
                    <a:latin typeface="Comic Sans MS" charset="0"/>
                    <a:sym typeface="Arial Narrow Special G1" charset="0"/>
                  </a:rPr>
                  <a:t>3</a:t>
                </a:r>
                <a:endParaRPr lang="it-IT" sz="1100">
                  <a:solidFill>
                    <a:srgbClr val="FF9933"/>
                  </a:solidFill>
                  <a:latin typeface="Comic Sans MS" charset="0"/>
                </a:endParaRPr>
              </a:p>
            </p:txBody>
          </p:sp>
        </p:grpSp>
      </p:grp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5568964" y="4879975"/>
            <a:ext cx="708025" cy="0"/>
          </a:xfrm>
          <a:prstGeom prst="line">
            <a:avLst/>
          </a:prstGeom>
          <a:noFill/>
          <a:ln w="38100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257945" y="4394222"/>
            <a:ext cx="34349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+1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1011252" y="6375418"/>
            <a:ext cx="37455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Cl</a:t>
            </a:r>
          </a:p>
        </p:txBody>
      </p:sp>
      <p:sp>
        <p:nvSpPr>
          <p:cNvPr id="9284" name="Line 68"/>
          <p:cNvSpPr>
            <a:spLocks noChangeShapeType="1"/>
          </p:cNvSpPr>
          <p:nvPr/>
        </p:nvSpPr>
        <p:spPr bwMode="auto">
          <a:xfrm flipV="1">
            <a:off x="839790" y="6735782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 flipH="1" flipV="1">
            <a:off x="1327164" y="6735782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1482725" y="6843731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500063" y="6843731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88" name="AutoShape 72"/>
          <p:cNvSpPr>
            <a:spLocks/>
          </p:cNvSpPr>
          <p:nvPr/>
        </p:nvSpPr>
        <p:spPr bwMode="auto">
          <a:xfrm>
            <a:off x="368301" y="5922981"/>
            <a:ext cx="211138" cy="13128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89" name="AutoShape 73"/>
          <p:cNvSpPr>
            <a:spLocks/>
          </p:cNvSpPr>
          <p:nvPr/>
        </p:nvSpPr>
        <p:spPr bwMode="auto">
          <a:xfrm flipH="1">
            <a:off x="1741490" y="5922981"/>
            <a:ext cx="211137" cy="13128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2090752" y="6375418"/>
            <a:ext cx="439775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H</a:t>
            </a:r>
            <a:r>
              <a:rPr lang="it-IT" baseline="30000">
                <a:solidFill>
                  <a:srgbClr val="66FF33"/>
                </a:solidFill>
                <a:latin typeface="Comic Sans MS" charset="0"/>
              </a:rPr>
              <a:t>+</a:t>
            </a:r>
            <a:endParaRPr lang="it-IT">
              <a:solidFill>
                <a:srgbClr val="66FF33"/>
              </a:solidFill>
              <a:latin typeface="Comic Sans MS" charset="0"/>
            </a:endParaRPr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5594364" y="6575425"/>
            <a:ext cx="708025" cy="0"/>
          </a:xfrm>
          <a:prstGeom prst="line">
            <a:avLst/>
          </a:prstGeom>
          <a:noFill/>
          <a:ln w="38100">
            <a:solidFill>
              <a:srgbClr val="66FF3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>
            <a:off x="6257945" y="6053164"/>
            <a:ext cx="34349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+1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 flipH="1" flipV="1">
            <a:off x="774705" y="6224606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 flipV="1">
            <a:off x="1390664" y="6224606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1531938" y="5888057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549275" y="5888057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4568839" y="6375418"/>
            <a:ext cx="374553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Cl</a:t>
            </a:r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 flipV="1">
            <a:off x="4397389" y="6735782"/>
            <a:ext cx="214313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0" name="Line 84"/>
          <p:cNvSpPr>
            <a:spLocks noChangeShapeType="1"/>
          </p:cNvSpPr>
          <p:nvPr/>
        </p:nvSpPr>
        <p:spPr bwMode="auto">
          <a:xfrm flipH="1" flipV="1">
            <a:off x="4884738" y="6735782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5040313" y="6843731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4057650" y="6843731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303" name="AutoShape 87"/>
          <p:cNvSpPr>
            <a:spLocks/>
          </p:cNvSpPr>
          <p:nvPr/>
        </p:nvSpPr>
        <p:spPr bwMode="auto">
          <a:xfrm>
            <a:off x="3925889" y="5922981"/>
            <a:ext cx="211137" cy="13128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4" name="AutoShape 88"/>
          <p:cNvSpPr>
            <a:spLocks/>
          </p:cNvSpPr>
          <p:nvPr/>
        </p:nvSpPr>
        <p:spPr bwMode="auto">
          <a:xfrm flipH="1">
            <a:off x="5299077" y="5922981"/>
            <a:ext cx="211138" cy="1312863"/>
          </a:xfrm>
          <a:prstGeom prst="leftBracket">
            <a:avLst>
              <a:gd name="adj" fmla="val 0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 flipH="1" flipV="1">
            <a:off x="4332288" y="6224606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7" name="Line 91"/>
          <p:cNvSpPr>
            <a:spLocks noChangeShapeType="1"/>
          </p:cNvSpPr>
          <p:nvPr/>
        </p:nvSpPr>
        <p:spPr bwMode="auto">
          <a:xfrm flipV="1">
            <a:off x="4948239" y="6224606"/>
            <a:ext cx="214312" cy="174625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5089525" y="5888057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4106863" y="5888057"/>
            <a:ext cx="35050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O</a:t>
            </a:r>
          </a:p>
        </p:txBody>
      </p:sp>
      <p:sp>
        <p:nvSpPr>
          <p:cNvPr id="9310" name="Rectangle 94"/>
          <p:cNvSpPr>
            <a:spLocks noChangeArrowheads="1"/>
          </p:cNvSpPr>
          <p:nvPr/>
        </p:nvSpPr>
        <p:spPr bwMode="auto">
          <a:xfrm>
            <a:off x="4084639" y="5627714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(-¼)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311" name="Rectangle 95"/>
          <p:cNvSpPr>
            <a:spLocks noChangeArrowheads="1"/>
          </p:cNvSpPr>
          <p:nvPr/>
        </p:nvSpPr>
        <p:spPr bwMode="auto">
          <a:xfrm>
            <a:off x="4783139" y="5627714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(-¼)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312" name="Rectangle 96"/>
          <p:cNvSpPr>
            <a:spLocks noChangeArrowheads="1"/>
          </p:cNvSpPr>
          <p:nvPr/>
        </p:nvSpPr>
        <p:spPr bwMode="auto">
          <a:xfrm>
            <a:off x="4970463" y="6527826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(-¼)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313" name="Rectangle 97"/>
          <p:cNvSpPr>
            <a:spLocks noChangeArrowheads="1"/>
          </p:cNvSpPr>
          <p:nvPr/>
        </p:nvSpPr>
        <p:spPr bwMode="auto">
          <a:xfrm>
            <a:off x="3948113" y="6527826"/>
            <a:ext cx="566412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/>
          <a:p>
            <a:pPr defTabSz="519113"/>
            <a:r>
              <a:rPr lang="it-IT" sz="2000">
                <a:solidFill>
                  <a:srgbClr val="FF9933"/>
                </a:solidFill>
                <a:latin typeface="Comic Sans MS" charset="0"/>
                <a:sym typeface="Arial Narrow Special G1" charset="0"/>
              </a:rPr>
              <a:t>(-¼)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6261100" y="6375418"/>
            <a:ext cx="34119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946275" algn="l"/>
                <a:tab pos="3621088" algn="l"/>
                <a:tab pos="52974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>
                <a:solidFill>
                  <a:srgbClr val="66FF33"/>
                </a:solidFill>
                <a:latin typeface="Comic Sans MS" charset="0"/>
              </a:rPr>
              <a:t>H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376239" y="7715269"/>
            <a:ext cx="6329362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rgbClr val="003300"/>
                </a:solidFill>
              </a:rPr>
              <a:t>V° Gruppo  	 </a:t>
            </a:r>
            <a:r>
              <a:rPr lang="it-IT" b="1" u="sng">
                <a:solidFill>
                  <a:srgbClr val="003300"/>
                </a:solidFill>
              </a:rPr>
              <a:t>H</a:t>
            </a:r>
            <a:r>
              <a:rPr lang="it-IT" b="1" u="sng" baseline="-25000">
                <a:solidFill>
                  <a:srgbClr val="003300"/>
                </a:solidFill>
              </a:rPr>
              <a:t>3</a:t>
            </a:r>
            <a:r>
              <a:rPr lang="it-IT" b="1" u="sng">
                <a:solidFill>
                  <a:srgbClr val="003300"/>
                </a:solidFill>
              </a:rPr>
              <a:t>PO</a:t>
            </a:r>
            <a:r>
              <a:rPr lang="it-IT" b="1" u="sng" baseline="-25000">
                <a:solidFill>
                  <a:srgbClr val="003300"/>
                </a:solidFill>
              </a:rPr>
              <a:t>4</a:t>
            </a:r>
            <a:r>
              <a:rPr lang="it-IT" b="1">
                <a:solidFill>
                  <a:srgbClr val="003300"/>
                </a:solidFill>
              </a:rPr>
              <a:t>	  &gt; 	</a:t>
            </a:r>
            <a:r>
              <a:rPr lang="it-IT" b="1" u="sng">
                <a:solidFill>
                  <a:srgbClr val="003300"/>
                </a:solidFill>
              </a:rPr>
              <a:t>H</a:t>
            </a:r>
            <a:r>
              <a:rPr lang="it-IT" b="1" u="sng" baseline="-25000">
                <a:solidFill>
                  <a:srgbClr val="003300"/>
                </a:solidFill>
              </a:rPr>
              <a:t>3</a:t>
            </a:r>
            <a:r>
              <a:rPr lang="it-IT" b="1" u="sng">
                <a:solidFill>
                  <a:srgbClr val="003300"/>
                </a:solidFill>
              </a:rPr>
              <a:t>AsO</a:t>
            </a:r>
            <a:r>
              <a:rPr lang="it-IT" b="1" u="sng" baseline="-25000">
                <a:solidFill>
                  <a:srgbClr val="003300"/>
                </a:solidFill>
              </a:rPr>
              <a:t>4</a:t>
            </a:r>
            <a:endParaRPr lang="it-IT" b="1">
              <a:solidFill>
                <a:srgbClr val="003300"/>
              </a:solidFill>
            </a:endParaRP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182564" y="8272464"/>
            <a:ext cx="6276975" cy="7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1900238" algn="l"/>
                <a:tab pos="2981325" algn="l"/>
                <a:tab pos="3455988" algn="l"/>
                <a:tab pos="4749800" algn="l"/>
                <a:tab pos="51927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003300"/>
                </a:solidFill>
              </a:rPr>
              <a:t>Ciò perché DECRESCE l'elettronegatività dell'atomo centrale</a:t>
            </a:r>
            <a:endParaRPr lang="it-IT" sz="2300">
              <a:solidFill>
                <a:srgbClr val="FF9933"/>
              </a:solidFill>
            </a:endParaRPr>
          </a:p>
        </p:txBody>
      </p:sp>
      <p:sp>
        <p:nvSpPr>
          <p:cNvPr id="9318" name="Line 102"/>
          <p:cNvSpPr>
            <a:spLocks noChangeShapeType="1"/>
          </p:cNvSpPr>
          <p:nvPr/>
        </p:nvSpPr>
        <p:spPr bwMode="auto">
          <a:xfrm>
            <a:off x="1435102" y="20574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19" name="Line 103"/>
          <p:cNvSpPr>
            <a:spLocks noChangeShapeType="1"/>
          </p:cNvSpPr>
          <p:nvPr/>
        </p:nvSpPr>
        <p:spPr bwMode="auto">
          <a:xfrm>
            <a:off x="2082802" y="30226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20" name="Line 104"/>
          <p:cNvSpPr>
            <a:spLocks noChangeShapeType="1"/>
          </p:cNvSpPr>
          <p:nvPr/>
        </p:nvSpPr>
        <p:spPr bwMode="auto">
          <a:xfrm>
            <a:off x="1968501" y="40132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21" name="Line 105"/>
          <p:cNvSpPr>
            <a:spLocks noChangeShapeType="1"/>
          </p:cNvSpPr>
          <p:nvPr/>
        </p:nvSpPr>
        <p:spPr bwMode="auto">
          <a:xfrm>
            <a:off x="5511802" y="40005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22" name="Line 106"/>
          <p:cNvSpPr>
            <a:spLocks noChangeShapeType="1"/>
          </p:cNvSpPr>
          <p:nvPr/>
        </p:nvSpPr>
        <p:spPr bwMode="auto">
          <a:xfrm>
            <a:off x="2019301" y="59436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23" name="Line 107"/>
          <p:cNvSpPr>
            <a:spLocks noChangeShapeType="1"/>
          </p:cNvSpPr>
          <p:nvPr/>
        </p:nvSpPr>
        <p:spPr bwMode="auto">
          <a:xfrm>
            <a:off x="5613400" y="5943600"/>
            <a:ext cx="1397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85766" y="87331"/>
            <a:ext cx="6129337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6000" kern="1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00CCFF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Ionizzazione dell'acqua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00051" y="655657"/>
            <a:ext cx="630078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it-IT" b="1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O     +     H</a:t>
            </a:r>
            <a:r>
              <a:rPr lang="it-IT" b="1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O	         	 H</a:t>
            </a:r>
            <a:r>
              <a:rPr lang="it-IT" b="1" baseline="-25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it-IT" b="1" baseline="3000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     +     OH</a:t>
            </a:r>
            <a:r>
              <a:rPr lang="it-IT" b="1" baseline="30000">
                <a:solidFill>
                  <a:schemeClr val="accent2"/>
                </a:solidFill>
                <a:latin typeface="Arial" charset="0"/>
              </a:rPr>
              <a:t>-</a:t>
            </a:r>
            <a:endParaRPr lang="it-IT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03390" y="1127150"/>
            <a:ext cx="112553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9900CC"/>
                </a:solidFill>
                <a:latin typeface="Arial" charset="0"/>
              </a:rPr>
              <a:t>Base 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46515" y="1127150"/>
            <a:ext cx="112553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9900CC"/>
                </a:solidFill>
                <a:latin typeface="Arial" charset="0"/>
              </a:rPr>
              <a:t>Acido 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14950" y="1127150"/>
            <a:ext cx="1125538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0000FF"/>
                </a:solidFill>
                <a:latin typeface="Arial" charset="0"/>
              </a:rPr>
              <a:t>Base 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2564" y="1127150"/>
            <a:ext cx="112553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0000FF"/>
                </a:solidFill>
                <a:latin typeface="Arial" charset="0"/>
              </a:rPr>
              <a:t>Acido 1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16200000">
            <a:off x="3170251" y="468313"/>
            <a:ext cx="174625" cy="2057400"/>
          </a:xfrm>
          <a:prstGeom prst="leftBrace">
            <a:avLst>
              <a:gd name="adj1" fmla="val 98182"/>
              <a:gd name="adj2" fmla="val 50954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 rot="16200000">
            <a:off x="3010708" y="-769143"/>
            <a:ext cx="479425" cy="5357813"/>
          </a:xfrm>
          <a:prstGeom prst="leftBrace">
            <a:avLst>
              <a:gd name="adj1" fmla="val 28611"/>
              <a:gd name="adj2" fmla="val 5095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676539" y="1546252"/>
            <a:ext cx="122237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9900CC"/>
                </a:solidFill>
                <a:latin typeface="Arial" charset="0"/>
              </a:rPr>
              <a:t>Coppia 2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736852" y="2062188"/>
            <a:ext cx="1220788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 b="1">
                <a:solidFill>
                  <a:srgbClr val="0000FF"/>
                </a:solidFill>
                <a:latin typeface="Arial" charset="0"/>
              </a:rPr>
              <a:t>Coppia 1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928952" y="839788"/>
            <a:ext cx="814387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2928952" y="938213"/>
            <a:ext cx="814387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254125" y="2427306"/>
            <a:ext cx="4660900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>
                <a:solidFill>
                  <a:schemeClr val="accent2"/>
                </a:solidFill>
                <a:latin typeface="Arial" charset="0"/>
              </a:rPr>
              <a:t>2 H</a:t>
            </a:r>
            <a:r>
              <a:rPr lang="it-IT" b="1" baseline="-25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O          	 H</a:t>
            </a:r>
            <a:r>
              <a:rPr lang="it-IT" b="1" baseline="-25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it-IT" b="1" baseline="3000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it-IT" b="1">
                <a:solidFill>
                  <a:schemeClr val="accent2"/>
                </a:solidFill>
                <a:latin typeface="Arial" charset="0"/>
              </a:rPr>
              <a:t>     +     OH</a:t>
            </a:r>
            <a:r>
              <a:rPr lang="it-IT" b="1" baseline="30000">
                <a:solidFill>
                  <a:schemeClr val="accent2"/>
                </a:solidFill>
                <a:latin typeface="Arial" charset="0"/>
              </a:rPr>
              <a:t>–</a:t>
            </a:r>
            <a:endParaRPr lang="it-IT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400301" y="2601913"/>
            <a:ext cx="814388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 flipV="1">
            <a:off x="2400301" y="2689225"/>
            <a:ext cx="814388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1983" y="3082926"/>
            <a:ext cx="670507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K* =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041775" y="3082926"/>
            <a:ext cx="2353474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a</a:t>
            </a:r>
            <a:r>
              <a:rPr lang="it-IT" sz="2300" baseline="-25000">
                <a:latin typeface="Arial" charset="0"/>
              </a:rPr>
              <a:t>H  O</a:t>
            </a:r>
            <a:r>
              <a:rPr lang="it-IT" sz="2300">
                <a:latin typeface="Arial" charset="0"/>
              </a:rPr>
              <a:t> = 55,5 moli/l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190625" y="2803526"/>
            <a:ext cx="257968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a</a:t>
            </a:r>
            <a:r>
              <a:rPr lang="it-IT" sz="2300" baseline="-25000">
                <a:latin typeface="Arial" charset="0"/>
              </a:rPr>
              <a:t>H  O</a:t>
            </a:r>
            <a:r>
              <a:rPr lang="it-IT" sz="2300">
                <a:latin typeface="Arial" charset="0"/>
              </a:rPr>
              <a:t>   a</a:t>
            </a:r>
            <a:r>
              <a:rPr lang="it-IT" sz="2300" baseline="-25000">
                <a:latin typeface="Arial" charset="0"/>
              </a:rPr>
              <a:t>OH</a:t>
            </a:r>
            <a:endParaRPr lang="it-IT" sz="2300">
              <a:latin typeface="Arial" charset="0"/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 flipV="1">
            <a:off x="1189038" y="3314700"/>
            <a:ext cx="1543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462088" y="3325815"/>
            <a:ext cx="766762" cy="64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a</a:t>
            </a:r>
            <a:r>
              <a:rPr lang="it-IT" sz="2300" baseline="30000">
                <a:latin typeface="Arial" charset="0"/>
              </a:rPr>
              <a:t>2</a:t>
            </a:r>
            <a:r>
              <a:rPr lang="it-IT" sz="2300" baseline="-25000">
                <a:latin typeface="Arial" charset="0"/>
              </a:rPr>
              <a:t>H  O</a:t>
            </a:r>
            <a:endParaRPr lang="it-IT" sz="2300">
              <a:latin typeface="Arial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865332" y="3586164"/>
            <a:ext cx="218911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2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489094" y="3052763"/>
            <a:ext cx="218911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725612" y="2868613"/>
            <a:ext cx="224622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+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340245" y="3348039"/>
            <a:ext cx="218911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2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04827" y="3848100"/>
            <a:ext cx="2238375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K</a:t>
            </a:r>
            <a:r>
              <a:rPr lang="it-IT" sz="2300" baseline="-25000">
                <a:latin typeface="Arial" charset="0"/>
              </a:rPr>
              <a:t>w</a:t>
            </a:r>
            <a:r>
              <a:rPr lang="it-IT" sz="2300">
                <a:latin typeface="Arial" charset="0"/>
              </a:rPr>
              <a:t>* = a</a:t>
            </a:r>
            <a:r>
              <a:rPr lang="it-IT" sz="2300" baseline="-25000">
                <a:latin typeface="Arial" charset="0"/>
              </a:rPr>
              <a:t>H  O</a:t>
            </a:r>
            <a:r>
              <a:rPr lang="it-IT" sz="2300">
                <a:latin typeface="Arial" charset="0"/>
              </a:rPr>
              <a:t>   a</a:t>
            </a:r>
            <a:r>
              <a:rPr lang="it-IT" sz="2300" baseline="-25000">
                <a:latin typeface="Arial" charset="0"/>
              </a:rPr>
              <a:t>OH</a:t>
            </a:r>
            <a:endParaRPr lang="it-IT" sz="2300">
              <a:latin typeface="Arial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565294" y="4113213"/>
            <a:ext cx="218911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3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800225" y="3927476"/>
            <a:ext cx="224622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+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443163" y="2879725"/>
            <a:ext cx="173126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-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540000" y="3916364"/>
            <a:ext cx="173126" cy="29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600">
                <a:latin typeface="Arial" charset="0"/>
              </a:rPr>
              <a:t>-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062427" y="3848100"/>
            <a:ext cx="2795587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latin typeface="Arial" charset="0"/>
              </a:rPr>
              <a:t>K</a:t>
            </a:r>
            <a:r>
              <a:rPr lang="it-IT" sz="2300" baseline="-25000">
                <a:latin typeface="Arial" charset="0"/>
              </a:rPr>
              <a:t>w</a:t>
            </a:r>
            <a:r>
              <a:rPr lang="it-IT" sz="2300">
                <a:latin typeface="Arial" charset="0"/>
              </a:rPr>
              <a:t> = [H</a:t>
            </a:r>
            <a:r>
              <a:rPr lang="it-IT" sz="2300" baseline="-25000">
                <a:latin typeface="Arial" charset="0"/>
              </a:rPr>
              <a:t>3</a:t>
            </a:r>
            <a:r>
              <a:rPr lang="it-IT" sz="2300">
                <a:latin typeface="Arial" charset="0"/>
              </a:rPr>
              <a:t>O</a:t>
            </a:r>
            <a:r>
              <a:rPr lang="it-IT" sz="2300" baseline="30000">
                <a:latin typeface="Arial" charset="0"/>
              </a:rPr>
              <a:t>+</a:t>
            </a:r>
            <a:r>
              <a:rPr lang="it-IT" sz="2300">
                <a:latin typeface="Arial" charset="0"/>
              </a:rPr>
              <a:t>] [OH</a:t>
            </a:r>
            <a:r>
              <a:rPr lang="it-IT" sz="2300" baseline="30000">
                <a:latin typeface="Arial" charset="0"/>
              </a:rPr>
              <a:t>–</a:t>
            </a:r>
            <a:r>
              <a:rPr lang="it-IT" sz="2300">
                <a:latin typeface="Arial" charset="0"/>
              </a:rPr>
              <a:t>]</a:t>
            </a: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1628775" y="4446606"/>
            <a:ext cx="0" cy="1871663"/>
          </a:xfrm>
          <a:prstGeom prst="line">
            <a:avLst/>
          </a:prstGeom>
          <a:noFill/>
          <a:ln w="47625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1628775" y="6307139"/>
            <a:ext cx="4457700" cy="0"/>
          </a:xfrm>
          <a:prstGeom prst="line">
            <a:avLst/>
          </a:prstGeom>
          <a:noFill/>
          <a:ln w="47625">
            <a:solidFill>
              <a:srgbClr val="000066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1628777" y="4783137"/>
            <a:ext cx="3343275" cy="15240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1622425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2259013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2879725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3514725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4157663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4738688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5357813" y="6307157"/>
            <a:ext cx="0" cy="174625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rot="5400000">
            <a:off x="1543050" y="6091238"/>
            <a:ext cx="0" cy="1714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rot="5400000">
            <a:off x="1550988" y="5473700"/>
            <a:ext cx="0" cy="1714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1671638" y="5567363"/>
            <a:ext cx="1543050" cy="0"/>
          </a:xfrm>
          <a:prstGeom prst="line">
            <a:avLst/>
          </a:prstGeom>
          <a:noFill/>
          <a:ln w="38100">
            <a:solidFill>
              <a:srgbClr val="66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 flipV="1">
            <a:off x="3214688" y="5567382"/>
            <a:ext cx="0" cy="739775"/>
          </a:xfrm>
          <a:prstGeom prst="line">
            <a:avLst/>
          </a:prstGeom>
          <a:noFill/>
          <a:ln w="38100">
            <a:solidFill>
              <a:srgbClr val="66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6" name="Oval 46"/>
          <p:cNvSpPr>
            <a:spLocks noChangeArrowheads="1"/>
          </p:cNvSpPr>
          <p:nvPr/>
        </p:nvSpPr>
        <p:spPr bwMode="auto">
          <a:xfrm>
            <a:off x="3171827" y="5522913"/>
            <a:ext cx="85725" cy="8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956050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40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1490663" y="6462731"/>
            <a:ext cx="261704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0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2052638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10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2673350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20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3014663" y="6251594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25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308350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30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540250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50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5153026" y="6462731"/>
            <a:ext cx="418610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60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47639" y="5970606"/>
            <a:ext cx="1495097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1,00 • 10</a:t>
            </a:r>
            <a:r>
              <a:rPr lang="it-IT" sz="2200" baseline="30000">
                <a:solidFill>
                  <a:srgbClr val="6600CC"/>
                </a:solidFill>
                <a:latin typeface="Arial" charset="0"/>
              </a:rPr>
              <a:t>-15</a:t>
            </a:r>
            <a:endParaRPr lang="it-IT" sz="2200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7639" y="5391169"/>
            <a:ext cx="1495097" cy="3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200">
                <a:solidFill>
                  <a:srgbClr val="6600CC"/>
                </a:solidFill>
                <a:latin typeface="Arial" charset="0"/>
              </a:rPr>
              <a:t>1,00 • 10</a:t>
            </a:r>
            <a:r>
              <a:rPr lang="it-IT" sz="2200" baseline="30000">
                <a:solidFill>
                  <a:srgbClr val="6600CC"/>
                </a:solidFill>
                <a:latin typeface="Arial" charset="0"/>
              </a:rPr>
              <a:t>-14</a:t>
            </a:r>
            <a:endParaRPr lang="it-IT" sz="2200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1117601" y="4370388"/>
            <a:ext cx="47075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latin typeface="Arial" charset="0"/>
              </a:rPr>
              <a:t>K</a:t>
            </a:r>
            <a:r>
              <a:rPr lang="it-IT" sz="2300" b="1" baseline="-25000">
                <a:latin typeface="Arial" charset="0"/>
              </a:rPr>
              <a:t>w</a:t>
            </a:r>
            <a:endParaRPr lang="it-IT" sz="2300" b="1">
              <a:latin typeface="Arial" charset="0"/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907107" y="6334126"/>
            <a:ext cx="320971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b="1">
                <a:latin typeface="Arial" charset="0"/>
              </a:rPr>
              <a:t>°t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115902" y="6924702"/>
            <a:ext cx="345598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pH = - log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10 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 = log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10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 flipH="1" flipV="1">
            <a:off x="3057539" y="7085013"/>
            <a:ext cx="754063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3268663" y="6783414"/>
            <a:ext cx="247440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021014" y="7054878"/>
            <a:ext cx="826984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-4762" y="7526366"/>
            <a:ext cx="3981451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pOH = - log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10 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[OH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 = log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10</a:t>
            </a:r>
            <a:endParaRPr lang="it-IT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H="1" flipV="1">
            <a:off x="3001963" y="7739063"/>
            <a:ext cx="577850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3138488" y="7443814"/>
            <a:ext cx="247440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2959120" y="7691466"/>
            <a:ext cx="68897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[OH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58739" y="8075640"/>
            <a:ext cx="345757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A 25°   pH + pOH = 14,00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249252" y="8563002"/>
            <a:ext cx="3589337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1892" tIns="25946" rIns="51892" bIns="25946">
            <a:spAutoFit/>
          </a:bodyPr>
          <a:lstStyle>
            <a:lvl1pPr defTabSz="519113"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tabLst>
                <a:tab pos="23812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pH = pOH =	=	7</a:t>
            </a: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H="1" flipV="1">
            <a:off x="1944688" y="8797925"/>
            <a:ext cx="715962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890727" y="8436002"/>
            <a:ext cx="746625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14,00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2139950" y="8836052"/>
            <a:ext cx="247440" cy="3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3595688" y="7499351"/>
            <a:ext cx="33554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000">
                <a:solidFill>
                  <a:schemeClr val="accent2"/>
                </a:solidFill>
              </a:rPr>
              <a:t>pK</a:t>
            </a:r>
            <a:r>
              <a:rPr lang="it-IT" sz="2000" baseline="-25000">
                <a:solidFill>
                  <a:schemeClr val="accent2"/>
                </a:solidFill>
              </a:rPr>
              <a:t>w</a:t>
            </a:r>
            <a:r>
              <a:rPr lang="it-IT" sz="2000">
                <a:solidFill>
                  <a:schemeClr val="accent2"/>
                </a:solidFill>
              </a:rPr>
              <a:t> = -log</a:t>
            </a:r>
            <a:r>
              <a:rPr lang="it-IT" sz="2000" baseline="-25000">
                <a:solidFill>
                  <a:schemeClr val="accent2"/>
                </a:solidFill>
              </a:rPr>
              <a:t>10</a:t>
            </a:r>
            <a:r>
              <a:rPr lang="it-IT" sz="2000">
                <a:solidFill>
                  <a:schemeClr val="accent2"/>
                </a:solidFill>
              </a:rPr>
              <a:t> 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[H</a:t>
            </a:r>
            <a:r>
              <a:rPr lang="it-IT" sz="2000" baseline="-25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 [OH</a:t>
            </a:r>
            <a:r>
              <a:rPr lang="it-IT" sz="2000" baseline="30000">
                <a:solidFill>
                  <a:schemeClr val="accent2"/>
                </a:solidFill>
                <a:latin typeface="Arial" charset="0"/>
              </a:rPr>
              <a:t>-</a:t>
            </a:r>
            <a:r>
              <a:rPr lang="it-IT" sz="2000">
                <a:solidFill>
                  <a:schemeClr val="accent2"/>
                </a:solidFill>
                <a:latin typeface="Arial" charset="0"/>
              </a:rPr>
              <a:t>]=14 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4532314" y="8159769"/>
            <a:ext cx="1976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CC0099"/>
                </a:solidFill>
              </a:rPr>
              <a:t>pH &lt; 7 acido</a:t>
            </a:r>
          </a:p>
          <a:p>
            <a:r>
              <a:rPr lang="it-IT" b="1">
                <a:solidFill>
                  <a:srgbClr val="CC0099"/>
                </a:solidFill>
              </a:rPr>
              <a:t>pH &gt; 7 basico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84537" y="7257371"/>
            <a:ext cx="1837290" cy="989156"/>
          </a:xfrm>
          <a:prstGeom prst="rect">
            <a:avLst/>
          </a:prstGeom>
          <a:solidFill>
            <a:srgbClr val="A50021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88662" y="7280049"/>
            <a:ext cx="1893818" cy="884491"/>
          </a:xfrm>
          <a:prstGeom prst="rect">
            <a:avLst/>
          </a:prstGeom>
          <a:solidFill>
            <a:schemeClr val="bg1"/>
          </a:solidFill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96459" y="114309"/>
            <a:ext cx="6432947" cy="7662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25400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Forza di un acido e della base coniugata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9795" y="1213350"/>
            <a:ext cx="5511348" cy="42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b="1" dirty="0">
                <a:solidFill>
                  <a:srgbClr val="660033"/>
                </a:solidFill>
                <a:latin typeface="Arial" charset="0"/>
              </a:rPr>
              <a:t>HA  +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	        	      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3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</a:t>
            </a:r>
            <a:r>
              <a:rPr lang="it-IT" b="1" baseline="30000" dirty="0">
                <a:solidFill>
                  <a:srgbClr val="660033"/>
                </a:solidFill>
                <a:latin typeface="Arial" charset="0"/>
              </a:rPr>
              <a:t>+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 +  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endParaRPr lang="it-IT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06004" y="2326218"/>
            <a:ext cx="66508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K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a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 =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76331" y="1996018"/>
            <a:ext cx="148724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[H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O</a:t>
            </a:r>
            <a:r>
              <a:rPr lang="it-IT" sz="2300" baseline="30000">
                <a:solidFill>
                  <a:srgbClr val="CC0000"/>
                </a:solidFill>
                <a:latin typeface="Arial" charset="0"/>
              </a:rPr>
              <a:t>+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 [A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76363" y="2559052"/>
            <a:ext cx="67842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[HA]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37285" y="2326218"/>
            <a:ext cx="102249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(di HA)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093289" y="2535615"/>
            <a:ext cx="1294209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10310" y="2846258"/>
            <a:ext cx="6191762" cy="7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it-IT" b="1" dirty="0" smtClean="0">
              <a:solidFill>
                <a:srgbClr val="660033"/>
              </a:solidFill>
              <a:latin typeface="Arial" charset="0"/>
            </a:endParaRPr>
          </a:p>
          <a:p>
            <a:r>
              <a:rPr lang="it-IT" b="1" dirty="0" smtClean="0">
                <a:solidFill>
                  <a:srgbClr val="660033"/>
                </a:solidFill>
                <a:latin typeface="Arial" charset="0"/>
              </a:rPr>
              <a:t>A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  +  H</a:t>
            </a:r>
            <a:r>
              <a:rPr lang="it-IT" b="1" baseline="-25000" dirty="0">
                <a:solidFill>
                  <a:srgbClr val="660033"/>
                </a:solidFill>
                <a:latin typeface="Arial" charset="0"/>
              </a:rPr>
              <a:t>2</a:t>
            </a:r>
            <a:r>
              <a:rPr lang="it-IT" b="1" dirty="0">
                <a:solidFill>
                  <a:srgbClr val="660033"/>
                </a:solidFill>
                <a:latin typeface="Arial" charset="0"/>
              </a:rPr>
              <a:t>O		       HA  +  OH</a:t>
            </a:r>
            <a:r>
              <a:rPr lang="it-IT" b="1" baseline="42000" dirty="0">
                <a:solidFill>
                  <a:srgbClr val="660033"/>
                </a:solidFill>
                <a:latin typeface="Arial" charset="0"/>
              </a:rPr>
              <a:t>–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91716" y="4176186"/>
            <a:ext cx="66508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K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b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 =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062038" y="3845986"/>
            <a:ext cx="1476058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 dirty="0">
                <a:solidFill>
                  <a:srgbClr val="CC0000"/>
                </a:solidFill>
                <a:latin typeface="Arial" charset="0"/>
              </a:rPr>
              <a:t>[HA] [OH</a:t>
            </a:r>
            <a:r>
              <a:rPr lang="it-IT" sz="2300" baseline="42000" dirty="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 dirty="0">
                <a:solidFill>
                  <a:srgbClr val="CC0000"/>
                </a:solidFill>
                <a:latin typeface="Arial" charset="0"/>
              </a:rPr>
              <a:t>]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362075" y="4411134"/>
            <a:ext cx="574782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[A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037291" y="4176186"/>
            <a:ext cx="85869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(di A</a:t>
            </a:r>
            <a:r>
              <a:rPr lang="it-IT" sz="2300" baseline="30000">
                <a:solidFill>
                  <a:srgbClr val="CC0000"/>
                </a:solidFill>
                <a:latin typeface="Arial" charset="0"/>
              </a:rPr>
              <a:t>-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)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090340" y="4396921"/>
            <a:ext cx="1294209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30975" y="5835651"/>
            <a:ext cx="1238329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K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a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 • K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b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 =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173965" y="5503334"/>
            <a:ext cx="2940451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[H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O</a:t>
            </a:r>
            <a:r>
              <a:rPr lang="it-IT" sz="2300" baseline="30000">
                <a:solidFill>
                  <a:srgbClr val="CC0000"/>
                </a:solidFill>
                <a:latin typeface="Arial" charset="0"/>
              </a:rPr>
              <a:t>+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 [A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 [HA] [OH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807369" y="6068486"/>
            <a:ext cx="1230360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[HA] [A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633794" y="5835651"/>
            <a:ext cx="2662013" cy="4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300">
                <a:solidFill>
                  <a:srgbClr val="CC0000"/>
                </a:solidFill>
                <a:latin typeface="Arial" charset="0"/>
              </a:rPr>
              <a:t>= [H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O</a:t>
            </a:r>
            <a:r>
              <a:rPr lang="it-IT" sz="2300" baseline="30000">
                <a:solidFill>
                  <a:srgbClr val="CC0000"/>
                </a:solidFill>
                <a:latin typeface="Arial" charset="0"/>
              </a:rPr>
              <a:t>+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 [OH</a:t>
            </a:r>
            <a:r>
              <a:rPr lang="it-IT" sz="2300" baseline="42000">
                <a:solidFill>
                  <a:srgbClr val="CC0000"/>
                </a:solidFill>
                <a:latin typeface="Arial" charset="0"/>
              </a:rPr>
              <a:t>–</a:t>
            </a:r>
            <a:r>
              <a:rPr lang="it-IT" sz="2300">
                <a:solidFill>
                  <a:srgbClr val="CC0000"/>
                </a:solidFill>
                <a:latin typeface="Arial" charset="0"/>
              </a:rPr>
              <a:t>] = K</a:t>
            </a:r>
            <a:r>
              <a:rPr lang="it-IT" sz="2300" baseline="-25000">
                <a:solidFill>
                  <a:srgbClr val="CC0000"/>
                </a:solidFill>
                <a:latin typeface="Arial" charset="0"/>
              </a:rPr>
              <a:t>w</a:t>
            </a:r>
            <a:endParaRPr lang="it-IT" sz="23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1077516" y="6079067"/>
            <a:ext cx="253365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324195" y="7533670"/>
            <a:ext cx="1414177" cy="43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2500" b="1" dirty="0" err="1">
                <a:solidFill>
                  <a:srgbClr val="CC3300"/>
                </a:solidFill>
                <a:latin typeface="Arial" charset="0"/>
              </a:rPr>
              <a:t>K</a:t>
            </a:r>
            <a:r>
              <a:rPr lang="it-IT" sz="2500" b="1" baseline="-25000" dirty="0" err="1">
                <a:solidFill>
                  <a:srgbClr val="CC3300"/>
                </a:solidFill>
                <a:latin typeface="Arial" charset="0"/>
              </a:rPr>
              <a:t>a</a:t>
            </a:r>
            <a:r>
              <a:rPr lang="it-IT" sz="2500" b="1" dirty="0" err="1">
                <a:solidFill>
                  <a:srgbClr val="CC3300"/>
                </a:solidFill>
                <a:latin typeface="Arial" charset="0"/>
              </a:rPr>
              <a:t>K</a:t>
            </a:r>
            <a:r>
              <a:rPr lang="it-IT" sz="2500" b="1" baseline="-25000" dirty="0" err="1">
                <a:solidFill>
                  <a:srgbClr val="CC3300"/>
                </a:solidFill>
                <a:latin typeface="Arial" charset="0"/>
              </a:rPr>
              <a:t>b</a:t>
            </a:r>
            <a:r>
              <a:rPr lang="it-IT" sz="2500" b="1" dirty="0">
                <a:solidFill>
                  <a:srgbClr val="CC3300"/>
                </a:solidFill>
                <a:latin typeface="Arial" charset="0"/>
              </a:rPr>
              <a:t> = </a:t>
            </a:r>
            <a:r>
              <a:rPr lang="it-IT" sz="2500" b="1" dirty="0" smtClean="0">
                <a:solidFill>
                  <a:srgbClr val="CC3300"/>
                </a:solidFill>
                <a:latin typeface="Arial" charset="0"/>
              </a:rPr>
              <a:t>K</a:t>
            </a:r>
            <a:endParaRPr lang="it-IT" sz="25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037291" y="1449917"/>
            <a:ext cx="717947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3037291" y="1576917"/>
            <a:ext cx="717947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2247277" y="3481319"/>
            <a:ext cx="719138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2292637" y="3608319"/>
            <a:ext cx="719138" cy="0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H="1" flipV="1">
            <a:off x="2246964" y="5590730"/>
            <a:ext cx="282178" cy="412751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H="1" flipV="1">
            <a:off x="2597907" y="6158592"/>
            <a:ext cx="282178" cy="412749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V="1">
            <a:off x="1882379" y="6184900"/>
            <a:ext cx="360759" cy="38100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V="1">
            <a:off x="2707287" y="5608411"/>
            <a:ext cx="360760" cy="381000"/>
          </a:xfrm>
          <a:prstGeom prst="line">
            <a:avLst/>
          </a:prstGeom>
          <a:noFill/>
          <a:ln w="28575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003819" y="6674151"/>
            <a:ext cx="2413986" cy="171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51892" tIns="25946" rIns="51892" bIns="25946">
            <a:spAutoFit/>
          </a:bodyPr>
          <a:lstStyle>
            <a:lvl1pPr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25876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519113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77787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038225" defTabSz="5191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4954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9526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4098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867025" defTabSz="5191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pK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a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 = - lg K</a:t>
            </a:r>
            <a:r>
              <a:rPr lang="it-IT" sz="1800" baseline="-25000" dirty="0">
                <a:solidFill>
                  <a:srgbClr val="993300"/>
                </a:solidFill>
                <a:latin typeface="Arial" charset="0"/>
              </a:rPr>
              <a:t>a</a:t>
            </a:r>
          </a:p>
          <a:p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pK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b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 = - lg k</a:t>
            </a:r>
            <a:r>
              <a:rPr lang="it-IT" sz="1800" baseline="-25000" dirty="0">
                <a:solidFill>
                  <a:srgbClr val="993300"/>
                </a:solidFill>
                <a:latin typeface="Arial" charset="0"/>
              </a:rPr>
              <a:t>b</a:t>
            </a:r>
            <a:endParaRPr lang="it-IT" sz="1800" dirty="0">
              <a:solidFill>
                <a:srgbClr val="993300"/>
              </a:solidFill>
              <a:latin typeface="Arial" charset="0"/>
            </a:endParaRPr>
          </a:p>
          <a:p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pKw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= - lg </a:t>
            </a:r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w</a:t>
            </a:r>
            <a:endParaRPr lang="it-IT" sz="1800" baseline="-25000" dirty="0">
              <a:solidFill>
                <a:srgbClr val="993300"/>
              </a:solidFill>
              <a:latin typeface="Arial" charset="0"/>
            </a:endParaRPr>
          </a:p>
          <a:p>
            <a:r>
              <a:rPr lang="it-IT" sz="1800" dirty="0">
                <a:solidFill>
                  <a:srgbClr val="993300"/>
                </a:solidFill>
                <a:latin typeface="Arial" charset="0"/>
              </a:rPr>
              <a:t>	= - lg10</a:t>
            </a:r>
            <a:r>
              <a:rPr lang="it-IT" sz="1800" baseline="30000" dirty="0">
                <a:solidFill>
                  <a:srgbClr val="993300"/>
                </a:solidFill>
                <a:latin typeface="Arial" charset="0"/>
              </a:rPr>
              <a:t>-14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= 14</a:t>
            </a:r>
          </a:p>
          <a:p>
            <a:r>
              <a:rPr lang="it-IT" sz="1800" dirty="0">
                <a:solidFill>
                  <a:srgbClr val="993300"/>
                </a:solidFill>
                <a:latin typeface="Arial" charset="0"/>
              </a:rPr>
              <a:t>        </a:t>
            </a:r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pK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a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+ </a:t>
            </a:r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pK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b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= 14</a:t>
            </a:r>
          </a:p>
          <a:p>
            <a:r>
              <a:rPr lang="it-IT" sz="1800" dirty="0">
                <a:solidFill>
                  <a:srgbClr val="993300"/>
                </a:solidFill>
                <a:latin typeface="Arial" charset="0"/>
              </a:rPr>
              <a:t>-(lg K</a:t>
            </a:r>
            <a:r>
              <a:rPr lang="it-IT" sz="1800" baseline="-25000" dirty="0">
                <a:solidFill>
                  <a:srgbClr val="993300"/>
                </a:solidFill>
                <a:latin typeface="Arial" charset="0"/>
              </a:rPr>
              <a:t>a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 + lg K</a:t>
            </a:r>
            <a:r>
              <a:rPr lang="it-IT" sz="1800" baseline="-25000" dirty="0">
                <a:solidFill>
                  <a:srgbClr val="993300"/>
                </a:solidFill>
                <a:latin typeface="Arial" charset="0"/>
              </a:rPr>
              <a:t>b</a:t>
            </a:r>
            <a:r>
              <a:rPr lang="it-IT" sz="1800" dirty="0">
                <a:solidFill>
                  <a:srgbClr val="993300"/>
                </a:solidFill>
                <a:latin typeface="Arial" charset="0"/>
              </a:rPr>
              <a:t>) = -lg </a:t>
            </a:r>
            <a:r>
              <a:rPr lang="it-IT" sz="1800" dirty="0" err="1">
                <a:solidFill>
                  <a:srgbClr val="993300"/>
                </a:solidFill>
                <a:latin typeface="Arial" charset="0"/>
              </a:rPr>
              <a:t>K</a:t>
            </a:r>
            <a:r>
              <a:rPr lang="it-IT" sz="1800" baseline="-25000" dirty="0" err="1">
                <a:solidFill>
                  <a:srgbClr val="993300"/>
                </a:solidFill>
                <a:latin typeface="Arial" charset="0"/>
              </a:rPr>
              <a:t>w</a:t>
            </a:r>
            <a:endParaRPr lang="it-IT" sz="1800" baseline="-25000" dirty="0">
              <a:solidFill>
                <a:srgbClr val="99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5723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3062</Words>
  <Application>Microsoft Macintosh PowerPoint</Application>
  <PresentationFormat>Presentazione su schermo (4:3)</PresentationFormat>
  <Paragraphs>806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Struttura predefinita</vt:lpstr>
      <vt:lpstr>Equazione</vt:lpstr>
      <vt:lpstr>Equation</vt:lpstr>
      <vt:lpstr>Image</vt:lpstr>
      <vt:lpstr>Microsoft Equation 3.0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universita'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sonia</dc:creator>
  <cp:lastModifiedBy>federico  pepi</cp:lastModifiedBy>
  <cp:revision>38</cp:revision>
  <dcterms:created xsi:type="dcterms:W3CDTF">2001-11-12T15:05:49Z</dcterms:created>
  <dcterms:modified xsi:type="dcterms:W3CDTF">2018-09-28T14:38:57Z</dcterms:modified>
</cp:coreProperties>
</file>