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553A-FE43-4CF9-AA88-B6C360E01FDA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3AD43-CDBB-4235-BB31-071A972193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05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EFC869-6AA5-475F-943A-9773DC9DDA5F}" type="slidenum">
              <a:rPr lang="it-IT" altLang="it-IT" sz="1200" smtClean="0">
                <a:solidFill>
                  <a:srgbClr val="000000"/>
                </a:solidFill>
              </a:rPr>
              <a:pPr/>
              <a:t>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035016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05FAF7-DF2C-4C72-BDEA-A9738B56275E}" type="slidenum">
              <a:rPr lang="it-IT" altLang="it-IT" sz="1200" smtClean="0">
                <a:solidFill>
                  <a:srgbClr val="000000"/>
                </a:solidFill>
              </a:rPr>
              <a:pPr/>
              <a:t>15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13741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AB4303-4F43-4F0E-B5E2-96CEFE07938A}" type="slidenum">
              <a:rPr lang="it-IT" altLang="it-IT" sz="1200" smtClean="0">
                <a:solidFill>
                  <a:srgbClr val="000000"/>
                </a:solidFill>
              </a:rPr>
              <a:pPr/>
              <a:t>16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85377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973E96-DFA7-48B4-96C3-BBB5470C5AFD}" type="slidenum">
              <a:rPr lang="it-IT" altLang="it-IT" sz="1200" smtClean="0">
                <a:solidFill>
                  <a:srgbClr val="000000"/>
                </a:solidFill>
              </a:rPr>
              <a:pPr/>
              <a:t>17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43105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7F4CAD-4FE0-4FC2-8252-2CD027444916}" type="slidenum">
              <a:rPr lang="it-IT" altLang="it-IT" sz="1200" smtClean="0">
                <a:solidFill>
                  <a:srgbClr val="000000"/>
                </a:solidFill>
              </a:rPr>
              <a:pPr/>
              <a:t>18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43416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B8CC7A-7274-4C7F-87C2-6A82D869F636}" type="slidenum">
              <a:rPr lang="it-IT" altLang="it-IT" sz="1200" smtClean="0">
                <a:solidFill>
                  <a:srgbClr val="000000"/>
                </a:solidFill>
              </a:rPr>
              <a:pPr/>
              <a:t>20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52200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1F1476-4D7D-441F-B6BE-DD932208FD3C}" type="slidenum">
              <a:rPr lang="it-IT" altLang="it-IT" sz="1200" smtClean="0">
                <a:solidFill>
                  <a:srgbClr val="000000"/>
                </a:solidFill>
              </a:rPr>
              <a:pPr/>
              <a:t>22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68893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8B2DC8-0E50-4C51-A585-5C574B7EBB8C}" type="slidenum">
              <a:rPr lang="it-IT" altLang="it-IT" sz="1200" smtClean="0">
                <a:solidFill>
                  <a:srgbClr val="000000"/>
                </a:solidFill>
              </a:rPr>
              <a:pPr/>
              <a:t>23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306937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C5F889-DE8C-4941-B62A-5DEB12EE02CE}" type="slidenum">
              <a:rPr lang="it-IT" altLang="it-IT" sz="1200" smtClean="0">
                <a:solidFill>
                  <a:srgbClr val="000000"/>
                </a:solidFill>
              </a:rPr>
              <a:pPr/>
              <a:t>26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314405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DFA01-EDFD-410D-A41B-D483872B4A2A}" type="slidenum">
              <a:rPr lang="it-IT" altLang="it-IT" sz="1200" smtClean="0">
                <a:solidFill>
                  <a:srgbClr val="000000"/>
                </a:solidFill>
              </a:rPr>
              <a:pPr/>
              <a:t>27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738891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ADD9E0-EBB2-4647-84DB-C087E442004B}" type="slidenum">
              <a:rPr lang="it-IT" altLang="it-IT" sz="1200" smtClean="0">
                <a:solidFill>
                  <a:srgbClr val="000000"/>
                </a:solidFill>
              </a:rPr>
              <a:pPr/>
              <a:t>32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12461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787BF9-6B99-4A2B-BA94-60BFE813B182}" type="slidenum">
              <a:rPr lang="it-IT" altLang="it-IT" sz="1200" smtClean="0">
                <a:solidFill>
                  <a:srgbClr val="000000"/>
                </a:solidFill>
              </a:rPr>
              <a:pPr/>
              <a:t>4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086859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902BA0-5173-4F80-AD2D-1DE79F2059E8}" type="slidenum">
              <a:rPr lang="it-IT" altLang="it-IT" sz="1200" smtClean="0">
                <a:solidFill>
                  <a:srgbClr val="000000"/>
                </a:solidFill>
              </a:rPr>
              <a:pPr/>
              <a:t>41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157550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DF7322-933C-47E3-AE8E-9DD33A62CF57}" type="slidenum">
              <a:rPr lang="it-IT" altLang="it-IT" sz="1200" smtClean="0">
                <a:solidFill>
                  <a:srgbClr val="000000"/>
                </a:solidFill>
              </a:rPr>
              <a:pPr/>
              <a:t>43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026474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B744-7A6C-4650-92E4-C1B42F5597E1}" type="slidenum">
              <a:rPr lang="it-IT" altLang="it-IT" sz="1200" smtClean="0">
                <a:solidFill>
                  <a:srgbClr val="000000"/>
                </a:solidFill>
              </a:rPr>
              <a:pPr/>
              <a:t>51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23163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7BB5CE-A4B1-4627-B120-06847ABA6CE6}" type="slidenum">
              <a:rPr lang="it-IT" altLang="it-IT" sz="1200" smtClean="0">
                <a:solidFill>
                  <a:srgbClr val="000000"/>
                </a:solidFill>
              </a:rPr>
              <a:pPr/>
              <a:t>6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34105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BB8AF0-5309-4757-9454-074F06C2278E}" type="slidenum">
              <a:rPr lang="it-IT" altLang="it-IT" sz="1200" smtClean="0">
                <a:solidFill>
                  <a:srgbClr val="000000"/>
                </a:solidFill>
              </a:rPr>
              <a:pPr/>
              <a:t>8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31976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23297B-6CF1-4DB6-8E3D-F8B114BD50D8}" type="slidenum">
              <a:rPr lang="it-IT" altLang="it-IT" sz="1200" smtClean="0">
                <a:solidFill>
                  <a:srgbClr val="000000"/>
                </a:solidFill>
              </a:rPr>
              <a:pPr/>
              <a:t>9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97820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90157B-1AEA-444B-83DC-CBDBEDFDDB2B}" type="slidenum">
              <a:rPr lang="it-IT" altLang="it-IT" sz="1200" smtClean="0">
                <a:solidFill>
                  <a:srgbClr val="000000"/>
                </a:solidFill>
              </a:rPr>
              <a:pPr/>
              <a:t>10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365527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9FAEA6-A1DB-4A98-96B8-382060384CE1}" type="slidenum">
              <a:rPr lang="it-IT" altLang="it-IT" sz="1200" smtClean="0">
                <a:solidFill>
                  <a:srgbClr val="000000"/>
                </a:solidFill>
              </a:rPr>
              <a:pPr/>
              <a:t>12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26438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7822AF-0031-48DE-AB05-A179724EFD16}" type="slidenum">
              <a:rPr lang="it-IT" altLang="it-IT" sz="1200" smtClean="0">
                <a:solidFill>
                  <a:srgbClr val="000000"/>
                </a:solidFill>
              </a:rPr>
              <a:pPr/>
              <a:t>13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26334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88EC8A-C030-4608-9DD0-1595010F7FAE}" type="slidenum">
              <a:rPr lang="it-IT" altLang="it-IT" sz="1200" smtClean="0">
                <a:solidFill>
                  <a:srgbClr val="000000"/>
                </a:solidFill>
              </a:rPr>
              <a:pPr/>
              <a:t>14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31595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DD67-EBD4-4979-9CC6-C820400F091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3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8FF4-FEA1-47D3-8CDF-648A4865E3F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6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DDE5A-3607-437F-A292-86D0FD6D205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6B0C-9738-41D5-82A2-3FCB4B84B0D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2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86C3-999A-4295-949F-4E7A11FAC85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1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2248-C9C8-4777-9C61-D72D0E3B52E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84C7-4C07-4929-9EA4-0DF9A1801FF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27D4-095C-4179-B9CE-213DA5FB172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2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D6E4-317F-4EC3-A8D7-FB490025235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6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AF4C-2F52-4FF1-B053-6FDA32B4A64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28553-1F97-42D2-9AF8-9EAED7020D1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2296-480D-4D35-86F3-12C9205766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FDC3-8669-4860-9145-46C0E1604D0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5E2D-5998-49A0-89B8-9D5A20A6F5D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D2AE1-0E14-4225-8D96-E6A2BB08C0B9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heoncologist.alphamedpress.org/content/vol7/issue6/images/large/516_fig1.jpe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://theoncologist.alphamedpress.org/content/vol7/issue6/images/large/516_fig2.jpeg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heoncologist.alphamedpress.org/content/vol7/issue6/images/large/516_fig3.jpe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FARMACOCINETICA e METABOLISMO</a:t>
            </a:r>
            <a:br>
              <a:rPr lang="it-IT" altLang="it-IT" sz="3200"/>
            </a:br>
            <a:endParaRPr lang="it-IT" altLang="it-IT" sz="3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1"/>
            <a:ext cx="3810000" cy="2678113"/>
          </a:xfrm>
          <a:solidFill>
            <a:srgbClr val="FF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800"/>
              <a:t>Descrive i processi di assorbimento, distribuzione, metabolismo ed escrezione (</a:t>
            </a:r>
            <a:r>
              <a:rPr lang="it-IT" altLang="it-IT" sz="2800" b="1"/>
              <a:t>ADME</a:t>
            </a:r>
            <a:r>
              <a:rPr lang="it-IT" altLang="it-IT" sz="2800"/>
              <a:t>) dei farmaci.</a:t>
            </a:r>
          </a:p>
        </p:txBody>
      </p:sp>
      <p:pic>
        <p:nvPicPr>
          <p:cNvPr id="3076" name="Picture 4" descr="f0101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425" y="2087977"/>
            <a:ext cx="2382838" cy="41148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r>
              <a:rPr lang="it-IT" altLang="it-IT" sz="2800" b="1"/>
              <a:t>Metabolismo ed attività biologica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1"/>
            <a:ext cx="7772400" cy="360997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None/>
            </a:pPr>
            <a:r>
              <a:rPr lang="it-IT" altLang="it-IT" smtClean="0"/>
              <a:t>	I metaboliti sono molecole con caratteristiche chimiche e tossicologiche diverse dal composto di partenza.</a:t>
            </a:r>
          </a:p>
          <a:p>
            <a:pPr marL="533400" indent="-533400">
              <a:buNone/>
            </a:pPr>
            <a:r>
              <a:rPr lang="it-IT" altLang="it-IT" smtClean="0"/>
              <a:t>1) I metaboliti hanno </a:t>
            </a:r>
            <a:r>
              <a:rPr lang="it-IT" altLang="it-IT" u="sng" smtClean="0"/>
              <a:t>in genere</a:t>
            </a:r>
            <a:r>
              <a:rPr lang="it-IT" altLang="it-IT" smtClean="0"/>
              <a:t> attività farmacologica bassa o nulla </a:t>
            </a:r>
            <a:r>
              <a:rPr lang="it-IT" altLang="it-IT" smtClean="0">
                <a:sym typeface="Symbol" panose="05050102010706020507" pitchFamily="18" charset="2"/>
              </a:rPr>
              <a:t></a:t>
            </a:r>
            <a:r>
              <a:rPr lang="it-IT" altLang="it-IT" u="sng" smtClean="0"/>
              <a:t>In questo caso</a:t>
            </a:r>
            <a:r>
              <a:rPr lang="it-IT" altLang="it-IT" smtClean="0"/>
              <a:t>, </a:t>
            </a:r>
            <a:r>
              <a:rPr lang="it-IT" altLang="it-IT" b="1" u="sng" smtClean="0"/>
              <a:t>il metabolismo è una modalità di ‘eliminazione’</a:t>
            </a:r>
            <a:r>
              <a:rPr lang="it-IT" altLang="it-IT" b="1" smtClean="0"/>
              <a:t>.</a:t>
            </a:r>
            <a:r>
              <a:rPr lang="it-IT" altLang="it-IT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6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412875"/>
            <a:ext cx="7772400" cy="4114800"/>
          </a:xfrm>
        </p:spPr>
        <p:txBody>
          <a:bodyPr/>
          <a:lstStyle/>
          <a:p>
            <a:r>
              <a:rPr lang="it-IT" altLang="it-IT" smtClean="0"/>
              <a:t>Molti farmaci, tuttavia, hanno metaboliti ‘attivi’, dotati di attività farmacologica simile a quella del composto ‘madre’.</a:t>
            </a:r>
          </a:p>
          <a:p>
            <a:r>
              <a:rPr lang="it-IT" altLang="it-IT" smtClean="0"/>
              <a:t>In questo caso il metabolismo elimina l’entità chimica ma non l’attività farmacologica</a:t>
            </a:r>
          </a:p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4721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1"/>
            <a:ext cx="7772400" cy="3122613"/>
          </a:xfrm>
          <a:solidFill>
            <a:srgbClr val="FF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it-IT" altLang="it-IT" smtClean="0"/>
              <a:t>2) Ci sono farmaci trasformati in composti potenzialmente tossici dal metabolismo </a:t>
            </a:r>
            <a:r>
              <a:rPr lang="it-IT" altLang="it-IT" smtClean="0">
                <a:sym typeface="Symbol" panose="05050102010706020507" pitchFamily="18" charset="2"/>
              </a:rPr>
              <a:t> </a:t>
            </a:r>
            <a:r>
              <a:rPr lang="it-IT" altLang="it-IT" b="1" smtClean="0"/>
              <a:t>bioattivazione</a:t>
            </a:r>
            <a:r>
              <a:rPr lang="it-IT" altLang="it-IT" smtClean="0"/>
              <a:t>; es.: paracetamolo</a:t>
            </a:r>
          </a:p>
          <a:p>
            <a:r>
              <a:rPr lang="it-IT" altLang="it-IT" smtClean="0"/>
              <a:t>I metaboliti tossici possono essere ulteriormente metabolizzati, con formazione di composti non tossici (detossificazione)</a:t>
            </a:r>
          </a:p>
        </p:txBody>
      </p:sp>
    </p:spTree>
    <p:extLst>
      <p:ext uri="{BB962C8B-B14F-4D97-AF65-F5344CB8AC3E}">
        <p14:creationId xmlns:p14="http://schemas.microsoft.com/office/powerpoint/2010/main" val="13964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SAI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685800"/>
            <a:ext cx="4092575" cy="554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458200" y="990601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Metabolita tossico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7620000" y="137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153400" y="2590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detossificazione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73914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0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2717800" cy="469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Assorbimento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7303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905001" y="228600"/>
          <a:ext cx="8550275" cy="641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" r:id="rId4" imgW="4572000" imgH="3429000" progId="PowerPoint.Slide.8">
                  <p:embed/>
                </p:oleObj>
              </mc:Choice>
              <mc:Fallback>
                <p:oleObj name="Diapositiva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28600"/>
                        <a:ext cx="8550275" cy="641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981200" y="533400"/>
            <a:ext cx="800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 Epitelio intestinale monostratificato   </a:t>
            </a:r>
          </a:p>
        </p:txBody>
      </p:sp>
    </p:spTree>
    <p:extLst>
      <p:ext uri="{BB962C8B-B14F-4D97-AF65-F5344CB8AC3E}">
        <p14:creationId xmlns:p14="http://schemas.microsoft.com/office/powerpoint/2010/main" val="24498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790700" y="66676"/>
          <a:ext cx="8648700" cy="648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" r:id="rId4" imgW="4572000" imgH="3429000" progId="PowerPoint.Slide.8">
                  <p:embed/>
                </p:oleObj>
              </mc:Choice>
              <mc:Fallback>
                <p:oleObj name="Diapositiva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66676"/>
                        <a:ext cx="8648700" cy="648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6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362200" y="114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it-IT" sz="2400">
              <a:solidFill>
                <a:srgbClr val="000000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762001"/>
            <a:ext cx="7772400" cy="519113"/>
          </a:xfrm>
        </p:spPr>
        <p:txBody>
          <a:bodyPr>
            <a:spAutoFit/>
          </a:bodyPr>
          <a:lstStyle/>
          <a:p>
            <a:pPr eaLnBrk="1" hangingPunct="1"/>
            <a:r>
              <a:rPr lang="it-IT" altLang="it-IT" sz="2800"/>
              <a:t>Assorbimento gastrointestinale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1"/>
            <a:ext cx="7772400" cy="2479675"/>
          </a:xfrm>
          <a:solidFill>
            <a:srgbClr val="FF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3000"/>
              <a:t>Estesa superficie assorbente;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3000"/>
              <a:t>avviene prevalentemente nel </a:t>
            </a:r>
            <a:r>
              <a:rPr lang="it-IT" altLang="it-IT" sz="3000" b="1"/>
              <a:t>piccolo intestino</a:t>
            </a:r>
            <a:r>
              <a:rPr lang="it-IT" altLang="it-IT" sz="3000"/>
              <a:t>, che ha la superficie maggiore (circa 200 m</a:t>
            </a:r>
            <a:r>
              <a:rPr lang="it-IT" altLang="it-IT" sz="3000" baseline="30000"/>
              <a:t>2</a:t>
            </a:r>
            <a:r>
              <a:rPr lang="it-IT" altLang="it-IT" sz="3000"/>
              <a:t>) ed il maggior flusso ematico (</a:t>
            </a:r>
            <a:r>
              <a:rPr lang="it-IT" altLang="it-IT" sz="3000">
                <a:cs typeface="Times New Roman" panose="02020603050405020304" pitchFamily="18" charset="0"/>
              </a:rPr>
              <a:t>~ 1 l/min) (stomaco: superficie 1 m</a:t>
            </a:r>
            <a:r>
              <a:rPr lang="it-IT" altLang="it-IT" sz="3000" baseline="30000">
                <a:cs typeface="Times New Roman" panose="02020603050405020304" pitchFamily="18" charset="0"/>
              </a:rPr>
              <a:t>2</a:t>
            </a:r>
            <a:r>
              <a:rPr lang="it-IT" altLang="it-IT" sz="3000">
                <a:cs typeface="Times New Roman" panose="02020603050405020304" pitchFamily="18" charset="0"/>
              </a:rPr>
              <a:t>; flusso ematico 0,15 l/min)</a:t>
            </a:r>
            <a:endParaRPr lang="it-IT" altLang="it-IT" sz="3000"/>
          </a:p>
        </p:txBody>
      </p:sp>
    </p:spTree>
    <p:extLst>
      <p:ext uri="{BB962C8B-B14F-4D97-AF65-F5344CB8AC3E}">
        <p14:creationId xmlns:p14="http://schemas.microsoft.com/office/powerpoint/2010/main" val="1442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bldLvl="2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908051"/>
            <a:ext cx="5976937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2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200"/>
              <a:t>Scopi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989138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it-IT" smtClean="0"/>
              <a:t>Dose </a:t>
            </a:r>
            <a:r>
              <a:rPr lang="en-US" altLang="it-IT" smtClean="0">
                <a:sym typeface="Symbol" panose="05050102010706020507" pitchFamily="18" charset="2"/>
              </a:rPr>
              <a:t> risposta </a:t>
            </a:r>
          </a:p>
          <a:p>
            <a:pPr eaLnBrk="1" hangingPunct="1"/>
            <a:r>
              <a:rPr lang="en-US" altLang="it-IT" smtClean="0">
                <a:sym typeface="Symbol" panose="05050102010706020507" pitchFamily="18" charset="2"/>
              </a:rPr>
              <a:t>A che serve conoscere la concentrazione plasmatica?</a:t>
            </a:r>
          </a:p>
          <a:p>
            <a:pPr eaLnBrk="1" hangingPunct="1"/>
            <a:endParaRPr lang="en-US" altLang="it-IT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38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609600"/>
            <a:ext cx="8497887" cy="1143000"/>
          </a:xfrm>
        </p:spPr>
        <p:txBody>
          <a:bodyPr/>
          <a:lstStyle/>
          <a:p>
            <a:pPr algn="l" eaLnBrk="1" hangingPunct="1"/>
            <a:r>
              <a:rPr lang="it-IT" altLang="it-IT" sz="2800"/>
              <a:t>Fattori fisiologici che influenzano l’assorbimento GI. </a:t>
            </a:r>
            <a:br>
              <a:rPr lang="it-IT" altLang="it-IT" sz="2800"/>
            </a:br>
            <a:r>
              <a:rPr lang="it-IT" altLang="it-IT" sz="2800"/>
              <a:t>1. pH, enzimi, flora intestinale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772400" cy="319405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800"/>
              <a:t>pH. Sostanze acido-labili possono essere inattivate nello stomaco (es. PPI) → formulazioni gastro-resistenti</a:t>
            </a:r>
          </a:p>
          <a:p>
            <a:pPr eaLnBrk="1" hangingPunct="1"/>
            <a:r>
              <a:rPr lang="it-IT" altLang="it-IT" sz="2800">
                <a:sym typeface="Symbol" panose="05050102010706020507" pitchFamily="18" charset="2"/>
              </a:rPr>
              <a:t>Enzimi e flora intestinale. Gli enzimi digestivi ed i batteri della flora intestinale possono metabolizzare i farmaci proteici  in genere la perdita di attività  impossibile via orale</a:t>
            </a: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40847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b="1"/>
              <a:t>Eliminazione pre-sistemica</a:t>
            </a:r>
            <a:r>
              <a:rPr lang="en-US" altLang="it-IT" sz="4000"/>
              <a:t>: enzimi e trasportatori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b="1" smtClean="0"/>
              <a:t>Stomaco</a:t>
            </a:r>
            <a:r>
              <a:rPr lang="en-US" altLang="it-IT" smtClean="0"/>
              <a:t>: enzimi (etanolo e ADH gastrica)</a:t>
            </a:r>
          </a:p>
          <a:p>
            <a:pPr eaLnBrk="1" hangingPunct="1"/>
            <a:r>
              <a:rPr lang="en-US" altLang="it-IT" b="1" smtClean="0"/>
              <a:t>Intestino</a:t>
            </a:r>
            <a:r>
              <a:rPr lang="en-US" altLang="it-IT" smtClean="0"/>
              <a:t>: enzimi (CYP, UDP-GT) e trasportatori (P-gP)</a:t>
            </a:r>
          </a:p>
          <a:p>
            <a:pPr eaLnBrk="1" hangingPunct="1"/>
            <a:r>
              <a:rPr lang="en-US" altLang="it-IT" b="1" smtClean="0"/>
              <a:t>Fegato</a:t>
            </a:r>
            <a:r>
              <a:rPr lang="en-US" altLang="it-IT" smtClean="0"/>
              <a:t>: effetto di primo passaggio</a:t>
            </a:r>
          </a:p>
        </p:txBody>
      </p:sp>
    </p:spTree>
    <p:extLst>
      <p:ext uri="{BB962C8B-B14F-4D97-AF65-F5344CB8AC3E}">
        <p14:creationId xmlns:p14="http://schemas.microsoft.com/office/powerpoint/2010/main" val="29502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188913"/>
            <a:ext cx="4191000" cy="1143000"/>
          </a:xfrm>
        </p:spPr>
        <p:txBody>
          <a:bodyPr/>
          <a:lstStyle/>
          <a:p>
            <a:pPr eaLnBrk="1" hangingPunct="1"/>
            <a:r>
              <a:rPr lang="it-IT" altLang="it-IT" sz="2800"/>
              <a:t>Intestino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692151"/>
            <a:ext cx="3960812" cy="360362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800"/>
              <a:t>Eliminazione dagli enterociti da parte della </a:t>
            </a:r>
            <a:r>
              <a:rPr lang="it-IT" altLang="it-IT" sz="2800" b="1"/>
              <a:t>glicoproteina P ed altri trasportatori</a:t>
            </a:r>
          </a:p>
          <a:p>
            <a:pPr eaLnBrk="1" hangingPunct="1"/>
            <a:r>
              <a:rPr lang="it-IT" altLang="it-IT" sz="2800" b="1"/>
              <a:t>Metabolismo nelle cellule GI</a:t>
            </a:r>
            <a:r>
              <a:rPr lang="it-IT" altLang="it-IT" sz="2800"/>
              <a:t> (CYP, glucuronazione, solfatazione)</a:t>
            </a:r>
          </a:p>
        </p:txBody>
      </p:sp>
      <p:pic>
        <p:nvPicPr>
          <p:cNvPr id="99332" name="Picture 4" descr=" ">
            <a:hlinkClick r:id="rId3"/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76401"/>
            <a:ext cx="3810000" cy="15668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3" name="Picture 5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1"/>
            <a:ext cx="3810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800"/>
              <a:t>Metabolismo (effetto) di primo passaggio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268414"/>
            <a:ext cx="4267200" cy="5456237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/>
              <a:t>Quasi tutti i vasi provenienti dall’intestino confluiscono nella vena porta, che finisce nel fegato.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Le sostanze assorbite possono essere quindi </a:t>
            </a:r>
            <a:r>
              <a:rPr lang="it-IT" altLang="it-IT" b="1" smtClean="0"/>
              <a:t>metabolizzate dal fegato prima di raggiungere il circolo sistemico</a:t>
            </a:r>
            <a:r>
              <a:rPr lang="it-IT" altLang="it-IT" smtClean="0"/>
              <a:t> 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133601"/>
            <a:ext cx="39735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6781800" y="22098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fegato</a:t>
            </a:r>
          </a:p>
        </p:txBody>
      </p:sp>
    </p:spTree>
    <p:extLst>
      <p:ext uri="{BB962C8B-B14F-4D97-AF65-F5344CB8AC3E}">
        <p14:creationId xmlns:p14="http://schemas.microsoft.com/office/powerpoint/2010/main" val="12643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3"/>
            <a:ext cx="8078787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60351"/>
            <a:ext cx="7064375" cy="64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620713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it-IT" sz="4000" b="1"/>
              <a:t>Biofarmaceutica</a:t>
            </a:r>
            <a:r>
              <a:rPr lang="en-US" altLang="it-IT" sz="4000"/>
              <a:t>: influenza di fattori farmaceutici sulla farmacocinetica.</a:t>
            </a:r>
            <a:br>
              <a:rPr lang="en-US" altLang="it-IT" sz="4000"/>
            </a:br>
            <a:r>
              <a:rPr lang="en-US" altLang="it-IT" sz="4000"/>
              <a:t>Velocità di dissoluzione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25654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it-IT" smtClean="0"/>
              <a:t>L’assorbimento di sostanze in forma solida o come sospensioni è costituito da 2 fasi: </a:t>
            </a:r>
          </a:p>
          <a:p>
            <a:pPr eaLnBrk="1" hangingPunct="1"/>
            <a:r>
              <a:rPr lang="it-IT" altLang="it-IT" smtClean="0"/>
              <a:t>1) (disgregazione)-dissoluzione; </a:t>
            </a:r>
          </a:p>
          <a:p>
            <a:pPr eaLnBrk="1" hangingPunct="1"/>
            <a:r>
              <a:rPr lang="it-IT" altLang="it-IT" smtClean="0"/>
              <a:t>2) permeazione attraverso la mucosa.</a:t>
            </a:r>
            <a:endParaRPr lang="it-IT" altLang="it-IT" sz="3400"/>
          </a:p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388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Disgregazione-dissoluzione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7025" y="1916113"/>
            <a:ext cx="4427538" cy="351790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it-IT" altLang="it-IT" sz="2800"/>
              <a:t>Se la dissoluzione è il passaggio ‘lento’,  limitante la velocità complessiva di assorbimento, i fattori che influenzano la dissoluzione controllano la velocità dell’intero processo</a:t>
            </a:r>
          </a:p>
        </p:txBody>
      </p:sp>
      <p:pic>
        <p:nvPicPr>
          <p:cNvPr id="113668" name="Picture 4" descr="Bioeq"/>
          <p:cNvPicPr>
            <a:picLocks noGrp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2057401"/>
            <a:ext cx="4308475" cy="1450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9677400" y="3124200"/>
            <a:ext cx="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8915401" y="4038601"/>
            <a:ext cx="1439863" cy="581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600">
                <a:solidFill>
                  <a:srgbClr val="000000"/>
                </a:solidFill>
              </a:rPr>
              <a:t>Assorbimento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9753600" y="3505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600">
                <a:solidFill>
                  <a:srgbClr val="000000"/>
                </a:solidFill>
              </a:rPr>
              <a:t>Ka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616950" y="2276476"/>
            <a:ext cx="6477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90651"/>
            <a:ext cx="6478588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919288" y="260350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b="1">
                <a:solidFill>
                  <a:srgbClr val="000000"/>
                </a:solidFill>
              </a:rPr>
              <a:t>Biopharmaceutical Classification System (BCS)</a:t>
            </a:r>
          </a:p>
        </p:txBody>
      </p:sp>
    </p:spTree>
    <p:extLst>
      <p:ext uri="{BB962C8B-B14F-4D97-AF65-F5344CB8AC3E}">
        <p14:creationId xmlns:p14="http://schemas.microsoft.com/office/powerpoint/2010/main" val="7409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8213" y="14843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it-IT" smtClean="0"/>
              <a:t>La velocità di dissoluzione è lenta per farmaci poco solubili in </a:t>
            </a:r>
            <a:r>
              <a:rPr lang="en-US" altLang="it-IT" i="1" smtClean="0"/>
              <a:t>media </a:t>
            </a:r>
            <a:r>
              <a:rPr lang="en-US" altLang="it-IT" smtClean="0"/>
              <a:t>acquosi (Classi II e IV BCS)</a:t>
            </a:r>
          </a:p>
          <a:p>
            <a:pPr eaLnBrk="1" hangingPunct="1"/>
            <a:r>
              <a:rPr lang="en-US" altLang="it-IT" smtClean="0"/>
              <a:t>Per questi farmaci, i fattori che influenzano la dissoluzione possono modificare la velocità e l’entità dell’assorbimento</a:t>
            </a:r>
          </a:p>
        </p:txBody>
      </p:sp>
    </p:spTree>
    <p:extLst>
      <p:ext uri="{BB962C8B-B14F-4D97-AF65-F5344CB8AC3E}">
        <p14:creationId xmlns:p14="http://schemas.microsoft.com/office/powerpoint/2010/main" val="20130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1255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mtClean="0">
                <a:sym typeface="Symbol" panose="05050102010706020507" pitchFamily="18" charset="2"/>
              </a:rPr>
              <a:t>1) </a:t>
            </a:r>
            <a:r>
              <a:rPr lang="en-US" altLang="it-IT" b="1" smtClean="0">
                <a:sym typeface="Symbol" panose="05050102010706020507" pitchFamily="18" charset="2"/>
              </a:rPr>
              <a:t>Parametri cinetici di base</a:t>
            </a:r>
            <a:r>
              <a:rPr lang="en-US" altLang="it-IT" smtClean="0"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mtClean="0">
                <a:sym typeface="Symbol" panose="05050102010706020507" pitchFamily="18" charset="2"/>
              </a:rPr>
              <a:t>Rilevanza delle vie di esposizione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mtClean="0">
                <a:sym typeface="Symbol" panose="05050102010706020507" pitchFamily="18" charset="2"/>
              </a:rPr>
              <a:t>Distribuzione nei tessuti; possibile accumulo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mtClean="0">
                <a:sym typeface="Symbol" panose="05050102010706020507" pitchFamily="18" charset="2"/>
              </a:rPr>
              <a:t>Tempo-dipendenza (cosa succede dopo esposizioni ripetute’)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mtClean="0">
                <a:sym typeface="Symbol" panose="05050102010706020507" pitchFamily="18" charset="2"/>
              </a:rPr>
              <a:t>Dose-dipendenza: relazione tra dose e concentrazione </a:t>
            </a:r>
          </a:p>
          <a:p>
            <a:pPr eaLnBrk="1" hangingPunct="1">
              <a:lnSpc>
                <a:spcPct val="90000"/>
              </a:lnSpc>
            </a:pP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9192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8213" y="12684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it-IT" smtClean="0"/>
              <a:t>Velocità di dissoluzione </a:t>
            </a:r>
            <a:r>
              <a:rPr lang="en-US" altLang="it-IT" b="1" smtClean="0"/>
              <a:t>può </a:t>
            </a:r>
            <a:r>
              <a:rPr lang="en-US" altLang="it-IT" smtClean="0"/>
              <a:t>dipendere da: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t-IT" smtClean="0"/>
              <a:t>salificazione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t-IT" smtClean="0"/>
              <a:t>Dimensioni dei cristalli di principio attivo (importante per </a:t>
            </a:r>
            <a:r>
              <a:rPr lang="en-US" altLang="it-IT" b="1" smtClean="0"/>
              <a:t>alcuni</a:t>
            </a:r>
            <a:r>
              <a:rPr lang="en-US" altLang="it-IT" smtClean="0"/>
              <a:t> p.a.)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t-IT" smtClean="0"/>
              <a:t>Composizione in eccipienti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t-IT" smtClean="0"/>
              <a:t>Modalità di produzione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4029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412875"/>
            <a:ext cx="6251575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847850" y="333376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Influenza salificazione: fenitoina acido </a:t>
            </a:r>
            <a:r>
              <a:rPr lang="en-US" altLang="it-IT" sz="2400" i="1">
                <a:solidFill>
                  <a:srgbClr val="000000"/>
                </a:solidFill>
              </a:rPr>
              <a:t>vs.</a:t>
            </a:r>
            <a:r>
              <a:rPr lang="en-US" altLang="it-IT" sz="2400">
                <a:solidFill>
                  <a:srgbClr val="000000"/>
                </a:solidFill>
              </a:rPr>
              <a:t> fenitoina sodica (2 formulazioni)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7967664" y="5661026"/>
            <a:ext cx="27003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Epanutin: &lt; 100 µm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Na-DPH: 5-30 µm</a:t>
            </a:r>
          </a:p>
        </p:txBody>
      </p:sp>
    </p:spTree>
    <p:extLst>
      <p:ext uri="{BB962C8B-B14F-4D97-AF65-F5344CB8AC3E}">
        <p14:creationId xmlns:p14="http://schemas.microsoft.com/office/powerpoint/2010/main" val="14168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5429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135188" y="188914"/>
            <a:ext cx="8153400" cy="1076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Particle size </a:t>
            </a:r>
            <a:r>
              <a:rPr lang="it-IT" altLang="it-IT" sz="2800" b="1">
                <a:solidFill>
                  <a:srgbClr val="000000"/>
                </a:solidFill>
                <a:sym typeface="Symbol" panose="05050102010706020507" pitchFamily="18" charset="2"/>
              </a:rPr>
              <a:t> dissolution rate  bioavailability</a:t>
            </a:r>
            <a:r>
              <a:rPr lang="it-IT" altLang="it-IT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sym typeface="Symbol" panose="05050102010706020507" pitchFamily="18" charset="2"/>
              </a:rPr>
              <a:t>Only important for </a:t>
            </a:r>
            <a:r>
              <a:rPr lang="it-IT" altLang="it-IT" sz="2400" b="1" u="sng">
                <a:solidFill>
                  <a:srgbClr val="000000"/>
                </a:solidFill>
                <a:sym typeface="Symbol" panose="05050102010706020507" pitchFamily="18" charset="2"/>
              </a:rPr>
              <a:t>some</a:t>
            </a:r>
            <a:r>
              <a:rPr lang="it-IT" altLang="it-IT" sz="2400" b="1">
                <a:solidFill>
                  <a:srgbClr val="000000"/>
                </a:solidFill>
                <a:sym typeface="Symbol" panose="05050102010706020507" pitchFamily="18" charset="2"/>
              </a:rPr>
              <a:t> poorly soluble drugs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286000" y="2057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nanoparticelle</a:t>
            </a: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4343400" y="2286000"/>
            <a:ext cx="1219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057400" y="3048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microparticelle</a:t>
            </a: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4343400" y="3276600"/>
            <a:ext cx="1219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752600" y="4876801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dimensioni normali (mm)</a:t>
            </a:r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V="1">
            <a:off x="3581400" y="5029200"/>
            <a:ext cx="2133600" cy="152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5539"/>
            <a:ext cx="8305800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351088" y="404813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 della formulazione: compresse </a:t>
            </a:r>
            <a:r>
              <a:rPr lang="en-US" altLang="it-IT" sz="1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sospensione</a:t>
            </a:r>
          </a:p>
        </p:txBody>
      </p:sp>
    </p:spTree>
    <p:extLst>
      <p:ext uri="{BB962C8B-B14F-4D97-AF65-F5344CB8AC3E}">
        <p14:creationId xmlns:p14="http://schemas.microsoft.com/office/powerpoint/2010/main" val="16069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1341439"/>
            <a:ext cx="9126537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919288" y="333376"/>
            <a:ext cx="7777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alcuni soggetti si può avere tossicità legata ad aumento di Cmax</a:t>
            </a:r>
          </a:p>
        </p:txBody>
      </p:sp>
    </p:spTree>
    <p:extLst>
      <p:ext uri="{BB962C8B-B14F-4D97-AF65-F5344CB8AC3E}">
        <p14:creationId xmlns:p14="http://schemas.microsoft.com/office/powerpoint/2010/main" val="2210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dirty="0" err="1" smtClean="0"/>
              <a:t>Generici</a:t>
            </a:r>
            <a:endParaRPr lang="en-US" altLang="it-IT" sz="400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dirty="0" err="1" smtClean="0"/>
              <a:t>Stesso</a:t>
            </a:r>
            <a:r>
              <a:rPr lang="en-US" altLang="it-IT" dirty="0" smtClean="0"/>
              <a:t> principio </a:t>
            </a:r>
            <a:r>
              <a:rPr lang="en-US" altLang="it-IT" dirty="0" err="1" smtClean="0"/>
              <a:t>attivo</a:t>
            </a:r>
            <a:endParaRPr lang="en-US" altLang="it-IT" dirty="0" smtClean="0"/>
          </a:p>
          <a:p>
            <a:pPr eaLnBrk="1" hangingPunct="1"/>
            <a:r>
              <a:rPr lang="en-US" altLang="it-IT" b="1" dirty="0" err="1" smtClean="0"/>
              <a:t>Può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variare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l’assorbimento</a:t>
            </a:r>
            <a:r>
              <a:rPr lang="en-US" altLang="it-IT" dirty="0" smtClean="0"/>
              <a:t> (</a:t>
            </a:r>
            <a:r>
              <a:rPr lang="en-US" altLang="it-IT" dirty="0" err="1" smtClean="0"/>
              <a:t>velocità</a:t>
            </a:r>
            <a:r>
              <a:rPr lang="en-US" altLang="it-IT" dirty="0" smtClean="0"/>
              <a:t>, </a:t>
            </a:r>
            <a:r>
              <a:rPr lang="en-US" altLang="it-IT" dirty="0" err="1" smtClean="0"/>
              <a:t>biodisponibilità</a:t>
            </a:r>
            <a:r>
              <a:rPr lang="en-US" altLang="it-IT" dirty="0" smtClean="0"/>
              <a:t>)</a:t>
            </a:r>
          </a:p>
          <a:p>
            <a:pPr eaLnBrk="1" hangingPunct="1"/>
            <a:r>
              <a:rPr lang="en-US" altLang="it-IT" dirty="0" err="1" smtClean="0"/>
              <a:t>Studi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bioequivalenza</a:t>
            </a:r>
            <a:r>
              <a:rPr lang="en-US" altLang="it-IT" dirty="0" smtClean="0"/>
              <a:t> (non </a:t>
            </a:r>
            <a:r>
              <a:rPr lang="en-US" altLang="it-IT" dirty="0" err="1" smtClean="0"/>
              <a:t>sempre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necessari</a:t>
            </a:r>
            <a:r>
              <a:rPr lang="en-US" altLang="it-IT" dirty="0" smtClean="0"/>
              <a:t>)</a:t>
            </a:r>
            <a:endParaRPr lang="en-US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7727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490664"/>
            <a:ext cx="417195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9639300" y="10683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681039"/>
            <a:ext cx="5619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9027" name="Connettore 1 6"/>
          <p:cNvCxnSpPr>
            <a:cxnSpLocks noChangeShapeType="1"/>
          </p:cNvCxnSpPr>
          <p:nvPr/>
        </p:nvCxnSpPr>
        <p:spPr bwMode="auto">
          <a:xfrm>
            <a:off x="3940176" y="5267325"/>
            <a:ext cx="473551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28" name="Connettore 1 8"/>
          <p:cNvCxnSpPr>
            <a:cxnSpLocks noChangeShapeType="1"/>
          </p:cNvCxnSpPr>
          <p:nvPr/>
        </p:nvCxnSpPr>
        <p:spPr bwMode="auto">
          <a:xfrm flipV="1">
            <a:off x="3311526" y="5432425"/>
            <a:ext cx="1679575" cy="127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24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it-IT" smtClean="0"/>
              <a:t>Merck </a:t>
            </a:r>
            <a:r>
              <a:rPr lang="en-GB" altLang="it-IT" b="1" smtClean="0"/>
              <a:t>updated the formula </a:t>
            </a:r>
            <a:r>
              <a:rPr lang="en-GB" altLang="it-IT" smtClean="0"/>
              <a:t>used in Levothyrox back in March this year at the request of French regulator ANSM, and the country was the first to market the new version of the drug. </a:t>
            </a: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6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egnaposto contenuto 2"/>
          <p:cNvSpPr>
            <a:spLocks noGrp="1"/>
          </p:cNvSpPr>
          <p:nvPr>
            <p:ph idx="1"/>
          </p:nvPr>
        </p:nvSpPr>
        <p:spPr>
          <a:xfrm>
            <a:off x="2209800" y="889000"/>
            <a:ext cx="7772400" cy="4114800"/>
          </a:xfrm>
        </p:spPr>
        <p:txBody>
          <a:bodyPr/>
          <a:lstStyle/>
          <a:p>
            <a:r>
              <a:rPr lang="en-GB" altLang="it-IT" smtClean="0"/>
              <a:t>The company removed lactose from the product to improve tolerability, replacing it with citric acid and mannitol (also for </a:t>
            </a:r>
            <a:r>
              <a:rPr lang="en-GB" altLang="it-IT" u="sng" smtClean="0"/>
              <a:t>stability</a:t>
            </a:r>
            <a:r>
              <a:rPr lang="en-GB" altLang="it-IT" smtClean="0"/>
              <a:t>)</a:t>
            </a:r>
            <a:endParaRPr lang="it-IT" altLang="it-IT" smtClean="0"/>
          </a:p>
          <a:p>
            <a:r>
              <a:rPr lang="en-GB" altLang="it-IT" b="1" smtClean="0"/>
              <a:t>Bioequivalence between new and old formulation was demonstrated</a:t>
            </a:r>
            <a:endParaRPr lang="it-IT" altLang="it-IT" smtClean="0"/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364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Why studying PK?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1557339"/>
            <a:ext cx="7775575" cy="4364037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it-IT" altLang="it-IT" sz="2800" b="1" u="sng"/>
              <a:t>Drug development</a:t>
            </a:r>
          </a:p>
          <a:p>
            <a:pPr eaLnBrk="1" hangingPunct="1"/>
            <a:r>
              <a:rPr lang="it-IT" altLang="it-IT" sz="2800" u="sng"/>
              <a:t>How to use a drug</a:t>
            </a:r>
            <a:r>
              <a:rPr lang="it-IT" altLang="it-IT" sz="2800"/>
              <a:t>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800" b="1"/>
              <a:t>Routes of administration</a:t>
            </a:r>
            <a:r>
              <a:rPr lang="it-IT" altLang="it-IT" sz="2800"/>
              <a:t> (oral, intravenous, dermal etc.)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800" b="1"/>
              <a:t>Posology</a:t>
            </a:r>
            <a:r>
              <a:rPr lang="it-IT" altLang="it-IT" sz="2800"/>
              <a:t> (dose, frequency) to be investigated</a:t>
            </a:r>
          </a:p>
          <a:p>
            <a:pPr eaLnBrk="1" hangingPunct="1"/>
            <a:r>
              <a:rPr lang="it-IT" altLang="it-IT" sz="2800" b="1"/>
              <a:t>Metabolic pathways</a:t>
            </a:r>
            <a:r>
              <a:rPr lang="it-IT" altLang="it-IT" sz="2800"/>
              <a:t> (possibly toxic or active metabolites)</a:t>
            </a:r>
          </a:p>
          <a:p>
            <a:pPr eaLnBrk="1" hangingPunct="1"/>
            <a:r>
              <a:rPr lang="it-IT" altLang="it-IT" sz="2800" b="1"/>
              <a:t>Possibly dangerous situations</a:t>
            </a:r>
            <a:r>
              <a:rPr lang="it-IT" altLang="it-IT" sz="2800"/>
              <a:t> (i.e., accumulation) </a:t>
            </a:r>
          </a:p>
        </p:txBody>
      </p:sp>
    </p:spTree>
    <p:extLst>
      <p:ext uri="{BB962C8B-B14F-4D97-AF65-F5344CB8AC3E}">
        <p14:creationId xmlns:p14="http://schemas.microsoft.com/office/powerpoint/2010/main" val="5771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Since the new version became available, patients have reported cases of </a:t>
            </a:r>
            <a:r>
              <a:rPr lang="en-GB" b="1" dirty="0">
                <a:solidFill>
                  <a:srgbClr val="000000"/>
                </a:solidFill>
              </a:rPr>
              <a:t>hair </a:t>
            </a:r>
            <a:r>
              <a:rPr lang="en-GB" b="1" dirty="0" smtClean="0">
                <a:solidFill>
                  <a:srgbClr val="000000"/>
                </a:solidFill>
              </a:rPr>
              <a:t>loss*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b="1" dirty="0" smtClean="0">
                <a:solidFill>
                  <a:srgbClr val="000000"/>
                </a:solidFill>
              </a:rPr>
              <a:t>palpitations, weight </a:t>
            </a:r>
            <a:r>
              <a:rPr lang="en-GB" b="1" dirty="0">
                <a:solidFill>
                  <a:srgbClr val="000000"/>
                </a:solidFill>
              </a:rPr>
              <a:t>gain</a:t>
            </a:r>
            <a:r>
              <a:rPr lang="en-GB" dirty="0" smtClean="0">
                <a:solidFill>
                  <a:srgbClr val="000000"/>
                </a:solidFill>
              </a:rPr>
              <a:t> as </a:t>
            </a:r>
            <a:r>
              <a:rPr lang="en-GB" dirty="0">
                <a:solidFill>
                  <a:srgbClr val="000000"/>
                </a:solidFill>
              </a:rPr>
              <a:t>a result of taking the drug</a:t>
            </a:r>
            <a:endParaRPr lang="it-IT" dirty="0">
              <a:solidFill>
                <a:srgbClr val="000000"/>
              </a:solidFill>
            </a:endParaRP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  <a:p>
            <a:pPr marL="0" indent="0">
              <a:buNone/>
              <a:defRPr/>
            </a:pPr>
            <a:r>
              <a:rPr lang="it-IT" dirty="0" smtClean="0"/>
              <a:t>*</a:t>
            </a:r>
            <a:r>
              <a:rPr lang="en-US" sz="2000" i="1" dirty="0"/>
              <a:t>Clinically both hyper- and hypothyroidism are associated with hair loss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14975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51088" y="1628776"/>
            <a:ext cx="7772400" cy="2441575"/>
          </a:xfrm>
          <a:solidFill>
            <a:srgbClr val="FF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b="1" smtClean="0"/>
              <a:t>A livello di trasportatori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smtClean="0"/>
              <a:t>A livello di enzimi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b="1" smtClean="0"/>
              <a:t>Solubilità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smtClean="0"/>
              <a:t>Permeabilità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it-IT" altLang="it-IT" smtClean="0"/>
              <a:t>Flora batterica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7965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b="1"/>
              <a:t>Interazioni a livello di assorbimento</a:t>
            </a:r>
            <a:r>
              <a:rPr lang="it-IT" altLang="it-IT" sz="4000"/>
              <a:t> </a:t>
            </a:r>
            <a:endParaRPr lang="en-US" altLang="it-IT" sz="4000"/>
          </a:p>
        </p:txBody>
      </p:sp>
    </p:spTree>
    <p:extLst>
      <p:ext uri="{BB962C8B-B14F-4D97-AF65-F5344CB8AC3E}">
        <p14:creationId xmlns:p14="http://schemas.microsoft.com/office/powerpoint/2010/main" val="32271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Trasportatori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mtClean="0"/>
              <a:t>Glicoproteina P (e altre proteine di efflusso): inibizione (</a:t>
            </a:r>
            <a:r>
              <a:rPr lang="it-IT" altLang="it-IT" i="1" smtClean="0"/>
              <a:t>induzione</a:t>
            </a:r>
            <a:r>
              <a:rPr lang="it-IT" altLang="it-IT" smtClean="0"/>
              <a:t>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mtClean="0"/>
              <a:t>Trasportatori di assorbimento: inibizione (competitiva); es., flavonoidi, altri alimenti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mtClean="0"/>
          </a:p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9419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981200"/>
            <a:ext cx="3810000" cy="2236788"/>
          </a:xfrm>
          <a:solidFill>
            <a:srgbClr val="FF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800"/>
              <a:t>Effetto della ciclosporina A (CsA), un </a:t>
            </a:r>
            <a:r>
              <a:rPr lang="it-IT" altLang="it-IT" sz="2800" b="1"/>
              <a:t>inibitore della Pg-P</a:t>
            </a:r>
            <a:r>
              <a:rPr lang="it-IT" altLang="it-IT" sz="2800"/>
              <a:t>, sull’assorbimento del paclitaxel orale</a:t>
            </a:r>
          </a:p>
        </p:txBody>
      </p:sp>
      <p:pic>
        <p:nvPicPr>
          <p:cNvPr id="151555" name="Picture 3" descr=" ">
            <a:hlinkClick r:id="rId3"/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1773238"/>
            <a:ext cx="3810000" cy="32115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2313" y="15478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it-IT" sz="3600"/>
              <a:t>Digossina è substrato della glicoproteina P (P-gp)</a:t>
            </a:r>
          </a:p>
          <a:p>
            <a:pPr eaLnBrk="1" hangingPunct="1"/>
            <a:r>
              <a:rPr lang="en-US" altLang="it-IT" sz="3600"/>
              <a:t>Intestino: P-gp diminuisce la biodisponibilità della digossina </a:t>
            </a:r>
          </a:p>
          <a:p>
            <a:pPr eaLnBrk="1" hangingPunct="1"/>
            <a:r>
              <a:rPr lang="en-US" altLang="it-IT" sz="3600" b="1"/>
              <a:t>Rene: P-gp media la secrezione tubulare della digossina</a:t>
            </a:r>
          </a:p>
          <a:p>
            <a:pPr eaLnBrk="1" hangingPunct="1">
              <a:buFontTx/>
              <a:buNone/>
            </a:pPr>
            <a:r>
              <a:rPr lang="en-US" altLang="it-IT" sz="3600">
                <a:sym typeface="Symbol" panose="05050102010706020507" pitchFamily="18" charset="2"/>
              </a:rPr>
              <a:t> Inibitori P-gp aumentano le concentrazioni di digossina  tossicità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03389" y="260350"/>
            <a:ext cx="8785225" cy="1143000"/>
          </a:xfrm>
        </p:spPr>
        <p:txBody>
          <a:bodyPr/>
          <a:lstStyle/>
          <a:p>
            <a:pPr eaLnBrk="1" hangingPunct="1"/>
            <a:r>
              <a:rPr lang="en-US" altLang="it-IT" sz="4000">
                <a:solidFill>
                  <a:schemeClr val="tx1"/>
                </a:solidFill>
              </a:rPr>
              <a:t>Digossina: interazioni farmacocinetiche</a:t>
            </a:r>
          </a:p>
        </p:txBody>
      </p:sp>
    </p:spTree>
    <p:extLst>
      <p:ext uri="{BB962C8B-B14F-4D97-AF65-F5344CB8AC3E}">
        <p14:creationId xmlns:p14="http://schemas.microsoft.com/office/powerpoint/2010/main" val="32948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7651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mtClean="0"/>
              <a:t>Fruit juices</a:t>
            </a:r>
          </a:p>
        </p:txBody>
      </p:sp>
      <p:pic>
        <p:nvPicPr>
          <p:cNvPr id="156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1" y="2032000"/>
            <a:ext cx="3808413" cy="405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063750" y="188913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Inibizione di </a:t>
            </a:r>
            <a:r>
              <a:rPr lang="en-US" altLang="it-IT" sz="2400" b="1">
                <a:solidFill>
                  <a:srgbClr val="000000"/>
                </a:solidFill>
              </a:rPr>
              <a:t>trasportatori di assorbimento</a:t>
            </a:r>
          </a:p>
        </p:txBody>
      </p:sp>
    </p:spTree>
    <p:extLst>
      <p:ext uri="{BB962C8B-B14F-4D97-AF65-F5344CB8AC3E}">
        <p14:creationId xmlns:p14="http://schemas.microsoft.com/office/powerpoint/2010/main" val="39073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Interazioni a livello della solubilità </a:t>
            </a:r>
          </a:p>
        </p:txBody>
      </p:sp>
      <p:sp>
        <p:nvSpPr>
          <p:cNvPr id="1587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altLang="it-IT" smtClean="0"/>
          </a:p>
          <a:p>
            <a:pPr marL="0" indent="0">
              <a:buNone/>
            </a:pPr>
            <a:r>
              <a:rPr lang="it-IT" altLang="it-IT" smtClean="0"/>
              <a:t>Potenzialmente importanti per farmaci poco solubili (BCS classi 2 e 4).</a:t>
            </a:r>
          </a:p>
          <a:p>
            <a:pPr marL="0" indent="0">
              <a:buNone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384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8213" y="9810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/>
              <a:t>Farmaci o altre sostanze </a:t>
            </a:r>
            <a:r>
              <a:rPr lang="it-IT" altLang="it-IT" sz="2800" b="1"/>
              <a:t>presenti nel tratto GI </a:t>
            </a:r>
            <a:r>
              <a:rPr lang="it-IT" altLang="it-IT" sz="2800"/>
              <a:t>possono modificare la </a:t>
            </a:r>
            <a:r>
              <a:rPr lang="it-IT" altLang="it-IT" sz="2800" b="1"/>
              <a:t>solubilità/permeabilità</a:t>
            </a:r>
            <a:r>
              <a:rPr lang="it-IT" altLang="it-IT" sz="2800"/>
              <a:t> della sostanza.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/>
              <a:t>Esempi: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t-IT" altLang="it-IT" sz="2800"/>
              <a:t>fibre vegetali, resine scambiatrici, carbone attivato  adsorbono molti farmaci, riducendone l’assorbimento;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t-IT" altLang="it-IT" sz="2800"/>
              <a:t>Ioni metallici (Ca++, Mg++ Al+++) formano chelati insolubili con tetracicline</a:t>
            </a:r>
            <a:endParaRPr lang="en-US" altLang="it-IT" sz="2800"/>
          </a:p>
        </p:txBody>
      </p:sp>
    </p:spTree>
    <p:extLst>
      <p:ext uri="{BB962C8B-B14F-4D97-AF65-F5344CB8AC3E}">
        <p14:creationId xmlns:p14="http://schemas.microsoft.com/office/powerpoint/2010/main" val="7471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Inibitori dell’acidità gastrica (PPI): possono diminuire la solubilità di farmaci con gruppi basici (ammine)</a:t>
            </a:r>
          </a:p>
        </p:txBody>
      </p:sp>
    </p:spTree>
    <p:extLst>
      <p:ext uri="{BB962C8B-B14F-4D97-AF65-F5344CB8AC3E}">
        <p14:creationId xmlns:p14="http://schemas.microsoft.com/office/powerpoint/2010/main" val="2265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Solubilità pH-dipendente, variazioni del pH gastrico indotte da farmaci.</a:t>
            </a:r>
            <a:br>
              <a:rPr lang="it-IT" altLang="it-IT" sz="2800"/>
            </a:br>
            <a:r>
              <a:rPr lang="it-IT" altLang="it-IT" sz="2800"/>
              <a:t>Es.: Erlotinib e PPI</a:t>
            </a:r>
          </a:p>
        </p:txBody>
      </p:sp>
      <p:sp>
        <p:nvSpPr>
          <p:cNvPr id="161795" name="Segnaposto contenuto 2"/>
          <p:cNvSpPr>
            <a:spLocks noGrp="1"/>
          </p:cNvSpPr>
          <p:nvPr>
            <p:ph idx="1"/>
          </p:nvPr>
        </p:nvSpPr>
        <p:spPr>
          <a:xfrm>
            <a:off x="2209801" y="2133600"/>
            <a:ext cx="5326063" cy="4114800"/>
          </a:xfrm>
        </p:spPr>
        <p:txBody>
          <a:bodyPr/>
          <a:lstStyle/>
          <a:p>
            <a:pPr marL="0" indent="0">
              <a:buNone/>
            </a:pPr>
            <a:r>
              <a:rPr lang="it-IT" altLang="it-IT" smtClean="0"/>
              <a:t>Erlotinib (antitumorale) ha una solubilità pH-dipendente</a:t>
            </a:r>
          </a:p>
          <a:p>
            <a:pPr marL="0" indent="0">
              <a:buNone/>
            </a:pPr>
            <a:r>
              <a:rPr lang="it-IT" altLang="it-IT" smtClean="0"/>
              <a:t>Omeprazolo (PPI) e ranitidina (antagonista H2) diminuiscono l’assorbimento del 30-40% (studi di fase 1)</a:t>
            </a:r>
          </a:p>
          <a:p>
            <a:pPr marL="0" indent="0">
              <a:buNone/>
            </a:pPr>
            <a:r>
              <a:rPr lang="it-IT" altLang="it-IT" smtClean="0"/>
              <a:t>E’ clinicamente rilevante? </a:t>
            </a:r>
          </a:p>
        </p:txBody>
      </p:sp>
      <p:pic>
        <p:nvPicPr>
          <p:cNvPr id="161796" name="Picture 2" descr="2D chemical structure of 183321-7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575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1255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b="1" smtClean="0"/>
              <a:t>2) Fattori di variabilità cinetica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u="sng" smtClean="0"/>
              <a:t>Fattori intrinseci</a:t>
            </a:r>
            <a:r>
              <a:rPr lang="en-US" altLang="it-IT" smtClean="0"/>
              <a:t>: età; sesso; patologie; genotipo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u="sng" smtClean="0"/>
              <a:t>Fattori estrinseci</a:t>
            </a:r>
            <a:r>
              <a:rPr lang="en-US" altLang="it-IT" smtClean="0"/>
              <a:t>: co-esposizioni (interazioni); cibo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t-IT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mtClean="0"/>
              <a:t>Conoscenza di questi fattori </a:t>
            </a:r>
            <a:r>
              <a:rPr lang="en-US" altLang="it-IT" smtClean="0">
                <a:sym typeface="Symbol" panose="05050102010706020507" pitchFamily="18" charset="2"/>
              </a:rPr>
              <a:t> riduzione tossicità, aumento efficacia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4719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908050"/>
            <a:ext cx="58483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CasellaDiTesto 4"/>
          <p:cNvSpPr txBox="1">
            <a:spLocks noChangeArrowheads="1"/>
          </p:cNvSpPr>
          <p:nvPr/>
        </p:nvSpPr>
        <p:spPr bwMode="auto">
          <a:xfrm>
            <a:off x="1703389" y="188913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Studi clinici </a:t>
            </a:r>
          </a:p>
        </p:txBody>
      </p:sp>
      <p:sp>
        <p:nvSpPr>
          <p:cNvPr id="162820" name="CasellaDiTesto 5"/>
          <p:cNvSpPr txBox="1">
            <a:spLocks noChangeArrowheads="1"/>
          </p:cNvSpPr>
          <p:nvPr/>
        </p:nvSpPr>
        <p:spPr bwMode="auto">
          <a:xfrm>
            <a:off x="7464426" y="1412876"/>
            <a:ext cx="30956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La terapia con PPI diminuisce l’efficacia di erlotinib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Risultati simili con altri antitumorali orali con solubilità pH-dipendente </a:t>
            </a:r>
          </a:p>
        </p:txBody>
      </p:sp>
    </p:spTree>
    <p:extLst>
      <p:ext uri="{BB962C8B-B14F-4D97-AF65-F5344CB8AC3E}">
        <p14:creationId xmlns:p14="http://schemas.microsoft.com/office/powerpoint/2010/main" val="3748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Velocità di </a:t>
            </a:r>
            <a:r>
              <a:rPr lang="it-IT" altLang="it-IT" b="1" smtClean="0"/>
              <a:t>transito intestinale</a:t>
            </a:r>
            <a:endParaRPr lang="it-IT" altLang="it-IT" smtClean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240665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 smtClean="0"/>
              <a:t>Molecole idrofile, poco assorbite (BCS classe III): variazioni della peristalsi possono ridurre o aumentare il tempo di transito </a:t>
            </a:r>
            <a:r>
              <a:rPr lang="it-IT" altLang="it-IT" dirty="0" smtClean="0">
                <a:sym typeface="Symbol" panose="05050102010706020507" pitchFamily="18" charset="2"/>
              </a:rPr>
              <a:t> alterazioni della quota assorbita.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IT" dirty="0" smtClean="0"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3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contenuto 2"/>
          <p:cNvSpPr>
            <a:spLocks noGrp="1"/>
          </p:cNvSpPr>
          <p:nvPr>
            <p:ph idx="1"/>
          </p:nvPr>
        </p:nvSpPr>
        <p:spPr>
          <a:xfrm>
            <a:off x="2208213" y="13414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>
                <a:sym typeface="Symbol" panose="05050102010706020507" pitchFamily="18" charset="2"/>
              </a:rPr>
              <a:t>Molecole </a:t>
            </a:r>
            <a:r>
              <a:rPr lang="it-IT" altLang="it-IT" b="1" smtClean="0">
                <a:sym typeface="Symbol" panose="05050102010706020507" pitchFamily="18" charset="2"/>
              </a:rPr>
              <a:t>lipofile, poco solubili</a:t>
            </a:r>
            <a:r>
              <a:rPr lang="it-IT" altLang="it-IT" smtClean="0">
                <a:sym typeface="Symbol" panose="05050102010706020507" pitchFamily="18" charset="2"/>
              </a:rPr>
              <a:t> (BCS classe II): </a:t>
            </a:r>
            <a:r>
              <a:rPr lang="it-IT" altLang="it-IT" smtClean="0"/>
              <a:t>aumento della velocità di transito intestinale </a:t>
            </a:r>
            <a:r>
              <a:rPr lang="it-IT" altLang="it-IT" smtClean="0">
                <a:sym typeface="Symbol" panose="05050102010706020507" pitchFamily="18" charset="2"/>
              </a:rPr>
              <a:t></a:t>
            </a:r>
            <a:r>
              <a:rPr lang="it-IT" altLang="it-IT" smtClean="0"/>
              <a:t> diminuzione della dissoluzione nell’intestino </a:t>
            </a:r>
            <a:r>
              <a:rPr lang="it-IT" altLang="it-IT" smtClean="0">
                <a:sym typeface="Symbol" panose="05050102010706020507" pitchFamily="18" charset="2"/>
              </a:rPr>
              <a:t></a:t>
            </a:r>
            <a:r>
              <a:rPr lang="it-IT" altLang="it-IT" smtClean="0"/>
              <a:t> diminuito assorbimento (es.:, digossina, nitrofurantoina)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Anche farmaci che vengono assorbiti attivamente in una porzione limitata dell’intestino (es. riboflavina).</a:t>
            </a:r>
            <a:r>
              <a:rPr lang="it-IT" altLang="it-IT" smtClean="0">
                <a:sym typeface="Symbol" panose="05050102010706020507" pitchFamily="18" charset="2"/>
              </a:rPr>
              <a:t> </a:t>
            </a:r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692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04814"/>
            <a:ext cx="89630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550989"/>
            <a:ext cx="665956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CasellaDiTesto 3"/>
          <p:cNvSpPr txBox="1">
            <a:spLocks noChangeArrowheads="1"/>
          </p:cNvSpPr>
          <p:nvPr/>
        </p:nvSpPr>
        <p:spPr bwMode="auto">
          <a:xfrm>
            <a:off x="2044701" y="3259138"/>
            <a:ext cx="856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000000"/>
                </a:solidFill>
              </a:rPr>
              <a:t>Segnalazione relativa ad un caso di rigetto acuto di trapianto che si è verificato il 24 aprile </a:t>
            </a:r>
            <a:r>
              <a:rPr lang="it-IT" altLang="it-IT" sz="2800" b="1">
                <a:solidFill>
                  <a:srgbClr val="000000"/>
                </a:solidFill>
              </a:rPr>
              <a:t>2013</a:t>
            </a:r>
            <a:r>
              <a:rPr lang="it-IT" altLang="it-IT" sz="2800">
                <a:solidFill>
                  <a:srgbClr val="000000"/>
                </a:solidFill>
              </a:rPr>
              <a:t> in una donna di 33 anni. </a:t>
            </a:r>
          </a:p>
        </p:txBody>
      </p:sp>
    </p:spTree>
    <p:extLst>
      <p:ext uri="{BB962C8B-B14F-4D97-AF65-F5344CB8AC3E}">
        <p14:creationId xmlns:p14="http://schemas.microsoft.com/office/powerpoint/2010/main" val="27068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1689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Sottoposta a trapianto di rene nel maggio del </a:t>
            </a:r>
            <a:r>
              <a:rPr lang="it-IT" altLang="it-IT" b="1" smtClean="0"/>
              <a:t>2002</a:t>
            </a:r>
            <a:r>
              <a:rPr lang="it-IT" altLang="it-IT" smtClean="0"/>
              <a:t> </a:t>
            </a:r>
          </a:p>
          <a:p>
            <a:r>
              <a:rPr lang="it-IT" altLang="it-IT" smtClean="0"/>
              <a:t>In terapia immunosoppressiva con </a:t>
            </a:r>
            <a:r>
              <a:rPr lang="it-IT" altLang="it-IT" b="1" smtClean="0"/>
              <a:t>ciclosporina</a:t>
            </a:r>
            <a:r>
              <a:rPr lang="it-IT" altLang="it-IT" smtClean="0"/>
              <a:t> (Sandimmun Neoral), che continuava ad assumere al momento dell’evento. </a:t>
            </a:r>
          </a:p>
        </p:txBody>
      </p:sp>
    </p:spTree>
    <p:extLst>
      <p:ext uri="{BB962C8B-B14F-4D97-AF65-F5344CB8AC3E}">
        <p14:creationId xmlns:p14="http://schemas.microsoft.com/office/powerpoint/2010/main" val="42414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egnaposto contenuto 2"/>
          <p:cNvSpPr>
            <a:spLocks noGrp="1"/>
          </p:cNvSpPr>
          <p:nvPr>
            <p:ph idx="1"/>
          </p:nvPr>
        </p:nvSpPr>
        <p:spPr>
          <a:xfrm>
            <a:off x="2279650" y="765175"/>
            <a:ext cx="7772400" cy="4114800"/>
          </a:xfrm>
        </p:spPr>
        <p:txBody>
          <a:bodyPr/>
          <a:lstStyle/>
          <a:p>
            <a:r>
              <a:rPr lang="it-IT" altLang="it-IT" smtClean="0"/>
              <a:t>Nel periodo immediatamente precedente (8-18 aprile 2013), la donna aveva assunto anche </a:t>
            </a:r>
            <a:r>
              <a:rPr lang="it-IT" altLang="it-IT" b="1" smtClean="0"/>
              <a:t>macrogol 4000</a:t>
            </a:r>
            <a:r>
              <a:rPr lang="it-IT" altLang="it-IT" smtClean="0"/>
              <a:t>, alla dose di 20 grammi/die per 10 giorni per una costipazione. </a:t>
            </a:r>
          </a:p>
          <a:p>
            <a:r>
              <a:rPr lang="it-IT" altLang="it-IT" smtClean="0"/>
              <a:t>Erano presenti numerosi farmaci concomitanti: metilprednisolone, nifedipina, atenololo, acido folico ed esomeprazolo.  </a:t>
            </a:r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69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E’ stata eseguita una biopsia del rene trapiantato, che ha confermato la diagnosi di rigetto acuto di trapianto</a:t>
            </a:r>
          </a:p>
        </p:txBody>
      </p:sp>
    </p:spTree>
    <p:extLst>
      <p:ext uri="{BB962C8B-B14F-4D97-AF65-F5344CB8AC3E}">
        <p14:creationId xmlns:p14="http://schemas.microsoft.com/office/powerpoint/2010/main" val="1375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1720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E’ stata effettuata la ricerca di segnalazioni analoghe nel database olandese Lareb ed in quello inglese MHRA, con esito negativo. </a:t>
            </a:r>
          </a:p>
          <a:p>
            <a:r>
              <a:rPr lang="it-IT" altLang="it-IT" smtClean="0"/>
              <a:t>Nessuna ulteriore informazione è reperibile nella banca dati Micromedex.</a:t>
            </a:r>
          </a:p>
        </p:txBody>
      </p:sp>
    </p:spTree>
    <p:extLst>
      <p:ext uri="{BB962C8B-B14F-4D97-AF65-F5344CB8AC3E}">
        <p14:creationId xmlns:p14="http://schemas.microsoft.com/office/powerpoint/2010/main" val="5395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egnaposto contenuto 2"/>
          <p:cNvSpPr>
            <a:spLocks noGrp="1"/>
          </p:cNvSpPr>
          <p:nvPr>
            <p:ph idx="1"/>
          </p:nvPr>
        </p:nvSpPr>
        <p:spPr>
          <a:xfrm>
            <a:off x="2279650" y="1125539"/>
            <a:ext cx="7772400" cy="3959225"/>
          </a:xfrm>
        </p:spPr>
        <p:txBody>
          <a:bodyPr/>
          <a:lstStyle/>
          <a:p>
            <a:r>
              <a:rPr lang="it-IT" altLang="it-IT" sz="2400"/>
              <a:t>In letteratura è descritto il caso di un paziente di anni 28 sottoposto a trapianto di rene con esito positivo.</a:t>
            </a:r>
          </a:p>
          <a:p>
            <a:r>
              <a:rPr lang="it-IT" altLang="it-IT" sz="2400"/>
              <a:t>A distanza di due settimane dall’intervento, a causa dell’insorgere di una costipazione, il paziente è stato trattato con una soluzione di macrogol 3350 (500-700ml bid) per 4 giorni. </a:t>
            </a:r>
          </a:p>
          <a:p>
            <a:r>
              <a:rPr lang="it-IT" altLang="it-IT" sz="2400"/>
              <a:t>Durante tale periodo è stata rilevata una diminuzione della concentrazione plasmatica di ciclosporina da </a:t>
            </a:r>
            <a:r>
              <a:rPr lang="it-IT" altLang="it-IT" sz="2400" b="1"/>
              <a:t>238 a 55 ng/ml</a:t>
            </a:r>
            <a:r>
              <a:rPr lang="it-IT" altLang="it-IT" sz="2400"/>
              <a:t>, che ha reso necessario il passaggio dalla somministrazione orale a quella endovenosa per riportarne i valori all’interno del range terapeutico</a:t>
            </a:r>
          </a:p>
        </p:txBody>
      </p:sp>
    </p:spTree>
    <p:extLst>
      <p:ext uri="{BB962C8B-B14F-4D97-AF65-F5344CB8AC3E}">
        <p14:creationId xmlns:p14="http://schemas.microsoft.com/office/powerpoint/2010/main" val="1905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egnaposto contenuto 2"/>
          <p:cNvSpPr>
            <a:spLocks noGrp="1"/>
          </p:cNvSpPr>
          <p:nvPr>
            <p:ph idx="1"/>
          </p:nvPr>
        </p:nvSpPr>
        <p:spPr>
          <a:xfrm>
            <a:off x="2208213" y="1341438"/>
            <a:ext cx="7772400" cy="4114800"/>
          </a:xfrm>
        </p:spPr>
        <p:txBody>
          <a:bodyPr/>
          <a:lstStyle/>
          <a:p>
            <a:r>
              <a:rPr lang="it-IT" altLang="it-IT" smtClean="0"/>
              <a:t>La ciclosporina è assorbita prevalentemente nel piccolo intestino con una biodisponibilità compresa tra il 20% ed il 50%: pertanto, la diminuzione del tempo di transito intestinale ne riduce anche l’assorbimento </a:t>
            </a:r>
          </a:p>
        </p:txBody>
      </p:sp>
    </p:spTree>
    <p:extLst>
      <p:ext uri="{BB962C8B-B14F-4D97-AF65-F5344CB8AC3E}">
        <p14:creationId xmlns:p14="http://schemas.microsoft.com/office/powerpoint/2010/main" val="7095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26841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u="sng" smtClean="0"/>
              <a:t>Clinical phase</a:t>
            </a:r>
          </a:p>
          <a:p>
            <a:pPr eaLnBrk="1" hangingPunct="1"/>
            <a:r>
              <a:rPr lang="it-IT" altLang="it-IT" smtClean="0"/>
              <a:t>PK in </a:t>
            </a:r>
            <a:r>
              <a:rPr lang="it-IT" altLang="it-IT" b="1" smtClean="0"/>
              <a:t>special populations</a:t>
            </a:r>
            <a:r>
              <a:rPr lang="it-IT" altLang="it-IT" smtClean="0"/>
              <a:t> (impaired renal function, elderly etc.)</a:t>
            </a:r>
          </a:p>
          <a:p>
            <a:pPr eaLnBrk="1" hangingPunct="1"/>
            <a:r>
              <a:rPr lang="it-IT" altLang="it-IT" b="1" smtClean="0"/>
              <a:t>Interactions</a:t>
            </a:r>
            <a:r>
              <a:rPr lang="it-IT" altLang="it-IT" smtClean="0"/>
              <a:t> with other drugs, food</a:t>
            </a:r>
          </a:p>
          <a:p>
            <a:pPr eaLnBrk="1" hangingPunct="1"/>
            <a:r>
              <a:rPr lang="it-IT" altLang="it-IT" smtClean="0"/>
              <a:t>Influence of </a:t>
            </a:r>
            <a:r>
              <a:rPr lang="it-IT" altLang="it-IT" b="1" smtClean="0"/>
              <a:t>genetic polymorphism</a:t>
            </a:r>
          </a:p>
        </p:txBody>
      </p:sp>
    </p:spTree>
    <p:extLst>
      <p:ext uri="{BB962C8B-B14F-4D97-AF65-F5344CB8AC3E}">
        <p14:creationId xmlns:p14="http://schemas.microsoft.com/office/powerpoint/2010/main" val="24562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t-IT" u="sng" smtClean="0"/>
              <a:t>Relazione PK/PD</a:t>
            </a:r>
          </a:p>
          <a:p>
            <a:pPr eaLnBrk="1" hangingPunct="1"/>
            <a:r>
              <a:rPr lang="en-US" altLang="it-IT" smtClean="0"/>
              <a:t>Dose </a:t>
            </a:r>
            <a:r>
              <a:rPr lang="en-US" altLang="it-IT" smtClean="0">
                <a:sym typeface="Symbol" panose="05050102010706020507" pitchFamily="18" charset="2"/>
              </a:rPr>
              <a:t> </a:t>
            </a:r>
            <a:r>
              <a:rPr lang="en-US" altLang="it-IT" b="1" smtClean="0">
                <a:sym typeface="Symbol" panose="05050102010706020507" pitchFamily="18" charset="2"/>
              </a:rPr>
              <a:t>concentrazione ematica  effetto</a:t>
            </a:r>
          </a:p>
          <a:p>
            <a:pPr eaLnBrk="1" hangingPunct="1"/>
            <a:r>
              <a:rPr lang="en-US" altLang="it-IT" smtClean="0">
                <a:sym typeface="Symbol" panose="05050102010706020507" pitchFamily="18" charset="2"/>
              </a:rPr>
              <a:t>In teoria, conoscendo questa relazione si può controllare meglio la tossicità (limiti di esposizione) e il profilo rischio/beneficio (farmaci)</a:t>
            </a:r>
          </a:p>
        </p:txBody>
      </p:sp>
    </p:spTree>
    <p:extLst>
      <p:ext uri="{BB962C8B-B14F-4D97-AF65-F5344CB8AC3E}">
        <p14:creationId xmlns:p14="http://schemas.microsoft.com/office/powerpoint/2010/main" val="24909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Clinical use: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mtClean="0"/>
              <a:t>Individual dose titration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mtClean="0"/>
              <a:t>Monitoring of plasma levels</a:t>
            </a:r>
          </a:p>
          <a:p>
            <a:pPr eaLnBrk="1" hangingPunct="1">
              <a:buFontTx/>
              <a:buNone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60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8213" y="1628775"/>
            <a:ext cx="7772400" cy="205105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mtClean="0"/>
              <a:t>Per farmaci con ristretta finestra terapeutica (es., anticoagulanti orali, antiepilettici ecc.), la conoscenza approfondita della cinetica è fondamentale per evitare effetti tossici.</a:t>
            </a:r>
          </a:p>
        </p:txBody>
      </p:sp>
    </p:spTree>
    <p:extLst>
      <p:ext uri="{BB962C8B-B14F-4D97-AF65-F5344CB8AC3E}">
        <p14:creationId xmlns:p14="http://schemas.microsoft.com/office/powerpoint/2010/main" val="1410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Microsoft Office PowerPoint</Application>
  <PresentationFormat>Widescreen</PresentationFormat>
  <Paragraphs>171</Paragraphs>
  <Slides>59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6" baseType="lpstr">
      <vt:lpstr>Arial</vt:lpstr>
      <vt:lpstr>Calibri</vt:lpstr>
      <vt:lpstr>Symbol</vt:lpstr>
      <vt:lpstr>Times New Roman</vt:lpstr>
      <vt:lpstr>Wingdings</vt:lpstr>
      <vt:lpstr>Struttura predefinita</vt:lpstr>
      <vt:lpstr>Diapositiva</vt:lpstr>
      <vt:lpstr>FARMACOCINETICA e METABOLISMO </vt:lpstr>
      <vt:lpstr>Scopi</vt:lpstr>
      <vt:lpstr>Presentazione standard di PowerPoint</vt:lpstr>
      <vt:lpstr>Why studying PK?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Metabolismo ed attività biologica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Assorbimento</vt:lpstr>
      <vt:lpstr>Presentazione standard di PowerPoint</vt:lpstr>
      <vt:lpstr>Presentazione standard di PowerPoint</vt:lpstr>
      <vt:lpstr>Assorbimento gastrointestinale</vt:lpstr>
      <vt:lpstr>Presentazione standard di PowerPoint</vt:lpstr>
      <vt:lpstr>Fattori fisiologici che influenzano l’assorbimento GI.  1. pH, enzimi, flora intestinale</vt:lpstr>
      <vt:lpstr>Eliminazione pre-sistemica: enzimi e trasportatori</vt:lpstr>
      <vt:lpstr>Intestino</vt:lpstr>
      <vt:lpstr>Metabolismo (effetto) di primo passaggio</vt:lpstr>
      <vt:lpstr>Presentazione standard di PowerPoint</vt:lpstr>
      <vt:lpstr>Presentazione standard di PowerPoint</vt:lpstr>
      <vt:lpstr>Biofarmaceutica: influenza di fattori farmaceutici sulla farmacocinetica. Velocità di dissoluzione</vt:lpstr>
      <vt:lpstr>Disgregazione-dissoluzione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Generici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Interazioni a livello di assorbimento </vt:lpstr>
      <vt:lpstr>Trasportatori</vt:lpstr>
      <vt:lpstr>Presentazione standard di PowerPoint</vt:lpstr>
      <vt:lpstr>Digossina: interazioni farmacocinetiche</vt:lpstr>
      <vt:lpstr>Fruit juices</vt:lpstr>
      <vt:lpstr>Interazioni a livello della solubilità </vt:lpstr>
      <vt:lpstr>Presentazione standard di PowerPoint</vt:lpstr>
      <vt:lpstr>Presentazione standard di PowerPoint</vt:lpstr>
      <vt:lpstr>Solubilità pH-dipendente, variazioni del pH gastrico indotte da farmaci. Es.: Erlotinib e PPI</vt:lpstr>
      <vt:lpstr>Presentazione standard di PowerPoint</vt:lpstr>
      <vt:lpstr>Velocità di transito intestinale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FARMACOCINETICA e METABOLISMO </dc:title>
  <dc:creator>Luca</dc:creator>
  <cp:lastModifiedBy>Luca</cp:lastModifiedBy>
  <cp:revision>1</cp:revision>
  <dcterms:created xsi:type="dcterms:W3CDTF">2018-05-02T11:03:20Z</dcterms:created>
  <dcterms:modified xsi:type="dcterms:W3CDTF">2018-05-02T11:03:33Z</dcterms:modified>
</cp:coreProperties>
</file>