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310" r:id="rId2"/>
    <p:sldId id="311" r:id="rId3"/>
    <p:sldId id="259" r:id="rId4"/>
    <p:sldId id="326" r:id="rId5"/>
    <p:sldId id="327" r:id="rId6"/>
    <p:sldId id="328" r:id="rId7"/>
    <p:sldId id="329" r:id="rId8"/>
    <p:sldId id="260" r:id="rId9"/>
    <p:sldId id="330" r:id="rId10"/>
    <p:sldId id="331" r:id="rId11"/>
    <p:sldId id="332" r:id="rId12"/>
    <p:sldId id="312" r:id="rId13"/>
    <p:sldId id="265" r:id="rId14"/>
    <p:sldId id="288" r:id="rId15"/>
    <p:sldId id="266" r:id="rId16"/>
    <p:sldId id="289" r:id="rId17"/>
    <p:sldId id="258" r:id="rId18"/>
    <p:sldId id="314" r:id="rId19"/>
    <p:sldId id="261" r:id="rId20"/>
    <p:sldId id="262" r:id="rId21"/>
    <p:sldId id="315" r:id="rId22"/>
    <p:sldId id="316" r:id="rId23"/>
    <p:sldId id="317" r:id="rId24"/>
    <p:sldId id="348" r:id="rId25"/>
    <p:sldId id="263" r:id="rId26"/>
    <p:sldId id="318" r:id="rId27"/>
    <p:sldId id="319" r:id="rId28"/>
    <p:sldId id="264" r:id="rId29"/>
    <p:sldId id="267" r:id="rId30"/>
    <p:sldId id="321" r:id="rId31"/>
    <p:sldId id="268" r:id="rId32"/>
    <p:sldId id="320" r:id="rId33"/>
    <p:sldId id="286" r:id="rId34"/>
    <p:sldId id="270" r:id="rId35"/>
    <p:sldId id="291" r:id="rId36"/>
    <p:sldId id="322" r:id="rId37"/>
    <p:sldId id="323" r:id="rId38"/>
    <p:sldId id="283" r:id="rId39"/>
    <p:sldId id="296" r:id="rId40"/>
    <p:sldId id="324" r:id="rId41"/>
    <p:sldId id="333" r:id="rId42"/>
    <p:sldId id="334" r:id="rId43"/>
    <p:sldId id="335" r:id="rId44"/>
    <p:sldId id="290" r:id="rId45"/>
    <p:sldId id="287" r:id="rId46"/>
    <p:sldId id="269" r:id="rId47"/>
    <p:sldId id="336" r:id="rId48"/>
    <p:sldId id="284" r:id="rId49"/>
    <p:sldId id="273" r:id="rId50"/>
    <p:sldId id="306" r:id="rId51"/>
    <p:sldId id="342" r:id="rId52"/>
    <p:sldId id="337" r:id="rId53"/>
    <p:sldId id="343" r:id="rId54"/>
    <p:sldId id="271" r:id="rId55"/>
    <p:sldId id="293" r:id="rId56"/>
    <p:sldId id="307" r:id="rId57"/>
    <p:sldId id="282" r:id="rId58"/>
    <p:sldId id="294" r:id="rId59"/>
    <p:sldId id="295" r:id="rId60"/>
    <p:sldId id="280" r:id="rId61"/>
    <p:sldId id="285" r:id="rId62"/>
    <p:sldId id="345" r:id="rId63"/>
    <p:sldId id="272" r:id="rId64"/>
    <p:sldId id="347" r:id="rId65"/>
    <p:sldId id="338" r:id="rId66"/>
    <p:sldId id="344" r:id="rId67"/>
    <p:sldId id="303" r:id="rId68"/>
    <p:sldId id="281" r:id="rId69"/>
    <p:sldId id="274" r:id="rId70"/>
    <p:sldId id="297" r:id="rId71"/>
    <p:sldId id="308" r:id="rId72"/>
    <p:sldId id="298" r:id="rId73"/>
    <p:sldId id="299" r:id="rId74"/>
    <p:sldId id="300" r:id="rId75"/>
    <p:sldId id="301" r:id="rId76"/>
    <p:sldId id="339" r:id="rId77"/>
    <p:sldId id="340" r:id="rId78"/>
    <p:sldId id="341" r:id="rId79"/>
    <p:sldId id="313" r:id="rId80"/>
    <p:sldId id="346" r:id="rId81"/>
  </p:sldIdLst>
  <p:sldSz cx="9144000" cy="6858000" type="screen4x3"/>
  <p:notesSz cx="6858000" cy="9144000"/>
  <p:defaultTextStyle>
    <a:defPPr>
      <a:defRPr lang="it-IT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40" autoAdjust="0"/>
    <p:restoredTop sz="94581" autoAdjust="0"/>
  </p:normalViewPr>
  <p:slideViewPr>
    <p:cSldViewPr>
      <p:cViewPr varScale="1">
        <p:scale>
          <a:sx n="65" d="100"/>
          <a:sy n="65" d="100"/>
        </p:scale>
        <p:origin x="-144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8E6CF7B-AE0E-4418-88CA-E08DF70742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7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255D5B0-1271-49B9-8C2F-00D6A0018F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CDBEAE-715A-44AE-971E-E4A0EB56AF79}" type="slidenum">
              <a:rPr lang="it-IT" smtClean="0"/>
              <a:pPr/>
              <a:t>1</a:t>
            </a:fld>
            <a:endParaRPr lang="it-IT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870E4A-37CA-4D31-BC3B-587D90569976}" type="slidenum">
              <a:rPr lang="it-IT" smtClean="0"/>
              <a:pPr/>
              <a:t>10</a:t>
            </a:fld>
            <a:endParaRPr lang="it-IT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808D84-214E-4939-BF62-BA5C0BDF98DC}" type="slidenum">
              <a:rPr lang="it-IT" smtClean="0"/>
              <a:pPr/>
              <a:t>11</a:t>
            </a:fld>
            <a:endParaRPr lang="it-IT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D6177F-9BE8-4C6B-952F-BC9FEB0425E3}" type="slidenum">
              <a:rPr lang="it-IT" smtClean="0"/>
              <a:pPr/>
              <a:t>12</a:t>
            </a:fld>
            <a:endParaRPr lang="it-IT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A27D1-7537-4E12-9D6C-B0366D438D11}" type="slidenum">
              <a:rPr lang="it-IT" smtClean="0"/>
              <a:pPr/>
              <a:t>13</a:t>
            </a:fld>
            <a:endParaRPr lang="it-IT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2B3F63-B27D-433E-A040-3EC0CE9ECE6B}" type="slidenum">
              <a:rPr lang="it-IT" smtClean="0"/>
              <a:pPr/>
              <a:t>14</a:t>
            </a:fld>
            <a:endParaRPr lang="it-IT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6A4ED5-2514-4191-9575-FB86D83F98D0}" type="slidenum">
              <a:rPr lang="it-IT" smtClean="0"/>
              <a:pPr/>
              <a:t>15</a:t>
            </a:fld>
            <a:endParaRPr lang="it-IT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2CED71-06B4-409B-94A2-2F80C57D94C9}" type="slidenum">
              <a:rPr lang="it-IT" smtClean="0"/>
              <a:pPr/>
              <a:t>16</a:t>
            </a:fld>
            <a:endParaRPr lang="it-IT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3D39B6-6E60-449D-ADB5-7349D6A65FBE}" type="slidenum">
              <a:rPr lang="it-IT" smtClean="0"/>
              <a:pPr/>
              <a:t>17</a:t>
            </a:fld>
            <a:endParaRPr lang="it-IT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B8694A-11C5-4AA4-A690-578025C4E534}" type="slidenum">
              <a:rPr lang="it-IT" smtClean="0"/>
              <a:pPr/>
              <a:t>18</a:t>
            </a:fld>
            <a:endParaRPr lang="it-IT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0119C1-B231-456E-B347-0B09586AE16A}" type="slidenum">
              <a:rPr lang="it-IT" smtClean="0"/>
              <a:pPr/>
              <a:t>19</a:t>
            </a:fld>
            <a:endParaRPr lang="it-IT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864BB7-2C8D-44EE-8766-64C042EFFEF3}" type="slidenum">
              <a:rPr lang="it-IT" smtClean="0"/>
              <a:pPr/>
              <a:t>2</a:t>
            </a:fld>
            <a:endParaRPr lang="it-IT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3CD415-E871-4DC1-8317-C65414CE1AE7}" type="slidenum">
              <a:rPr lang="it-IT" smtClean="0"/>
              <a:pPr/>
              <a:t>20</a:t>
            </a:fld>
            <a:endParaRPr lang="it-IT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3CC9B9-7CAC-4BD2-A2E0-15CD6C31250D}" type="slidenum">
              <a:rPr lang="it-IT" smtClean="0"/>
              <a:pPr/>
              <a:t>21</a:t>
            </a:fld>
            <a:endParaRPr lang="it-IT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0B8DCD-3151-4AA1-AA4D-4F289A94946F}" type="slidenum">
              <a:rPr lang="it-IT" smtClean="0"/>
              <a:pPr/>
              <a:t>22</a:t>
            </a:fld>
            <a:endParaRPr lang="it-IT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812559-6B73-4A1F-82EE-B9E6C5A06282}" type="slidenum">
              <a:rPr lang="it-IT" smtClean="0"/>
              <a:pPr/>
              <a:t>23</a:t>
            </a:fld>
            <a:endParaRPr lang="it-IT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66E45-A530-4937-8BBC-AE36DA4B4AC5}" type="slidenum">
              <a:rPr lang="it-IT" smtClean="0"/>
              <a:pPr/>
              <a:t>25</a:t>
            </a:fld>
            <a:endParaRPr lang="it-IT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4550DC-750D-43E5-816C-3D09D23876F7}" type="slidenum">
              <a:rPr lang="it-IT" smtClean="0"/>
              <a:pPr/>
              <a:t>26</a:t>
            </a:fld>
            <a:endParaRPr lang="it-IT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196B99-6ECF-41FF-B03C-0319995568A3}" type="slidenum">
              <a:rPr lang="it-IT" smtClean="0"/>
              <a:pPr/>
              <a:t>27</a:t>
            </a:fld>
            <a:endParaRPr lang="it-IT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A8B33B-0436-400C-9535-198FE1DE5544}" type="slidenum">
              <a:rPr lang="it-IT" smtClean="0"/>
              <a:pPr/>
              <a:t>28</a:t>
            </a:fld>
            <a:endParaRPr lang="it-IT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943E6D-112F-4CE8-838E-4F3C3AD6EE2C}" type="slidenum">
              <a:rPr lang="it-IT" smtClean="0"/>
              <a:pPr/>
              <a:t>29</a:t>
            </a:fld>
            <a:endParaRPr lang="it-IT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0D8047-C4C6-4936-AA51-4811D9065C6E}" type="slidenum">
              <a:rPr lang="it-IT" smtClean="0"/>
              <a:pPr/>
              <a:t>30</a:t>
            </a:fld>
            <a:endParaRPr lang="it-IT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AC07EB-96D8-4812-B06B-6380B928F1BC}" type="slidenum">
              <a:rPr lang="it-IT" smtClean="0"/>
              <a:pPr/>
              <a:t>3</a:t>
            </a:fld>
            <a:endParaRPr lang="it-IT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C55E88-12ED-402D-A2C7-F5F4D4D28035}" type="slidenum">
              <a:rPr lang="it-IT" smtClean="0"/>
              <a:pPr/>
              <a:t>31</a:t>
            </a:fld>
            <a:endParaRPr lang="it-IT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2A75A6-2BA2-4CB6-BBFD-5923C85FEEF5}" type="slidenum">
              <a:rPr lang="it-IT" smtClean="0"/>
              <a:pPr/>
              <a:t>32</a:t>
            </a:fld>
            <a:endParaRPr lang="it-IT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517003-B11F-4CD2-8FE6-03A9A028D12C}" type="slidenum">
              <a:rPr lang="it-IT" smtClean="0"/>
              <a:pPr/>
              <a:t>33</a:t>
            </a:fld>
            <a:endParaRPr lang="it-IT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C8D18B-6E75-4BD4-8AB4-7F44E1B47A8A}" type="slidenum">
              <a:rPr lang="it-IT" smtClean="0"/>
              <a:pPr/>
              <a:t>34</a:t>
            </a:fld>
            <a:endParaRPr lang="it-IT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5336F6-FAAA-4FB0-8D98-58B049D0A16F}" type="slidenum">
              <a:rPr lang="it-IT" smtClean="0"/>
              <a:pPr/>
              <a:t>35</a:t>
            </a:fld>
            <a:endParaRPr lang="it-IT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550C93-5401-4AFE-B358-C51C4FA79B42}" type="slidenum">
              <a:rPr lang="it-IT" smtClean="0"/>
              <a:pPr/>
              <a:t>36</a:t>
            </a:fld>
            <a:endParaRPr lang="it-IT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AD8522-B8E8-4ECA-B29A-E5685AC78483}" type="slidenum">
              <a:rPr lang="it-IT" smtClean="0"/>
              <a:pPr/>
              <a:t>37</a:t>
            </a:fld>
            <a:endParaRPr lang="it-IT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A47BD6-4575-4DCE-898C-E2BE3D3118EF}" type="slidenum">
              <a:rPr lang="it-IT" smtClean="0"/>
              <a:pPr/>
              <a:t>38</a:t>
            </a:fld>
            <a:endParaRPr lang="it-IT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65A7C6-F692-43ED-9FFA-60899DFBD5A5}" type="slidenum">
              <a:rPr lang="it-IT" smtClean="0"/>
              <a:pPr/>
              <a:t>39</a:t>
            </a:fld>
            <a:endParaRPr lang="it-IT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52DFC2-0120-4A22-9097-F7C18B3A4084}" type="slidenum">
              <a:rPr lang="it-IT" smtClean="0"/>
              <a:pPr/>
              <a:t>40</a:t>
            </a:fld>
            <a:endParaRPr lang="it-IT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52984C-B8A9-4CCA-99DD-70E6E7E1B953}" type="slidenum">
              <a:rPr lang="it-IT" smtClean="0"/>
              <a:pPr/>
              <a:t>4</a:t>
            </a:fld>
            <a:endParaRPr lang="it-IT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AF220D-C592-47AE-B23F-6E5534A7E4A2}" type="slidenum">
              <a:rPr lang="it-IT" smtClean="0"/>
              <a:pPr/>
              <a:t>41</a:t>
            </a:fld>
            <a:endParaRPr lang="it-IT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266022-7627-41E7-9D5A-8D344AAE40A4}" type="slidenum">
              <a:rPr lang="it-IT" smtClean="0"/>
              <a:pPr/>
              <a:t>42</a:t>
            </a:fld>
            <a:endParaRPr lang="it-IT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93C3A6-30A5-44EC-95B1-B3883D9F1778}" type="slidenum">
              <a:rPr lang="it-IT" smtClean="0"/>
              <a:pPr/>
              <a:t>43</a:t>
            </a:fld>
            <a:endParaRPr lang="it-IT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7853E3-A05C-4AB1-B057-A47CCDFEDEBA}" type="slidenum">
              <a:rPr lang="it-IT" smtClean="0"/>
              <a:pPr/>
              <a:t>44</a:t>
            </a:fld>
            <a:endParaRPr lang="it-IT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BEF954-CA24-4FFF-9C39-3578E496EAD8}" type="slidenum">
              <a:rPr lang="it-IT" smtClean="0"/>
              <a:pPr/>
              <a:t>45</a:t>
            </a:fld>
            <a:endParaRPr lang="it-IT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1FE3FB-5535-4B8D-9FF9-5A036AFBCDB4}" type="slidenum">
              <a:rPr lang="it-IT" smtClean="0"/>
              <a:pPr/>
              <a:t>46</a:t>
            </a:fld>
            <a:endParaRPr lang="it-IT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626EFC-1847-4D92-9844-77CE4B686575}" type="slidenum">
              <a:rPr lang="it-IT" smtClean="0"/>
              <a:pPr/>
              <a:t>47</a:t>
            </a:fld>
            <a:endParaRPr lang="it-IT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5E8E31-336D-4F68-9825-2E49E718D82F}" type="slidenum">
              <a:rPr lang="it-IT" smtClean="0"/>
              <a:pPr/>
              <a:t>48</a:t>
            </a:fld>
            <a:endParaRPr lang="it-IT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F6636-9A0A-4265-82F1-602DE91EAB64}" type="slidenum">
              <a:rPr lang="it-IT" smtClean="0"/>
              <a:pPr/>
              <a:t>49</a:t>
            </a:fld>
            <a:endParaRPr lang="it-IT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1E7842-490E-4594-8ADB-B8008DB7BCE4}" type="slidenum">
              <a:rPr lang="it-IT" smtClean="0"/>
              <a:pPr/>
              <a:t>50</a:t>
            </a:fld>
            <a:endParaRPr lang="it-IT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520D89-ED55-4753-AF9A-CBCF3138C383}" type="slidenum">
              <a:rPr lang="it-IT" smtClean="0"/>
              <a:pPr/>
              <a:t>5</a:t>
            </a:fld>
            <a:endParaRPr lang="it-IT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FF6569-C5E8-4B5F-A54F-4F754EA6AFC9}" type="slidenum">
              <a:rPr lang="it-IT" smtClean="0"/>
              <a:pPr/>
              <a:t>51</a:t>
            </a:fld>
            <a:endParaRPr lang="it-IT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EBBF2-548B-4BFC-AF07-DA535F08CA24}" type="slidenum">
              <a:rPr lang="it-IT" smtClean="0"/>
              <a:pPr/>
              <a:t>52</a:t>
            </a:fld>
            <a:endParaRPr lang="it-IT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7B2CA0-DDDA-4ECA-A5A3-65D4D05F30C1}" type="slidenum">
              <a:rPr lang="it-IT" smtClean="0"/>
              <a:pPr/>
              <a:t>53</a:t>
            </a:fld>
            <a:endParaRPr lang="it-IT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672715-86F6-4DDA-A572-BF2C4B103CB9}" type="slidenum">
              <a:rPr lang="it-IT" smtClean="0"/>
              <a:pPr/>
              <a:t>54</a:t>
            </a:fld>
            <a:endParaRPr lang="it-IT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2A2F1-D30B-4A69-9CC8-E961CE4DAC47}" type="slidenum">
              <a:rPr lang="it-IT" smtClean="0"/>
              <a:pPr/>
              <a:t>55</a:t>
            </a:fld>
            <a:endParaRPr lang="it-IT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839605-0953-4DCA-A196-BA33127983C8}" type="slidenum">
              <a:rPr lang="it-IT" smtClean="0"/>
              <a:pPr/>
              <a:t>56</a:t>
            </a:fld>
            <a:endParaRPr lang="it-IT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E9E0D7-F596-4E48-81B6-1FCF2BBE68B6}" type="slidenum">
              <a:rPr lang="it-IT" smtClean="0"/>
              <a:pPr/>
              <a:t>57</a:t>
            </a:fld>
            <a:endParaRPr lang="it-IT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6ED054-61BF-42F2-A453-F9B298FEBFB1}" type="slidenum">
              <a:rPr lang="it-IT" smtClean="0"/>
              <a:pPr/>
              <a:t>58</a:t>
            </a:fld>
            <a:endParaRPr lang="it-IT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C893E3-6E25-400E-850B-539416380571}" type="slidenum">
              <a:rPr lang="it-IT" smtClean="0"/>
              <a:pPr/>
              <a:t>59</a:t>
            </a:fld>
            <a:endParaRPr lang="it-IT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95F74B-D3AC-4E0D-8EC1-B41174B0FD7A}" type="slidenum">
              <a:rPr lang="it-IT" smtClean="0"/>
              <a:pPr/>
              <a:t>60</a:t>
            </a:fld>
            <a:endParaRPr lang="it-IT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9F9337-8B19-4EB6-BB33-A72B6A75B387}" type="slidenum">
              <a:rPr lang="it-IT" smtClean="0"/>
              <a:pPr/>
              <a:t>6</a:t>
            </a:fld>
            <a:endParaRPr lang="it-IT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BE75CE-8AE5-41C6-8AF3-0AF5B0559E19}" type="slidenum">
              <a:rPr lang="it-IT" smtClean="0"/>
              <a:pPr/>
              <a:t>61</a:t>
            </a:fld>
            <a:endParaRPr lang="it-IT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4C7E7A-2802-4560-82B6-905BF017E392}" type="slidenum">
              <a:rPr lang="it-IT" smtClean="0"/>
              <a:pPr/>
              <a:t>63</a:t>
            </a:fld>
            <a:endParaRPr lang="it-IT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71F9DA-C3EC-426A-A5B2-DE04FCC08AB1}" type="slidenum">
              <a:rPr lang="it-IT" smtClean="0"/>
              <a:pPr/>
              <a:t>65</a:t>
            </a:fld>
            <a:endParaRPr lang="it-IT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3792DA-8BE9-4AD4-9AA5-B345C8C74D49}" type="slidenum">
              <a:rPr lang="it-IT" smtClean="0"/>
              <a:pPr/>
              <a:t>66</a:t>
            </a:fld>
            <a:endParaRPr lang="it-IT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DF565-262D-4EF2-9FED-A10A39B83937}" type="slidenum">
              <a:rPr lang="it-IT" smtClean="0"/>
              <a:pPr/>
              <a:t>67</a:t>
            </a:fld>
            <a:endParaRPr lang="it-IT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DB92E-E92F-41E6-8586-2DA59291F2DA}" type="slidenum">
              <a:rPr lang="it-IT" smtClean="0"/>
              <a:pPr/>
              <a:t>68</a:t>
            </a:fld>
            <a:endParaRPr lang="it-IT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A7561F-1A2B-4E3E-B543-4E387DA77497}" type="slidenum">
              <a:rPr lang="it-IT" smtClean="0"/>
              <a:pPr/>
              <a:t>69</a:t>
            </a:fld>
            <a:endParaRPr lang="it-IT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D4D859-4474-431B-947C-F97C395A9EFB}" type="slidenum">
              <a:rPr lang="it-IT" smtClean="0"/>
              <a:pPr/>
              <a:t>70</a:t>
            </a:fld>
            <a:endParaRPr lang="it-IT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55A89B-4B10-4A95-972D-73C85EC9EF33}" type="slidenum">
              <a:rPr lang="it-IT" smtClean="0"/>
              <a:pPr/>
              <a:t>71</a:t>
            </a:fld>
            <a:endParaRPr lang="it-IT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E66EBC-D20D-427C-B282-C6B2470D1DF1}" type="slidenum">
              <a:rPr lang="it-IT" smtClean="0"/>
              <a:pPr/>
              <a:t>72</a:t>
            </a:fld>
            <a:endParaRPr lang="it-IT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0C7ED-BB66-4B0E-9DC4-861092DCF3E4}" type="slidenum">
              <a:rPr lang="it-IT" smtClean="0"/>
              <a:pPr/>
              <a:t>7</a:t>
            </a:fld>
            <a:endParaRPr lang="it-IT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93E7C-73CD-4084-83B6-E406D0275F1E}" type="slidenum">
              <a:rPr lang="it-IT" smtClean="0"/>
              <a:pPr/>
              <a:t>73</a:t>
            </a:fld>
            <a:endParaRPr lang="it-IT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D39776-5650-4466-B798-C09EE8FA1E94}" type="slidenum">
              <a:rPr lang="it-IT" smtClean="0"/>
              <a:pPr/>
              <a:t>74</a:t>
            </a:fld>
            <a:endParaRPr lang="it-IT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BECFA-C3C8-4C08-8C70-92CB6740EA9C}" type="slidenum">
              <a:rPr lang="it-IT" smtClean="0"/>
              <a:pPr/>
              <a:t>75</a:t>
            </a:fld>
            <a:endParaRPr lang="it-IT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686B41-1EC4-4E67-B5A9-13D866507BDE}" type="slidenum">
              <a:rPr lang="it-IT" smtClean="0"/>
              <a:pPr/>
              <a:t>76</a:t>
            </a:fld>
            <a:endParaRPr lang="it-IT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093DCA-06DB-47D1-AFCB-294B85C6403C}" type="slidenum">
              <a:rPr lang="it-IT" smtClean="0"/>
              <a:pPr/>
              <a:t>77</a:t>
            </a:fld>
            <a:endParaRPr lang="it-IT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6EBF7-5F7B-44CB-8B6A-961BF473A4AC}" type="slidenum">
              <a:rPr lang="it-IT" smtClean="0"/>
              <a:pPr/>
              <a:t>78</a:t>
            </a:fld>
            <a:endParaRPr lang="it-IT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F1BE69-A8C8-490B-A99F-281F8988B59E}" type="slidenum">
              <a:rPr lang="it-IT" smtClean="0"/>
              <a:pPr/>
              <a:t>79</a:t>
            </a:fld>
            <a:endParaRPr lang="it-IT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37A53E-1CC2-4F7E-9FAD-8A8527B82FC2}" type="slidenum">
              <a:rPr lang="it-IT" smtClean="0"/>
              <a:pPr/>
              <a:t>8</a:t>
            </a:fld>
            <a:endParaRPr lang="it-IT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E18B99-C1C9-4904-8FCC-908F4A7C77D9}" type="slidenum">
              <a:rPr lang="it-IT" smtClean="0"/>
              <a:pPr/>
              <a:t>9</a:t>
            </a:fld>
            <a:endParaRPr lang="it-IT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77E1E-5C67-48B1-93B4-5ADD6D7937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759C-3E21-44C6-AC44-705378F530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4D95A-4250-4199-8E33-E018E8A6F9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3614A-FD71-47DC-9ADD-22D41D1978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CACD2-1453-4F06-8B6D-DB37341265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25E09-02A7-4FC1-8E43-F345C18FFB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817A6-6DD4-4994-84CF-683ACFA5EF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64027-7CA8-44DD-ACF4-04B549E7F7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5D5FA-28E6-4968-9295-BBDA3F04BA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8A41B-902D-4DA4-8290-97C090EE3B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3CD8E-2712-46A2-A495-3113469814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6F2A2-C1CC-4CFB-A7D9-46B78F66CB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F5D46-5601-4C85-973A-38A7634117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1597-ED65-4D2C-A1C7-CCDE83EB55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3530090A-473A-4605-AB65-B822FF16C3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omodeo.anisn.it/omodeo/proteine.htm" TargetMode="External"/><Relationship Id="rId5" Type="http://schemas.openxmlformats.org/officeDocument/2006/relationships/hyperlink" Target="http://omodeo.anisn.it/omodeo/glucidi.htm" TargetMode="External"/><Relationship Id="rId4" Type="http://schemas.openxmlformats.org/officeDocument/2006/relationships/hyperlink" Target="http://omodeo.anisn.it/omodeo/A%20B/acqua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9.jpeg"/><Relationship Id="rId4" Type="http://schemas.openxmlformats.org/officeDocument/2006/relationships/oleObject" Target="../embeddings/oleObject3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FB342D-5CBA-4254-9B13-4BF0B13CC347}" type="slidenum">
              <a:rPr lang="it-IT" smtClean="0"/>
              <a:pPr/>
              <a:t>1</a:t>
            </a:fld>
            <a:endParaRPr lang="it-IT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649288"/>
          </a:xfrm>
        </p:spPr>
        <p:txBody>
          <a:bodyPr/>
          <a:lstStyle/>
          <a:p>
            <a:pPr eaLnBrk="1" hangingPunct="1"/>
            <a:r>
              <a:rPr lang="it-IT" b="1" smtClean="0">
                <a:solidFill>
                  <a:srgbClr val="FF0000"/>
                </a:solidFill>
              </a:rPr>
              <a:t>Batteri</a:t>
            </a:r>
          </a:p>
        </p:txBody>
      </p:sp>
      <p:pic>
        <p:nvPicPr>
          <p:cNvPr id="6148" name="Picture 3" descr="strep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9475" y="1309688"/>
            <a:ext cx="17716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 descr="bacill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5463" y="1311275"/>
            <a:ext cx="1541462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5" descr="spir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2625" y="1306513"/>
            <a:ext cx="13684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6" descr="spiroche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8838" y="4021138"/>
            <a:ext cx="1611312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7" descr="Rhodomicrobi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2525" y="3981450"/>
            <a:ext cx="2416175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8" descr="chlorof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25738" y="4011613"/>
            <a:ext cx="335280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9"/>
          <p:cNvSpPr txBox="1">
            <a:spLocks noChangeArrowheads="1"/>
          </p:cNvSpPr>
          <p:nvPr/>
        </p:nvSpPr>
        <p:spPr bwMode="auto">
          <a:xfrm>
            <a:off x="1101725" y="3514725"/>
            <a:ext cx="7196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it-IT" sz="2000" b="1">
                <a:latin typeface="Arial" charset="0"/>
              </a:rPr>
              <a:t>COCCHI          BASTONCELLI          VIBRIONI         SPIRILLI</a:t>
            </a:r>
          </a:p>
        </p:txBody>
      </p:sp>
      <p:sp>
        <p:nvSpPr>
          <p:cNvPr id="6155" name="Text Box 10"/>
          <p:cNvSpPr txBox="1">
            <a:spLocks noChangeArrowheads="1"/>
          </p:cNvSpPr>
          <p:nvPr/>
        </p:nvSpPr>
        <p:spPr bwMode="auto">
          <a:xfrm>
            <a:off x="746125" y="6381750"/>
            <a:ext cx="8237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it-IT" sz="2000" b="1">
                <a:latin typeface="Arial" charset="0"/>
              </a:rPr>
              <a:t>SPIROCHETE</a:t>
            </a:r>
            <a:r>
              <a:rPr lang="it-IT" sz="1000">
                <a:solidFill>
                  <a:srgbClr val="99FF99"/>
                </a:solidFill>
                <a:latin typeface="Arial" charset="0"/>
              </a:rPr>
              <a:t> </a:t>
            </a:r>
            <a:r>
              <a:rPr lang="it-IT" sz="2000" b="1">
                <a:solidFill>
                  <a:srgbClr val="99FF99"/>
                </a:solidFill>
                <a:latin typeface="Arial" charset="0"/>
              </a:rPr>
              <a:t>	    </a:t>
            </a:r>
            <a:r>
              <a:rPr lang="it-IT" sz="2000" b="1">
                <a:latin typeface="Arial" charset="0"/>
              </a:rPr>
              <a:t>FORME FILAMENTOSE   FORME PEDUNCOLATE</a:t>
            </a:r>
          </a:p>
        </p:txBody>
      </p:sp>
      <p:pic>
        <p:nvPicPr>
          <p:cNvPr id="6156" name="Picture 11" descr="Vibriochole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95850" y="1287463"/>
            <a:ext cx="1884363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BD91A8-FA39-4578-8379-A982217FFE9B}" type="slidenum">
              <a:rPr lang="it-IT" smtClean="0"/>
              <a:pPr/>
              <a:t>10</a:t>
            </a:fld>
            <a:endParaRPr lang="it-IT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Spirochete </a:t>
            </a:r>
          </a:p>
        </p:txBody>
      </p:sp>
      <p:pic>
        <p:nvPicPr>
          <p:cNvPr id="14340" name="Picture 3" descr="emlept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2822575"/>
            <a:ext cx="3814763" cy="2432050"/>
          </a:xfrm>
          <a:noFill/>
        </p:spPr>
      </p:pic>
      <p:pic>
        <p:nvPicPr>
          <p:cNvPr id="14341" name="Picture 4" descr="spiro_brecur1_scale_fin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3438" y="2681288"/>
            <a:ext cx="3814762" cy="2713037"/>
          </a:xfrm>
          <a:noFill/>
          <a:ln w="28575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B60DDCA-DFD9-44B3-91FD-A66EB45879E4}" type="slidenum">
              <a:rPr lang="it-IT" smtClean="0"/>
              <a:pPr/>
              <a:t>11</a:t>
            </a:fld>
            <a:endParaRPr lang="it-IT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Spirilli </a:t>
            </a:r>
          </a:p>
        </p:txBody>
      </p:sp>
      <p:pic>
        <p:nvPicPr>
          <p:cNvPr id="15364" name="Picture 3" descr="svol1_scale_fina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52750" y="1989138"/>
            <a:ext cx="3614738" cy="3711575"/>
          </a:xfrm>
          <a:noFill/>
          <a:ln w="28575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37B710-4A94-4780-B0A1-86A36DF99016}" type="slidenum">
              <a:rPr lang="it-IT" smtClean="0"/>
              <a:pPr/>
              <a:t>12</a:t>
            </a:fld>
            <a:endParaRPr lang="it-IT" smtClean="0"/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Struttura cellula batterica</a:t>
            </a:r>
          </a:p>
        </p:txBody>
      </p:sp>
      <p:pic>
        <p:nvPicPr>
          <p:cNvPr id="16388" name="Picture 5" descr="u1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3688" y="2184400"/>
            <a:ext cx="6176962" cy="34766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C1E3D9-1ECC-40E6-9E01-B78C27AF57CE}" type="slidenum">
              <a:rPr lang="it-IT" smtClean="0"/>
              <a:pPr/>
              <a:t>13</a:t>
            </a:fld>
            <a:endParaRPr lang="it-IT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rgbClr val="FF0000"/>
                </a:solidFill>
              </a:rPr>
              <a:t>Membrana citoplasmatica</a:t>
            </a:r>
          </a:p>
        </p:txBody>
      </p:sp>
      <p:pic>
        <p:nvPicPr>
          <p:cNvPr id="17412" name="Picture 1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916113"/>
            <a:ext cx="7400925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8E63155-99FB-4529-ABCC-201AFD4E1F98}" type="slidenum">
              <a:rPr lang="it-IT" smtClean="0"/>
              <a:pPr/>
              <a:t>14</a:t>
            </a:fld>
            <a:endParaRPr lang="it-IT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/>
            <a:r>
              <a:rPr lang="it-IT" sz="3200" smtClean="0">
                <a:solidFill>
                  <a:srgbClr val="FF0000"/>
                </a:solidFill>
              </a:rPr>
              <a:t>Principali funzioni della membrana citoplasmatica</a:t>
            </a:r>
          </a:p>
        </p:txBody>
      </p:sp>
      <p:pic>
        <p:nvPicPr>
          <p:cNvPr id="18436" name="Picture 4" descr="FG04_2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28838" y="1554163"/>
            <a:ext cx="4603750" cy="4754562"/>
          </a:xfrm>
          <a:noFill/>
          <a:ln w="19050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FB141D-49F5-4ED0-89E3-87FC59232DB7}" type="slidenum">
              <a:rPr lang="it-IT" smtClean="0"/>
              <a:pPr/>
              <a:t>15</a:t>
            </a:fld>
            <a:endParaRPr lang="it-IT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b="1" smtClean="0">
                <a:solidFill>
                  <a:srgbClr val="FF0000"/>
                </a:solidFill>
              </a:rPr>
              <a:t>Altre funzioni della membrana citoplasmatica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smtClean="0"/>
              <a:t>Sintesi di peptidoglicano</a:t>
            </a:r>
          </a:p>
          <a:p>
            <a:pPr eaLnBrk="1" hangingPunct="1"/>
            <a:r>
              <a:rPr lang="it-IT" smtClean="0">
                <a:solidFill>
                  <a:srgbClr val="000099"/>
                </a:solidFill>
              </a:rPr>
              <a:t>Sintesi dei fosfolipidi</a:t>
            </a:r>
          </a:p>
          <a:p>
            <a:pPr eaLnBrk="1" hangingPunct="1"/>
            <a:r>
              <a:rPr lang="it-IT" smtClean="0"/>
              <a:t>Divisione amitotica del nucloide</a:t>
            </a:r>
          </a:p>
          <a:p>
            <a:pPr eaLnBrk="1" hangingPunct="1"/>
            <a:r>
              <a:rPr lang="it-IT" smtClean="0">
                <a:solidFill>
                  <a:srgbClr val="000099"/>
                </a:solidFill>
              </a:rPr>
              <a:t>Base dei flagelli</a:t>
            </a:r>
          </a:p>
          <a:p>
            <a:pPr eaLnBrk="1" hangingPunct="1"/>
            <a:r>
              <a:rPr lang="it-IT" smtClean="0"/>
              <a:t>Eliminazione delle scorie</a:t>
            </a:r>
          </a:p>
          <a:p>
            <a:pPr eaLnBrk="1" hangingPunct="1"/>
            <a:r>
              <a:rPr lang="it-IT" smtClean="0">
                <a:solidFill>
                  <a:srgbClr val="000099"/>
                </a:solidFill>
              </a:rPr>
              <a:t>Formazione di endospore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3A9266-0BD2-457C-BF22-AB831EEF2B77}" type="slidenum">
              <a:rPr lang="it-IT" smtClean="0"/>
              <a:pPr/>
              <a:t>16</a:t>
            </a:fld>
            <a:endParaRPr lang="it-IT" smtClean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it-IT" sz="3200" smtClean="0">
                <a:solidFill>
                  <a:srgbClr val="FF0000"/>
                </a:solidFill>
              </a:rPr>
              <a:t>Tre classi di trasporto associate alla membrana</a:t>
            </a:r>
          </a:p>
        </p:txBody>
      </p:sp>
      <p:pic>
        <p:nvPicPr>
          <p:cNvPr id="20484" name="Picture 4" descr="FG04_2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8175" y="1566863"/>
            <a:ext cx="5327650" cy="4741862"/>
          </a:xfrm>
          <a:noFill/>
          <a:ln w="28575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A33A910-56BB-4186-BF0A-45E39B959E77}" type="slidenum">
              <a:rPr lang="it-IT" smtClean="0"/>
              <a:pPr/>
              <a:t>17</a:t>
            </a:fld>
            <a:endParaRPr lang="it-IT" smtClean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/>
              <a:t>Diffusione semplice</a:t>
            </a:r>
          </a:p>
        </p:txBody>
      </p:sp>
      <p:pic>
        <p:nvPicPr>
          <p:cNvPr id="21508" name="Picture 3" descr="u1fig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844675"/>
            <a:ext cx="3175000" cy="31638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1509" name="Picture 4" descr="u1fig4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844675"/>
            <a:ext cx="3184525" cy="31924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395288" y="5157788"/>
            <a:ext cx="84248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/>
              <a:t>La diffusione semplice è il passaggio di gas o piccole molecole polari attraverso la membrana da una zona a più alta concentrazione ad una zona a più bassa concentrazione. Il passaggio include molecole N</a:t>
            </a:r>
            <a:r>
              <a:rPr lang="it-IT" sz="2000" baseline="-25000"/>
              <a:t>2</a:t>
            </a:r>
            <a:r>
              <a:rPr lang="it-IT" sz="2000"/>
              <a:t>, O</a:t>
            </a:r>
            <a:r>
              <a:rPr lang="it-IT" sz="2000" baseline="-25000"/>
              <a:t>2, </a:t>
            </a:r>
            <a:r>
              <a:rPr lang="it-IT" sz="2000"/>
              <a:t>CO</a:t>
            </a:r>
            <a:r>
              <a:rPr lang="it-IT" sz="2000" baseline="-25000"/>
              <a:t>2</a:t>
            </a:r>
            <a:r>
              <a:rPr lang="it-IT" sz="2000"/>
              <a:t>, piccole molecole polari come etanolo, acqua ed urea.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6150465-234F-4D1B-A940-D9F34728676D}" type="slidenum">
              <a:rPr lang="it-IT" smtClean="0"/>
              <a:pPr/>
              <a:t>18</a:t>
            </a:fld>
            <a:endParaRPr lang="it-IT" smtClean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Diffusione semplice</a:t>
            </a:r>
          </a:p>
        </p:txBody>
      </p:sp>
      <p:pic>
        <p:nvPicPr>
          <p:cNvPr id="22532" name="Picture 3" descr="passtransanim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19288" y="2592388"/>
            <a:ext cx="4897437" cy="31527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0E008C-3B02-46B3-B7CD-F379C85EE322}" type="slidenum">
              <a:rPr lang="it-IT" smtClean="0"/>
              <a:pPr/>
              <a:t>19</a:t>
            </a:fld>
            <a:endParaRPr lang="it-IT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6988"/>
            <a:ext cx="7772400" cy="1143001"/>
          </a:xfrm>
        </p:spPr>
        <p:txBody>
          <a:bodyPr/>
          <a:lstStyle/>
          <a:p>
            <a:pPr eaLnBrk="1" hangingPunct="1"/>
            <a:r>
              <a:rPr lang="it-IT" b="1" smtClean="0"/>
              <a:t>Osmosi</a:t>
            </a:r>
          </a:p>
        </p:txBody>
      </p:sp>
      <p:pic>
        <p:nvPicPr>
          <p:cNvPr id="23556" name="Picture 3" descr="u1fig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142984"/>
            <a:ext cx="4025983" cy="322264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0" y="60787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2000" dirty="0" smtClean="0"/>
              <a:t>L’osmosi </a:t>
            </a:r>
            <a:r>
              <a:rPr lang="it-IT" sz="2000" dirty="0"/>
              <a:t>è supportata dall’energia potenziale di un gradiente di concentrazione e non richiede dispendio di energia metabolica. 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4490404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/>
              <a:t>L’osmosi è quel  fenomeno per cui si assiste al movimento di acqua da una soluzione meno concentrata a una soluzione più concentrata, attraverso una membrana </a:t>
            </a:r>
            <a:r>
              <a:rPr lang="it-IT" sz="2000" dirty="0" smtClean="0"/>
              <a:t>semipermeabile. Per </a:t>
            </a:r>
            <a:r>
              <a:rPr lang="it-IT" sz="2000" dirty="0" smtClean="0"/>
              <a:t>semipermeabile si intende una membrana che permette il passaggio del solvente (per esempio l’</a:t>
            </a:r>
            <a:r>
              <a:rPr lang="it-IT" sz="2000" dirty="0" smtClean="0">
                <a:hlinkClick r:id="rId4"/>
              </a:rPr>
              <a:t>acqua</a:t>
            </a:r>
            <a:r>
              <a:rPr lang="it-IT" sz="2000" dirty="0" smtClean="0"/>
              <a:t>) ma non di determinati soluti (per esempio </a:t>
            </a:r>
            <a:r>
              <a:rPr lang="it-IT" sz="2000" dirty="0" smtClean="0">
                <a:hlinkClick r:id="rId5"/>
              </a:rPr>
              <a:t>zuccheri</a:t>
            </a:r>
            <a:r>
              <a:rPr lang="it-IT" sz="2000" dirty="0" smtClean="0"/>
              <a:t> e </a:t>
            </a:r>
            <a:r>
              <a:rPr lang="it-IT" sz="2000" dirty="0" smtClean="0">
                <a:hlinkClick r:id="rId6"/>
              </a:rPr>
              <a:t>proteine</a:t>
            </a:r>
            <a:r>
              <a:rPr lang="it-IT" sz="2000" dirty="0" smtClean="0"/>
              <a:t>).</a:t>
            </a:r>
            <a:endParaRPr lang="it-IT" sz="2000" dirty="0"/>
          </a:p>
        </p:txBody>
      </p:sp>
      <p:pic>
        <p:nvPicPr>
          <p:cNvPr id="115714" name="Picture 2" descr="http://omodeo.anisn.it/omodeo/images/osmosi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1116812"/>
            <a:ext cx="4416425" cy="3312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322BB6-5577-4249-AEC3-88F00A893C28}" type="slidenum">
              <a:rPr lang="it-IT" smtClean="0"/>
              <a:pPr/>
              <a:t>2</a:t>
            </a:fld>
            <a:endParaRPr lang="it-IT" smtClean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231775"/>
            <a:ext cx="8229600" cy="790575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chemeClr val="tx1"/>
                </a:solidFill>
              </a:rPr>
              <a:t>DIMENSIONI</a:t>
            </a:r>
            <a:r>
              <a:rPr lang="it-IT" smtClean="0">
                <a:solidFill>
                  <a:schemeClr val="folHlink"/>
                </a:solidFill>
              </a:rPr>
              <a:t> </a:t>
            </a:r>
            <a:r>
              <a:rPr lang="it-IT" smtClean="0">
                <a:solidFill>
                  <a:schemeClr val="tx1"/>
                </a:solidFill>
              </a:rPr>
              <a:t>CELLULARI</a:t>
            </a:r>
          </a:p>
        </p:txBody>
      </p:sp>
      <p:pic>
        <p:nvPicPr>
          <p:cNvPr id="1029" name="Picture 3" descr="hflu_cr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238" y="3694113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4" descr="Epulopiscium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7613" y="3659188"/>
            <a:ext cx="389255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487363" y="6243638"/>
            <a:ext cx="3090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it-IT" sz="2000" b="1" i="1">
                <a:latin typeface="Arial" charset="0"/>
              </a:rPr>
              <a:t>Haemophilus influenzae</a:t>
            </a:r>
          </a:p>
        </p:txBody>
      </p:sp>
      <p:sp>
        <p:nvSpPr>
          <p:cNvPr id="1032" name="Text Box 6"/>
          <p:cNvSpPr txBox="1">
            <a:spLocks noChangeArrowheads="1"/>
          </p:cNvSpPr>
          <p:nvPr/>
        </p:nvSpPr>
        <p:spPr bwMode="auto">
          <a:xfrm>
            <a:off x="5321300" y="6246813"/>
            <a:ext cx="3103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it-IT" sz="2000" b="1" i="1">
                <a:latin typeface="Arial" charset="0"/>
              </a:rPr>
              <a:t>Epulopiscium fishelsoni</a:t>
            </a:r>
          </a:p>
        </p:txBody>
      </p:sp>
      <p:sp>
        <p:nvSpPr>
          <p:cNvPr id="1033" name="Line 7"/>
          <p:cNvSpPr>
            <a:spLocks noChangeShapeType="1"/>
          </p:cNvSpPr>
          <p:nvPr/>
        </p:nvSpPr>
        <p:spPr bwMode="auto">
          <a:xfrm>
            <a:off x="6980238" y="5807075"/>
            <a:ext cx="1874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34" name="Text Box 8"/>
          <p:cNvSpPr txBox="1">
            <a:spLocks noChangeArrowheads="1"/>
          </p:cNvSpPr>
          <p:nvPr/>
        </p:nvSpPr>
        <p:spPr bwMode="auto">
          <a:xfrm>
            <a:off x="7486650" y="5845175"/>
            <a:ext cx="7794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it-IT" sz="1400">
                <a:latin typeface="Arial" charset="0"/>
              </a:rPr>
              <a:t>250 </a:t>
            </a:r>
            <a:r>
              <a:rPr lang="it-IT" sz="1400">
                <a:latin typeface="Symbol" pitchFamily="18" charset="2"/>
              </a:rPr>
              <a:t>m</a:t>
            </a:r>
            <a:r>
              <a:rPr lang="it-IT" sz="1400">
                <a:latin typeface="Arial" charset="0"/>
              </a:rPr>
              <a:t>m</a:t>
            </a:r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2411413" y="1052513"/>
          <a:ext cx="4237037" cy="2447925"/>
        </p:xfrm>
        <a:graphic>
          <a:graphicData uri="http://schemas.openxmlformats.org/presentationml/2006/ole">
            <p:oleObj spid="_x0000_s1026" name="Grafico" r:id="rId6" imgW="9629775" imgH="5562600" progId="MSGraph.Chart.8">
              <p:embed followColorScheme="full"/>
            </p:oleObj>
          </a:graphicData>
        </a:graphic>
      </p:graphicFrame>
      <p:sp>
        <p:nvSpPr>
          <p:cNvPr id="1035" name="Line 10"/>
          <p:cNvSpPr>
            <a:spLocks noChangeShapeType="1"/>
          </p:cNvSpPr>
          <p:nvPr/>
        </p:nvSpPr>
        <p:spPr bwMode="auto">
          <a:xfrm flipH="1">
            <a:off x="2759075" y="3170238"/>
            <a:ext cx="501650" cy="7302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036" name="Line 11"/>
          <p:cNvSpPr>
            <a:spLocks noChangeShapeType="1"/>
          </p:cNvSpPr>
          <p:nvPr/>
        </p:nvSpPr>
        <p:spPr bwMode="auto">
          <a:xfrm>
            <a:off x="6384925" y="3124200"/>
            <a:ext cx="366713" cy="4270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E4DC84-1355-4980-961B-95331A46EB42}" type="slidenum">
              <a:rPr lang="it-IT" smtClean="0"/>
              <a:pPr/>
              <a:t>20</a:t>
            </a:fld>
            <a:endParaRPr lang="it-IT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/>
              <a:t>Osmosi nei diversi ambienti</a:t>
            </a:r>
          </a:p>
        </p:txBody>
      </p:sp>
      <p:pic>
        <p:nvPicPr>
          <p:cNvPr id="24580" name="Picture 3" descr="u1fig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0"/>
            <a:ext cx="2732088" cy="27320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4581" name="Picture 4" descr="u1fig5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286000"/>
            <a:ext cx="2738438" cy="27289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4582" name="Picture 5" descr="u1fig5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143636" y="2286000"/>
            <a:ext cx="2782937" cy="271463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457200" y="571500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/>
              <a:t>        </a:t>
            </a:r>
            <a:r>
              <a:rPr lang="it-IT" b="1"/>
              <a:t>Isotonico                     Ipertonico                      Ipotonico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1613C0A-FD95-461E-9E8F-69556D7D4C84}" type="slidenum">
              <a:rPr lang="it-IT" smtClean="0"/>
              <a:pPr/>
              <a:t>21</a:t>
            </a:fld>
            <a:endParaRPr lang="it-IT" smtClean="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Osmosi in ambiente isotonico</a:t>
            </a:r>
          </a:p>
        </p:txBody>
      </p:sp>
      <p:pic>
        <p:nvPicPr>
          <p:cNvPr id="25604" name="Picture 3" descr="isotonicanim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63713" y="1773238"/>
            <a:ext cx="5616575" cy="4498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6BB239-A3A9-4D47-B618-FA223A3664B1}" type="slidenum">
              <a:rPr lang="it-IT" smtClean="0"/>
              <a:pPr/>
              <a:t>22</a:t>
            </a:fld>
            <a:endParaRPr lang="it-IT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Osmosi in ambiente ipertonico</a:t>
            </a:r>
          </a:p>
        </p:txBody>
      </p:sp>
      <p:pic>
        <p:nvPicPr>
          <p:cNvPr id="26628" name="Picture 3" descr="hypertonicanim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63713" y="1843088"/>
            <a:ext cx="5545137" cy="4441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85CC2F5-DE26-4414-A728-0B2F6F4A61AE}" type="slidenum">
              <a:rPr lang="it-IT" smtClean="0"/>
              <a:pPr/>
              <a:t>23</a:t>
            </a:fld>
            <a:endParaRPr lang="it-IT" smtClean="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Osmosi in ambiente ipotonico</a:t>
            </a:r>
          </a:p>
        </p:txBody>
      </p:sp>
      <p:pic>
        <p:nvPicPr>
          <p:cNvPr id="27652" name="Picture 3" descr="hypotonicanim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24075" y="2044700"/>
            <a:ext cx="5032375" cy="38814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 esempio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0817A6-6DD4-4994-84CF-683ACFA5EFD5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  <p:pic>
        <p:nvPicPr>
          <p:cNvPr id="178180" name="Picture 4" descr="http://oltreilsensocomune.linxedizioni.it/files/2013/03/globuli-rossi-480x25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000240"/>
            <a:ext cx="7424519" cy="3928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97F26C4-0776-47AF-B0AC-FC3421F06FCD}" type="slidenum">
              <a:rPr lang="it-IT" smtClean="0"/>
              <a:pPr/>
              <a:t>25</a:t>
            </a:fld>
            <a:endParaRPr lang="it-IT" smtClean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2800" b="1" smtClean="0"/>
              <a:t>Passaggio di sostanze attraverso la membrana per mezzo di proteine trasportatrici (carrier proteins)</a:t>
            </a:r>
          </a:p>
        </p:txBody>
      </p:sp>
      <p:pic>
        <p:nvPicPr>
          <p:cNvPr id="28676" name="Picture 3" descr="u1fig6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359025"/>
            <a:ext cx="2789238" cy="22129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8677" name="Picture 4" descr="u1fig6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9188" y="2339975"/>
            <a:ext cx="2792412" cy="22320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8678" name="Picture 5" descr="u1fig6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347913"/>
            <a:ext cx="2819400" cy="22621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533400" y="5257800"/>
            <a:ext cx="8153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/>
              <a:t>     </a:t>
            </a:r>
            <a:r>
              <a:rPr lang="it-IT" b="1"/>
              <a:t>Uniporter                      Antiporter                    Simporter</a:t>
            </a:r>
          </a:p>
          <a:p>
            <a:pPr algn="l">
              <a:spcBef>
                <a:spcPct val="50000"/>
              </a:spcBef>
            </a:pPr>
            <a:r>
              <a:rPr lang="it-IT" b="1"/>
              <a:t> Nessuna energia                +  energia                      + energia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E7A4393-D859-4933-A32D-36C19E3FA860}" type="slidenum">
              <a:rPr lang="it-IT" smtClean="0"/>
              <a:pPr/>
              <a:t>26</a:t>
            </a:fld>
            <a:endParaRPr lang="it-IT" smtClean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it-IT" smtClean="0"/>
              <a:t>Sistema di trasporto antiporter</a:t>
            </a:r>
          </a:p>
        </p:txBody>
      </p:sp>
      <p:pic>
        <p:nvPicPr>
          <p:cNvPr id="29700" name="Picture 3" descr="antiportanim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7550" y="1125538"/>
            <a:ext cx="4600575" cy="3841750"/>
          </a:xfrm>
          <a:noFill/>
        </p:spPr>
      </p:pic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250825" y="5157788"/>
            <a:ext cx="87137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Antiporters sono proteine che trasportano sostanze attraverso la membrana in una direzione mentre simultaneamente trasportano una seconda sostanza attraverso la membrana in direzione opposta. Ioni  sodio e protoni sono co-trasportati attraverso le membrane batteriche.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E7D570-1F5A-4BFE-81B2-188911F1E5F2}" type="slidenum">
              <a:rPr lang="it-IT" smtClean="0"/>
              <a:pPr/>
              <a:t>27</a:t>
            </a:fld>
            <a:endParaRPr lang="it-IT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it-IT" smtClean="0"/>
              <a:t>Sistema di trasporto simporter</a:t>
            </a:r>
          </a:p>
        </p:txBody>
      </p:sp>
      <p:pic>
        <p:nvPicPr>
          <p:cNvPr id="30724" name="Picture 3" descr="symportanim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39975" y="1265238"/>
            <a:ext cx="4679950" cy="3748087"/>
          </a:xfrm>
          <a:noFill/>
        </p:spPr>
      </p:pic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611188" y="5229225"/>
            <a:ext cx="81375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Simporters sono proteine di trasporto che simultaneamente trasportano due sostanze nella stessa direzione. Solfati, fosfati  e protoni sono co-trasportati attraverso le membrane batteriche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83121D-D833-4665-8A07-F306AB5FDCD1}" type="slidenum">
              <a:rPr lang="it-IT" smtClean="0"/>
              <a:pPr/>
              <a:t>28</a:t>
            </a:fld>
            <a:endParaRPr lang="it-IT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pPr eaLnBrk="1" hangingPunct="1"/>
            <a:r>
              <a:rPr lang="it-IT" b="1" smtClean="0"/>
              <a:t>Forza protonica</a:t>
            </a:r>
          </a:p>
        </p:txBody>
      </p:sp>
      <p:pic>
        <p:nvPicPr>
          <p:cNvPr id="31748" name="Picture 3" descr="u1fig6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371600"/>
            <a:ext cx="4749800" cy="3784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2051050" y="5445125"/>
            <a:ext cx="51133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/>
              <a:t>Il movimento dei protoni attraverso la membrana produce energia.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C9975C-6ACC-487F-A416-C8D02FDEEF65}" type="slidenum">
              <a:rPr lang="it-IT" smtClean="0"/>
              <a:pPr/>
              <a:t>29</a:t>
            </a:fld>
            <a:endParaRPr lang="it-IT" smtClean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676400"/>
          </a:xfrm>
        </p:spPr>
        <p:txBody>
          <a:bodyPr/>
          <a:lstStyle/>
          <a:p>
            <a:pPr eaLnBrk="1" hangingPunct="1"/>
            <a:r>
              <a:rPr lang="it-IT" sz="3600" b="1" smtClean="0"/>
              <a:t>Sistema di trasporto ABC (ATP-binding cassette)</a:t>
            </a:r>
          </a:p>
        </p:txBody>
      </p:sp>
      <p:pic>
        <p:nvPicPr>
          <p:cNvPr id="32772" name="Picture 3" descr="u1fig7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457325"/>
            <a:ext cx="3016250" cy="24034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2773" name="Picture 4" descr="u1fig7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458913"/>
            <a:ext cx="3008313" cy="24018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2774" name="Picture 5" descr="u1fig7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76700"/>
            <a:ext cx="3008313" cy="24018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2775" name="Picture 6" descr="u1fig7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25" y="4057650"/>
            <a:ext cx="3025775" cy="24050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8E53A1C-C322-4358-B600-5F193177213D}" type="slidenum">
              <a:rPr lang="it-IT" smtClean="0"/>
              <a:pPr/>
              <a:t>3</a:t>
            </a:fld>
            <a:endParaRPr lang="it-IT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rgbClr val="FF0000"/>
                </a:solidFill>
              </a:rPr>
              <a:t>Differenti forme batteriche I</a:t>
            </a:r>
          </a:p>
        </p:txBody>
      </p:sp>
      <p:pic>
        <p:nvPicPr>
          <p:cNvPr id="7172" name="Picture 3" descr="u1r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438400"/>
            <a:ext cx="3894138" cy="2514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173" name="Picture 5" descr="cocc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981200"/>
            <a:ext cx="3567113" cy="35877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762000" y="5984875"/>
            <a:ext cx="31591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 b="1"/>
              <a:t>Diametro da 0.5 a</a:t>
            </a:r>
            <a:r>
              <a:rPr lang="it-IT"/>
              <a:t> </a:t>
            </a:r>
            <a:r>
              <a:rPr lang="it-IT" b="1"/>
              <a:t>1</a:t>
            </a:r>
            <a:r>
              <a:rPr lang="it-IT" b="1">
                <a:cs typeface="Times New Roman" pitchFamily="18" charset="0"/>
              </a:rPr>
              <a:t>μm</a:t>
            </a:r>
            <a:endParaRPr lang="it-IT" b="1"/>
          </a:p>
          <a:p>
            <a:pPr algn="l"/>
            <a:endParaRPr lang="it-IT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105400" y="5410200"/>
            <a:ext cx="36576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/>
              <a:t>    </a:t>
            </a:r>
            <a:r>
              <a:rPr lang="it-IT" b="1"/>
              <a:t>Diametro da 0.5 a 1</a:t>
            </a:r>
            <a:r>
              <a:rPr lang="it-IT" b="1">
                <a:cs typeface="Times New Roman" pitchFamily="18" charset="0"/>
              </a:rPr>
              <a:t>μm</a:t>
            </a:r>
            <a:endParaRPr lang="it-IT" b="1"/>
          </a:p>
          <a:p>
            <a:pPr algn="l">
              <a:spcBef>
                <a:spcPct val="50000"/>
              </a:spcBef>
            </a:pPr>
            <a:r>
              <a:rPr lang="it-IT" b="1"/>
              <a:t>   Lunghezza da 1 a 4 </a:t>
            </a:r>
            <a:r>
              <a:rPr lang="it-IT" b="1">
                <a:cs typeface="Times New Roman" pitchFamily="18" charset="0"/>
              </a:rPr>
              <a:t>μm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910469F-4394-493D-9185-73FEE975AF3A}" type="slidenum">
              <a:rPr lang="it-IT" smtClean="0"/>
              <a:pPr/>
              <a:t>30</a:t>
            </a:fld>
            <a:endParaRPr lang="it-IT" smtClean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it-IT" sz="4000" smtClean="0"/>
              <a:t>Trasporto attraverso la membrana con un sistema ABC</a:t>
            </a:r>
          </a:p>
        </p:txBody>
      </p:sp>
      <p:pic>
        <p:nvPicPr>
          <p:cNvPr id="33796" name="Picture 3" descr="active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4213" y="1557338"/>
            <a:ext cx="4319587" cy="4319587"/>
          </a:xfrm>
          <a:noFill/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508625" y="1628775"/>
            <a:ext cx="3024188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Questo tipo di trasporto si trova in vari batteri Gram-coinvolge proteine localizzate nello spazio periplasmico che si legano a substrati specifici. Questo tipo di trasporto include alcuni zuccheri e aminoacidi.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D3D718-B2E4-44C1-8372-6BD67F5CA0AA}" type="slidenum">
              <a:rPr lang="it-IT" smtClean="0"/>
              <a:pPr/>
              <a:t>31</a:t>
            </a:fld>
            <a:endParaRPr lang="it-IT" smtClean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it-IT" sz="3600" b="1" smtClean="0"/>
              <a:t>Gruppi di traslocazione</a:t>
            </a:r>
          </a:p>
        </p:txBody>
      </p:sp>
      <p:pic>
        <p:nvPicPr>
          <p:cNvPr id="34820" name="Picture 3" descr="u1fig7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2700" y="1447800"/>
            <a:ext cx="3170238" cy="2501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4821" name="Picture 4" descr="u1fig7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447800"/>
            <a:ext cx="3136900" cy="24987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4822" name="Picture 5" descr="u1fig7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114800"/>
            <a:ext cx="3136900" cy="25050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4823" name="Picture 6" descr="u1fig7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4114800"/>
            <a:ext cx="3144838" cy="25130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DE5BC8E-10F8-45EE-A204-E1DC6FDEC85E}" type="slidenum">
              <a:rPr lang="it-IT" smtClean="0"/>
              <a:pPr/>
              <a:t>32</a:t>
            </a:fld>
            <a:endParaRPr lang="it-IT" smtClean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it-IT" sz="3200" smtClean="0"/>
              <a:t>Trasporto di sostanze attraverso la membrana con un gruppo di traslocazione</a:t>
            </a:r>
          </a:p>
        </p:txBody>
      </p:sp>
      <p:pic>
        <p:nvPicPr>
          <p:cNvPr id="35844" name="Picture 3" descr="group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1774825"/>
            <a:ext cx="4679950" cy="4679950"/>
          </a:xfrm>
          <a:noFill/>
        </p:spPr>
      </p:pic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5435600" y="2057400"/>
            <a:ext cx="341947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In questo caso la sostanza è chimicamente alterata durante il trasporto attraverso la membrana. Un gruppo fosfato ad alta energia dal fosfoenolpiruvato è trasferito da vari enzimi al glucosio. Altri zuccheri trasportati  sono il mannosio ed il fruttosio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2DB76A-EA71-40C6-9D9A-50E870ED8831}" type="slidenum">
              <a:rPr lang="it-IT" smtClean="0"/>
              <a:pPr/>
              <a:t>33</a:t>
            </a:fld>
            <a:endParaRPr lang="it-IT" smtClean="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it-IT" sz="3600" smtClean="0"/>
              <a:t>Proteine di trasporto della membrana</a:t>
            </a:r>
          </a:p>
        </p:txBody>
      </p:sp>
      <p:pic>
        <p:nvPicPr>
          <p:cNvPr id="36868" name="Picture 3" descr="FG04_2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39975" y="1052513"/>
            <a:ext cx="4743450" cy="4273550"/>
          </a:xfrm>
          <a:noFill/>
          <a:ln w="28575">
            <a:solidFill>
              <a:srgbClr val="000000"/>
            </a:solidFill>
          </a:ln>
        </p:spPr>
      </p:pic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612775" y="5516563"/>
            <a:ext cx="83518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sz="1800"/>
              <a:t>I trasportatori semplici e i sistemi di trasporto tipo ABC trasportano le sostanze senza modificarle chimicamente mentre nella traslocazione di gruppo si ha la modificazione chimica (fosforilazione) della sostanza trasportata.</a:t>
            </a:r>
            <a:r>
              <a:rPr lang="it-IT" sz="1800"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9BF3315-2244-49F0-8DEC-FCFAA548CFE6}" type="slidenum">
              <a:rPr lang="it-IT" smtClean="0"/>
              <a:pPr/>
              <a:t>34</a:t>
            </a:fld>
            <a:endParaRPr lang="it-IT" smtClean="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it-IT" b="1" smtClean="0"/>
              <a:t>Parete cellulare- peptidoglicano</a:t>
            </a:r>
          </a:p>
        </p:txBody>
      </p:sp>
      <p:pic>
        <p:nvPicPr>
          <p:cNvPr id="37892" name="Picture 4" descr="u1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1752600"/>
            <a:ext cx="4391025" cy="43751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E1242E9-1D4E-4C79-A371-3E0C7B64350B}" type="slidenum">
              <a:rPr lang="it-IT" smtClean="0"/>
              <a:pPr/>
              <a:t>35</a:t>
            </a:fld>
            <a:endParaRPr lang="it-IT" smtClean="0"/>
          </a:p>
        </p:txBody>
      </p:sp>
      <p:sp>
        <p:nvSpPr>
          <p:cNvPr id="38915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-26988"/>
            <a:ext cx="7772400" cy="1143001"/>
          </a:xfrm>
        </p:spPr>
        <p:txBody>
          <a:bodyPr/>
          <a:lstStyle/>
          <a:p>
            <a:pPr eaLnBrk="1" hangingPunct="1"/>
            <a:r>
              <a:rPr lang="it-IT" smtClean="0"/>
              <a:t>Precursore peptidoglicano</a:t>
            </a:r>
          </a:p>
        </p:txBody>
      </p:sp>
      <p:pic>
        <p:nvPicPr>
          <p:cNvPr id="38916" name="Picture 9" descr="u1fig8b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557338"/>
            <a:ext cx="4114800" cy="4114800"/>
          </a:xfrm>
          <a:noFill/>
        </p:spPr>
      </p:pic>
      <p:pic>
        <p:nvPicPr>
          <p:cNvPr id="38917" name="Picture 10" descr="u1fig8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557338"/>
            <a:ext cx="41052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11"/>
          <p:cNvSpPr txBox="1">
            <a:spLocks noChangeArrowheads="1"/>
          </p:cNvSpPr>
          <p:nvPr/>
        </p:nvSpPr>
        <p:spPr bwMode="auto">
          <a:xfrm>
            <a:off x="5219700" y="5949950"/>
            <a:ext cx="2665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Batteri Gram -</a:t>
            </a:r>
          </a:p>
        </p:txBody>
      </p:sp>
      <p:sp>
        <p:nvSpPr>
          <p:cNvPr id="38919" name="Text Box 12"/>
          <p:cNvSpPr txBox="1">
            <a:spLocks noChangeArrowheads="1"/>
          </p:cNvSpPr>
          <p:nvPr/>
        </p:nvSpPr>
        <p:spPr bwMode="auto">
          <a:xfrm>
            <a:off x="755650" y="5876925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Batteri Gram+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39B4B-C87C-4E5F-8A8D-2FA8E8BAE2E2}" type="slidenum">
              <a:rPr lang="it-IT" smtClean="0"/>
              <a:pPr/>
              <a:t>36</a:t>
            </a:fld>
            <a:endParaRPr lang="it-IT" smtClean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Peptidoglicano batteri Gram+</a:t>
            </a:r>
          </a:p>
        </p:txBody>
      </p:sp>
      <p:pic>
        <p:nvPicPr>
          <p:cNvPr id="39940" name="Picture 3" descr="u1fig8_s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11413" y="1825625"/>
            <a:ext cx="4248150" cy="40751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D5F01D0-D778-46CE-BA6F-B73E34FB9F3B}" type="slidenum">
              <a:rPr lang="it-IT" smtClean="0"/>
              <a:pPr/>
              <a:t>37</a:t>
            </a:fld>
            <a:endParaRPr lang="it-IT" smtClean="0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Peptidoglicano in batteri Gram-</a:t>
            </a:r>
          </a:p>
        </p:txBody>
      </p:sp>
      <p:pic>
        <p:nvPicPr>
          <p:cNvPr id="40964" name="Picture 3" descr="u1fig8_e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68538" y="2006600"/>
            <a:ext cx="4043362" cy="39052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3829E54-DAE2-403F-AFE3-37E549789EE5}" type="slidenum">
              <a:rPr lang="it-IT" smtClean="0"/>
              <a:pPr/>
              <a:t>38</a:t>
            </a:fld>
            <a:endParaRPr lang="it-IT" smtClean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084262"/>
          </a:xfrm>
        </p:spPr>
        <p:txBody>
          <a:bodyPr/>
          <a:lstStyle/>
          <a:p>
            <a:pPr eaLnBrk="1" hangingPunct="1"/>
            <a:r>
              <a:rPr lang="it-IT" sz="3200" smtClean="0"/>
              <a:t>Legame tra le unità peptidiche e glicaniche nella formazione del peptidoglicano</a:t>
            </a:r>
          </a:p>
        </p:txBody>
      </p:sp>
      <p:pic>
        <p:nvPicPr>
          <p:cNvPr id="41988" name="Picture 3" descr="FG04_31a-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96950" y="1557338"/>
            <a:ext cx="7535863" cy="3917950"/>
          </a:xfrm>
          <a:noFill/>
          <a:ln w="28575">
            <a:solidFill>
              <a:srgbClr val="000000"/>
            </a:solidFill>
          </a:ln>
        </p:spPr>
      </p:pic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827088" y="5811838"/>
            <a:ext cx="7994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sz="1800"/>
              <a:t>Nei batteri Gram-negativi non c’è ponte peptidico e il legame è diretto come invece è presente nei batteri Gram+. Struttura del peptidoglicano, varie catene legate tra loro.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65EE41A-CB24-4859-BDC4-0B1AEB789238}" type="slidenum">
              <a:rPr lang="it-IT" smtClean="0"/>
              <a:pPr/>
              <a:t>39</a:t>
            </a:fld>
            <a:endParaRPr lang="it-IT" smtClean="0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Peptidoglycan synthesis</a:t>
            </a:r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95275" y="1854200"/>
            <a:ext cx="1914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800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Cytoplasm</a:t>
            </a:r>
            <a:r>
              <a:rPr lang="en-US" sz="2800"/>
              <a:t> </a:t>
            </a:r>
            <a:endParaRPr lang="en-US"/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6332538" y="1854200"/>
            <a:ext cx="15160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800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Cell wall</a:t>
            </a:r>
          </a:p>
        </p:txBody>
      </p:sp>
      <p:sp>
        <p:nvSpPr>
          <p:cNvPr id="43014" name="Line 5"/>
          <p:cNvSpPr>
            <a:spLocks noChangeShapeType="1"/>
          </p:cNvSpPr>
          <p:nvPr/>
        </p:nvSpPr>
        <p:spPr bwMode="auto">
          <a:xfrm>
            <a:off x="5486400" y="3048000"/>
            <a:ext cx="0" cy="2819400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15" name="Oval 6"/>
          <p:cNvSpPr>
            <a:spLocks noChangeArrowheads="1"/>
          </p:cNvSpPr>
          <p:nvPr/>
        </p:nvSpPr>
        <p:spPr bwMode="auto">
          <a:xfrm>
            <a:off x="3733800" y="3581400"/>
            <a:ext cx="385763" cy="4572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FFCC00"/>
              </a:solidFill>
            </a:endParaRPr>
          </a:p>
        </p:txBody>
      </p:sp>
      <p:sp>
        <p:nvSpPr>
          <p:cNvPr id="43016" name="Line 7"/>
          <p:cNvSpPr>
            <a:spLocks noChangeShapeType="1"/>
          </p:cNvSpPr>
          <p:nvPr/>
        </p:nvSpPr>
        <p:spPr bwMode="auto">
          <a:xfrm>
            <a:off x="3429000" y="3048000"/>
            <a:ext cx="0" cy="2819400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17" name="Rectangle 8"/>
          <p:cNvSpPr>
            <a:spLocks noChangeArrowheads="1"/>
          </p:cNvSpPr>
          <p:nvPr/>
        </p:nvSpPr>
        <p:spPr bwMode="auto">
          <a:xfrm>
            <a:off x="914400" y="26670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18" name="Rectangle 9"/>
          <p:cNvSpPr>
            <a:spLocks noChangeArrowheads="1"/>
          </p:cNvSpPr>
          <p:nvPr/>
        </p:nvSpPr>
        <p:spPr bwMode="auto">
          <a:xfrm>
            <a:off x="2209800" y="3124200"/>
            <a:ext cx="228600" cy="1905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19" name="Rectangle 10"/>
          <p:cNvSpPr>
            <a:spLocks noChangeArrowheads="1"/>
          </p:cNvSpPr>
          <p:nvPr/>
        </p:nvSpPr>
        <p:spPr bwMode="auto">
          <a:xfrm>
            <a:off x="1143000" y="54102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20" name="Rectangle 11"/>
          <p:cNvSpPr>
            <a:spLocks noChangeArrowheads="1"/>
          </p:cNvSpPr>
          <p:nvPr/>
        </p:nvSpPr>
        <p:spPr bwMode="auto">
          <a:xfrm>
            <a:off x="1143000" y="51054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21" name="Rectangle 12"/>
          <p:cNvSpPr>
            <a:spLocks noChangeArrowheads="1"/>
          </p:cNvSpPr>
          <p:nvPr/>
        </p:nvSpPr>
        <p:spPr bwMode="auto">
          <a:xfrm>
            <a:off x="1143000" y="57150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22" name="Rectangle 13"/>
          <p:cNvSpPr>
            <a:spLocks noChangeArrowheads="1"/>
          </p:cNvSpPr>
          <p:nvPr/>
        </p:nvSpPr>
        <p:spPr bwMode="auto">
          <a:xfrm>
            <a:off x="1143000" y="6019800"/>
            <a:ext cx="228600" cy="1905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23" name="Rectangle 14"/>
          <p:cNvSpPr>
            <a:spLocks noChangeArrowheads="1"/>
          </p:cNvSpPr>
          <p:nvPr/>
        </p:nvSpPr>
        <p:spPr bwMode="auto">
          <a:xfrm>
            <a:off x="1447800" y="26670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3524250" y="2819400"/>
            <a:ext cx="196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undecaprenol</a:t>
            </a:r>
            <a:endParaRPr lang="en-US"/>
          </a:p>
        </p:txBody>
      </p:sp>
      <p:sp>
        <p:nvSpPr>
          <p:cNvPr id="43025" name="Rectangle 16"/>
          <p:cNvSpPr>
            <a:spLocks noChangeArrowheads="1"/>
          </p:cNvSpPr>
          <p:nvPr/>
        </p:nvSpPr>
        <p:spPr bwMode="auto">
          <a:xfrm>
            <a:off x="7772400" y="4038600"/>
            <a:ext cx="228600" cy="1905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26" name="Rectangle 17"/>
          <p:cNvSpPr>
            <a:spLocks noChangeArrowheads="1"/>
          </p:cNvSpPr>
          <p:nvPr/>
        </p:nvSpPr>
        <p:spPr bwMode="auto">
          <a:xfrm>
            <a:off x="1295400" y="32766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27" name="Rectangle 18"/>
          <p:cNvSpPr>
            <a:spLocks noChangeArrowheads="1"/>
          </p:cNvSpPr>
          <p:nvPr/>
        </p:nvSpPr>
        <p:spPr bwMode="auto">
          <a:xfrm>
            <a:off x="1828800" y="29718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28" name="Rectangle 19"/>
          <p:cNvSpPr>
            <a:spLocks noChangeArrowheads="1"/>
          </p:cNvSpPr>
          <p:nvPr/>
        </p:nvSpPr>
        <p:spPr bwMode="auto">
          <a:xfrm>
            <a:off x="1143000" y="4800600"/>
            <a:ext cx="228600" cy="1905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29" name="Rectangle 20"/>
          <p:cNvSpPr>
            <a:spLocks noChangeArrowheads="1"/>
          </p:cNvSpPr>
          <p:nvPr/>
        </p:nvSpPr>
        <p:spPr bwMode="auto">
          <a:xfrm>
            <a:off x="3810000" y="4152900"/>
            <a:ext cx="228600" cy="1905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30" name="Line 21"/>
          <p:cNvSpPr>
            <a:spLocks noChangeShapeType="1"/>
          </p:cNvSpPr>
          <p:nvPr/>
        </p:nvSpPr>
        <p:spPr bwMode="auto">
          <a:xfrm rot="3633671">
            <a:off x="1181100" y="49911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31" name="Line 22"/>
          <p:cNvSpPr>
            <a:spLocks noChangeShapeType="1"/>
          </p:cNvSpPr>
          <p:nvPr/>
        </p:nvSpPr>
        <p:spPr bwMode="auto">
          <a:xfrm rot="3633671">
            <a:off x="1181100" y="52959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32" name="Line 23"/>
          <p:cNvSpPr>
            <a:spLocks noChangeShapeType="1"/>
          </p:cNvSpPr>
          <p:nvPr/>
        </p:nvSpPr>
        <p:spPr bwMode="auto">
          <a:xfrm rot="3633671">
            <a:off x="1181100" y="56007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33" name="Line 24"/>
          <p:cNvSpPr>
            <a:spLocks noChangeShapeType="1"/>
          </p:cNvSpPr>
          <p:nvPr/>
        </p:nvSpPr>
        <p:spPr bwMode="auto">
          <a:xfrm rot="3633671">
            <a:off x="1181100" y="59055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34" name="Line 25"/>
          <p:cNvSpPr>
            <a:spLocks noChangeShapeType="1"/>
          </p:cNvSpPr>
          <p:nvPr/>
        </p:nvSpPr>
        <p:spPr bwMode="auto">
          <a:xfrm rot="3633671">
            <a:off x="1181100" y="62103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35" name="Rectangle 26"/>
          <p:cNvSpPr>
            <a:spLocks noChangeArrowheads="1"/>
          </p:cNvSpPr>
          <p:nvPr/>
        </p:nvSpPr>
        <p:spPr bwMode="auto">
          <a:xfrm>
            <a:off x="2819400" y="59817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36" name="Rectangle 27"/>
          <p:cNvSpPr>
            <a:spLocks noChangeArrowheads="1"/>
          </p:cNvSpPr>
          <p:nvPr/>
        </p:nvSpPr>
        <p:spPr bwMode="auto">
          <a:xfrm>
            <a:off x="2514600" y="59817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37" name="Rectangle 28"/>
          <p:cNvSpPr>
            <a:spLocks noChangeArrowheads="1"/>
          </p:cNvSpPr>
          <p:nvPr/>
        </p:nvSpPr>
        <p:spPr bwMode="auto">
          <a:xfrm>
            <a:off x="2209800" y="59817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38" name="Rectangle 29"/>
          <p:cNvSpPr>
            <a:spLocks noChangeArrowheads="1"/>
          </p:cNvSpPr>
          <p:nvPr/>
        </p:nvSpPr>
        <p:spPr bwMode="auto">
          <a:xfrm>
            <a:off x="1905000" y="59817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39" name="Rectangle 30"/>
          <p:cNvSpPr>
            <a:spLocks noChangeArrowheads="1"/>
          </p:cNvSpPr>
          <p:nvPr/>
        </p:nvSpPr>
        <p:spPr bwMode="auto">
          <a:xfrm>
            <a:off x="1600200" y="59817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40" name="Oval 31"/>
          <p:cNvSpPr>
            <a:spLocks noChangeArrowheads="1"/>
          </p:cNvSpPr>
          <p:nvPr/>
        </p:nvSpPr>
        <p:spPr bwMode="auto">
          <a:xfrm>
            <a:off x="3271838" y="3200400"/>
            <a:ext cx="385762" cy="4572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FFCC00"/>
              </a:solidFill>
            </a:endParaRPr>
          </a:p>
        </p:txBody>
      </p:sp>
      <p:sp>
        <p:nvSpPr>
          <p:cNvPr id="43041" name="Line 32"/>
          <p:cNvSpPr>
            <a:spLocks noChangeShapeType="1"/>
          </p:cNvSpPr>
          <p:nvPr/>
        </p:nvSpPr>
        <p:spPr bwMode="auto">
          <a:xfrm rot="-1831442">
            <a:off x="3733800" y="41910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42" name="Line 33"/>
          <p:cNvSpPr>
            <a:spLocks noChangeShapeType="1"/>
          </p:cNvSpPr>
          <p:nvPr/>
        </p:nvSpPr>
        <p:spPr bwMode="auto">
          <a:xfrm rot="-1831442">
            <a:off x="2133600" y="60198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43" name="Line 34"/>
          <p:cNvSpPr>
            <a:spLocks noChangeShapeType="1"/>
          </p:cNvSpPr>
          <p:nvPr/>
        </p:nvSpPr>
        <p:spPr bwMode="auto">
          <a:xfrm rot="-1831442">
            <a:off x="2438400" y="60198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44" name="Line 35"/>
          <p:cNvSpPr>
            <a:spLocks noChangeShapeType="1"/>
          </p:cNvSpPr>
          <p:nvPr/>
        </p:nvSpPr>
        <p:spPr bwMode="auto">
          <a:xfrm rot="-1831442">
            <a:off x="2743200" y="60198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45" name="Rectangle 36"/>
          <p:cNvSpPr>
            <a:spLocks noChangeArrowheads="1"/>
          </p:cNvSpPr>
          <p:nvPr/>
        </p:nvSpPr>
        <p:spPr bwMode="auto">
          <a:xfrm>
            <a:off x="1752600" y="34290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46" name="Rectangle 37"/>
          <p:cNvSpPr>
            <a:spLocks noChangeArrowheads="1"/>
          </p:cNvSpPr>
          <p:nvPr/>
        </p:nvSpPr>
        <p:spPr bwMode="auto">
          <a:xfrm>
            <a:off x="1143000" y="29718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47" name="Rectangle 38"/>
          <p:cNvSpPr>
            <a:spLocks noChangeArrowheads="1"/>
          </p:cNvSpPr>
          <p:nvPr/>
        </p:nvSpPr>
        <p:spPr bwMode="auto">
          <a:xfrm>
            <a:off x="533400" y="28194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48" name="Rectangle 39"/>
          <p:cNvSpPr>
            <a:spLocks noChangeArrowheads="1"/>
          </p:cNvSpPr>
          <p:nvPr/>
        </p:nvSpPr>
        <p:spPr bwMode="auto">
          <a:xfrm>
            <a:off x="2590800" y="25908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49" name="Rectangle 40"/>
          <p:cNvSpPr>
            <a:spLocks noChangeArrowheads="1"/>
          </p:cNvSpPr>
          <p:nvPr/>
        </p:nvSpPr>
        <p:spPr bwMode="auto">
          <a:xfrm>
            <a:off x="3505200" y="4152900"/>
            <a:ext cx="228600" cy="1905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50" name="Rectangle 41"/>
          <p:cNvSpPr>
            <a:spLocks noChangeArrowheads="1"/>
          </p:cNvSpPr>
          <p:nvPr/>
        </p:nvSpPr>
        <p:spPr bwMode="auto">
          <a:xfrm>
            <a:off x="3810000" y="47625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51" name="Rectangle 42"/>
          <p:cNvSpPr>
            <a:spLocks noChangeArrowheads="1"/>
          </p:cNvSpPr>
          <p:nvPr/>
        </p:nvSpPr>
        <p:spPr bwMode="auto">
          <a:xfrm>
            <a:off x="3810000" y="44577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52" name="Rectangle 43"/>
          <p:cNvSpPr>
            <a:spLocks noChangeArrowheads="1"/>
          </p:cNvSpPr>
          <p:nvPr/>
        </p:nvSpPr>
        <p:spPr bwMode="auto">
          <a:xfrm>
            <a:off x="3810000" y="50673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53" name="Rectangle 44"/>
          <p:cNvSpPr>
            <a:spLocks noChangeArrowheads="1"/>
          </p:cNvSpPr>
          <p:nvPr/>
        </p:nvSpPr>
        <p:spPr bwMode="auto">
          <a:xfrm>
            <a:off x="3810000" y="5372100"/>
            <a:ext cx="228600" cy="1905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54" name="Rectangle 45"/>
          <p:cNvSpPr>
            <a:spLocks noChangeArrowheads="1"/>
          </p:cNvSpPr>
          <p:nvPr/>
        </p:nvSpPr>
        <p:spPr bwMode="auto">
          <a:xfrm>
            <a:off x="4800600" y="45720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55" name="Line 46"/>
          <p:cNvSpPr>
            <a:spLocks noChangeShapeType="1"/>
          </p:cNvSpPr>
          <p:nvPr/>
        </p:nvSpPr>
        <p:spPr bwMode="auto">
          <a:xfrm rot="-1831442">
            <a:off x="1828800" y="60198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56" name="Rectangle 47"/>
          <p:cNvSpPr>
            <a:spLocks noChangeArrowheads="1"/>
          </p:cNvSpPr>
          <p:nvPr/>
        </p:nvSpPr>
        <p:spPr bwMode="auto">
          <a:xfrm>
            <a:off x="5029200" y="44196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57" name="Rectangle 48"/>
          <p:cNvSpPr>
            <a:spLocks noChangeArrowheads="1"/>
          </p:cNvSpPr>
          <p:nvPr/>
        </p:nvSpPr>
        <p:spPr bwMode="auto">
          <a:xfrm>
            <a:off x="4343400" y="49530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58" name="Rectangle 49"/>
          <p:cNvSpPr>
            <a:spLocks noChangeArrowheads="1"/>
          </p:cNvSpPr>
          <p:nvPr/>
        </p:nvSpPr>
        <p:spPr bwMode="auto">
          <a:xfrm>
            <a:off x="4572000" y="48006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59" name="Rectangle 50"/>
          <p:cNvSpPr>
            <a:spLocks noChangeArrowheads="1"/>
          </p:cNvSpPr>
          <p:nvPr/>
        </p:nvSpPr>
        <p:spPr bwMode="auto">
          <a:xfrm>
            <a:off x="5943600" y="4038600"/>
            <a:ext cx="228600" cy="1905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60" name="Line 51"/>
          <p:cNvSpPr>
            <a:spLocks noChangeShapeType="1"/>
          </p:cNvSpPr>
          <p:nvPr/>
        </p:nvSpPr>
        <p:spPr bwMode="auto">
          <a:xfrm rot="3633671">
            <a:off x="3848100" y="43815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61" name="Line 52"/>
          <p:cNvSpPr>
            <a:spLocks noChangeShapeType="1"/>
          </p:cNvSpPr>
          <p:nvPr/>
        </p:nvSpPr>
        <p:spPr bwMode="auto">
          <a:xfrm rot="3633671">
            <a:off x="3848100" y="46863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62" name="Line 53"/>
          <p:cNvSpPr>
            <a:spLocks noChangeShapeType="1"/>
          </p:cNvSpPr>
          <p:nvPr/>
        </p:nvSpPr>
        <p:spPr bwMode="auto">
          <a:xfrm rot="3633671">
            <a:off x="3848100" y="49911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63" name="Line 54"/>
          <p:cNvSpPr>
            <a:spLocks noChangeShapeType="1"/>
          </p:cNvSpPr>
          <p:nvPr/>
        </p:nvSpPr>
        <p:spPr bwMode="auto">
          <a:xfrm rot="3633671">
            <a:off x="3848100" y="52959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64" name="Line 55"/>
          <p:cNvSpPr>
            <a:spLocks noChangeShapeType="1"/>
          </p:cNvSpPr>
          <p:nvPr/>
        </p:nvSpPr>
        <p:spPr bwMode="auto">
          <a:xfrm>
            <a:off x="3886200" y="32766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65" name="AutoShape 56"/>
          <p:cNvSpPr>
            <a:spLocks noChangeArrowheads="1"/>
          </p:cNvSpPr>
          <p:nvPr/>
        </p:nvSpPr>
        <p:spPr bwMode="auto">
          <a:xfrm>
            <a:off x="1066800" y="39624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FFCC00"/>
              </a:solidFill>
            </a:endParaRPr>
          </a:p>
        </p:txBody>
      </p:sp>
      <p:sp>
        <p:nvSpPr>
          <p:cNvPr id="69689" name="Text Box 57"/>
          <p:cNvSpPr txBox="1">
            <a:spLocks noChangeArrowheads="1"/>
          </p:cNvSpPr>
          <p:nvPr/>
        </p:nvSpPr>
        <p:spPr bwMode="auto">
          <a:xfrm>
            <a:off x="1754188" y="3581400"/>
            <a:ext cx="912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sugar</a:t>
            </a:r>
            <a:endParaRPr lang="en-US"/>
          </a:p>
        </p:txBody>
      </p:sp>
      <p:sp>
        <p:nvSpPr>
          <p:cNvPr id="69690" name="Text Box 58"/>
          <p:cNvSpPr txBox="1">
            <a:spLocks noChangeArrowheads="1"/>
          </p:cNvSpPr>
          <p:nvPr/>
        </p:nvSpPr>
        <p:spPr bwMode="auto">
          <a:xfrm>
            <a:off x="1752600" y="4572000"/>
            <a:ext cx="996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amino</a:t>
            </a:r>
          </a:p>
          <a:p>
            <a:pPr algn="l"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acid</a:t>
            </a:r>
            <a:endParaRPr lang="en-US"/>
          </a:p>
        </p:txBody>
      </p:sp>
      <p:sp>
        <p:nvSpPr>
          <p:cNvPr id="43068" name="Line 59"/>
          <p:cNvSpPr>
            <a:spLocks noChangeShapeType="1"/>
          </p:cNvSpPr>
          <p:nvPr/>
        </p:nvSpPr>
        <p:spPr bwMode="auto">
          <a:xfrm rot="-9924585">
            <a:off x="2286000" y="3352800"/>
            <a:ext cx="1588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69" name="Line 60"/>
          <p:cNvSpPr>
            <a:spLocks noChangeShapeType="1"/>
          </p:cNvSpPr>
          <p:nvPr/>
        </p:nvSpPr>
        <p:spPr bwMode="auto">
          <a:xfrm rot="5457290">
            <a:off x="1637506" y="4990307"/>
            <a:ext cx="1587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70" name="Rectangle 61"/>
          <p:cNvSpPr>
            <a:spLocks noChangeArrowheads="1"/>
          </p:cNvSpPr>
          <p:nvPr/>
        </p:nvSpPr>
        <p:spPr bwMode="auto">
          <a:xfrm>
            <a:off x="7467600" y="4038600"/>
            <a:ext cx="228600" cy="1905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71" name="Rectangle 62"/>
          <p:cNvSpPr>
            <a:spLocks noChangeArrowheads="1"/>
          </p:cNvSpPr>
          <p:nvPr/>
        </p:nvSpPr>
        <p:spPr bwMode="auto">
          <a:xfrm>
            <a:off x="7162800" y="4038600"/>
            <a:ext cx="228600" cy="1905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72" name="Rectangle 63"/>
          <p:cNvSpPr>
            <a:spLocks noChangeArrowheads="1"/>
          </p:cNvSpPr>
          <p:nvPr/>
        </p:nvSpPr>
        <p:spPr bwMode="auto">
          <a:xfrm>
            <a:off x="6858000" y="4038600"/>
            <a:ext cx="228600" cy="1905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73" name="Rectangle 64"/>
          <p:cNvSpPr>
            <a:spLocks noChangeArrowheads="1"/>
          </p:cNvSpPr>
          <p:nvPr/>
        </p:nvSpPr>
        <p:spPr bwMode="auto">
          <a:xfrm>
            <a:off x="6553200" y="4038600"/>
            <a:ext cx="228600" cy="1905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FFCCCC"/>
              </a:solidFill>
            </a:endParaRPr>
          </a:p>
        </p:txBody>
      </p:sp>
      <p:sp>
        <p:nvSpPr>
          <p:cNvPr id="43074" name="Rectangle 65"/>
          <p:cNvSpPr>
            <a:spLocks noChangeArrowheads="1"/>
          </p:cNvSpPr>
          <p:nvPr/>
        </p:nvSpPr>
        <p:spPr bwMode="auto">
          <a:xfrm>
            <a:off x="6248400" y="4038600"/>
            <a:ext cx="228600" cy="1905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FFCCCC"/>
              </a:solidFill>
            </a:endParaRPr>
          </a:p>
        </p:txBody>
      </p:sp>
      <p:sp>
        <p:nvSpPr>
          <p:cNvPr id="43075" name="Rectangle 66"/>
          <p:cNvSpPr>
            <a:spLocks noChangeArrowheads="1"/>
          </p:cNvSpPr>
          <p:nvPr/>
        </p:nvSpPr>
        <p:spPr bwMode="auto">
          <a:xfrm>
            <a:off x="7162800" y="5486400"/>
            <a:ext cx="228600" cy="1905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76" name="Rectangle 67"/>
          <p:cNvSpPr>
            <a:spLocks noChangeArrowheads="1"/>
          </p:cNvSpPr>
          <p:nvPr/>
        </p:nvSpPr>
        <p:spPr bwMode="auto">
          <a:xfrm>
            <a:off x="6858000" y="5486400"/>
            <a:ext cx="228600" cy="1905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77" name="Rectangle 68"/>
          <p:cNvSpPr>
            <a:spLocks noChangeArrowheads="1"/>
          </p:cNvSpPr>
          <p:nvPr/>
        </p:nvSpPr>
        <p:spPr bwMode="auto">
          <a:xfrm>
            <a:off x="6553200" y="5486400"/>
            <a:ext cx="228600" cy="1905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78" name="Rectangle 69"/>
          <p:cNvSpPr>
            <a:spLocks noChangeArrowheads="1"/>
          </p:cNvSpPr>
          <p:nvPr/>
        </p:nvSpPr>
        <p:spPr bwMode="auto">
          <a:xfrm>
            <a:off x="6248400" y="5486400"/>
            <a:ext cx="228600" cy="1905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79" name="Rectangle 70"/>
          <p:cNvSpPr>
            <a:spLocks noChangeArrowheads="1"/>
          </p:cNvSpPr>
          <p:nvPr/>
        </p:nvSpPr>
        <p:spPr bwMode="auto">
          <a:xfrm>
            <a:off x="5943600" y="5486400"/>
            <a:ext cx="228600" cy="1905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80" name="Rectangle 71"/>
          <p:cNvSpPr>
            <a:spLocks noChangeArrowheads="1"/>
          </p:cNvSpPr>
          <p:nvPr/>
        </p:nvSpPr>
        <p:spPr bwMode="auto">
          <a:xfrm>
            <a:off x="5943600" y="47625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81" name="Rectangle 72"/>
          <p:cNvSpPr>
            <a:spLocks noChangeArrowheads="1"/>
          </p:cNvSpPr>
          <p:nvPr/>
        </p:nvSpPr>
        <p:spPr bwMode="auto">
          <a:xfrm>
            <a:off x="5943600" y="44958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82" name="Rectangle 73"/>
          <p:cNvSpPr>
            <a:spLocks noChangeArrowheads="1"/>
          </p:cNvSpPr>
          <p:nvPr/>
        </p:nvSpPr>
        <p:spPr bwMode="auto">
          <a:xfrm>
            <a:off x="5943600" y="42672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83" name="Rectangle 74"/>
          <p:cNvSpPr>
            <a:spLocks noChangeArrowheads="1"/>
          </p:cNvSpPr>
          <p:nvPr/>
        </p:nvSpPr>
        <p:spPr bwMode="auto">
          <a:xfrm>
            <a:off x="5943600" y="5219700"/>
            <a:ext cx="228600" cy="1905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84" name="Rectangle 75"/>
          <p:cNvSpPr>
            <a:spLocks noChangeArrowheads="1"/>
          </p:cNvSpPr>
          <p:nvPr/>
        </p:nvSpPr>
        <p:spPr bwMode="auto">
          <a:xfrm>
            <a:off x="6781800" y="46863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85" name="Rectangle 76"/>
          <p:cNvSpPr>
            <a:spLocks noChangeArrowheads="1"/>
          </p:cNvSpPr>
          <p:nvPr/>
        </p:nvSpPr>
        <p:spPr bwMode="auto">
          <a:xfrm>
            <a:off x="6248400" y="47625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86" name="Rectangle 77"/>
          <p:cNvSpPr>
            <a:spLocks noChangeArrowheads="1"/>
          </p:cNvSpPr>
          <p:nvPr/>
        </p:nvSpPr>
        <p:spPr bwMode="auto">
          <a:xfrm>
            <a:off x="7467600" y="4495800"/>
            <a:ext cx="228600" cy="1905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87" name="Rectangle 78"/>
          <p:cNvSpPr>
            <a:spLocks noChangeArrowheads="1"/>
          </p:cNvSpPr>
          <p:nvPr/>
        </p:nvSpPr>
        <p:spPr bwMode="auto">
          <a:xfrm>
            <a:off x="7467600" y="47625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88" name="Rectangle 79"/>
          <p:cNvSpPr>
            <a:spLocks noChangeArrowheads="1"/>
          </p:cNvSpPr>
          <p:nvPr/>
        </p:nvSpPr>
        <p:spPr bwMode="auto">
          <a:xfrm>
            <a:off x="7467600" y="49911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89" name="Rectangle 80"/>
          <p:cNvSpPr>
            <a:spLocks noChangeArrowheads="1"/>
          </p:cNvSpPr>
          <p:nvPr/>
        </p:nvSpPr>
        <p:spPr bwMode="auto">
          <a:xfrm>
            <a:off x="7467600" y="52578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90" name="Rectangle 81"/>
          <p:cNvSpPr>
            <a:spLocks noChangeArrowheads="1"/>
          </p:cNvSpPr>
          <p:nvPr/>
        </p:nvSpPr>
        <p:spPr bwMode="auto">
          <a:xfrm>
            <a:off x="7010400" y="46482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91" name="Rectangle 82"/>
          <p:cNvSpPr>
            <a:spLocks noChangeArrowheads="1"/>
          </p:cNvSpPr>
          <p:nvPr/>
        </p:nvSpPr>
        <p:spPr bwMode="auto">
          <a:xfrm>
            <a:off x="609600" y="4800600"/>
            <a:ext cx="228600" cy="1905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92" name="Rectangle 83"/>
          <p:cNvSpPr>
            <a:spLocks noChangeArrowheads="1"/>
          </p:cNvSpPr>
          <p:nvPr/>
        </p:nvSpPr>
        <p:spPr bwMode="auto">
          <a:xfrm>
            <a:off x="7467600" y="5486400"/>
            <a:ext cx="228600" cy="1905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93" name="Rectangle 84"/>
          <p:cNvSpPr>
            <a:spLocks noChangeArrowheads="1"/>
          </p:cNvSpPr>
          <p:nvPr/>
        </p:nvSpPr>
        <p:spPr bwMode="auto">
          <a:xfrm>
            <a:off x="6553200" y="47625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94" name="Rectangle 85"/>
          <p:cNvSpPr>
            <a:spLocks noChangeArrowheads="1"/>
          </p:cNvSpPr>
          <p:nvPr/>
        </p:nvSpPr>
        <p:spPr bwMode="auto">
          <a:xfrm>
            <a:off x="2209800" y="2667000"/>
            <a:ext cx="228600" cy="1905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95" name="Rectangle 86"/>
          <p:cNvSpPr>
            <a:spLocks noChangeArrowheads="1"/>
          </p:cNvSpPr>
          <p:nvPr/>
        </p:nvSpPr>
        <p:spPr bwMode="auto">
          <a:xfrm>
            <a:off x="8077200" y="4038600"/>
            <a:ext cx="228600" cy="1905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96" name="Rectangle 87"/>
          <p:cNvSpPr>
            <a:spLocks noChangeArrowheads="1"/>
          </p:cNvSpPr>
          <p:nvPr/>
        </p:nvSpPr>
        <p:spPr bwMode="auto">
          <a:xfrm>
            <a:off x="5638800" y="5486400"/>
            <a:ext cx="228600" cy="1905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097" name="Line 88"/>
          <p:cNvSpPr>
            <a:spLocks noChangeShapeType="1"/>
          </p:cNvSpPr>
          <p:nvPr/>
        </p:nvSpPr>
        <p:spPr bwMode="auto">
          <a:xfrm rot="3633671">
            <a:off x="5981700" y="43815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98" name="Line 89"/>
          <p:cNvSpPr>
            <a:spLocks noChangeShapeType="1"/>
          </p:cNvSpPr>
          <p:nvPr/>
        </p:nvSpPr>
        <p:spPr bwMode="auto">
          <a:xfrm rot="3633671">
            <a:off x="5981700" y="46863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099" name="Line 90"/>
          <p:cNvSpPr>
            <a:spLocks noChangeShapeType="1"/>
          </p:cNvSpPr>
          <p:nvPr/>
        </p:nvSpPr>
        <p:spPr bwMode="auto">
          <a:xfrm rot="3633671">
            <a:off x="5981700" y="49149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00" name="Line 91"/>
          <p:cNvSpPr>
            <a:spLocks noChangeShapeType="1"/>
          </p:cNvSpPr>
          <p:nvPr/>
        </p:nvSpPr>
        <p:spPr bwMode="auto">
          <a:xfrm rot="3633671">
            <a:off x="5981700" y="51435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01" name="Line 92"/>
          <p:cNvSpPr>
            <a:spLocks noChangeShapeType="1"/>
          </p:cNvSpPr>
          <p:nvPr/>
        </p:nvSpPr>
        <p:spPr bwMode="auto">
          <a:xfrm rot="-1831442">
            <a:off x="6172200" y="55626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02" name="Line 93"/>
          <p:cNvSpPr>
            <a:spLocks noChangeShapeType="1"/>
          </p:cNvSpPr>
          <p:nvPr/>
        </p:nvSpPr>
        <p:spPr bwMode="auto">
          <a:xfrm rot="-1831442">
            <a:off x="6477000" y="55626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03" name="Line 94"/>
          <p:cNvSpPr>
            <a:spLocks noChangeShapeType="1"/>
          </p:cNvSpPr>
          <p:nvPr/>
        </p:nvSpPr>
        <p:spPr bwMode="auto">
          <a:xfrm rot="-1831442">
            <a:off x="6781800" y="55626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04" name="Line 95"/>
          <p:cNvSpPr>
            <a:spLocks noChangeShapeType="1"/>
          </p:cNvSpPr>
          <p:nvPr/>
        </p:nvSpPr>
        <p:spPr bwMode="auto">
          <a:xfrm rot="-1831442">
            <a:off x="7086600" y="55626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05" name="Line 96"/>
          <p:cNvSpPr>
            <a:spLocks noChangeShapeType="1"/>
          </p:cNvSpPr>
          <p:nvPr/>
        </p:nvSpPr>
        <p:spPr bwMode="auto">
          <a:xfrm rot="-1831442">
            <a:off x="7391400" y="55626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06" name="Line 97"/>
          <p:cNvSpPr>
            <a:spLocks noChangeShapeType="1"/>
          </p:cNvSpPr>
          <p:nvPr/>
        </p:nvSpPr>
        <p:spPr bwMode="auto">
          <a:xfrm rot="7604683">
            <a:off x="6362700" y="48387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07" name="Line 98"/>
          <p:cNvSpPr>
            <a:spLocks noChangeShapeType="1"/>
          </p:cNvSpPr>
          <p:nvPr/>
        </p:nvSpPr>
        <p:spPr bwMode="auto">
          <a:xfrm rot="7604683">
            <a:off x="6819900" y="47625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08" name="Line 99"/>
          <p:cNvSpPr>
            <a:spLocks noChangeShapeType="1"/>
          </p:cNvSpPr>
          <p:nvPr/>
        </p:nvSpPr>
        <p:spPr bwMode="auto">
          <a:xfrm rot="7604683">
            <a:off x="6134100" y="48387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09" name="Line 100"/>
          <p:cNvSpPr>
            <a:spLocks noChangeShapeType="1"/>
          </p:cNvSpPr>
          <p:nvPr/>
        </p:nvSpPr>
        <p:spPr bwMode="auto">
          <a:xfrm rot="3633671">
            <a:off x="7505700" y="52197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10" name="Line 101"/>
          <p:cNvSpPr>
            <a:spLocks noChangeShapeType="1"/>
          </p:cNvSpPr>
          <p:nvPr/>
        </p:nvSpPr>
        <p:spPr bwMode="auto">
          <a:xfrm rot="3633671">
            <a:off x="7505700" y="49149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11" name="Line 102"/>
          <p:cNvSpPr>
            <a:spLocks noChangeShapeType="1"/>
          </p:cNvSpPr>
          <p:nvPr/>
        </p:nvSpPr>
        <p:spPr bwMode="auto">
          <a:xfrm rot="3633671">
            <a:off x="5981700" y="41529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12" name="Line 103"/>
          <p:cNvSpPr>
            <a:spLocks noChangeShapeType="1"/>
          </p:cNvSpPr>
          <p:nvPr/>
        </p:nvSpPr>
        <p:spPr bwMode="auto">
          <a:xfrm rot="3633671">
            <a:off x="7505700" y="46863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13" name="Line 104"/>
          <p:cNvSpPr>
            <a:spLocks noChangeShapeType="1"/>
          </p:cNvSpPr>
          <p:nvPr/>
        </p:nvSpPr>
        <p:spPr bwMode="auto">
          <a:xfrm rot="-1831442">
            <a:off x="5791200" y="55626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14" name="Line 105"/>
          <p:cNvSpPr>
            <a:spLocks noChangeShapeType="1"/>
          </p:cNvSpPr>
          <p:nvPr/>
        </p:nvSpPr>
        <p:spPr bwMode="auto">
          <a:xfrm rot="-1831442">
            <a:off x="6096000" y="41148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15" name="Line 106"/>
          <p:cNvSpPr>
            <a:spLocks noChangeShapeType="1"/>
          </p:cNvSpPr>
          <p:nvPr/>
        </p:nvSpPr>
        <p:spPr bwMode="auto">
          <a:xfrm rot="-1831442">
            <a:off x="7086600" y="41148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16" name="Line 107"/>
          <p:cNvSpPr>
            <a:spLocks noChangeShapeType="1"/>
          </p:cNvSpPr>
          <p:nvPr/>
        </p:nvSpPr>
        <p:spPr bwMode="auto">
          <a:xfrm rot="-1831442">
            <a:off x="6781800" y="41148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17" name="Line 108"/>
          <p:cNvSpPr>
            <a:spLocks noChangeShapeType="1"/>
          </p:cNvSpPr>
          <p:nvPr/>
        </p:nvSpPr>
        <p:spPr bwMode="auto">
          <a:xfrm rot="-1831442">
            <a:off x="6477000" y="41148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18" name="Line 109"/>
          <p:cNvSpPr>
            <a:spLocks noChangeShapeType="1"/>
          </p:cNvSpPr>
          <p:nvPr/>
        </p:nvSpPr>
        <p:spPr bwMode="auto">
          <a:xfrm rot="-1831442">
            <a:off x="7924800" y="41148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19" name="Line 110"/>
          <p:cNvSpPr>
            <a:spLocks noChangeShapeType="1"/>
          </p:cNvSpPr>
          <p:nvPr/>
        </p:nvSpPr>
        <p:spPr bwMode="auto">
          <a:xfrm rot="-1831442">
            <a:off x="7315200" y="41148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20" name="Line 111"/>
          <p:cNvSpPr>
            <a:spLocks noChangeShapeType="1"/>
          </p:cNvSpPr>
          <p:nvPr/>
        </p:nvSpPr>
        <p:spPr bwMode="auto">
          <a:xfrm rot="-1831442">
            <a:off x="7548563" y="4133850"/>
            <a:ext cx="2286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9744" name="Text Box 112"/>
          <p:cNvSpPr txBox="1">
            <a:spLocks noChangeArrowheads="1"/>
          </p:cNvSpPr>
          <p:nvPr/>
        </p:nvSpPr>
        <p:spPr bwMode="auto">
          <a:xfrm>
            <a:off x="2895600" y="1843088"/>
            <a:ext cx="25622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800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Cell Membrane</a:t>
            </a:r>
          </a:p>
        </p:txBody>
      </p:sp>
      <p:sp>
        <p:nvSpPr>
          <p:cNvPr id="43122" name="Rectangle 113"/>
          <p:cNvSpPr>
            <a:spLocks noChangeArrowheads="1"/>
          </p:cNvSpPr>
          <p:nvPr/>
        </p:nvSpPr>
        <p:spPr bwMode="auto">
          <a:xfrm>
            <a:off x="4114800" y="50292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123" name="Line 114"/>
          <p:cNvSpPr>
            <a:spLocks noChangeShapeType="1"/>
          </p:cNvSpPr>
          <p:nvPr/>
        </p:nvSpPr>
        <p:spPr bwMode="auto">
          <a:xfrm rot="7604683">
            <a:off x="4229100" y="50673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24" name="Line 115"/>
          <p:cNvSpPr>
            <a:spLocks noChangeShapeType="1"/>
          </p:cNvSpPr>
          <p:nvPr/>
        </p:nvSpPr>
        <p:spPr bwMode="auto">
          <a:xfrm rot="7604683">
            <a:off x="4457700" y="49149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25" name="Line 116"/>
          <p:cNvSpPr>
            <a:spLocks noChangeShapeType="1"/>
          </p:cNvSpPr>
          <p:nvPr/>
        </p:nvSpPr>
        <p:spPr bwMode="auto">
          <a:xfrm rot="7604683">
            <a:off x="4762500" y="46863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26" name="Line 117"/>
          <p:cNvSpPr>
            <a:spLocks noChangeShapeType="1"/>
          </p:cNvSpPr>
          <p:nvPr/>
        </p:nvSpPr>
        <p:spPr bwMode="auto">
          <a:xfrm rot="7604683">
            <a:off x="4914900" y="45339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27" name="Rectangle 118"/>
          <p:cNvSpPr>
            <a:spLocks noChangeArrowheads="1"/>
          </p:cNvSpPr>
          <p:nvPr/>
        </p:nvSpPr>
        <p:spPr bwMode="auto">
          <a:xfrm>
            <a:off x="7239000" y="4572000"/>
            <a:ext cx="228600" cy="190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128" name="Line 119"/>
          <p:cNvSpPr>
            <a:spLocks noChangeShapeType="1"/>
          </p:cNvSpPr>
          <p:nvPr/>
        </p:nvSpPr>
        <p:spPr bwMode="auto">
          <a:xfrm rot="7604683">
            <a:off x="7124700" y="46863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29" name="Line 120"/>
          <p:cNvSpPr>
            <a:spLocks noChangeShapeType="1"/>
          </p:cNvSpPr>
          <p:nvPr/>
        </p:nvSpPr>
        <p:spPr bwMode="auto">
          <a:xfrm rot="7604683">
            <a:off x="7353300" y="46863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30" name="Line 121"/>
          <p:cNvSpPr>
            <a:spLocks noChangeShapeType="1"/>
          </p:cNvSpPr>
          <p:nvPr/>
        </p:nvSpPr>
        <p:spPr bwMode="auto">
          <a:xfrm rot="7604683">
            <a:off x="4000500" y="51435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31" name="Line 122"/>
          <p:cNvSpPr>
            <a:spLocks noChangeShapeType="1"/>
          </p:cNvSpPr>
          <p:nvPr/>
        </p:nvSpPr>
        <p:spPr bwMode="auto">
          <a:xfrm rot="3633671">
            <a:off x="3848100" y="55245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32" name="Rectangle 123"/>
          <p:cNvSpPr>
            <a:spLocks noChangeArrowheads="1"/>
          </p:cNvSpPr>
          <p:nvPr/>
        </p:nvSpPr>
        <p:spPr bwMode="auto">
          <a:xfrm>
            <a:off x="5943600" y="4991100"/>
            <a:ext cx="228600" cy="1905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133" name="Line 124"/>
          <p:cNvSpPr>
            <a:spLocks noChangeShapeType="1"/>
          </p:cNvSpPr>
          <p:nvPr/>
        </p:nvSpPr>
        <p:spPr bwMode="auto">
          <a:xfrm rot="3633671">
            <a:off x="7505700" y="54483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34" name="Rectangle 125"/>
          <p:cNvSpPr>
            <a:spLocks noChangeArrowheads="1"/>
          </p:cNvSpPr>
          <p:nvPr/>
        </p:nvSpPr>
        <p:spPr bwMode="auto">
          <a:xfrm>
            <a:off x="5638800" y="4038600"/>
            <a:ext cx="228600" cy="1905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FFCCCC"/>
              </a:solidFill>
            </a:endParaRPr>
          </a:p>
        </p:txBody>
      </p:sp>
      <p:sp>
        <p:nvSpPr>
          <p:cNvPr id="43135" name="Line 126"/>
          <p:cNvSpPr>
            <a:spLocks noChangeShapeType="1"/>
          </p:cNvSpPr>
          <p:nvPr/>
        </p:nvSpPr>
        <p:spPr bwMode="auto">
          <a:xfrm rot="-1831442">
            <a:off x="5791200" y="41148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36" name="Line 127"/>
          <p:cNvSpPr>
            <a:spLocks noChangeShapeType="1"/>
          </p:cNvSpPr>
          <p:nvPr/>
        </p:nvSpPr>
        <p:spPr bwMode="auto">
          <a:xfrm rot="3633671">
            <a:off x="3848100" y="4000500"/>
            <a:ext cx="1524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3137" name="Oval 128"/>
          <p:cNvSpPr>
            <a:spLocks noChangeArrowheads="1"/>
          </p:cNvSpPr>
          <p:nvPr/>
        </p:nvSpPr>
        <p:spPr bwMode="auto">
          <a:xfrm>
            <a:off x="5253038" y="4572000"/>
            <a:ext cx="385762" cy="4572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FFCC00"/>
              </a:solidFill>
            </a:endParaRPr>
          </a:p>
        </p:txBody>
      </p:sp>
      <p:sp>
        <p:nvSpPr>
          <p:cNvPr id="43138" name="Rectangle 129"/>
          <p:cNvSpPr>
            <a:spLocks noChangeArrowheads="1"/>
          </p:cNvSpPr>
          <p:nvPr/>
        </p:nvSpPr>
        <p:spPr bwMode="auto">
          <a:xfrm>
            <a:off x="1143000" y="6286500"/>
            <a:ext cx="228600" cy="1905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139" name="Rectangle 130"/>
          <p:cNvSpPr>
            <a:spLocks noChangeArrowheads="1"/>
          </p:cNvSpPr>
          <p:nvPr/>
        </p:nvSpPr>
        <p:spPr bwMode="auto">
          <a:xfrm>
            <a:off x="3810000" y="5600700"/>
            <a:ext cx="228600" cy="1905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140" name="Rectangle 131"/>
          <p:cNvSpPr>
            <a:spLocks noChangeArrowheads="1"/>
          </p:cNvSpPr>
          <p:nvPr/>
        </p:nvSpPr>
        <p:spPr bwMode="auto">
          <a:xfrm>
            <a:off x="8077200" y="4572000"/>
            <a:ext cx="228600" cy="1905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141" name="Rectangle 132"/>
          <p:cNvSpPr>
            <a:spLocks noChangeArrowheads="1"/>
          </p:cNvSpPr>
          <p:nvPr/>
        </p:nvSpPr>
        <p:spPr bwMode="auto">
          <a:xfrm>
            <a:off x="304800" y="3124200"/>
            <a:ext cx="228600" cy="1905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  <p:sp>
        <p:nvSpPr>
          <p:cNvPr id="43142" name="Rectangle 133"/>
          <p:cNvSpPr>
            <a:spLocks noChangeArrowheads="1"/>
          </p:cNvSpPr>
          <p:nvPr/>
        </p:nvSpPr>
        <p:spPr bwMode="auto">
          <a:xfrm>
            <a:off x="685800" y="3352800"/>
            <a:ext cx="228600" cy="1905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51138D9-A275-40E8-B4AA-FB657BF37060}" type="slidenum">
              <a:rPr lang="it-IT" smtClean="0"/>
              <a:pPr/>
              <a:t>4</a:t>
            </a:fld>
            <a:endParaRPr lang="it-IT" smtClean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i="1" smtClean="0"/>
              <a:t>Streptococcus pyogenes</a:t>
            </a:r>
          </a:p>
        </p:txBody>
      </p:sp>
      <p:pic>
        <p:nvPicPr>
          <p:cNvPr id="8196" name="Picture 3" descr="97330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2570163"/>
            <a:ext cx="3814763" cy="2936875"/>
          </a:xfrm>
          <a:noFill/>
        </p:spPr>
      </p:pic>
      <p:pic>
        <p:nvPicPr>
          <p:cNvPr id="8197" name="Picture 4" descr="streptococ1_scale_fin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3438" y="2819400"/>
            <a:ext cx="3814762" cy="2438400"/>
          </a:xfrm>
          <a:noFill/>
          <a:ln w="28575">
            <a:solidFill>
              <a:srgbClr val="000000"/>
            </a:solidFill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numero diapositiva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A1770D5-B018-40FF-9270-F33F07EC945E}" type="slidenum">
              <a:rPr lang="it-IT" smtClean="0"/>
              <a:pPr/>
              <a:t>40</a:t>
            </a:fld>
            <a:endParaRPr lang="it-IT" smtClean="0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it-IT" smtClean="0"/>
              <a:t>Sintesi peptidoglicano</a:t>
            </a:r>
          </a:p>
        </p:txBody>
      </p:sp>
      <p:pic>
        <p:nvPicPr>
          <p:cNvPr id="44036" name="Picture 3" descr="ppgmonomer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088" y="1268413"/>
            <a:ext cx="3500437" cy="2716212"/>
          </a:xfrm>
          <a:noFill/>
        </p:spPr>
      </p:pic>
      <p:pic>
        <p:nvPicPr>
          <p:cNvPr id="44037" name="Picture 4" descr="ppgmonomer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3800" y="1268413"/>
            <a:ext cx="3500438" cy="2716212"/>
          </a:xfrm>
          <a:noFill/>
        </p:spPr>
      </p:pic>
      <p:pic>
        <p:nvPicPr>
          <p:cNvPr id="44038" name="Picture 5" descr="ppgmonomer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27088" y="4076700"/>
            <a:ext cx="3509962" cy="2722563"/>
          </a:xfrm>
          <a:noFill/>
        </p:spPr>
      </p:pic>
      <p:pic>
        <p:nvPicPr>
          <p:cNvPr id="44039" name="Picture 6" descr="ppgmonomer0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003800" y="4106863"/>
            <a:ext cx="3509963" cy="27225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numero diapositiva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4F730CE-D3A3-4853-8434-3DE4308D3CB7}" type="slidenum">
              <a:rPr lang="it-IT" smtClean="0"/>
              <a:pPr/>
              <a:t>41</a:t>
            </a:fld>
            <a:endParaRPr lang="it-IT" smtClean="0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it-IT" smtClean="0"/>
              <a:t>Sintesi peptidoglicano 2</a:t>
            </a:r>
          </a:p>
        </p:txBody>
      </p:sp>
      <p:pic>
        <p:nvPicPr>
          <p:cNvPr id="45060" name="Picture 3" descr="autolys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2988" y="1196975"/>
            <a:ext cx="3500437" cy="2716213"/>
          </a:xfrm>
          <a:noFill/>
        </p:spPr>
      </p:pic>
      <p:pic>
        <p:nvPicPr>
          <p:cNvPr id="45061" name="Picture 4" descr="autolys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59338" y="1217613"/>
            <a:ext cx="3500437" cy="2716212"/>
          </a:xfrm>
          <a:noFill/>
        </p:spPr>
      </p:pic>
      <p:pic>
        <p:nvPicPr>
          <p:cNvPr id="45062" name="Picture 5" descr="autolys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042988" y="4005263"/>
            <a:ext cx="3509962" cy="2722562"/>
          </a:xfrm>
          <a:noFill/>
        </p:spPr>
      </p:pic>
      <p:pic>
        <p:nvPicPr>
          <p:cNvPr id="45063" name="Picture 6" descr="ppgsynth0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859338" y="4005263"/>
            <a:ext cx="3519487" cy="2720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numero diapositiva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3042647-24C8-4977-B672-AE2AE25839C4}" type="slidenum">
              <a:rPr lang="it-IT" smtClean="0"/>
              <a:pPr/>
              <a:t>42</a:t>
            </a:fld>
            <a:endParaRPr lang="it-IT" smtClean="0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Sintesi peptidoglicano 3</a:t>
            </a:r>
          </a:p>
        </p:txBody>
      </p:sp>
      <p:pic>
        <p:nvPicPr>
          <p:cNvPr id="46084" name="Picture 3" descr="ppgsynth0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3" y="2505075"/>
            <a:ext cx="3721100" cy="2990850"/>
          </a:xfrm>
          <a:noFill/>
        </p:spPr>
      </p:pic>
      <p:pic>
        <p:nvPicPr>
          <p:cNvPr id="46085" name="Picture 4" descr="ppgsynth0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55650" y="2481263"/>
            <a:ext cx="3894138" cy="30099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CE8B82-EADC-4501-9A64-3B8E96725D42}" type="slidenum">
              <a:rPr lang="it-IT" smtClean="0"/>
              <a:pPr/>
              <a:t>43</a:t>
            </a:fld>
            <a:endParaRPr lang="it-IT" smtClean="0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Sintesi peptidoglicano</a:t>
            </a:r>
          </a:p>
        </p:txBody>
      </p:sp>
      <p:pic>
        <p:nvPicPr>
          <p:cNvPr id="47108" name="Picture 3" descr="ppgsynanim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24075" y="2043113"/>
            <a:ext cx="5032375" cy="3892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326FCE-66AF-4AF4-B227-5E457378E367}" type="slidenum">
              <a:rPr lang="it-IT" smtClean="0"/>
              <a:pPr/>
              <a:t>44</a:t>
            </a:fld>
            <a:endParaRPr lang="it-IT" smtClean="0"/>
          </a:p>
        </p:txBody>
      </p:sp>
      <p:pic>
        <p:nvPicPr>
          <p:cNvPr id="48131" name="Picture 4" descr="sintesi peptidoglicano cop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1275"/>
            <a:ext cx="7559675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2DA17CD-1918-402B-B21C-964F1F23B70B}" type="slidenum">
              <a:rPr lang="it-IT" smtClean="0"/>
              <a:pPr/>
              <a:t>45</a:t>
            </a:fld>
            <a:endParaRPr lang="it-IT" smtClean="0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Colorazione di Gram</a:t>
            </a:r>
          </a:p>
        </p:txBody>
      </p:sp>
      <p:pic>
        <p:nvPicPr>
          <p:cNvPr id="49156" name="Picture 3" descr="FG04_04a-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989138"/>
            <a:ext cx="4221163" cy="3314700"/>
          </a:xfrm>
          <a:noFill/>
          <a:ln w="28575">
            <a:solidFill>
              <a:srgbClr val="000000"/>
            </a:solidFill>
          </a:ln>
        </p:spPr>
      </p:pic>
      <p:pic>
        <p:nvPicPr>
          <p:cNvPr id="49157" name="Picture 4" descr="FG04_04a-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81550" y="1989138"/>
            <a:ext cx="4084638" cy="3308350"/>
          </a:xfrm>
          <a:noFill/>
          <a:ln w="28575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1FA8C6-710C-4296-B905-351CF1F6D2DC}" type="slidenum">
              <a:rPr lang="it-IT" smtClean="0"/>
              <a:pPr/>
              <a:t>46</a:t>
            </a:fld>
            <a:endParaRPr lang="it-IT" smtClean="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/>
              <a:t>Batteri Gram positivi</a:t>
            </a:r>
          </a:p>
        </p:txBody>
      </p:sp>
      <p:pic>
        <p:nvPicPr>
          <p:cNvPr id="50180" name="Picture 3" descr="u1fig9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00" y="2335213"/>
            <a:ext cx="4127500" cy="33035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0181" name="Picture 4" descr="u1fig9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0813" y="1905000"/>
            <a:ext cx="3608387" cy="1511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0182" name="Picture 5" descr="gpstap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3525" y="3816350"/>
            <a:ext cx="3419475" cy="25844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24A62F-A179-4B93-8D23-BCF1D38DE689}" type="slidenum">
              <a:rPr lang="it-IT" smtClean="0"/>
              <a:pPr/>
              <a:t>47</a:t>
            </a:fld>
            <a:endParaRPr lang="it-IT" smtClean="0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smtClean="0">
                <a:solidFill>
                  <a:srgbClr val="006600"/>
                </a:solidFill>
              </a:rPr>
              <a:t>Parete Gram+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mtClean="0">
                <a:solidFill>
                  <a:srgbClr val="006600"/>
                </a:solidFill>
              </a:rPr>
              <a:t>Peptidoglicano</a:t>
            </a:r>
            <a:r>
              <a:rPr lang="it-IT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>
                <a:solidFill>
                  <a:srgbClr val="006600"/>
                </a:solidFill>
              </a:rPr>
              <a:t>Acidi teicoici: (polimeri di poliolfosfati) legati covalentemente al peptidoglicano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>
                <a:solidFill>
                  <a:srgbClr val="006600"/>
                </a:solidFill>
              </a:rPr>
              <a:t>Acidi lipoteicoici: ancorati alla membrana citoplasmatica (fattori di virulenza favoriscono l’adesione)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>
                <a:solidFill>
                  <a:srgbClr val="006600"/>
                </a:solidFill>
              </a:rPr>
              <a:t>Proteine (proteina M streptococchi, proteina A stafilococchi)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E73A60-3515-4A20-B035-ED6528408030}" type="slidenum">
              <a:rPr lang="it-IT" smtClean="0"/>
              <a:pPr/>
              <a:t>48</a:t>
            </a:fld>
            <a:endParaRPr lang="it-IT" smtClean="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Acido teicoico</a:t>
            </a:r>
          </a:p>
        </p:txBody>
      </p:sp>
      <p:pic>
        <p:nvPicPr>
          <p:cNvPr id="52228" name="Picture 3" descr="FG04_3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16088" y="1981200"/>
            <a:ext cx="2935287" cy="4114800"/>
          </a:xfrm>
          <a:noFill/>
          <a:ln w="28575">
            <a:solidFill>
              <a:srgbClr val="000000"/>
            </a:solidFill>
          </a:ln>
        </p:spPr>
      </p:pic>
      <p:sp>
        <p:nvSpPr>
          <p:cNvPr id="52229" name="Text Box 4"/>
          <p:cNvSpPr txBox="1">
            <a:spLocks noChangeArrowheads="1"/>
          </p:cNvSpPr>
          <p:nvPr/>
        </p:nvSpPr>
        <p:spPr bwMode="auto">
          <a:xfrm>
            <a:off x="5435600" y="2365375"/>
            <a:ext cx="23749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/>
              <a:t>L’acido teicoico è un polimero che deriva dalla polimerizzazione dell’unità di ripetizione del ribitolo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EC7AAA7-DD2B-45DA-8F9E-D3E4DF730FAB}" type="slidenum">
              <a:rPr lang="it-IT" smtClean="0"/>
              <a:pPr/>
              <a:t>49</a:t>
            </a:fld>
            <a:endParaRPr lang="it-IT" smtClean="0"/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it-IT" b="1" smtClean="0"/>
              <a:t> Glicoproteina M</a:t>
            </a:r>
          </a:p>
        </p:txBody>
      </p:sp>
      <p:pic>
        <p:nvPicPr>
          <p:cNvPr id="53252" name="Picture 4" descr="m6mod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905000"/>
            <a:ext cx="2297113" cy="47148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231897-A3D4-4BA6-AA46-7FE01685FA65}" type="slidenum">
              <a:rPr lang="it-IT" smtClean="0"/>
              <a:pPr/>
              <a:t>5</a:t>
            </a:fld>
            <a:endParaRPr lang="it-IT" smtClean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i="1" smtClean="0"/>
              <a:t>Streptococcus pneumoniae</a:t>
            </a:r>
          </a:p>
        </p:txBody>
      </p:sp>
      <p:pic>
        <p:nvPicPr>
          <p:cNvPr id="9220" name="Picture 3" descr="diplo1_scale_fin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2830513"/>
            <a:ext cx="3814763" cy="2416175"/>
          </a:xfrm>
          <a:noFill/>
          <a:ln w="28575">
            <a:solidFill>
              <a:srgbClr val="000000"/>
            </a:solidFill>
          </a:ln>
        </p:spPr>
      </p:pic>
      <p:pic>
        <p:nvPicPr>
          <p:cNvPr id="9221" name="Picture 4" descr="empneumo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51463" y="2878138"/>
            <a:ext cx="2398712" cy="23209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EF96C53-D2DE-4F59-99C6-994251A9C816}" type="slidenum">
              <a:rPr lang="it-IT" smtClean="0"/>
              <a:pPr/>
              <a:t>50</a:t>
            </a:fld>
            <a:endParaRPr lang="it-IT" smtClean="0"/>
          </a:p>
        </p:txBody>
      </p:sp>
      <p:sp>
        <p:nvSpPr>
          <p:cNvPr id="54275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it-IT" sz="4000" smtClean="0"/>
              <a:t>Sintesi peptidoglicano batteri Gram+</a:t>
            </a:r>
          </a:p>
        </p:txBody>
      </p:sp>
      <p:pic>
        <p:nvPicPr>
          <p:cNvPr id="54276" name="Picture 5" descr="sintesi peptidoglican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435100"/>
            <a:ext cx="8388350" cy="4787900"/>
          </a:xfrm>
          <a:noFill/>
          <a:ln w="28575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985D86-1A8C-47DE-8197-DE31ED63F865}" type="slidenum">
              <a:rPr lang="it-IT" smtClean="0"/>
              <a:pPr/>
              <a:t>51</a:t>
            </a:fld>
            <a:endParaRPr lang="it-IT" smtClean="0"/>
          </a:p>
        </p:txBody>
      </p:sp>
      <p:sp>
        <p:nvSpPr>
          <p:cNvPr id="55299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it-IT" sz="3600" smtClean="0"/>
              <a:t>Effetto dei frammenti del peptidoglicano e degli acidi teicoici durante l’infezione dei batteri Gram +</a:t>
            </a:r>
          </a:p>
        </p:txBody>
      </p:sp>
      <p:pic>
        <p:nvPicPr>
          <p:cNvPr id="55300" name="Picture 5" descr="gp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0" y="1700213"/>
            <a:ext cx="4095750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6BE0A57-BB71-4FD2-BB58-8C91A3D651B8}" type="slidenum">
              <a:rPr lang="it-IT" smtClean="0"/>
              <a:pPr/>
              <a:t>52</a:t>
            </a:fld>
            <a:endParaRPr lang="it-IT" smtClean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it-IT" sz="4000" smtClean="0"/>
              <a:t>Meccanismo d’azione peptidoglicano</a:t>
            </a:r>
          </a:p>
        </p:txBody>
      </p:sp>
      <p:pic>
        <p:nvPicPr>
          <p:cNvPr id="56324" name="Picture 3" descr="cytokinegp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84438" y="1846263"/>
            <a:ext cx="4319587" cy="43195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BB85A4D-D595-4A8D-8F26-D86AD3692FD5}" type="slidenum">
              <a:rPr lang="it-IT" smtClean="0"/>
              <a:pPr/>
              <a:t>53</a:t>
            </a:fld>
            <a:endParaRPr lang="it-IT" smtClean="0"/>
          </a:p>
        </p:txBody>
      </p:sp>
      <p:sp>
        <p:nvSpPr>
          <p:cNvPr id="5734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it-IT" sz="3600" smtClean="0"/>
              <a:t>Eccessiva produzione di citochine durante l’infezione sistemica da Gram +</a:t>
            </a:r>
          </a:p>
        </p:txBody>
      </p:sp>
      <p:pic>
        <p:nvPicPr>
          <p:cNvPr id="57348" name="Picture 5" descr="gptahar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0" y="1700213"/>
            <a:ext cx="41529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A16FFF7-BFA8-4B18-88B0-CBCAD658F6B6}" type="slidenum">
              <a:rPr lang="it-IT" smtClean="0"/>
              <a:pPr/>
              <a:t>54</a:t>
            </a:fld>
            <a:endParaRPr lang="it-IT" smtClean="0"/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/>
              <a:t>Batteri Gram negativi</a:t>
            </a:r>
          </a:p>
        </p:txBody>
      </p:sp>
      <p:pic>
        <p:nvPicPr>
          <p:cNvPr id="58372" name="Picture 3" descr="u1fig1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752600"/>
            <a:ext cx="3581400" cy="13731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8373" name="Picture 4" descr="u1fig10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850" y="2057400"/>
            <a:ext cx="4578350" cy="36655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8374" name="Picture 5" descr="gnro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559175"/>
            <a:ext cx="3657600" cy="26130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DE69A6-6533-410C-8011-55C43486EB72}" type="slidenum">
              <a:rPr lang="it-IT" smtClean="0"/>
              <a:pPr/>
              <a:t>55</a:t>
            </a:fld>
            <a:endParaRPr lang="it-IT" smtClean="0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smtClean="0">
                <a:solidFill>
                  <a:srgbClr val="006600"/>
                </a:solidFill>
              </a:rPr>
              <a:t>Parete Gram</a:t>
            </a:r>
            <a:r>
              <a:rPr lang="it-IT" smtClean="0">
                <a:solidFill>
                  <a:srgbClr val="006600"/>
                </a:solidFill>
              </a:rPr>
              <a:t>-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smtClean="0">
                <a:solidFill>
                  <a:srgbClr val="006600"/>
                </a:solidFill>
              </a:rPr>
              <a:t>Strato sottile di peptidoglicano 5-10%</a:t>
            </a:r>
          </a:p>
          <a:p>
            <a:pPr eaLnBrk="1" hangingPunct="1"/>
            <a:r>
              <a:rPr lang="it-IT" smtClean="0">
                <a:solidFill>
                  <a:srgbClr val="006600"/>
                </a:solidFill>
              </a:rPr>
              <a:t>Membrana esterna</a:t>
            </a:r>
          </a:p>
          <a:p>
            <a:pPr eaLnBrk="1" hangingPunct="1"/>
            <a:r>
              <a:rPr lang="it-IT" smtClean="0">
                <a:solidFill>
                  <a:srgbClr val="006600"/>
                </a:solidFill>
              </a:rPr>
              <a:t>Spazio periplasmico (enzimi idrolitici: proteasi, lipasi.fattori litici di virulenza: collagenasi, beta-lattamasi. Sistema di trasporto degli zuccheri)</a:t>
            </a:r>
          </a:p>
          <a:p>
            <a:pPr eaLnBrk="1" hangingPunct="1">
              <a:buFontTx/>
              <a:buNone/>
            </a:pPr>
            <a:endParaRPr lang="it-IT" smtClean="0">
              <a:solidFill>
                <a:srgbClr val="006600"/>
              </a:solidFill>
            </a:endParaRPr>
          </a:p>
          <a:p>
            <a:pPr eaLnBrk="1" hangingPunct="1"/>
            <a:endParaRPr lang="it-IT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38DC9B7-1C2C-41AD-A8C9-4B011E3FF22E}" type="slidenum">
              <a:rPr lang="it-IT" smtClean="0"/>
              <a:pPr/>
              <a:t>56</a:t>
            </a:fld>
            <a:endParaRPr lang="it-IT" smtClean="0"/>
          </a:p>
        </p:txBody>
      </p:sp>
      <p:sp>
        <p:nvSpPr>
          <p:cNvPr id="60419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it-IT" sz="4000" smtClean="0"/>
              <a:t>Sintesi peptidoglicano batteri Gram-</a:t>
            </a:r>
          </a:p>
        </p:txBody>
      </p:sp>
      <p:pic>
        <p:nvPicPr>
          <p:cNvPr id="60420" name="Picture 5" descr="sintesi peptidoglicano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950" y="1844675"/>
            <a:ext cx="8964613" cy="4265613"/>
          </a:xfrm>
          <a:noFill/>
          <a:ln w="28575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0FF613D-D94C-47BD-8A68-5230618CC203}" type="slidenum">
              <a:rPr lang="it-IT" smtClean="0"/>
              <a:pPr/>
              <a:t>57</a:t>
            </a:fld>
            <a:endParaRPr lang="it-IT" smtClean="0"/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Parete cellulare Gram-negativi</a:t>
            </a:r>
          </a:p>
        </p:txBody>
      </p:sp>
      <p:pic>
        <p:nvPicPr>
          <p:cNvPr id="61444" name="Picture 3" descr="FG04_3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79475" y="1981200"/>
            <a:ext cx="7385050" cy="4114800"/>
          </a:xfrm>
          <a:noFill/>
          <a:ln w="28575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2A8D85-9291-4F24-BA62-662CEE59E0A3}" type="slidenum">
              <a:rPr lang="it-IT" smtClean="0"/>
              <a:pPr/>
              <a:t>58</a:t>
            </a:fld>
            <a:endParaRPr lang="it-IT" smtClean="0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/>
          <a:lstStyle/>
          <a:p>
            <a:pPr eaLnBrk="1" hangingPunct="1"/>
            <a:r>
              <a:rPr lang="it-IT" sz="3600" smtClean="0">
                <a:solidFill>
                  <a:srgbClr val="006600"/>
                </a:solidFill>
              </a:rPr>
              <a:t>Membrana esterna (gram-)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mtClean="0">
                <a:solidFill>
                  <a:srgbClr val="006600"/>
                </a:solidFill>
              </a:rPr>
              <a:t>Barriera impermeabile a grosse molecole (lisozima, molecole idrofobiche)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>
                <a:solidFill>
                  <a:srgbClr val="006600"/>
                </a:solidFill>
              </a:rPr>
              <a:t>Protezione dalle condizioni ambientali avverse (sistema digestivo dell’ospite)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>
                <a:solidFill>
                  <a:srgbClr val="006600"/>
                </a:solidFill>
              </a:rPr>
              <a:t>Strato interno: fosfolipidi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>
                <a:solidFill>
                  <a:srgbClr val="006600"/>
                </a:solidFill>
              </a:rPr>
              <a:t>Strato esterno: molecola anfipatica (terminazioni idrofobiche ed idrofiliche) lipopolisaccaride (LPS)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>
                <a:solidFill>
                  <a:srgbClr val="006600"/>
                </a:solidFill>
              </a:rPr>
              <a:t>Proteine che attraversano il doppio strato lipidico: porine (passaggio di metaboliti e piccoli antibiotici idrofili)</a:t>
            </a:r>
          </a:p>
          <a:p>
            <a:pPr eaLnBrk="1" hangingPunct="1">
              <a:lnSpc>
                <a:spcPct val="90000"/>
              </a:lnSpc>
            </a:pPr>
            <a:endParaRPr lang="it-IT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71021EC-4B52-4291-B0CD-7FEE819D82A9}" type="slidenum">
              <a:rPr lang="it-IT" smtClean="0"/>
              <a:pPr/>
              <a:t>59</a:t>
            </a:fld>
            <a:endParaRPr lang="it-IT" smtClean="0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pPr eaLnBrk="1" hangingPunct="1"/>
            <a:r>
              <a:rPr lang="it-IT" sz="3200" smtClean="0">
                <a:solidFill>
                  <a:srgbClr val="006600"/>
                </a:solidFill>
              </a:rPr>
              <a:t>Membrana esterna (GRAM-)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006600"/>
                </a:solidFill>
              </a:rPr>
              <a:t>Recettori molecolari</a:t>
            </a:r>
          </a:p>
          <a:p>
            <a:pPr eaLnBrk="1" hangingPunct="1"/>
            <a:r>
              <a:rPr lang="it-IT" smtClean="0">
                <a:solidFill>
                  <a:srgbClr val="006600"/>
                </a:solidFill>
              </a:rPr>
              <a:t>Legata al peptidoglicano covalentemente: lipoproteina di brown</a:t>
            </a:r>
          </a:p>
          <a:p>
            <a:pPr eaLnBrk="1" hangingPunct="1"/>
            <a:r>
              <a:rPr lang="it-IT" smtClean="0">
                <a:solidFill>
                  <a:srgbClr val="006600"/>
                </a:solidFill>
              </a:rPr>
              <a:t>Tenuta insieme da: legami tra Mg++, Ca++ e fosfati ed interazioni idrofobiche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01EFC53-6C7E-464F-AE80-FACA34915AA3}" type="slidenum">
              <a:rPr lang="it-IT" smtClean="0"/>
              <a:pPr/>
              <a:t>6</a:t>
            </a:fld>
            <a:endParaRPr lang="it-IT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Sarcina  e tetradi</a:t>
            </a:r>
          </a:p>
        </p:txBody>
      </p:sp>
      <p:pic>
        <p:nvPicPr>
          <p:cNvPr id="10244" name="Picture 3" descr="sarcin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2778125"/>
            <a:ext cx="3814763" cy="2519363"/>
          </a:xfrm>
          <a:noFill/>
          <a:ln w="28575">
            <a:solidFill>
              <a:srgbClr val="000000"/>
            </a:solidFill>
          </a:ln>
        </p:spPr>
      </p:pic>
      <p:pic>
        <p:nvPicPr>
          <p:cNvPr id="10245" name="Picture 4" descr="tetrad1_scale_fin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3438" y="2747963"/>
            <a:ext cx="3814762" cy="2579687"/>
          </a:xfrm>
          <a:noFill/>
          <a:ln w="28575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948363C-AFFA-476C-A3A7-2DC3E0A7927B}" type="slidenum">
              <a:rPr lang="it-IT" smtClean="0"/>
              <a:pPr/>
              <a:t>60</a:t>
            </a:fld>
            <a:endParaRPr lang="it-IT" smtClean="0"/>
          </a:p>
        </p:txBody>
      </p:sp>
      <p:sp>
        <p:nvSpPr>
          <p:cNvPr id="64515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125413"/>
            <a:ext cx="7772400" cy="1143000"/>
          </a:xfrm>
        </p:spPr>
        <p:txBody>
          <a:bodyPr/>
          <a:lstStyle/>
          <a:p>
            <a:pPr eaLnBrk="1" hangingPunct="1"/>
            <a:r>
              <a:rPr lang="it-IT" sz="3600" smtClean="0"/>
              <a:t>LPS </a:t>
            </a:r>
          </a:p>
        </p:txBody>
      </p:sp>
      <p:pic>
        <p:nvPicPr>
          <p:cNvPr id="64516" name="Picture 9" descr="LP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03575" y="1052513"/>
            <a:ext cx="2471738" cy="53990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930D070-C9C2-4DA1-BCE0-5C3EC3545853}" type="slidenum">
              <a:rPr lang="it-IT" smtClean="0"/>
              <a:pPr/>
              <a:t>61</a:t>
            </a:fld>
            <a:endParaRPr lang="it-IT" smtClean="0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Struttura del lipopolisaccaride </a:t>
            </a:r>
          </a:p>
        </p:txBody>
      </p:sp>
      <p:pic>
        <p:nvPicPr>
          <p:cNvPr id="65540" name="Picture 3" descr="FG04_3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2522538"/>
            <a:ext cx="7772400" cy="1776412"/>
          </a:xfrm>
          <a:noFill/>
          <a:ln w="28575">
            <a:solidFill>
              <a:srgbClr val="000000"/>
            </a:solidFill>
          </a:ln>
        </p:spPr>
      </p:pic>
      <p:sp>
        <p:nvSpPr>
          <p:cNvPr id="65541" name="Text Box 4"/>
          <p:cNvSpPr txBox="1">
            <a:spLocks noChangeArrowheads="1"/>
          </p:cNvSpPr>
          <p:nvPr/>
        </p:nvSpPr>
        <p:spPr bwMode="auto">
          <a:xfrm>
            <a:off x="250825" y="4581525"/>
            <a:ext cx="867568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sz="1800"/>
              <a:t>I componenti chimici del lipide A del polisaccaride variano a seconda della specie , ma la sequenza dei componenti più importanti (lipide A-ketodeossiottonato- core-O-specifico) è generalmente uniforme. Il polisaccaride O specifico varia da una specie all’altra. Il lipide A è quella porzione del LPS che può essere tossica per gli animali e costituisce il complesso endotossinico.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D7A484B-EE26-44A4-A305-28A2B00F0DCC}" type="slidenum">
              <a:rPr lang="it-IT" smtClean="0"/>
              <a:pPr/>
              <a:t>62</a:t>
            </a:fld>
            <a:endParaRPr lang="it-IT" smtClean="0"/>
          </a:p>
        </p:txBody>
      </p:sp>
      <p:pic>
        <p:nvPicPr>
          <p:cNvPr id="66563" name="Picture 4" descr="tab0402"/>
          <p:cNvPicPr>
            <a:picLocks noChangeAspect="1" noChangeArrowheads="1"/>
          </p:cNvPicPr>
          <p:nvPr/>
        </p:nvPicPr>
        <p:blipFill>
          <a:blip r:embed="rId2" cstate="print"/>
          <a:srcRect l="3902" t="22540" r="4083" b="8559"/>
          <a:stretch>
            <a:fillRect/>
          </a:stretch>
        </p:blipFill>
        <p:spPr bwMode="auto">
          <a:xfrm>
            <a:off x="117475" y="482600"/>
            <a:ext cx="8950325" cy="4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595D37-55B0-4CA4-B18D-A8EB2CB78239}" type="slidenum">
              <a:rPr lang="it-IT" smtClean="0"/>
              <a:pPr/>
              <a:t>63</a:t>
            </a:fld>
            <a:endParaRPr lang="it-IT" smtClean="0"/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it-IT" b="1" smtClean="0"/>
              <a:t>Effetto tossico LPS</a:t>
            </a:r>
          </a:p>
        </p:txBody>
      </p:sp>
      <p:pic>
        <p:nvPicPr>
          <p:cNvPr id="67588" name="Picture 3" descr="l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9688" y="1268413"/>
            <a:ext cx="4429125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tab080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16962"/>
          <a:stretch>
            <a:fillRect/>
          </a:stretch>
        </p:blipFill>
        <p:spPr>
          <a:xfrm>
            <a:off x="467544" y="476672"/>
            <a:ext cx="8259285" cy="63813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179B21E-86C1-4ED8-80F7-A367092A6410}" type="slidenum">
              <a:rPr lang="it-IT" smtClean="0"/>
              <a:pPr/>
              <a:t>65</a:t>
            </a:fld>
            <a:endParaRPr lang="it-IT" smtClean="0"/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it-IT" smtClean="0"/>
              <a:t>Meccanismo d’azione LPS</a:t>
            </a:r>
          </a:p>
        </p:txBody>
      </p:sp>
      <p:pic>
        <p:nvPicPr>
          <p:cNvPr id="69636" name="Picture 3" descr="cytokinegne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11413" y="1925638"/>
            <a:ext cx="4405312" cy="42402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DDB9232-2A22-4BA3-8BD8-1C72871FFADB}" type="slidenum">
              <a:rPr lang="it-IT" smtClean="0"/>
              <a:pPr/>
              <a:t>66</a:t>
            </a:fld>
            <a:endParaRPr lang="it-IT" smtClean="0"/>
          </a:p>
        </p:txBody>
      </p:sp>
      <p:sp>
        <p:nvSpPr>
          <p:cNvPr id="70659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458200" cy="1143000"/>
          </a:xfrm>
        </p:spPr>
        <p:txBody>
          <a:bodyPr/>
          <a:lstStyle/>
          <a:p>
            <a:pPr eaLnBrk="1" hangingPunct="1"/>
            <a:r>
              <a:rPr lang="it-IT" sz="3600" smtClean="0"/>
              <a:t>Eccessiva produzione di citochine nell’infezioni sistemiche da batteri Gram-</a:t>
            </a:r>
          </a:p>
        </p:txBody>
      </p:sp>
      <p:pic>
        <p:nvPicPr>
          <p:cNvPr id="70660" name="Picture 5" descr="lpshar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0" y="1711325"/>
            <a:ext cx="4122738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F153727-3C05-4E7E-A733-03D9486EB168}" type="slidenum">
              <a:rPr lang="it-IT" smtClean="0"/>
              <a:pPr/>
              <a:t>67</a:t>
            </a:fld>
            <a:endParaRPr lang="it-IT" smtClean="0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1957388" y="1341438"/>
          <a:ext cx="5229225" cy="5400675"/>
        </p:xfrm>
        <a:graphic>
          <a:graphicData uri="http://schemas.openxmlformats.org/presentationml/2006/ole">
            <p:oleObj spid="_x0000_s2050" name="Image" r:id="rId4" imgW="6971429" imgH="7200000" progId="">
              <p:embed/>
            </p:oleObj>
          </a:graphicData>
        </a:graphic>
      </p:graphicFrame>
      <p:sp>
        <p:nvSpPr>
          <p:cNvPr id="2052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it-IT" smtClean="0"/>
              <a:t>Shock tossico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B100F1-CDAC-4D1F-B626-9F6353E8C48D}" type="slidenum">
              <a:rPr lang="it-IT" smtClean="0"/>
              <a:pPr/>
              <a:t>68</a:t>
            </a:fld>
            <a:endParaRPr lang="it-IT" smtClean="0"/>
          </a:p>
        </p:txBody>
      </p:sp>
      <p:sp>
        <p:nvSpPr>
          <p:cNvPr id="71683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it-IT" sz="3200" smtClean="0"/>
              <a:t>Caratteristiche dei rivestimenti dei batteri Gram-positivi e Gram-negativi</a:t>
            </a:r>
          </a:p>
        </p:txBody>
      </p:sp>
      <p:graphicFrame>
        <p:nvGraphicFramePr>
          <p:cNvPr id="45116" name="Group 60"/>
          <p:cNvGraphicFramePr>
            <a:graphicFrameLocks noGrp="1"/>
          </p:cNvGraphicFramePr>
          <p:nvPr>
            <p:ph type="tbl" idx="1"/>
          </p:nvPr>
        </p:nvGraphicFramePr>
        <p:xfrm>
          <a:off x="685800" y="1484313"/>
          <a:ext cx="7772400" cy="4968240"/>
        </p:xfrm>
        <a:graphic>
          <a:graphicData uri="http://schemas.openxmlformats.org/drawingml/2006/table">
            <a:tbl>
              <a:tblPr/>
              <a:tblGrid>
                <a:gridCol w="2590800"/>
                <a:gridCol w="2590800"/>
                <a:gridCol w="2590800"/>
              </a:tblGrid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Caratteristiche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Gram-positivi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Gram-negativi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Membrana esterna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Parete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Più spessa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Più sottile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Endotossina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Acido teicoico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Spesso presente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Assente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Sporulazione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Alcuni ceppi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Nessuno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Capsula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Talvolta presente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Talvolta presente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Lisozima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Sensibili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Resistenti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Attività antibatterica della penicillina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Più sensibili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Più resistenti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Produzione di esotossina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Alcuni ceppi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Alcuni ceppi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969E2F8-B204-4CEC-9117-E31A7215E6F9}" type="slidenum">
              <a:rPr lang="it-IT" smtClean="0"/>
              <a:pPr/>
              <a:t>69</a:t>
            </a:fld>
            <a:endParaRPr lang="it-IT" smtClean="0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Batteri acido resistenti</a:t>
            </a:r>
          </a:p>
        </p:txBody>
      </p:sp>
      <p:pic>
        <p:nvPicPr>
          <p:cNvPr id="72708" name="Picture 3" descr="u1fig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120900"/>
            <a:ext cx="45847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4" descr="afa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2716213"/>
            <a:ext cx="3581400" cy="24653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8B4F30-43A5-4496-80D4-BA637122BC53}" type="slidenum">
              <a:rPr lang="it-IT" smtClean="0"/>
              <a:pPr/>
              <a:t>7</a:t>
            </a:fld>
            <a:endParaRPr lang="it-IT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Bacilli e streptobacilli</a:t>
            </a:r>
          </a:p>
        </p:txBody>
      </p:sp>
      <p:pic>
        <p:nvPicPr>
          <p:cNvPr id="11268" name="Picture 3" descr="gram_ecoli2_scale_fin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65188" y="2808288"/>
            <a:ext cx="3454400" cy="2459037"/>
          </a:xfrm>
          <a:noFill/>
          <a:ln w="28575">
            <a:solidFill>
              <a:srgbClr val="000000"/>
            </a:solidFill>
          </a:ln>
        </p:spPr>
      </p:pic>
      <p:pic>
        <p:nvPicPr>
          <p:cNvPr id="11269" name="Picture 4" descr="streptobacillus1_scale_fin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0263" y="2792413"/>
            <a:ext cx="3400425" cy="2565400"/>
          </a:xfrm>
          <a:noFill/>
          <a:ln w="28575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626C1E-DCF6-416F-96F6-2E33C4AB08B6}" type="slidenum">
              <a:rPr lang="it-IT" smtClean="0"/>
              <a:pPr/>
              <a:t>70</a:t>
            </a:fld>
            <a:endParaRPr lang="it-IT" smtClean="0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87232" y="79375"/>
            <a:ext cx="76995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Batteri</a:t>
            </a:r>
            <a:r>
              <a:rPr 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cido</a:t>
            </a:r>
            <a:r>
              <a:rPr 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resistenti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Mi</a:t>
            </a:r>
            <a:r>
              <a:rPr lang="en-US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cobatteri</a:t>
            </a:r>
            <a:r>
              <a:rPr 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US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ocardia</a:t>
            </a:r>
            <a:r>
              <a:rPr 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lang="en-US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en-US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orinebateri</a:t>
            </a:r>
            <a:r>
              <a:rPr 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212725" y="1930400"/>
            <a:ext cx="4430713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3366FF"/>
              </a:buClr>
              <a:buFontTx/>
              <a:buChar char="•"/>
              <a:defRPr/>
            </a:pPr>
            <a:r>
              <a:rPr lang="en-US" sz="2800" dirty="0">
                <a:solidFill>
                  <a:srgbClr val="9933FF"/>
                </a:solidFill>
              </a:rPr>
              <a:t> </a:t>
            </a:r>
            <a:r>
              <a:rPr lang="en-US" sz="2800" dirty="0"/>
              <a:t> </a:t>
            </a:r>
            <a:r>
              <a:rPr lang="en-US" sz="2800" dirty="0" smtClean="0"/>
              <a:t>Il </a:t>
            </a:r>
            <a:r>
              <a:rPr lang="en-US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peptidoglicano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ricco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buFontTx/>
              <a:buChar char="–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Acidi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micolici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-</a:t>
            </a:r>
            <a:r>
              <a:rPr lang="en-US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polisaccaridi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defRPr/>
            </a:pP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buFontTx/>
              <a:buChar char="•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Membrana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esterna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algn="l">
              <a:buFontTx/>
              <a:buChar char="–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complesso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lipidi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e </a:t>
            </a:r>
            <a:r>
              <a:rPr lang="en-US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cere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0770" name="Picture 2" descr="Risultati immagini per acidi micolic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071678"/>
            <a:ext cx="3980117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BBD9D0-0F22-406C-89E9-D8B2A2BE0D65}" type="slidenum">
              <a:rPr lang="it-IT" smtClean="0"/>
              <a:pPr/>
              <a:t>71</a:t>
            </a:fld>
            <a:endParaRPr lang="it-IT" smtClean="0"/>
          </a:p>
        </p:txBody>
      </p:sp>
      <p:sp>
        <p:nvSpPr>
          <p:cNvPr id="74755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it-IT" smtClean="0"/>
              <a:t>Batteri acido resistenti</a:t>
            </a:r>
          </a:p>
        </p:txBody>
      </p:sp>
      <p:pic>
        <p:nvPicPr>
          <p:cNvPr id="74756" name="Picture 5" descr="acido resistenti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088" y="1363663"/>
            <a:ext cx="7416800" cy="5102225"/>
          </a:xfrm>
          <a:noFill/>
          <a:ln w="28575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5EB38EA-1E0E-4C1C-BCDD-C7375E2BD9F1}" type="slidenum">
              <a:rPr lang="it-IT" smtClean="0"/>
              <a:pPr/>
              <a:t>72</a:t>
            </a:fld>
            <a:endParaRPr lang="it-IT" smtClean="0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Strutture esterne</a:t>
            </a:r>
            <a:endParaRPr lang="it-IT" sz="400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None/>
              <a:defRPr/>
            </a:pPr>
            <a:endParaRPr lang="it-IT" sz="280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None/>
              <a:defRPr/>
            </a:pPr>
            <a:endParaRPr lang="it-IT" sz="280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Char char="§"/>
              <a:defRPr/>
            </a:pPr>
            <a:r>
              <a:rPr lang="it-IT" sz="280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Capsula : strato ben organizzato aderente alla parete batterica di natura polisaccaridica o proteica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Char char="§"/>
              <a:defRPr/>
            </a:pPr>
            <a:r>
              <a:rPr lang="it-IT" sz="280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Strato mucoso: strato poco aderente e poco uniforme, facilmente rimovibile di natura polisaccaridica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Char char="§"/>
              <a:defRPr/>
            </a:pPr>
            <a:r>
              <a:rPr lang="it-IT" sz="280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Glicocalice: rete di polisaccaridi può circondare la capsula e lo strato mucoso, favorisce l’attecchimento del batterio</a:t>
            </a:r>
            <a:endParaRPr lang="it-IT" sz="280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 autoUpdateAnimBg="0"/>
      <p:bldP spid="71683" grpId="0" build="p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D9794AA-9595-4DAC-A8A4-44C8AF39D447}" type="slidenum">
              <a:rPr lang="it-IT" smtClean="0"/>
              <a:pPr/>
              <a:t>73</a:t>
            </a:fld>
            <a:endParaRPr lang="it-IT" smtClean="0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Capsula</a:t>
            </a:r>
            <a:br>
              <a:rPr lang="it-IT" sz="400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it-IT" sz="4000" smtClean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None/>
              <a:defRPr/>
            </a:pPr>
            <a:endParaRPr lang="it-IT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Char char="§"/>
              <a:defRPr/>
            </a:pPr>
            <a:r>
              <a:rPr lang="it-IT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Protegge la cellula dalla fagocitosi (fattore di virulenza).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Char char="§"/>
              <a:defRPr/>
            </a:pPr>
            <a:r>
              <a:rPr lang="it-IT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Barriera per molecole idrofobiche tossiche (detergenti)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Char char="§"/>
              <a:defRPr/>
            </a:pPr>
            <a:r>
              <a:rPr lang="it-IT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Favorisce l’adesione ad altri batteri alle superfici dei tessuti dell’ospite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Char char="§"/>
              <a:defRPr/>
            </a:pPr>
            <a:r>
              <a:rPr lang="it-IT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Spesso non è presente nelle colture in vitro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None/>
              <a:defRPr/>
            </a:pPr>
            <a:endParaRPr lang="it-IT" smtClean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utoUpdateAnimBg="0"/>
      <p:bldP spid="72707" grpId="0" build="p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A8C669-1D93-461C-A63D-0EA143E35403}" type="slidenum">
              <a:rPr lang="it-IT" smtClean="0"/>
              <a:pPr/>
              <a:t>74</a:t>
            </a:fld>
            <a:endParaRPr lang="it-IT" smtClean="0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80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Capsula in </a:t>
            </a:r>
            <a:r>
              <a:rPr lang="it-IT" sz="2800" i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Klebsiella pneumoniae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838200" y="533400"/>
            <a:ext cx="7467600" cy="5791200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73732" name="Picture 4" descr="Capsula"/>
          <p:cNvPicPr>
            <a:picLocks noChangeAspect="1" noChangeArrowheads="1"/>
          </p:cNvPicPr>
          <p:nvPr/>
        </p:nvPicPr>
        <p:blipFill>
          <a:blip r:embed="rId3" cstate="print"/>
          <a:srcRect l="1219"/>
          <a:stretch>
            <a:fillRect/>
          </a:stretch>
        </p:blipFill>
        <p:spPr bwMode="auto">
          <a:xfrm>
            <a:off x="1447800" y="1676400"/>
            <a:ext cx="6248400" cy="436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autoUpdateAnimBg="0"/>
      <p:bldP spid="7373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CAD3CD-BABD-4619-ABD0-54930E10D420}" type="slidenum">
              <a:rPr lang="it-IT" smtClean="0"/>
              <a:pPr/>
              <a:t>75</a:t>
            </a:fld>
            <a:endParaRPr lang="it-IT" smtClean="0"/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Capsula 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>
            <p:ph idx="1"/>
          </p:nvPr>
        </p:nvGraphicFramePr>
        <p:xfrm>
          <a:off x="1116013" y="1916113"/>
          <a:ext cx="3201987" cy="4321175"/>
        </p:xfrm>
        <a:graphic>
          <a:graphicData uri="http://schemas.openxmlformats.org/presentationml/2006/ole">
            <p:oleObj spid="_x0000_s3074" name="Image" r:id="rId4" imgW="2832246" imgH="3822896" progId="">
              <p:embed/>
            </p:oleObj>
          </a:graphicData>
        </a:graphic>
      </p:graphicFrame>
      <p:pic>
        <p:nvPicPr>
          <p:cNvPr id="3077" name="Picture 8" descr="u1fig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5850" y="2852738"/>
            <a:ext cx="3348038" cy="23764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3E5C486-28EF-4AF7-BC13-2417E8F3E1A7}" type="slidenum">
              <a:rPr lang="it-IT" smtClean="0"/>
              <a:pPr/>
              <a:t>76</a:t>
            </a:fld>
            <a:endParaRPr lang="it-IT" smtClean="0"/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Fagocitosi </a:t>
            </a:r>
          </a:p>
        </p:txBody>
      </p:sp>
      <p:pic>
        <p:nvPicPr>
          <p:cNvPr id="78852" name="Picture 3" descr="phago_pamp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68538" y="2133600"/>
            <a:ext cx="4608512" cy="4038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C1D071-A730-41AE-92EB-CB360B9ECAC0}" type="slidenum">
              <a:rPr lang="it-IT" smtClean="0"/>
              <a:pPr/>
              <a:t>77</a:t>
            </a:fld>
            <a:endParaRPr lang="it-IT" smtClean="0"/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smtClean="0"/>
              <a:t>Fagocitosi per mezzo dell’opsonizzazione</a:t>
            </a:r>
          </a:p>
        </p:txBody>
      </p:sp>
      <p:pic>
        <p:nvPicPr>
          <p:cNvPr id="79876" name="Picture 3" descr="phagsum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27275" y="2149475"/>
            <a:ext cx="4692650" cy="36195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0EAB7C-60D6-426E-94A1-C959F4E8EE93}" type="slidenum">
              <a:rPr lang="it-IT" smtClean="0"/>
              <a:pPr/>
              <a:t>78</a:t>
            </a:fld>
            <a:endParaRPr lang="it-IT" smtClean="0"/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Blocco della fagocitosi</a:t>
            </a:r>
          </a:p>
        </p:txBody>
      </p:sp>
      <p:pic>
        <p:nvPicPr>
          <p:cNvPr id="80900" name="Picture 3" descr="phago_pampcap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8175" y="1989138"/>
            <a:ext cx="5256213" cy="42100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127302-3C5D-4370-A647-F6E7218BD59B}" type="slidenum">
              <a:rPr lang="it-IT" smtClean="0"/>
              <a:pPr/>
              <a:t>79</a:t>
            </a:fld>
            <a:endParaRPr lang="it-IT" smtClean="0"/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Biofilm </a:t>
            </a:r>
          </a:p>
        </p:txBody>
      </p:sp>
      <p:pic>
        <p:nvPicPr>
          <p:cNvPr id="81924" name="Picture 4" descr="ecoli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39975" y="2093913"/>
            <a:ext cx="4176713" cy="4176712"/>
          </a:xfrm>
          <a:noFill/>
          <a:ln w="28575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E622AFE-5DAF-4C23-8202-A2E36C986242}" type="slidenum">
              <a:rPr lang="it-IT" smtClean="0"/>
              <a:pPr/>
              <a:t>8</a:t>
            </a:fld>
            <a:endParaRPr lang="it-IT" smtClean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rgbClr val="FF0000"/>
                </a:solidFill>
              </a:rPr>
              <a:t>Differenti forme batteriche II</a:t>
            </a:r>
          </a:p>
        </p:txBody>
      </p:sp>
      <p:pic>
        <p:nvPicPr>
          <p:cNvPr id="12292" name="Picture 3" descr="u1spi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803525"/>
            <a:ext cx="4081463" cy="2387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293" name="Picture 4" descr="act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6025" y="2797175"/>
            <a:ext cx="3479800" cy="23891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5562600" y="5859463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b="1"/>
              <a:t>Forme filamentose</a:t>
            </a:r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838200" y="5867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/>
              <a:t>      </a:t>
            </a:r>
            <a:r>
              <a:rPr lang="it-IT" b="1"/>
              <a:t>Da 1 </a:t>
            </a:r>
            <a:r>
              <a:rPr lang="it-IT" b="1">
                <a:cs typeface="Times New Roman" pitchFamily="18" charset="0"/>
              </a:rPr>
              <a:t>μm a 100 μm</a:t>
            </a:r>
            <a:r>
              <a:rPr lang="it-IT"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Biofilm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82946" name="Picture 4" descr="061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15147" b="8271"/>
          <a:stretch>
            <a:fillRect/>
          </a:stretch>
        </p:blipFill>
        <p:spPr>
          <a:xfrm>
            <a:off x="903288" y="1844675"/>
            <a:ext cx="8240712" cy="360045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60F079-0DA0-4F18-A284-385787D4EEC8}" type="slidenum">
              <a:rPr lang="it-IT" smtClean="0"/>
              <a:pPr/>
              <a:t>9</a:t>
            </a:fld>
            <a:endParaRPr lang="it-IT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i="1" smtClean="0"/>
              <a:t>Vibrio cholerae</a:t>
            </a:r>
          </a:p>
        </p:txBody>
      </p:sp>
      <p:pic>
        <p:nvPicPr>
          <p:cNvPr id="13316" name="Picture 3" descr="vibrio1_scale_fin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2501900"/>
            <a:ext cx="4176712" cy="2711450"/>
          </a:xfrm>
          <a:noFill/>
          <a:ln w="28575">
            <a:solidFill>
              <a:srgbClr val="000000"/>
            </a:solidFill>
          </a:ln>
        </p:spPr>
      </p:pic>
      <p:pic>
        <p:nvPicPr>
          <p:cNvPr id="13317" name="Picture 4" descr="96525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64100" y="2492375"/>
            <a:ext cx="3668713" cy="28241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1193</Words>
  <Application>Microsoft Office PowerPoint</Application>
  <PresentationFormat>Presentazione su schermo (4:3)</PresentationFormat>
  <Paragraphs>335</Paragraphs>
  <Slides>80</Slides>
  <Notes>76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80</vt:i4>
      </vt:variant>
    </vt:vector>
  </HeadingPairs>
  <TitlesOfParts>
    <vt:vector size="83" baseType="lpstr">
      <vt:lpstr>Struttura predefinita</vt:lpstr>
      <vt:lpstr>Grafico</vt:lpstr>
      <vt:lpstr>Image</vt:lpstr>
      <vt:lpstr>Batteri</vt:lpstr>
      <vt:lpstr>DIMENSIONI CELLULARI</vt:lpstr>
      <vt:lpstr>Differenti forme batteriche I</vt:lpstr>
      <vt:lpstr>Streptococcus pyogenes</vt:lpstr>
      <vt:lpstr>Streptococcus pneumoniae</vt:lpstr>
      <vt:lpstr>Sarcina  e tetradi</vt:lpstr>
      <vt:lpstr>Bacilli e streptobacilli</vt:lpstr>
      <vt:lpstr>Differenti forme batteriche II</vt:lpstr>
      <vt:lpstr>Vibrio cholerae</vt:lpstr>
      <vt:lpstr>Spirochete </vt:lpstr>
      <vt:lpstr>Spirilli </vt:lpstr>
      <vt:lpstr>Struttura cellula batterica</vt:lpstr>
      <vt:lpstr>Membrana citoplasmatica</vt:lpstr>
      <vt:lpstr>Principali funzioni della membrana citoplasmatica</vt:lpstr>
      <vt:lpstr>Altre funzioni della membrana citoplasmatica</vt:lpstr>
      <vt:lpstr>Tre classi di trasporto associate alla membrana</vt:lpstr>
      <vt:lpstr>Diffusione semplice</vt:lpstr>
      <vt:lpstr>Diffusione semplice</vt:lpstr>
      <vt:lpstr>Osmosi</vt:lpstr>
      <vt:lpstr>Osmosi nei diversi ambienti</vt:lpstr>
      <vt:lpstr>Osmosi in ambiente isotonico</vt:lpstr>
      <vt:lpstr>Osmosi in ambiente ipertonico</vt:lpstr>
      <vt:lpstr>Osmosi in ambiente ipotonico</vt:lpstr>
      <vt:lpstr>Un esempio</vt:lpstr>
      <vt:lpstr>Passaggio di sostanze attraverso la membrana per mezzo di proteine trasportatrici (carrier proteins)</vt:lpstr>
      <vt:lpstr>Sistema di trasporto antiporter</vt:lpstr>
      <vt:lpstr>Sistema di trasporto simporter</vt:lpstr>
      <vt:lpstr>Forza protonica</vt:lpstr>
      <vt:lpstr>Sistema di trasporto ABC (ATP-binding cassette)</vt:lpstr>
      <vt:lpstr>Trasporto attraverso la membrana con un sistema ABC</vt:lpstr>
      <vt:lpstr>Gruppi di traslocazione</vt:lpstr>
      <vt:lpstr>Trasporto di sostanze attraverso la membrana con un gruppo di traslocazione</vt:lpstr>
      <vt:lpstr>Proteine di trasporto della membrana</vt:lpstr>
      <vt:lpstr>Parete cellulare- peptidoglicano</vt:lpstr>
      <vt:lpstr>Precursore peptidoglicano</vt:lpstr>
      <vt:lpstr>Peptidoglicano batteri Gram+</vt:lpstr>
      <vt:lpstr>Peptidoglicano in batteri Gram-</vt:lpstr>
      <vt:lpstr>Legame tra le unità peptidiche e glicaniche nella formazione del peptidoglicano</vt:lpstr>
      <vt:lpstr>Diapositiva 39</vt:lpstr>
      <vt:lpstr>Sintesi peptidoglicano</vt:lpstr>
      <vt:lpstr>Sintesi peptidoglicano 2</vt:lpstr>
      <vt:lpstr>Sintesi peptidoglicano 3</vt:lpstr>
      <vt:lpstr>Sintesi peptidoglicano</vt:lpstr>
      <vt:lpstr>Diapositiva 44</vt:lpstr>
      <vt:lpstr>Colorazione di Gram</vt:lpstr>
      <vt:lpstr>Batteri Gram positivi</vt:lpstr>
      <vt:lpstr>Parete Gram+</vt:lpstr>
      <vt:lpstr>Acido teicoico</vt:lpstr>
      <vt:lpstr> Glicoproteina M</vt:lpstr>
      <vt:lpstr>Sintesi peptidoglicano batteri Gram+</vt:lpstr>
      <vt:lpstr>Effetto dei frammenti del peptidoglicano e degli acidi teicoici durante l’infezione dei batteri Gram +</vt:lpstr>
      <vt:lpstr>Meccanismo d’azione peptidoglicano</vt:lpstr>
      <vt:lpstr>Eccessiva produzione di citochine durante l’infezione sistemica da Gram +</vt:lpstr>
      <vt:lpstr>Batteri Gram negativi</vt:lpstr>
      <vt:lpstr>Parete Gram-</vt:lpstr>
      <vt:lpstr>Sintesi peptidoglicano batteri Gram-</vt:lpstr>
      <vt:lpstr>Parete cellulare Gram-negativi</vt:lpstr>
      <vt:lpstr>Membrana esterna (gram-)</vt:lpstr>
      <vt:lpstr>Membrana esterna (GRAM-)</vt:lpstr>
      <vt:lpstr>LPS </vt:lpstr>
      <vt:lpstr>Struttura del lipopolisaccaride </vt:lpstr>
      <vt:lpstr>Diapositiva 62</vt:lpstr>
      <vt:lpstr>Effetto tossico LPS</vt:lpstr>
      <vt:lpstr>Diapositiva 64</vt:lpstr>
      <vt:lpstr>Meccanismo d’azione LPS</vt:lpstr>
      <vt:lpstr>Eccessiva produzione di citochine nell’infezioni sistemiche da batteri Gram-</vt:lpstr>
      <vt:lpstr>Shock tossico</vt:lpstr>
      <vt:lpstr>Caratteristiche dei rivestimenti dei batteri Gram-positivi e Gram-negativi</vt:lpstr>
      <vt:lpstr>Batteri acido resistenti</vt:lpstr>
      <vt:lpstr>Diapositiva 70</vt:lpstr>
      <vt:lpstr>Batteri acido resistenti</vt:lpstr>
      <vt:lpstr>Strutture esterne</vt:lpstr>
      <vt:lpstr>Capsula </vt:lpstr>
      <vt:lpstr>Capsula in Klebsiella pneumoniae</vt:lpstr>
      <vt:lpstr>Capsula </vt:lpstr>
      <vt:lpstr>Fagocitosi </vt:lpstr>
      <vt:lpstr>Fagocitosi per mezzo dell’opsonizzazione</vt:lpstr>
      <vt:lpstr>Blocco della fagocitosi</vt:lpstr>
      <vt:lpstr>Biofilm </vt:lpstr>
      <vt:lpstr>Biofilm </vt:lpstr>
    </vt:vector>
  </TitlesOfParts>
  <Company>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Coniugazione batterica</dc:title>
  <dc:creator>a</dc:creator>
  <cp:lastModifiedBy>Utente</cp:lastModifiedBy>
  <cp:revision>62</cp:revision>
  <dcterms:created xsi:type="dcterms:W3CDTF">2003-03-10T10:49:43Z</dcterms:created>
  <dcterms:modified xsi:type="dcterms:W3CDTF">2015-02-28T16:58:11Z</dcterms:modified>
</cp:coreProperties>
</file>