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63" r:id="rId9"/>
    <p:sldId id="271" r:id="rId10"/>
    <p:sldId id="273" r:id="rId11"/>
    <p:sldId id="264" r:id="rId12"/>
    <p:sldId id="265" r:id="rId13"/>
    <p:sldId id="274" r:id="rId14"/>
    <p:sldId id="275" r:id="rId15"/>
    <p:sldId id="266" r:id="rId16"/>
    <p:sldId id="272" r:id="rId17"/>
    <p:sldId id="267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AE02-ECA1-470B-9967-EBC66E30D0AD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53EA845-8D25-4DD7-B290-9081211CB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83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AE02-ECA1-470B-9967-EBC66E30D0AD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3EA845-8D25-4DD7-B290-9081211CB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65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AE02-ECA1-470B-9967-EBC66E30D0AD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3EA845-8D25-4DD7-B290-9081211CBE1D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5086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AE02-ECA1-470B-9967-EBC66E30D0AD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3EA845-8D25-4DD7-B290-9081211CB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404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AE02-ECA1-470B-9967-EBC66E30D0AD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3EA845-8D25-4DD7-B290-9081211CBE1D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642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AE02-ECA1-470B-9967-EBC66E30D0AD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3EA845-8D25-4DD7-B290-9081211CB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19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AE02-ECA1-470B-9967-EBC66E30D0AD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A845-8D25-4DD7-B290-9081211CB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76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AE02-ECA1-470B-9967-EBC66E30D0AD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A845-8D25-4DD7-B290-9081211CB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81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AE02-ECA1-470B-9967-EBC66E30D0AD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A845-8D25-4DD7-B290-9081211CB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97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AE02-ECA1-470B-9967-EBC66E30D0AD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3EA845-8D25-4DD7-B290-9081211CB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0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AE02-ECA1-470B-9967-EBC66E30D0AD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3EA845-8D25-4DD7-B290-9081211CB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93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AE02-ECA1-470B-9967-EBC66E30D0AD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3EA845-8D25-4DD7-B290-9081211CB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82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AE02-ECA1-470B-9967-EBC66E30D0AD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A845-8D25-4DD7-B290-9081211CB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72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AE02-ECA1-470B-9967-EBC66E30D0AD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A845-8D25-4DD7-B290-9081211CB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74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AE02-ECA1-470B-9967-EBC66E30D0AD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A845-8D25-4DD7-B290-9081211CB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49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AE02-ECA1-470B-9967-EBC66E30D0AD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3EA845-8D25-4DD7-B290-9081211CB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51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EAE02-ECA1-470B-9967-EBC66E30D0AD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53EA845-8D25-4DD7-B290-9081211CB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66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EE337D-3A6D-4A42-B8EC-43BCFF8475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Le competenze interculturali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3AEAC52-152F-466A-A7D0-5ABE0173A6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/>
              <a:t>Stefano Tedeschi</a:t>
            </a:r>
          </a:p>
          <a:p>
            <a:r>
              <a:rPr lang="it-IT" b="1" dirty="0"/>
              <a:t>Sapienza Università di Roma</a:t>
            </a:r>
          </a:p>
        </p:txBody>
      </p:sp>
    </p:spTree>
    <p:extLst>
      <p:ext uri="{BB962C8B-B14F-4D97-AF65-F5344CB8AC3E}">
        <p14:creationId xmlns:p14="http://schemas.microsoft.com/office/powerpoint/2010/main" val="1300395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336BE63-2640-4D5F-949E-1FEBC6455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63" y="1761196"/>
            <a:ext cx="8923813" cy="3145644"/>
          </a:xfrm>
          <a:prstGeom prst="rect">
            <a:avLst/>
          </a:prstGeom>
        </p:spPr>
      </p:pic>
      <p:sp>
        <p:nvSpPr>
          <p:cNvPr id="16" name="Freeform 33">
            <a:extLst>
              <a:ext uri="{FF2B5EF4-FFF2-40B4-BE49-F238E27FC236}">
                <a16:creationId xmlns:a16="http://schemas.microsoft.com/office/drawing/2014/main" id="{070928B1-3E69-44AC-A1EE-B4E4270A7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6917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8696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60EA53-B28A-479D-B171-9C83359AD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41" r="6050" b="-1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A36C3AF-D435-4EDA-BCAC-B7D402FA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800" err="1"/>
              <a:t>L’empatia</a:t>
            </a:r>
            <a:r>
              <a:rPr lang="es-ES" sz="2800"/>
              <a:t> come </a:t>
            </a:r>
            <a:r>
              <a:rPr lang="es-ES" sz="2800" err="1"/>
              <a:t>chiave</a:t>
            </a:r>
            <a:r>
              <a:rPr lang="es-ES" sz="2800"/>
              <a:t> </a:t>
            </a:r>
            <a:r>
              <a:rPr lang="es-ES" sz="2800" err="1"/>
              <a:t>della</a:t>
            </a:r>
            <a:r>
              <a:rPr lang="es-ES" sz="2800"/>
              <a:t>  </a:t>
            </a:r>
            <a:r>
              <a:rPr lang="es-ES" sz="2800" err="1"/>
              <a:t>competenza</a:t>
            </a:r>
            <a:r>
              <a:rPr lang="es-ES" sz="2800"/>
              <a:t> </a:t>
            </a:r>
            <a:r>
              <a:rPr lang="es-ES" sz="2800" err="1"/>
              <a:t>interculturale</a:t>
            </a:r>
            <a:endParaRPr lang="it-IT" sz="2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83D0D0-81EA-4FE0-91B4-359D10DF1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2133600"/>
            <a:ext cx="5657088" cy="3413760"/>
          </a:xfrm>
        </p:spPr>
        <p:txBody>
          <a:bodyPr>
            <a:normAutofit/>
          </a:bodyPr>
          <a:lstStyle/>
          <a:p>
            <a:r>
              <a:rPr lang="es-ES" b="1" dirty="0"/>
              <a:t>La </a:t>
            </a:r>
            <a:r>
              <a:rPr lang="es-ES" b="1" dirty="0" err="1"/>
              <a:t>chiave</a:t>
            </a:r>
            <a:r>
              <a:rPr lang="es-ES" b="1" dirty="0"/>
              <a:t> del </a:t>
            </a:r>
            <a:r>
              <a:rPr lang="es-ES" b="1" dirty="0" err="1"/>
              <a:t>processo</a:t>
            </a:r>
            <a:r>
              <a:rPr lang="es-ES" b="1" dirty="0"/>
              <a:t> che porta </a:t>
            </a:r>
            <a:r>
              <a:rPr lang="es-ES" b="1" dirty="0" err="1"/>
              <a:t>all’etnorelativismo</a:t>
            </a:r>
            <a:r>
              <a:rPr lang="es-ES" b="1" dirty="0"/>
              <a:t> è </a:t>
            </a:r>
            <a:r>
              <a:rPr lang="es-ES" b="1" dirty="0" err="1"/>
              <a:t>il</a:t>
            </a:r>
            <a:r>
              <a:rPr lang="es-ES" b="1" dirty="0"/>
              <a:t> </a:t>
            </a:r>
            <a:r>
              <a:rPr lang="es-ES" b="1" dirty="0" err="1"/>
              <a:t>concetto</a:t>
            </a:r>
            <a:r>
              <a:rPr lang="es-ES" b="1" dirty="0"/>
              <a:t> di “</a:t>
            </a:r>
            <a:r>
              <a:rPr lang="es-ES" b="1" dirty="0" err="1"/>
              <a:t>empatia</a:t>
            </a:r>
            <a:r>
              <a:rPr lang="es-ES" b="1" dirty="0"/>
              <a:t>”. Bennett la </a:t>
            </a:r>
            <a:r>
              <a:rPr lang="es-ES" b="1" dirty="0" err="1"/>
              <a:t>definisce</a:t>
            </a:r>
            <a:r>
              <a:rPr lang="es-ES" b="1" dirty="0"/>
              <a:t> come la </a:t>
            </a:r>
            <a:r>
              <a:rPr lang="es-ES" b="1" dirty="0" err="1"/>
              <a:t>capacità</a:t>
            </a:r>
            <a:r>
              <a:rPr lang="es-ES" b="1" dirty="0"/>
              <a:t> di </a:t>
            </a:r>
            <a:r>
              <a:rPr lang="es-ES" b="1" dirty="0" err="1"/>
              <a:t>riconoscere</a:t>
            </a:r>
            <a:r>
              <a:rPr lang="es-ES" b="1" dirty="0"/>
              <a:t> e </a:t>
            </a:r>
            <a:r>
              <a:rPr lang="es-ES" b="1" dirty="0" err="1"/>
              <a:t>fare</a:t>
            </a:r>
            <a:r>
              <a:rPr lang="es-ES" b="1" dirty="0"/>
              <a:t> </a:t>
            </a:r>
            <a:r>
              <a:rPr lang="es-ES" b="1" dirty="0" err="1"/>
              <a:t>propri</a:t>
            </a:r>
            <a:r>
              <a:rPr lang="es-ES" b="1" dirty="0"/>
              <a:t> </a:t>
            </a:r>
            <a:r>
              <a:rPr lang="es-ES" b="1" dirty="0" err="1"/>
              <a:t>riferimenti</a:t>
            </a:r>
            <a:r>
              <a:rPr lang="es-ES" b="1" dirty="0"/>
              <a:t> </a:t>
            </a:r>
            <a:r>
              <a:rPr lang="es-ES" b="1" dirty="0" err="1"/>
              <a:t>culturali</a:t>
            </a:r>
            <a:r>
              <a:rPr lang="es-ES" b="1" dirty="0"/>
              <a:t> </a:t>
            </a:r>
            <a:r>
              <a:rPr lang="es-ES" b="1" dirty="0" err="1"/>
              <a:t>diversi</a:t>
            </a:r>
            <a:r>
              <a:rPr lang="es-ES" b="1" dirty="0"/>
              <a:t> </a:t>
            </a:r>
            <a:r>
              <a:rPr lang="es-ES" b="1" dirty="0" err="1"/>
              <a:t>rispetto</a:t>
            </a:r>
            <a:r>
              <a:rPr lang="es-ES" b="1" dirty="0"/>
              <a:t> a </a:t>
            </a:r>
            <a:r>
              <a:rPr lang="es-ES" b="1" dirty="0" err="1"/>
              <a:t>quelli</a:t>
            </a:r>
            <a:r>
              <a:rPr lang="es-ES" b="1" dirty="0"/>
              <a:t> </a:t>
            </a:r>
            <a:r>
              <a:rPr lang="es-ES" b="1" dirty="0" err="1"/>
              <a:t>personali</a:t>
            </a:r>
            <a:r>
              <a:rPr lang="es-ES" b="1" dirty="0"/>
              <a:t>, “</a:t>
            </a:r>
            <a:r>
              <a:rPr lang="es-ES" b="1" dirty="0" err="1"/>
              <a:t>l’abilità</a:t>
            </a:r>
            <a:r>
              <a:rPr lang="es-ES" b="1" dirty="0"/>
              <a:t> di </a:t>
            </a:r>
            <a:r>
              <a:rPr lang="es-ES" b="1" dirty="0" err="1"/>
              <a:t>fare</a:t>
            </a:r>
            <a:r>
              <a:rPr lang="es-ES" b="1" dirty="0"/>
              <a:t> </a:t>
            </a:r>
            <a:r>
              <a:rPr lang="es-ES" b="1" dirty="0" err="1"/>
              <a:t>esperienza</a:t>
            </a:r>
            <a:r>
              <a:rPr lang="es-ES" b="1" dirty="0"/>
              <a:t> di </a:t>
            </a:r>
            <a:r>
              <a:rPr lang="es-ES" b="1" dirty="0" err="1"/>
              <a:t>aspetti</a:t>
            </a:r>
            <a:r>
              <a:rPr lang="es-ES" b="1" dirty="0"/>
              <a:t> </a:t>
            </a:r>
            <a:r>
              <a:rPr lang="es-ES" b="1" dirty="0" err="1"/>
              <a:t>della</a:t>
            </a:r>
            <a:r>
              <a:rPr lang="es-ES" b="1" dirty="0"/>
              <a:t> </a:t>
            </a:r>
            <a:r>
              <a:rPr lang="es-ES" b="1" dirty="0" err="1"/>
              <a:t>realtà</a:t>
            </a:r>
            <a:r>
              <a:rPr lang="es-ES" b="1" dirty="0"/>
              <a:t> in modo diverso </a:t>
            </a:r>
            <a:r>
              <a:rPr lang="es-ES" b="1" dirty="0" err="1"/>
              <a:t>rispetto</a:t>
            </a:r>
            <a:r>
              <a:rPr lang="es-ES" b="1" dirty="0"/>
              <a:t> a come </a:t>
            </a:r>
            <a:r>
              <a:rPr lang="es-ES" b="1" dirty="0" err="1"/>
              <a:t>avverrebbe</a:t>
            </a:r>
            <a:r>
              <a:rPr lang="es-ES" b="1" dirty="0"/>
              <a:t> </a:t>
            </a:r>
            <a:r>
              <a:rPr lang="es-ES" b="1" dirty="0" err="1"/>
              <a:t>nella</a:t>
            </a:r>
            <a:r>
              <a:rPr lang="es-ES" b="1" dirty="0"/>
              <a:t> cultura </a:t>
            </a:r>
            <a:r>
              <a:rPr lang="es-ES" b="1" dirty="0" err="1"/>
              <a:t>personale</a:t>
            </a:r>
            <a:r>
              <a:rPr lang="es-ES" b="1" dirty="0"/>
              <a:t>”.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704028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A1F8EB7-05CC-4C86-9863-AAE82EB30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s-ES">
                <a:solidFill>
                  <a:schemeClr val="tx2">
                    <a:lumMod val="75000"/>
                  </a:schemeClr>
                </a:solidFill>
              </a:rPr>
              <a:t>Misurare le competenze interculturali</a:t>
            </a:r>
            <a:endParaRPr lang="it-IT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4EEBD3-49F3-4A2D-B0B8-55D805B8A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Risulta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cruciale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nelle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professioni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che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hanno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compiti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istituzionali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negli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ambiti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della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salute,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dell’educazione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nei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servizi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sociale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e 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amministrativi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riflettere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sui criterio e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gli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indicatori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competenza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e sui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modelli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riferimento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Una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particolare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attenzione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viene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rivolta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alla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capacità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adattamento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, in cui si 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mettono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evidenza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i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comportamenti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verbali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e non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verbali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, una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adeguata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flessibilità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cognitiva,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affettiva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comportamentale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capace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di generare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atteggiamenti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transformativi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situazioni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interpersonali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conflitto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3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B46DC5-3E7A-4810-BBCF-57587D7C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modello di Edward Taylor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F95229-78B5-4001-983B-486C7AC90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modello di Edward Taylor si basa sulle capacità di adattamento della persona e sulla sua integrazione nei contesti sociali quando essi sono sentiti come diversi. </a:t>
            </a:r>
          </a:p>
          <a:p>
            <a:r>
              <a:rPr lang="it-IT" dirty="0"/>
              <a:t>Taylor individua cinque fasi nel processo di apprendimento delle competenze interculturali:</a:t>
            </a:r>
          </a:p>
          <a:p>
            <a:r>
              <a:rPr lang="it-IT" dirty="0"/>
              <a:t>1. Il bagaglio delle esperienze di partenza</a:t>
            </a:r>
          </a:p>
          <a:p>
            <a:r>
              <a:rPr lang="it-IT" dirty="0"/>
              <a:t>2. Fare fronte allo «shock», o al disequilibrio culturale</a:t>
            </a:r>
          </a:p>
          <a:p>
            <a:r>
              <a:rPr lang="it-IT" dirty="0"/>
              <a:t>3. Saper utilizzare diversi approcci cognitivi verso la differenza culturale</a:t>
            </a:r>
          </a:p>
          <a:p>
            <a:r>
              <a:rPr lang="it-IT" dirty="0"/>
              <a:t>4. Sviluppare strategie di apprendimento comportamentale</a:t>
            </a:r>
          </a:p>
          <a:p>
            <a:r>
              <a:rPr lang="it-IT" dirty="0"/>
              <a:t>5. </a:t>
            </a:r>
            <a:r>
              <a:rPr lang="it-IT" dirty="0" err="1"/>
              <a:t>Modifcare</a:t>
            </a:r>
            <a:r>
              <a:rPr lang="it-IT" dirty="0"/>
              <a:t> l’identità culturale</a:t>
            </a:r>
          </a:p>
        </p:txBody>
      </p:sp>
    </p:spTree>
    <p:extLst>
      <p:ext uri="{BB962C8B-B14F-4D97-AF65-F5344CB8AC3E}">
        <p14:creationId xmlns:p14="http://schemas.microsoft.com/office/powerpoint/2010/main" val="3509138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612726-6AD2-4BFC-B44A-BA092E156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4B9C2C-FD52-48EF-8BDE-720C5030F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1DE0485-65C8-4D95-9B34-C55884FC2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AC67F8F0-02DB-45DA-9889-7B19382DE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88" y="3962"/>
            <a:ext cx="7607808" cy="68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55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0685DC-0CEE-482C-8A89-7A85EECA3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E7A3995-7838-422C-A858-41A8B1ACA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527" y="685800"/>
            <a:ext cx="3649085" cy="5225422"/>
          </a:xfrm>
        </p:spPr>
        <p:txBody>
          <a:bodyPr anchor="ctr">
            <a:normAutofit/>
          </a:bodyPr>
          <a:lstStyle/>
          <a:p>
            <a:r>
              <a:rPr lang="es-ES" dirty="0" err="1"/>
              <a:t>Il</a:t>
            </a:r>
            <a:r>
              <a:rPr lang="es-ES" dirty="0"/>
              <a:t> </a:t>
            </a:r>
            <a:r>
              <a:rPr lang="es-ES" dirty="0" err="1"/>
              <a:t>modello</a:t>
            </a:r>
            <a:r>
              <a:rPr lang="es-ES" dirty="0"/>
              <a:t> di Darla </a:t>
            </a:r>
            <a:r>
              <a:rPr lang="es-ES" dirty="0" err="1"/>
              <a:t>Deardorff</a:t>
            </a:r>
            <a:endParaRPr lang="it-IT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1628A5-06CF-426B-948A-59ED234C9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43B7B4-A0FF-45BC-AADF-0FB0DE87B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554" y="685800"/>
            <a:ext cx="5970162" cy="5225422"/>
          </a:xfrm>
        </p:spPr>
        <p:txBody>
          <a:bodyPr anchor="ctr">
            <a:normAutofit/>
          </a:bodyPr>
          <a:lstStyle/>
          <a:p>
            <a:r>
              <a:rPr lang="es-ES" sz="2800" b="1" dirty="0"/>
              <a:t>Un </a:t>
            </a:r>
            <a:r>
              <a:rPr lang="es-ES" sz="2800" b="1" dirty="0" err="1"/>
              <a:t>modello</a:t>
            </a:r>
            <a:r>
              <a:rPr lang="es-ES" sz="2800" b="1" dirty="0"/>
              <a:t> </a:t>
            </a:r>
            <a:r>
              <a:rPr lang="es-ES" sz="2800" b="1" dirty="0" err="1"/>
              <a:t>progressivo</a:t>
            </a:r>
            <a:r>
              <a:rPr lang="es-ES" sz="2800" b="1" dirty="0"/>
              <a:t> e </a:t>
            </a:r>
            <a:r>
              <a:rPr lang="es-ES" sz="2800" b="1" dirty="0" err="1"/>
              <a:t>interattivo</a:t>
            </a:r>
            <a:r>
              <a:rPr lang="es-ES" sz="2800" b="1" dirty="0"/>
              <a:t> che </a:t>
            </a:r>
            <a:r>
              <a:rPr lang="es-ES" sz="2800" b="1" dirty="0" err="1"/>
              <a:t>realizza</a:t>
            </a:r>
            <a:r>
              <a:rPr lang="es-ES" sz="2800" b="1" dirty="0"/>
              <a:t> in un </a:t>
            </a:r>
            <a:r>
              <a:rPr lang="es-ES" sz="2800" b="1" dirty="0" err="1"/>
              <a:t>processo</a:t>
            </a:r>
            <a:r>
              <a:rPr lang="es-ES" sz="2800" b="1" dirty="0"/>
              <a:t> continuo che si autoalimenta a </a:t>
            </a:r>
            <a:r>
              <a:rPr lang="es-ES" sz="2800" b="1" dirty="0" err="1"/>
              <a:t>partire</a:t>
            </a:r>
            <a:r>
              <a:rPr lang="es-ES" sz="2800" b="1" dirty="0"/>
              <a:t> da una </a:t>
            </a:r>
            <a:r>
              <a:rPr lang="es-ES" sz="2800" b="1" dirty="0" err="1"/>
              <a:t>situazione</a:t>
            </a:r>
            <a:r>
              <a:rPr lang="es-ES" sz="2800" b="1" dirty="0"/>
              <a:t> </a:t>
            </a:r>
            <a:r>
              <a:rPr lang="es-ES" sz="2800" b="1" dirty="0" err="1"/>
              <a:t>personale</a:t>
            </a:r>
            <a:r>
              <a:rPr lang="es-ES" sz="2800" b="1" dirty="0"/>
              <a:t>, </a:t>
            </a:r>
            <a:r>
              <a:rPr lang="es-ES" sz="2800" b="1" dirty="0" err="1"/>
              <a:t>muovendosi</a:t>
            </a:r>
            <a:r>
              <a:rPr lang="es-ES" sz="2800" b="1" dirty="0"/>
              <a:t> verso </a:t>
            </a:r>
            <a:r>
              <a:rPr lang="es-ES" sz="2800" b="1" dirty="0" err="1"/>
              <a:t>risultati</a:t>
            </a:r>
            <a:r>
              <a:rPr lang="es-ES" sz="2800" b="1" dirty="0"/>
              <a:t> che </a:t>
            </a:r>
            <a:r>
              <a:rPr lang="es-ES" sz="2800" b="1" dirty="0" err="1"/>
              <a:t>modificano</a:t>
            </a:r>
            <a:r>
              <a:rPr lang="es-ES" sz="2800" b="1" dirty="0"/>
              <a:t> </a:t>
            </a:r>
            <a:r>
              <a:rPr lang="es-ES" sz="2800" b="1" dirty="0" err="1"/>
              <a:t>l’ambiente</a:t>
            </a:r>
            <a:r>
              <a:rPr lang="es-ES" sz="2800" b="1" dirty="0"/>
              <a:t> </a:t>
            </a:r>
            <a:r>
              <a:rPr lang="es-ES" sz="2800" b="1" dirty="0" err="1"/>
              <a:t>circostante</a:t>
            </a:r>
            <a:r>
              <a:rPr lang="es-ES" sz="2800" b="1" dirty="0"/>
              <a:t>.</a:t>
            </a:r>
            <a:endParaRPr lang="it-IT" sz="28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902729-F83B-46AA-B572-057BD32A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6041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720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6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A504869-BFA2-4DCA-9252-F9DF0A3A2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728" y="480060"/>
            <a:ext cx="8690016" cy="595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24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BEC12E-D213-4DC1-ACEB-1853BE951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L’intelligenza</a:t>
            </a:r>
            <a:r>
              <a:rPr lang="es-ES" dirty="0"/>
              <a:t> </a:t>
            </a:r>
            <a:r>
              <a:rPr lang="es-ES" dirty="0" err="1"/>
              <a:t>culturale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48386D-93AF-43F5-957C-2FCA1EF13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b="1" dirty="0" err="1"/>
              <a:t>Negli</a:t>
            </a:r>
            <a:r>
              <a:rPr lang="es-ES" sz="2000" b="1" dirty="0"/>
              <a:t> </a:t>
            </a:r>
            <a:r>
              <a:rPr lang="es-ES" sz="2000" b="1" dirty="0" err="1"/>
              <a:t>ultimi</a:t>
            </a:r>
            <a:r>
              <a:rPr lang="es-ES" sz="2000" b="1" dirty="0"/>
              <a:t> </a:t>
            </a:r>
            <a:r>
              <a:rPr lang="es-ES" sz="2000" b="1" dirty="0" err="1"/>
              <a:t>anni</a:t>
            </a:r>
            <a:r>
              <a:rPr lang="es-ES" sz="2000" b="1" dirty="0"/>
              <a:t> </a:t>
            </a:r>
            <a:r>
              <a:rPr lang="es-ES" sz="2000" b="1" dirty="0" err="1"/>
              <a:t>alcuni</a:t>
            </a:r>
            <a:r>
              <a:rPr lang="es-ES" sz="2000" b="1" dirty="0"/>
              <a:t> </a:t>
            </a:r>
            <a:r>
              <a:rPr lang="es-ES" sz="2000" b="1" dirty="0" err="1"/>
              <a:t>studiosi</a:t>
            </a:r>
            <a:r>
              <a:rPr lang="es-ES" sz="2000" b="1" dirty="0"/>
              <a:t> </a:t>
            </a:r>
            <a:r>
              <a:rPr lang="es-ES" sz="2000" b="1" dirty="0" err="1"/>
              <a:t>hanno</a:t>
            </a:r>
            <a:r>
              <a:rPr lang="es-ES" sz="2000" b="1" dirty="0"/>
              <a:t> </a:t>
            </a:r>
            <a:r>
              <a:rPr lang="es-ES" sz="2000" b="1" dirty="0" err="1"/>
              <a:t>sostituito</a:t>
            </a:r>
            <a:r>
              <a:rPr lang="es-ES" sz="2000" b="1" dirty="0"/>
              <a:t> </a:t>
            </a:r>
            <a:r>
              <a:rPr lang="es-ES" sz="2000" b="1" dirty="0" err="1"/>
              <a:t>il</a:t>
            </a:r>
            <a:r>
              <a:rPr lang="es-ES" sz="2000" b="1" dirty="0"/>
              <a:t> </a:t>
            </a:r>
            <a:r>
              <a:rPr lang="es-ES" sz="2000" b="1" dirty="0" err="1"/>
              <a:t>concetto</a:t>
            </a:r>
            <a:r>
              <a:rPr lang="es-ES" sz="2000" b="1" dirty="0"/>
              <a:t> di </a:t>
            </a:r>
            <a:r>
              <a:rPr lang="es-ES" sz="2000" b="1" dirty="0" err="1"/>
              <a:t>competenza</a:t>
            </a:r>
            <a:r>
              <a:rPr lang="es-ES" sz="2000" b="1" dirty="0"/>
              <a:t> </a:t>
            </a:r>
            <a:r>
              <a:rPr lang="es-ES" sz="2000" b="1" dirty="0" err="1"/>
              <a:t>interculturale</a:t>
            </a:r>
            <a:r>
              <a:rPr lang="es-ES" sz="2000" b="1" dirty="0"/>
              <a:t> con </a:t>
            </a:r>
            <a:r>
              <a:rPr lang="es-ES" sz="2000" b="1" dirty="0" err="1"/>
              <a:t>quello</a:t>
            </a:r>
            <a:r>
              <a:rPr lang="es-ES" sz="2000" b="1" dirty="0"/>
              <a:t> di </a:t>
            </a:r>
            <a:r>
              <a:rPr lang="es-ES" sz="2000" b="1" dirty="0" err="1"/>
              <a:t>intelligenza</a:t>
            </a:r>
            <a:r>
              <a:rPr lang="es-ES" sz="2000" b="1" dirty="0"/>
              <a:t> </a:t>
            </a:r>
            <a:r>
              <a:rPr lang="es-ES" sz="2000" b="1" dirty="0" err="1"/>
              <a:t>culturale</a:t>
            </a:r>
            <a:r>
              <a:rPr lang="es-ES" sz="2000" b="1" dirty="0"/>
              <a:t>, </a:t>
            </a:r>
            <a:r>
              <a:rPr lang="es-ES" sz="2000" b="1" dirty="0" err="1"/>
              <a:t>definendola</a:t>
            </a:r>
            <a:r>
              <a:rPr lang="es-ES" sz="2000" b="1" dirty="0"/>
              <a:t> come la </a:t>
            </a:r>
            <a:r>
              <a:rPr lang="es-ES" sz="2000" b="1" dirty="0" err="1"/>
              <a:t>capacità</a:t>
            </a:r>
            <a:r>
              <a:rPr lang="es-ES" sz="2000" b="1" dirty="0"/>
              <a:t> di </a:t>
            </a:r>
            <a:r>
              <a:rPr lang="es-ES" sz="2000" b="1" dirty="0" err="1"/>
              <a:t>adattamento</a:t>
            </a:r>
            <a:r>
              <a:rPr lang="es-ES" sz="2000" b="1" dirty="0"/>
              <a:t> di una persona in </a:t>
            </a:r>
            <a:r>
              <a:rPr lang="es-ES" sz="2000" b="1" dirty="0" err="1"/>
              <a:t>nuovi</a:t>
            </a:r>
            <a:r>
              <a:rPr lang="es-ES" sz="2000" b="1" dirty="0"/>
              <a:t> </a:t>
            </a:r>
            <a:r>
              <a:rPr lang="es-ES" sz="2000" b="1" dirty="0" err="1"/>
              <a:t>contesti</a:t>
            </a:r>
            <a:r>
              <a:rPr lang="es-ES" sz="2000" b="1" dirty="0"/>
              <a:t> </a:t>
            </a:r>
            <a:r>
              <a:rPr lang="es-ES" sz="2000" b="1" dirty="0" err="1"/>
              <a:t>culturali</a:t>
            </a:r>
            <a:r>
              <a:rPr lang="es-ES" sz="2000" b="1" dirty="0"/>
              <a:t>. In </a:t>
            </a:r>
            <a:r>
              <a:rPr lang="es-ES" sz="2000" b="1" dirty="0" err="1"/>
              <a:t>questa</a:t>
            </a:r>
            <a:r>
              <a:rPr lang="es-ES" sz="2000" b="1" dirty="0"/>
              <a:t> </a:t>
            </a:r>
            <a:r>
              <a:rPr lang="es-ES" sz="2000" b="1" dirty="0" err="1"/>
              <a:t>prospettiva</a:t>
            </a:r>
            <a:r>
              <a:rPr lang="es-ES" sz="2000" b="1" dirty="0"/>
              <a:t> la </a:t>
            </a:r>
            <a:r>
              <a:rPr lang="es-ES" sz="2000" b="1" dirty="0" err="1"/>
              <a:t>capacità</a:t>
            </a:r>
            <a:r>
              <a:rPr lang="es-ES" sz="2000" b="1" dirty="0"/>
              <a:t> di </a:t>
            </a:r>
            <a:r>
              <a:rPr lang="es-ES" sz="2000" b="1" dirty="0" err="1"/>
              <a:t>apprendimento</a:t>
            </a:r>
            <a:r>
              <a:rPr lang="es-ES" sz="2000" b="1" dirty="0"/>
              <a:t> </a:t>
            </a:r>
            <a:r>
              <a:rPr lang="es-ES" sz="2000" b="1" dirty="0" err="1"/>
              <a:t>sono</a:t>
            </a:r>
            <a:r>
              <a:rPr lang="es-ES" sz="2000" b="1" dirty="0"/>
              <a:t> in </a:t>
            </a:r>
            <a:r>
              <a:rPr lang="es-ES" sz="2000" b="1" dirty="0" err="1"/>
              <a:t>relazione</a:t>
            </a:r>
            <a:r>
              <a:rPr lang="es-ES" sz="2000" b="1" dirty="0"/>
              <a:t> con la </a:t>
            </a:r>
            <a:r>
              <a:rPr lang="es-ES" sz="2000" b="1" dirty="0" err="1"/>
              <a:t>capacità</a:t>
            </a:r>
            <a:r>
              <a:rPr lang="es-ES" sz="2000" b="1" dirty="0"/>
              <a:t> di </a:t>
            </a:r>
            <a:r>
              <a:rPr lang="es-ES" sz="2000" b="1" dirty="0" err="1"/>
              <a:t>adattamento</a:t>
            </a:r>
            <a:r>
              <a:rPr lang="es-ES" sz="2000" b="1" dirty="0"/>
              <a:t> </a:t>
            </a:r>
            <a:r>
              <a:rPr lang="es-ES" sz="2000" b="1" dirty="0" err="1"/>
              <a:t>ai</a:t>
            </a:r>
            <a:r>
              <a:rPr lang="es-ES" sz="2000" b="1" dirty="0"/>
              <a:t> </a:t>
            </a:r>
            <a:r>
              <a:rPr lang="es-ES" sz="2000" b="1" dirty="0" err="1"/>
              <a:t>nuovi</a:t>
            </a:r>
            <a:r>
              <a:rPr lang="es-ES" sz="2000" b="1" dirty="0"/>
              <a:t> </a:t>
            </a:r>
            <a:r>
              <a:rPr lang="es-ES" sz="2000" b="1" dirty="0" err="1"/>
              <a:t>contesti</a:t>
            </a:r>
            <a:r>
              <a:rPr lang="es-ES" sz="2000" b="1" dirty="0"/>
              <a:t> e con le </a:t>
            </a:r>
            <a:r>
              <a:rPr lang="es-ES" sz="2000" b="1" dirty="0" err="1"/>
              <a:t>soluzioni</a:t>
            </a:r>
            <a:r>
              <a:rPr lang="es-ES" sz="2000" b="1" dirty="0"/>
              <a:t> </a:t>
            </a:r>
            <a:r>
              <a:rPr lang="es-ES" sz="2000" b="1" dirty="0" err="1"/>
              <a:t>creative</a:t>
            </a:r>
            <a:r>
              <a:rPr lang="es-ES" sz="2000" b="1" dirty="0"/>
              <a:t> </a:t>
            </a:r>
            <a:r>
              <a:rPr lang="es-ES" sz="2000" b="1" dirty="0" err="1"/>
              <a:t>dei</a:t>
            </a:r>
            <a:r>
              <a:rPr lang="es-ES" sz="2000" b="1" dirty="0"/>
              <a:t> </a:t>
            </a:r>
            <a:r>
              <a:rPr lang="es-ES" sz="2000" b="1" dirty="0" err="1"/>
              <a:t>problemi</a:t>
            </a:r>
            <a:r>
              <a:rPr lang="es-ES" sz="2000" b="1" dirty="0"/>
              <a:t>, </a:t>
            </a:r>
            <a:r>
              <a:rPr lang="es-ES" sz="2000" b="1" dirty="0" err="1"/>
              <a:t>attraverso</a:t>
            </a:r>
            <a:r>
              <a:rPr lang="es-ES" sz="2000" b="1" dirty="0"/>
              <a:t> la </a:t>
            </a:r>
            <a:r>
              <a:rPr lang="es-ES" sz="2000" b="1" dirty="0" err="1"/>
              <a:t>definizione</a:t>
            </a:r>
            <a:r>
              <a:rPr lang="es-ES" sz="2000" b="1" dirty="0"/>
              <a:t> di </a:t>
            </a:r>
            <a:r>
              <a:rPr lang="es-ES" sz="2000" b="1" dirty="0" err="1"/>
              <a:t>priorità</a:t>
            </a:r>
            <a:r>
              <a:rPr lang="es-ES" sz="2000" b="1" dirty="0"/>
              <a:t> e di </a:t>
            </a:r>
            <a:r>
              <a:rPr lang="es-ES" sz="2000" b="1" dirty="0" err="1"/>
              <a:t>giudizi</a:t>
            </a:r>
            <a:r>
              <a:rPr lang="es-ES" sz="2000" b="1" dirty="0"/>
              <a:t> </a:t>
            </a:r>
            <a:r>
              <a:rPr lang="es-ES" sz="2000" b="1" dirty="0" err="1"/>
              <a:t>sulle</a:t>
            </a:r>
            <a:r>
              <a:rPr lang="es-ES" sz="2000" b="1" dirty="0"/>
              <a:t> norme </a:t>
            </a:r>
            <a:r>
              <a:rPr lang="es-ES" sz="2000" b="1" dirty="0" err="1"/>
              <a:t>prestabilite</a:t>
            </a:r>
            <a:r>
              <a:rPr lang="es-ES" sz="2000" b="1" dirty="0"/>
              <a:t>. </a:t>
            </a:r>
            <a:r>
              <a:rPr lang="es-ES" sz="2000" b="1" dirty="0" err="1"/>
              <a:t>Questo</a:t>
            </a:r>
            <a:r>
              <a:rPr lang="es-ES" sz="2000" b="1" dirty="0"/>
              <a:t> </a:t>
            </a:r>
            <a:r>
              <a:rPr lang="es-ES" sz="2000" b="1" dirty="0" err="1"/>
              <a:t>modello</a:t>
            </a:r>
            <a:r>
              <a:rPr lang="es-ES" sz="2000" b="1" dirty="0"/>
              <a:t> </a:t>
            </a:r>
            <a:r>
              <a:rPr lang="es-ES" sz="2000" b="1" dirty="0" err="1"/>
              <a:t>ci</a:t>
            </a:r>
            <a:r>
              <a:rPr lang="es-ES" sz="2000" b="1" dirty="0"/>
              <a:t> </a:t>
            </a:r>
            <a:r>
              <a:rPr lang="es-ES" sz="2000" b="1" dirty="0" err="1"/>
              <a:t>permette</a:t>
            </a:r>
            <a:r>
              <a:rPr lang="es-ES" sz="2000" b="1" dirty="0"/>
              <a:t> di pensare </a:t>
            </a:r>
            <a:r>
              <a:rPr lang="es-ES" sz="2000" b="1" dirty="0" err="1"/>
              <a:t>l’intelligenza</a:t>
            </a:r>
            <a:r>
              <a:rPr lang="es-ES" sz="2000" b="1" dirty="0"/>
              <a:t> </a:t>
            </a:r>
            <a:r>
              <a:rPr lang="es-ES" sz="2000" b="1" dirty="0" err="1"/>
              <a:t>interculturale</a:t>
            </a:r>
            <a:r>
              <a:rPr lang="es-ES" sz="2000" b="1" dirty="0"/>
              <a:t> </a:t>
            </a:r>
            <a:r>
              <a:rPr lang="es-ES" sz="2000" b="1" dirty="0" err="1"/>
              <a:t>senza</a:t>
            </a:r>
            <a:r>
              <a:rPr lang="es-ES" sz="2000" b="1" dirty="0"/>
              <a:t> </a:t>
            </a:r>
            <a:r>
              <a:rPr lang="es-ES" sz="2000" b="1" dirty="0" err="1"/>
              <a:t>vincolarla</a:t>
            </a:r>
            <a:r>
              <a:rPr lang="es-ES" sz="2000" b="1" dirty="0"/>
              <a:t> a “</a:t>
            </a:r>
            <a:r>
              <a:rPr lang="es-ES" sz="2000" b="1" dirty="0" err="1"/>
              <a:t>vantaggi</a:t>
            </a:r>
            <a:r>
              <a:rPr lang="es-ES" sz="2000" b="1" dirty="0"/>
              <a:t>” in </a:t>
            </a:r>
            <a:r>
              <a:rPr lang="es-ES" sz="2000" b="1" dirty="0" err="1"/>
              <a:t>aree</a:t>
            </a:r>
            <a:r>
              <a:rPr lang="es-ES" sz="2000" b="1" dirty="0"/>
              <a:t> </a:t>
            </a:r>
            <a:r>
              <a:rPr lang="es-ES" sz="2000" b="1" dirty="0" err="1"/>
              <a:t>specifiche</a:t>
            </a:r>
            <a:r>
              <a:rPr lang="es-ES" sz="2000" b="1" dirty="0"/>
              <a:t> come, ad </a:t>
            </a:r>
            <a:r>
              <a:rPr lang="es-ES" sz="2000" b="1" dirty="0" err="1"/>
              <a:t>esempio</a:t>
            </a:r>
            <a:r>
              <a:rPr lang="es-ES" sz="2000" b="1" dirty="0"/>
              <a:t>, </a:t>
            </a:r>
            <a:r>
              <a:rPr lang="es-ES" sz="2000" b="1" dirty="0" err="1"/>
              <a:t>quella</a:t>
            </a:r>
            <a:r>
              <a:rPr lang="es-ES" sz="2000" b="1" dirty="0"/>
              <a:t> </a:t>
            </a:r>
            <a:r>
              <a:rPr lang="es-ES" sz="2000" b="1" dirty="0" err="1"/>
              <a:t>delle</a:t>
            </a:r>
            <a:r>
              <a:rPr lang="es-ES" sz="2000" b="1" dirty="0"/>
              <a:t> </a:t>
            </a:r>
            <a:r>
              <a:rPr lang="es-ES" sz="2000" b="1" dirty="0" err="1"/>
              <a:t>competenze</a:t>
            </a:r>
            <a:r>
              <a:rPr lang="es-ES" sz="2000" b="1" dirty="0"/>
              <a:t> </a:t>
            </a:r>
            <a:r>
              <a:rPr lang="es-ES" sz="2000" b="1" dirty="0" err="1"/>
              <a:t>linguistiche</a:t>
            </a:r>
            <a:r>
              <a:rPr lang="es-ES" sz="2000" b="1" dirty="0"/>
              <a:t>.</a:t>
            </a:r>
            <a:endParaRPr lang="it-IT" sz="2000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7596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D6D933-7090-4146-8156-BC20DAE4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Verso l’elaborazione di nuovi modelli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58CB9F-25AC-4C7F-8C8F-AF5E9AD5A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Negli ultimi decenni inoltre sono state mosse critiche e proposti nuovi modelli che non provengono dal mondo europeo e nordamericano, ma che fanno riferimento ad esperienze soprattutto africane e latinoamericane.</a:t>
            </a:r>
          </a:p>
          <a:p>
            <a:r>
              <a:rPr lang="it-IT" dirty="0"/>
              <a:t>Importanza dei contesti sociali rispetto alle esperienze individuali</a:t>
            </a:r>
          </a:p>
          <a:p>
            <a:r>
              <a:rPr lang="it-IT" dirty="0"/>
              <a:t>Differenza nelle situazioni interculturali: mondi originari ed esperienze migratorie</a:t>
            </a:r>
          </a:p>
          <a:p>
            <a:r>
              <a:rPr lang="it-IT" dirty="0"/>
              <a:t>Intercultura e ridefinizione degli spazi </a:t>
            </a:r>
            <a:r>
              <a:rPr lang="it-IT"/>
              <a:t>di potere </a:t>
            </a:r>
          </a:p>
        </p:txBody>
      </p:sp>
    </p:spTree>
    <p:extLst>
      <p:ext uri="{BB962C8B-B14F-4D97-AF65-F5344CB8AC3E}">
        <p14:creationId xmlns:p14="http://schemas.microsoft.com/office/powerpoint/2010/main" val="153953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6E757A-7872-4BA4-BD29-012E5EB13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 e Storia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E096E9-A219-4389-B487-D57F1603B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b="1" dirty="0"/>
              <a:t>La </a:t>
            </a:r>
            <a:r>
              <a:rPr lang="es-ES" sz="2400" b="1" dirty="0" err="1"/>
              <a:t>letteratura</a:t>
            </a:r>
            <a:r>
              <a:rPr lang="es-ES" sz="2400" b="1" dirty="0"/>
              <a:t> </a:t>
            </a:r>
            <a:r>
              <a:rPr lang="es-ES" sz="2400" b="1" dirty="0" err="1"/>
              <a:t>scientifica</a:t>
            </a:r>
            <a:r>
              <a:rPr lang="es-ES" sz="2400" b="1" dirty="0"/>
              <a:t> </a:t>
            </a:r>
            <a:r>
              <a:rPr lang="es-ES" sz="2400" b="1" dirty="0" err="1"/>
              <a:t>ci</a:t>
            </a:r>
            <a:r>
              <a:rPr lang="es-ES" sz="2400" b="1" dirty="0"/>
              <a:t> </a:t>
            </a:r>
            <a:r>
              <a:rPr lang="es-ES" sz="2400" b="1" dirty="0" err="1"/>
              <a:t>offre</a:t>
            </a:r>
            <a:r>
              <a:rPr lang="es-ES" sz="2400" b="1" dirty="0"/>
              <a:t> un </a:t>
            </a:r>
            <a:r>
              <a:rPr lang="es-ES" sz="2400" b="1" dirty="0" err="1"/>
              <a:t>progressivo</a:t>
            </a:r>
            <a:r>
              <a:rPr lang="es-ES" sz="2400" b="1" dirty="0"/>
              <a:t> </a:t>
            </a:r>
            <a:r>
              <a:rPr lang="es-ES" sz="2400" b="1" dirty="0" err="1"/>
              <a:t>ampiamento</a:t>
            </a:r>
            <a:r>
              <a:rPr lang="es-ES" sz="2400" b="1" dirty="0"/>
              <a:t> del </a:t>
            </a:r>
            <a:r>
              <a:rPr lang="es-ES" sz="2400" b="1" dirty="0" err="1"/>
              <a:t>concetto</a:t>
            </a:r>
            <a:r>
              <a:rPr lang="es-ES" sz="2400" b="1" dirty="0"/>
              <a:t> di “</a:t>
            </a:r>
            <a:r>
              <a:rPr lang="es-ES" sz="2400" b="1" dirty="0" err="1"/>
              <a:t>competenza</a:t>
            </a:r>
            <a:r>
              <a:rPr lang="es-ES" sz="2400" b="1" dirty="0"/>
              <a:t> </a:t>
            </a:r>
            <a:r>
              <a:rPr lang="es-ES" sz="2400" b="1" dirty="0" err="1"/>
              <a:t>interculturale</a:t>
            </a:r>
            <a:r>
              <a:rPr lang="es-ES" sz="2400" b="1" dirty="0"/>
              <a:t>”. La </a:t>
            </a:r>
            <a:r>
              <a:rPr lang="es-ES" sz="2400" b="1" dirty="0" err="1"/>
              <a:t>ricerca</a:t>
            </a:r>
            <a:r>
              <a:rPr lang="es-ES" sz="2400" b="1" dirty="0"/>
              <a:t> si è </a:t>
            </a:r>
            <a:r>
              <a:rPr lang="es-ES" sz="2400" b="1" dirty="0" err="1"/>
              <a:t>sviluppata</a:t>
            </a:r>
            <a:r>
              <a:rPr lang="es-ES" sz="2400" b="1" dirty="0"/>
              <a:t> </a:t>
            </a:r>
            <a:r>
              <a:rPr lang="es-ES" sz="2400" b="1" dirty="0" err="1"/>
              <a:t>soprattutto</a:t>
            </a:r>
            <a:r>
              <a:rPr lang="es-ES" sz="2400" b="1" dirty="0"/>
              <a:t> in </a:t>
            </a:r>
            <a:r>
              <a:rPr lang="it-IT" sz="2400" b="1" dirty="0"/>
              <a:t>Nordamerica</a:t>
            </a:r>
            <a:r>
              <a:rPr lang="es-ES" sz="2400" b="1" dirty="0"/>
              <a:t> a </a:t>
            </a:r>
            <a:r>
              <a:rPr lang="it-IT" sz="2400" b="1" dirty="0"/>
              <a:t>partire</a:t>
            </a:r>
            <a:r>
              <a:rPr lang="es-ES" sz="2400" b="1" dirty="0"/>
              <a:t> </a:t>
            </a:r>
            <a:r>
              <a:rPr lang="es-ES" sz="2400" b="1" dirty="0" err="1"/>
              <a:t>dagli</a:t>
            </a:r>
            <a:r>
              <a:rPr lang="es-ES" sz="2400" b="1" dirty="0"/>
              <a:t> </a:t>
            </a:r>
            <a:r>
              <a:rPr lang="es-ES" sz="2400" b="1" dirty="0" err="1"/>
              <a:t>anni</a:t>
            </a:r>
            <a:r>
              <a:rPr lang="es-ES" sz="2400" b="1" dirty="0"/>
              <a:t> </a:t>
            </a:r>
            <a:r>
              <a:rPr lang="es-ES" sz="2400" b="1" dirty="0" err="1"/>
              <a:t>cinquanta</a:t>
            </a:r>
            <a:r>
              <a:rPr lang="es-ES" sz="2400" b="1" dirty="0"/>
              <a:t> del </a:t>
            </a:r>
            <a:r>
              <a:rPr lang="es-ES" sz="2400" b="1" dirty="0" err="1"/>
              <a:t>secolo</a:t>
            </a:r>
            <a:r>
              <a:rPr lang="es-ES" sz="2400" b="1" dirty="0"/>
              <a:t>  </a:t>
            </a:r>
            <a:r>
              <a:rPr lang="es-ES" sz="2400" b="1" dirty="0" err="1"/>
              <a:t>scorso</a:t>
            </a:r>
            <a:r>
              <a:rPr lang="es-ES" sz="2400" b="1" dirty="0"/>
              <a:t>, </a:t>
            </a:r>
            <a:r>
              <a:rPr lang="es-ES" sz="2400" b="1" dirty="0" err="1"/>
              <a:t>sviluppando</a:t>
            </a:r>
            <a:r>
              <a:rPr lang="es-ES" sz="2400" b="1" dirty="0"/>
              <a:t> le </a:t>
            </a:r>
            <a:r>
              <a:rPr lang="es-ES" sz="2400" b="1" dirty="0" err="1"/>
              <a:t>dinamiche</a:t>
            </a:r>
            <a:r>
              <a:rPr lang="es-ES" sz="2400" b="1" dirty="0"/>
              <a:t> </a:t>
            </a:r>
            <a:r>
              <a:rPr lang="es-ES" sz="2400" b="1" dirty="0" err="1"/>
              <a:t>dello</a:t>
            </a:r>
            <a:r>
              <a:rPr lang="es-ES" sz="2400" b="1" dirty="0"/>
              <a:t> shock </a:t>
            </a:r>
            <a:r>
              <a:rPr lang="es-ES" sz="2400" b="1" dirty="0" err="1"/>
              <a:t>culturale</a:t>
            </a:r>
            <a:r>
              <a:rPr lang="es-ES" sz="2400" b="1" dirty="0"/>
              <a:t> e le </a:t>
            </a:r>
            <a:r>
              <a:rPr lang="es-ES" sz="2400" b="1" dirty="0" err="1"/>
              <a:t>dimensioni</a:t>
            </a:r>
            <a:r>
              <a:rPr lang="es-ES" sz="2400" b="1" dirty="0"/>
              <a:t> </a:t>
            </a:r>
            <a:r>
              <a:rPr lang="es-ES" sz="2400" b="1" dirty="0" err="1"/>
              <a:t>considerate</a:t>
            </a:r>
            <a:r>
              <a:rPr lang="es-ES" sz="2400" b="1" dirty="0"/>
              <a:t> meno </a:t>
            </a:r>
            <a:r>
              <a:rPr lang="es-ES" sz="2400" b="1" dirty="0" err="1"/>
              <a:t>esplicite</a:t>
            </a:r>
            <a:r>
              <a:rPr lang="es-ES" sz="2400" b="1" dirty="0"/>
              <a:t> </a:t>
            </a:r>
            <a:r>
              <a:rPr lang="es-ES" sz="2400" b="1" dirty="0" err="1"/>
              <a:t>nella</a:t>
            </a:r>
            <a:r>
              <a:rPr lang="es-ES" sz="2400" b="1" dirty="0"/>
              <a:t> </a:t>
            </a:r>
            <a:r>
              <a:rPr lang="es-ES" sz="2400" b="1" dirty="0" err="1"/>
              <a:t>comunicazione</a:t>
            </a:r>
            <a:r>
              <a:rPr lang="es-ES" sz="2400" b="1" dirty="0"/>
              <a:t> </a:t>
            </a:r>
            <a:r>
              <a:rPr lang="es-ES" sz="2400" b="1" dirty="0" err="1"/>
              <a:t>interpersonale</a:t>
            </a:r>
            <a:r>
              <a:rPr lang="es-ES" sz="2400" b="1" dirty="0"/>
              <a:t>, come la </a:t>
            </a:r>
            <a:r>
              <a:rPr lang="es-ES" sz="2400" b="1" dirty="0" err="1"/>
              <a:t>comunicazione</a:t>
            </a:r>
            <a:r>
              <a:rPr lang="es-ES" sz="2400" b="1" dirty="0"/>
              <a:t> non </a:t>
            </a:r>
            <a:r>
              <a:rPr lang="es-ES" sz="2400" b="1" dirty="0" err="1"/>
              <a:t>verbale</a:t>
            </a:r>
            <a:r>
              <a:rPr lang="es-ES" sz="2400" b="1" dirty="0"/>
              <a:t> e la </a:t>
            </a:r>
            <a:r>
              <a:rPr lang="es-ES" sz="2400" b="1" dirty="0" err="1"/>
              <a:t>prossemica</a:t>
            </a:r>
            <a:r>
              <a:rPr lang="es-ES" sz="2400" b="1" dirty="0"/>
              <a:t>.</a:t>
            </a:r>
            <a:endParaRPr lang="it-IT" sz="2400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8399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F85642-9F87-4256-94D8-CE92AEB59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Le </a:t>
            </a:r>
            <a:r>
              <a:rPr lang="es-ES" dirty="0" err="1"/>
              <a:t>società</a:t>
            </a:r>
            <a:r>
              <a:rPr lang="es-ES" dirty="0"/>
              <a:t> </a:t>
            </a:r>
            <a:r>
              <a:rPr lang="es-ES" dirty="0" err="1"/>
              <a:t>contemporanee</a:t>
            </a:r>
            <a:r>
              <a:rPr lang="es-ES" dirty="0"/>
              <a:t> come </a:t>
            </a:r>
            <a:r>
              <a:rPr lang="es-ES" dirty="0" err="1"/>
              <a:t>società</a:t>
            </a:r>
            <a:r>
              <a:rPr lang="es-ES" dirty="0"/>
              <a:t> </a:t>
            </a:r>
            <a:r>
              <a:rPr lang="es-ES" dirty="0" err="1"/>
              <a:t>interculturali</a:t>
            </a:r>
            <a:r>
              <a:rPr lang="es-ES" dirty="0"/>
              <a:t> “di </a:t>
            </a:r>
            <a:r>
              <a:rPr lang="es-ES" dirty="0" err="1"/>
              <a:t>fatto</a:t>
            </a:r>
            <a:r>
              <a:rPr lang="es-ES" dirty="0"/>
              <a:t>”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CC748F-2838-46FA-A358-63D388A8F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b="1" dirty="0" err="1"/>
              <a:t>All’inizio</a:t>
            </a:r>
            <a:r>
              <a:rPr lang="es-ES" sz="2400" b="1" dirty="0"/>
              <a:t> si </a:t>
            </a:r>
            <a:r>
              <a:rPr lang="es-ES" sz="2400" b="1" dirty="0" err="1"/>
              <a:t>tratta</a:t>
            </a:r>
            <a:r>
              <a:rPr lang="es-ES" sz="2400" b="1" dirty="0"/>
              <a:t> di una </a:t>
            </a:r>
            <a:r>
              <a:rPr lang="es-ES" sz="2400" b="1" dirty="0" err="1"/>
              <a:t>categoria</a:t>
            </a:r>
            <a:r>
              <a:rPr lang="es-ES" sz="2400" b="1" dirty="0"/>
              <a:t> solo </a:t>
            </a:r>
            <a:r>
              <a:rPr lang="es-ES" sz="2400" b="1" dirty="0" err="1"/>
              <a:t>descrittiva</a:t>
            </a:r>
            <a:r>
              <a:rPr lang="es-ES" sz="2400" b="1" dirty="0"/>
              <a:t> che si </a:t>
            </a:r>
            <a:r>
              <a:rPr lang="es-ES" sz="2400" b="1" dirty="0" err="1"/>
              <a:t>riferisce</a:t>
            </a:r>
            <a:r>
              <a:rPr lang="es-ES" sz="2400" b="1" dirty="0"/>
              <a:t> in modo </a:t>
            </a:r>
            <a:r>
              <a:rPr lang="es-ES" sz="2400" b="1" dirty="0" err="1"/>
              <a:t>generico</a:t>
            </a:r>
            <a:r>
              <a:rPr lang="es-ES" sz="2400" b="1" dirty="0"/>
              <a:t> al campo </a:t>
            </a:r>
            <a:r>
              <a:rPr lang="es-ES" sz="2400" b="1" dirty="0" err="1"/>
              <a:t>delle</a:t>
            </a:r>
            <a:r>
              <a:rPr lang="es-ES" sz="2400" b="1" dirty="0"/>
              <a:t> ‘</a:t>
            </a:r>
            <a:r>
              <a:rPr lang="es-ES" sz="2400" b="1" dirty="0" err="1"/>
              <a:t>relazioni</a:t>
            </a:r>
            <a:r>
              <a:rPr lang="es-ES" sz="2400" b="1" dirty="0"/>
              <a:t> </a:t>
            </a:r>
            <a:r>
              <a:rPr lang="es-ES" sz="2400" b="1" dirty="0" err="1"/>
              <a:t>tra</a:t>
            </a:r>
            <a:r>
              <a:rPr lang="es-ES" sz="2400" b="1" dirty="0"/>
              <a:t> persone culturalmente </a:t>
            </a:r>
            <a:r>
              <a:rPr lang="es-ES" sz="2400" b="1" dirty="0" err="1"/>
              <a:t>diverse</a:t>
            </a:r>
            <a:r>
              <a:rPr lang="es-ES" sz="2400" b="1" dirty="0"/>
              <a:t>’, che </a:t>
            </a:r>
            <a:r>
              <a:rPr lang="es-ES" sz="2400" b="1" dirty="0" err="1"/>
              <a:t>possono</a:t>
            </a:r>
            <a:r>
              <a:rPr lang="es-ES" sz="2400" b="1" dirty="0"/>
              <a:t> </a:t>
            </a:r>
            <a:r>
              <a:rPr lang="es-ES" sz="2400" b="1" dirty="0" err="1"/>
              <a:t>assumere</a:t>
            </a:r>
            <a:r>
              <a:rPr lang="es-ES" sz="2400" b="1" dirty="0"/>
              <a:t> </a:t>
            </a:r>
            <a:r>
              <a:rPr lang="es-ES" sz="2400" b="1" dirty="0" err="1"/>
              <a:t>segni</a:t>
            </a:r>
            <a:r>
              <a:rPr lang="es-ES" sz="2400" b="1" dirty="0"/>
              <a:t> </a:t>
            </a:r>
            <a:r>
              <a:rPr lang="es-ES" sz="2400" b="1" dirty="0" err="1"/>
              <a:t>differenti</a:t>
            </a:r>
            <a:r>
              <a:rPr lang="es-ES" sz="2400" b="1" dirty="0"/>
              <a:t>. </a:t>
            </a:r>
          </a:p>
          <a:p>
            <a:r>
              <a:rPr lang="es-ES" sz="2400" b="1" dirty="0"/>
              <a:t>Le </a:t>
            </a:r>
            <a:r>
              <a:rPr lang="es-ES" sz="2400" b="1" dirty="0" err="1"/>
              <a:t>società</a:t>
            </a:r>
            <a:r>
              <a:rPr lang="es-ES" sz="2400" b="1" dirty="0"/>
              <a:t> </a:t>
            </a:r>
            <a:r>
              <a:rPr lang="es-ES" sz="2400" b="1" dirty="0" err="1"/>
              <a:t>contemporanee</a:t>
            </a:r>
            <a:r>
              <a:rPr lang="es-ES" sz="2400" b="1" dirty="0"/>
              <a:t> </a:t>
            </a:r>
            <a:r>
              <a:rPr lang="es-ES" sz="2400" b="1" dirty="0" err="1"/>
              <a:t>vengono</a:t>
            </a:r>
            <a:r>
              <a:rPr lang="es-ES" sz="2400" b="1" dirty="0"/>
              <a:t> considérate come ‘</a:t>
            </a:r>
            <a:r>
              <a:rPr lang="es-ES" sz="2400" b="1" dirty="0" err="1"/>
              <a:t>interculturali</a:t>
            </a:r>
            <a:r>
              <a:rPr lang="es-ES" sz="2400" b="1" dirty="0"/>
              <a:t>’ di </a:t>
            </a:r>
            <a:r>
              <a:rPr lang="es-ES" sz="2400" b="1" dirty="0" err="1"/>
              <a:t>fatto</a:t>
            </a:r>
            <a:r>
              <a:rPr lang="es-ES" sz="2400" b="1" dirty="0"/>
              <a:t>, </a:t>
            </a:r>
            <a:r>
              <a:rPr lang="es-ES" sz="2400" b="1" dirty="0" err="1"/>
              <a:t>ma</a:t>
            </a:r>
            <a:r>
              <a:rPr lang="es-ES" sz="2400" b="1" dirty="0"/>
              <a:t> </a:t>
            </a:r>
            <a:r>
              <a:rPr lang="es-ES" sz="2400" b="1" dirty="0" err="1"/>
              <a:t>questa</a:t>
            </a:r>
            <a:r>
              <a:rPr lang="es-ES" sz="2400" b="1" dirty="0"/>
              <a:t> ‘</a:t>
            </a:r>
            <a:r>
              <a:rPr lang="es-ES" sz="2400" b="1" dirty="0" err="1"/>
              <a:t>interculturalità</a:t>
            </a:r>
            <a:r>
              <a:rPr lang="es-ES" sz="2400" b="1" dirty="0"/>
              <a:t> di </a:t>
            </a:r>
            <a:r>
              <a:rPr lang="es-ES" sz="2400" b="1" dirty="0" err="1"/>
              <a:t>fatto</a:t>
            </a:r>
            <a:r>
              <a:rPr lang="es-ES" sz="2400" b="1" dirty="0"/>
              <a:t>’ </a:t>
            </a:r>
            <a:r>
              <a:rPr lang="es-ES" sz="2400" b="1" dirty="0" err="1"/>
              <a:t>può</a:t>
            </a:r>
            <a:r>
              <a:rPr lang="es-ES" sz="2400" b="1" dirty="0"/>
              <a:t> </a:t>
            </a:r>
            <a:r>
              <a:rPr lang="es-ES" sz="2400" b="1" dirty="0" err="1"/>
              <a:t>rivestire</a:t>
            </a:r>
            <a:r>
              <a:rPr lang="es-ES" sz="2400" b="1" dirty="0"/>
              <a:t> </a:t>
            </a:r>
            <a:r>
              <a:rPr lang="es-ES" sz="2400" b="1" dirty="0" err="1"/>
              <a:t>contorni</a:t>
            </a:r>
            <a:r>
              <a:rPr lang="es-ES" sz="2400" b="1" dirty="0"/>
              <a:t> </a:t>
            </a:r>
            <a:r>
              <a:rPr lang="es-ES" sz="2400" b="1" dirty="0" err="1"/>
              <a:t>negativi</a:t>
            </a:r>
            <a:r>
              <a:rPr lang="es-ES" sz="2400" b="1" dirty="0"/>
              <a:t>, che </a:t>
            </a:r>
            <a:r>
              <a:rPr lang="es-ES" sz="2400" b="1" dirty="0" err="1"/>
              <a:t>sfortunatamente</a:t>
            </a:r>
            <a:r>
              <a:rPr lang="es-ES" sz="2400" b="1" dirty="0"/>
              <a:t> </a:t>
            </a:r>
            <a:r>
              <a:rPr lang="es-ES" sz="2400" b="1" dirty="0" err="1"/>
              <a:t>possono</a:t>
            </a:r>
            <a:r>
              <a:rPr lang="es-ES" sz="2400" b="1" dirty="0"/>
              <a:t> </a:t>
            </a:r>
            <a:r>
              <a:rPr lang="es-ES" sz="2400" b="1" dirty="0" err="1"/>
              <a:t>includere</a:t>
            </a:r>
            <a:r>
              <a:rPr lang="es-ES" sz="2400" b="1" dirty="0"/>
              <a:t> forme di </a:t>
            </a:r>
            <a:r>
              <a:rPr lang="es-ES" sz="2400" b="1" dirty="0" err="1"/>
              <a:t>razzismo</a:t>
            </a:r>
            <a:r>
              <a:rPr lang="es-ES" sz="2400" b="1" dirty="0"/>
              <a:t> e </a:t>
            </a:r>
            <a:r>
              <a:rPr lang="es-ES" sz="2400" b="1" dirty="0" err="1"/>
              <a:t>svalutazione</a:t>
            </a:r>
            <a:r>
              <a:rPr lang="es-ES" sz="2400" b="1" dirty="0"/>
              <a:t> di </a:t>
            </a:r>
            <a:r>
              <a:rPr lang="es-ES" sz="2400" b="1" dirty="0" err="1"/>
              <a:t>differenze</a:t>
            </a:r>
            <a:r>
              <a:rPr lang="es-ES" sz="2400" b="1" dirty="0"/>
              <a:t> </a:t>
            </a:r>
            <a:r>
              <a:rPr lang="es-ES" sz="2400" b="1" dirty="0" err="1"/>
              <a:t>culturali</a:t>
            </a:r>
            <a:r>
              <a:rPr lang="es-ES" sz="2400" b="1" dirty="0"/>
              <a:t> </a:t>
            </a:r>
            <a:r>
              <a:rPr lang="es-ES" sz="2400" b="1" dirty="0" err="1"/>
              <a:t>significative</a:t>
            </a:r>
            <a:r>
              <a:rPr lang="es-ES" sz="2400" b="1" dirty="0"/>
              <a:t>” </a:t>
            </a:r>
            <a:r>
              <a:rPr lang="it-IT" sz="2400" b="1" dirty="0"/>
              <a:t>(</a:t>
            </a:r>
            <a:r>
              <a:rPr lang="it-IT" sz="2400" b="1" dirty="0" err="1"/>
              <a:t>Mato</a:t>
            </a:r>
            <a:r>
              <a:rPr lang="it-IT" sz="2400" b="1" dirty="0"/>
              <a:t> 2008: 15).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576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441105-8D3B-417F-B709-E7A0F4AB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Il</a:t>
            </a:r>
            <a:r>
              <a:rPr lang="es-ES" dirty="0"/>
              <a:t> </a:t>
            </a:r>
            <a:r>
              <a:rPr lang="es-ES" dirty="0" err="1"/>
              <a:t>concetto</a:t>
            </a:r>
            <a:r>
              <a:rPr lang="es-ES" dirty="0"/>
              <a:t> di </a:t>
            </a:r>
            <a:r>
              <a:rPr lang="es-ES" dirty="0" err="1"/>
              <a:t>competenza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7DA23F-FBCE-426B-A75A-4FD471A14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b="1" dirty="0"/>
              <a:t>La diversa </a:t>
            </a:r>
            <a:r>
              <a:rPr lang="es-ES" sz="2000" b="1" dirty="0" err="1"/>
              <a:t>capacità</a:t>
            </a:r>
            <a:r>
              <a:rPr lang="es-ES" sz="2000" b="1" dirty="0"/>
              <a:t> di </a:t>
            </a:r>
            <a:r>
              <a:rPr lang="es-ES" sz="2000" b="1" dirty="0" err="1"/>
              <a:t>interpretazione</a:t>
            </a:r>
            <a:r>
              <a:rPr lang="es-ES" sz="2000" b="1" dirty="0"/>
              <a:t> </a:t>
            </a:r>
            <a:r>
              <a:rPr lang="es-ES" sz="2000" b="1" dirty="0" err="1"/>
              <a:t>delle</a:t>
            </a:r>
            <a:r>
              <a:rPr lang="es-ES" sz="2000" b="1" dirty="0"/>
              <a:t> </a:t>
            </a:r>
            <a:r>
              <a:rPr lang="es-ES" sz="2000" b="1" dirty="0" err="1"/>
              <a:t>categorie</a:t>
            </a:r>
            <a:r>
              <a:rPr lang="es-ES" sz="2000" b="1" dirty="0"/>
              <a:t> </a:t>
            </a:r>
            <a:r>
              <a:rPr lang="es-ES" sz="2000" b="1" dirty="0" err="1"/>
              <a:t>culturali</a:t>
            </a:r>
            <a:r>
              <a:rPr lang="es-ES" sz="2000" b="1" dirty="0"/>
              <a:t> </a:t>
            </a:r>
            <a:r>
              <a:rPr lang="es-ES" sz="2000" b="1" dirty="0" err="1"/>
              <a:t>ci</a:t>
            </a:r>
            <a:r>
              <a:rPr lang="es-ES" sz="2000" b="1" dirty="0"/>
              <a:t> interroga </a:t>
            </a:r>
            <a:r>
              <a:rPr lang="es-ES" sz="2000" b="1" dirty="0" err="1"/>
              <a:t>sul</a:t>
            </a:r>
            <a:r>
              <a:rPr lang="es-ES" sz="2000" b="1" dirty="0"/>
              <a:t> </a:t>
            </a:r>
            <a:r>
              <a:rPr lang="es-ES" sz="2000" b="1" dirty="0" err="1"/>
              <a:t>significato</a:t>
            </a:r>
            <a:r>
              <a:rPr lang="es-ES" sz="2000" b="1" dirty="0"/>
              <a:t> del termine “</a:t>
            </a:r>
            <a:r>
              <a:rPr lang="es-ES" sz="2000" b="1" dirty="0" err="1"/>
              <a:t>competenza</a:t>
            </a:r>
            <a:r>
              <a:rPr lang="es-ES" sz="2000" b="1" dirty="0"/>
              <a:t>” che viene </a:t>
            </a:r>
            <a:r>
              <a:rPr lang="es-ES" sz="2000" b="1" dirty="0" err="1"/>
              <a:t>definito</a:t>
            </a:r>
            <a:r>
              <a:rPr lang="es-ES" sz="2000" b="1" dirty="0"/>
              <a:t> come un “</a:t>
            </a:r>
            <a:r>
              <a:rPr lang="es-ES" sz="2000" b="1" dirty="0" err="1"/>
              <a:t>sapere</a:t>
            </a:r>
            <a:r>
              <a:rPr lang="es-ES" sz="2000" b="1" dirty="0"/>
              <a:t> in </a:t>
            </a:r>
            <a:r>
              <a:rPr lang="es-ES" sz="2000" b="1" dirty="0" err="1"/>
              <a:t>azione</a:t>
            </a:r>
            <a:r>
              <a:rPr lang="es-ES" sz="2000" b="1" dirty="0"/>
              <a:t>” che rende evidente come le </a:t>
            </a:r>
            <a:r>
              <a:rPr lang="es-ES" sz="2000" b="1" dirty="0" err="1"/>
              <a:t>conoscenze</a:t>
            </a:r>
            <a:r>
              <a:rPr lang="es-ES" sz="2000" b="1" dirty="0"/>
              <a:t> </a:t>
            </a:r>
            <a:r>
              <a:rPr lang="es-ES" sz="2000" b="1" dirty="0" err="1"/>
              <a:t>possono</a:t>
            </a:r>
            <a:r>
              <a:rPr lang="es-ES" sz="2000" b="1" dirty="0"/>
              <a:t> </a:t>
            </a:r>
            <a:r>
              <a:rPr lang="es-ES" sz="2000" b="1" dirty="0" err="1"/>
              <a:t>trasformarsi</a:t>
            </a:r>
            <a:r>
              <a:rPr lang="es-ES" sz="2000" b="1" dirty="0"/>
              <a:t> in </a:t>
            </a:r>
            <a:r>
              <a:rPr lang="es-ES" sz="2000" b="1" dirty="0" err="1"/>
              <a:t>azioni</a:t>
            </a:r>
            <a:r>
              <a:rPr lang="es-ES" sz="2000" b="1" dirty="0"/>
              <a:t> in grado di trasformare i </a:t>
            </a:r>
            <a:r>
              <a:rPr lang="es-ES" sz="2000" b="1" dirty="0" err="1"/>
              <a:t>contesti</a:t>
            </a:r>
            <a:r>
              <a:rPr lang="es-ES" sz="2000" b="1" dirty="0"/>
              <a:t> </a:t>
            </a:r>
            <a:r>
              <a:rPr lang="es-ES" sz="2000" b="1" dirty="0" err="1"/>
              <a:t>sociali</a:t>
            </a:r>
            <a:r>
              <a:rPr lang="es-ES" sz="2000" b="1" dirty="0"/>
              <a:t>. </a:t>
            </a:r>
            <a:endParaRPr lang="it-IT" sz="2000" b="1" dirty="0"/>
          </a:p>
          <a:p>
            <a:r>
              <a:rPr lang="es-ES" sz="2000" b="1" dirty="0"/>
              <a:t>Le </a:t>
            </a:r>
            <a:r>
              <a:rPr lang="es-ES" sz="2000" b="1" dirty="0" err="1"/>
              <a:t>scienze</a:t>
            </a:r>
            <a:r>
              <a:rPr lang="es-ES" sz="2000" b="1" dirty="0"/>
              <a:t> </a:t>
            </a:r>
            <a:r>
              <a:rPr lang="es-ES" sz="2000" b="1" dirty="0" err="1"/>
              <a:t>sociali</a:t>
            </a:r>
            <a:r>
              <a:rPr lang="es-ES" sz="2000" b="1" dirty="0"/>
              <a:t> </a:t>
            </a:r>
            <a:r>
              <a:rPr lang="es-ES" sz="2000" b="1" dirty="0" err="1"/>
              <a:t>studiano</a:t>
            </a:r>
            <a:r>
              <a:rPr lang="es-ES" sz="2000" b="1" dirty="0"/>
              <a:t> </a:t>
            </a:r>
            <a:r>
              <a:rPr lang="es-ES" sz="2000" b="1" dirty="0" err="1"/>
              <a:t>allora</a:t>
            </a:r>
            <a:r>
              <a:rPr lang="es-ES" sz="2000" b="1" dirty="0"/>
              <a:t> le </a:t>
            </a:r>
            <a:r>
              <a:rPr lang="es-ES" sz="2000" b="1" dirty="0" err="1"/>
              <a:t>competenze</a:t>
            </a:r>
            <a:r>
              <a:rPr lang="es-ES" sz="2000" b="1" dirty="0"/>
              <a:t> come “</a:t>
            </a:r>
            <a:r>
              <a:rPr lang="es-ES" sz="2000" b="1" dirty="0" err="1"/>
              <a:t>saperi</a:t>
            </a:r>
            <a:r>
              <a:rPr lang="es-ES" sz="2000" b="1" dirty="0"/>
              <a:t> in </a:t>
            </a:r>
            <a:r>
              <a:rPr lang="es-ES" sz="2000" b="1" dirty="0" err="1"/>
              <a:t>azione</a:t>
            </a:r>
            <a:r>
              <a:rPr lang="es-ES" sz="2000" b="1" dirty="0"/>
              <a:t>” e come </a:t>
            </a:r>
            <a:r>
              <a:rPr lang="es-ES" sz="2000" b="1" dirty="0" err="1"/>
              <a:t>spazi</a:t>
            </a:r>
            <a:r>
              <a:rPr lang="es-ES" sz="2000" b="1" dirty="0"/>
              <a:t> di </a:t>
            </a:r>
            <a:r>
              <a:rPr lang="es-ES" sz="2000" b="1" dirty="0" err="1"/>
              <a:t>interpretazione</a:t>
            </a:r>
            <a:r>
              <a:rPr lang="es-ES" sz="2000" b="1" dirty="0"/>
              <a:t> in cui, a </a:t>
            </a:r>
            <a:r>
              <a:rPr lang="es-ES" sz="2000" b="1" dirty="0" err="1"/>
              <a:t>livello</a:t>
            </a:r>
            <a:r>
              <a:rPr lang="es-ES" sz="2000" b="1" dirty="0"/>
              <a:t> </a:t>
            </a:r>
            <a:r>
              <a:rPr lang="es-ES" sz="2000" b="1" dirty="0" err="1"/>
              <a:t>individuale</a:t>
            </a:r>
            <a:r>
              <a:rPr lang="es-ES" sz="2000" b="1" dirty="0"/>
              <a:t> e </a:t>
            </a:r>
            <a:r>
              <a:rPr lang="es-ES" sz="2000" b="1" dirty="0" err="1"/>
              <a:t>collettivo</a:t>
            </a:r>
            <a:r>
              <a:rPr lang="es-ES" sz="2000" b="1" dirty="0"/>
              <a:t>, si </a:t>
            </a:r>
            <a:r>
              <a:rPr lang="es-ES" sz="2000" b="1" dirty="0" err="1"/>
              <a:t>gestiscono</a:t>
            </a:r>
            <a:r>
              <a:rPr lang="es-ES" sz="2000" b="1" dirty="0"/>
              <a:t> </a:t>
            </a:r>
            <a:r>
              <a:rPr lang="es-ES" sz="2000" b="1" dirty="0" err="1"/>
              <a:t>esperienze</a:t>
            </a:r>
            <a:r>
              <a:rPr lang="es-ES" sz="2000" b="1" dirty="0"/>
              <a:t>, </a:t>
            </a:r>
            <a:r>
              <a:rPr lang="es-ES" sz="2000" b="1" dirty="0" err="1"/>
              <a:t>conoscenze</a:t>
            </a:r>
            <a:r>
              <a:rPr lang="es-ES" sz="2000" b="1" dirty="0"/>
              <a:t> e </a:t>
            </a:r>
            <a:r>
              <a:rPr lang="es-ES" sz="2000" b="1" dirty="0" err="1"/>
              <a:t>progetti</a:t>
            </a:r>
            <a:r>
              <a:rPr lang="es-ES" sz="2000" b="1" dirty="0"/>
              <a:t>. 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327028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920D72-EBCB-4AD6-AAED-0E93C1F2E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Le </a:t>
            </a:r>
            <a:r>
              <a:rPr lang="es-ES" dirty="0" err="1"/>
              <a:t>dimensioni</a:t>
            </a:r>
            <a:r>
              <a:rPr lang="es-ES" dirty="0"/>
              <a:t> </a:t>
            </a:r>
            <a:r>
              <a:rPr lang="es-ES" dirty="0" err="1"/>
              <a:t>delle</a:t>
            </a:r>
            <a:r>
              <a:rPr lang="es-ES" dirty="0"/>
              <a:t> </a:t>
            </a:r>
            <a:r>
              <a:rPr lang="es-ES" dirty="0" err="1"/>
              <a:t>competenze</a:t>
            </a:r>
            <a:r>
              <a:rPr lang="es-ES" dirty="0"/>
              <a:t> </a:t>
            </a:r>
            <a:r>
              <a:rPr lang="es-ES" dirty="0" err="1"/>
              <a:t>interculturali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95F38B-E994-4583-8962-5C0E132AD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9602788" cy="4681538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 Nel1989 </a:t>
            </a:r>
            <a:r>
              <a:rPr lang="es-ES" dirty="0" err="1"/>
              <a:t>l’International</a:t>
            </a:r>
            <a:r>
              <a:rPr lang="es-ES" dirty="0"/>
              <a:t> </a:t>
            </a:r>
            <a:r>
              <a:rPr lang="es-ES" dirty="0" err="1"/>
              <a:t>Journal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Intercultural </a:t>
            </a:r>
            <a:r>
              <a:rPr lang="es-ES" dirty="0" err="1"/>
              <a:t>Relations</a:t>
            </a:r>
            <a:r>
              <a:rPr lang="es-ES" dirty="0"/>
              <a:t> </a:t>
            </a:r>
            <a:r>
              <a:rPr lang="es-ES" dirty="0" err="1"/>
              <a:t>dedicò</a:t>
            </a:r>
            <a:r>
              <a:rPr lang="es-ES" dirty="0"/>
              <a:t> un numero </a:t>
            </a:r>
            <a:r>
              <a:rPr lang="es-ES" dirty="0" err="1"/>
              <a:t>della</a:t>
            </a:r>
            <a:r>
              <a:rPr lang="es-ES" dirty="0"/>
              <a:t> </a:t>
            </a:r>
            <a:r>
              <a:rPr lang="es-ES" dirty="0" err="1"/>
              <a:t>rivista</a:t>
            </a:r>
            <a:r>
              <a:rPr lang="es-ES" dirty="0"/>
              <a:t> al tema </a:t>
            </a:r>
            <a:r>
              <a:rPr lang="es-ES" dirty="0" err="1"/>
              <a:t>delle</a:t>
            </a:r>
            <a:r>
              <a:rPr lang="es-ES" dirty="0"/>
              <a:t> </a:t>
            </a:r>
            <a:r>
              <a:rPr lang="es-ES" dirty="0" err="1"/>
              <a:t>competenze</a:t>
            </a:r>
            <a:r>
              <a:rPr lang="es-ES" dirty="0"/>
              <a:t> </a:t>
            </a:r>
            <a:r>
              <a:rPr lang="es-ES" dirty="0" err="1"/>
              <a:t>interculturali</a:t>
            </a:r>
            <a:r>
              <a:rPr lang="es-ES" dirty="0"/>
              <a:t>. I </a:t>
            </a:r>
            <a:r>
              <a:rPr lang="es-ES" dirty="0" err="1"/>
              <a:t>contributi</a:t>
            </a:r>
            <a:r>
              <a:rPr lang="es-ES" dirty="0"/>
              <a:t> </a:t>
            </a:r>
            <a:r>
              <a:rPr lang="es-ES" dirty="0" err="1"/>
              <a:t>definivano</a:t>
            </a:r>
            <a:r>
              <a:rPr lang="es-ES" dirty="0"/>
              <a:t> un </a:t>
            </a:r>
            <a:r>
              <a:rPr lang="es-ES" dirty="0" err="1"/>
              <a:t>modello</a:t>
            </a:r>
            <a:r>
              <a:rPr lang="es-ES" dirty="0"/>
              <a:t> </a:t>
            </a:r>
            <a:r>
              <a:rPr lang="es-ES" dirty="0" err="1"/>
              <a:t>articolato</a:t>
            </a:r>
            <a:r>
              <a:rPr lang="es-ES" dirty="0"/>
              <a:t> in </a:t>
            </a:r>
            <a:r>
              <a:rPr lang="es-ES" dirty="0" err="1"/>
              <a:t>sei</a:t>
            </a:r>
            <a:r>
              <a:rPr lang="es-ES" dirty="0"/>
              <a:t> </a:t>
            </a:r>
            <a:r>
              <a:rPr lang="es-ES" dirty="0" err="1"/>
              <a:t>dimensioni</a:t>
            </a:r>
            <a:r>
              <a:rPr lang="es-ES" dirty="0"/>
              <a:t> </a:t>
            </a:r>
            <a:r>
              <a:rPr lang="es-ES" dirty="0" err="1"/>
              <a:t>principali</a:t>
            </a:r>
            <a:r>
              <a:rPr lang="es-ES" dirty="0"/>
              <a:t>, che ancora </a:t>
            </a:r>
            <a:r>
              <a:rPr lang="es-ES" dirty="0" err="1"/>
              <a:t>servono</a:t>
            </a:r>
            <a:r>
              <a:rPr lang="es-ES" dirty="0"/>
              <a:t> come base </a:t>
            </a:r>
            <a:r>
              <a:rPr lang="es-ES" dirty="0" err="1"/>
              <a:t>nella</a:t>
            </a:r>
            <a:r>
              <a:rPr lang="es-ES" dirty="0"/>
              <a:t> </a:t>
            </a:r>
            <a:r>
              <a:rPr lang="es-ES" dirty="0" err="1"/>
              <a:t>letteratura</a:t>
            </a:r>
            <a:r>
              <a:rPr lang="es-ES" dirty="0"/>
              <a:t> </a:t>
            </a:r>
            <a:r>
              <a:rPr lang="es-ES" dirty="0" err="1"/>
              <a:t>scientifica</a:t>
            </a:r>
            <a:r>
              <a:rPr lang="es-ES" dirty="0"/>
              <a:t> </a:t>
            </a:r>
            <a:r>
              <a:rPr lang="es-ES" dirty="0" err="1"/>
              <a:t>sul</a:t>
            </a:r>
            <a:r>
              <a:rPr lang="es-ES" dirty="0"/>
              <a:t> tema. </a:t>
            </a:r>
            <a:r>
              <a:rPr lang="es-ES" dirty="0" err="1"/>
              <a:t>Secondo</a:t>
            </a:r>
            <a:r>
              <a:rPr lang="es-ES" dirty="0"/>
              <a:t> </a:t>
            </a:r>
            <a:r>
              <a:rPr lang="es-ES" dirty="0" err="1"/>
              <a:t>questo</a:t>
            </a:r>
            <a:r>
              <a:rPr lang="es-ES" dirty="0"/>
              <a:t> </a:t>
            </a:r>
            <a:r>
              <a:rPr lang="es-ES" dirty="0" err="1"/>
              <a:t>modello</a:t>
            </a:r>
            <a:r>
              <a:rPr lang="es-ES" dirty="0"/>
              <a:t>, l’“</a:t>
            </a:r>
            <a:r>
              <a:rPr lang="es-ES" dirty="0" err="1"/>
              <a:t>efficacia</a:t>
            </a:r>
            <a:r>
              <a:rPr lang="es-ES" dirty="0"/>
              <a:t> </a:t>
            </a:r>
            <a:r>
              <a:rPr lang="es-ES" dirty="0" err="1"/>
              <a:t>interculturale</a:t>
            </a:r>
            <a:r>
              <a:rPr lang="es-ES" dirty="0"/>
              <a:t>” viene </a:t>
            </a:r>
            <a:r>
              <a:rPr lang="es-ES" dirty="0" err="1"/>
              <a:t>influenzata</a:t>
            </a:r>
            <a:r>
              <a:rPr lang="es-ES" dirty="0"/>
              <a:t> in modo positivo da </a:t>
            </a:r>
            <a:r>
              <a:rPr lang="es-ES" dirty="0" err="1"/>
              <a:t>sei</a:t>
            </a:r>
            <a:r>
              <a:rPr lang="es-ES" dirty="0"/>
              <a:t> </a:t>
            </a:r>
            <a:r>
              <a:rPr lang="es-ES" dirty="0" err="1"/>
              <a:t>fattori</a:t>
            </a:r>
            <a:r>
              <a:rPr lang="es-ES" dirty="0"/>
              <a:t> </a:t>
            </a:r>
            <a:r>
              <a:rPr lang="es-ES" dirty="0" err="1"/>
              <a:t>principali</a:t>
            </a:r>
            <a:r>
              <a:rPr lang="es-ES" dirty="0"/>
              <a:t>:</a:t>
            </a:r>
            <a:endParaRPr lang="it-IT" dirty="0"/>
          </a:p>
          <a:p>
            <a:pPr lvl="0"/>
            <a:r>
              <a:rPr lang="es-ES" dirty="0"/>
              <a:t>1. </a:t>
            </a:r>
            <a:r>
              <a:rPr lang="es-ES" dirty="0" err="1"/>
              <a:t>elementi</a:t>
            </a:r>
            <a:r>
              <a:rPr lang="es-ES" dirty="0"/>
              <a:t> in </a:t>
            </a:r>
            <a:r>
              <a:rPr lang="es-ES" dirty="0" err="1"/>
              <a:t>relazione</a:t>
            </a:r>
            <a:r>
              <a:rPr lang="es-ES" dirty="0"/>
              <a:t> con la </a:t>
            </a:r>
            <a:r>
              <a:rPr lang="es-ES" dirty="0" err="1"/>
              <a:t>conoscenza</a:t>
            </a:r>
            <a:r>
              <a:rPr lang="es-ES" dirty="0"/>
              <a:t> </a:t>
            </a:r>
            <a:r>
              <a:rPr lang="es-ES" dirty="0" err="1"/>
              <a:t>della</a:t>
            </a:r>
            <a:r>
              <a:rPr lang="es-ES" dirty="0"/>
              <a:t> cultura di </a:t>
            </a:r>
            <a:r>
              <a:rPr lang="es-ES" dirty="0" err="1"/>
              <a:t>arrivo</a:t>
            </a:r>
            <a:r>
              <a:rPr lang="es-ES" dirty="0"/>
              <a:t>; </a:t>
            </a:r>
            <a:endParaRPr lang="it-IT" dirty="0"/>
          </a:p>
          <a:p>
            <a:pPr lvl="0"/>
            <a:r>
              <a:rPr lang="es-ES" dirty="0"/>
              <a:t>2. </a:t>
            </a:r>
            <a:r>
              <a:rPr lang="es-ES" dirty="0" err="1"/>
              <a:t>qualità</a:t>
            </a:r>
            <a:r>
              <a:rPr lang="es-ES" dirty="0"/>
              <a:t> </a:t>
            </a:r>
            <a:r>
              <a:rPr lang="es-ES" dirty="0" err="1"/>
              <a:t>personali</a:t>
            </a:r>
            <a:r>
              <a:rPr lang="es-ES" dirty="0"/>
              <a:t> come la apertura, la </a:t>
            </a:r>
            <a:r>
              <a:rPr lang="es-ES" dirty="0" err="1"/>
              <a:t>flessibilità</a:t>
            </a:r>
            <a:r>
              <a:rPr lang="es-ES" dirty="0"/>
              <a:t>, la </a:t>
            </a:r>
            <a:r>
              <a:rPr lang="es-ES" dirty="0" err="1"/>
              <a:t>tolleranza</a:t>
            </a:r>
            <a:r>
              <a:rPr lang="es-ES" dirty="0"/>
              <a:t> verso la </a:t>
            </a:r>
            <a:r>
              <a:rPr lang="es-ES" dirty="0" err="1"/>
              <a:t>ambiguità</a:t>
            </a:r>
            <a:r>
              <a:rPr lang="es-ES" dirty="0"/>
              <a:t> e </a:t>
            </a:r>
            <a:r>
              <a:rPr lang="es-ES" dirty="0" err="1"/>
              <a:t>il</a:t>
            </a:r>
            <a:r>
              <a:rPr lang="es-ES" dirty="0"/>
              <a:t> </a:t>
            </a:r>
            <a:r>
              <a:rPr lang="es-ES" dirty="0" err="1"/>
              <a:t>senso</a:t>
            </a:r>
            <a:r>
              <a:rPr lang="es-ES" dirty="0"/>
              <a:t> </a:t>
            </a:r>
            <a:r>
              <a:rPr lang="es-ES" dirty="0" err="1"/>
              <a:t>dell’umorismo</a:t>
            </a:r>
            <a:r>
              <a:rPr lang="es-ES" dirty="0"/>
              <a:t>;</a:t>
            </a:r>
            <a:endParaRPr lang="it-IT" dirty="0"/>
          </a:p>
          <a:p>
            <a:pPr lvl="0"/>
            <a:r>
              <a:rPr lang="es-ES" dirty="0"/>
              <a:t>3. </a:t>
            </a:r>
            <a:r>
              <a:rPr lang="es-ES" dirty="0" err="1"/>
              <a:t>abilità</a:t>
            </a:r>
            <a:r>
              <a:rPr lang="es-ES" dirty="0"/>
              <a:t> </a:t>
            </a:r>
            <a:r>
              <a:rPr lang="es-ES" dirty="0" err="1"/>
              <a:t>comportamentali</a:t>
            </a:r>
            <a:r>
              <a:rPr lang="es-ES" dirty="0"/>
              <a:t> come la </a:t>
            </a:r>
            <a:r>
              <a:rPr lang="es-ES" dirty="0" err="1"/>
              <a:t>capacità</a:t>
            </a:r>
            <a:r>
              <a:rPr lang="es-ES" dirty="0"/>
              <a:t> di comunicare, e in </a:t>
            </a:r>
            <a:r>
              <a:rPr lang="es-ES" dirty="0" err="1"/>
              <a:t>generale</a:t>
            </a:r>
            <a:r>
              <a:rPr lang="es-ES" dirty="0"/>
              <a:t> le </a:t>
            </a:r>
            <a:r>
              <a:rPr lang="es-ES" dirty="0" err="1"/>
              <a:t>attitudini</a:t>
            </a:r>
            <a:r>
              <a:rPr lang="es-ES" dirty="0"/>
              <a:t> </a:t>
            </a:r>
            <a:r>
              <a:rPr lang="es-ES" dirty="0" err="1"/>
              <a:t>adeguate</a:t>
            </a:r>
            <a:r>
              <a:rPr lang="es-ES" dirty="0"/>
              <a:t> </a:t>
            </a:r>
            <a:r>
              <a:rPr lang="es-ES" dirty="0" err="1"/>
              <a:t>ai</a:t>
            </a:r>
            <a:r>
              <a:rPr lang="es-ES" dirty="0"/>
              <a:t> </a:t>
            </a:r>
            <a:r>
              <a:rPr lang="es-ES" dirty="0" err="1"/>
              <a:t>ruoli</a:t>
            </a:r>
            <a:r>
              <a:rPr lang="es-ES" dirty="0"/>
              <a:t> e </a:t>
            </a:r>
            <a:r>
              <a:rPr lang="es-ES" dirty="0" err="1"/>
              <a:t>alle</a:t>
            </a:r>
            <a:r>
              <a:rPr lang="es-ES" dirty="0"/>
              <a:t> </a:t>
            </a:r>
            <a:r>
              <a:rPr lang="es-ES" dirty="0" err="1"/>
              <a:t>posizioni</a:t>
            </a:r>
            <a:r>
              <a:rPr lang="es-ES" dirty="0"/>
              <a:t> </a:t>
            </a:r>
            <a:r>
              <a:rPr lang="es-ES" dirty="0" err="1"/>
              <a:t>relazionali</a:t>
            </a:r>
            <a:r>
              <a:rPr lang="es-ES" dirty="0"/>
              <a:t>;</a:t>
            </a:r>
            <a:endParaRPr lang="it-IT" dirty="0"/>
          </a:p>
          <a:p>
            <a:pPr lvl="0"/>
            <a:r>
              <a:rPr lang="es-ES" dirty="0"/>
              <a:t>4. la </a:t>
            </a:r>
            <a:r>
              <a:rPr lang="es-ES" dirty="0" err="1"/>
              <a:t>coscienza</a:t>
            </a:r>
            <a:r>
              <a:rPr lang="es-ES" dirty="0"/>
              <a:t> di sé, in </a:t>
            </a:r>
            <a:r>
              <a:rPr lang="es-ES" dirty="0" err="1"/>
              <a:t>particolare</a:t>
            </a:r>
            <a:r>
              <a:rPr lang="es-ES" dirty="0"/>
              <a:t> </a:t>
            </a:r>
            <a:r>
              <a:rPr lang="es-ES" dirty="0" err="1"/>
              <a:t>rispetto</a:t>
            </a:r>
            <a:r>
              <a:rPr lang="es-ES" dirty="0"/>
              <a:t> </a:t>
            </a:r>
            <a:r>
              <a:rPr lang="es-ES" dirty="0" err="1"/>
              <a:t>ai</a:t>
            </a:r>
            <a:r>
              <a:rPr lang="es-ES" dirty="0"/>
              <a:t> </a:t>
            </a:r>
            <a:r>
              <a:rPr lang="es-ES" dirty="0" err="1"/>
              <a:t>propri</a:t>
            </a:r>
            <a:r>
              <a:rPr lang="es-ES" dirty="0"/>
              <a:t> </a:t>
            </a:r>
            <a:r>
              <a:rPr lang="es-ES" dirty="0" err="1"/>
              <a:t>valori</a:t>
            </a:r>
            <a:r>
              <a:rPr lang="es-ES" dirty="0"/>
              <a:t> e </a:t>
            </a:r>
            <a:r>
              <a:rPr lang="es-ES" dirty="0" err="1"/>
              <a:t>convizioni</a:t>
            </a:r>
            <a:r>
              <a:rPr lang="es-ES" dirty="0"/>
              <a:t>; </a:t>
            </a:r>
            <a:endParaRPr lang="it-IT" dirty="0"/>
          </a:p>
          <a:p>
            <a:pPr lvl="0"/>
            <a:r>
              <a:rPr lang="es-ES" dirty="0"/>
              <a:t>5. </a:t>
            </a:r>
            <a:r>
              <a:rPr lang="es-ES" dirty="0" err="1"/>
              <a:t>abilità</a:t>
            </a:r>
            <a:r>
              <a:rPr lang="es-ES" dirty="0"/>
              <a:t> </a:t>
            </a:r>
            <a:r>
              <a:rPr lang="es-ES" dirty="0" err="1"/>
              <a:t>tecniche</a:t>
            </a:r>
            <a:r>
              <a:rPr lang="es-ES" dirty="0"/>
              <a:t> come le </a:t>
            </a:r>
            <a:r>
              <a:rPr lang="es-ES" dirty="0" err="1"/>
              <a:t>capacità</a:t>
            </a:r>
            <a:r>
              <a:rPr lang="es-ES" dirty="0"/>
              <a:t> di portare a termine e di </a:t>
            </a:r>
            <a:r>
              <a:rPr lang="es-ES" dirty="0" err="1"/>
              <a:t>realizzare</a:t>
            </a:r>
            <a:r>
              <a:rPr lang="es-ES" dirty="0"/>
              <a:t> </a:t>
            </a:r>
            <a:r>
              <a:rPr lang="es-ES" dirty="0" err="1"/>
              <a:t>progetti</a:t>
            </a:r>
            <a:r>
              <a:rPr lang="es-ES" dirty="0"/>
              <a:t> in </a:t>
            </a:r>
            <a:r>
              <a:rPr lang="es-ES" dirty="0" err="1"/>
              <a:t>nuovi</a:t>
            </a:r>
            <a:r>
              <a:rPr lang="es-ES" dirty="0"/>
              <a:t>  </a:t>
            </a:r>
            <a:r>
              <a:rPr lang="es-ES" dirty="0" err="1"/>
              <a:t>contesti</a:t>
            </a:r>
            <a:r>
              <a:rPr lang="es-ES" dirty="0"/>
              <a:t> </a:t>
            </a:r>
            <a:r>
              <a:rPr lang="es-ES" dirty="0" err="1"/>
              <a:t>culturali</a:t>
            </a:r>
            <a:r>
              <a:rPr lang="es-ES" dirty="0"/>
              <a:t>; </a:t>
            </a:r>
            <a:endParaRPr lang="it-IT" dirty="0"/>
          </a:p>
          <a:p>
            <a:pPr lvl="0"/>
            <a:r>
              <a:rPr lang="es-ES" dirty="0"/>
              <a:t>6. </a:t>
            </a:r>
            <a:r>
              <a:rPr lang="es-ES" dirty="0" err="1"/>
              <a:t>fattori</a:t>
            </a:r>
            <a:r>
              <a:rPr lang="es-ES" dirty="0"/>
              <a:t> </a:t>
            </a:r>
            <a:r>
              <a:rPr lang="es-ES" dirty="0" err="1"/>
              <a:t>relativi</a:t>
            </a:r>
            <a:r>
              <a:rPr lang="es-ES" dirty="0"/>
              <a:t> </a:t>
            </a:r>
            <a:r>
              <a:rPr lang="es-ES" dirty="0" err="1"/>
              <a:t>ai</a:t>
            </a:r>
            <a:r>
              <a:rPr lang="es-ES" dirty="0"/>
              <a:t> </a:t>
            </a:r>
            <a:r>
              <a:rPr lang="es-ES" dirty="0" err="1"/>
              <a:t>nuovi</a:t>
            </a:r>
            <a:r>
              <a:rPr lang="es-ES" dirty="0"/>
              <a:t> </a:t>
            </a:r>
            <a:r>
              <a:rPr lang="es-ES" dirty="0" err="1"/>
              <a:t>contesti</a:t>
            </a:r>
            <a:r>
              <a:rPr lang="es-ES" dirty="0"/>
              <a:t>, come le </a:t>
            </a:r>
            <a:r>
              <a:rPr lang="es-ES" dirty="0" err="1"/>
              <a:t>somiglianze</a:t>
            </a:r>
            <a:r>
              <a:rPr lang="es-ES" dirty="0"/>
              <a:t> con la cultura di origine, la forma di </a:t>
            </a:r>
            <a:r>
              <a:rPr lang="es-ES" dirty="0" err="1"/>
              <a:t>accogliere</a:t>
            </a:r>
            <a:r>
              <a:rPr lang="es-ES" dirty="0"/>
              <a:t> lo </a:t>
            </a:r>
            <a:r>
              <a:rPr lang="es-ES" dirty="0" err="1"/>
              <a:t>straniero</a:t>
            </a:r>
            <a:r>
              <a:rPr lang="es-ES" dirty="0"/>
              <a:t>, le </a:t>
            </a:r>
            <a:r>
              <a:rPr lang="es-ES" dirty="0" err="1"/>
              <a:t>condizioni</a:t>
            </a:r>
            <a:r>
              <a:rPr lang="es-ES" dirty="0"/>
              <a:t> </a:t>
            </a:r>
            <a:r>
              <a:rPr lang="es-ES" dirty="0" err="1"/>
              <a:t>socioeconomiche</a:t>
            </a:r>
            <a:r>
              <a:rPr lang="es-ES" dirty="0"/>
              <a:t> e </a:t>
            </a:r>
            <a:r>
              <a:rPr lang="es-ES" dirty="0" err="1"/>
              <a:t>politiche</a:t>
            </a:r>
            <a:r>
              <a:rPr lang="es-ES" dirty="0"/>
              <a:t> </a:t>
            </a:r>
            <a:r>
              <a:rPr lang="es-ES" dirty="0" err="1"/>
              <a:t>della</a:t>
            </a:r>
            <a:r>
              <a:rPr lang="es-ES" dirty="0"/>
              <a:t> “</a:t>
            </a:r>
            <a:r>
              <a:rPr lang="es-ES" dirty="0" err="1"/>
              <a:t>seconda</a:t>
            </a:r>
            <a:r>
              <a:rPr lang="es-ES" dirty="0"/>
              <a:t>” cultura, la </a:t>
            </a:r>
            <a:r>
              <a:rPr lang="es-ES" dirty="0" err="1"/>
              <a:t>pressione</a:t>
            </a:r>
            <a:r>
              <a:rPr lang="es-ES" dirty="0"/>
              <a:t> </a:t>
            </a:r>
            <a:r>
              <a:rPr lang="es-ES" dirty="0" err="1"/>
              <a:t>psicologica</a:t>
            </a:r>
            <a:r>
              <a:rPr lang="es-ES" dirty="0"/>
              <a:t> </a:t>
            </a:r>
            <a:r>
              <a:rPr lang="es-ES" dirty="0" err="1"/>
              <a:t>associata</a:t>
            </a:r>
            <a:r>
              <a:rPr lang="es-ES" dirty="0"/>
              <a:t> </a:t>
            </a:r>
            <a:r>
              <a:rPr lang="es-ES" dirty="0" err="1"/>
              <a:t>all,esperienza</a:t>
            </a:r>
            <a:r>
              <a:rPr lang="es-ES" dirty="0"/>
              <a:t>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43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230DAF-55DE-48DA-8953-63CA70FA9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Il</a:t>
            </a:r>
            <a:r>
              <a:rPr lang="es-ES" dirty="0"/>
              <a:t> </a:t>
            </a:r>
            <a:r>
              <a:rPr lang="es-ES" dirty="0" err="1"/>
              <a:t>modello</a:t>
            </a:r>
            <a:r>
              <a:rPr lang="es-ES" dirty="0"/>
              <a:t> di </a:t>
            </a:r>
            <a:r>
              <a:rPr lang="es-ES" dirty="0" err="1"/>
              <a:t>Byram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D94FD8-FE5D-49A7-9B33-0356C4ABE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Il</a:t>
            </a:r>
            <a:r>
              <a:rPr lang="es-ES" dirty="0"/>
              <a:t> </a:t>
            </a:r>
            <a:r>
              <a:rPr lang="es-ES" dirty="0" err="1"/>
              <a:t>progetto</a:t>
            </a:r>
            <a:r>
              <a:rPr lang="es-ES" dirty="0"/>
              <a:t> </a:t>
            </a:r>
            <a:r>
              <a:rPr lang="es-ES" i="1" dirty="0"/>
              <a:t>Intercultural </a:t>
            </a:r>
            <a:r>
              <a:rPr lang="es-ES" i="1" dirty="0" err="1"/>
              <a:t>Competence</a:t>
            </a:r>
            <a:r>
              <a:rPr lang="es-ES" i="1" dirty="0"/>
              <a:t> </a:t>
            </a:r>
            <a:r>
              <a:rPr lang="es-ES" i="1" dirty="0" err="1"/>
              <a:t>Assessment</a:t>
            </a:r>
            <a:r>
              <a:rPr lang="es-ES" dirty="0"/>
              <a:t> (INCA) </a:t>
            </a:r>
            <a:r>
              <a:rPr lang="es-ES" dirty="0" err="1"/>
              <a:t>finanziato</a:t>
            </a:r>
            <a:r>
              <a:rPr lang="es-ES" dirty="0"/>
              <a:t> </a:t>
            </a:r>
            <a:r>
              <a:rPr lang="es-ES" dirty="0" err="1"/>
              <a:t>dal</a:t>
            </a:r>
            <a:r>
              <a:rPr lang="es-ES" dirty="0"/>
              <a:t>  </a:t>
            </a:r>
            <a:r>
              <a:rPr lang="es-ES" dirty="0" err="1"/>
              <a:t>Programma</a:t>
            </a:r>
            <a:r>
              <a:rPr lang="es-ES" dirty="0"/>
              <a:t> Leonardo </a:t>
            </a:r>
            <a:r>
              <a:rPr lang="es-ES" dirty="0" err="1"/>
              <a:t>della</a:t>
            </a:r>
            <a:r>
              <a:rPr lang="es-ES" dirty="0"/>
              <a:t> </a:t>
            </a:r>
            <a:r>
              <a:rPr lang="es-ES" dirty="0" err="1"/>
              <a:t>Commisione</a:t>
            </a:r>
            <a:r>
              <a:rPr lang="es-ES" dirty="0"/>
              <a:t> Europea </a:t>
            </a:r>
            <a:r>
              <a:rPr lang="es-ES" dirty="0" err="1"/>
              <a:t>circoscrive</a:t>
            </a:r>
            <a:r>
              <a:rPr lang="es-ES" dirty="0"/>
              <a:t> </a:t>
            </a:r>
            <a:r>
              <a:rPr lang="es-ES" dirty="0" err="1"/>
              <a:t>il</a:t>
            </a:r>
            <a:r>
              <a:rPr lang="es-ES" dirty="0"/>
              <a:t> </a:t>
            </a:r>
            <a:r>
              <a:rPr lang="es-ES" dirty="0" err="1"/>
              <a:t>concetto</a:t>
            </a:r>
            <a:r>
              <a:rPr lang="es-ES" dirty="0"/>
              <a:t> di  </a:t>
            </a:r>
            <a:r>
              <a:rPr lang="es-ES" dirty="0" err="1"/>
              <a:t>competenza</a:t>
            </a:r>
            <a:r>
              <a:rPr lang="es-ES" dirty="0"/>
              <a:t> </a:t>
            </a:r>
            <a:r>
              <a:rPr lang="es-ES" dirty="0" err="1"/>
              <a:t>interculturale</a:t>
            </a:r>
            <a:r>
              <a:rPr lang="es-ES" dirty="0"/>
              <a:t> </a:t>
            </a:r>
            <a:r>
              <a:rPr lang="es-ES" dirty="0" err="1"/>
              <a:t>alla</a:t>
            </a:r>
            <a:r>
              <a:rPr lang="es-ES" dirty="0"/>
              <a:t> </a:t>
            </a:r>
            <a:r>
              <a:rPr lang="es-ES" dirty="0" err="1"/>
              <a:t>capacità</a:t>
            </a:r>
            <a:r>
              <a:rPr lang="es-ES" dirty="0"/>
              <a:t> di </a:t>
            </a:r>
            <a:r>
              <a:rPr lang="es-ES" dirty="0" err="1"/>
              <a:t>interazione</a:t>
            </a:r>
            <a:r>
              <a:rPr lang="es-ES" dirty="0"/>
              <a:t> </a:t>
            </a:r>
            <a:r>
              <a:rPr lang="es-ES" dirty="0" err="1"/>
              <a:t>efficace</a:t>
            </a:r>
            <a:r>
              <a:rPr lang="es-ES" dirty="0"/>
              <a:t> e </a:t>
            </a:r>
            <a:r>
              <a:rPr lang="es-ES" dirty="0" err="1"/>
              <a:t>accettabile</a:t>
            </a:r>
            <a:r>
              <a:rPr lang="es-ES" dirty="0"/>
              <a:t> con </a:t>
            </a:r>
            <a:r>
              <a:rPr lang="es-ES" dirty="0" err="1"/>
              <a:t>gli</a:t>
            </a:r>
            <a:r>
              <a:rPr lang="es-ES" dirty="0"/>
              <a:t> </a:t>
            </a:r>
            <a:r>
              <a:rPr lang="es-ES" dirty="0" err="1"/>
              <a:t>altri</a:t>
            </a:r>
            <a:r>
              <a:rPr lang="es-ES" dirty="0"/>
              <a:t>, </a:t>
            </a:r>
            <a:r>
              <a:rPr lang="es-ES" dirty="0" err="1"/>
              <a:t>focalizzandosi</a:t>
            </a:r>
            <a:r>
              <a:rPr lang="es-ES" dirty="0"/>
              <a:t> </a:t>
            </a:r>
            <a:r>
              <a:rPr lang="es-ES" dirty="0" err="1"/>
              <a:t>sulle</a:t>
            </a:r>
            <a:r>
              <a:rPr lang="es-ES" dirty="0"/>
              <a:t> </a:t>
            </a:r>
            <a:r>
              <a:rPr lang="es-ES" dirty="0" err="1"/>
              <a:t>capacità</a:t>
            </a:r>
            <a:r>
              <a:rPr lang="es-ES" dirty="0"/>
              <a:t> </a:t>
            </a:r>
            <a:r>
              <a:rPr lang="es-ES" dirty="0" err="1"/>
              <a:t>linguistiche</a:t>
            </a:r>
            <a:r>
              <a:rPr lang="es-ES" dirty="0"/>
              <a:t>, </a:t>
            </a:r>
            <a:r>
              <a:rPr lang="es-ES" dirty="0" err="1"/>
              <a:t>l’identità</a:t>
            </a:r>
            <a:r>
              <a:rPr lang="es-ES" dirty="0"/>
              <a:t> e la </a:t>
            </a:r>
            <a:r>
              <a:rPr lang="es-ES" dirty="0" err="1"/>
              <a:t>comprensione</a:t>
            </a:r>
            <a:r>
              <a:rPr lang="es-ES" dirty="0"/>
              <a:t>  </a:t>
            </a:r>
            <a:r>
              <a:rPr lang="es-ES" dirty="0" err="1"/>
              <a:t>interculturale</a:t>
            </a:r>
            <a:r>
              <a:rPr lang="es-ES" dirty="0"/>
              <a:t>.</a:t>
            </a:r>
            <a:endParaRPr lang="it-IT" dirty="0"/>
          </a:p>
          <a:p>
            <a:r>
              <a:rPr lang="es-ES" dirty="0"/>
              <a:t>Un </a:t>
            </a:r>
            <a:r>
              <a:rPr lang="es-ES" dirty="0" err="1"/>
              <a:t>modello</a:t>
            </a:r>
            <a:r>
              <a:rPr lang="es-ES" dirty="0"/>
              <a:t> che si </a:t>
            </a:r>
            <a:r>
              <a:rPr lang="es-ES" dirty="0" err="1"/>
              <a:t>applica</a:t>
            </a:r>
            <a:r>
              <a:rPr lang="es-ES" dirty="0"/>
              <a:t> </a:t>
            </a:r>
            <a:r>
              <a:rPr lang="es-ES" dirty="0" err="1"/>
              <a:t>all’inicio</a:t>
            </a:r>
            <a:r>
              <a:rPr lang="es-ES" dirty="0"/>
              <a:t> </a:t>
            </a:r>
            <a:r>
              <a:rPr lang="es-ES" dirty="0" err="1"/>
              <a:t>all’apprendimento</a:t>
            </a:r>
            <a:r>
              <a:rPr lang="es-ES" dirty="0"/>
              <a:t> </a:t>
            </a:r>
            <a:r>
              <a:rPr lang="es-ES" dirty="0" err="1"/>
              <a:t>interculturale</a:t>
            </a:r>
            <a:r>
              <a:rPr lang="es-ES" dirty="0"/>
              <a:t> </a:t>
            </a:r>
            <a:r>
              <a:rPr lang="es-ES" dirty="0" err="1"/>
              <a:t>delle</a:t>
            </a:r>
            <a:r>
              <a:rPr lang="es-ES" dirty="0"/>
              <a:t> lingue </a:t>
            </a:r>
            <a:r>
              <a:rPr lang="es-ES" dirty="0" err="1"/>
              <a:t>straniere</a:t>
            </a:r>
            <a:r>
              <a:rPr lang="es-ES" dirty="0"/>
              <a:t>. </a:t>
            </a:r>
            <a:r>
              <a:rPr lang="es-ES" dirty="0" err="1"/>
              <a:t>Il</a:t>
            </a:r>
            <a:r>
              <a:rPr lang="es-ES" dirty="0"/>
              <a:t> punto di </a:t>
            </a:r>
            <a:r>
              <a:rPr lang="es-ES" dirty="0" err="1"/>
              <a:t>partenza</a:t>
            </a:r>
            <a:r>
              <a:rPr lang="es-ES" dirty="0"/>
              <a:t> si pone </a:t>
            </a:r>
            <a:r>
              <a:rPr lang="es-ES" dirty="0" err="1"/>
              <a:t>nella</a:t>
            </a:r>
            <a:r>
              <a:rPr lang="es-ES" dirty="0"/>
              <a:t> </a:t>
            </a:r>
            <a:r>
              <a:rPr lang="es-ES" dirty="0" err="1"/>
              <a:t>considerazione</a:t>
            </a:r>
            <a:r>
              <a:rPr lang="es-ES" dirty="0"/>
              <a:t> </a:t>
            </a:r>
            <a:r>
              <a:rPr lang="es-ES" dirty="0" err="1"/>
              <a:t>delle</a:t>
            </a:r>
            <a:r>
              <a:rPr lang="es-ES" dirty="0"/>
              <a:t> lingue </a:t>
            </a:r>
            <a:r>
              <a:rPr lang="es-ES" dirty="0" err="1"/>
              <a:t>nella</a:t>
            </a:r>
            <a:r>
              <a:rPr lang="es-ES" dirty="0"/>
              <a:t> loro dimensione </a:t>
            </a:r>
            <a:r>
              <a:rPr lang="es-ES" dirty="0" err="1"/>
              <a:t>culturale</a:t>
            </a:r>
            <a:r>
              <a:rPr lang="es-ES" dirty="0"/>
              <a:t> e non come un mero sistema di </a:t>
            </a:r>
            <a:r>
              <a:rPr lang="es-ES" dirty="0" err="1"/>
              <a:t>regole</a:t>
            </a:r>
            <a:r>
              <a:rPr lang="es-ES" dirty="0"/>
              <a:t> </a:t>
            </a:r>
            <a:r>
              <a:rPr lang="es-ES" dirty="0" err="1"/>
              <a:t>astratte</a:t>
            </a:r>
            <a:r>
              <a:rPr lang="es-ES" dirty="0"/>
              <a:t>. </a:t>
            </a:r>
          </a:p>
          <a:p>
            <a:r>
              <a:rPr lang="es-ES" dirty="0"/>
              <a:t>La </a:t>
            </a:r>
            <a:r>
              <a:rPr lang="es-ES" dirty="0" err="1"/>
              <a:t>competenza</a:t>
            </a:r>
            <a:r>
              <a:rPr lang="es-ES" dirty="0"/>
              <a:t> </a:t>
            </a:r>
            <a:r>
              <a:rPr lang="es-ES" dirty="0" err="1"/>
              <a:t>interculturale</a:t>
            </a:r>
            <a:r>
              <a:rPr lang="es-ES" dirty="0"/>
              <a:t> si </a:t>
            </a:r>
            <a:r>
              <a:rPr lang="es-ES" dirty="0" err="1"/>
              <a:t>articola</a:t>
            </a:r>
            <a:r>
              <a:rPr lang="es-ES" dirty="0"/>
              <a:t> </a:t>
            </a:r>
            <a:r>
              <a:rPr lang="es-ES" dirty="0" err="1"/>
              <a:t>dunque</a:t>
            </a:r>
            <a:r>
              <a:rPr lang="es-ES" dirty="0"/>
              <a:t> in </a:t>
            </a:r>
            <a:r>
              <a:rPr lang="es-ES" dirty="0" err="1"/>
              <a:t>conoscenze</a:t>
            </a:r>
            <a:r>
              <a:rPr lang="es-ES" dirty="0"/>
              <a:t>, </a:t>
            </a:r>
            <a:r>
              <a:rPr lang="es-ES" dirty="0" err="1"/>
              <a:t>abilità</a:t>
            </a:r>
            <a:r>
              <a:rPr lang="es-ES" dirty="0"/>
              <a:t> e </a:t>
            </a:r>
            <a:r>
              <a:rPr lang="es-ES" dirty="0" err="1"/>
              <a:t>attitudini</a:t>
            </a:r>
            <a:r>
              <a:rPr lang="es-ES" dirty="0"/>
              <a:t>.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6487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avolo&#10;&#10;Descrizione generata automaticamente">
            <a:extLst>
              <a:ext uri="{FF2B5EF4-FFF2-40B4-BE49-F238E27FC236}">
                <a16:creationId xmlns:a16="http://schemas.microsoft.com/office/drawing/2014/main" id="{B2703C9F-9DE7-4E88-9999-0AD8ABEA0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132000"/>
            <a:ext cx="8656320" cy="659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71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32318F-FFFD-4574-A7D6-B8505978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Il</a:t>
            </a:r>
            <a:r>
              <a:rPr lang="es-ES" dirty="0"/>
              <a:t> </a:t>
            </a:r>
            <a:r>
              <a:rPr lang="es-ES" dirty="0" err="1"/>
              <a:t>modello</a:t>
            </a:r>
            <a:r>
              <a:rPr lang="es-ES" dirty="0"/>
              <a:t> di Bennett come </a:t>
            </a:r>
            <a:r>
              <a:rPr lang="es-ES" dirty="0" err="1"/>
              <a:t>modello</a:t>
            </a:r>
            <a:r>
              <a:rPr lang="es-ES" dirty="0"/>
              <a:t> evolutivo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B5163F-4207-4B93-9375-0D241F9F5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38638"/>
          </a:xfrm>
        </p:spPr>
        <p:txBody>
          <a:bodyPr>
            <a:normAutofit/>
          </a:bodyPr>
          <a:lstStyle/>
          <a:p>
            <a:r>
              <a:rPr lang="es-ES" sz="2000" b="1" dirty="0"/>
              <a:t>Un </a:t>
            </a:r>
            <a:r>
              <a:rPr lang="es-ES" sz="2000" b="1" dirty="0" err="1"/>
              <a:t>esempio</a:t>
            </a:r>
            <a:r>
              <a:rPr lang="es-ES" sz="2000" b="1" dirty="0"/>
              <a:t> di </a:t>
            </a:r>
            <a:r>
              <a:rPr lang="es-ES" sz="2000" b="1" dirty="0" err="1"/>
              <a:t>modello</a:t>
            </a:r>
            <a:r>
              <a:rPr lang="es-ES" sz="2000" b="1" dirty="0"/>
              <a:t> evolutivo </a:t>
            </a:r>
            <a:r>
              <a:rPr lang="es-ES" sz="2000" b="1" dirty="0" err="1"/>
              <a:t>delle</a:t>
            </a:r>
            <a:r>
              <a:rPr lang="es-ES" sz="2000" b="1" dirty="0"/>
              <a:t> </a:t>
            </a:r>
            <a:r>
              <a:rPr lang="es-ES" sz="2000" b="1" dirty="0" err="1"/>
              <a:t>competenze</a:t>
            </a:r>
            <a:r>
              <a:rPr lang="es-ES" sz="2000" b="1" dirty="0"/>
              <a:t> </a:t>
            </a:r>
            <a:r>
              <a:rPr lang="es-ES" sz="2000" b="1" dirty="0" err="1"/>
              <a:t>interculturali</a:t>
            </a:r>
            <a:r>
              <a:rPr lang="es-ES" sz="2000" b="1" dirty="0"/>
              <a:t> si trova nel </a:t>
            </a:r>
            <a:r>
              <a:rPr lang="es-ES" sz="2000" b="1" dirty="0" err="1"/>
              <a:t>lavoro</a:t>
            </a:r>
            <a:r>
              <a:rPr lang="es-ES" sz="2000" b="1" dirty="0"/>
              <a:t> di Milton Bennett (1993; 2015). </a:t>
            </a:r>
            <a:r>
              <a:rPr lang="es-ES" sz="2000" b="1" dirty="0" err="1"/>
              <a:t>Questo</a:t>
            </a:r>
            <a:r>
              <a:rPr lang="es-ES" sz="2000" b="1" dirty="0"/>
              <a:t> </a:t>
            </a:r>
            <a:r>
              <a:rPr lang="es-ES" sz="2000" b="1" dirty="0" err="1"/>
              <a:t>modello</a:t>
            </a:r>
            <a:r>
              <a:rPr lang="es-ES" sz="2000" b="1" dirty="0"/>
              <a:t> propone una </a:t>
            </a:r>
            <a:r>
              <a:rPr lang="es-ES" sz="2000" b="1" dirty="0" err="1"/>
              <a:t>linea</a:t>
            </a:r>
            <a:r>
              <a:rPr lang="es-ES" sz="2000" b="1" dirty="0"/>
              <a:t> continua che </a:t>
            </a:r>
            <a:r>
              <a:rPr lang="es-ES" sz="2000" b="1" dirty="0" err="1"/>
              <a:t>inizia</a:t>
            </a:r>
            <a:r>
              <a:rPr lang="es-ES" sz="2000" b="1" dirty="0"/>
              <a:t> </a:t>
            </a:r>
            <a:r>
              <a:rPr lang="es-ES" sz="2000" b="1" dirty="0" err="1"/>
              <a:t>nella</a:t>
            </a:r>
            <a:r>
              <a:rPr lang="es-ES" sz="2000" b="1" dirty="0"/>
              <a:t> </a:t>
            </a:r>
            <a:r>
              <a:rPr lang="es-ES" sz="2000" b="1" dirty="0" err="1"/>
              <a:t>condizione</a:t>
            </a:r>
            <a:r>
              <a:rPr lang="es-ES" sz="2000" b="1" dirty="0"/>
              <a:t> di etnocentrismo e si </a:t>
            </a:r>
            <a:r>
              <a:rPr lang="es-ES" sz="2000" b="1" dirty="0" err="1"/>
              <a:t>sviluppa</a:t>
            </a:r>
            <a:r>
              <a:rPr lang="es-ES" sz="2000" b="1" dirty="0"/>
              <a:t> </a:t>
            </a:r>
            <a:r>
              <a:rPr lang="es-ES" sz="2000" b="1" dirty="0" err="1"/>
              <a:t>attraverso</a:t>
            </a:r>
            <a:r>
              <a:rPr lang="es-ES" sz="2000" b="1" dirty="0"/>
              <a:t> </a:t>
            </a:r>
            <a:r>
              <a:rPr lang="es-ES" sz="2000" b="1" dirty="0" err="1"/>
              <a:t>varie</a:t>
            </a:r>
            <a:r>
              <a:rPr lang="es-ES" sz="2000" b="1" dirty="0"/>
              <a:t> </a:t>
            </a:r>
            <a:r>
              <a:rPr lang="es-ES" sz="2000" b="1" dirty="0" err="1"/>
              <a:t>tappe</a:t>
            </a:r>
            <a:r>
              <a:rPr lang="es-ES" sz="2000" b="1" dirty="0"/>
              <a:t> per </a:t>
            </a:r>
            <a:r>
              <a:rPr lang="es-ES" sz="2000" b="1" dirty="0" err="1"/>
              <a:t>arrivare</a:t>
            </a:r>
            <a:r>
              <a:rPr lang="es-ES" sz="2000" b="1" dirty="0"/>
              <a:t> a una </a:t>
            </a:r>
            <a:r>
              <a:rPr lang="es-ES" sz="2000" b="1" dirty="0" err="1"/>
              <a:t>piena</a:t>
            </a:r>
            <a:r>
              <a:rPr lang="es-ES" sz="2000" b="1" dirty="0"/>
              <a:t> </a:t>
            </a:r>
            <a:r>
              <a:rPr lang="es-ES" sz="2000" b="1" dirty="0" err="1"/>
              <a:t>coscienza</a:t>
            </a:r>
            <a:r>
              <a:rPr lang="es-ES" sz="2000" b="1" dirty="0"/>
              <a:t> e </a:t>
            </a:r>
            <a:r>
              <a:rPr lang="es-ES" sz="2000" b="1" dirty="0" err="1"/>
              <a:t>competenza</a:t>
            </a:r>
            <a:r>
              <a:rPr lang="es-ES" sz="2000" b="1" dirty="0"/>
              <a:t> </a:t>
            </a:r>
            <a:r>
              <a:rPr lang="es-ES" sz="2000" b="1" dirty="0" err="1"/>
              <a:t>interculturale</a:t>
            </a:r>
            <a:r>
              <a:rPr lang="es-ES" sz="2000" b="1" dirty="0"/>
              <a:t>. </a:t>
            </a:r>
            <a:r>
              <a:rPr lang="es-ES" sz="2000" b="1" dirty="0" err="1"/>
              <a:t>Il</a:t>
            </a:r>
            <a:r>
              <a:rPr lang="es-ES" sz="2000" b="1" dirty="0"/>
              <a:t> </a:t>
            </a:r>
            <a:r>
              <a:rPr lang="es-ES" sz="2000" b="1" dirty="0" err="1"/>
              <a:t>modello</a:t>
            </a:r>
            <a:r>
              <a:rPr lang="es-ES" sz="2000" b="1" dirty="0"/>
              <a:t>, </a:t>
            </a:r>
            <a:r>
              <a:rPr lang="es-ES" sz="2000" b="1" dirty="0" err="1"/>
              <a:t>chiamato</a:t>
            </a:r>
            <a:r>
              <a:rPr lang="es-ES" sz="2000" b="1" dirty="0"/>
              <a:t> </a:t>
            </a:r>
            <a:r>
              <a:rPr lang="es-ES" sz="2000" b="1" dirty="0" err="1"/>
              <a:t>Developmental</a:t>
            </a:r>
            <a:r>
              <a:rPr lang="es-ES" sz="2000" b="1" dirty="0"/>
              <a:t> </a:t>
            </a:r>
            <a:r>
              <a:rPr lang="es-ES" sz="2000" b="1" dirty="0" err="1"/>
              <a:t>Model</a:t>
            </a:r>
            <a:r>
              <a:rPr lang="es-ES" sz="2000" b="1" dirty="0"/>
              <a:t> </a:t>
            </a:r>
            <a:r>
              <a:rPr lang="es-ES" sz="2000" b="1" dirty="0" err="1"/>
              <a:t>of</a:t>
            </a:r>
            <a:r>
              <a:rPr lang="es-ES" sz="2000" b="1" dirty="0"/>
              <a:t> Intercultural </a:t>
            </a:r>
            <a:r>
              <a:rPr lang="es-ES" sz="2000" b="1" dirty="0" err="1"/>
              <a:t>Sensitivity</a:t>
            </a:r>
            <a:r>
              <a:rPr lang="es-ES" sz="2000" b="1" dirty="0"/>
              <a:t> (DMIS) identifica </a:t>
            </a:r>
            <a:r>
              <a:rPr lang="es-ES" sz="2000" b="1" dirty="0" err="1"/>
              <a:t>tre</a:t>
            </a:r>
            <a:r>
              <a:rPr lang="es-ES" sz="2000" b="1" dirty="0"/>
              <a:t> </a:t>
            </a:r>
            <a:r>
              <a:rPr lang="es-ES" sz="2000" b="1" dirty="0" err="1"/>
              <a:t>tappe</a:t>
            </a:r>
            <a:r>
              <a:rPr lang="es-ES" sz="2000" b="1" dirty="0"/>
              <a:t> </a:t>
            </a:r>
            <a:r>
              <a:rPr lang="es-ES" sz="2000" b="1" dirty="0" err="1"/>
              <a:t>etnocentriche</a:t>
            </a:r>
            <a:r>
              <a:rPr lang="es-ES" sz="2000" b="1" dirty="0"/>
              <a:t> –</a:t>
            </a:r>
            <a:r>
              <a:rPr lang="es-ES" sz="2000" b="1" dirty="0" err="1"/>
              <a:t>negazione</a:t>
            </a:r>
            <a:r>
              <a:rPr lang="es-ES" sz="2000" b="1" dirty="0"/>
              <a:t>, </a:t>
            </a:r>
            <a:r>
              <a:rPr lang="es-ES" sz="2000" b="1" dirty="0" err="1"/>
              <a:t>difesa</a:t>
            </a:r>
            <a:r>
              <a:rPr lang="es-ES" sz="2000" b="1" dirty="0"/>
              <a:t>, </a:t>
            </a:r>
            <a:r>
              <a:rPr lang="es-ES" sz="2000" b="1" dirty="0" err="1"/>
              <a:t>minimizzazzione</a:t>
            </a:r>
            <a:r>
              <a:rPr lang="es-ES" sz="2000" b="1" dirty="0"/>
              <a:t>- e </a:t>
            </a:r>
            <a:r>
              <a:rPr lang="es-ES" sz="2000" b="1" dirty="0" err="1"/>
              <a:t>tre</a:t>
            </a:r>
            <a:r>
              <a:rPr lang="es-ES" sz="2000" b="1" dirty="0"/>
              <a:t> </a:t>
            </a:r>
            <a:r>
              <a:rPr lang="es-ES" sz="2000" b="1" dirty="0" err="1"/>
              <a:t>tappe</a:t>
            </a:r>
            <a:r>
              <a:rPr lang="es-ES" sz="2000" b="1" dirty="0"/>
              <a:t> </a:t>
            </a:r>
            <a:r>
              <a:rPr lang="es-ES" sz="2000" b="1" dirty="0" err="1"/>
              <a:t>etnorelative</a:t>
            </a:r>
            <a:r>
              <a:rPr lang="es-ES" sz="2000" b="1" dirty="0"/>
              <a:t> -</a:t>
            </a:r>
            <a:r>
              <a:rPr lang="es-ES" sz="2000" b="1" dirty="0" err="1"/>
              <a:t>accettazione</a:t>
            </a:r>
            <a:r>
              <a:rPr lang="es-ES" sz="2000" b="1" dirty="0"/>
              <a:t>, </a:t>
            </a:r>
            <a:r>
              <a:rPr lang="es-ES" sz="2000" b="1" dirty="0" err="1"/>
              <a:t>adattamento</a:t>
            </a:r>
            <a:r>
              <a:rPr lang="es-ES" sz="2000" b="1" dirty="0"/>
              <a:t>, </a:t>
            </a:r>
            <a:r>
              <a:rPr lang="es-ES" sz="2000" b="1" dirty="0" err="1"/>
              <a:t>integrazione</a:t>
            </a:r>
            <a:r>
              <a:rPr lang="es-ES" sz="2000" b="1" dirty="0"/>
              <a:t>. </a:t>
            </a:r>
          </a:p>
          <a:p>
            <a:r>
              <a:rPr lang="es-ES" sz="2000" b="1" dirty="0" err="1"/>
              <a:t>Secondo</a:t>
            </a:r>
            <a:r>
              <a:rPr lang="es-ES" sz="2000" b="1" dirty="0"/>
              <a:t> Bennett </a:t>
            </a:r>
            <a:r>
              <a:rPr lang="es-ES" sz="2000" b="1" dirty="0" err="1"/>
              <a:t>l’atteggiamento</a:t>
            </a:r>
            <a:r>
              <a:rPr lang="es-ES" sz="2000" b="1" dirty="0"/>
              <a:t> </a:t>
            </a:r>
            <a:r>
              <a:rPr lang="es-ES" sz="2000" b="1" dirty="0" err="1"/>
              <a:t>etnorelativo</a:t>
            </a:r>
            <a:r>
              <a:rPr lang="es-ES" sz="2000" b="1" dirty="0"/>
              <a:t> significa considerare che “le culture si </a:t>
            </a:r>
            <a:r>
              <a:rPr lang="es-ES" sz="2000" b="1" dirty="0" err="1"/>
              <a:t>possono</a:t>
            </a:r>
            <a:r>
              <a:rPr lang="es-ES" sz="2000" b="1" dirty="0"/>
              <a:t> capire </a:t>
            </a:r>
            <a:r>
              <a:rPr lang="es-ES" sz="2000" b="1" dirty="0" err="1"/>
              <a:t>nella</a:t>
            </a:r>
            <a:r>
              <a:rPr lang="es-ES" sz="2000" b="1" dirty="0"/>
              <a:t> loro </a:t>
            </a:r>
            <a:r>
              <a:rPr lang="es-ES" sz="2000" b="1" dirty="0" err="1"/>
              <a:t>relazione</a:t>
            </a:r>
            <a:r>
              <a:rPr lang="es-ES" sz="2000" b="1" dirty="0"/>
              <a:t> reciproca e che </a:t>
            </a:r>
            <a:r>
              <a:rPr lang="es-ES" sz="2000" b="1" dirty="0" err="1"/>
              <a:t>ciascun</a:t>
            </a:r>
            <a:r>
              <a:rPr lang="es-ES" sz="2000" b="1" dirty="0"/>
              <a:t> </a:t>
            </a:r>
            <a:r>
              <a:rPr lang="es-ES" sz="2000" b="1" dirty="0" err="1"/>
              <a:t>atteggiamento</a:t>
            </a:r>
            <a:r>
              <a:rPr lang="es-ES" sz="2000" b="1" dirty="0"/>
              <a:t> si </a:t>
            </a:r>
            <a:r>
              <a:rPr lang="es-ES" sz="2000" b="1" dirty="0" err="1"/>
              <a:t>può</a:t>
            </a:r>
            <a:r>
              <a:rPr lang="es-ES" sz="2000" b="1" dirty="0"/>
              <a:t> capire solo </a:t>
            </a:r>
            <a:r>
              <a:rPr lang="es-ES" sz="2000" b="1" dirty="0" err="1"/>
              <a:t>all’interno</a:t>
            </a:r>
            <a:r>
              <a:rPr lang="es-ES" sz="2000" b="1" dirty="0"/>
              <a:t> del </a:t>
            </a:r>
            <a:r>
              <a:rPr lang="es-ES" sz="2000" b="1" dirty="0" err="1"/>
              <a:t>suo</a:t>
            </a:r>
            <a:r>
              <a:rPr lang="es-ES" sz="2000" b="1" dirty="0"/>
              <a:t> contesto </a:t>
            </a:r>
            <a:r>
              <a:rPr lang="es-ES" sz="2000" b="1" dirty="0" err="1"/>
              <a:t>culturale</a:t>
            </a:r>
            <a:r>
              <a:rPr lang="es-ES" sz="2000" b="1" dirty="0"/>
              <a:t>”.</a:t>
            </a:r>
            <a:endParaRPr lang="it-IT" sz="2000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308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53556192-1BEE-47A0-9901-72101C7F00F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08204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Acrobat Document" r:id="rId3" imgW="7543418" imgH="5829300" progId="AcroExch.Document.DC">
                  <p:embed/>
                </p:oleObj>
              </mc:Choice>
              <mc:Fallback>
                <p:oleObj name="Acrobat Document" r:id="rId3" imgW="7543418" imgH="5829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2660005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1074</Words>
  <Application>Microsoft Office PowerPoint</Application>
  <PresentationFormat>Widescreen</PresentationFormat>
  <Paragraphs>48</Paragraphs>
  <Slides>18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Wingdings 3</vt:lpstr>
      <vt:lpstr>Filo</vt:lpstr>
      <vt:lpstr>Acrobat Document</vt:lpstr>
      <vt:lpstr>Le competenze interculturali</vt:lpstr>
      <vt:lpstr>Obiettivi e Storia </vt:lpstr>
      <vt:lpstr>Le società contemporanee come società interculturali “di fatto”</vt:lpstr>
      <vt:lpstr>Il concetto di competenza</vt:lpstr>
      <vt:lpstr>Le dimensioni delle competenze interculturali</vt:lpstr>
      <vt:lpstr>Il modello di Byram</vt:lpstr>
      <vt:lpstr>Presentazione standard di PowerPoint</vt:lpstr>
      <vt:lpstr>Il modello di Bennett come modello evolutivo</vt:lpstr>
      <vt:lpstr>Presentazione standard di PowerPoint</vt:lpstr>
      <vt:lpstr>Presentazione standard di PowerPoint</vt:lpstr>
      <vt:lpstr>L’empatia come chiave della  competenza interculturale</vt:lpstr>
      <vt:lpstr>Misurare le competenze interculturali</vt:lpstr>
      <vt:lpstr>Il modello di Edward Taylor</vt:lpstr>
      <vt:lpstr>Presentazione standard di PowerPoint</vt:lpstr>
      <vt:lpstr>Il modello di Darla Deardorff</vt:lpstr>
      <vt:lpstr>Presentazione standard di PowerPoint</vt:lpstr>
      <vt:lpstr>L’intelligenza culturale</vt:lpstr>
      <vt:lpstr>Verso l’elaborazione di nuovi modelli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competenze interculturali</dc:title>
  <dc:creator>Stefano Tedeschi</dc:creator>
  <cp:lastModifiedBy>Stefano Tedeschi</cp:lastModifiedBy>
  <cp:revision>4</cp:revision>
  <dcterms:created xsi:type="dcterms:W3CDTF">2020-10-09T10:41:40Z</dcterms:created>
  <dcterms:modified xsi:type="dcterms:W3CDTF">2020-10-11T11:38:32Z</dcterms:modified>
</cp:coreProperties>
</file>