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1"/>
  </p:sldMasterIdLst>
  <p:sldIdLst>
    <p:sldId id="256" r:id="rId2"/>
    <p:sldId id="257" r:id="rId3"/>
    <p:sldId id="258" r:id="rId4"/>
    <p:sldId id="259" r:id="rId5"/>
    <p:sldId id="260" r:id="rId6"/>
    <p:sldId id="261" r:id="rId7"/>
    <p:sldId id="272" r:id="rId8"/>
    <p:sldId id="264" r:id="rId9"/>
    <p:sldId id="263" r:id="rId10"/>
    <p:sldId id="265" r:id="rId11"/>
    <p:sldId id="270" r:id="rId12"/>
    <p:sldId id="271" r:id="rId13"/>
    <p:sldId id="266" r:id="rId14"/>
    <p:sldId id="267" r:id="rId15"/>
    <p:sldId id="268" r:id="rId16"/>
    <p:sldId id="269" r:id="rId17"/>
    <p:sldId id="262" r:id="rId18"/>
    <p:sldId id="273" r:id="rId19"/>
    <p:sldId id="275" r:id="rId20"/>
    <p:sldId id="274" r:id="rId2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1"/>
    <p:restoredTop sz="94608"/>
  </p:normalViewPr>
  <p:slideViewPr>
    <p:cSldViewPr snapToGrid="0" snapToObjects="1">
      <p:cViewPr varScale="1">
        <p:scale>
          <a:sx n="117" d="100"/>
          <a:sy n="117" d="100"/>
        </p:scale>
        <p:origin x="176" y="5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stile</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57F03911-66FE-E249-ADED-88F4E8F91986}" type="datetimeFigureOut">
              <a:rPr lang="it-IT" smtClean="0"/>
              <a:t>30/05/19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DF9DA63-15F0-074E-9606-9D14E9D33D61}" type="slidenum">
              <a:rPr lang="it-IT" smtClean="0"/>
              <a:t>‹n.›</a:t>
            </a:fld>
            <a:endParaRPr lang="it-IT"/>
          </a:p>
        </p:txBody>
      </p:sp>
    </p:spTree>
    <p:extLst>
      <p:ext uri="{BB962C8B-B14F-4D97-AF65-F5344CB8AC3E}">
        <p14:creationId xmlns:p14="http://schemas.microsoft.com/office/powerpoint/2010/main" val="1296101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57F03911-66FE-E249-ADED-88F4E8F91986}" type="datetimeFigureOut">
              <a:rPr lang="it-IT" smtClean="0"/>
              <a:t>30/05/19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DF9DA63-15F0-074E-9606-9D14E9D33D61}" type="slidenum">
              <a:rPr lang="it-IT" smtClean="0"/>
              <a:t>‹n.›</a:t>
            </a:fld>
            <a:endParaRPr lang="it-IT"/>
          </a:p>
        </p:txBody>
      </p:sp>
    </p:spTree>
    <p:extLst>
      <p:ext uri="{BB962C8B-B14F-4D97-AF65-F5344CB8AC3E}">
        <p14:creationId xmlns:p14="http://schemas.microsoft.com/office/powerpoint/2010/main" val="435679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57F03911-66FE-E249-ADED-88F4E8F91986}" type="datetimeFigureOut">
              <a:rPr lang="it-IT" smtClean="0"/>
              <a:t>30/05/19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DF9DA63-15F0-074E-9606-9D14E9D33D61}" type="slidenum">
              <a:rPr lang="it-IT" smtClean="0"/>
              <a:t>‹n.›</a:t>
            </a:fld>
            <a:endParaRPr lang="it-IT"/>
          </a:p>
        </p:txBody>
      </p:sp>
    </p:spTree>
    <p:extLst>
      <p:ext uri="{BB962C8B-B14F-4D97-AF65-F5344CB8AC3E}">
        <p14:creationId xmlns:p14="http://schemas.microsoft.com/office/powerpoint/2010/main" val="1701133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57F03911-66FE-E249-ADED-88F4E8F91986}" type="datetimeFigureOut">
              <a:rPr lang="it-IT" smtClean="0"/>
              <a:t>30/05/19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DF9DA63-15F0-074E-9606-9D14E9D33D61}" type="slidenum">
              <a:rPr lang="it-IT" smtClean="0"/>
              <a:t>‹n.›</a:t>
            </a:fld>
            <a:endParaRPr lang="it-IT"/>
          </a:p>
        </p:txBody>
      </p:sp>
    </p:spTree>
    <p:extLst>
      <p:ext uri="{BB962C8B-B14F-4D97-AF65-F5344CB8AC3E}">
        <p14:creationId xmlns:p14="http://schemas.microsoft.com/office/powerpoint/2010/main" val="1631210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stile</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fld id="{57F03911-66FE-E249-ADED-88F4E8F91986}" type="datetimeFigureOut">
              <a:rPr lang="it-IT" smtClean="0"/>
              <a:t>30/05/19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DF9DA63-15F0-074E-9606-9D14E9D33D61}" type="slidenum">
              <a:rPr lang="it-IT" smtClean="0"/>
              <a:t>‹n.›</a:t>
            </a:fld>
            <a:endParaRPr lang="it-IT"/>
          </a:p>
        </p:txBody>
      </p:sp>
    </p:spTree>
    <p:extLst>
      <p:ext uri="{BB962C8B-B14F-4D97-AF65-F5344CB8AC3E}">
        <p14:creationId xmlns:p14="http://schemas.microsoft.com/office/powerpoint/2010/main" val="84181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57F03911-66FE-E249-ADED-88F4E8F91986}" type="datetimeFigureOut">
              <a:rPr lang="it-IT" smtClean="0"/>
              <a:t>30/05/19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DF9DA63-15F0-074E-9606-9D14E9D33D61}" type="slidenum">
              <a:rPr lang="it-IT" smtClean="0"/>
              <a:t>‹n.›</a:t>
            </a:fld>
            <a:endParaRPr lang="it-IT"/>
          </a:p>
        </p:txBody>
      </p:sp>
    </p:spTree>
    <p:extLst>
      <p:ext uri="{BB962C8B-B14F-4D97-AF65-F5344CB8AC3E}">
        <p14:creationId xmlns:p14="http://schemas.microsoft.com/office/powerpoint/2010/main" val="826960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stile</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57F03911-66FE-E249-ADED-88F4E8F91986}" type="datetimeFigureOut">
              <a:rPr lang="it-IT" smtClean="0"/>
              <a:t>30/05/19</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ADF9DA63-15F0-074E-9606-9D14E9D33D61}" type="slidenum">
              <a:rPr lang="it-IT" smtClean="0"/>
              <a:t>‹n.›</a:t>
            </a:fld>
            <a:endParaRPr lang="it-IT"/>
          </a:p>
        </p:txBody>
      </p:sp>
    </p:spTree>
    <p:extLst>
      <p:ext uri="{BB962C8B-B14F-4D97-AF65-F5344CB8AC3E}">
        <p14:creationId xmlns:p14="http://schemas.microsoft.com/office/powerpoint/2010/main" val="213262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p:txBody>
          <a:bodyPr/>
          <a:lstStyle/>
          <a:p>
            <a:fld id="{57F03911-66FE-E249-ADED-88F4E8F91986}" type="datetimeFigureOut">
              <a:rPr lang="it-IT" smtClean="0"/>
              <a:t>30/05/19</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ADF9DA63-15F0-074E-9606-9D14E9D33D61}" type="slidenum">
              <a:rPr lang="it-IT" smtClean="0"/>
              <a:t>‹n.›</a:t>
            </a:fld>
            <a:endParaRPr lang="it-IT"/>
          </a:p>
        </p:txBody>
      </p:sp>
    </p:spTree>
    <p:extLst>
      <p:ext uri="{BB962C8B-B14F-4D97-AF65-F5344CB8AC3E}">
        <p14:creationId xmlns:p14="http://schemas.microsoft.com/office/powerpoint/2010/main" val="155571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57F03911-66FE-E249-ADED-88F4E8F91986}" type="datetimeFigureOut">
              <a:rPr lang="it-IT" smtClean="0"/>
              <a:t>30/05/19</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ADF9DA63-15F0-074E-9606-9D14E9D33D61}" type="slidenum">
              <a:rPr lang="it-IT" smtClean="0"/>
              <a:t>‹n.›</a:t>
            </a:fld>
            <a:endParaRPr lang="it-IT"/>
          </a:p>
        </p:txBody>
      </p:sp>
    </p:spTree>
    <p:extLst>
      <p:ext uri="{BB962C8B-B14F-4D97-AF65-F5344CB8AC3E}">
        <p14:creationId xmlns:p14="http://schemas.microsoft.com/office/powerpoint/2010/main" val="1209022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stile</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57F03911-66FE-E249-ADED-88F4E8F91986}" type="datetimeFigureOut">
              <a:rPr lang="it-IT" smtClean="0"/>
              <a:t>30/05/19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DF9DA63-15F0-074E-9606-9D14E9D33D61}" type="slidenum">
              <a:rPr lang="it-IT" smtClean="0"/>
              <a:t>‹n.›</a:t>
            </a:fld>
            <a:endParaRPr lang="it-IT"/>
          </a:p>
        </p:txBody>
      </p:sp>
    </p:spTree>
    <p:extLst>
      <p:ext uri="{BB962C8B-B14F-4D97-AF65-F5344CB8AC3E}">
        <p14:creationId xmlns:p14="http://schemas.microsoft.com/office/powerpoint/2010/main" val="548788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stile</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57F03911-66FE-E249-ADED-88F4E8F91986}" type="datetimeFigureOut">
              <a:rPr lang="it-IT" smtClean="0"/>
              <a:t>30/05/19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DF9DA63-15F0-074E-9606-9D14E9D33D61}" type="slidenum">
              <a:rPr lang="it-IT" smtClean="0"/>
              <a:t>‹n.›</a:t>
            </a:fld>
            <a:endParaRPr lang="it-IT"/>
          </a:p>
        </p:txBody>
      </p:sp>
    </p:spTree>
    <p:extLst>
      <p:ext uri="{BB962C8B-B14F-4D97-AF65-F5344CB8AC3E}">
        <p14:creationId xmlns:p14="http://schemas.microsoft.com/office/powerpoint/2010/main" val="4960191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stile</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F03911-66FE-E249-ADED-88F4E8F91986}" type="datetimeFigureOut">
              <a:rPr lang="it-IT" smtClean="0"/>
              <a:t>30/05/19</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F9DA63-15F0-074E-9606-9D14E9D33D61}" type="slidenum">
              <a:rPr lang="it-IT" smtClean="0"/>
              <a:t>‹n.›</a:t>
            </a:fld>
            <a:endParaRPr lang="it-IT"/>
          </a:p>
        </p:txBody>
      </p:sp>
    </p:spTree>
    <p:extLst>
      <p:ext uri="{BB962C8B-B14F-4D97-AF65-F5344CB8AC3E}">
        <p14:creationId xmlns:p14="http://schemas.microsoft.com/office/powerpoint/2010/main" val="3440424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enzensberger.germlit.rwth-aachen.de/kursbuch1g.jpg" TargetMode="External"/><Relationship Id="rId3" Type="http://schemas.openxmlformats.org/officeDocument/2006/relationships/image" Target="../media/image13.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S6uUDYvXOmA" TargetMode="External"/><Relationship Id="rId3" Type="http://schemas.openxmlformats.org/officeDocument/2006/relationships/hyperlink" Target="https://www.youtube.com/watch?v=F-QWLAndD1E"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jpg"/><Relationship Id="rId3" Type="http://schemas.openxmlformats.org/officeDocument/2006/relationships/image" Target="../media/image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g"/><Relationship Id="rId3" Type="http://schemas.openxmlformats.org/officeDocument/2006/relationships/image" Target="../media/image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jpg"/><Relationship Id="rId3" Type="http://schemas.openxmlformats.org/officeDocument/2006/relationships/image" Target="../media/image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err="1" smtClean="0"/>
              <a:t>Der</a:t>
            </a:r>
            <a:r>
              <a:rPr lang="it-IT" dirty="0" smtClean="0"/>
              <a:t> Dritte Mann</a:t>
            </a:r>
            <a:endParaRPr lang="it-IT" dirty="0"/>
          </a:p>
        </p:txBody>
      </p:sp>
      <p:sp>
        <p:nvSpPr>
          <p:cNvPr id="3" name="Sottotitolo 2"/>
          <p:cNvSpPr>
            <a:spLocks noGrp="1"/>
          </p:cNvSpPr>
          <p:nvPr>
            <p:ph type="subTitle" idx="1"/>
          </p:nvPr>
        </p:nvSpPr>
        <p:spPr/>
        <p:txBody>
          <a:bodyPr/>
          <a:lstStyle/>
          <a:p>
            <a:r>
              <a:rPr lang="it-IT" dirty="0" smtClean="0"/>
              <a:t>Il “</a:t>
            </a:r>
            <a:r>
              <a:rPr lang="it-IT" dirty="0" err="1" smtClean="0"/>
              <a:t>Traumkapitel</a:t>
            </a:r>
            <a:r>
              <a:rPr lang="it-IT" dirty="0" smtClean="0"/>
              <a:t>” e l’approfondimento/sprofondamento del principio compositivo del “discorso amoroso”</a:t>
            </a:r>
          </a:p>
          <a:p>
            <a:r>
              <a:rPr lang="it-IT" dirty="0" smtClean="0"/>
              <a:t>scrittura metonimica</a:t>
            </a:r>
            <a:endParaRPr lang="it-IT" dirty="0"/>
          </a:p>
        </p:txBody>
      </p:sp>
    </p:spTree>
    <p:extLst>
      <p:ext uri="{BB962C8B-B14F-4D97-AF65-F5344CB8AC3E}">
        <p14:creationId xmlns:p14="http://schemas.microsoft.com/office/powerpoint/2010/main" val="16476654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sz="quarter" idx="4294967295"/>
          </p:nvPr>
        </p:nvPicPr>
        <p:blipFill>
          <a:blip r:embed="rId2"/>
          <a:srcRect t="14287" b="14287"/>
          <a:stretch>
            <a:fillRect/>
          </a:stretch>
        </p:blipFill>
        <p:spPr>
          <a:xfrm>
            <a:off x="1981201" y="2020824"/>
            <a:ext cx="4023360" cy="4005072"/>
          </a:xfrm>
          <a:prstGeom prst="rect">
            <a:avLst/>
          </a:prstGeom>
        </p:spPr>
      </p:pic>
      <p:sp>
        <p:nvSpPr>
          <p:cNvPr id="6" name="Segnaposto contenuto 5"/>
          <p:cNvSpPr>
            <a:spLocks noGrp="1"/>
          </p:cNvSpPr>
          <p:nvPr>
            <p:ph sz="quarter" idx="4294967295"/>
          </p:nvPr>
        </p:nvSpPr>
        <p:spPr>
          <a:xfrm>
            <a:off x="6187440" y="1270037"/>
            <a:ext cx="4170962" cy="5413791"/>
          </a:xfrm>
          <a:prstGeom prst="rect">
            <a:avLst/>
          </a:prstGeom>
        </p:spPr>
        <p:txBody>
          <a:bodyPr>
            <a:normAutofit fontScale="62500" lnSpcReduction="20000"/>
          </a:bodyPr>
          <a:lstStyle/>
          <a:p>
            <a:pPr marL="0" indent="0" algn="l">
              <a:buNone/>
            </a:pPr>
            <a:r>
              <a:rPr lang="it-IT" sz="2500" dirty="0"/>
              <a:t>Sola! </a:t>
            </a:r>
            <a:r>
              <a:rPr lang="it-IT" sz="2500" dirty="0" err="1"/>
              <a:t>Ahimé</a:t>
            </a:r>
            <a:r>
              <a:rPr lang="it-IT" sz="2500" dirty="0"/>
              <a:t>, tutta sola. Il padre andato </a:t>
            </a:r>
          </a:p>
          <a:p>
            <a:pPr marL="0" indent="0" algn="l">
              <a:buNone/>
            </a:pPr>
            <a:r>
              <a:rPr lang="it-IT" sz="2500" dirty="0"/>
              <a:t>Laggiù, cacciato nei suoi freddi abissi.</a:t>
            </a:r>
          </a:p>
          <a:p>
            <a:pPr marL="0" indent="0" algn="l">
              <a:buNone/>
            </a:pPr>
            <a:endParaRPr lang="it-IT" sz="2500" dirty="0"/>
          </a:p>
          <a:p>
            <a:pPr marL="0" indent="0" algn="l">
              <a:buNone/>
            </a:pPr>
            <a:r>
              <a:rPr lang="it-IT" sz="2500" dirty="0"/>
              <a:t>Con gli occhi a terra</a:t>
            </a:r>
          </a:p>
          <a:p>
            <a:pPr marL="0" indent="0" algn="l">
              <a:buNone/>
            </a:pPr>
            <a:r>
              <a:rPr lang="it-IT" sz="2500" dirty="0"/>
              <a:t>Dove sei tu? Non hai la forza, padre,</a:t>
            </a:r>
          </a:p>
          <a:p>
            <a:pPr marL="0" indent="0" algn="l">
              <a:buNone/>
            </a:pPr>
            <a:r>
              <a:rPr lang="it-IT" sz="2500" dirty="0"/>
              <a:t>Di trascinare fino a me il tuo volto?</a:t>
            </a:r>
          </a:p>
          <a:p>
            <a:pPr marL="0" indent="0" algn="l">
              <a:buNone/>
            </a:pPr>
            <a:r>
              <a:rPr lang="it-IT" sz="2500" dirty="0"/>
              <a:t>L’ora è venuta, è l’ora nostra! L’ora in cui ti hanno scannato, la tua sposa</a:t>
            </a:r>
          </a:p>
          <a:p>
            <a:pPr marL="0" indent="0" algn="l">
              <a:buNone/>
            </a:pPr>
            <a:r>
              <a:rPr lang="it-IT" sz="2500" dirty="0"/>
              <a:t>E chi con lei dorme in un letto, il </a:t>
            </a:r>
          </a:p>
          <a:p>
            <a:pPr marL="0" indent="0" algn="l">
              <a:buNone/>
            </a:pPr>
            <a:r>
              <a:rPr lang="it-IT" sz="2500" dirty="0"/>
              <a:t>Tuo letto regale. O padre.</a:t>
            </a:r>
            <a:r>
              <a:rPr lang="it-IT" sz="2500" dirty="0"/>
              <a:t> Nel bagno </a:t>
            </a:r>
            <a:endParaRPr lang="it-IT" sz="2500" dirty="0"/>
          </a:p>
          <a:p>
            <a:pPr marL="0" indent="0" algn="l">
              <a:buNone/>
            </a:pPr>
            <a:r>
              <a:rPr lang="it-IT" sz="2500" dirty="0"/>
              <a:t>Ti hanno ammazzato, il tuo sangue fluiva</a:t>
            </a:r>
          </a:p>
          <a:p>
            <a:pPr marL="0" indent="0" algn="l">
              <a:buNone/>
            </a:pPr>
            <a:r>
              <a:rPr lang="it-IT" sz="2500" dirty="0"/>
              <a:t>Sopra i tuoi occhi, e il bagno vaporava</a:t>
            </a:r>
          </a:p>
          <a:p>
            <a:pPr marL="0" indent="0" algn="l">
              <a:buNone/>
            </a:pPr>
            <a:r>
              <a:rPr lang="it-IT" sz="2500" dirty="0"/>
              <a:t>Del tuo sangue …</a:t>
            </a:r>
          </a:p>
          <a:p>
            <a:pPr marL="0" indent="0" algn="l">
              <a:buNone/>
            </a:pPr>
            <a:r>
              <a:rPr lang="it-IT" sz="2500" dirty="0"/>
              <a:t>Padre!</a:t>
            </a:r>
          </a:p>
          <a:p>
            <a:pPr marL="0" indent="0" algn="l">
              <a:buNone/>
            </a:pPr>
            <a:r>
              <a:rPr lang="it-IT" sz="2500" dirty="0"/>
              <a:t>Voglio vederti! Non lasciarmi sola</a:t>
            </a:r>
          </a:p>
          <a:p>
            <a:pPr marL="0" indent="0" algn="l">
              <a:buNone/>
            </a:pPr>
            <a:r>
              <a:rPr lang="it-IT" sz="2500" dirty="0"/>
              <a:t>Oggi! Come mi apparisti ieri,</a:t>
            </a:r>
          </a:p>
          <a:p>
            <a:pPr marL="0" indent="0" algn="l">
              <a:buNone/>
            </a:pPr>
            <a:r>
              <a:rPr lang="it-IT" sz="2500" dirty="0"/>
              <a:t>Come un’ombra, là mostrati a tua figlia</a:t>
            </a:r>
          </a:p>
          <a:p>
            <a:pPr marL="0" indent="0" algn="l">
              <a:buNone/>
            </a:pPr>
            <a:r>
              <a:rPr lang="it-IT" sz="2500" dirty="0"/>
              <a:t>Nell’angolo del muro!</a:t>
            </a:r>
            <a:endParaRPr lang="it-IT" sz="2500" dirty="0"/>
          </a:p>
          <a:p>
            <a:pPr algn="l"/>
            <a:endParaRPr lang="it-IT" dirty="0" smtClean="0"/>
          </a:p>
          <a:p>
            <a:pPr algn="l"/>
            <a:endParaRPr lang="it-IT" dirty="0"/>
          </a:p>
        </p:txBody>
      </p:sp>
      <p:sp>
        <p:nvSpPr>
          <p:cNvPr id="2" name="Titolo 1"/>
          <p:cNvSpPr>
            <a:spLocks noGrp="1"/>
          </p:cNvSpPr>
          <p:nvPr>
            <p:ph type="title"/>
          </p:nvPr>
        </p:nvSpPr>
        <p:spPr>
          <a:xfrm>
            <a:off x="4038600" y="425976"/>
            <a:ext cx="5018305" cy="844062"/>
          </a:xfrm>
        </p:spPr>
        <p:txBody>
          <a:bodyPr>
            <a:normAutofit/>
          </a:bodyPr>
          <a:lstStyle/>
          <a:p>
            <a:r>
              <a:rPr lang="it-IT" sz="1400" dirty="0"/>
              <a:t>Solitudine di </a:t>
            </a:r>
            <a:r>
              <a:rPr lang="it-IT" sz="1400" dirty="0" err="1"/>
              <a:t>elettra</a:t>
            </a:r>
            <a:r>
              <a:rPr lang="it-IT" sz="1400" dirty="0"/>
              <a:t> </a:t>
            </a:r>
            <a:br>
              <a:rPr lang="it-IT" sz="1400" dirty="0"/>
            </a:br>
            <a:r>
              <a:rPr lang="it-IT" sz="1400" dirty="0"/>
              <a:t>evocazione del fantasma del padre sempre alla stessa ora (richiamo a </a:t>
            </a:r>
            <a:r>
              <a:rPr lang="it-IT" sz="1400" dirty="0" err="1"/>
              <a:t>shakespeare</a:t>
            </a:r>
            <a:r>
              <a:rPr lang="it-IT" sz="1400" dirty="0"/>
              <a:t>, </a:t>
            </a:r>
            <a:r>
              <a:rPr lang="it-IT" sz="1400" dirty="0" err="1"/>
              <a:t>amleto</a:t>
            </a:r>
            <a:r>
              <a:rPr lang="it-IT" sz="1400" dirty="0"/>
              <a:t>)</a:t>
            </a:r>
            <a:endParaRPr lang="it-IT" sz="1400" dirty="0"/>
          </a:p>
        </p:txBody>
      </p:sp>
    </p:spTree>
    <p:extLst>
      <p:ext uri="{BB962C8B-B14F-4D97-AF65-F5344CB8AC3E}">
        <p14:creationId xmlns:p14="http://schemas.microsoft.com/office/powerpoint/2010/main" val="8247814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sz="quarter" idx="4294967295"/>
          </p:nvPr>
        </p:nvPicPr>
        <p:blipFill>
          <a:blip r:embed="rId2"/>
          <a:srcRect l="-37384" r="-37384"/>
          <a:stretch>
            <a:fillRect/>
          </a:stretch>
        </p:blipFill>
        <p:spPr>
          <a:xfrm>
            <a:off x="1981201" y="2819400"/>
            <a:ext cx="4023360" cy="3209544"/>
          </a:xfrm>
          <a:prstGeom prst="rect">
            <a:avLst/>
          </a:prstGeom>
        </p:spPr>
      </p:pic>
      <p:sp>
        <p:nvSpPr>
          <p:cNvPr id="5" name="Segnaposto contenuto 4"/>
          <p:cNvSpPr>
            <a:spLocks noGrp="1"/>
          </p:cNvSpPr>
          <p:nvPr>
            <p:ph sz="quarter" idx="4294967295"/>
          </p:nvPr>
        </p:nvSpPr>
        <p:spPr>
          <a:xfrm>
            <a:off x="6187440" y="2816352"/>
            <a:ext cx="4023360" cy="3209544"/>
          </a:xfrm>
          <a:prstGeom prst="rect">
            <a:avLst/>
          </a:prstGeom>
        </p:spPr>
        <p:txBody>
          <a:bodyPr>
            <a:normAutofit fontScale="70000" lnSpcReduction="20000"/>
          </a:bodyPr>
          <a:lstStyle/>
          <a:p>
            <a:pPr algn="l"/>
            <a:r>
              <a:rPr lang="it-IT" i="1" dirty="0"/>
              <a:t>Elettra esce di corsa … balza all’indietro come un animale nel suo covo, un braccio davanti al viso</a:t>
            </a:r>
          </a:p>
          <a:p>
            <a:pPr algn="l"/>
            <a:endParaRPr lang="it-IT" i="1" dirty="0"/>
          </a:p>
          <a:p>
            <a:pPr algn="l"/>
            <a:r>
              <a:rPr lang="it-IT" dirty="0"/>
              <a:t>Natura animale di Elettra. </a:t>
            </a:r>
          </a:p>
          <a:p>
            <a:pPr algn="l"/>
            <a:r>
              <a:rPr lang="it-IT" dirty="0"/>
              <a:t>Prima serva: Avete visto come lei guardava?</a:t>
            </a:r>
          </a:p>
          <a:p>
            <a:pPr algn="l"/>
            <a:r>
              <a:rPr lang="it-IT" dirty="0"/>
              <a:t>Seconda: Sì, come un gatto selvatico.</a:t>
            </a:r>
          </a:p>
          <a:p>
            <a:pPr algn="l"/>
            <a:r>
              <a:rPr lang="it-IT" dirty="0"/>
              <a:t>Terza: Là in terra giaceva l’altro giorno, e si lagnava -</a:t>
            </a:r>
          </a:p>
          <a:p>
            <a:endParaRPr lang="it-IT" dirty="0"/>
          </a:p>
        </p:txBody>
      </p:sp>
      <p:sp>
        <p:nvSpPr>
          <p:cNvPr id="3" name="Segnaposto testo 2"/>
          <p:cNvSpPr>
            <a:spLocks noGrp="1"/>
          </p:cNvSpPr>
          <p:nvPr>
            <p:ph type="body" sz="half" idx="2"/>
          </p:nvPr>
        </p:nvSpPr>
        <p:spPr>
          <a:xfrm>
            <a:off x="839788" y="1676402"/>
            <a:ext cx="5157787" cy="4952998"/>
          </a:xfrm>
        </p:spPr>
        <p:txBody>
          <a:bodyPr>
            <a:normAutofit/>
          </a:bodyPr>
          <a:lstStyle/>
          <a:p>
            <a:r>
              <a:rPr lang="it-IT" dirty="0"/>
              <a:t>Allestimento con scenografie di </a:t>
            </a:r>
            <a:r>
              <a:rPr lang="it-IT" dirty="0" err="1"/>
              <a:t>Anselm</a:t>
            </a:r>
            <a:r>
              <a:rPr lang="it-IT" dirty="0"/>
              <a:t> Kiefer, </a:t>
            </a:r>
            <a:br>
              <a:rPr lang="it-IT" dirty="0"/>
            </a:br>
            <a:r>
              <a:rPr lang="it-IT" dirty="0"/>
              <a:t>Teatro San Carlo di Napoli, 2008</a:t>
            </a:r>
            <a:br>
              <a:rPr lang="it-IT" dirty="0"/>
            </a:br>
            <a:endParaRPr lang="it-IT" dirty="0"/>
          </a:p>
          <a:p>
            <a:endParaRPr lang="it-IT" dirty="0"/>
          </a:p>
        </p:txBody>
      </p:sp>
      <p:sp>
        <p:nvSpPr>
          <p:cNvPr id="6" name="Segnaposto testo 5"/>
          <p:cNvSpPr>
            <a:spLocks noGrp="1"/>
          </p:cNvSpPr>
          <p:nvPr>
            <p:ph type="body" sz="half" idx="4294967295"/>
          </p:nvPr>
        </p:nvSpPr>
        <p:spPr>
          <a:xfrm>
            <a:off x="6187440" y="2020824"/>
            <a:ext cx="4023360" cy="704088"/>
          </a:xfrm>
          <a:prstGeom prst="rect">
            <a:avLst/>
          </a:prstGeom>
        </p:spPr>
        <p:txBody>
          <a:bodyPr/>
          <a:lstStyle/>
          <a:p>
            <a:r>
              <a:rPr lang="it-IT" dirty="0"/>
              <a:t>Indicazione di regia di Hofmannsthal</a:t>
            </a:r>
          </a:p>
          <a:p>
            <a:endParaRPr lang="it-IT" dirty="0"/>
          </a:p>
        </p:txBody>
      </p:sp>
      <p:sp>
        <p:nvSpPr>
          <p:cNvPr id="2" name="Titolo 1"/>
          <p:cNvSpPr>
            <a:spLocks noGrp="1"/>
          </p:cNvSpPr>
          <p:nvPr>
            <p:ph type="title"/>
          </p:nvPr>
        </p:nvSpPr>
        <p:spPr>
          <a:xfrm>
            <a:off x="2580974" y="678406"/>
            <a:ext cx="6736231" cy="997995"/>
          </a:xfrm>
        </p:spPr>
        <p:txBody>
          <a:bodyPr>
            <a:normAutofit/>
          </a:bodyPr>
          <a:lstStyle/>
          <a:p>
            <a:r>
              <a:rPr lang="it-IT" sz="2000" dirty="0"/>
              <a:t>scena</a:t>
            </a:r>
            <a:r>
              <a:rPr lang="it-IT" sz="2000" dirty="0"/>
              <a:t>: cortile interno, scuro e oppressivo</a:t>
            </a:r>
            <a:br>
              <a:rPr lang="it-IT" sz="2000" dirty="0"/>
            </a:br>
            <a:r>
              <a:rPr lang="it-IT" sz="2000" dirty="0"/>
              <a:t>cura delle indicazioni di regia, sempre indicata la mimica nei minimi dettagli</a:t>
            </a:r>
            <a:endParaRPr lang="it-IT" sz="2000" dirty="0">
              <a:solidFill>
                <a:schemeClr val="bg1"/>
              </a:solidFill>
            </a:endParaRPr>
          </a:p>
        </p:txBody>
      </p:sp>
    </p:spTree>
    <p:extLst>
      <p:ext uri="{BB962C8B-B14F-4D97-AF65-F5344CB8AC3E}">
        <p14:creationId xmlns:p14="http://schemas.microsoft.com/office/powerpoint/2010/main" val="16604865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sz="quarter" idx="4294967295"/>
          </p:nvPr>
        </p:nvSpPr>
        <p:spPr>
          <a:xfrm>
            <a:off x="1981201" y="2819400"/>
            <a:ext cx="4023360" cy="3209544"/>
          </a:xfrm>
          <a:prstGeom prst="rect">
            <a:avLst/>
          </a:prstGeom>
        </p:spPr>
        <p:txBody>
          <a:bodyPr/>
          <a:lstStyle/>
          <a:p>
            <a:r>
              <a:rPr lang="it-IT" dirty="0" smtClean="0"/>
              <a:t>Via di qui! Mangiate grascia, mangiate dolci – lei gridava – e strisciate coi vostri uomini a letto</a:t>
            </a:r>
            <a:endParaRPr lang="it-IT" dirty="0"/>
          </a:p>
        </p:txBody>
      </p:sp>
      <p:sp>
        <p:nvSpPr>
          <p:cNvPr id="3" name="Segnaposto contenuto 2"/>
          <p:cNvSpPr>
            <a:spLocks noGrp="1"/>
          </p:cNvSpPr>
          <p:nvPr>
            <p:ph sz="quarter" idx="4294967295"/>
          </p:nvPr>
        </p:nvSpPr>
        <p:spPr>
          <a:xfrm>
            <a:off x="6187440" y="2816352"/>
            <a:ext cx="4023360" cy="3209544"/>
          </a:xfrm>
          <a:prstGeom prst="rect">
            <a:avLst/>
          </a:prstGeom>
        </p:spPr>
        <p:txBody>
          <a:bodyPr/>
          <a:lstStyle/>
          <a:p>
            <a:r>
              <a:rPr lang="it-IT" dirty="0" smtClean="0"/>
              <a:t>Lei balzò su, tremendi sguardi lanciò, protese le sue dita su di noi come artigli, urlando: “Io nutro nel mio seno – gridava – un avvoltoio!”</a:t>
            </a:r>
          </a:p>
          <a:p>
            <a:endParaRPr lang="it-IT" dirty="0"/>
          </a:p>
          <a:p>
            <a:r>
              <a:rPr lang="it-IT" dirty="0" smtClean="0"/>
              <a:t>Urlò e ricadde nel suo vecchio cantuccio</a:t>
            </a:r>
            <a:endParaRPr lang="it-IT" dirty="0"/>
          </a:p>
        </p:txBody>
      </p:sp>
      <p:sp>
        <p:nvSpPr>
          <p:cNvPr id="4" name="Segnaposto testo 3"/>
          <p:cNvSpPr>
            <a:spLocks noGrp="1"/>
          </p:cNvSpPr>
          <p:nvPr>
            <p:ph type="body" sz="half" idx="2"/>
          </p:nvPr>
        </p:nvSpPr>
        <p:spPr/>
        <p:txBody>
          <a:bodyPr/>
          <a:lstStyle/>
          <a:p>
            <a:r>
              <a:rPr lang="it-IT" dirty="0" smtClean="0"/>
              <a:t>La quarta serva parla </a:t>
            </a:r>
            <a:r>
              <a:rPr lang="it-IT" dirty="0"/>
              <a:t>d</a:t>
            </a:r>
            <a:r>
              <a:rPr lang="it-IT" dirty="0" smtClean="0"/>
              <a:t>i Elettra</a:t>
            </a:r>
            <a:endParaRPr lang="it-IT" dirty="0"/>
          </a:p>
        </p:txBody>
      </p:sp>
      <p:sp>
        <p:nvSpPr>
          <p:cNvPr id="5" name="Segnaposto testo 4"/>
          <p:cNvSpPr>
            <a:spLocks noGrp="1"/>
          </p:cNvSpPr>
          <p:nvPr>
            <p:ph type="body" sz="half" idx="4294967295"/>
          </p:nvPr>
        </p:nvSpPr>
        <p:spPr>
          <a:xfrm>
            <a:off x="6187440" y="2020824"/>
            <a:ext cx="4023360" cy="704088"/>
          </a:xfrm>
          <a:prstGeom prst="rect">
            <a:avLst/>
          </a:prstGeom>
        </p:spPr>
        <p:txBody>
          <a:bodyPr/>
          <a:lstStyle/>
          <a:p>
            <a:r>
              <a:rPr lang="it-IT" dirty="0" smtClean="0"/>
              <a:t>La terza serva riferisce di una risposta di Elettra</a:t>
            </a:r>
            <a:endParaRPr lang="it-IT" dirty="0"/>
          </a:p>
        </p:txBody>
      </p:sp>
      <p:sp>
        <p:nvSpPr>
          <p:cNvPr id="6" name="Titolo 5"/>
          <p:cNvSpPr>
            <a:spLocks noGrp="1"/>
          </p:cNvSpPr>
          <p:nvPr>
            <p:ph type="title"/>
          </p:nvPr>
        </p:nvSpPr>
        <p:spPr>
          <a:xfrm>
            <a:off x="446314" y="465418"/>
            <a:ext cx="10308772" cy="1108433"/>
          </a:xfrm>
        </p:spPr>
        <p:txBody>
          <a:bodyPr>
            <a:normAutofit fontScale="90000"/>
          </a:bodyPr>
          <a:lstStyle/>
          <a:p>
            <a:r>
              <a:rPr lang="it-IT" dirty="0" smtClean="0"/>
              <a:t>Sintomi ‘isterici’ – fobia del cibo e del sesso. Elettra nella descrizione indiretta delle serve</a:t>
            </a:r>
            <a:br>
              <a:rPr lang="it-IT" dirty="0" smtClean="0"/>
            </a:br>
            <a:r>
              <a:rPr lang="it-IT" sz="1300" dirty="0"/>
              <a:t>(le </a:t>
            </a:r>
            <a:r>
              <a:rPr lang="it-IT" sz="1300" dirty="0" err="1"/>
              <a:t>trad</a:t>
            </a:r>
            <a:r>
              <a:rPr lang="it-IT" sz="1300" dirty="0"/>
              <a:t>. sono tratte dall’Ed BUR , G. </a:t>
            </a:r>
            <a:r>
              <a:rPr lang="it-IT" sz="1300" dirty="0" err="1"/>
              <a:t>Bemporad</a:t>
            </a:r>
            <a:r>
              <a:rPr lang="it-IT" sz="1300" dirty="0"/>
              <a:t>)</a:t>
            </a:r>
            <a:endParaRPr lang="it-IT" sz="1300" dirty="0"/>
          </a:p>
        </p:txBody>
      </p:sp>
    </p:spTree>
    <p:extLst>
      <p:ext uri="{BB962C8B-B14F-4D97-AF65-F5344CB8AC3E}">
        <p14:creationId xmlns:p14="http://schemas.microsoft.com/office/powerpoint/2010/main" val="12480917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Adrianne-Pieczonka-Evelyn-Herlitzius.jpg"/>
          <p:cNvPicPr>
            <a:picLocks noGrp="1" noChangeAspect="1"/>
          </p:cNvPicPr>
          <p:nvPr>
            <p:ph sz="quarter" idx="4294967295"/>
          </p:nvPr>
        </p:nvPicPr>
        <p:blipFill>
          <a:blip r:embed="rId2">
            <a:extLst>
              <a:ext uri="{28A0092B-C50C-407E-A947-70E740481C1C}">
                <a14:useLocalDpi xmlns:a14="http://schemas.microsoft.com/office/drawing/2010/main" val="0"/>
              </a:ext>
            </a:extLst>
          </a:blip>
          <a:srcRect l="22492" r="22492"/>
          <a:stretch>
            <a:fillRect/>
          </a:stretch>
        </p:blipFill>
        <p:spPr>
          <a:xfrm>
            <a:off x="1981201" y="2819400"/>
            <a:ext cx="4023360" cy="3209544"/>
          </a:xfrm>
          <a:prstGeom prst="rect">
            <a:avLst/>
          </a:prstGeom>
        </p:spPr>
      </p:pic>
      <p:sp>
        <p:nvSpPr>
          <p:cNvPr id="8" name="Segnaposto contenuto 7"/>
          <p:cNvSpPr>
            <a:spLocks noGrp="1"/>
          </p:cNvSpPr>
          <p:nvPr>
            <p:ph sz="quarter" idx="4294967295"/>
          </p:nvPr>
        </p:nvSpPr>
        <p:spPr>
          <a:xfrm>
            <a:off x="6187440" y="2816352"/>
            <a:ext cx="4023360" cy="3209544"/>
          </a:xfrm>
          <a:prstGeom prst="rect">
            <a:avLst/>
          </a:prstGeom>
        </p:spPr>
        <p:txBody>
          <a:bodyPr>
            <a:normAutofit fontScale="62500" lnSpcReduction="20000"/>
          </a:bodyPr>
          <a:lstStyle/>
          <a:p>
            <a:pPr marL="0" indent="0">
              <a:buNone/>
            </a:pPr>
            <a:r>
              <a:rPr lang="it-IT" dirty="0" smtClean="0"/>
              <a:t>Elettra</a:t>
            </a:r>
          </a:p>
          <a:p>
            <a:pPr marL="0" indent="0">
              <a:buNone/>
            </a:pPr>
            <a:r>
              <a:rPr lang="it-IT" dirty="0" smtClean="0"/>
              <a:t>Siedi a terra con me, chiama la morte,</a:t>
            </a:r>
          </a:p>
          <a:p>
            <a:pPr marL="0" indent="0">
              <a:buNone/>
            </a:pPr>
            <a:r>
              <a:rPr lang="it-IT" dirty="0" smtClean="0"/>
              <a:t>Su di lei, su di lui chiama il giudizio!</a:t>
            </a:r>
          </a:p>
          <a:p>
            <a:pPr marL="0" indent="0">
              <a:buNone/>
            </a:pPr>
            <a:r>
              <a:rPr lang="it-IT" dirty="0" err="1" smtClean="0"/>
              <a:t>Crisotemide</a:t>
            </a:r>
            <a:endParaRPr lang="it-IT" dirty="0" smtClean="0"/>
          </a:p>
          <a:p>
            <a:pPr marL="0" indent="0">
              <a:buNone/>
            </a:pPr>
            <a:r>
              <a:rPr lang="it-IT" dirty="0" smtClean="0"/>
              <a:t>Non posso io, come te, sedere a terra,</a:t>
            </a:r>
          </a:p>
          <a:p>
            <a:pPr marL="0" indent="0">
              <a:buNone/>
            </a:pPr>
            <a:r>
              <a:rPr lang="it-IT" dirty="0" smtClean="0"/>
              <a:t>Fissare il buio. Ho come un fuoco in petto …</a:t>
            </a:r>
          </a:p>
          <a:p>
            <a:pPr marL="0" indent="0">
              <a:buNone/>
            </a:pPr>
            <a:r>
              <a:rPr lang="it-IT" dirty="0" smtClean="0"/>
              <a:t>Voglio, prima ch’io muoia, vivere! E aver figli voglio, prima che il mio corpo avvizzisca</a:t>
            </a:r>
            <a:endParaRPr lang="it-IT" dirty="0"/>
          </a:p>
        </p:txBody>
      </p:sp>
      <p:sp>
        <p:nvSpPr>
          <p:cNvPr id="7" name="Segnaposto testo 6"/>
          <p:cNvSpPr>
            <a:spLocks noGrp="1"/>
          </p:cNvSpPr>
          <p:nvPr>
            <p:ph type="body" sz="half" idx="2"/>
          </p:nvPr>
        </p:nvSpPr>
        <p:spPr>
          <a:xfrm>
            <a:off x="413658" y="1338943"/>
            <a:ext cx="5583918" cy="4850720"/>
          </a:xfrm>
        </p:spPr>
        <p:txBody>
          <a:bodyPr>
            <a:normAutofit/>
          </a:bodyPr>
          <a:lstStyle/>
          <a:p>
            <a:r>
              <a:rPr lang="it-IT" dirty="0" err="1"/>
              <a:t>Adrianne</a:t>
            </a:r>
            <a:r>
              <a:rPr lang="it-IT" dirty="0"/>
              <a:t> </a:t>
            </a:r>
            <a:r>
              <a:rPr lang="it-IT" dirty="0" err="1"/>
              <a:t>Pieczonka</a:t>
            </a:r>
            <a:r>
              <a:rPr lang="it-IT" dirty="0"/>
              <a:t> (</a:t>
            </a:r>
            <a:r>
              <a:rPr lang="it-IT" dirty="0" err="1"/>
              <a:t>Chrysothemis</a:t>
            </a:r>
            <a:r>
              <a:rPr lang="it-IT" dirty="0"/>
              <a:t>) et Evelyn </a:t>
            </a:r>
            <a:r>
              <a:rPr lang="it-IT" dirty="0" err="1"/>
              <a:t>Herlitzius</a:t>
            </a:r>
            <a:r>
              <a:rPr lang="it-IT" dirty="0"/>
              <a:t> (</a:t>
            </a:r>
            <a:r>
              <a:rPr lang="it-IT" dirty="0" err="1"/>
              <a:t>Elektra</a:t>
            </a:r>
            <a:r>
              <a:rPr lang="it-IT" dirty="0" smtClean="0"/>
              <a:t>)</a:t>
            </a:r>
          </a:p>
          <a:p>
            <a:r>
              <a:rPr lang="it-IT" dirty="0" smtClean="0"/>
              <a:t>P. </a:t>
            </a:r>
            <a:r>
              <a:rPr lang="it-IT" dirty="0" err="1" smtClean="0"/>
              <a:t>Chéreau</a:t>
            </a:r>
            <a:r>
              <a:rPr lang="it-IT" dirty="0" smtClean="0"/>
              <a:t>, festival </a:t>
            </a:r>
            <a:r>
              <a:rPr lang="it-IT" dirty="0" err="1" smtClean="0"/>
              <a:t>Aix</a:t>
            </a:r>
            <a:r>
              <a:rPr lang="it-IT" dirty="0" smtClean="0"/>
              <a:t> en Provence 2013</a:t>
            </a:r>
            <a:endParaRPr lang="it-IT" dirty="0"/>
          </a:p>
          <a:p>
            <a:endParaRPr lang="it-IT" dirty="0"/>
          </a:p>
        </p:txBody>
      </p:sp>
      <p:sp>
        <p:nvSpPr>
          <p:cNvPr id="6" name="Titolo 5"/>
          <p:cNvSpPr>
            <a:spLocks noGrp="1"/>
          </p:cNvSpPr>
          <p:nvPr>
            <p:ph type="title"/>
          </p:nvPr>
        </p:nvSpPr>
        <p:spPr/>
        <p:txBody>
          <a:bodyPr/>
          <a:lstStyle/>
          <a:p>
            <a:r>
              <a:rPr lang="it-IT" dirty="0" smtClean="0"/>
              <a:t>Le due sorelle opposte</a:t>
            </a:r>
            <a:endParaRPr lang="it-IT" dirty="0"/>
          </a:p>
        </p:txBody>
      </p:sp>
    </p:spTree>
    <p:extLst>
      <p:ext uri="{BB962C8B-B14F-4D97-AF65-F5344CB8AC3E}">
        <p14:creationId xmlns:p14="http://schemas.microsoft.com/office/powerpoint/2010/main" val="16583437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sz="quarter" idx="4294967295"/>
          </p:nvPr>
        </p:nvSpPr>
        <p:spPr>
          <a:xfrm>
            <a:off x="1981201" y="2819400"/>
            <a:ext cx="4023360" cy="3209544"/>
          </a:xfrm>
          <a:prstGeom prst="rect">
            <a:avLst/>
          </a:prstGeom>
        </p:spPr>
        <p:txBody>
          <a:bodyPr>
            <a:normAutofit fontScale="70000" lnSpcReduction="20000"/>
          </a:bodyPr>
          <a:lstStyle/>
          <a:p>
            <a:r>
              <a:rPr lang="it-IT" dirty="0" smtClean="0"/>
              <a:t>Fratello, tu lo capisci! Questi dolci brividi ho dovuto immolarli al padre. Credi,</a:t>
            </a:r>
          </a:p>
          <a:p>
            <a:r>
              <a:rPr lang="it-IT" dirty="0" smtClean="0"/>
              <a:t>Quando io mi rallegravo del mio corpo, credi che i suoi sospiri non salissero, non salisse il suo rantolo nel mio letto? Sono gelosi i morti: e mi ha mandato l’odio, l’odio dai cavi occhi per sposo. Dovetti allora dall’orrido, dall’alito di vipera, lasciare che strisciasse su di me, nel mio letto insonne, e tutto mi costrinse a sapere ciò che avviene tra uomo e donna</a:t>
            </a:r>
            <a:endParaRPr lang="it-IT" dirty="0"/>
          </a:p>
        </p:txBody>
      </p:sp>
      <p:pic>
        <p:nvPicPr>
          <p:cNvPr id="5" name="Segnaposto contenuto 4"/>
          <p:cNvPicPr>
            <a:picLocks noGrp="1" noChangeAspect="1"/>
          </p:cNvPicPr>
          <p:nvPr>
            <p:ph sz="quarter" idx="4294967295"/>
          </p:nvPr>
        </p:nvPicPr>
        <p:blipFill>
          <a:blip r:embed="rId2"/>
          <a:srcRect l="-37372" r="-37372"/>
          <a:stretch>
            <a:fillRect/>
          </a:stretch>
        </p:blipFill>
        <p:spPr>
          <a:xfrm>
            <a:off x="6187440" y="2816352"/>
            <a:ext cx="4023360" cy="3209544"/>
          </a:xfrm>
          <a:prstGeom prst="rect">
            <a:avLst/>
          </a:prstGeom>
        </p:spPr>
      </p:pic>
      <p:sp>
        <p:nvSpPr>
          <p:cNvPr id="6" name="Segnaposto testo 5"/>
          <p:cNvSpPr>
            <a:spLocks noGrp="1"/>
          </p:cNvSpPr>
          <p:nvPr>
            <p:ph type="body" sz="half" idx="2"/>
          </p:nvPr>
        </p:nvSpPr>
        <p:spPr/>
        <p:txBody>
          <a:bodyPr/>
          <a:lstStyle/>
          <a:p>
            <a:r>
              <a:rPr lang="it-IT" dirty="0" smtClean="0"/>
              <a:t>Elettra</a:t>
            </a:r>
            <a:endParaRPr lang="it-IT" dirty="0"/>
          </a:p>
        </p:txBody>
      </p:sp>
      <p:sp>
        <p:nvSpPr>
          <p:cNvPr id="7" name="Segnaposto testo 6"/>
          <p:cNvSpPr>
            <a:spLocks noGrp="1"/>
          </p:cNvSpPr>
          <p:nvPr>
            <p:ph type="body" sz="half" idx="4294967295"/>
          </p:nvPr>
        </p:nvSpPr>
        <p:spPr>
          <a:xfrm>
            <a:off x="6187440" y="2020824"/>
            <a:ext cx="4023360" cy="704088"/>
          </a:xfrm>
          <a:prstGeom prst="rect">
            <a:avLst/>
          </a:prstGeom>
        </p:spPr>
        <p:txBody>
          <a:bodyPr>
            <a:normAutofit fontScale="62500" lnSpcReduction="20000"/>
          </a:bodyPr>
          <a:lstStyle/>
          <a:p>
            <a:r>
              <a:rPr lang="it-IT" dirty="0" err="1"/>
              <a:t>Andrzei</a:t>
            </a:r>
            <a:r>
              <a:rPr lang="it-IT" dirty="0"/>
              <a:t> </a:t>
            </a:r>
            <a:r>
              <a:rPr lang="it-IT" dirty="0" err="1"/>
              <a:t>Majewski</a:t>
            </a:r>
            <a:r>
              <a:rPr lang="it-IT" dirty="0"/>
              <a:t>, figurino (Elettra) per la ripresa di </a:t>
            </a:r>
            <a:r>
              <a:rPr lang="it-IT" dirty="0" err="1"/>
              <a:t>Elektra</a:t>
            </a:r>
            <a:r>
              <a:rPr lang="it-IT" dirty="0"/>
              <a:t> all’</a:t>
            </a:r>
            <a:r>
              <a:rPr lang="it-IT" dirty="0" err="1"/>
              <a:t>Opéra</a:t>
            </a:r>
            <a:r>
              <a:rPr lang="it-IT" dirty="0"/>
              <a:t> di Parigi, 1974</a:t>
            </a:r>
          </a:p>
        </p:txBody>
      </p:sp>
      <p:sp>
        <p:nvSpPr>
          <p:cNvPr id="4" name="Titolo 3"/>
          <p:cNvSpPr>
            <a:spLocks noGrp="1"/>
          </p:cNvSpPr>
          <p:nvPr>
            <p:ph type="title"/>
          </p:nvPr>
        </p:nvSpPr>
        <p:spPr/>
        <p:txBody>
          <a:bodyPr>
            <a:normAutofit/>
          </a:bodyPr>
          <a:lstStyle/>
          <a:p>
            <a:r>
              <a:rPr lang="it-IT" dirty="0" smtClean="0"/>
              <a:t>Il lamento di Elettra, sposa del padre, della morte, del buio</a:t>
            </a:r>
            <a:endParaRPr lang="it-IT" dirty="0"/>
          </a:p>
        </p:txBody>
      </p:sp>
    </p:spTree>
    <p:extLst>
      <p:ext uri="{BB962C8B-B14F-4D97-AF65-F5344CB8AC3E}">
        <p14:creationId xmlns:p14="http://schemas.microsoft.com/office/powerpoint/2010/main" val="16709311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sz="quarter" idx="4294967295"/>
          </p:nvPr>
        </p:nvSpPr>
        <p:spPr>
          <a:xfrm>
            <a:off x="1981201" y="2819400"/>
            <a:ext cx="4023360" cy="3209544"/>
          </a:xfrm>
          <a:prstGeom prst="rect">
            <a:avLst/>
          </a:prstGeom>
        </p:spPr>
        <p:txBody>
          <a:bodyPr>
            <a:normAutofit fontScale="92500" lnSpcReduction="20000"/>
          </a:bodyPr>
          <a:lstStyle/>
          <a:p>
            <a:r>
              <a:rPr lang="it-IT" dirty="0" smtClean="0"/>
              <a:t>Beato chi può fare! L’azione è come un letto</a:t>
            </a:r>
          </a:p>
          <a:p>
            <a:r>
              <a:rPr lang="it-IT" dirty="0" smtClean="0"/>
              <a:t>Su cui l’anima ha tregua, come un letto</a:t>
            </a:r>
          </a:p>
          <a:p>
            <a:r>
              <a:rPr lang="it-IT" dirty="0" smtClean="0"/>
              <a:t>Di balsamo, su cui può darsi tregua</a:t>
            </a:r>
          </a:p>
          <a:p>
            <a:r>
              <a:rPr lang="it-IT" dirty="0" smtClean="0"/>
              <a:t>L’anima, ch’è ferita, incendio, ascesso ed una fiamma! </a:t>
            </a:r>
            <a:endParaRPr lang="it-IT" dirty="0"/>
          </a:p>
        </p:txBody>
      </p:sp>
      <p:pic>
        <p:nvPicPr>
          <p:cNvPr id="5" name="Segnaposto contenuto 4"/>
          <p:cNvPicPr>
            <a:picLocks noGrp="1" noChangeAspect="1"/>
          </p:cNvPicPr>
          <p:nvPr>
            <p:ph sz="quarter" idx="4294967295"/>
          </p:nvPr>
        </p:nvPicPr>
        <p:blipFill>
          <a:blip r:embed="rId2"/>
          <a:srcRect t="21379" b="21379"/>
          <a:stretch>
            <a:fillRect/>
          </a:stretch>
        </p:blipFill>
        <p:spPr>
          <a:xfrm>
            <a:off x="6187440" y="2816352"/>
            <a:ext cx="4023360" cy="3209544"/>
          </a:xfrm>
          <a:prstGeom prst="rect">
            <a:avLst/>
          </a:prstGeom>
        </p:spPr>
      </p:pic>
      <p:sp>
        <p:nvSpPr>
          <p:cNvPr id="6" name="Segnaposto testo 5"/>
          <p:cNvSpPr>
            <a:spLocks noGrp="1"/>
          </p:cNvSpPr>
          <p:nvPr>
            <p:ph type="body" sz="half" idx="2"/>
          </p:nvPr>
        </p:nvSpPr>
        <p:spPr/>
        <p:txBody>
          <a:bodyPr/>
          <a:lstStyle/>
          <a:p>
            <a:r>
              <a:rPr lang="it-IT" dirty="0" smtClean="0"/>
              <a:t>Elettra</a:t>
            </a:r>
            <a:endParaRPr lang="it-IT" dirty="0"/>
          </a:p>
        </p:txBody>
      </p:sp>
      <p:sp>
        <p:nvSpPr>
          <p:cNvPr id="7" name="Segnaposto testo 6"/>
          <p:cNvSpPr>
            <a:spLocks noGrp="1"/>
          </p:cNvSpPr>
          <p:nvPr>
            <p:ph type="body" sz="half" idx="4294967295"/>
          </p:nvPr>
        </p:nvSpPr>
        <p:spPr>
          <a:xfrm>
            <a:off x="6187440" y="2020824"/>
            <a:ext cx="4023360" cy="704088"/>
          </a:xfrm>
          <a:prstGeom prst="rect">
            <a:avLst/>
          </a:prstGeom>
        </p:spPr>
        <p:txBody>
          <a:bodyPr>
            <a:normAutofit fontScale="47500" lnSpcReduction="20000"/>
          </a:bodyPr>
          <a:lstStyle/>
          <a:p>
            <a:r>
              <a:rPr lang="it-IT" dirty="0"/>
              <a:t>Elettra al Teatro alla Scala di Milano, 6 aprile 1909 (prima rappresentazione italiana). In scena: </a:t>
            </a:r>
            <a:r>
              <a:rPr lang="it-IT" dirty="0" err="1"/>
              <a:t>Salomea</a:t>
            </a:r>
            <a:r>
              <a:rPr lang="it-IT" dirty="0"/>
              <a:t> </a:t>
            </a:r>
            <a:r>
              <a:rPr lang="it-IT" dirty="0" err="1" smtClean="0"/>
              <a:t>Krusceniska</a:t>
            </a:r>
            <a:r>
              <a:rPr lang="it-IT" dirty="0" smtClean="0"/>
              <a:t> (</a:t>
            </a:r>
            <a:r>
              <a:rPr lang="it-IT" dirty="0"/>
              <a:t>Elettra). La </a:t>
            </a:r>
            <a:r>
              <a:rPr lang="it-IT" dirty="0" err="1" smtClean="0"/>
              <a:t>Krusceniska</a:t>
            </a:r>
            <a:r>
              <a:rPr lang="it-IT" dirty="0" smtClean="0"/>
              <a:t> </a:t>
            </a:r>
            <a:r>
              <a:rPr lang="it-IT" dirty="0" smtClean="0"/>
              <a:t>(già </a:t>
            </a:r>
            <a:r>
              <a:rPr lang="it-IT" dirty="0"/>
              <a:t>stata Salome al Teatro alla Scala il 26 </a:t>
            </a:r>
            <a:r>
              <a:rPr lang="it-IT" dirty="0" smtClean="0"/>
              <a:t>dicembre)</a:t>
            </a:r>
            <a:endParaRPr lang="it-IT" dirty="0"/>
          </a:p>
          <a:p>
            <a:endParaRPr lang="it-IT" dirty="0"/>
          </a:p>
        </p:txBody>
      </p:sp>
      <p:sp>
        <p:nvSpPr>
          <p:cNvPr id="4" name="Titolo 3"/>
          <p:cNvSpPr>
            <a:spLocks noGrp="1"/>
          </p:cNvSpPr>
          <p:nvPr>
            <p:ph type="title"/>
          </p:nvPr>
        </p:nvSpPr>
        <p:spPr/>
        <p:txBody>
          <a:bodyPr/>
          <a:lstStyle/>
          <a:p>
            <a:r>
              <a:rPr lang="it-IT" dirty="0" smtClean="0"/>
              <a:t>Beato chi può agire</a:t>
            </a:r>
            <a:endParaRPr lang="it-IT" dirty="0"/>
          </a:p>
        </p:txBody>
      </p:sp>
    </p:spTree>
    <p:extLst>
      <p:ext uri="{BB962C8B-B14F-4D97-AF65-F5344CB8AC3E}">
        <p14:creationId xmlns:p14="http://schemas.microsoft.com/office/powerpoint/2010/main" val="7995937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sz="quarter" idx="4294967295"/>
          </p:nvPr>
        </p:nvSpPr>
        <p:spPr>
          <a:xfrm>
            <a:off x="1981201" y="2020824"/>
            <a:ext cx="4393832" cy="4008120"/>
          </a:xfrm>
          <a:prstGeom prst="rect">
            <a:avLst/>
          </a:prstGeom>
        </p:spPr>
        <p:txBody>
          <a:bodyPr>
            <a:normAutofit fontScale="62500" lnSpcReduction="20000"/>
          </a:bodyPr>
          <a:lstStyle/>
          <a:p>
            <a:pPr marL="0" indent="0">
              <a:buNone/>
            </a:pPr>
            <a:r>
              <a:rPr lang="it-IT" i="1" dirty="0" smtClean="0"/>
              <a:t>Elettra si è alzata. Discende sulla soglia. Ha gettato indietro il capo come una menade. Alza le ginocchia, stende le braccia, è una danza senza nome quella in cui proce</a:t>
            </a:r>
            <a:r>
              <a:rPr lang="it-IT" dirty="0" smtClean="0"/>
              <a:t>de </a:t>
            </a:r>
          </a:p>
          <a:p>
            <a:pPr marL="0" indent="0">
              <a:buNone/>
            </a:pPr>
            <a:r>
              <a:rPr lang="it-IT" dirty="0" smtClean="0"/>
              <a:t>…</a:t>
            </a:r>
          </a:p>
          <a:p>
            <a:pPr marL="0" indent="0">
              <a:buNone/>
            </a:pPr>
            <a:r>
              <a:rPr lang="it-IT" i="1" dirty="0" smtClean="0"/>
              <a:t>Si arresta, la fissa con occhi sbarrati</a:t>
            </a:r>
          </a:p>
          <a:p>
            <a:pPr marL="0" indent="0">
              <a:buNone/>
            </a:pPr>
            <a:r>
              <a:rPr lang="it-IT" dirty="0" smtClean="0"/>
              <a:t>… </a:t>
            </a:r>
          </a:p>
          <a:p>
            <a:pPr marL="0" indent="0">
              <a:buNone/>
            </a:pPr>
            <a:r>
              <a:rPr lang="it-IT" dirty="0" smtClean="0"/>
              <a:t>Taci e danza. Qui accorrete tutti!</a:t>
            </a:r>
          </a:p>
          <a:p>
            <a:pPr marL="0" indent="0">
              <a:buNone/>
            </a:pPr>
            <a:r>
              <a:rPr lang="it-IT" dirty="0" smtClean="0"/>
              <a:t>Unitevi tutti! Io porto il peso della gioia, e davanti a voi qui danzo.</a:t>
            </a:r>
          </a:p>
          <a:p>
            <a:pPr marL="0" indent="0">
              <a:buNone/>
            </a:pPr>
            <a:r>
              <a:rPr lang="it-IT" dirty="0" smtClean="0"/>
              <a:t>Chi come noi è felice, altro non deve che tacere e danzare!</a:t>
            </a:r>
          </a:p>
          <a:p>
            <a:pPr marL="0" indent="0">
              <a:buNone/>
            </a:pPr>
            <a:r>
              <a:rPr lang="it-IT" i="1" dirty="0" smtClean="0"/>
              <a:t>Muove ancora alcuni passi del più spasmodico trionfo e stramazza a terra. </a:t>
            </a:r>
            <a:endParaRPr lang="it-IT" i="1" dirty="0"/>
          </a:p>
        </p:txBody>
      </p:sp>
      <p:pic>
        <p:nvPicPr>
          <p:cNvPr id="5" name="Segnaposto contenuto 4"/>
          <p:cNvPicPr>
            <a:picLocks noGrp="1" noChangeAspect="1"/>
          </p:cNvPicPr>
          <p:nvPr>
            <p:ph sz="quarter" idx="4294967295"/>
          </p:nvPr>
        </p:nvPicPr>
        <p:blipFill>
          <a:blip r:embed="rId2"/>
          <a:srcRect l="-37372" r="-37372"/>
          <a:stretch>
            <a:fillRect/>
          </a:stretch>
        </p:blipFill>
        <p:spPr>
          <a:xfrm>
            <a:off x="7863840" y="3254829"/>
            <a:ext cx="4023360" cy="3209544"/>
          </a:xfrm>
          <a:prstGeom prst="rect">
            <a:avLst/>
          </a:prstGeom>
        </p:spPr>
      </p:pic>
      <p:sp>
        <p:nvSpPr>
          <p:cNvPr id="4" name="Segnaposto testo 3"/>
          <p:cNvSpPr>
            <a:spLocks noGrp="1"/>
          </p:cNvSpPr>
          <p:nvPr>
            <p:ph type="body" sz="half" idx="2"/>
          </p:nvPr>
        </p:nvSpPr>
        <p:spPr>
          <a:xfrm>
            <a:off x="839788" y="1132114"/>
            <a:ext cx="5157787" cy="5057549"/>
          </a:xfrm>
        </p:spPr>
        <p:txBody>
          <a:bodyPr/>
          <a:lstStyle/>
          <a:p>
            <a:r>
              <a:rPr lang="it-IT" dirty="0" smtClean="0"/>
              <a:t>Elettra: gesti </a:t>
            </a:r>
            <a:r>
              <a:rPr lang="it-IT" dirty="0" err="1" smtClean="0"/>
              <a:t>menadici</a:t>
            </a:r>
            <a:r>
              <a:rPr lang="it-IT" dirty="0" smtClean="0"/>
              <a:t> e parole </a:t>
            </a:r>
            <a:r>
              <a:rPr lang="it-IT" dirty="0" err="1" smtClean="0"/>
              <a:t>dionisache</a:t>
            </a:r>
            <a:endParaRPr lang="it-IT" dirty="0"/>
          </a:p>
        </p:txBody>
      </p:sp>
      <p:sp>
        <p:nvSpPr>
          <p:cNvPr id="6" name="Segnaposto testo 5"/>
          <p:cNvSpPr>
            <a:spLocks noGrp="1"/>
          </p:cNvSpPr>
          <p:nvPr>
            <p:ph type="body" sz="half" idx="4294967295"/>
          </p:nvPr>
        </p:nvSpPr>
        <p:spPr>
          <a:xfrm>
            <a:off x="6187440" y="2020824"/>
            <a:ext cx="4023360" cy="704088"/>
          </a:xfrm>
          <a:prstGeom prst="rect">
            <a:avLst/>
          </a:prstGeom>
        </p:spPr>
        <p:txBody>
          <a:bodyPr/>
          <a:lstStyle/>
          <a:p>
            <a:r>
              <a:rPr lang="it-IT" dirty="0"/>
              <a:t>Marie </a:t>
            </a:r>
            <a:r>
              <a:rPr lang="it-IT" dirty="0" err="1"/>
              <a:t>Gutheil-Schoder</a:t>
            </a:r>
            <a:r>
              <a:rPr lang="it-IT" dirty="0"/>
              <a:t>, prima Elettra a Vienna, </a:t>
            </a:r>
            <a:r>
              <a:rPr lang="it-IT" dirty="0" err="1"/>
              <a:t>Hofoper</a:t>
            </a:r>
            <a:r>
              <a:rPr lang="it-IT" dirty="0"/>
              <a:t>, 1909</a:t>
            </a:r>
          </a:p>
        </p:txBody>
      </p:sp>
      <p:sp>
        <p:nvSpPr>
          <p:cNvPr id="2" name="Titolo 1"/>
          <p:cNvSpPr>
            <a:spLocks noGrp="1"/>
          </p:cNvSpPr>
          <p:nvPr>
            <p:ph type="title"/>
          </p:nvPr>
        </p:nvSpPr>
        <p:spPr/>
        <p:txBody>
          <a:bodyPr/>
          <a:lstStyle/>
          <a:p>
            <a:r>
              <a:rPr lang="it-IT" dirty="0" smtClean="0"/>
              <a:t>La danza di Elettra</a:t>
            </a:r>
            <a:endParaRPr lang="it-IT" dirty="0"/>
          </a:p>
        </p:txBody>
      </p:sp>
    </p:spTree>
    <p:extLst>
      <p:ext uri="{BB962C8B-B14F-4D97-AF65-F5344CB8AC3E}">
        <p14:creationId xmlns:p14="http://schemas.microsoft.com/office/powerpoint/2010/main" val="8351968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la terza evocazione del cimitero delle figlie assassinate rimanda a Strindberg, Pasqua (1901) Ibsen, Quando i morti si risvegliano 1899 </a:t>
            </a:r>
            <a:endParaRPr lang="it-IT" dirty="0"/>
          </a:p>
        </p:txBody>
      </p:sp>
      <p:sp>
        <p:nvSpPr>
          <p:cNvPr id="3" name="Segnaposto contenuto 2"/>
          <p:cNvSpPr>
            <a:spLocks noGrp="1"/>
          </p:cNvSpPr>
          <p:nvPr>
            <p:ph idx="1"/>
          </p:nvPr>
        </p:nvSpPr>
        <p:spPr/>
        <p:txBody>
          <a:bodyPr>
            <a:normAutofit fontScale="85000" lnSpcReduction="20000"/>
          </a:bodyPr>
          <a:lstStyle/>
          <a:p>
            <a:r>
              <a:rPr lang="it-IT" dirty="0" smtClean="0"/>
              <a:t>Incesto e violenza rimandano a un contesto più ampio, che sposta dalla interpretazione familiare al piano della figurazione letteraria, scenica, della violenza esercitata sul FEMMININO</a:t>
            </a:r>
          </a:p>
          <a:p>
            <a:r>
              <a:rPr lang="it-IT" dirty="0" smtClean="0"/>
              <a:t>Trauma della </a:t>
            </a:r>
            <a:r>
              <a:rPr lang="it-IT" dirty="0" err="1" smtClean="0"/>
              <a:t>Verdinglichung</a:t>
            </a:r>
            <a:r>
              <a:rPr lang="it-IT" dirty="0" smtClean="0"/>
              <a:t>, </a:t>
            </a:r>
            <a:r>
              <a:rPr lang="it-IT" dirty="0" err="1" smtClean="0"/>
              <a:t>objectification</a:t>
            </a:r>
            <a:r>
              <a:rPr lang="it-IT" dirty="0" smtClean="0"/>
              <a:t>, reificazione, costrizione di uno spazio e di un tempo</a:t>
            </a:r>
          </a:p>
          <a:p>
            <a:r>
              <a:rPr lang="it-IT" dirty="0" smtClean="0"/>
              <a:t>la scrittura metonimica, il continuo differire lo spazio, l’azione in altri tempi, in altre voci, in altri corpi, impedisce il fissarsi, l’inchiodarsi in una posizione, quella della vittima in ceppi</a:t>
            </a:r>
          </a:p>
          <a:p>
            <a:r>
              <a:rPr lang="it-IT" dirty="0" smtClean="0"/>
              <a:t>comunità estetica (spazio di risonanza delle voci sorelle)</a:t>
            </a:r>
          </a:p>
          <a:p>
            <a:pPr lvl="1"/>
            <a:r>
              <a:rPr lang="it-IT" dirty="0" smtClean="0"/>
              <a:t>“The </a:t>
            </a:r>
            <a:r>
              <a:rPr lang="it-IT" dirty="0" err="1" smtClean="0"/>
              <a:t>intertextual</a:t>
            </a:r>
            <a:r>
              <a:rPr lang="it-IT" dirty="0" smtClean="0"/>
              <a:t> appeal </a:t>
            </a:r>
            <a:r>
              <a:rPr lang="it-IT" dirty="0" err="1" smtClean="0"/>
              <a:t>woven</a:t>
            </a:r>
            <a:r>
              <a:rPr lang="it-IT" dirty="0" smtClean="0"/>
              <a:t> </a:t>
            </a:r>
            <a:r>
              <a:rPr lang="it-IT" dirty="0" err="1" smtClean="0"/>
              <a:t>into</a:t>
            </a:r>
            <a:r>
              <a:rPr lang="it-IT" dirty="0" smtClean="0"/>
              <a:t> </a:t>
            </a:r>
            <a:r>
              <a:rPr lang="it-IT" dirty="0" err="1" smtClean="0"/>
              <a:t>this</a:t>
            </a:r>
            <a:r>
              <a:rPr lang="it-IT" dirty="0" smtClean="0"/>
              <a:t> </a:t>
            </a:r>
            <a:r>
              <a:rPr lang="it-IT" dirty="0" err="1" smtClean="0"/>
              <a:t>fragmentary</a:t>
            </a:r>
            <a:r>
              <a:rPr lang="it-IT" dirty="0" smtClean="0"/>
              <a:t> prose, self </a:t>
            </a:r>
            <a:r>
              <a:rPr lang="it-IT" dirty="0" err="1" smtClean="0"/>
              <a:t>reflexive</a:t>
            </a:r>
            <a:r>
              <a:rPr lang="it-IT" dirty="0" smtClean="0"/>
              <a:t> engagement with </a:t>
            </a:r>
            <a:r>
              <a:rPr lang="it-IT" dirty="0" err="1" smtClean="0"/>
              <a:t>past</a:t>
            </a:r>
            <a:r>
              <a:rPr lang="it-IT" dirty="0" smtClean="0"/>
              <a:t> </a:t>
            </a:r>
            <a:r>
              <a:rPr lang="it-IT" dirty="0" err="1" smtClean="0"/>
              <a:t>artists</a:t>
            </a:r>
            <a:r>
              <a:rPr lang="it-IT" dirty="0" smtClean="0"/>
              <a:t> and </a:t>
            </a:r>
            <a:r>
              <a:rPr lang="it-IT" dirty="0" err="1" smtClean="0"/>
              <a:t>their</a:t>
            </a:r>
            <a:r>
              <a:rPr lang="it-IT" dirty="0" smtClean="0"/>
              <a:t> work </a:t>
            </a:r>
            <a:r>
              <a:rPr lang="it-IT" dirty="0" err="1" smtClean="0"/>
              <a:t>permits</a:t>
            </a:r>
            <a:r>
              <a:rPr lang="it-IT" dirty="0" smtClean="0"/>
              <a:t> an </a:t>
            </a:r>
            <a:r>
              <a:rPr lang="it-IT" dirty="0" err="1" smtClean="0"/>
              <a:t>ongoing</a:t>
            </a:r>
            <a:r>
              <a:rPr lang="it-IT" dirty="0" smtClean="0"/>
              <a:t> </a:t>
            </a:r>
            <a:r>
              <a:rPr lang="it-IT" dirty="0" err="1" smtClean="0"/>
              <a:t>aesthetic</a:t>
            </a:r>
            <a:r>
              <a:rPr lang="it-IT" dirty="0" smtClean="0"/>
              <a:t> community </a:t>
            </a:r>
            <a:r>
              <a:rPr lang="it-IT" dirty="0" err="1" smtClean="0"/>
              <a:t>that</a:t>
            </a:r>
            <a:r>
              <a:rPr lang="it-IT" dirty="0" smtClean="0"/>
              <a:t> </a:t>
            </a:r>
            <a:r>
              <a:rPr lang="it-IT" dirty="0" err="1" smtClean="0"/>
              <a:t>not</a:t>
            </a:r>
            <a:r>
              <a:rPr lang="it-IT" dirty="0" smtClean="0"/>
              <a:t> </a:t>
            </a:r>
            <a:r>
              <a:rPr lang="it-IT" dirty="0" err="1" smtClean="0"/>
              <a:t>only</a:t>
            </a:r>
            <a:r>
              <a:rPr lang="it-IT" dirty="0" smtClean="0"/>
              <a:t> </a:t>
            </a:r>
            <a:r>
              <a:rPr lang="it-IT" dirty="0" err="1" smtClean="0"/>
              <a:t>lends</a:t>
            </a:r>
            <a:r>
              <a:rPr lang="it-IT" dirty="0" smtClean="0"/>
              <a:t> </a:t>
            </a:r>
            <a:r>
              <a:rPr lang="it-IT" dirty="0" err="1" smtClean="0"/>
              <a:t>wider</a:t>
            </a:r>
            <a:r>
              <a:rPr lang="it-IT" dirty="0" smtClean="0"/>
              <a:t> </a:t>
            </a:r>
            <a:r>
              <a:rPr lang="it-IT" dirty="0" err="1" smtClean="0"/>
              <a:t>validity</a:t>
            </a:r>
            <a:r>
              <a:rPr lang="it-IT" dirty="0" smtClean="0"/>
              <a:t> to the </a:t>
            </a:r>
            <a:r>
              <a:rPr lang="it-IT" dirty="0" err="1" smtClean="0"/>
              <a:t>solitary</a:t>
            </a:r>
            <a:r>
              <a:rPr lang="it-IT" dirty="0" smtClean="0"/>
              <a:t> </a:t>
            </a:r>
            <a:r>
              <a:rPr lang="it-IT" dirty="0" err="1" smtClean="0"/>
              <a:t>speech-act</a:t>
            </a:r>
            <a:r>
              <a:rPr lang="it-IT" dirty="0" smtClean="0"/>
              <a:t> </a:t>
            </a:r>
            <a:r>
              <a:rPr lang="it-IT" dirty="0" err="1" smtClean="0"/>
              <a:t>but</a:t>
            </a:r>
            <a:r>
              <a:rPr lang="it-IT" dirty="0" smtClean="0"/>
              <a:t> </a:t>
            </a:r>
            <a:r>
              <a:rPr lang="it-IT" dirty="0" err="1" smtClean="0"/>
              <a:t>suggests</a:t>
            </a:r>
            <a:r>
              <a:rPr lang="it-IT" dirty="0" smtClean="0"/>
              <a:t> a </a:t>
            </a:r>
            <a:r>
              <a:rPr lang="it-IT" dirty="0" err="1" smtClean="0"/>
              <a:t>utopian</a:t>
            </a:r>
            <a:r>
              <a:rPr lang="it-IT" dirty="0" smtClean="0"/>
              <a:t> state of </a:t>
            </a:r>
            <a:r>
              <a:rPr lang="it-IT" dirty="0" err="1" smtClean="0"/>
              <a:t>multiplicity</a:t>
            </a:r>
            <a:r>
              <a:rPr lang="it-IT" dirty="0" smtClean="0"/>
              <a:t> in </a:t>
            </a:r>
            <a:r>
              <a:rPr lang="it-IT" dirty="0" err="1" smtClean="0"/>
              <a:t>which</a:t>
            </a:r>
            <a:r>
              <a:rPr lang="it-IT" dirty="0" smtClean="0"/>
              <a:t> diverse </a:t>
            </a:r>
            <a:r>
              <a:rPr lang="it-IT" dirty="0" err="1" smtClean="0"/>
              <a:t>sources</a:t>
            </a:r>
            <a:r>
              <a:rPr lang="it-IT" dirty="0" smtClean="0"/>
              <a:t> are cast </a:t>
            </a:r>
            <a:r>
              <a:rPr lang="it-IT" dirty="0" err="1" smtClean="0"/>
              <a:t>into</a:t>
            </a:r>
            <a:r>
              <a:rPr lang="it-IT" dirty="0" smtClean="0"/>
              <a:t> a creative </a:t>
            </a:r>
            <a:r>
              <a:rPr lang="it-IT" dirty="0" err="1" smtClean="0"/>
              <a:t>dialogue</a:t>
            </a:r>
            <a:r>
              <a:rPr lang="it-IT" dirty="0" smtClean="0"/>
              <a:t> </a:t>
            </a:r>
            <a:r>
              <a:rPr lang="it-IT" dirty="0" err="1" smtClean="0"/>
              <a:t>that</a:t>
            </a:r>
            <a:r>
              <a:rPr lang="it-IT" dirty="0" smtClean="0"/>
              <a:t> </a:t>
            </a:r>
            <a:r>
              <a:rPr lang="it-IT" dirty="0" err="1" smtClean="0"/>
              <a:t>functions</a:t>
            </a:r>
            <a:r>
              <a:rPr lang="it-IT" dirty="0" smtClean="0"/>
              <a:t> </a:t>
            </a:r>
            <a:r>
              <a:rPr lang="it-IT" dirty="0" err="1" smtClean="0"/>
              <a:t>through</a:t>
            </a:r>
            <a:r>
              <a:rPr lang="it-IT" dirty="0" smtClean="0"/>
              <a:t> the </a:t>
            </a:r>
            <a:r>
              <a:rPr lang="it-IT" dirty="0" err="1" smtClean="0"/>
              <a:t>productive</a:t>
            </a:r>
            <a:r>
              <a:rPr lang="it-IT" dirty="0" smtClean="0"/>
              <a:t> play of </a:t>
            </a:r>
            <a:r>
              <a:rPr lang="it-IT" dirty="0" err="1" smtClean="0"/>
              <a:t>difference</a:t>
            </a:r>
            <a:r>
              <a:rPr lang="it-IT" dirty="0" smtClean="0"/>
              <a:t>” (</a:t>
            </a:r>
            <a:r>
              <a:rPr lang="it-IT" dirty="0" err="1" smtClean="0"/>
              <a:t>McMurtry</a:t>
            </a:r>
            <a:r>
              <a:rPr lang="it-IT" dirty="0" smtClean="0"/>
              <a:t> 179)</a:t>
            </a:r>
          </a:p>
          <a:p>
            <a:endParaRPr lang="it-IT" dirty="0" smtClean="0"/>
          </a:p>
        </p:txBody>
      </p:sp>
    </p:spTree>
    <p:extLst>
      <p:ext uri="{BB962C8B-B14F-4D97-AF65-F5344CB8AC3E}">
        <p14:creationId xmlns:p14="http://schemas.microsoft.com/office/powerpoint/2010/main" val="3588556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t>
            </a:r>
            <a:r>
              <a:rPr lang="it-IT" dirty="0" err="1" smtClean="0"/>
              <a:t>Liebe</a:t>
            </a:r>
            <a:r>
              <a:rPr lang="it-IT" dirty="0" smtClean="0"/>
              <a:t> </a:t>
            </a:r>
            <a:r>
              <a:rPr lang="it-IT" dirty="0" err="1" smtClean="0"/>
              <a:t>ist</a:t>
            </a:r>
            <a:r>
              <a:rPr lang="it-IT" dirty="0" smtClean="0"/>
              <a:t> </a:t>
            </a:r>
            <a:r>
              <a:rPr lang="it-IT" dirty="0" err="1" smtClean="0"/>
              <a:t>ein</a:t>
            </a:r>
            <a:r>
              <a:rPr lang="it-IT" dirty="0" smtClean="0"/>
              <a:t> </a:t>
            </a:r>
            <a:r>
              <a:rPr lang="it-IT" dirty="0" err="1" smtClean="0"/>
              <a:t>Kunstwerk</a:t>
            </a:r>
            <a:r>
              <a:rPr lang="it-IT" dirty="0" smtClean="0"/>
              <a:t>” definizione di Bachmann - intervista del 1971</a:t>
            </a:r>
            <a:endParaRPr lang="it-IT" dirty="0"/>
          </a:p>
        </p:txBody>
      </p:sp>
      <p:sp>
        <p:nvSpPr>
          <p:cNvPr id="3" name="Segnaposto contenuto 2"/>
          <p:cNvSpPr>
            <a:spLocks noGrp="1"/>
          </p:cNvSpPr>
          <p:nvPr>
            <p:ph idx="1"/>
          </p:nvPr>
        </p:nvSpPr>
        <p:spPr/>
        <p:txBody>
          <a:bodyPr>
            <a:normAutofit/>
          </a:bodyPr>
          <a:lstStyle/>
          <a:p>
            <a:pPr lvl="1"/>
            <a:r>
              <a:rPr lang="it-IT" dirty="0" smtClean="0"/>
              <a:t>integrazione di citazioni da altre opere d’arte, combinazione di stili e modi letterari</a:t>
            </a:r>
          </a:p>
          <a:p>
            <a:pPr lvl="1"/>
            <a:r>
              <a:rPr lang="it-IT" dirty="0" smtClean="0"/>
              <a:t>frammenti disparati di voci del passato da poesie e canzoni, da dialoghi e lettere, per stabilire una rete metonimica che chiede ai suoi lettori un continuo impegno di riflessione e rifiuta ogni chiusura in un unico spazio narrativo</a:t>
            </a:r>
          </a:p>
          <a:p>
            <a:pPr lvl="1"/>
            <a:r>
              <a:rPr lang="it-IT" dirty="0" smtClean="0"/>
              <a:t>dalle forme di utopia come luogo altro della poesia delle poesie degli anni 50, passando per le poesie degli anni 60 che esprimono la crisi, nell’oggi, al tempo presente, del soggetto che ama.</a:t>
            </a:r>
          </a:p>
          <a:p>
            <a:pPr lvl="1"/>
            <a:r>
              <a:rPr lang="it-IT" dirty="0" smtClean="0"/>
              <a:t>l’articolazione della sofferenza interiore è sostituita dal ritratto drammatico del soggetto amoroso</a:t>
            </a:r>
            <a:endParaRPr lang="it-IT" dirty="0"/>
          </a:p>
        </p:txBody>
      </p:sp>
    </p:spTree>
    <p:extLst>
      <p:ext uri="{BB962C8B-B14F-4D97-AF65-F5344CB8AC3E}">
        <p14:creationId xmlns:p14="http://schemas.microsoft.com/office/powerpoint/2010/main" val="7929794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smtClean="0"/>
              <a:t>primo numero della rivista </a:t>
            </a:r>
            <a:r>
              <a:rPr lang="it-IT" dirty="0" err="1" smtClean="0"/>
              <a:t>Kursbuch</a:t>
            </a:r>
            <a:r>
              <a:rPr lang="it-IT" dirty="0" smtClean="0"/>
              <a:t> (diretta da H. M. </a:t>
            </a:r>
            <a:r>
              <a:rPr lang="it-IT" dirty="0" err="1" smtClean="0"/>
              <a:t>Enzensberger</a:t>
            </a:r>
            <a:r>
              <a:rPr lang="it-IT" dirty="0" smtClean="0"/>
              <a:t>)</a:t>
            </a:r>
            <a:endParaRPr lang="it-IT" dirty="0"/>
          </a:p>
        </p:txBody>
      </p:sp>
      <p:sp>
        <p:nvSpPr>
          <p:cNvPr id="3" name="Segnaposto contenuto 2"/>
          <p:cNvSpPr>
            <a:spLocks noGrp="1"/>
          </p:cNvSpPr>
          <p:nvPr>
            <p:ph sz="half" idx="4294967295"/>
          </p:nvPr>
        </p:nvSpPr>
        <p:spPr>
          <a:xfrm>
            <a:off x="348342" y="1825624"/>
            <a:ext cx="4833257" cy="4651375"/>
          </a:xfrm>
        </p:spPr>
        <p:txBody>
          <a:bodyPr>
            <a:normAutofit fontScale="92500"/>
          </a:bodyPr>
          <a:lstStyle/>
          <a:p>
            <a:pPr marL="0" lvl="0" indent="0" eaLnBrk="0" fontAlgn="base" hangingPunct="0">
              <a:lnSpc>
                <a:spcPct val="100000"/>
              </a:lnSpc>
              <a:spcBef>
                <a:spcPct val="0"/>
              </a:spcBef>
              <a:spcAft>
                <a:spcPct val="0"/>
              </a:spcAft>
              <a:buFontTx/>
              <a:buAutoNum type="arabicPeriod"/>
            </a:pPr>
            <a:r>
              <a:rPr kumimoji="0" lang="it-IT" altLang="it-IT" sz="1600" b="0" i="0" u="none" strike="noStrike" cap="none" normalizeH="0" baseline="0" dirty="0" smtClean="0">
                <a:ln>
                  <a:noFill/>
                </a:ln>
                <a:solidFill>
                  <a:srgbClr val="000000"/>
                </a:solidFill>
                <a:effectLst/>
                <a:latin typeface="Arial" charset="0"/>
                <a:ea typeface="Times" charset="0"/>
              </a:rPr>
              <a:t>Samuel Beckett: </a:t>
            </a:r>
            <a:r>
              <a:rPr kumimoji="0" lang="it-IT" altLang="it-IT" sz="1600" b="0" i="1" u="none" strike="noStrike" cap="none" normalizeH="0" baseline="0" dirty="0" err="1" smtClean="0">
                <a:ln>
                  <a:noFill/>
                </a:ln>
                <a:solidFill>
                  <a:srgbClr val="000000"/>
                </a:solidFill>
                <a:effectLst/>
                <a:latin typeface="Arial" charset="0"/>
                <a:ea typeface="Times" charset="0"/>
              </a:rPr>
              <a:t>Faux</a:t>
            </a:r>
            <a:r>
              <a:rPr kumimoji="0" lang="it-IT" altLang="it-IT" sz="1600" b="0" i="1" u="none" strike="noStrike" cap="none" normalizeH="0" baseline="0" dirty="0" smtClean="0">
                <a:ln>
                  <a:noFill/>
                </a:ln>
                <a:solidFill>
                  <a:srgbClr val="000000"/>
                </a:solidFill>
                <a:effectLst/>
                <a:latin typeface="Arial" charset="0"/>
                <a:ea typeface="Times" charset="0"/>
              </a:rPr>
              <a:t> </a:t>
            </a:r>
            <a:r>
              <a:rPr kumimoji="0" lang="it-IT" altLang="it-IT" sz="1600" b="0" i="1" u="none" strike="noStrike" cap="none" normalizeH="0" baseline="0" dirty="0" err="1" smtClean="0">
                <a:ln>
                  <a:noFill/>
                </a:ln>
                <a:solidFill>
                  <a:srgbClr val="000000"/>
                </a:solidFill>
                <a:effectLst/>
                <a:latin typeface="Arial" charset="0"/>
                <a:ea typeface="Times" charset="0"/>
              </a:rPr>
              <a:t>Départs</a:t>
            </a:r>
            <a:r>
              <a:rPr kumimoji="0" lang="it-IT" altLang="it-IT" sz="1600" b="0" i="1" u="none" strike="noStrike" cap="none" normalizeH="0" baseline="0" dirty="0" smtClean="0">
                <a:ln>
                  <a:noFill/>
                </a:ln>
                <a:solidFill>
                  <a:srgbClr val="000000"/>
                </a:solidFill>
                <a:effectLst/>
                <a:latin typeface="Arial" charset="0"/>
                <a:ea typeface="Times" charset="0"/>
              </a:rPr>
              <a:t> - </a:t>
            </a:r>
            <a:r>
              <a:rPr kumimoji="0" lang="it-IT" altLang="it-IT" sz="1600" b="0" i="1" u="none" strike="noStrike" cap="none" normalizeH="0" baseline="0" dirty="0" err="1" smtClean="0">
                <a:ln>
                  <a:noFill/>
                </a:ln>
                <a:solidFill>
                  <a:srgbClr val="000000"/>
                </a:solidFill>
                <a:effectLst/>
                <a:latin typeface="Arial" charset="0"/>
                <a:ea typeface="Times" charset="0"/>
              </a:rPr>
              <a:t>Falsch</a:t>
            </a:r>
            <a:r>
              <a:rPr kumimoji="0" lang="it-IT" altLang="it-IT" sz="1600" b="0" i="1" u="none" strike="noStrike" cap="none" normalizeH="0" baseline="0" dirty="0" smtClean="0">
                <a:ln>
                  <a:noFill/>
                </a:ln>
                <a:solidFill>
                  <a:srgbClr val="000000"/>
                </a:solidFill>
                <a:effectLst/>
                <a:latin typeface="Arial" charset="0"/>
                <a:ea typeface="Times" charset="0"/>
              </a:rPr>
              <a:t> </a:t>
            </a:r>
            <a:r>
              <a:rPr kumimoji="0" lang="it-IT" altLang="it-IT" sz="1600" b="0" i="1" u="none" strike="noStrike" cap="none" normalizeH="0" baseline="0" dirty="0" err="1" smtClean="0">
                <a:ln>
                  <a:noFill/>
                </a:ln>
                <a:solidFill>
                  <a:srgbClr val="000000"/>
                </a:solidFill>
                <a:effectLst/>
                <a:latin typeface="Arial" charset="0"/>
                <a:ea typeface="Times" charset="0"/>
              </a:rPr>
              <a:t>angefangen</a:t>
            </a:r>
            <a:endParaRPr kumimoji="0" lang="it-IT" altLang="it-IT" sz="1600" b="0" i="0" u="none" strike="noStrike" cap="none" normalizeH="0" baseline="0" dirty="0" smtClean="0">
              <a:ln>
                <a:noFill/>
              </a:ln>
              <a:solidFill>
                <a:srgbClr val="000000"/>
              </a:solidFill>
              <a:effectLst/>
              <a:latin typeface="Arial" charset="0"/>
              <a:ea typeface="Times" charset="0"/>
            </a:endParaRPr>
          </a:p>
          <a:p>
            <a:pPr marL="0" lvl="0" indent="0" eaLnBrk="0" fontAlgn="base" hangingPunct="0">
              <a:lnSpc>
                <a:spcPct val="100000"/>
              </a:lnSpc>
              <a:spcBef>
                <a:spcPct val="0"/>
              </a:spcBef>
              <a:spcAft>
                <a:spcPct val="0"/>
              </a:spcAft>
              <a:buFontTx/>
              <a:buAutoNum type="arabicPeriod" startAt="2"/>
            </a:pPr>
            <a:r>
              <a:rPr kumimoji="0" lang="it-IT" altLang="it-IT" sz="1600" b="0" i="0" u="none" strike="noStrike" cap="none" normalizeH="0" baseline="0" dirty="0" err="1" smtClean="0">
                <a:ln>
                  <a:noFill/>
                </a:ln>
                <a:solidFill>
                  <a:srgbClr val="000000"/>
                </a:solidFill>
                <a:effectLst/>
                <a:latin typeface="Arial" charset="0"/>
                <a:ea typeface="Times" charset="0"/>
              </a:rPr>
              <a:t>Jürgen</a:t>
            </a:r>
            <a:r>
              <a:rPr kumimoji="0" lang="it-IT" altLang="it-IT" sz="1600" b="0" i="0" u="none" strike="noStrike" cap="none" normalizeH="0" baseline="0" dirty="0" smtClean="0">
                <a:ln>
                  <a:noFill/>
                </a:ln>
                <a:solidFill>
                  <a:srgbClr val="000000"/>
                </a:solidFill>
                <a:effectLst/>
                <a:latin typeface="Arial" charset="0"/>
                <a:ea typeface="Times" charset="0"/>
              </a:rPr>
              <a:t> Becker: </a:t>
            </a:r>
            <a:r>
              <a:rPr kumimoji="0" lang="it-IT" altLang="it-IT" sz="1600" b="0" i="1" u="none" strike="noStrike" cap="none" normalizeH="0" baseline="0" dirty="0" err="1" smtClean="0">
                <a:ln>
                  <a:noFill/>
                </a:ln>
                <a:solidFill>
                  <a:srgbClr val="000000"/>
                </a:solidFill>
                <a:effectLst/>
                <a:latin typeface="Arial" charset="0"/>
                <a:ea typeface="Times" charset="0"/>
              </a:rPr>
              <a:t>Glücksreihen</a:t>
            </a:r>
            <a:endParaRPr kumimoji="0" lang="it-IT" altLang="it-IT" sz="1600" b="0" i="0" u="none" strike="noStrike" cap="none" normalizeH="0" baseline="0" dirty="0" smtClean="0">
              <a:ln>
                <a:noFill/>
              </a:ln>
              <a:solidFill>
                <a:srgbClr val="000000"/>
              </a:solidFill>
              <a:effectLst/>
              <a:latin typeface="Arial" charset="0"/>
              <a:ea typeface="Times" charset="0"/>
            </a:endParaRPr>
          </a:p>
          <a:p>
            <a:pPr marL="0" lvl="0" indent="0" eaLnBrk="0" fontAlgn="base" hangingPunct="0">
              <a:lnSpc>
                <a:spcPct val="100000"/>
              </a:lnSpc>
              <a:spcBef>
                <a:spcPct val="0"/>
              </a:spcBef>
              <a:spcAft>
                <a:spcPct val="0"/>
              </a:spcAft>
              <a:buFontTx/>
              <a:buAutoNum type="arabicPeriod" startAt="3"/>
            </a:pPr>
            <a:r>
              <a:rPr kumimoji="0" lang="it-IT" altLang="it-IT" sz="1600" b="0" i="0" u="none" strike="noStrike" cap="none" normalizeH="0" baseline="0" dirty="0" err="1" smtClean="0">
                <a:ln>
                  <a:noFill/>
                </a:ln>
                <a:solidFill>
                  <a:srgbClr val="000000"/>
                </a:solidFill>
                <a:effectLst/>
                <a:latin typeface="Arial" charset="0"/>
                <a:ea typeface="Times" charset="0"/>
              </a:rPr>
              <a:t>Pentti</a:t>
            </a:r>
            <a:r>
              <a:rPr kumimoji="0" lang="it-IT" altLang="it-IT" sz="1600" b="0" i="0" u="none" strike="noStrike" cap="none" normalizeH="0" baseline="0" dirty="0" smtClean="0">
                <a:ln>
                  <a:noFill/>
                </a:ln>
                <a:solidFill>
                  <a:srgbClr val="000000"/>
                </a:solidFill>
                <a:effectLst/>
                <a:latin typeface="Arial" charset="0"/>
                <a:ea typeface="Times" charset="0"/>
              </a:rPr>
              <a:t> </a:t>
            </a:r>
            <a:r>
              <a:rPr kumimoji="0" lang="it-IT" altLang="it-IT" sz="1600" b="0" i="0" u="none" strike="noStrike" cap="none" normalizeH="0" baseline="0" dirty="0" err="1" smtClean="0">
                <a:ln>
                  <a:noFill/>
                </a:ln>
                <a:solidFill>
                  <a:srgbClr val="000000"/>
                </a:solidFill>
                <a:effectLst/>
                <a:latin typeface="Arial" charset="0"/>
                <a:ea typeface="Times" charset="0"/>
              </a:rPr>
              <a:t>Saarikoski</a:t>
            </a:r>
            <a:r>
              <a:rPr kumimoji="0" lang="it-IT" altLang="it-IT" sz="1600" b="0" i="0" u="none" strike="noStrike" cap="none" normalizeH="0" baseline="0" dirty="0" smtClean="0">
                <a:ln>
                  <a:noFill/>
                </a:ln>
                <a:solidFill>
                  <a:srgbClr val="000000"/>
                </a:solidFill>
                <a:effectLst/>
                <a:latin typeface="Arial" charset="0"/>
                <a:ea typeface="Times" charset="0"/>
              </a:rPr>
              <a:t>: </a:t>
            </a:r>
            <a:r>
              <a:rPr kumimoji="0" lang="it-IT" altLang="it-IT" sz="1600" b="0" i="1" u="none" strike="noStrike" cap="none" normalizeH="0" baseline="0" dirty="0" err="1" smtClean="0">
                <a:ln>
                  <a:noFill/>
                </a:ln>
                <a:solidFill>
                  <a:srgbClr val="000000"/>
                </a:solidFill>
                <a:effectLst/>
                <a:latin typeface="Arial" charset="0"/>
                <a:ea typeface="Times" charset="0"/>
              </a:rPr>
              <a:t>Was</a:t>
            </a:r>
            <a:r>
              <a:rPr kumimoji="0" lang="it-IT" altLang="it-IT" sz="1600" b="0" i="1" u="none" strike="noStrike" cap="none" normalizeH="0" baseline="0" dirty="0" smtClean="0">
                <a:ln>
                  <a:noFill/>
                </a:ln>
                <a:solidFill>
                  <a:srgbClr val="000000"/>
                </a:solidFill>
                <a:effectLst/>
                <a:latin typeface="Arial" charset="0"/>
                <a:ea typeface="Times" charset="0"/>
              </a:rPr>
              <a:t> </a:t>
            </a:r>
            <a:r>
              <a:rPr kumimoji="0" lang="it-IT" altLang="it-IT" sz="1600" b="0" i="1" u="none" strike="noStrike" cap="none" normalizeH="0" baseline="0" dirty="0" err="1" smtClean="0">
                <a:ln>
                  <a:noFill/>
                </a:ln>
                <a:solidFill>
                  <a:srgbClr val="000000"/>
                </a:solidFill>
                <a:effectLst/>
                <a:latin typeface="Arial" charset="0"/>
                <a:ea typeface="Times" charset="0"/>
              </a:rPr>
              <a:t>geschieht</a:t>
            </a:r>
            <a:r>
              <a:rPr kumimoji="0" lang="it-IT" altLang="it-IT" sz="1600" b="0" i="1" u="none" strike="noStrike" cap="none" normalizeH="0" baseline="0" dirty="0" smtClean="0">
                <a:ln>
                  <a:noFill/>
                </a:ln>
                <a:solidFill>
                  <a:srgbClr val="000000"/>
                </a:solidFill>
                <a:effectLst/>
                <a:latin typeface="Arial" charset="0"/>
                <a:ea typeface="Times" charset="0"/>
              </a:rPr>
              <a:t> in </a:t>
            </a:r>
            <a:r>
              <a:rPr kumimoji="0" lang="it-IT" altLang="it-IT" sz="1600" b="0" i="1" u="none" strike="noStrike" cap="none" normalizeH="0" baseline="0" dirty="0" err="1" smtClean="0">
                <a:ln>
                  <a:noFill/>
                </a:ln>
                <a:solidFill>
                  <a:srgbClr val="000000"/>
                </a:solidFill>
                <a:effectLst/>
                <a:latin typeface="Arial" charset="0"/>
                <a:ea typeface="Times" charset="0"/>
              </a:rPr>
              <a:t>Wirklichkeit</a:t>
            </a:r>
            <a:endParaRPr kumimoji="0" lang="it-IT" altLang="it-IT" sz="1600" b="0" i="0" u="none" strike="noStrike" cap="none" normalizeH="0" baseline="0" dirty="0" smtClean="0">
              <a:ln>
                <a:noFill/>
              </a:ln>
              <a:solidFill>
                <a:srgbClr val="000000"/>
              </a:solidFill>
              <a:effectLst/>
              <a:latin typeface="Arial" charset="0"/>
              <a:ea typeface="Times" charset="0"/>
            </a:endParaRPr>
          </a:p>
          <a:p>
            <a:pPr marL="0" lvl="0" indent="0" eaLnBrk="0" fontAlgn="base" hangingPunct="0">
              <a:lnSpc>
                <a:spcPct val="100000"/>
              </a:lnSpc>
              <a:spcBef>
                <a:spcPct val="0"/>
              </a:spcBef>
              <a:spcAft>
                <a:spcPct val="0"/>
              </a:spcAft>
              <a:buFontTx/>
              <a:buAutoNum type="arabicPeriod" startAt="4"/>
            </a:pPr>
            <a:r>
              <a:rPr kumimoji="0" lang="it-IT" altLang="it-IT" sz="1600" b="0" i="0" u="none" strike="noStrike" cap="none" normalizeH="0" baseline="0" dirty="0" err="1" smtClean="0">
                <a:ln>
                  <a:noFill/>
                </a:ln>
                <a:solidFill>
                  <a:srgbClr val="000000"/>
                </a:solidFill>
                <a:effectLst/>
                <a:latin typeface="Arial" charset="0"/>
                <a:ea typeface="Times" charset="0"/>
              </a:rPr>
              <a:t>Tadeusz</a:t>
            </a:r>
            <a:r>
              <a:rPr kumimoji="0" lang="it-IT" altLang="it-IT" sz="1600" b="0" i="0" u="none" strike="noStrike" cap="none" normalizeH="0" baseline="0" dirty="0" smtClean="0">
                <a:ln>
                  <a:noFill/>
                </a:ln>
                <a:solidFill>
                  <a:srgbClr val="000000"/>
                </a:solidFill>
                <a:effectLst/>
                <a:latin typeface="Arial" charset="0"/>
                <a:ea typeface="Times" charset="0"/>
              </a:rPr>
              <a:t> </a:t>
            </a:r>
            <a:r>
              <a:rPr kumimoji="0" lang="it-IT" altLang="it-IT" sz="1600" b="0" i="0" u="none" strike="noStrike" cap="none" normalizeH="0" baseline="0" dirty="0" err="1" smtClean="0">
                <a:ln>
                  <a:noFill/>
                </a:ln>
                <a:solidFill>
                  <a:srgbClr val="000000"/>
                </a:solidFill>
                <a:effectLst/>
                <a:latin typeface="Arial" charset="0"/>
                <a:ea typeface="Times" charset="0"/>
              </a:rPr>
              <a:t>Rózewicz</a:t>
            </a:r>
            <a:r>
              <a:rPr kumimoji="0" lang="it-IT" altLang="it-IT" sz="1600" b="0" i="0" u="none" strike="noStrike" cap="none" normalizeH="0" baseline="0" dirty="0" smtClean="0">
                <a:ln>
                  <a:noFill/>
                </a:ln>
                <a:solidFill>
                  <a:srgbClr val="000000"/>
                </a:solidFill>
                <a:effectLst/>
                <a:latin typeface="Arial" charset="0"/>
                <a:ea typeface="Times" charset="0"/>
              </a:rPr>
              <a:t>: </a:t>
            </a:r>
            <a:r>
              <a:rPr kumimoji="0" lang="it-IT" altLang="it-IT" sz="1600" b="0" i="1" u="none" strike="noStrike" cap="none" normalizeH="0" baseline="0" dirty="0" smtClean="0">
                <a:ln>
                  <a:noFill/>
                </a:ln>
                <a:solidFill>
                  <a:srgbClr val="000000"/>
                </a:solidFill>
                <a:effectLst/>
                <a:latin typeface="Arial" charset="0"/>
                <a:ea typeface="Times" charset="0"/>
              </a:rPr>
              <a:t>Non Stop Shows</a:t>
            </a:r>
            <a:endParaRPr kumimoji="0" lang="it-IT" altLang="it-IT" sz="1600" b="0" i="0" u="none" strike="noStrike" cap="none" normalizeH="0" baseline="0" dirty="0" smtClean="0">
              <a:ln>
                <a:noFill/>
              </a:ln>
              <a:solidFill>
                <a:srgbClr val="000000"/>
              </a:solidFill>
              <a:effectLst/>
              <a:latin typeface="Arial" charset="0"/>
              <a:ea typeface="Times" charset="0"/>
            </a:endParaRPr>
          </a:p>
          <a:p>
            <a:pPr marL="0" lvl="0" indent="0" eaLnBrk="0" fontAlgn="base" hangingPunct="0">
              <a:lnSpc>
                <a:spcPct val="100000"/>
              </a:lnSpc>
              <a:spcBef>
                <a:spcPct val="0"/>
              </a:spcBef>
              <a:spcAft>
                <a:spcPct val="0"/>
              </a:spcAft>
              <a:buFontTx/>
              <a:buAutoNum type="arabicPeriod" startAt="5"/>
            </a:pPr>
            <a:r>
              <a:rPr kumimoji="0" lang="it-IT" altLang="it-IT" sz="1600" b="0" i="0" u="none" strike="noStrike" cap="none" normalizeH="0" baseline="0" dirty="0" smtClean="0">
                <a:ln>
                  <a:noFill/>
                </a:ln>
                <a:solidFill>
                  <a:srgbClr val="000000"/>
                </a:solidFill>
                <a:effectLst/>
                <a:latin typeface="Arial" charset="0"/>
                <a:ea typeface="Times" charset="0"/>
              </a:rPr>
              <a:t>Martina </a:t>
            </a:r>
            <a:r>
              <a:rPr kumimoji="0" lang="it-IT" altLang="it-IT" sz="1600" b="0" i="0" u="none" strike="noStrike" cap="none" normalizeH="0" baseline="0" dirty="0" err="1" smtClean="0">
                <a:ln>
                  <a:noFill/>
                </a:ln>
                <a:solidFill>
                  <a:srgbClr val="000000"/>
                </a:solidFill>
                <a:effectLst/>
                <a:latin typeface="Arial" charset="0"/>
                <a:ea typeface="Times" charset="0"/>
              </a:rPr>
              <a:t>Werner</a:t>
            </a:r>
            <a:r>
              <a:rPr kumimoji="0" lang="it-IT" altLang="it-IT" sz="1600" b="0" i="0" u="none" strike="noStrike" cap="none" normalizeH="0" baseline="0" dirty="0" smtClean="0">
                <a:ln>
                  <a:noFill/>
                </a:ln>
                <a:solidFill>
                  <a:srgbClr val="000000"/>
                </a:solidFill>
                <a:effectLst/>
                <a:latin typeface="Arial" charset="0"/>
                <a:ea typeface="Times" charset="0"/>
              </a:rPr>
              <a:t>: </a:t>
            </a:r>
            <a:r>
              <a:rPr kumimoji="0" lang="it-IT" altLang="it-IT" sz="1600" b="0" i="1" u="none" strike="noStrike" cap="none" normalizeH="0" baseline="0" dirty="0" err="1" smtClean="0">
                <a:ln>
                  <a:noFill/>
                </a:ln>
                <a:solidFill>
                  <a:srgbClr val="000000"/>
                </a:solidFill>
                <a:effectLst/>
                <a:latin typeface="Arial" charset="0"/>
                <a:ea typeface="Times" charset="0"/>
              </a:rPr>
              <a:t>Monogramme</a:t>
            </a:r>
            <a:endParaRPr kumimoji="0" lang="it-IT" altLang="it-IT" sz="1600" b="0" i="0" u="none" strike="noStrike" cap="none" normalizeH="0" baseline="0" dirty="0" smtClean="0">
              <a:ln>
                <a:noFill/>
              </a:ln>
              <a:solidFill>
                <a:srgbClr val="000000"/>
              </a:solidFill>
              <a:effectLst/>
              <a:latin typeface="Arial" charset="0"/>
              <a:ea typeface="Times" charset="0"/>
            </a:endParaRPr>
          </a:p>
          <a:p>
            <a:pPr marL="0" lvl="0" indent="0" eaLnBrk="0" fontAlgn="base" hangingPunct="0">
              <a:lnSpc>
                <a:spcPct val="100000"/>
              </a:lnSpc>
              <a:spcBef>
                <a:spcPct val="0"/>
              </a:spcBef>
              <a:spcAft>
                <a:spcPct val="0"/>
              </a:spcAft>
              <a:buFontTx/>
              <a:buAutoNum type="arabicPeriod" startAt="6"/>
            </a:pPr>
            <a:r>
              <a:rPr kumimoji="0" lang="it-IT" altLang="it-IT" sz="1600" b="0" i="0" u="none" strike="noStrike" cap="none" normalizeH="0" baseline="0" dirty="0" smtClean="0">
                <a:ln>
                  <a:noFill/>
                </a:ln>
                <a:solidFill>
                  <a:srgbClr val="000000"/>
                </a:solidFill>
                <a:effectLst/>
                <a:latin typeface="Arial" charset="0"/>
                <a:ea typeface="Times" charset="0"/>
              </a:rPr>
              <a:t>Peter O. </a:t>
            </a:r>
            <a:r>
              <a:rPr kumimoji="0" lang="it-IT" altLang="it-IT" sz="1600" b="0" i="0" u="none" strike="noStrike" cap="none" normalizeH="0" baseline="0" dirty="0" err="1" smtClean="0">
                <a:ln>
                  <a:noFill/>
                </a:ln>
                <a:solidFill>
                  <a:srgbClr val="000000"/>
                </a:solidFill>
                <a:effectLst/>
                <a:latin typeface="Arial" charset="0"/>
                <a:ea typeface="Times" charset="0"/>
              </a:rPr>
              <a:t>Chotjewitz</a:t>
            </a:r>
            <a:r>
              <a:rPr kumimoji="0" lang="it-IT" altLang="it-IT" sz="1600" b="0" i="0" u="none" strike="noStrike" cap="none" normalizeH="0" baseline="0" dirty="0" smtClean="0">
                <a:ln>
                  <a:noFill/>
                </a:ln>
                <a:solidFill>
                  <a:srgbClr val="000000"/>
                </a:solidFill>
                <a:effectLst/>
                <a:latin typeface="Arial" charset="0"/>
                <a:ea typeface="Times" charset="0"/>
              </a:rPr>
              <a:t>: </a:t>
            </a:r>
            <a:r>
              <a:rPr kumimoji="0" lang="it-IT" altLang="it-IT" sz="1600" b="0" i="1" u="none" strike="noStrike" cap="none" normalizeH="0" baseline="0" dirty="0" err="1" smtClean="0">
                <a:ln>
                  <a:noFill/>
                </a:ln>
                <a:solidFill>
                  <a:srgbClr val="000000"/>
                </a:solidFill>
                <a:effectLst/>
                <a:latin typeface="Arial" charset="0"/>
                <a:ea typeface="Times" charset="0"/>
              </a:rPr>
              <a:t>Hommage</a:t>
            </a:r>
            <a:r>
              <a:rPr kumimoji="0" lang="it-IT" altLang="it-IT" sz="1600" b="0" i="1" u="none" strike="noStrike" cap="none" normalizeH="0" baseline="0" dirty="0" smtClean="0">
                <a:ln>
                  <a:noFill/>
                </a:ln>
                <a:solidFill>
                  <a:srgbClr val="000000"/>
                </a:solidFill>
                <a:effectLst/>
                <a:latin typeface="Arial" charset="0"/>
                <a:ea typeface="Times" charset="0"/>
              </a:rPr>
              <a:t> à </a:t>
            </a:r>
            <a:r>
              <a:rPr kumimoji="0" lang="it-IT" altLang="it-IT" sz="1600" b="0" i="1" u="none" strike="noStrike" cap="none" normalizeH="0" baseline="0" dirty="0" err="1" smtClean="0">
                <a:ln>
                  <a:noFill/>
                </a:ln>
                <a:solidFill>
                  <a:srgbClr val="000000"/>
                </a:solidFill>
                <a:effectLst/>
                <a:latin typeface="Arial" charset="0"/>
                <a:ea typeface="Times" charset="0"/>
              </a:rPr>
              <a:t>Frantek</a:t>
            </a:r>
            <a:endParaRPr kumimoji="0" lang="it-IT" altLang="it-IT" sz="1600" b="0" i="0" u="none" strike="noStrike" cap="none" normalizeH="0" baseline="0" dirty="0" smtClean="0">
              <a:ln>
                <a:noFill/>
              </a:ln>
              <a:solidFill>
                <a:srgbClr val="000000"/>
              </a:solidFill>
              <a:effectLst/>
              <a:latin typeface="Arial" charset="0"/>
              <a:ea typeface="Times" charset="0"/>
            </a:endParaRPr>
          </a:p>
          <a:p>
            <a:pPr marL="0" lvl="0" indent="0" eaLnBrk="0" fontAlgn="base" hangingPunct="0">
              <a:lnSpc>
                <a:spcPct val="100000"/>
              </a:lnSpc>
              <a:spcBef>
                <a:spcPct val="0"/>
              </a:spcBef>
              <a:spcAft>
                <a:spcPct val="0"/>
              </a:spcAft>
              <a:buFontTx/>
              <a:buAutoNum type="arabicPeriod" startAt="7"/>
            </a:pPr>
            <a:r>
              <a:rPr kumimoji="0" lang="it-IT" altLang="it-IT" sz="1600" b="0" i="0" u="none" strike="noStrike" cap="none" normalizeH="0" baseline="0" dirty="0" err="1" smtClean="0">
                <a:ln>
                  <a:noFill/>
                </a:ln>
                <a:solidFill>
                  <a:srgbClr val="000000"/>
                </a:solidFill>
                <a:effectLst/>
                <a:latin typeface="Arial" charset="0"/>
                <a:ea typeface="Times" charset="0"/>
              </a:rPr>
              <a:t>Uwe</a:t>
            </a:r>
            <a:r>
              <a:rPr kumimoji="0" lang="it-IT" altLang="it-IT" sz="1600" b="0" i="0" u="none" strike="noStrike" cap="none" normalizeH="0" baseline="0" dirty="0" smtClean="0">
                <a:ln>
                  <a:noFill/>
                </a:ln>
                <a:solidFill>
                  <a:srgbClr val="000000"/>
                </a:solidFill>
                <a:effectLst/>
                <a:latin typeface="Arial" charset="0"/>
                <a:ea typeface="Times" charset="0"/>
              </a:rPr>
              <a:t> Johnson: </a:t>
            </a:r>
            <a:r>
              <a:rPr kumimoji="0" lang="it-IT" altLang="it-IT" sz="1600" b="0" i="1" u="none" strike="noStrike" cap="none" normalizeH="0" baseline="0" dirty="0" err="1" smtClean="0">
                <a:ln>
                  <a:noFill/>
                </a:ln>
                <a:solidFill>
                  <a:srgbClr val="000000"/>
                </a:solidFill>
                <a:effectLst/>
                <a:latin typeface="Arial" charset="0"/>
                <a:ea typeface="Times" charset="0"/>
              </a:rPr>
              <a:t>Eine</a:t>
            </a:r>
            <a:r>
              <a:rPr kumimoji="0" lang="it-IT" altLang="it-IT" sz="1600" b="0" i="1" u="none" strike="noStrike" cap="none" normalizeH="0" baseline="0" dirty="0" smtClean="0">
                <a:ln>
                  <a:noFill/>
                </a:ln>
                <a:solidFill>
                  <a:srgbClr val="000000"/>
                </a:solidFill>
                <a:effectLst/>
                <a:latin typeface="Arial" charset="0"/>
                <a:ea typeface="Times" charset="0"/>
              </a:rPr>
              <a:t> </a:t>
            </a:r>
            <a:r>
              <a:rPr kumimoji="0" lang="it-IT" altLang="it-IT" sz="1600" b="0" i="1" u="none" strike="noStrike" cap="none" normalizeH="0" baseline="0" dirty="0" err="1" smtClean="0">
                <a:ln>
                  <a:noFill/>
                </a:ln>
                <a:solidFill>
                  <a:srgbClr val="000000"/>
                </a:solidFill>
                <a:effectLst/>
                <a:latin typeface="Arial" charset="0"/>
                <a:ea typeface="Times" charset="0"/>
              </a:rPr>
              <a:t>Kneipe</a:t>
            </a:r>
            <a:r>
              <a:rPr kumimoji="0" lang="it-IT" altLang="it-IT" sz="1600" b="0" i="1" u="none" strike="noStrike" cap="none" normalizeH="0" baseline="0" dirty="0" smtClean="0">
                <a:ln>
                  <a:noFill/>
                </a:ln>
                <a:solidFill>
                  <a:srgbClr val="000000"/>
                </a:solidFill>
                <a:effectLst/>
                <a:latin typeface="Arial" charset="0"/>
                <a:ea typeface="Times" charset="0"/>
              </a:rPr>
              <a:t> </a:t>
            </a:r>
            <a:r>
              <a:rPr kumimoji="0" lang="it-IT" altLang="it-IT" sz="1600" b="0" i="1" u="none" strike="noStrike" cap="none" normalizeH="0" baseline="0" dirty="0" err="1" smtClean="0">
                <a:ln>
                  <a:noFill/>
                </a:ln>
                <a:solidFill>
                  <a:srgbClr val="000000"/>
                </a:solidFill>
                <a:effectLst/>
                <a:latin typeface="Arial" charset="0"/>
                <a:ea typeface="Times" charset="0"/>
              </a:rPr>
              <a:t>geht</a:t>
            </a:r>
            <a:r>
              <a:rPr kumimoji="0" lang="it-IT" altLang="it-IT" sz="1600" b="0" i="1" u="none" strike="noStrike" cap="none" normalizeH="0" baseline="0" dirty="0" smtClean="0">
                <a:ln>
                  <a:noFill/>
                </a:ln>
                <a:solidFill>
                  <a:srgbClr val="000000"/>
                </a:solidFill>
                <a:effectLst/>
                <a:latin typeface="Arial" charset="0"/>
                <a:ea typeface="Times" charset="0"/>
              </a:rPr>
              <a:t> </a:t>
            </a:r>
            <a:r>
              <a:rPr kumimoji="0" lang="it-IT" altLang="it-IT" sz="1600" b="0" i="1" u="none" strike="noStrike" cap="none" normalizeH="0" baseline="0" dirty="0" err="1" smtClean="0">
                <a:ln>
                  <a:noFill/>
                </a:ln>
                <a:solidFill>
                  <a:srgbClr val="000000"/>
                </a:solidFill>
                <a:effectLst/>
                <a:latin typeface="Arial" charset="0"/>
                <a:ea typeface="Times" charset="0"/>
              </a:rPr>
              <a:t>verloren</a:t>
            </a:r>
            <a:endParaRPr kumimoji="0" lang="it-IT" altLang="it-IT" sz="1600" b="0" i="0" u="none" strike="noStrike" cap="none" normalizeH="0" baseline="0" dirty="0" smtClean="0">
              <a:ln>
                <a:noFill/>
              </a:ln>
              <a:solidFill>
                <a:srgbClr val="000000"/>
              </a:solidFill>
              <a:effectLst/>
              <a:latin typeface="Arial" charset="0"/>
              <a:ea typeface="Times" charset="0"/>
            </a:endParaRPr>
          </a:p>
          <a:p>
            <a:pPr marL="0" lvl="0" indent="0" eaLnBrk="0" fontAlgn="base" hangingPunct="0">
              <a:lnSpc>
                <a:spcPct val="100000"/>
              </a:lnSpc>
              <a:spcBef>
                <a:spcPct val="0"/>
              </a:spcBef>
              <a:spcAft>
                <a:spcPct val="0"/>
              </a:spcAft>
              <a:buFontTx/>
              <a:buAutoNum type="arabicPeriod" startAt="8"/>
            </a:pPr>
            <a:r>
              <a:rPr kumimoji="0" lang="it-IT" altLang="it-IT" sz="1600" b="0" i="0" u="none" strike="noStrike" cap="none" normalizeH="0" baseline="0" dirty="0" smtClean="0">
                <a:ln>
                  <a:noFill/>
                </a:ln>
                <a:solidFill>
                  <a:srgbClr val="000000"/>
                </a:solidFill>
                <a:effectLst/>
                <a:latin typeface="Arial" charset="0"/>
                <a:ea typeface="Times" charset="0"/>
              </a:rPr>
              <a:t>Karl Markus Michel: </a:t>
            </a:r>
            <a:r>
              <a:rPr kumimoji="0" lang="it-IT" altLang="it-IT" sz="1600" b="0" i="1" u="none" strike="noStrike" cap="none" normalizeH="0" baseline="0" dirty="0" smtClean="0">
                <a:ln>
                  <a:noFill/>
                </a:ln>
                <a:solidFill>
                  <a:srgbClr val="000000"/>
                </a:solidFill>
                <a:effectLst/>
                <a:latin typeface="Arial" charset="0"/>
                <a:ea typeface="Times" charset="0"/>
              </a:rPr>
              <a:t>Die </a:t>
            </a:r>
            <a:r>
              <a:rPr kumimoji="0" lang="it-IT" altLang="it-IT" sz="1600" b="0" i="1" u="none" strike="noStrike" cap="none" normalizeH="0" baseline="0" dirty="0" err="1" smtClean="0">
                <a:ln>
                  <a:noFill/>
                </a:ln>
                <a:solidFill>
                  <a:srgbClr val="000000"/>
                </a:solidFill>
                <a:effectLst/>
                <a:latin typeface="Arial" charset="0"/>
                <a:ea typeface="Times" charset="0"/>
              </a:rPr>
              <a:t>sprachlose</a:t>
            </a:r>
            <a:r>
              <a:rPr kumimoji="0" lang="it-IT" altLang="it-IT" sz="1600" b="0" i="1" u="none" strike="noStrike" cap="none" normalizeH="0" baseline="0" dirty="0" smtClean="0">
                <a:ln>
                  <a:noFill/>
                </a:ln>
                <a:solidFill>
                  <a:srgbClr val="000000"/>
                </a:solidFill>
                <a:effectLst/>
                <a:latin typeface="Arial" charset="0"/>
                <a:ea typeface="Times" charset="0"/>
              </a:rPr>
              <a:t> </a:t>
            </a:r>
            <a:r>
              <a:rPr kumimoji="0" lang="it-IT" altLang="it-IT" sz="1600" b="0" i="1" u="none" strike="noStrike" cap="none" normalizeH="0" baseline="0" dirty="0" err="1" smtClean="0">
                <a:ln>
                  <a:noFill/>
                </a:ln>
                <a:solidFill>
                  <a:srgbClr val="000000"/>
                </a:solidFill>
                <a:effectLst/>
                <a:latin typeface="Arial" charset="0"/>
                <a:ea typeface="Times" charset="0"/>
              </a:rPr>
              <a:t>Intelligenz</a:t>
            </a:r>
            <a:r>
              <a:rPr kumimoji="0" lang="it-IT" altLang="it-IT" sz="1600" b="0" i="1" u="none" strike="noStrike" cap="none" normalizeH="0" baseline="0" dirty="0" smtClean="0">
                <a:ln>
                  <a:noFill/>
                </a:ln>
                <a:solidFill>
                  <a:srgbClr val="000000"/>
                </a:solidFill>
                <a:effectLst/>
                <a:latin typeface="Arial" charset="0"/>
                <a:ea typeface="Times" charset="0"/>
              </a:rPr>
              <a:t> I</a:t>
            </a:r>
            <a:endParaRPr kumimoji="0" lang="it-IT" altLang="it-IT" sz="1600" b="0" i="0" u="none" strike="noStrike" cap="none" normalizeH="0" baseline="0" dirty="0" smtClean="0">
              <a:ln>
                <a:noFill/>
              </a:ln>
              <a:solidFill>
                <a:srgbClr val="000000"/>
              </a:solidFill>
              <a:effectLst/>
              <a:latin typeface="Arial" charset="0"/>
              <a:ea typeface="Times" charset="0"/>
            </a:endParaRPr>
          </a:p>
          <a:p>
            <a:pPr marL="0" lvl="0" indent="0" eaLnBrk="0" fontAlgn="base" hangingPunct="0">
              <a:lnSpc>
                <a:spcPct val="100000"/>
              </a:lnSpc>
              <a:spcBef>
                <a:spcPct val="0"/>
              </a:spcBef>
              <a:spcAft>
                <a:spcPct val="0"/>
              </a:spcAft>
              <a:buFontTx/>
              <a:buAutoNum type="arabicPeriod" startAt="9"/>
            </a:pPr>
            <a:r>
              <a:rPr kumimoji="0" lang="it-IT" altLang="it-IT" sz="1600" b="0" i="0" u="none" strike="noStrike" cap="none" normalizeH="0" baseline="0" dirty="0" smtClean="0">
                <a:ln>
                  <a:noFill/>
                </a:ln>
                <a:solidFill>
                  <a:srgbClr val="000000"/>
                </a:solidFill>
                <a:effectLst/>
                <a:latin typeface="Arial" charset="0"/>
                <a:ea typeface="Times" charset="0"/>
              </a:rPr>
              <a:t>Dossier 1: </a:t>
            </a:r>
            <a:r>
              <a:rPr kumimoji="0" lang="it-IT" altLang="it-IT" sz="1600" b="0" i="1" u="none" strike="noStrike" cap="none" normalizeH="0" baseline="0" dirty="0" err="1" smtClean="0">
                <a:ln>
                  <a:noFill/>
                </a:ln>
                <a:solidFill>
                  <a:srgbClr val="000000"/>
                </a:solidFill>
                <a:effectLst/>
                <a:latin typeface="Arial" charset="0"/>
                <a:ea typeface="Times" charset="0"/>
              </a:rPr>
              <a:t>Ein</a:t>
            </a:r>
            <a:r>
              <a:rPr kumimoji="0" lang="it-IT" altLang="it-IT" sz="1600" b="0" i="1" u="none" strike="noStrike" cap="none" normalizeH="0" baseline="0" dirty="0" smtClean="0">
                <a:ln>
                  <a:noFill/>
                </a:ln>
                <a:solidFill>
                  <a:srgbClr val="000000"/>
                </a:solidFill>
                <a:effectLst/>
                <a:latin typeface="Arial" charset="0"/>
                <a:ea typeface="Times" charset="0"/>
              </a:rPr>
              <a:t> </a:t>
            </a:r>
            <a:r>
              <a:rPr kumimoji="0" lang="it-IT" altLang="it-IT" sz="1600" b="0" i="1" u="none" strike="noStrike" cap="none" normalizeH="0" baseline="0" dirty="0" err="1" smtClean="0">
                <a:ln>
                  <a:noFill/>
                </a:ln>
                <a:solidFill>
                  <a:srgbClr val="000000"/>
                </a:solidFill>
                <a:effectLst/>
                <a:latin typeface="Arial" charset="0"/>
                <a:ea typeface="Times" charset="0"/>
              </a:rPr>
              <a:t>Streit</a:t>
            </a:r>
            <a:r>
              <a:rPr kumimoji="0" lang="it-IT" altLang="it-IT" sz="1600" b="0" i="1" u="none" strike="noStrike" cap="none" normalizeH="0" baseline="0" dirty="0" smtClean="0">
                <a:ln>
                  <a:noFill/>
                </a:ln>
                <a:solidFill>
                  <a:srgbClr val="000000"/>
                </a:solidFill>
                <a:effectLst/>
                <a:latin typeface="Arial" charset="0"/>
                <a:ea typeface="Times" charset="0"/>
              </a:rPr>
              <a:t> </a:t>
            </a:r>
            <a:r>
              <a:rPr kumimoji="0" lang="it-IT" altLang="it-IT" sz="1600" b="0" i="1" u="none" strike="noStrike" cap="none" normalizeH="0" baseline="0" dirty="0" err="1" smtClean="0">
                <a:ln>
                  <a:noFill/>
                </a:ln>
                <a:solidFill>
                  <a:srgbClr val="000000"/>
                </a:solidFill>
                <a:effectLst/>
                <a:latin typeface="Arial" charset="0"/>
                <a:ea typeface="Times" charset="0"/>
              </a:rPr>
              <a:t>um</a:t>
            </a:r>
            <a:r>
              <a:rPr kumimoji="0" lang="it-IT" altLang="it-IT" sz="1600" b="0" i="1" u="none" strike="noStrike" cap="none" normalizeH="0" baseline="0" dirty="0" smtClean="0">
                <a:ln>
                  <a:noFill/>
                </a:ln>
                <a:solidFill>
                  <a:srgbClr val="000000"/>
                </a:solidFill>
                <a:effectLst/>
                <a:latin typeface="Arial" charset="0"/>
                <a:ea typeface="Times" charset="0"/>
              </a:rPr>
              <a:t> </a:t>
            </a:r>
            <a:r>
              <a:rPr kumimoji="0" lang="it-IT" altLang="it-IT" sz="1600" b="0" i="1" u="none" strike="noStrike" cap="none" normalizeH="0" baseline="0" dirty="0" err="1" smtClean="0">
                <a:ln>
                  <a:noFill/>
                </a:ln>
                <a:solidFill>
                  <a:srgbClr val="000000"/>
                </a:solidFill>
                <a:effectLst/>
                <a:latin typeface="Arial" charset="0"/>
                <a:ea typeface="Times" charset="0"/>
              </a:rPr>
              <a:t>Worte</a:t>
            </a:r>
            <a:r>
              <a:rPr kumimoji="0" lang="it-IT" altLang="it-IT" sz="1600" b="0" i="1" u="none" strike="noStrike" cap="none" normalizeH="0" baseline="0" dirty="0" smtClean="0">
                <a:ln>
                  <a:noFill/>
                </a:ln>
                <a:solidFill>
                  <a:srgbClr val="000000"/>
                </a:solidFill>
                <a:effectLst/>
                <a:latin typeface="Arial" charset="0"/>
                <a:ea typeface="Times" charset="0"/>
              </a:rPr>
              <a:t>:</a:t>
            </a:r>
            <a:r>
              <a:rPr kumimoji="0" lang="it-IT" altLang="it-IT" sz="1600" b="0" i="0" u="none" strike="noStrike" cap="none" normalizeH="0" baseline="0" dirty="0" smtClean="0">
                <a:ln>
                  <a:noFill/>
                </a:ln>
                <a:solidFill>
                  <a:srgbClr val="000000"/>
                </a:solidFill>
                <a:effectLst/>
                <a:latin typeface="Arial" charset="0"/>
                <a:ea typeface="Times" charset="0"/>
              </a:rPr>
              <a:t/>
            </a:r>
            <a:br>
              <a:rPr kumimoji="0" lang="it-IT" altLang="it-IT" sz="1600" b="0" i="0" u="none" strike="noStrike" cap="none" normalizeH="0" baseline="0" dirty="0" smtClean="0">
                <a:ln>
                  <a:noFill/>
                </a:ln>
                <a:solidFill>
                  <a:srgbClr val="000000"/>
                </a:solidFill>
                <a:effectLst/>
                <a:latin typeface="Arial" charset="0"/>
                <a:ea typeface="Times" charset="0"/>
              </a:rPr>
            </a:br>
            <a:endParaRPr kumimoji="0" lang="it-IT" altLang="it-IT" sz="1600" b="0" i="0" u="none" strike="noStrike" cap="none" normalizeH="0" baseline="0" dirty="0" smtClean="0">
              <a:ln>
                <a:noFill/>
              </a:ln>
              <a:solidFill>
                <a:srgbClr val="000000"/>
              </a:solidFill>
              <a:effectLst/>
              <a:latin typeface="Arial" charset="0"/>
              <a:ea typeface="Times" charset="0"/>
            </a:endParaRPr>
          </a:p>
          <a:p>
            <a:pPr marL="457200" lvl="1" indent="0" eaLnBrk="0" fontAlgn="base" hangingPunct="0">
              <a:lnSpc>
                <a:spcPct val="100000"/>
              </a:lnSpc>
              <a:spcBef>
                <a:spcPct val="0"/>
              </a:spcBef>
              <a:spcAft>
                <a:spcPct val="0"/>
              </a:spcAft>
              <a:buFontTx/>
              <a:buAutoNum type="arabicPeriod"/>
            </a:pPr>
            <a:r>
              <a:rPr kumimoji="0" lang="it-IT" altLang="it-IT" sz="1600" b="0" i="0" u="none" strike="noStrike" cap="none" normalizeH="0" baseline="0" dirty="0" err="1" smtClean="0">
                <a:ln>
                  <a:noFill/>
                </a:ln>
                <a:solidFill>
                  <a:srgbClr val="000000"/>
                </a:solidFill>
                <a:effectLst/>
                <a:latin typeface="Arial" charset="0"/>
                <a:ea typeface="Times" charset="0"/>
              </a:rPr>
              <a:t>Interview</a:t>
            </a:r>
            <a:r>
              <a:rPr kumimoji="0" lang="it-IT" altLang="it-IT" sz="1600" b="0" i="0" u="none" strike="noStrike" cap="none" normalizeH="0" baseline="0" dirty="0" smtClean="0">
                <a:ln>
                  <a:noFill/>
                </a:ln>
                <a:solidFill>
                  <a:srgbClr val="000000"/>
                </a:solidFill>
                <a:effectLst/>
                <a:latin typeface="Arial" charset="0"/>
                <a:ea typeface="Times" charset="0"/>
              </a:rPr>
              <a:t> </a:t>
            </a:r>
            <a:r>
              <a:rPr kumimoji="0" lang="it-IT" altLang="it-IT" sz="1600" b="0" i="0" u="none" strike="noStrike" cap="none" normalizeH="0" baseline="0" dirty="0" err="1" smtClean="0">
                <a:ln>
                  <a:noFill/>
                </a:ln>
                <a:solidFill>
                  <a:srgbClr val="000000"/>
                </a:solidFill>
                <a:effectLst/>
                <a:latin typeface="Arial" charset="0"/>
                <a:ea typeface="Times" charset="0"/>
              </a:rPr>
              <a:t>mit</a:t>
            </a:r>
            <a:r>
              <a:rPr kumimoji="0" lang="it-IT" altLang="it-IT" sz="1600" b="0" i="0" u="none" strike="noStrike" cap="none" normalizeH="0" baseline="0" dirty="0" smtClean="0">
                <a:ln>
                  <a:noFill/>
                </a:ln>
                <a:solidFill>
                  <a:srgbClr val="000000"/>
                </a:solidFill>
                <a:effectLst/>
                <a:latin typeface="Arial" charset="0"/>
                <a:ea typeface="Times" charset="0"/>
              </a:rPr>
              <a:t> Jean-Paul Sartre, </a:t>
            </a:r>
            <a:r>
              <a:rPr kumimoji="0" lang="it-IT" altLang="it-IT" sz="1600" b="0" i="1" u="none" strike="noStrike" cap="none" normalizeH="0" baseline="0" dirty="0" smtClean="0">
                <a:ln>
                  <a:noFill/>
                </a:ln>
                <a:solidFill>
                  <a:srgbClr val="000000"/>
                </a:solidFill>
                <a:effectLst/>
                <a:latin typeface="Arial" charset="0"/>
                <a:ea typeface="Times" charset="0"/>
              </a:rPr>
              <a:t>Le Monde</a:t>
            </a:r>
            <a:r>
              <a:rPr kumimoji="0" lang="it-IT" altLang="it-IT" sz="1600" b="0" i="0" u="none" strike="noStrike" cap="none" normalizeH="0" baseline="0" dirty="0" smtClean="0">
                <a:ln>
                  <a:noFill/>
                </a:ln>
                <a:solidFill>
                  <a:srgbClr val="000000"/>
                </a:solidFill>
                <a:effectLst/>
                <a:latin typeface="Arial" charset="0"/>
                <a:ea typeface="Times" charset="0"/>
              </a:rPr>
              <a:t>, 18. 4. 1964</a:t>
            </a:r>
          </a:p>
          <a:p>
            <a:pPr marL="457200" lvl="1" indent="0" eaLnBrk="0" fontAlgn="base" hangingPunct="0">
              <a:lnSpc>
                <a:spcPct val="100000"/>
              </a:lnSpc>
              <a:spcBef>
                <a:spcPct val="0"/>
              </a:spcBef>
              <a:spcAft>
                <a:spcPct val="0"/>
              </a:spcAft>
              <a:buFontTx/>
              <a:buAutoNum type="arabicPeriod" startAt="2"/>
            </a:pPr>
            <a:r>
              <a:rPr kumimoji="0" lang="it-IT" altLang="it-IT" sz="1600" b="0" i="0" u="none" strike="noStrike" cap="none" normalizeH="0" baseline="0" dirty="0" smtClean="0">
                <a:ln>
                  <a:noFill/>
                </a:ln>
                <a:solidFill>
                  <a:srgbClr val="000000"/>
                </a:solidFill>
                <a:effectLst/>
                <a:latin typeface="Arial" charset="0"/>
                <a:ea typeface="Times" charset="0"/>
              </a:rPr>
              <a:t>Claude Simon: </a:t>
            </a:r>
            <a:r>
              <a:rPr kumimoji="0" lang="it-IT" altLang="it-IT" sz="1600" b="0" i="0" u="none" strike="noStrike" cap="none" normalizeH="0" baseline="0" dirty="0" err="1" smtClean="0">
                <a:ln>
                  <a:noFill/>
                </a:ln>
                <a:solidFill>
                  <a:srgbClr val="000000"/>
                </a:solidFill>
                <a:effectLst/>
                <a:latin typeface="Arial" charset="0"/>
                <a:ea typeface="Times" charset="0"/>
              </a:rPr>
              <a:t>Für</a:t>
            </a:r>
            <a:r>
              <a:rPr kumimoji="0" lang="it-IT" altLang="it-IT" sz="1600" b="0" i="0" u="none" strike="noStrike" cap="none" normalizeH="0" baseline="0" dirty="0" smtClean="0">
                <a:ln>
                  <a:noFill/>
                </a:ln>
                <a:solidFill>
                  <a:srgbClr val="000000"/>
                </a:solidFill>
                <a:effectLst/>
                <a:latin typeface="Arial" charset="0"/>
                <a:ea typeface="Times" charset="0"/>
              </a:rPr>
              <a:t> </a:t>
            </a:r>
            <a:r>
              <a:rPr kumimoji="0" lang="it-IT" altLang="it-IT" sz="1600" b="0" i="0" u="none" strike="noStrike" cap="none" normalizeH="0" baseline="0" dirty="0" err="1" smtClean="0">
                <a:ln>
                  <a:noFill/>
                </a:ln>
                <a:solidFill>
                  <a:srgbClr val="000000"/>
                </a:solidFill>
                <a:effectLst/>
                <a:latin typeface="Arial" charset="0"/>
                <a:ea typeface="Times" charset="0"/>
              </a:rPr>
              <a:t>wen</a:t>
            </a:r>
            <a:r>
              <a:rPr kumimoji="0" lang="it-IT" altLang="it-IT" sz="1600" b="0" i="0" u="none" strike="noStrike" cap="none" normalizeH="0" baseline="0" dirty="0" smtClean="0">
                <a:ln>
                  <a:noFill/>
                </a:ln>
                <a:solidFill>
                  <a:srgbClr val="000000"/>
                </a:solidFill>
                <a:effectLst/>
                <a:latin typeface="Arial" charset="0"/>
                <a:ea typeface="Times" charset="0"/>
              </a:rPr>
              <a:t> </a:t>
            </a:r>
            <a:r>
              <a:rPr kumimoji="0" lang="it-IT" altLang="it-IT" sz="1600" b="0" i="0" u="none" strike="noStrike" cap="none" normalizeH="0" baseline="0" dirty="0" err="1" smtClean="0">
                <a:ln>
                  <a:noFill/>
                </a:ln>
                <a:solidFill>
                  <a:srgbClr val="000000"/>
                </a:solidFill>
                <a:effectLst/>
                <a:latin typeface="Arial" charset="0"/>
                <a:ea typeface="Times" charset="0"/>
              </a:rPr>
              <a:t>schreibt</a:t>
            </a:r>
            <a:r>
              <a:rPr kumimoji="0" lang="it-IT" altLang="it-IT" sz="1600" b="0" i="0" u="none" strike="noStrike" cap="none" normalizeH="0" baseline="0" dirty="0" smtClean="0">
                <a:ln>
                  <a:noFill/>
                </a:ln>
                <a:solidFill>
                  <a:srgbClr val="000000"/>
                </a:solidFill>
                <a:effectLst/>
                <a:latin typeface="Arial" charset="0"/>
                <a:ea typeface="Times" charset="0"/>
              </a:rPr>
              <a:t> </a:t>
            </a:r>
            <a:r>
              <a:rPr kumimoji="0" lang="it-IT" altLang="it-IT" sz="1600" b="0" i="0" u="none" strike="noStrike" cap="none" normalizeH="0" baseline="0" dirty="0" err="1" smtClean="0">
                <a:ln>
                  <a:noFill/>
                </a:ln>
                <a:solidFill>
                  <a:srgbClr val="000000"/>
                </a:solidFill>
                <a:effectLst/>
                <a:latin typeface="Arial" charset="0"/>
                <a:ea typeface="Times" charset="0"/>
              </a:rPr>
              <a:t>denn</a:t>
            </a:r>
            <a:r>
              <a:rPr kumimoji="0" lang="it-IT" altLang="it-IT" sz="1600" b="0" i="0" u="none" strike="noStrike" cap="none" normalizeH="0" baseline="0" dirty="0" smtClean="0">
                <a:ln>
                  <a:noFill/>
                </a:ln>
                <a:solidFill>
                  <a:srgbClr val="000000"/>
                </a:solidFill>
                <a:effectLst/>
                <a:latin typeface="Arial" charset="0"/>
                <a:ea typeface="Times" charset="0"/>
              </a:rPr>
              <a:t> Sartre?</a:t>
            </a:r>
          </a:p>
          <a:p>
            <a:pPr marL="457200" lvl="1" indent="0" eaLnBrk="0" fontAlgn="base" hangingPunct="0">
              <a:lnSpc>
                <a:spcPct val="100000"/>
              </a:lnSpc>
              <a:spcBef>
                <a:spcPct val="0"/>
              </a:spcBef>
              <a:spcAft>
                <a:spcPct val="0"/>
              </a:spcAft>
              <a:buFontTx/>
              <a:buAutoNum type="arabicPeriod" startAt="3"/>
            </a:pPr>
            <a:r>
              <a:rPr kumimoji="0" lang="it-IT" altLang="it-IT" sz="1600" b="1" i="0" u="none" strike="noStrike" cap="none" normalizeH="0" baseline="0" dirty="0" err="1" smtClean="0">
                <a:ln>
                  <a:noFill/>
                </a:ln>
                <a:solidFill>
                  <a:srgbClr val="C00000"/>
                </a:solidFill>
                <a:effectLst/>
                <a:latin typeface="Arial" charset="0"/>
                <a:ea typeface="Times" charset="0"/>
              </a:rPr>
              <a:t>Interview</a:t>
            </a:r>
            <a:r>
              <a:rPr kumimoji="0" lang="it-IT" altLang="it-IT" sz="1600" b="1" i="0" u="none" strike="noStrike" cap="none" normalizeH="0" baseline="0" dirty="0" smtClean="0">
                <a:ln>
                  <a:noFill/>
                </a:ln>
                <a:solidFill>
                  <a:srgbClr val="C00000"/>
                </a:solidFill>
                <a:effectLst/>
                <a:latin typeface="Arial" charset="0"/>
                <a:ea typeface="Times" charset="0"/>
              </a:rPr>
              <a:t> </a:t>
            </a:r>
            <a:r>
              <a:rPr kumimoji="0" lang="it-IT" altLang="it-IT" sz="1600" b="1" i="0" u="none" strike="noStrike" cap="none" normalizeH="0" baseline="0" dirty="0" err="1" smtClean="0">
                <a:ln>
                  <a:noFill/>
                </a:ln>
                <a:solidFill>
                  <a:srgbClr val="C00000"/>
                </a:solidFill>
                <a:effectLst/>
                <a:latin typeface="Arial" charset="0"/>
                <a:ea typeface="Times" charset="0"/>
              </a:rPr>
              <a:t>mit</a:t>
            </a:r>
            <a:r>
              <a:rPr kumimoji="0" lang="it-IT" altLang="it-IT" sz="1600" b="1" i="0" u="none" strike="noStrike" cap="none" normalizeH="0" baseline="0" dirty="0" smtClean="0">
                <a:ln>
                  <a:noFill/>
                </a:ln>
                <a:solidFill>
                  <a:srgbClr val="C00000"/>
                </a:solidFill>
                <a:effectLst/>
                <a:latin typeface="Arial" charset="0"/>
                <a:ea typeface="Times" charset="0"/>
              </a:rPr>
              <a:t> Jean-Paul Sartre, </a:t>
            </a:r>
            <a:r>
              <a:rPr kumimoji="0" lang="it-IT" altLang="it-IT" sz="1600" b="1" i="1" u="none" strike="noStrike" cap="none" normalizeH="0" baseline="0" dirty="0" err="1" smtClean="0">
                <a:ln>
                  <a:noFill/>
                </a:ln>
                <a:solidFill>
                  <a:srgbClr val="C00000"/>
                </a:solidFill>
                <a:effectLst/>
                <a:latin typeface="Arial" charset="0"/>
                <a:ea typeface="Times" charset="0"/>
              </a:rPr>
              <a:t>Clarté</a:t>
            </a:r>
            <a:r>
              <a:rPr kumimoji="0" lang="it-IT" altLang="it-IT" sz="1600" b="1" i="0" u="none" strike="noStrike" cap="none" normalizeH="0" baseline="0" dirty="0" smtClean="0">
                <a:ln>
                  <a:noFill/>
                </a:ln>
                <a:solidFill>
                  <a:srgbClr val="C00000"/>
                </a:solidFill>
                <a:effectLst/>
                <a:latin typeface="Arial" charset="0"/>
                <a:ea typeface="Times" charset="0"/>
              </a:rPr>
              <a:t>, </a:t>
            </a:r>
            <a:r>
              <a:rPr kumimoji="0" lang="it-IT" altLang="it-IT" sz="1600" b="1" i="0" u="none" strike="noStrike" cap="none" normalizeH="0" baseline="0" dirty="0" err="1" smtClean="0">
                <a:ln>
                  <a:noFill/>
                </a:ln>
                <a:solidFill>
                  <a:srgbClr val="C00000"/>
                </a:solidFill>
                <a:effectLst/>
                <a:latin typeface="Arial" charset="0"/>
                <a:ea typeface="Times" charset="0"/>
              </a:rPr>
              <a:t>März</a:t>
            </a:r>
            <a:r>
              <a:rPr kumimoji="0" lang="it-IT" altLang="it-IT" sz="1600" b="1" i="0" u="none" strike="noStrike" cap="none" normalizeH="0" baseline="0" dirty="0" smtClean="0">
                <a:ln>
                  <a:noFill/>
                </a:ln>
                <a:solidFill>
                  <a:srgbClr val="C00000"/>
                </a:solidFill>
                <a:effectLst/>
                <a:latin typeface="Arial" charset="0"/>
                <a:ea typeface="Times" charset="0"/>
              </a:rPr>
              <a:t>-April 1964</a:t>
            </a:r>
          </a:p>
          <a:p>
            <a:pPr marL="0" lvl="0" indent="0" eaLnBrk="0" fontAlgn="base" hangingPunct="0">
              <a:lnSpc>
                <a:spcPct val="100000"/>
              </a:lnSpc>
              <a:spcBef>
                <a:spcPct val="0"/>
              </a:spcBef>
              <a:spcAft>
                <a:spcPct val="0"/>
              </a:spcAft>
              <a:buFontTx/>
              <a:buAutoNum type="arabicPeriod" startAt="10"/>
            </a:pPr>
            <a:r>
              <a:rPr kumimoji="0" lang="it-IT" altLang="it-IT" sz="1600" b="0" i="0" u="none" strike="noStrike" cap="none" normalizeH="0" baseline="0" dirty="0" smtClean="0">
                <a:ln>
                  <a:noFill/>
                </a:ln>
                <a:solidFill>
                  <a:srgbClr val="000000"/>
                </a:solidFill>
                <a:effectLst/>
                <a:latin typeface="Arial" charset="0"/>
                <a:ea typeface="Times" charset="0"/>
              </a:rPr>
              <a:t>Dossier 2: </a:t>
            </a:r>
            <a:r>
              <a:rPr kumimoji="0" lang="it-IT" altLang="it-IT" sz="1600" b="0" i="1" u="none" strike="noStrike" cap="none" normalizeH="0" baseline="0" dirty="0" err="1" smtClean="0">
                <a:ln>
                  <a:noFill/>
                </a:ln>
                <a:solidFill>
                  <a:srgbClr val="000000"/>
                </a:solidFill>
                <a:effectLst/>
                <a:latin typeface="Arial" charset="0"/>
                <a:ea typeface="Times" charset="0"/>
              </a:rPr>
              <a:t>Aufzeichnungen</a:t>
            </a:r>
            <a:r>
              <a:rPr kumimoji="0" lang="it-IT" altLang="it-IT" sz="1600" b="0" i="1" u="none" strike="noStrike" cap="none" normalizeH="0" baseline="0" dirty="0" smtClean="0">
                <a:ln>
                  <a:noFill/>
                </a:ln>
                <a:solidFill>
                  <a:srgbClr val="000000"/>
                </a:solidFill>
                <a:effectLst/>
                <a:latin typeface="Arial" charset="0"/>
                <a:ea typeface="Times" charset="0"/>
              </a:rPr>
              <a:t> von </a:t>
            </a:r>
            <a:r>
              <a:rPr kumimoji="0" lang="it-IT" altLang="it-IT" sz="1600" b="0" i="1" u="none" strike="noStrike" cap="none" normalizeH="0" baseline="0" dirty="0" err="1" smtClean="0">
                <a:ln>
                  <a:noFill/>
                </a:ln>
                <a:solidFill>
                  <a:srgbClr val="000000"/>
                </a:solidFill>
                <a:effectLst/>
                <a:latin typeface="Arial" charset="0"/>
                <a:ea typeface="Times" charset="0"/>
              </a:rPr>
              <a:t>einem</a:t>
            </a:r>
            <a:r>
              <a:rPr kumimoji="0" lang="it-IT" altLang="it-IT" sz="1600" b="0" i="1" u="none" strike="noStrike" cap="none" normalizeH="0" baseline="0" dirty="0" smtClean="0">
                <a:ln>
                  <a:noFill/>
                </a:ln>
                <a:solidFill>
                  <a:srgbClr val="000000"/>
                </a:solidFill>
                <a:effectLst/>
                <a:latin typeface="Arial" charset="0"/>
                <a:ea typeface="Times" charset="0"/>
              </a:rPr>
              <a:t> </a:t>
            </a:r>
            <a:r>
              <a:rPr kumimoji="0" lang="it-IT" altLang="it-IT" sz="1600" b="0" i="1" u="none" strike="noStrike" cap="none" normalizeH="0" baseline="0" dirty="0" err="1" smtClean="0">
                <a:ln>
                  <a:noFill/>
                </a:ln>
                <a:solidFill>
                  <a:srgbClr val="000000"/>
                </a:solidFill>
                <a:effectLst/>
                <a:latin typeface="Arial" charset="0"/>
                <a:ea typeface="Times" charset="0"/>
              </a:rPr>
              <a:t>Prozeß</a:t>
            </a:r>
            <a:r>
              <a:rPr kumimoji="0" lang="it-IT" altLang="it-IT" sz="1600" b="0" i="1" u="none" strike="noStrike" cap="none" normalizeH="0" baseline="0" dirty="0" smtClean="0">
                <a:ln>
                  <a:noFill/>
                </a:ln>
                <a:solidFill>
                  <a:srgbClr val="000000"/>
                </a:solidFill>
                <a:effectLst/>
                <a:latin typeface="Arial" charset="0"/>
                <a:ea typeface="Times" charset="0"/>
              </a:rPr>
              <a:t>:</a:t>
            </a:r>
            <a:r>
              <a:rPr kumimoji="0" lang="it-IT" altLang="it-IT" sz="1600" b="0" i="0" u="none" strike="noStrike" cap="none" normalizeH="0" baseline="0" dirty="0" smtClean="0">
                <a:ln>
                  <a:noFill/>
                </a:ln>
                <a:solidFill>
                  <a:srgbClr val="000000"/>
                </a:solidFill>
                <a:effectLst/>
                <a:latin typeface="Arial" charset="0"/>
                <a:ea typeface="Times" charset="0"/>
              </a:rPr>
              <a:t/>
            </a:r>
            <a:br>
              <a:rPr kumimoji="0" lang="it-IT" altLang="it-IT" sz="1600" b="0" i="0" u="none" strike="noStrike" cap="none" normalizeH="0" baseline="0" dirty="0" smtClean="0">
                <a:ln>
                  <a:noFill/>
                </a:ln>
                <a:solidFill>
                  <a:srgbClr val="000000"/>
                </a:solidFill>
                <a:effectLst/>
                <a:latin typeface="Arial" charset="0"/>
                <a:ea typeface="Times" charset="0"/>
              </a:rPr>
            </a:br>
            <a:endParaRPr kumimoji="0" lang="it-IT" altLang="it-IT" sz="1600" b="0" i="0" u="none" strike="noStrike" cap="none" normalizeH="0" baseline="0" dirty="0" smtClean="0">
              <a:ln>
                <a:noFill/>
              </a:ln>
              <a:solidFill>
                <a:srgbClr val="000000"/>
              </a:solidFill>
              <a:effectLst/>
              <a:latin typeface="Arial" charset="0"/>
              <a:ea typeface="Times" charset="0"/>
            </a:endParaRPr>
          </a:p>
          <a:p>
            <a:pPr marL="457200" lvl="1" indent="0" eaLnBrk="0" fontAlgn="base" hangingPunct="0">
              <a:lnSpc>
                <a:spcPct val="100000"/>
              </a:lnSpc>
              <a:spcBef>
                <a:spcPct val="0"/>
              </a:spcBef>
              <a:spcAft>
                <a:spcPct val="0"/>
              </a:spcAft>
              <a:buFontTx/>
              <a:buAutoNum type="arabicPeriod"/>
            </a:pPr>
            <a:r>
              <a:rPr kumimoji="0" lang="it-IT" altLang="it-IT" sz="1600" b="0" i="0" u="none" strike="noStrike" cap="none" normalizeH="0" baseline="0" dirty="0" smtClean="0">
                <a:ln>
                  <a:noFill/>
                </a:ln>
                <a:solidFill>
                  <a:srgbClr val="000000"/>
                </a:solidFill>
                <a:effectLst/>
                <a:latin typeface="Arial" charset="0"/>
                <a:ea typeface="Times" charset="0"/>
              </a:rPr>
              <a:t>Peter Weiss: </a:t>
            </a:r>
            <a:r>
              <a:rPr kumimoji="0" lang="it-IT" altLang="it-IT" sz="1600" b="0" i="0" u="none" strike="noStrike" cap="none" normalizeH="0" baseline="0" dirty="0" err="1" smtClean="0">
                <a:ln>
                  <a:noFill/>
                </a:ln>
                <a:solidFill>
                  <a:srgbClr val="000000"/>
                </a:solidFill>
                <a:effectLst/>
                <a:latin typeface="Arial" charset="0"/>
                <a:ea typeface="Times" charset="0"/>
              </a:rPr>
              <a:t>Frankfurter</a:t>
            </a:r>
            <a:r>
              <a:rPr kumimoji="0" lang="it-IT" altLang="it-IT" sz="1600" b="0" i="0" u="none" strike="noStrike" cap="none" normalizeH="0" baseline="0" dirty="0" smtClean="0">
                <a:ln>
                  <a:noFill/>
                </a:ln>
                <a:solidFill>
                  <a:srgbClr val="000000"/>
                </a:solidFill>
                <a:effectLst/>
                <a:latin typeface="Arial" charset="0"/>
                <a:ea typeface="Times" charset="0"/>
              </a:rPr>
              <a:t> </a:t>
            </a:r>
            <a:r>
              <a:rPr kumimoji="0" lang="it-IT" altLang="it-IT" sz="1600" b="0" i="0" u="none" strike="noStrike" cap="none" normalizeH="0" baseline="0" dirty="0" err="1" smtClean="0">
                <a:ln>
                  <a:noFill/>
                </a:ln>
                <a:solidFill>
                  <a:srgbClr val="000000"/>
                </a:solidFill>
                <a:effectLst/>
                <a:latin typeface="Arial" charset="0"/>
                <a:ea typeface="Times" charset="0"/>
              </a:rPr>
              <a:t>Auszüge</a:t>
            </a:r>
            <a:r>
              <a:rPr kumimoji="0" lang="it-IT" altLang="it-IT" sz="1600" b="0" i="0" u="none" strike="noStrike" cap="none" normalizeH="0" baseline="0" dirty="0" smtClean="0">
                <a:ln>
                  <a:noFill/>
                </a:ln>
                <a:solidFill>
                  <a:srgbClr val="000000"/>
                </a:solidFill>
                <a:effectLst/>
                <a:latin typeface="Arial" charset="0"/>
                <a:ea typeface="Times" charset="0"/>
              </a:rPr>
              <a:t> </a:t>
            </a:r>
          </a:p>
          <a:p>
            <a:pPr marL="457200" lvl="1" indent="0" eaLnBrk="0" fontAlgn="base" hangingPunct="0">
              <a:lnSpc>
                <a:spcPct val="100000"/>
              </a:lnSpc>
              <a:spcBef>
                <a:spcPct val="0"/>
              </a:spcBef>
              <a:spcAft>
                <a:spcPct val="0"/>
              </a:spcAft>
              <a:buFontTx/>
              <a:buAutoNum type="arabicPeriod" startAt="2"/>
            </a:pPr>
            <a:r>
              <a:rPr kumimoji="0" lang="it-IT" altLang="it-IT" sz="1600" b="0" i="0" u="none" strike="noStrike" cap="none" normalizeH="0" baseline="0" dirty="0" smtClean="0">
                <a:ln>
                  <a:noFill/>
                </a:ln>
                <a:solidFill>
                  <a:srgbClr val="000000"/>
                </a:solidFill>
                <a:effectLst/>
                <a:latin typeface="Arial" charset="0"/>
                <a:ea typeface="Times" charset="0"/>
              </a:rPr>
              <a:t>Martin Walser: </a:t>
            </a:r>
            <a:r>
              <a:rPr kumimoji="0" lang="it-IT" altLang="it-IT" sz="1600" b="0" i="0" u="none" strike="noStrike" cap="none" normalizeH="0" baseline="0" dirty="0" err="1" smtClean="0">
                <a:ln>
                  <a:noFill/>
                </a:ln>
                <a:solidFill>
                  <a:srgbClr val="000000"/>
                </a:solidFill>
                <a:effectLst/>
                <a:latin typeface="Arial" charset="0"/>
                <a:ea typeface="Times" charset="0"/>
              </a:rPr>
              <a:t>Unser</a:t>
            </a:r>
            <a:r>
              <a:rPr kumimoji="0" lang="it-IT" altLang="it-IT" sz="1600" b="0" i="0" u="none" strike="noStrike" cap="none" normalizeH="0" baseline="0" dirty="0" smtClean="0">
                <a:ln>
                  <a:noFill/>
                </a:ln>
                <a:solidFill>
                  <a:srgbClr val="000000"/>
                </a:solidFill>
                <a:effectLst/>
                <a:latin typeface="Arial" charset="0"/>
                <a:ea typeface="Times" charset="0"/>
              </a:rPr>
              <a:t> Auschwitz</a:t>
            </a:r>
          </a:p>
        </p:txBody>
      </p:sp>
      <p:sp>
        <p:nvSpPr>
          <p:cNvPr id="4" name="Rectangle 1"/>
          <p:cNvSpPr>
            <a:spLocks noChangeArrowheads="1"/>
          </p:cNvSpPr>
          <p:nvPr/>
        </p:nvSpPr>
        <p:spPr bwMode="auto">
          <a:xfrm>
            <a:off x="-217715" y="-1747580"/>
            <a:ext cx="1059906" cy="3952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12696"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300" b="1" i="0" u="none" strike="noStrike" cap="none" normalizeH="0" baseline="0" dirty="0">
                <a:ln>
                  <a:noFill/>
                </a:ln>
                <a:solidFill>
                  <a:srgbClr val="006699"/>
                </a:solidFill>
                <a:effectLst/>
                <a:latin typeface="Arial" charset="0"/>
                <a:ea typeface="Times" charset="0"/>
              </a:rPr>
              <a:t>1</a:t>
            </a:r>
            <a:r>
              <a:rPr kumimoji="0" lang="it-IT" altLang="it-IT" sz="1300" b="1" i="0" u="none" strike="noStrike" cap="none" normalizeH="0" baseline="0" dirty="0" bmk="">
                <a:ln>
                  <a:noFill/>
                </a:ln>
                <a:solidFill>
                  <a:srgbClr val="006699"/>
                </a:solidFill>
                <a:effectLst/>
                <a:latin typeface="Arial" charset="0"/>
                <a:ea typeface="Times" charset="0"/>
              </a:rPr>
              <a:t>965</a:t>
            </a:r>
            <a:endParaRPr kumimoji="0" lang="it-IT" altLang="it-IT" sz="1300" b="1" i="0" u="none" strike="noStrike" cap="none" normalizeH="0" baseline="0" dirty="0">
              <a:ln>
                <a:noFill/>
              </a:ln>
              <a:solidFill>
                <a:srgbClr val="800000"/>
              </a:solidFill>
              <a:effectLst/>
              <a:latin typeface="Arial" charset="0"/>
              <a:ea typeface="Times"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200" b="1" i="0" u="sng" strike="noStrike" cap="none" normalizeH="0" baseline="0" dirty="0" err="1">
                <a:ln>
                  <a:noFill/>
                </a:ln>
                <a:solidFill>
                  <a:srgbClr val="000000"/>
                </a:solidFill>
                <a:effectLst/>
                <a:latin typeface="Arial" charset="0"/>
                <a:ea typeface="Times" charset="0"/>
              </a:rPr>
              <a:t>Kursbuch</a:t>
            </a:r>
            <a:r>
              <a:rPr kumimoji="0" lang="it-IT" altLang="it-IT" sz="1200" b="1" i="0" u="sng" strike="noStrike" cap="none" normalizeH="0" baseline="0" dirty="0">
                <a:ln>
                  <a:noFill/>
                </a:ln>
                <a:solidFill>
                  <a:srgbClr val="000000"/>
                </a:solidFill>
                <a:effectLst/>
                <a:latin typeface="Arial" charset="0"/>
                <a:ea typeface="Times" charset="0"/>
              </a:rPr>
              <a:t> 1</a:t>
            </a:r>
            <a:r>
              <a:rPr kumimoji="0" lang="it-IT" altLang="it-IT" sz="800" b="1" i="0" u="sng" strike="noStrike" cap="none" normalizeH="0" baseline="0" dirty="0">
                <a:ln>
                  <a:noFill/>
                </a:ln>
                <a:effectLst/>
                <a:latin typeface="Arial" charset="0"/>
              </a:rPr>
              <a:t> </a:t>
            </a:r>
            <a:endParaRPr kumimoji="0" lang="it-IT" altLang="it-IT" sz="1800" b="0" i="0" u="none" strike="noStrike" cap="none" normalizeH="0" baseline="0" dirty="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dirty="0">
                <a:ln>
                  <a:noFill/>
                </a:ln>
                <a:solidFill>
                  <a:srgbClr val="006699"/>
                </a:solidFill>
                <a:effectLst/>
                <a:latin typeface="Arial" charset="0"/>
                <a:ea typeface="Times" charset="0"/>
                <a:hlinkClick r:id="rId2"/>
              </a:rPr>
              <a:t>  </a:t>
            </a:r>
            <a:endParaRPr kumimoji="0" lang="it-IT" altLang="it-IT" sz="10500" b="0" i="0" u="sng" strike="noStrike" cap="none" normalizeH="0" baseline="0" dirty="0">
              <a:ln>
                <a:noFill/>
              </a:ln>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500" b="0" i="0" u="none" strike="noStrike" cap="none" normalizeH="0" baseline="0" dirty="0">
                <a:ln>
                  <a:noFill/>
                </a:ln>
                <a:solidFill>
                  <a:srgbClr val="006699"/>
                </a:solidFill>
                <a:effectLst/>
                <a:latin typeface="Arial" charset="0"/>
                <a:ea typeface="Times" charset="0"/>
              </a:rPr>
              <a:t/>
            </a:r>
            <a:br>
              <a:rPr kumimoji="0" lang="it-IT" altLang="it-IT" sz="10500" b="0" i="0" u="none" strike="noStrike" cap="none" normalizeH="0" baseline="0" dirty="0">
                <a:ln>
                  <a:noFill/>
                </a:ln>
                <a:solidFill>
                  <a:srgbClr val="006699"/>
                </a:solidFill>
                <a:effectLst/>
                <a:latin typeface="Arial" charset="0"/>
                <a:ea typeface="Times" charset="0"/>
              </a:rPr>
            </a:br>
            <a:endParaRPr kumimoji="0" lang="it-IT" altLang="it-IT" sz="10500" b="0" i="0" u="none" strike="noStrike" cap="none" normalizeH="0" baseline="0" dirty="0">
              <a:ln>
                <a:noFill/>
              </a:ln>
              <a:solidFill>
                <a:srgbClr val="006699"/>
              </a:solidFill>
              <a:effectLst/>
              <a:latin typeface="Arial" charset="0"/>
              <a:ea typeface="Times" charset="0"/>
            </a:endParaRPr>
          </a:p>
        </p:txBody>
      </p:sp>
      <p:pic>
        <p:nvPicPr>
          <p:cNvPr id="7" name="Immagine 6"/>
          <p:cNvPicPr>
            <a:picLocks noChangeAspect="1"/>
          </p:cNvPicPr>
          <p:nvPr/>
        </p:nvPicPr>
        <p:blipFill>
          <a:blip r:embed="rId3"/>
          <a:stretch>
            <a:fillRect/>
          </a:stretch>
        </p:blipFill>
        <p:spPr>
          <a:xfrm>
            <a:off x="7572375" y="1306286"/>
            <a:ext cx="3248025" cy="5355771"/>
          </a:xfrm>
          <a:prstGeom prst="rect">
            <a:avLst/>
          </a:prstGeom>
        </p:spPr>
      </p:pic>
    </p:spTree>
    <p:extLst>
      <p:ext uri="{BB962C8B-B14F-4D97-AF65-F5344CB8AC3E}">
        <p14:creationId xmlns:p14="http://schemas.microsoft.com/office/powerpoint/2010/main" val="1440766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sz="2200" b="1" dirty="0" smtClean="0"/>
              <a:t>titolo della seconda parte: </a:t>
            </a:r>
            <a:r>
              <a:rPr lang="it-IT" sz="2200" b="1" dirty="0" err="1" smtClean="0"/>
              <a:t>Der</a:t>
            </a:r>
            <a:r>
              <a:rPr lang="it-IT" sz="2200" b="1" dirty="0" smtClean="0"/>
              <a:t> dritte Mann</a:t>
            </a:r>
            <a:r>
              <a:rPr lang="it-IT" sz="2200" dirty="0" smtClean="0"/>
              <a:t/>
            </a:r>
            <a:br>
              <a:rPr lang="it-IT" sz="2200" dirty="0" smtClean="0"/>
            </a:br>
            <a:r>
              <a:rPr lang="it-IT" sz="2200" dirty="0" smtClean="0"/>
              <a:t>La seconda parte illustra una serie di incubi intessuti di “grumi mnestici” dal recente </a:t>
            </a:r>
            <a:r>
              <a:rPr lang="it-IT" sz="2700" dirty="0" smtClean="0"/>
              <a:t>passato nazista messi in relazione con sintomi di trauma e disagio legati alla violenza familiare e patriarcale, ma anche alla complessa relazione vittima carnefice.</a:t>
            </a:r>
            <a:endParaRPr lang="it-IT" sz="2700" dirty="0"/>
          </a:p>
        </p:txBody>
      </p:sp>
      <p:sp>
        <p:nvSpPr>
          <p:cNvPr id="3" name="Segnaposto contenuto 2"/>
          <p:cNvSpPr>
            <a:spLocks noGrp="1"/>
          </p:cNvSpPr>
          <p:nvPr>
            <p:ph idx="1"/>
          </p:nvPr>
        </p:nvSpPr>
        <p:spPr/>
        <p:txBody>
          <a:bodyPr>
            <a:normAutofit fontScale="92500" lnSpcReduction="20000"/>
          </a:bodyPr>
          <a:lstStyle/>
          <a:p>
            <a:r>
              <a:rPr lang="it-IT" dirty="0" smtClean="0"/>
              <a:t>allusione/citazione del film del 1949, The Third Man (vedi info su piattaforma)</a:t>
            </a:r>
          </a:p>
          <a:p>
            <a:r>
              <a:rPr lang="it-IT" dirty="0" smtClean="0"/>
              <a:t>ambientazione Vienna nell’immediato dopoguerra</a:t>
            </a:r>
          </a:p>
          <a:p>
            <a:r>
              <a:rPr lang="it-IT" dirty="0" smtClean="0"/>
              <a:t>Il terzo uomo non si vede mai, tranne che in un fuggevole fotogramma, in una scena che ha fatto </a:t>
            </a:r>
            <a:r>
              <a:rPr lang="it-IT" dirty="0" err="1" smtClean="0"/>
              <a:t>epoca”</a:t>
            </a:r>
            <a:r>
              <a:rPr lang="it-IT" dirty="0" err="1" smtClean="0">
                <a:hlinkClick r:id="rId2"/>
              </a:rPr>
              <a:t>https</a:t>
            </a:r>
            <a:r>
              <a:rPr lang="it-IT" dirty="0" smtClean="0">
                <a:hlinkClick r:id="rId2"/>
              </a:rPr>
              <a:t>://www.youtube.com/watch?v=S6uUDYvXOmA</a:t>
            </a:r>
            <a:endParaRPr lang="it-IT" dirty="0" smtClean="0"/>
          </a:p>
          <a:p>
            <a:r>
              <a:rPr lang="it-IT" dirty="0" smtClean="0"/>
              <a:t>rapporto misterioso tra uno scrittore, una donna, e il “terzo” </a:t>
            </a:r>
            <a:r>
              <a:rPr lang="mr-IN" dirty="0" smtClean="0"/>
              <a:t>–</a:t>
            </a:r>
            <a:r>
              <a:rPr lang="it-IT" dirty="0" smtClean="0"/>
              <a:t> che per quanto invisibile, diventa eponimo (Come Malina)</a:t>
            </a:r>
          </a:p>
          <a:p>
            <a:r>
              <a:rPr lang="it-IT" dirty="0" smtClean="0"/>
              <a:t>”Storia di un </a:t>
            </a:r>
            <a:r>
              <a:rPr lang="it-IT" dirty="0" err="1" smtClean="0"/>
              <a:t>delitto”</a:t>
            </a:r>
            <a:r>
              <a:rPr lang="it-IT" dirty="0" err="1" smtClean="0">
                <a:hlinkClick r:id="rId3"/>
              </a:rPr>
              <a:t>guarda</a:t>
            </a:r>
            <a:r>
              <a:rPr lang="it-IT" dirty="0" smtClean="0">
                <a:hlinkClick r:id="rId3"/>
              </a:rPr>
              <a:t> il trailer</a:t>
            </a:r>
            <a:r>
              <a:rPr lang="it-IT" dirty="0" smtClean="0"/>
              <a:t> e ascolta la spiegazione di Peter </a:t>
            </a:r>
            <a:r>
              <a:rPr lang="it-IT" dirty="0" err="1" smtClean="0"/>
              <a:t>Bogdanovic</a:t>
            </a:r>
            <a:endParaRPr lang="it-IT" dirty="0" smtClean="0"/>
          </a:p>
          <a:p>
            <a:r>
              <a:rPr lang="it-IT" dirty="0" smtClean="0"/>
              <a:t>NB la colonna sonora di tono leggero, contrappunto ironico agli eventi, ma anche Leitmotiv</a:t>
            </a:r>
            <a:endParaRPr lang="it-IT" dirty="0"/>
          </a:p>
        </p:txBody>
      </p:sp>
    </p:spTree>
    <p:extLst>
      <p:ext uri="{BB962C8B-B14F-4D97-AF65-F5344CB8AC3E}">
        <p14:creationId xmlns:p14="http://schemas.microsoft.com/office/powerpoint/2010/main" val="9796611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Sartre, Intervista con Yves Buin, pubblicata in </a:t>
            </a:r>
            <a:r>
              <a:rPr lang="it-IT" dirty="0" err="1" smtClean="0"/>
              <a:t>Kursbuch</a:t>
            </a:r>
            <a:r>
              <a:rPr lang="it-IT" dirty="0" smtClean="0"/>
              <a:t> (“</a:t>
            </a:r>
            <a:r>
              <a:rPr lang="it-IT" dirty="0" err="1" smtClean="0"/>
              <a:t>Clarté</a:t>
            </a:r>
            <a:r>
              <a:rPr lang="it-IT" dirty="0" smtClean="0"/>
              <a:t>”) 1964</a:t>
            </a:r>
            <a:endParaRPr lang="it-IT" dirty="0"/>
          </a:p>
        </p:txBody>
      </p:sp>
      <p:sp>
        <p:nvSpPr>
          <p:cNvPr id="5" name="Segnaposto contenuto 4"/>
          <p:cNvSpPr>
            <a:spLocks noGrp="1"/>
          </p:cNvSpPr>
          <p:nvPr>
            <p:ph sz="half" idx="2"/>
          </p:nvPr>
        </p:nvSpPr>
        <p:spPr>
          <a:xfrm>
            <a:off x="6172200" y="1556657"/>
            <a:ext cx="5181600" cy="4620306"/>
          </a:xfrm>
        </p:spPr>
        <p:txBody>
          <a:bodyPr>
            <a:normAutofit fontScale="70000" lnSpcReduction="20000"/>
          </a:bodyPr>
          <a:lstStyle/>
          <a:p>
            <a:r>
              <a:rPr lang="it-IT" dirty="0" smtClean="0"/>
              <a:t>“</a:t>
            </a:r>
            <a:r>
              <a:rPr lang="it-IT" dirty="0" err="1" smtClean="0"/>
              <a:t>alles</a:t>
            </a:r>
            <a:r>
              <a:rPr lang="it-IT" dirty="0" smtClean="0"/>
              <a:t> </a:t>
            </a:r>
            <a:r>
              <a:rPr lang="it-IT" b="1" dirty="0" err="1" smtClean="0"/>
              <a:t>ausdrücken</a:t>
            </a:r>
            <a:r>
              <a:rPr lang="it-IT" dirty="0" smtClean="0"/>
              <a:t>, </a:t>
            </a:r>
            <a:r>
              <a:rPr lang="it-IT" dirty="0" err="1" smtClean="0"/>
              <a:t>was</a:t>
            </a:r>
            <a:r>
              <a:rPr lang="it-IT" dirty="0" smtClean="0"/>
              <a:t> </a:t>
            </a:r>
            <a:r>
              <a:rPr lang="it-IT" dirty="0" err="1" smtClean="0"/>
              <a:t>er</a:t>
            </a:r>
            <a:r>
              <a:rPr lang="it-IT" dirty="0" smtClean="0"/>
              <a:t> </a:t>
            </a:r>
            <a:r>
              <a:rPr lang="it-IT" dirty="0" err="1" smtClean="0"/>
              <a:t>selbst</a:t>
            </a:r>
            <a:r>
              <a:rPr lang="it-IT" dirty="0" smtClean="0"/>
              <a:t> </a:t>
            </a:r>
            <a:r>
              <a:rPr lang="it-IT" dirty="0" err="1" smtClean="0"/>
              <a:t>ist</a:t>
            </a:r>
            <a:r>
              <a:rPr lang="it-IT" dirty="0" smtClean="0"/>
              <a:t> // </a:t>
            </a:r>
            <a:r>
              <a:rPr lang="it-IT" dirty="0" err="1" smtClean="0"/>
              <a:t>alles</a:t>
            </a:r>
            <a:r>
              <a:rPr lang="it-IT" dirty="0" smtClean="0"/>
              <a:t> </a:t>
            </a:r>
            <a:r>
              <a:rPr lang="it-IT" dirty="0" err="1" smtClean="0"/>
              <a:t>ausdrücken</a:t>
            </a:r>
            <a:r>
              <a:rPr lang="it-IT" dirty="0" smtClean="0"/>
              <a:t> </a:t>
            </a:r>
            <a:r>
              <a:rPr lang="it-IT" dirty="0" err="1" smtClean="0"/>
              <a:t>was</a:t>
            </a:r>
            <a:r>
              <a:rPr lang="it-IT" dirty="0" smtClean="0"/>
              <a:t> </a:t>
            </a:r>
            <a:r>
              <a:rPr lang="it-IT" dirty="0" err="1" smtClean="0"/>
              <a:t>ist</a:t>
            </a:r>
            <a:r>
              <a:rPr lang="it-IT" dirty="0" smtClean="0"/>
              <a:t> ” </a:t>
            </a:r>
            <a:r>
              <a:rPr lang="mr-IN" dirty="0" smtClean="0"/>
              <a:t>–</a:t>
            </a:r>
            <a:r>
              <a:rPr lang="it-IT" dirty="0" smtClean="0"/>
              <a:t> esprimere tutto quello che si </a:t>
            </a:r>
            <a:r>
              <a:rPr lang="it-IT" dirty="0"/>
              <a:t>è</a:t>
            </a:r>
            <a:r>
              <a:rPr lang="it-IT" dirty="0" smtClean="0"/>
              <a:t> // </a:t>
            </a:r>
            <a:r>
              <a:rPr lang="it-IT" b="1" dirty="0" smtClean="0"/>
              <a:t>esprimere</a:t>
            </a:r>
            <a:r>
              <a:rPr lang="it-IT" dirty="0" smtClean="0"/>
              <a:t> tutto quello che è</a:t>
            </a:r>
          </a:p>
          <a:p>
            <a:r>
              <a:rPr lang="it-IT" dirty="0" err="1" smtClean="0"/>
              <a:t>ästhetisch</a:t>
            </a:r>
            <a:r>
              <a:rPr lang="it-IT" dirty="0" smtClean="0"/>
              <a:t> </a:t>
            </a:r>
            <a:r>
              <a:rPr lang="it-IT" b="1" dirty="0" err="1" smtClean="0"/>
              <a:t>wirksame</a:t>
            </a:r>
            <a:r>
              <a:rPr lang="it-IT" dirty="0" smtClean="0"/>
              <a:t> </a:t>
            </a:r>
            <a:r>
              <a:rPr lang="it-IT" dirty="0" err="1" smtClean="0"/>
              <a:t>Werk</a:t>
            </a:r>
            <a:r>
              <a:rPr lang="it-IT" dirty="0" smtClean="0"/>
              <a:t> (opera </a:t>
            </a:r>
            <a:r>
              <a:rPr lang="it-IT" b="1" dirty="0" smtClean="0"/>
              <a:t>efficace</a:t>
            </a:r>
            <a:r>
              <a:rPr lang="it-IT" dirty="0" smtClean="0"/>
              <a:t> dal punto di vista estetico): </a:t>
            </a:r>
          </a:p>
          <a:p>
            <a:pPr lvl="1"/>
            <a:r>
              <a:rPr lang="it-IT" b="1" dirty="0" err="1" smtClean="0"/>
              <a:t>Dichte</a:t>
            </a:r>
            <a:endParaRPr lang="it-IT" b="1" dirty="0" smtClean="0"/>
          </a:p>
          <a:p>
            <a:pPr lvl="1"/>
            <a:r>
              <a:rPr lang="it-IT" b="1" dirty="0" err="1" smtClean="0"/>
              <a:t>Dunkelheit</a:t>
            </a:r>
            <a:endParaRPr lang="it-IT" b="1" dirty="0" smtClean="0"/>
          </a:p>
          <a:p>
            <a:pPr lvl="2"/>
            <a:r>
              <a:rPr lang="it-IT" dirty="0" err="1" smtClean="0"/>
              <a:t>Mensch</a:t>
            </a:r>
            <a:r>
              <a:rPr lang="it-IT" dirty="0" smtClean="0"/>
              <a:t>: </a:t>
            </a:r>
            <a:r>
              <a:rPr lang="it-IT" dirty="0" err="1" smtClean="0"/>
              <a:t>dunkle</a:t>
            </a:r>
            <a:r>
              <a:rPr lang="it-IT" dirty="0" smtClean="0"/>
              <a:t> in </a:t>
            </a:r>
            <a:r>
              <a:rPr lang="it-IT" dirty="0" err="1" smtClean="0"/>
              <a:t>dem</a:t>
            </a:r>
            <a:r>
              <a:rPr lang="it-IT" dirty="0" smtClean="0"/>
              <a:t> </a:t>
            </a:r>
            <a:r>
              <a:rPr lang="it-IT" dirty="0" err="1" smtClean="0"/>
              <a:t>Maße</a:t>
            </a:r>
            <a:r>
              <a:rPr lang="it-IT" dirty="0" smtClean="0"/>
              <a:t> </a:t>
            </a:r>
            <a:r>
              <a:rPr lang="it-IT" dirty="0" err="1" smtClean="0"/>
              <a:t>wie</a:t>
            </a:r>
            <a:r>
              <a:rPr lang="it-IT" dirty="0" smtClean="0"/>
              <a:t> die </a:t>
            </a:r>
            <a:r>
              <a:rPr lang="it-IT" dirty="0" err="1" smtClean="0"/>
              <a:t>Gesellschaft</a:t>
            </a:r>
            <a:r>
              <a:rPr lang="it-IT" dirty="0" smtClean="0"/>
              <a:t> </a:t>
            </a:r>
            <a:r>
              <a:rPr lang="it-IT" dirty="0" err="1" smtClean="0"/>
              <a:t>dunkel</a:t>
            </a:r>
            <a:r>
              <a:rPr lang="it-IT" dirty="0" smtClean="0"/>
              <a:t> </a:t>
            </a:r>
            <a:r>
              <a:rPr lang="it-IT" dirty="0" err="1" smtClean="0"/>
              <a:t>ist</a:t>
            </a:r>
            <a:r>
              <a:rPr lang="it-IT" dirty="0" smtClean="0"/>
              <a:t> (oscurità dell’uomo collegata all’oscurità della società)</a:t>
            </a:r>
            <a:endParaRPr lang="it-IT" dirty="0" smtClean="0"/>
          </a:p>
          <a:p>
            <a:pPr lvl="1"/>
            <a:r>
              <a:rPr lang="it-IT" b="1" dirty="0" err="1" smtClean="0"/>
              <a:t>Erhellung</a:t>
            </a:r>
            <a:r>
              <a:rPr lang="it-IT" dirty="0" smtClean="0"/>
              <a:t> (perdita di verità)</a:t>
            </a:r>
          </a:p>
          <a:p>
            <a:pPr lvl="1"/>
            <a:r>
              <a:rPr lang="it-IT" b="1" dirty="0" smtClean="0"/>
              <a:t>Engagement</a:t>
            </a:r>
            <a:r>
              <a:rPr lang="it-IT" dirty="0" smtClean="0"/>
              <a:t>: tuffarsi in se stesso (</a:t>
            </a:r>
            <a:r>
              <a:rPr lang="it-IT" dirty="0" err="1" smtClean="0"/>
              <a:t>eintauchen</a:t>
            </a:r>
            <a:r>
              <a:rPr lang="it-IT" dirty="0" smtClean="0"/>
              <a:t>, non per esprimere il proprio individuo bensì la propria Persona all’interno della complessa società che lo condiziona e sostiene)</a:t>
            </a:r>
          </a:p>
          <a:p>
            <a:pPr lvl="1"/>
            <a:r>
              <a:rPr lang="it-IT" b="1" dirty="0" smtClean="0"/>
              <a:t>Amore </a:t>
            </a:r>
          </a:p>
          <a:p>
            <a:pPr lvl="2"/>
            <a:r>
              <a:rPr lang="it-IT" dirty="0" smtClean="0"/>
              <a:t>lotta / vittoria contro la morte</a:t>
            </a:r>
          </a:p>
          <a:p>
            <a:pPr lvl="2"/>
            <a:r>
              <a:rPr lang="it-IT" dirty="0" smtClean="0"/>
              <a:t>poesia d’amore legata alle nostre angosce più profonde, con le possibilità, nelle presente, di una morte collettiva</a:t>
            </a:r>
          </a:p>
          <a:p>
            <a:pPr lvl="2"/>
            <a:r>
              <a:rPr lang="it-IT" dirty="0" smtClean="0"/>
              <a:t>svela e realizza il contenuto del tragico odierno</a:t>
            </a:r>
          </a:p>
          <a:p>
            <a:pPr lvl="1"/>
            <a:endParaRPr lang="it-IT" dirty="0" smtClean="0"/>
          </a:p>
        </p:txBody>
      </p:sp>
      <p:pic>
        <p:nvPicPr>
          <p:cNvPr id="9" name="Segnaposto contenuto 8"/>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61999" y="2594200"/>
            <a:ext cx="5410201" cy="4851628"/>
          </a:xfrm>
        </p:spPr>
      </p:pic>
    </p:spTree>
    <p:extLst>
      <p:ext uri="{BB962C8B-B14F-4D97-AF65-F5344CB8AC3E}">
        <p14:creationId xmlns:p14="http://schemas.microsoft.com/office/powerpoint/2010/main" val="20872583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199" y="365125"/>
            <a:ext cx="10587087" cy="1460500"/>
          </a:xfrm>
        </p:spPr>
        <p:txBody>
          <a:bodyPr>
            <a:normAutofit fontScale="90000"/>
          </a:bodyPr>
          <a:lstStyle/>
          <a:p>
            <a:r>
              <a:rPr lang="it-IT" sz="2000" dirty="0" smtClean="0"/>
              <a:t>Ripetizione e variazione </a:t>
            </a:r>
            <a:r>
              <a:rPr lang="it-IT" sz="2000" dirty="0" err="1" smtClean="0"/>
              <a:t>Ort</a:t>
            </a:r>
            <a:r>
              <a:rPr lang="it-IT" sz="2000" dirty="0" smtClean="0"/>
              <a:t> // Zeit</a:t>
            </a:r>
            <a:br>
              <a:rPr lang="it-IT" sz="2000" dirty="0" smtClean="0"/>
            </a:br>
            <a:r>
              <a:rPr lang="it-IT" sz="2000" dirty="0" smtClean="0"/>
              <a:t>in </a:t>
            </a:r>
            <a:r>
              <a:rPr lang="it-IT" sz="2000" dirty="0" err="1" smtClean="0"/>
              <a:t>dispositio</a:t>
            </a:r>
            <a:r>
              <a:rPr lang="it-IT" sz="2000" dirty="0" smtClean="0"/>
              <a:t> inversa rispetto al prologo </a:t>
            </a:r>
            <a:br>
              <a:rPr lang="it-IT" sz="2000" dirty="0" smtClean="0"/>
            </a:br>
            <a:r>
              <a:rPr lang="it-IT" sz="2000" dirty="0" smtClean="0"/>
              <a:t>e alla prima parte (</a:t>
            </a:r>
            <a:r>
              <a:rPr lang="it-IT" sz="2000" dirty="0" err="1" smtClean="0"/>
              <a:t>Glücklich</a:t>
            </a:r>
            <a:r>
              <a:rPr lang="it-IT" sz="2000" dirty="0" smtClean="0"/>
              <a:t> </a:t>
            </a:r>
            <a:r>
              <a:rPr lang="it-IT" sz="2000" dirty="0" err="1" smtClean="0"/>
              <a:t>mit</a:t>
            </a:r>
            <a:r>
              <a:rPr lang="it-IT" sz="2000" dirty="0" smtClean="0"/>
              <a:t> Ivan): Zeit // </a:t>
            </a:r>
            <a:r>
              <a:rPr lang="it-IT" sz="2000" dirty="0" err="1" smtClean="0"/>
              <a:t>Ort</a:t>
            </a:r>
            <a:r>
              <a:rPr lang="it-IT" sz="2000" dirty="0" smtClean="0"/>
              <a:t/>
            </a:r>
            <a:br>
              <a:rPr lang="it-IT" sz="2000" dirty="0" smtClean="0"/>
            </a:br>
            <a:r>
              <a:rPr lang="it-IT" sz="2000" dirty="0" smtClean="0"/>
              <a:t>nella terza parte: ulteriore variazione, non nell’incipit, ma dopo la esplicitazione di un tema ulteriore: il </a:t>
            </a:r>
            <a:r>
              <a:rPr lang="it-IT" sz="2000" dirty="0" err="1" smtClean="0"/>
              <a:t>Briefgeheimnis</a:t>
            </a:r>
            <a:r>
              <a:rPr lang="it-IT" sz="2000" dirty="0" smtClean="0"/>
              <a:t> e i suoi “messaggeri”: p. 244 e 246 TK.&gt; </a:t>
            </a:r>
            <a:r>
              <a:rPr lang="it-IT" sz="2000" dirty="0" err="1" smtClean="0"/>
              <a:t>Briefträger</a:t>
            </a:r>
            <a:r>
              <a:rPr lang="it-IT" sz="2000" dirty="0" smtClean="0"/>
              <a:t> in </a:t>
            </a:r>
            <a:r>
              <a:rPr lang="it-IT" sz="2000" dirty="0" err="1" smtClean="0"/>
              <a:t>Wien</a:t>
            </a:r>
            <a:r>
              <a:rPr lang="it-IT" sz="2000" dirty="0" smtClean="0"/>
              <a:t> </a:t>
            </a:r>
            <a:r>
              <a:rPr lang="mr-IN" sz="2000" dirty="0" smtClean="0"/>
              <a:t>–</a:t>
            </a:r>
            <a:r>
              <a:rPr lang="it-IT" sz="2000" dirty="0" smtClean="0"/>
              <a:t> </a:t>
            </a:r>
            <a:r>
              <a:rPr lang="it-IT" sz="2000" dirty="0" err="1" smtClean="0"/>
              <a:t>Heute</a:t>
            </a:r>
            <a:r>
              <a:rPr lang="it-IT" sz="2000" dirty="0" smtClean="0"/>
              <a:t> // </a:t>
            </a:r>
            <a:r>
              <a:rPr lang="it-IT" sz="2000" dirty="0" err="1" smtClean="0"/>
              <a:t>Heute</a:t>
            </a:r>
            <a:r>
              <a:rPr lang="it-IT" sz="2000" dirty="0" smtClean="0"/>
              <a:t> </a:t>
            </a:r>
            <a:r>
              <a:rPr lang="mr-IN" sz="2000" dirty="0" smtClean="0"/>
              <a:t>–</a:t>
            </a:r>
            <a:r>
              <a:rPr lang="it-IT" sz="2000" dirty="0" smtClean="0"/>
              <a:t> </a:t>
            </a:r>
            <a:r>
              <a:rPr lang="it-IT" sz="2000" dirty="0" err="1" smtClean="0"/>
              <a:t>Wien</a:t>
            </a:r>
            <a:r>
              <a:rPr lang="it-IT" sz="2000" dirty="0" smtClean="0"/>
              <a:t> </a:t>
            </a:r>
            <a:r>
              <a:rPr lang="it-IT" sz="2000" dirty="0" err="1" smtClean="0"/>
              <a:t>hat</a:t>
            </a:r>
            <a:r>
              <a:rPr lang="it-IT" sz="2000" dirty="0" smtClean="0"/>
              <a:t> </a:t>
            </a:r>
            <a:r>
              <a:rPr lang="it-IT" sz="2000" dirty="0" err="1" smtClean="0"/>
              <a:t>keine</a:t>
            </a:r>
            <a:r>
              <a:rPr lang="it-IT" sz="2000" dirty="0" smtClean="0"/>
              <a:t> Zeit</a:t>
            </a:r>
            <a:endParaRPr lang="it-IT" sz="2000" dirty="0"/>
          </a:p>
        </p:txBody>
      </p:sp>
      <p:sp>
        <p:nvSpPr>
          <p:cNvPr id="3" name="Segnaposto contenuto 2"/>
          <p:cNvSpPr>
            <a:spLocks noGrp="1"/>
          </p:cNvSpPr>
          <p:nvPr>
            <p:ph idx="1"/>
          </p:nvPr>
        </p:nvSpPr>
        <p:spPr/>
        <p:txBody>
          <a:bodyPr/>
          <a:lstStyle/>
          <a:p>
            <a:r>
              <a:rPr lang="it-IT" dirty="0" smtClean="0"/>
              <a:t>si riprende con la questione del tempo e dello spazio in una struttura </a:t>
            </a:r>
          </a:p>
          <a:p>
            <a:r>
              <a:rPr lang="it-IT" dirty="0" smtClean="0"/>
              <a:t>che al parallelismo e sviluppo aggiunge un chiasmo.</a:t>
            </a:r>
          </a:p>
          <a:p>
            <a:r>
              <a:rPr lang="it-IT" dirty="0" smtClean="0"/>
              <a:t>Zeit </a:t>
            </a:r>
            <a:r>
              <a:rPr lang="mr-IN" dirty="0" smtClean="0"/>
              <a:t>–</a:t>
            </a:r>
            <a:r>
              <a:rPr lang="it-IT" dirty="0" smtClean="0"/>
              <a:t> </a:t>
            </a:r>
            <a:r>
              <a:rPr lang="it-IT" dirty="0" err="1" smtClean="0"/>
              <a:t>Ort</a:t>
            </a:r>
            <a:r>
              <a:rPr lang="it-IT" dirty="0" smtClean="0"/>
              <a:t> (Prologo)</a:t>
            </a:r>
          </a:p>
          <a:p>
            <a:r>
              <a:rPr lang="it-IT" dirty="0" smtClean="0"/>
              <a:t>Zeit (tempo della consunzione </a:t>
            </a:r>
            <a:r>
              <a:rPr lang="mr-IN" dirty="0" smtClean="0"/>
              <a:t>–</a:t>
            </a:r>
            <a:r>
              <a:rPr lang="it-IT" dirty="0" smtClean="0"/>
              <a:t> “sigaretta” misura del tempo) </a:t>
            </a:r>
            <a:r>
              <a:rPr lang="mr-IN" dirty="0" smtClean="0"/>
              <a:t>–</a:t>
            </a:r>
            <a:r>
              <a:rPr lang="it-IT" dirty="0" smtClean="0"/>
              <a:t> </a:t>
            </a:r>
            <a:r>
              <a:rPr lang="it-IT" dirty="0" err="1" smtClean="0"/>
              <a:t>Ort</a:t>
            </a:r>
            <a:r>
              <a:rPr lang="it-IT" dirty="0" smtClean="0"/>
              <a:t> (luoghi ”eventuali”) &gt; Incipit </a:t>
            </a:r>
            <a:r>
              <a:rPr lang="it-IT" dirty="0" err="1" smtClean="0"/>
              <a:t>Gl</a:t>
            </a:r>
            <a:r>
              <a:rPr lang="de-DE" dirty="0" err="1"/>
              <a:t>ü</a:t>
            </a:r>
            <a:r>
              <a:rPr lang="de-DE" dirty="0" err="1" smtClean="0"/>
              <a:t>cklich</a:t>
            </a:r>
            <a:r>
              <a:rPr lang="de-DE" dirty="0" smtClean="0"/>
              <a:t> mit Ivan</a:t>
            </a:r>
            <a:endParaRPr lang="it-IT" dirty="0"/>
          </a:p>
          <a:p>
            <a:r>
              <a:rPr lang="it-IT" dirty="0" err="1" smtClean="0"/>
              <a:t>Ort</a:t>
            </a:r>
            <a:r>
              <a:rPr lang="it-IT" dirty="0" smtClean="0"/>
              <a:t>- Zeit (Incipit </a:t>
            </a:r>
            <a:r>
              <a:rPr lang="it-IT" dirty="0" err="1" smtClean="0"/>
              <a:t>Der</a:t>
            </a:r>
            <a:r>
              <a:rPr lang="it-IT" dirty="0" smtClean="0"/>
              <a:t> Dritte Mann)	</a:t>
            </a:r>
            <a:endParaRPr lang="it-IT" dirty="0"/>
          </a:p>
          <a:p>
            <a:pPr lvl="1"/>
            <a:r>
              <a:rPr lang="it-IT" dirty="0" smtClean="0"/>
              <a:t>“</a:t>
            </a:r>
            <a:r>
              <a:rPr lang="it-IT" dirty="0" err="1" smtClean="0"/>
              <a:t>Der</a:t>
            </a:r>
            <a:r>
              <a:rPr lang="it-IT" dirty="0" smtClean="0"/>
              <a:t> </a:t>
            </a:r>
            <a:r>
              <a:rPr lang="it-IT" dirty="0" err="1" smtClean="0"/>
              <a:t>Ort</a:t>
            </a:r>
            <a:r>
              <a:rPr lang="it-IT" dirty="0" smtClean="0"/>
              <a:t> </a:t>
            </a:r>
            <a:r>
              <a:rPr lang="it-IT" dirty="0" err="1" smtClean="0"/>
              <a:t>is</a:t>
            </a:r>
            <a:r>
              <a:rPr lang="it-IT" dirty="0" smtClean="0"/>
              <a:t> </a:t>
            </a:r>
            <a:r>
              <a:rPr lang="it-IT" dirty="0" err="1" smtClean="0"/>
              <a:t>diesmal</a:t>
            </a:r>
            <a:r>
              <a:rPr lang="it-IT" dirty="0" smtClean="0"/>
              <a:t> </a:t>
            </a:r>
            <a:r>
              <a:rPr lang="it-IT" dirty="0" err="1" smtClean="0"/>
              <a:t>nicht</a:t>
            </a:r>
            <a:r>
              <a:rPr lang="it-IT" dirty="0" smtClean="0"/>
              <a:t> </a:t>
            </a:r>
            <a:r>
              <a:rPr lang="it-IT" dirty="0" err="1" smtClean="0"/>
              <a:t>Wien</a:t>
            </a:r>
            <a:r>
              <a:rPr lang="it-IT" dirty="0" smtClean="0"/>
              <a:t>. Es </a:t>
            </a:r>
            <a:r>
              <a:rPr lang="it-IT" dirty="0" err="1" smtClean="0"/>
              <a:t>ist</a:t>
            </a:r>
            <a:r>
              <a:rPr lang="it-IT" dirty="0" smtClean="0"/>
              <a:t> </a:t>
            </a:r>
            <a:r>
              <a:rPr lang="it-IT" dirty="0" err="1" smtClean="0"/>
              <a:t>ein</a:t>
            </a:r>
            <a:r>
              <a:rPr lang="it-IT" dirty="0" smtClean="0"/>
              <a:t> </a:t>
            </a:r>
            <a:r>
              <a:rPr lang="it-IT" dirty="0" err="1"/>
              <a:t>O</a:t>
            </a:r>
            <a:r>
              <a:rPr lang="it-IT" dirty="0" err="1" smtClean="0"/>
              <a:t>rt</a:t>
            </a:r>
            <a:r>
              <a:rPr lang="it-IT" dirty="0" smtClean="0"/>
              <a:t>, </a:t>
            </a:r>
            <a:r>
              <a:rPr lang="it-IT" dirty="0" err="1" smtClean="0"/>
              <a:t>der</a:t>
            </a:r>
            <a:r>
              <a:rPr lang="it-IT" dirty="0" smtClean="0"/>
              <a:t> </a:t>
            </a:r>
            <a:r>
              <a:rPr lang="it-IT" dirty="0" err="1" smtClean="0"/>
              <a:t>heißt</a:t>
            </a:r>
            <a:r>
              <a:rPr lang="it-IT" dirty="0" smtClean="0"/>
              <a:t> </a:t>
            </a:r>
            <a:r>
              <a:rPr lang="it-IT" dirty="0" err="1" smtClean="0"/>
              <a:t>überall</a:t>
            </a:r>
            <a:r>
              <a:rPr lang="it-IT" dirty="0" smtClean="0"/>
              <a:t> und </a:t>
            </a:r>
            <a:r>
              <a:rPr lang="it-IT" dirty="0" err="1" smtClean="0"/>
              <a:t>Nirgends</a:t>
            </a:r>
            <a:r>
              <a:rPr lang="it-IT" dirty="0" smtClean="0"/>
              <a:t>. Die Zeit </a:t>
            </a:r>
            <a:r>
              <a:rPr lang="it-IT" dirty="0" err="1" smtClean="0"/>
              <a:t>ist</a:t>
            </a:r>
            <a:r>
              <a:rPr lang="it-IT" dirty="0" smtClean="0"/>
              <a:t> </a:t>
            </a:r>
            <a:r>
              <a:rPr lang="it-IT" dirty="0" err="1" smtClean="0"/>
              <a:t>nicht</a:t>
            </a:r>
            <a:r>
              <a:rPr lang="it-IT" dirty="0" smtClean="0"/>
              <a:t> </a:t>
            </a:r>
            <a:r>
              <a:rPr lang="it-IT" dirty="0" err="1" smtClean="0"/>
              <a:t>heute</a:t>
            </a:r>
            <a:r>
              <a:rPr lang="it-IT" dirty="0" smtClean="0"/>
              <a:t>. Die Zeit </a:t>
            </a:r>
            <a:r>
              <a:rPr lang="it-IT" dirty="0" err="1" smtClean="0"/>
              <a:t>ist</a:t>
            </a:r>
            <a:r>
              <a:rPr lang="it-IT" dirty="0" smtClean="0"/>
              <a:t> </a:t>
            </a:r>
            <a:r>
              <a:rPr lang="it-IT" dirty="0" err="1" smtClean="0"/>
              <a:t>überhaupt</a:t>
            </a:r>
            <a:r>
              <a:rPr lang="it-IT" dirty="0" smtClean="0"/>
              <a:t> </a:t>
            </a:r>
            <a:r>
              <a:rPr lang="it-IT" dirty="0" err="1" smtClean="0"/>
              <a:t>nicht</a:t>
            </a:r>
            <a:r>
              <a:rPr lang="it-IT" dirty="0" smtClean="0"/>
              <a:t> </a:t>
            </a:r>
            <a:r>
              <a:rPr lang="it-IT" dirty="0" err="1" smtClean="0"/>
              <a:t>mehr</a:t>
            </a:r>
            <a:r>
              <a:rPr lang="it-IT" dirty="0" smtClean="0"/>
              <a:t> (</a:t>
            </a:r>
            <a:r>
              <a:rPr lang="de-DE" dirty="0" smtClean="0"/>
              <a:t>...) Es sind die Träume von heute </a:t>
            </a:r>
            <a:r>
              <a:rPr lang="de-DE" dirty="0"/>
              <a:t>N</a:t>
            </a:r>
            <a:r>
              <a:rPr lang="de-DE" dirty="0" smtClean="0"/>
              <a:t>acht“ TK 3.1. 501</a:t>
            </a:r>
            <a:endParaRPr lang="it-IT" dirty="0"/>
          </a:p>
        </p:txBody>
      </p:sp>
    </p:spTree>
    <p:extLst>
      <p:ext uri="{BB962C8B-B14F-4D97-AF65-F5344CB8AC3E}">
        <p14:creationId xmlns:p14="http://schemas.microsoft.com/office/powerpoint/2010/main" val="17731784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Il cimitero delle figlie assassinate</a:t>
            </a:r>
            <a:br>
              <a:rPr lang="it-IT" dirty="0" smtClean="0"/>
            </a:br>
            <a:r>
              <a:rPr lang="it-IT" dirty="0" err="1" smtClean="0"/>
              <a:t>Der</a:t>
            </a:r>
            <a:r>
              <a:rPr lang="it-IT" dirty="0" smtClean="0"/>
              <a:t> </a:t>
            </a:r>
            <a:r>
              <a:rPr lang="it-IT" dirty="0" err="1" smtClean="0"/>
              <a:t>Friedhof</a:t>
            </a:r>
            <a:r>
              <a:rPr lang="it-IT" dirty="0" smtClean="0"/>
              <a:t> </a:t>
            </a:r>
            <a:r>
              <a:rPr lang="it-IT" dirty="0" err="1" smtClean="0"/>
              <a:t>der</a:t>
            </a:r>
            <a:r>
              <a:rPr lang="it-IT" dirty="0" smtClean="0"/>
              <a:t> </a:t>
            </a:r>
            <a:r>
              <a:rPr lang="it-IT" dirty="0" err="1" smtClean="0"/>
              <a:t>ermordeten</a:t>
            </a:r>
            <a:r>
              <a:rPr lang="it-IT" dirty="0" smtClean="0"/>
              <a:t> </a:t>
            </a:r>
            <a:r>
              <a:rPr lang="it-IT" dirty="0" err="1" smtClean="0"/>
              <a:t>Töchter</a:t>
            </a:r>
            <a:endParaRPr lang="it-IT" dirty="0"/>
          </a:p>
        </p:txBody>
      </p:sp>
      <p:sp>
        <p:nvSpPr>
          <p:cNvPr id="3" name="Segnaposto contenuto 2"/>
          <p:cNvSpPr>
            <a:spLocks noGrp="1"/>
          </p:cNvSpPr>
          <p:nvPr>
            <p:ph idx="1"/>
          </p:nvPr>
        </p:nvSpPr>
        <p:spPr/>
        <p:txBody>
          <a:bodyPr/>
          <a:lstStyle/>
          <a:p>
            <a:r>
              <a:rPr lang="it-IT" dirty="0" smtClean="0"/>
              <a:t>ricorre tre </a:t>
            </a:r>
            <a:r>
              <a:rPr lang="it-IT" dirty="0" err="1" smtClean="0"/>
              <a:t>vv</a:t>
            </a:r>
            <a:r>
              <a:rPr lang="it-IT" dirty="0" smtClean="0"/>
              <a:t> nel capitolo</a:t>
            </a:r>
          </a:p>
          <a:p>
            <a:r>
              <a:rPr lang="it-IT" dirty="0" smtClean="0"/>
              <a:t>esempio di </a:t>
            </a:r>
            <a:r>
              <a:rPr lang="it-IT" dirty="0" err="1" smtClean="0"/>
              <a:t>Erinnerungsarbeit</a:t>
            </a:r>
            <a:r>
              <a:rPr lang="it-IT" dirty="0" smtClean="0"/>
              <a:t>: </a:t>
            </a:r>
          </a:p>
          <a:p>
            <a:pPr lvl="1"/>
            <a:r>
              <a:rPr lang="it-IT" dirty="0" smtClean="0"/>
              <a:t>35 incubi incentrati su scene traumatiche di violenza </a:t>
            </a:r>
            <a:r>
              <a:rPr lang="mr-IN" dirty="0" smtClean="0"/>
              <a:t>–</a:t>
            </a:r>
            <a:r>
              <a:rPr lang="it-IT" dirty="0" smtClean="0"/>
              <a:t> padre, incesto, situazioni che rimandano alle persecuzioni, alle torture, allo sterminio per mano nazista</a:t>
            </a:r>
          </a:p>
          <a:p>
            <a:pPr lvl="1"/>
            <a:r>
              <a:rPr lang="it-IT" dirty="0" smtClean="0"/>
              <a:t>8 dialoghi psicanalitici in cui Malina assume il ruolo di psicanalista intercalano le scene di sogno senza soluzione di continuità narrativa</a:t>
            </a:r>
          </a:p>
          <a:p>
            <a:pPr lvl="1"/>
            <a:endParaRPr lang="it-IT" dirty="0" smtClean="0"/>
          </a:p>
          <a:p>
            <a:endParaRPr lang="it-IT" dirty="0"/>
          </a:p>
        </p:txBody>
      </p:sp>
    </p:spTree>
    <p:extLst>
      <p:ext uri="{BB962C8B-B14F-4D97-AF65-F5344CB8AC3E}">
        <p14:creationId xmlns:p14="http://schemas.microsoft.com/office/powerpoint/2010/main" val="1399767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le Sorelle “</a:t>
            </a:r>
            <a:r>
              <a:rPr lang="it-IT" dirty="0" err="1" smtClean="0"/>
              <a:t>Bachmann’s</a:t>
            </a:r>
            <a:r>
              <a:rPr lang="it-IT" dirty="0" smtClean="0"/>
              <a:t> </a:t>
            </a:r>
            <a:r>
              <a:rPr lang="it-IT" dirty="0" err="1" smtClean="0"/>
              <a:t>Metonymic</a:t>
            </a:r>
            <a:r>
              <a:rPr lang="it-IT" dirty="0" smtClean="0"/>
              <a:t> prose” (Mc </a:t>
            </a:r>
            <a:r>
              <a:rPr lang="it-IT" dirty="0" err="1" smtClean="0"/>
              <a:t>Murtry</a:t>
            </a:r>
            <a:r>
              <a:rPr lang="it-IT" dirty="0" smtClean="0"/>
              <a:t>)</a:t>
            </a:r>
            <a:endParaRPr lang="it-IT" dirty="0"/>
          </a:p>
        </p:txBody>
      </p:sp>
      <p:sp>
        <p:nvSpPr>
          <p:cNvPr id="3" name="Segnaposto contenuto 2"/>
          <p:cNvSpPr>
            <a:spLocks noGrp="1"/>
          </p:cNvSpPr>
          <p:nvPr>
            <p:ph idx="1"/>
          </p:nvPr>
        </p:nvSpPr>
        <p:spPr/>
        <p:txBody>
          <a:bodyPr/>
          <a:lstStyle/>
          <a:p>
            <a:r>
              <a:rPr lang="it-IT" dirty="0" err="1" smtClean="0"/>
              <a:t>Eleonore</a:t>
            </a:r>
            <a:r>
              <a:rPr lang="it-IT" dirty="0" smtClean="0"/>
              <a:t> (Eleonora Duse ma anche Tosca, Violetta, Maria (Callas), Gaspara Stampa</a:t>
            </a:r>
          </a:p>
          <a:p>
            <a:r>
              <a:rPr lang="it-IT" dirty="0" smtClean="0"/>
              <a:t>sofferenza d’amore, violenza morale da parte dell’uomo (dell’artista: D’Annunzio che la manipola e la usa come modello ben riconoscibile per il personaggio nel “Fuoco”</a:t>
            </a:r>
          </a:p>
          <a:p>
            <a:pPr lvl="2"/>
            <a:r>
              <a:rPr lang="it-IT" dirty="0" smtClean="0"/>
              <a:t>Voci sorelle,</a:t>
            </a:r>
          </a:p>
          <a:p>
            <a:pPr lvl="2"/>
            <a:endParaRPr lang="it-IT" dirty="0"/>
          </a:p>
          <a:p>
            <a:pPr lvl="2"/>
            <a:r>
              <a:rPr lang="it-IT" dirty="0" smtClean="0"/>
              <a:t> configurazione plurima e polifonica</a:t>
            </a:r>
          </a:p>
          <a:p>
            <a:pPr lvl="2"/>
            <a:endParaRPr lang="it-IT" dirty="0"/>
          </a:p>
          <a:p>
            <a:pPr lvl="3"/>
            <a:r>
              <a:rPr lang="it-IT" dirty="0" smtClean="0"/>
              <a:t>Malina: </a:t>
            </a:r>
            <a:r>
              <a:rPr lang="it-IT" dirty="0" err="1" smtClean="0"/>
              <a:t>Was</a:t>
            </a:r>
            <a:r>
              <a:rPr lang="it-IT" dirty="0" smtClean="0"/>
              <a:t> </a:t>
            </a:r>
            <a:r>
              <a:rPr lang="it-IT" dirty="0" err="1" smtClean="0"/>
              <a:t>ist</a:t>
            </a:r>
            <a:r>
              <a:rPr lang="it-IT" dirty="0" smtClean="0"/>
              <a:t> </a:t>
            </a:r>
            <a:r>
              <a:rPr lang="it-IT" dirty="0" err="1" smtClean="0"/>
              <a:t>aus</a:t>
            </a:r>
            <a:r>
              <a:rPr lang="it-IT" dirty="0" smtClean="0"/>
              <a:t> </a:t>
            </a:r>
            <a:r>
              <a:rPr lang="it-IT" dirty="0" err="1" smtClean="0"/>
              <a:t>ihr</a:t>
            </a:r>
            <a:r>
              <a:rPr lang="it-IT" dirty="0" smtClean="0"/>
              <a:t> </a:t>
            </a:r>
            <a:r>
              <a:rPr lang="it-IT" dirty="0" err="1" smtClean="0"/>
              <a:t>geworden</a:t>
            </a:r>
            <a:r>
              <a:rPr lang="it-IT" dirty="0" smtClean="0"/>
              <a:t>?</a:t>
            </a:r>
          </a:p>
          <a:p>
            <a:pPr lvl="3"/>
            <a:r>
              <a:rPr lang="it-IT" dirty="0" err="1" smtClean="0"/>
              <a:t>Ich</a:t>
            </a:r>
            <a:r>
              <a:rPr lang="it-IT" dirty="0" smtClean="0"/>
              <a:t> : </a:t>
            </a:r>
            <a:r>
              <a:rPr lang="it-IT" dirty="0" err="1" smtClean="0"/>
              <a:t>Sie</a:t>
            </a:r>
            <a:r>
              <a:rPr lang="it-IT" dirty="0" smtClean="0"/>
              <a:t> </a:t>
            </a:r>
            <a:r>
              <a:rPr lang="it-IT" dirty="0" err="1" smtClean="0"/>
              <a:t>ist</a:t>
            </a:r>
            <a:r>
              <a:rPr lang="it-IT" dirty="0" smtClean="0"/>
              <a:t> in </a:t>
            </a:r>
            <a:r>
              <a:rPr lang="it-IT" dirty="0" err="1" smtClean="0"/>
              <a:t>der</a:t>
            </a:r>
            <a:r>
              <a:rPr lang="it-IT" dirty="0" smtClean="0"/>
              <a:t> </a:t>
            </a:r>
            <a:r>
              <a:rPr lang="it-IT" dirty="0" err="1" smtClean="0"/>
              <a:t>Fremde</a:t>
            </a:r>
            <a:r>
              <a:rPr lang="it-IT" dirty="0" smtClean="0"/>
              <a:t> </a:t>
            </a:r>
            <a:r>
              <a:rPr lang="it-IT" dirty="0" err="1" smtClean="0"/>
              <a:t>gestorben</a:t>
            </a:r>
            <a:endParaRPr lang="it-IT" dirty="0" smtClean="0"/>
          </a:p>
        </p:txBody>
      </p:sp>
    </p:spTree>
    <p:extLst>
      <p:ext uri="{BB962C8B-B14F-4D97-AF65-F5344CB8AC3E}">
        <p14:creationId xmlns:p14="http://schemas.microsoft.com/office/powerpoint/2010/main" val="1225259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Modelli</a:t>
            </a:r>
            <a:endParaRPr lang="it-IT" dirty="0"/>
          </a:p>
        </p:txBody>
      </p:sp>
      <p:sp>
        <p:nvSpPr>
          <p:cNvPr id="3" name="Segnaposto contenuto 2"/>
          <p:cNvSpPr>
            <a:spLocks noGrp="1"/>
          </p:cNvSpPr>
          <p:nvPr>
            <p:ph idx="1"/>
          </p:nvPr>
        </p:nvSpPr>
        <p:spPr/>
        <p:txBody>
          <a:bodyPr/>
          <a:lstStyle/>
          <a:p>
            <a:r>
              <a:rPr lang="it-IT" dirty="0" smtClean="0"/>
              <a:t>parentale: nel sistema patriarcale: madre </a:t>
            </a:r>
            <a:r>
              <a:rPr lang="mr-IN" dirty="0" smtClean="0"/>
              <a:t>–</a:t>
            </a:r>
            <a:r>
              <a:rPr lang="it-IT" dirty="0" smtClean="0"/>
              <a:t> sorella </a:t>
            </a:r>
            <a:r>
              <a:rPr lang="mr-IN" dirty="0" smtClean="0"/>
              <a:t>–</a:t>
            </a:r>
            <a:r>
              <a:rPr lang="it-IT" dirty="0" smtClean="0"/>
              <a:t> padre</a:t>
            </a:r>
          </a:p>
          <a:p>
            <a:r>
              <a:rPr lang="it-IT" dirty="0" smtClean="0"/>
              <a:t>referenza alla violenza storica (memoria collettiva</a:t>
            </a:r>
          </a:p>
          <a:p>
            <a:r>
              <a:rPr lang="it-IT" dirty="0" smtClean="0"/>
              <a:t>violenza e dolore personale : “</a:t>
            </a:r>
            <a:r>
              <a:rPr lang="it-IT" dirty="0" err="1" smtClean="0"/>
              <a:t>Schwester</a:t>
            </a:r>
            <a:r>
              <a:rPr lang="it-IT" dirty="0" smtClean="0"/>
              <a:t>” è anche la “infermiera” (nelle poesie inedite: </a:t>
            </a:r>
            <a:r>
              <a:rPr lang="it-IT" dirty="0" err="1" smtClean="0"/>
              <a:t>Schwester</a:t>
            </a:r>
            <a:r>
              <a:rPr lang="it-IT" dirty="0" smtClean="0"/>
              <a:t> </a:t>
            </a:r>
            <a:r>
              <a:rPr lang="it-IT" dirty="0" err="1" smtClean="0"/>
              <a:t>Anneli</a:t>
            </a:r>
            <a:r>
              <a:rPr lang="it-IT" dirty="0" smtClean="0"/>
              <a:t>, vestita di bianco, unico confronto </a:t>
            </a:r>
            <a:r>
              <a:rPr lang="it-IT" dirty="0" err="1" smtClean="0"/>
              <a:t>perl’io</a:t>
            </a:r>
            <a:r>
              <a:rPr lang="it-IT" dirty="0" smtClean="0"/>
              <a:t> ricoverato e sottoposto a cure dolorose, ma anche assistente del medico-padre-detentore del potere di violarla</a:t>
            </a:r>
          </a:p>
          <a:p>
            <a:r>
              <a:rPr lang="it-IT" dirty="0" smtClean="0"/>
              <a:t>letterario: </a:t>
            </a:r>
            <a:r>
              <a:rPr lang="it-IT" dirty="0" err="1" smtClean="0"/>
              <a:t>Hofmannsthal</a:t>
            </a:r>
            <a:r>
              <a:rPr lang="it-IT" dirty="0" smtClean="0"/>
              <a:t>, </a:t>
            </a:r>
            <a:r>
              <a:rPr lang="it-IT" dirty="0" err="1" smtClean="0"/>
              <a:t>Elektra</a:t>
            </a:r>
            <a:endParaRPr lang="it-IT" dirty="0" smtClean="0"/>
          </a:p>
          <a:p>
            <a:endParaRPr lang="it-IT" dirty="0"/>
          </a:p>
        </p:txBody>
      </p:sp>
    </p:spTree>
    <p:extLst>
      <p:ext uri="{BB962C8B-B14F-4D97-AF65-F5344CB8AC3E}">
        <p14:creationId xmlns:p14="http://schemas.microsoft.com/office/powerpoint/2010/main" val="1278934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gnaposto contenuto 8" descr="imagen2.jpg"/>
          <p:cNvPicPr>
            <a:picLocks noGrp="1" noChangeAspect="1"/>
          </p:cNvPicPr>
          <p:nvPr>
            <p:ph sz="quarter" idx="4294967295"/>
          </p:nvPr>
        </p:nvPicPr>
        <p:blipFill>
          <a:blip r:embed="rId2">
            <a:extLst>
              <a:ext uri="{28A0092B-C50C-407E-A947-70E740481C1C}">
                <a14:useLocalDpi xmlns:a14="http://schemas.microsoft.com/office/drawing/2010/main" val="0"/>
              </a:ext>
            </a:extLst>
          </a:blip>
          <a:srcRect l="11687" r="11687"/>
          <a:stretch>
            <a:fillRect/>
          </a:stretch>
        </p:blipFill>
        <p:spPr>
          <a:xfrm>
            <a:off x="3992880" y="2742597"/>
            <a:ext cx="4023360" cy="3209544"/>
          </a:xfrm>
          <a:prstGeom prst="rect">
            <a:avLst/>
          </a:prstGeom>
        </p:spPr>
      </p:pic>
      <p:sp>
        <p:nvSpPr>
          <p:cNvPr id="3" name="Segnaposto testo 2"/>
          <p:cNvSpPr>
            <a:spLocks noGrp="1"/>
          </p:cNvSpPr>
          <p:nvPr>
            <p:ph type="body" sz="half" idx="2"/>
          </p:nvPr>
        </p:nvSpPr>
        <p:spPr>
          <a:xfrm>
            <a:off x="839788" y="2505075"/>
            <a:ext cx="4420369" cy="3684588"/>
          </a:xfrm>
        </p:spPr>
        <p:txBody>
          <a:bodyPr>
            <a:normAutofit/>
          </a:bodyPr>
          <a:lstStyle/>
          <a:p>
            <a:r>
              <a:rPr lang="it-IT" dirty="0" err="1" smtClean="0"/>
              <a:t>Gertrud</a:t>
            </a:r>
            <a:r>
              <a:rPr lang="it-IT" dirty="0" smtClean="0"/>
              <a:t> </a:t>
            </a:r>
            <a:r>
              <a:rPr lang="it-IT" dirty="0" err="1" smtClean="0"/>
              <a:t>Eysold</a:t>
            </a:r>
            <a:endParaRPr lang="it-IT" dirty="0" smtClean="0"/>
          </a:p>
        </p:txBody>
      </p:sp>
      <p:sp>
        <p:nvSpPr>
          <p:cNvPr id="2" name="Titolo 1"/>
          <p:cNvSpPr>
            <a:spLocks noGrp="1"/>
          </p:cNvSpPr>
          <p:nvPr>
            <p:ph type="title"/>
          </p:nvPr>
        </p:nvSpPr>
        <p:spPr>
          <a:xfrm>
            <a:off x="424206" y="920141"/>
            <a:ext cx="5580354" cy="701040"/>
          </a:xfrm>
        </p:spPr>
        <p:txBody>
          <a:bodyPr>
            <a:normAutofit fontScale="90000"/>
          </a:bodyPr>
          <a:lstStyle/>
          <a:p>
            <a:r>
              <a:rPr lang="it-IT" dirty="0" smtClean="0"/>
              <a:t>1903 Sulla scena di </a:t>
            </a:r>
            <a:r>
              <a:rPr lang="it-IT" dirty="0"/>
              <a:t>B</a:t>
            </a:r>
            <a:r>
              <a:rPr lang="it-IT" dirty="0" smtClean="0"/>
              <a:t>erlino</a:t>
            </a:r>
            <a:r>
              <a:rPr lang="it-IT" dirty="0" smtClean="0"/>
              <a:t>:</a:t>
            </a:r>
            <a:br>
              <a:rPr lang="it-IT" dirty="0" smtClean="0"/>
            </a:br>
            <a:r>
              <a:rPr lang="it-IT" dirty="0" smtClean="0"/>
              <a:t>Hugo von </a:t>
            </a:r>
            <a:r>
              <a:rPr lang="it-IT" dirty="0" err="1" smtClean="0"/>
              <a:t>Hofmannsthal</a:t>
            </a:r>
            <a:r>
              <a:rPr lang="it-IT" dirty="0" smtClean="0"/>
              <a:t>, </a:t>
            </a:r>
            <a:r>
              <a:rPr lang="it-IT" i="1" dirty="0" err="1" smtClean="0"/>
              <a:t>Elektra</a:t>
            </a:r>
            <a:endParaRPr lang="it-IT" i="1" dirty="0"/>
          </a:p>
        </p:txBody>
      </p:sp>
      <p:pic>
        <p:nvPicPr>
          <p:cNvPr id="4" name="Immagine 3" descr="Gertrud-Eysoldt-129x2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278" y="3151124"/>
            <a:ext cx="1638300" cy="2540000"/>
          </a:xfrm>
          <a:prstGeom prst="rect">
            <a:avLst/>
          </a:prstGeom>
        </p:spPr>
      </p:pic>
    </p:spTree>
    <p:extLst>
      <p:ext uri="{BB962C8B-B14F-4D97-AF65-F5344CB8AC3E}">
        <p14:creationId xmlns:p14="http://schemas.microsoft.com/office/powerpoint/2010/main" val="11670221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egnaposto contenuto 6" descr="duse_01_agenziacima_it.jpg"/>
          <p:cNvPicPr>
            <a:picLocks noGrp="1" noChangeAspect="1"/>
          </p:cNvPicPr>
          <p:nvPr>
            <p:ph sz="quarter" idx="4294967295"/>
          </p:nvPr>
        </p:nvPicPr>
        <p:blipFill>
          <a:blip r:embed="rId2">
            <a:extLst>
              <a:ext uri="{28A0092B-C50C-407E-A947-70E740481C1C}">
                <a14:useLocalDpi xmlns:a14="http://schemas.microsoft.com/office/drawing/2010/main" val="0"/>
              </a:ext>
            </a:extLst>
          </a:blip>
          <a:srcRect t="134" b="134"/>
          <a:stretch>
            <a:fillRect/>
          </a:stretch>
        </p:blipFill>
        <p:spPr>
          <a:xfrm>
            <a:off x="1621973" y="2020824"/>
            <a:ext cx="4023360" cy="4005072"/>
          </a:xfrm>
          <a:prstGeom prst="rect">
            <a:avLst/>
          </a:prstGeom>
        </p:spPr>
      </p:pic>
      <p:pic>
        <p:nvPicPr>
          <p:cNvPr id="6" name="Segnaposto contenuto 5" descr="EleonoraDuse_ico020.jpg"/>
          <p:cNvPicPr>
            <a:picLocks noGrp="1" noChangeAspect="1"/>
          </p:cNvPicPr>
          <p:nvPr>
            <p:ph sz="quarter" idx="4294967295"/>
          </p:nvPr>
        </p:nvPicPr>
        <p:blipFill>
          <a:blip r:embed="rId3">
            <a:extLst>
              <a:ext uri="{28A0092B-C50C-407E-A947-70E740481C1C}">
                <a14:useLocalDpi xmlns:a14="http://schemas.microsoft.com/office/drawing/2010/main" val="0"/>
              </a:ext>
            </a:extLst>
          </a:blip>
          <a:srcRect l="16187" r="16187"/>
          <a:stretch>
            <a:fillRect/>
          </a:stretch>
        </p:blipFill>
        <p:spPr>
          <a:xfrm>
            <a:off x="6187440" y="2020824"/>
            <a:ext cx="4023360" cy="4005072"/>
          </a:xfrm>
          <a:prstGeom prst="rect">
            <a:avLst/>
          </a:prstGeom>
        </p:spPr>
      </p:pic>
      <p:sp>
        <p:nvSpPr>
          <p:cNvPr id="2" name="Titolo 1"/>
          <p:cNvSpPr>
            <a:spLocks noGrp="1"/>
          </p:cNvSpPr>
          <p:nvPr>
            <p:ph type="title"/>
          </p:nvPr>
        </p:nvSpPr>
        <p:spPr/>
        <p:txBody>
          <a:bodyPr>
            <a:normAutofit fontScale="90000"/>
          </a:bodyPr>
          <a:lstStyle/>
          <a:p>
            <a:r>
              <a:rPr lang="it-IT" dirty="0" smtClean="0"/>
              <a:t>Hofmannsthal Avrebbe voluto, per le scene italiane, </a:t>
            </a:r>
            <a:br>
              <a:rPr lang="it-IT" dirty="0" smtClean="0"/>
            </a:br>
            <a:r>
              <a:rPr lang="it-IT" dirty="0" smtClean="0"/>
              <a:t>Eleonora Duse</a:t>
            </a:r>
            <a:endParaRPr lang="it-IT" dirty="0"/>
          </a:p>
        </p:txBody>
      </p:sp>
    </p:spTree>
    <p:extLst>
      <p:ext uri="{BB962C8B-B14F-4D97-AF65-F5344CB8AC3E}">
        <p14:creationId xmlns:p14="http://schemas.microsoft.com/office/powerpoint/2010/main" val="8630274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egnaposto contenuto 6" descr="imgres-1.jpg"/>
          <p:cNvPicPr>
            <a:picLocks noGrp="1" noChangeAspect="1"/>
          </p:cNvPicPr>
          <p:nvPr>
            <p:ph sz="quarter" idx="4294967295"/>
          </p:nvPr>
        </p:nvPicPr>
        <p:blipFill>
          <a:blip r:embed="rId2">
            <a:extLst>
              <a:ext uri="{28A0092B-C50C-407E-A947-70E740481C1C}">
                <a14:useLocalDpi xmlns:a14="http://schemas.microsoft.com/office/drawing/2010/main" val="0"/>
              </a:ext>
            </a:extLst>
          </a:blip>
          <a:srcRect t="-16449" b="-16449"/>
          <a:stretch>
            <a:fillRect/>
          </a:stretch>
        </p:blipFill>
        <p:spPr>
          <a:xfrm>
            <a:off x="1981201" y="2020824"/>
            <a:ext cx="4023360" cy="4005072"/>
          </a:xfrm>
          <a:prstGeom prst="rect">
            <a:avLst/>
          </a:prstGeom>
        </p:spPr>
      </p:pic>
      <p:sp>
        <p:nvSpPr>
          <p:cNvPr id="10" name="Titolo 9"/>
          <p:cNvSpPr>
            <a:spLocks noGrp="1"/>
          </p:cNvSpPr>
          <p:nvPr>
            <p:ph type="title"/>
          </p:nvPr>
        </p:nvSpPr>
        <p:spPr>
          <a:xfrm>
            <a:off x="675745" y="44581"/>
            <a:ext cx="9467495" cy="1494956"/>
          </a:xfrm>
        </p:spPr>
        <p:txBody>
          <a:bodyPr>
            <a:normAutofit/>
          </a:bodyPr>
          <a:lstStyle/>
          <a:p>
            <a:r>
              <a:rPr lang="it-IT" sz="2400" dirty="0" smtClean="0"/>
              <a:t>Sigmund </a:t>
            </a:r>
            <a:r>
              <a:rPr lang="it-IT" sz="2400" dirty="0"/>
              <a:t>F</a:t>
            </a:r>
            <a:r>
              <a:rPr lang="it-IT" sz="2400" dirty="0" smtClean="0"/>
              <a:t>reud </a:t>
            </a:r>
            <a:r>
              <a:rPr lang="it-IT" sz="2400" dirty="0" smtClean="0"/>
              <a:t>– </a:t>
            </a:r>
            <a:r>
              <a:rPr lang="it-IT" sz="2400" dirty="0"/>
              <a:t>J</a:t>
            </a:r>
            <a:r>
              <a:rPr lang="it-IT" sz="2400" dirty="0" smtClean="0"/>
              <a:t>osef </a:t>
            </a:r>
            <a:r>
              <a:rPr lang="it-IT" sz="2400" dirty="0" err="1"/>
              <a:t>B</a:t>
            </a:r>
            <a:r>
              <a:rPr lang="it-IT" sz="2400" dirty="0" err="1" smtClean="0"/>
              <a:t>reuer</a:t>
            </a:r>
            <a:r>
              <a:rPr lang="it-IT" sz="2400" dirty="0" smtClean="0"/>
              <a:t>, </a:t>
            </a:r>
            <a:r>
              <a:rPr lang="it-IT" sz="2400" dirty="0" smtClean="0"/>
              <a:t>Studi </a:t>
            </a:r>
            <a:r>
              <a:rPr lang="it-IT" sz="2400" dirty="0" smtClean="0"/>
              <a:t>sull’isteria, 1892-95</a:t>
            </a:r>
            <a:br>
              <a:rPr lang="it-IT" sz="2400" dirty="0" smtClean="0"/>
            </a:br>
            <a:r>
              <a:rPr lang="it-IT" sz="2400" dirty="0" smtClean="0"/>
              <a:t>stati </a:t>
            </a:r>
            <a:r>
              <a:rPr lang="it-IT" sz="2400" dirty="0" smtClean="0"/>
              <a:t>“isterici” </a:t>
            </a:r>
            <a:r>
              <a:rPr lang="it-IT" sz="2400" dirty="0" smtClean="0"/>
              <a:t>come sintomo patologico di un trauma da superare attraverso esperienze di liberazione del corpo e racconto di esse</a:t>
            </a:r>
            <a:endParaRPr lang="it-IT" sz="2400" dirty="0"/>
          </a:p>
        </p:txBody>
      </p:sp>
      <p:pic>
        <p:nvPicPr>
          <p:cNvPr id="9" name="Immagine 8" descr="235px-StudiIsteria.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1474" y="1752295"/>
            <a:ext cx="2984500" cy="4508500"/>
          </a:xfrm>
          <a:prstGeom prst="rect">
            <a:avLst/>
          </a:prstGeom>
        </p:spPr>
      </p:pic>
      <p:sp>
        <p:nvSpPr>
          <p:cNvPr id="11" name="Segnaposto contenuto 10"/>
          <p:cNvSpPr>
            <a:spLocks noGrp="1"/>
          </p:cNvSpPr>
          <p:nvPr>
            <p:ph sz="quarter" idx="4294967295"/>
          </p:nvPr>
        </p:nvSpPr>
        <p:spPr>
          <a:xfrm>
            <a:off x="6187440" y="2020824"/>
            <a:ext cx="4272194" cy="4556505"/>
          </a:xfrm>
          <a:prstGeom prst="rect">
            <a:avLst/>
          </a:prstGeom>
        </p:spPr>
        <p:txBody>
          <a:bodyPr>
            <a:normAutofit fontScale="77500" lnSpcReduction="20000"/>
          </a:bodyPr>
          <a:lstStyle/>
          <a:p>
            <a:pPr algn="just"/>
            <a:r>
              <a:rPr lang="it-IT" dirty="0" smtClean="0"/>
              <a:t>“Il caso Anna O.”: paziente “di </a:t>
            </a:r>
            <a:r>
              <a:rPr lang="it-IT" dirty="0"/>
              <a:t>intelligenza notevole, dotata di intuizione acuta e di una sorprendente capacità di afferrare le relazioni tra le cose, provvista di un ricco talento poetico e fantastico (…) controllato da uno spirito critico molto acuto; (…) la sua volontà era energica, tenace e costante giungendo talora fino all’ostinazione (…) </a:t>
            </a:r>
            <a:r>
              <a:rPr lang="it-IT" dirty="0" smtClean="0"/>
              <a:t>I </a:t>
            </a:r>
            <a:r>
              <a:rPr lang="it-IT" dirty="0"/>
              <a:t>suoi stati d’animo avevano sempre una </a:t>
            </a:r>
            <a:r>
              <a:rPr lang="it-IT" dirty="0" smtClean="0"/>
              <a:t>tendenza all’esagerazione •</a:t>
            </a:r>
            <a:r>
              <a:rPr lang="de-DE" dirty="0"/>
              <a:t>[</a:t>
            </a:r>
            <a:r>
              <a:rPr lang="de-DE" dirty="0" err="1"/>
              <a:t>dismisura</a:t>
            </a:r>
            <a:r>
              <a:rPr lang="de-DE" dirty="0"/>
              <a:t> &gt; </a:t>
            </a:r>
            <a:r>
              <a:rPr lang="de-DE" i="1" dirty="0"/>
              <a:t>Übermaß</a:t>
            </a:r>
            <a:r>
              <a:rPr lang="de-DE" dirty="0" smtClean="0"/>
              <a:t>]</a:t>
            </a:r>
            <a:r>
              <a:rPr lang="it-IT" dirty="0" smtClean="0"/>
              <a:t>, </a:t>
            </a:r>
            <a:r>
              <a:rPr lang="it-IT" dirty="0"/>
              <a:t>sia nell’allegria che nella tristezza; ne derivava una certa </a:t>
            </a:r>
            <a:r>
              <a:rPr lang="it-IT" dirty="0" err="1"/>
              <a:t>lunaticità</a:t>
            </a:r>
            <a:r>
              <a:rPr lang="it-IT" dirty="0" smtClean="0"/>
              <a:t>.” </a:t>
            </a:r>
            <a:endParaRPr lang="it-IT" dirty="0"/>
          </a:p>
        </p:txBody>
      </p:sp>
    </p:spTree>
    <p:extLst>
      <p:ext uri="{BB962C8B-B14F-4D97-AF65-F5344CB8AC3E}">
        <p14:creationId xmlns:p14="http://schemas.microsoft.com/office/powerpoint/2010/main" val="1727490013"/>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524</TotalTime>
  <Words>1693</Words>
  <Application>Microsoft Macintosh PowerPoint</Application>
  <PresentationFormat>Widescreen</PresentationFormat>
  <Paragraphs>151</Paragraphs>
  <Slides>20</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20</vt:i4>
      </vt:variant>
    </vt:vector>
  </HeadingPairs>
  <TitlesOfParts>
    <vt:vector size="26" baseType="lpstr">
      <vt:lpstr>Calibri</vt:lpstr>
      <vt:lpstr>Calibri Light</vt:lpstr>
      <vt:lpstr>Mangal</vt:lpstr>
      <vt:lpstr>Times</vt:lpstr>
      <vt:lpstr>Arial</vt:lpstr>
      <vt:lpstr>Tema di Office</vt:lpstr>
      <vt:lpstr>Der Dritte Mann</vt:lpstr>
      <vt:lpstr>titolo della seconda parte: Der dritte Mann La seconda parte illustra una serie di incubi intessuti di “grumi mnestici” dal recente passato nazista messi in relazione con sintomi di trauma e disagio legati alla violenza familiare e patriarcale, ma anche alla complessa relazione vittima carnefice.</vt:lpstr>
      <vt:lpstr>Ripetizione e variazione Ort // Zeit in dispositio inversa rispetto al prologo  e alla prima parte (Glücklich mit Ivan): Zeit // Ort nella terza parte: ulteriore variazione, non nell’incipit, ma dopo la esplicitazione di un tema ulteriore: il Briefgeheimnis e i suoi “messaggeri”: p. 244 e 246 TK.&gt; Briefträger in Wien – Heute // Heute – Wien hat keine Zeit</vt:lpstr>
      <vt:lpstr>Il cimitero delle figlie assassinate Der Friedhof der ermordeten Töchter</vt:lpstr>
      <vt:lpstr>le Sorelle “Bachmann’s Metonymic prose” (Mc Murtry)</vt:lpstr>
      <vt:lpstr>Modelli</vt:lpstr>
      <vt:lpstr>1903 Sulla scena di Berlino: Hugo von Hofmannsthal, Elektra</vt:lpstr>
      <vt:lpstr>Hofmannsthal Avrebbe voluto, per le scene italiane,  Eleonora Duse</vt:lpstr>
      <vt:lpstr>Sigmund Freud – Josef Breuer, Studi sull’isteria, 1892-95 stati “isterici” come sintomo patologico di un trauma da superare attraverso esperienze di liberazione del corpo e racconto di esse</vt:lpstr>
      <vt:lpstr>Solitudine di elettra  evocazione del fantasma del padre sempre alla stessa ora (richiamo a shakespeare, amleto)</vt:lpstr>
      <vt:lpstr>scena: cortile interno, scuro e oppressivo cura delle indicazioni di regia, sempre indicata la mimica nei minimi dettagli</vt:lpstr>
      <vt:lpstr>Sintomi ‘isterici’ – fobia del cibo e del sesso. Elettra nella descrizione indiretta delle serve (le trad. sono tratte dall’Ed BUR , G. Bemporad)</vt:lpstr>
      <vt:lpstr>Le due sorelle opposte</vt:lpstr>
      <vt:lpstr>Il lamento di Elettra, sposa del padre, della morte, del buio</vt:lpstr>
      <vt:lpstr>Beato chi può agire</vt:lpstr>
      <vt:lpstr>La danza di Elettra</vt:lpstr>
      <vt:lpstr>la terza evocazione del cimitero delle figlie assassinate rimanda a Strindberg, Pasqua (1901) Ibsen, Quando i morti si risvegliano 1899 </vt:lpstr>
      <vt:lpstr>“Liebe ist ein Kunstwerk” definizione di Bachmann - intervista del 1971</vt:lpstr>
      <vt:lpstr>primo numero della rivista Kursbuch (diretta da H. M. Enzensberger)</vt:lpstr>
      <vt:lpstr>Sartre, Intervista con Yves Buin, pubblicata in Kursbuch (“Clarté”) 1964</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Der Dritte Mann</dc:title>
  <dc:creator>Utente di Microsoft Office</dc:creator>
  <cp:lastModifiedBy>Utente di Microsoft Office</cp:lastModifiedBy>
  <cp:revision>22</cp:revision>
  <dcterms:created xsi:type="dcterms:W3CDTF">2019-05-30T11:26:09Z</dcterms:created>
  <dcterms:modified xsi:type="dcterms:W3CDTF">2019-05-30T20:10:15Z</dcterms:modified>
</cp:coreProperties>
</file>