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1"/>
  </p:notesMasterIdLst>
  <p:sldIdLst>
    <p:sldId id="256" r:id="rId2"/>
    <p:sldId id="278" r:id="rId3"/>
    <p:sldId id="257" r:id="rId4"/>
    <p:sldId id="258" r:id="rId5"/>
    <p:sldId id="444" r:id="rId6"/>
    <p:sldId id="443"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391" r:id="rId27"/>
    <p:sldId id="392" r:id="rId28"/>
    <p:sldId id="395" r:id="rId29"/>
    <p:sldId id="396" r:id="rId30"/>
    <p:sldId id="433" r:id="rId31"/>
    <p:sldId id="397" r:id="rId32"/>
    <p:sldId id="427" r:id="rId33"/>
    <p:sldId id="429" r:id="rId34"/>
    <p:sldId id="428" r:id="rId35"/>
    <p:sldId id="430" r:id="rId36"/>
    <p:sldId id="432" r:id="rId37"/>
    <p:sldId id="446" r:id="rId38"/>
    <p:sldId id="431" r:id="rId39"/>
    <p:sldId id="424" r:id="rId40"/>
    <p:sldId id="425" r:id="rId41"/>
    <p:sldId id="445" r:id="rId42"/>
    <p:sldId id="447" r:id="rId43"/>
    <p:sldId id="434" r:id="rId44"/>
    <p:sldId id="435" r:id="rId45"/>
    <p:sldId id="438" r:id="rId46"/>
    <p:sldId id="439" r:id="rId47"/>
    <p:sldId id="440" r:id="rId48"/>
    <p:sldId id="441" r:id="rId49"/>
    <p:sldId id="442" r:id="rId5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2" roundtripDataSignature="AMtx7miszO1z5saYloRqE9n6YM53c2fH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566" y="6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‹N›</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12</a:t>
            </a:fld>
            <a:endParaRPr/>
          </a:p>
        </p:txBody>
      </p:sp>
      <p:sp>
        <p:nvSpPr>
          <p:cNvPr id="228" name="Google Shape;22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383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32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
        <p:nvSpPr>
          <p:cNvPr id="118" name="Google Shape;11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 name="Google Shape;119;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68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4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7</a:t>
            </a:fld>
            <a:endParaRPr/>
          </a:p>
        </p:txBody>
      </p:sp>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 name="Google Shape;14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8"/>
        <p:cNvGrpSpPr/>
        <p:nvPr/>
      </p:nvGrpSpPr>
      <p:grpSpPr>
        <a:xfrm>
          <a:off x="0" y="0"/>
          <a:ext cx="0" cy="0"/>
          <a:chOff x="0" y="0"/>
          <a:chExt cx="0" cy="0"/>
        </a:xfrm>
      </p:grpSpPr>
      <p:sp>
        <p:nvSpPr>
          <p:cNvPr id="19" name="Google Shape;19;p23"/>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SzPts val="2400"/>
              <a:buFont typeface="Arial"/>
              <a:buNone/>
              <a:defRPr sz="2400"/>
            </a:lvl1pPr>
            <a:lvl2pPr lvl="1" algn="ctr">
              <a:spcBef>
                <a:spcPts val="400"/>
              </a:spcBef>
              <a:spcAft>
                <a:spcPts val="0"/>
              </a:spcAft>
              <a:buClr>
                <a:srgbClr val="000000"/>
              </a:buClr>
              <a:buSzPts val="2000"/>
              <a:buFont typeface="Arial"/>
              <a:buNone/>
              <a:defRPr sz="2000"/>
            </a:lvl2pPr>
            <a:lvl3pPr lvl="2" algn="ctr">
              <a:spcBef>
                <a:spcPts val="360"/>
              </a:spcBef>
              <a:spcAft>
                <a:spcPts val="0"/>
              </a:spcAft>
              <a:buClr>
                <a:srgbClr val="000000"/>
              </a:buClr>
              <a:buSzPts val="1800"/>
              <a:buFont typeface="Arial"/>
              <a:buNone/>
              <a:defRPr sz="1800"/>
            </a:lvl3pPr>
            <a:lvl4pPr lvl="3" algn="ctr">
              <a:spcBef>
                <a:spcPts val="320"/>
              </a:spcBef>
              <a:spcAft>
                <a:spcPts val="0"/>
              </a:spcAft>
              <a:buClr>
                <a:srgbClr val="000000"/>
              </a:buClr>
              <a:buSzPts val="1600"/>
              <a:buFont typeface="Arial"/>
              <a:buNone/>
              <a:defRPr sz="1600"/>
            </a:lvl4pPr>
            <a:lvl5pPr lvl="4" algn="ctr">
              <a:spcBef>
                <a:spcPts val="320"/>
              </a:spcBef>
              <a:spcAft>
                <a:spcPts val="0"/>
              </a:spcAft>
              <a:buClr>
                <a:srgbClr val="000000"/>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3"/>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3"/>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71"/>
        <p:cNvGrpSpPr/>
        <p:nvPr/>
      </p:nvGrpSpPr>
      <p:grpSpPr>
        <a:xfrm>
          <a:off x="0" y="0"/>
          <a:ext cx="0" cy="0"/>
          <a:chOff x="0" y="0"/>
          <a:chExt cx="0" cy="0"/>
        </a:xfrm>
      </p:grpSpPr>
      <p:sp>
        <p:nvSpPr>
          <p:cNvPr id="72" name="Google Shape;72;p32"/>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Arial"/>
              <a:buChar char="•"/>
              <a:defRPr sz="3200"/>
            </a:lvl1pPr>
            <a:lvl2pPr marL="914400" lvl="1" indent="-406400" algn="l">
              <a:spcBef>
                <a:spcPts val="560"/>
              </a:spcBef>
              <a:spcAft>
                <a:spcPts val="0"/>
              </a:spcAft>
              <a:buClr>
                <a:srgbClr val="000000"/>
              </a:buClr>
              <a:buSzPts val="2800"/>
              <a:buFont typeface="Arial"/>
              <a:buChar char="–"/>
              <a:defRPr sz="2800"/>
            </a:lvl2pPr>
            <a:lvl3pPr marL="1371600" lvl="2" indent="-381000" algn="l">
              <a:spcBef>
                <a:spcPts val="480"/>
              </a:spcBef>
              <a:spcAft>
                <a:spcPts val="0"/>
              </a:spcAft>
              <a:buClr>
                <a:srgbClr val="000000"/>
              </a:buClr>
              <a:buSzPts val="2400"/>
              <a:buFont typeface="Arial"/>
              <a:buChar char="•"/>
              <a:defRPr sz="2400"/>
            </a:lvl3pPr>
            <a:lvl4pPr marL="1828800" lvl="3" indent="-355600" algn="l">
              <a:spcBef>
                <a:spcPts val="400"/>
              </a:spcBef>
              <a:spcAft>
                <a:spcPts val="0"/>
              </a:spcAft>
              <a:buClr>
                <a:srgbClr val="000000"/>
              </a:buClr>
              <a:buSzPts val="2000"/>
              <a:buFont typeface="Arial"/>
              <a:buChar char="–"/>
              <a:defRPr sz="2000"/>
            </a:lvl4pPr>
            <a:lvl5pPr marL="2286000" lvl="4" indent="-355600" algn="l">
              <a:spcBef>
                <a:spcPts val="400"/>
              </a:spcBef>
              <a:spcAft>
                <a:spcPts val="0"/>
              </a:spcAft>
              <a:buClr>
                <a:srgbClr val="000000"/>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32"/>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600"/>
              <a:buFont typeface="Arial"/>
              <a:buNone/>
              <a:defRPr sz="1600"/>
            </a:lvl1pPr>
            <a:lvl2pPr marL="914400" lvl="1" indent="-228600" algn="l">
              <a:spcBef>
                <a:spcPts val="280"/>
              </a:spcBef>
              <a:spcAft>
                <a:spcPts val="0"/>
              </a:spcAft>
              <a:buClr>
                <a:srgbClr val="000000"/>
              </a:buClr>
              <a:buSzPts val="1400"/>
              <a:buFont typeface="Arial"/>
              <a:buNone/>
              <a:defRPr sz="1400"/>
            </a:lvl2pPr>
            <a:lvl3pPr marL="1371600" lvl="2" indent="-228600" algn="l">
              <a:spcBef>
                <a:spcPts val="240"/>
              </a:spcBef>
              <a:spcAft>
                <a:spcPts val="0"/>
              </a:spcAft>
              <a:buClr>
                <a:srgbClr val="000000"/>
              </a:buClr>
              <a:buSzPts val="1200"/>
              <a:buFont typeface="Arial"/>
              <a:buNone/>
              <a:defRPr sz="1200"/>
            </a:lvl3pPr>
            <a:lvl4pPr marL="1828800" lvl="3" indent="-228600" algn="l">
              <a:spcBef>
                <a:spcPts val="200"/>
              </a:spcBef>
              <a:spcAft>
                <a:spcPts val="0"/>
              </a:spcAft>
              <a:buClr>
                <a:srgbClr val="000000"/>
              </a:buClr>
              <a:buSzPts val="1000"/>
              <a:buFont typeface="Arial"/>
              <a:buNone/>
              <a:defRPr sz="1000"/>
            </a:lvl4pPr>
            <a:lvl5pPr marL="2286000" lvl="4" indent="-228600" algn="l">
              <a:spcBef>
                <a:spcPts val="200"/>
              </a:spcBef>
              <a:spcAft>
                <a:spcPts val="0"/>
              </a:spcAft>
              <a:buClr>
                <a:srgbClr val="000000"/>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32"/>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3"/>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83"/>
        <p:cNvGrpSpPr/>
        <p:nvPr/>
      </p:nvGrpSpPr>
      <p:grpSpPr>
        <a:xfrm>
          <a:off x="0" y="0"/>
          <a:ext cx="0" cy="0"/>
          <a:chOff x="0" y="0"/>
          <a:chExt cx="0" cy="0"/>
        </a:xfrm>
      </p:grpSpPr>
      <p:sp>
        <p:nvSpPr>
          <p:cNvPr id="84" name="Google Shape;84;p34"/>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4"/>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Clr>
                <a:srgbClr val="000000"/>
              </a:buClr>
              <a:buSzPts val="2000"/>
              <a:buFont typeface="Arial"/>
              <a:buNone/>
              <a:defRPr sz="2000" b="1"/>
            </a:lvl2pPr>
            <a:lvl3pPr marL="1371600" lvl="2" indent="-228600" algn="l">
              <a:spcBef>
                <a:spcPts val="360"/>
              </a:spcBef>
              <a:spcAft>
                <a:spcPts val="0"/>
              </a:spcAft>
              <a:buClr>
                <a:srgbClr val="000000"/>
              </a:buClr>
              <a:buSzPts val="1800"/>
              <a:buFont typeface="Arial"/>
              <a:buNone/>
              <a:defRPr sz="1800" b="1"/>
            </a:lvl3pPr>
            <a:lvl4pPr marL="1828800" lvl="3" indent="-228600" algn="l">
              <a:spcBef>
                <a:spcPts val="320"/>
              </a:spcBef>
              <a:spcAft>
                <a:spcPts val="0"/>
              </a:spcAft>
              <a:buClr>
                <a:srgbClr val="000000"/>
              </a:buClr>
              <a:buSzPts val="1600"/>
              <a:buFont typeface="Arial"/>
              <a:buNone/>
              <a:defRPr sz="1600" b="1"/>
            </a:lvl4pPr>
            <a:lvl5pPr marL="2286000" lvl="4" indent="-228600" algn="l">
              <a:spcBef>
                <a:spcPts val="320"/>
              </a:spcBef>
              <a:spcAft>
                <a:spcPts val="0"/>
              </a:spcAft>
              <a:buClr>
                <a:srgbClr val="000000"/>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34"/>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4"/>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Clr>
                <a:srgbClr val="000000"/>
              </a:buClr>
              <a:buSzPts val="2000"/>
              <a:buFont typeface="Arial"/>
              <a:buNone/>
              <a:defRPr sz="2000" b="1"/>
            </a:lvl2pPr>
            <a:lvl3pPr marL="1371600" lvl="2" indent="-228600" algn="l">
              <a:spcBef>
                <a:spcPts val="360"/>
              </a:spcBef>
              <a:spcAft>
                <a:spcPts val="0"/>
              </a:spcAft>
              <a:buClr>
                <a:srgbClr val="000000"/>
              </a:buClr>
              <a:buSzPts val="1800"/>
              <a:buFont typeface="Arial"/>
              <a:buNone/>
              <a:defRPr sz="1800" b="1"/>
            </a:lvl3pPr>
            <a:lvl4pPr marL="1828800" lvl="3" indent="-228600" algn="l">
              <a:spcBef>
                <a:spcPts val="320"/>
              </a:spcBef>
              <a:spcAft>
                <a:spcPts val="0"/>
              </a:spcAft>
              <a:buClr>
                <a:srgbClr val="000000"/>
              </a:buClr>
              <a:buSzPts val="1600"/>
              <a:buFont typeface="Arial"/>
              <a:buNone/>
              <a:defRPr sz="1600" b="1"/>
            </a:lvl4pPr>
            <a:lvl5pPr marL="2286000" lvl="4" indent="-228600" algn="l">
              <a:spcBef>
                <a:spcPts val="320"/>
              </a:spcBef>
              <a:spcAft>
                <a:spcPts val="0"/>
              </a:spcAft>
              <a:buClr>
                <a:srgbClr val="000000"/>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34"/>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4"/>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4"/>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4"/>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92"/>
        <p:cNvGrpSpPr/>
        <p:nvPr/>
      </p:nvGrpSpPr>
      <p:grpSpPr>
        <a:xfrm>
          <a:off x="0" y="0"/>
          <a:ext cx="0" cy="0"/>
          <a:chOff x="0" y="0"/>
          <a:chExt cx="0" cy="0"/>
        </a:xfrm>
      </p:grpSpPr>
      <p:sp>
        <p:nvSpPr>
          <p:cNvPr id="93" name="Google Shape;93;p35"/>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5"/>
          <p:cNvSpPr txBox="1">
            <a:spLocks noGrp="1"/>
          </p:cNvSpPr>
          <p:nvPr>
            <p:ph type="body" idx="1"/>
          </p:nvPr>
        </p:nvSpPr>
        <p:spPr>
          <a:xfrm>
            <a:off x="1116013" y="1752600"/>
            <a:ext cx="3703637"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5"/>
          <p:cNvSpPr txBox="1">
            <a:spLocks noGrp="1"/>
          </p:cNvSpPr>
          <p:nvPr>
            <p:ph type="body" idx="2"/>
          </p:nvPr>
        </p:nvSpPr>
        <p:spPr>
          <a:xfrm>
            <a:off x="4972050" y="1752600"/>
            <a:ext cx="3703638"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5"/>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5"/>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5"/>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99"/>
        <p:cNvGrpSpPr/>
        <p:nvPr/>
      </p:nvGrpSpPr>
      <p:grpSpPr>
        <a:xfrm>
          <a:off x="0" y="0"/>
          <a:ext cx="0" cy="0"/>
          <a:chOff x="0" y="0"/>
          <a:chExt cx="0" cy="0"/>
        </a:xfrm>
      </p:grpSpPr>
      <p:sp>
        <p:nvSpPr>
          <p:cNvPr id="100" name="Google Shape;100;p36"/>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6"/>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2400"/>
              <a:buFont typeface="Arial"/>
              <a:buNone/>
              <a:defRPr sz="2400"/>
            </a:lvl1pPr>
            <a:lvl2pPr marL="914400" lvl="1" indent="-228600" algn="l">
              <a:spcBef>
                <a:spcPts val="400"/>
              </a:spcBef>
              <a:spcAft>
                <a:spcPts val="0"/>
              </a:spcAft>
              <a:buClr>
                <a:srgbClr val="000000"/>
              </a:buClr>
              <a:buSzPts val="2000"/>
              <a:buFont typeface="Arial"/>
              <a:buNone/>
              <a:defRPr sz="2000"/>
            </a:lvl2pPr>
            <a:lvl3pPr marL="1371600" lvl="2" indent="-228600" algn="l">
              <a:spcBef>
                <a:spcPts val="360"/>
              </a:spcBef>
              <a:spcAft>
                <a:spcPts val="0"/>
              </a:spcAft>
              <a:buClr>
                <a:srgbClr val="000000"/>
              </a:buClr>
              <a:buSzPts val="1800"/>
              <a:buFont typeface="Arial"/>
              <a:buNone/>
              <a:defRPr sz="1800"/>
            </a:lvl3pPr>
            <a:lvl4pPr marL="1828800" lvl="3" indent="-228600" algn="l">
              <a:spcBef>
                <a:spcPts val="320"/>
              </a:spcBef>
              <a:spcAft>
                <a:spcPts val="0"/>
              </a:spcAft>
              <a:buClr>
                <a:srgbClr val="000000"/>
              </a:buClr>
              <a:buSzPts val="1600"/>
              <a:buFont typeface="Arial"/>
              <a:buNone/>
              <a:defRPr sz="1600"/>
            </a:lvl4pPr>
            <a:lvl5pPr marL="2286000" lvl="4" indent="-228600" algn="l">
              <a:spcBef>
                <a:spcPts val="320"/>
              </a:spcBef>
              <a:spcAft>
                <a:spcPts val="0"/>
              </a:spcAft>
              <a:buClr>
                <a:srgbClr val="000000"/>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02" name="Google Shape;102;p36"/>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6"/>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6"/>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4"/>
        <p:cNvGrpSpPr/>
        <p:nvPr/>
      </p:nvGrpSpPr>
      <p:grpSpPr>
        <a:xfrm>
          <a:off x="0" y="0"/>
          <a:ext cx="0" cy="0"/>
          <a:chOff x="0" y="0"/>
          <a:chExt cx="0" cy="0"/>
        </a:xfrm>
      </p:grpSpPr>
      <p:sp>
        <p:nvSpPr>
          <p:cNvPr id="25" name="Google Shape;25;p24"/>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grafico" type="chart">
  <p:cSld name="CHART">
    <p:spTree>
      <p:nvGrpSpPr>
        <p:cNvPr id="1" name="Shape 28"/>
        <p:cNvGrpSpPr/>
        <p:nvPr/>
      </p:nvGrpSpPr>
      <p:grpSpPr>
        <a:xfrm>
          <a:off x="0" y="0"/>
          <a:ext cx="0" cy="0"/>
          <a:chOff x="0" y="0"/>
          <a:chExt cx="0" cy="0"/>
        </a:xfrm>
      </p:grpSpPr>
      <p:sp>
        <p:nvSpPr>
          <p:cNvPr id="29" name="Google Shape;29;p25"/>
          <p:cNvSpPr txBox="1">
            <a:spLocks noGrp="1"/>
          </p:cNvSpPr>
          <p:nvPr>
            <p:ph type="title"/>
          </p:nvPr>
        </p:nvSpPr>
        <p:spPr>
          <a:xfrm>
            <a:off x="1116013"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a:spLocks noGrp="1"/>
          </p:cNvSpPr>
          <p:nvPr>
            <p:ph type="chart" idx="2"/>
          </p:nvPr>
        </p:nvSpPr>
        <p:spPr>
          <a:xfrm>
            <a:off x="1116013" y="1752600"/>
            <a:ext cx="7559675"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822433"/>
              </a:buClr>
              <a:buSzPts val="2400"/>
              <a:buFont typeface="Arial"/>
              <a:buChar char="•"/>
              <a:defRPr sz="2400" b="0" i="0" u="none" strike="noStrike" cap="none">
                <a:solidFill>
                  <a:srgbClr val="000000"/>
                </a:solidFill>
                <a:latin typeface="Arial"/>
                <a:ea typeface="Arial"/>
                <a:cs typeface="Arial"/>
                <a:sym typeface="Arial"/>
              </a:defRPr>
            </a:lvl1pPr>
            <a:lvl2pPr marR="0" lvl="1" algn="l" rtl="0">
              <a:spcBef>
                <a:spcPts val="4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2pPr>
            <a:lvl3pPr marR="0" lvl="2" algn="l" rtl="0">
              <a:spcBef>
                <a:spcPts val="32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R="0" lvl="3" algn="l" rtl="0">
              <a:spcBef>
                <a:spcPts val="28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spcBef>
                <a:spcPts val="24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25"/>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olo, testo e contenuto" type="txAndObj">
  <p:cSld name="TEXT_AND_OBJECT">
    <p:spTree>
      <p:nvGrpSpPr>
        <p:cNvPr id="1" name="Shape 34"/>
        <p:cNvGrpSpPr/>
        <p:nvPr/>
      </p:nvGrpSpPr>
      <p:grpSpPr>
        <a:xfrm>
          <a:off x="0" y="0"/>
          <a:ext cx="0" cy="0"/>
          <a:chOff x="0" y="0"/>
          <a:chExt cx="0" cy="0"/>
        </a:xfrm>
      </p:grpSpPr>
      <p:sp>
        <p:nvSpPr>
          <p:cNvPr id="35" name="Google Shape;35;p26"/>
          <p:cNvSpPr txBox="1">
            <a:spLocks noGrp="1"/>
          </p:cNvSpPr>
          <p:nvPr>
            <p:ph type="title"/>
          </p:nvPr>
        </p:nvSpPr>
        <p:spPr>
          <a:xfrm>
            <a:off x="1116013"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1116013" y="1752600"/>
            <a:ext cx="3703637"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body" idx="2"/>
          </p:nvPr>
        </p:nvSpPr>
        <p:spPr>
          <a:xfrm>
            <a:off x="4972050" y="1752600"/>
            <a:ext cx="3703638"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6"/>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41"/>
        <p:cNvGrpSpPr/>
        <p:nvPr/>
      </p:nvGrpSpPr>
      <p:grpSpPr>
        <a:xfrm>
          <a:off x="0" y="0"/>
          <a:ext cx="0" cy="0"/>
          <a:chOff x="0" y="0"/>
          <a:chExt cx="0" cy="0"/>
        </a:xfrm>
      </p:grpSpPr>
      <p:sp>
        <p:nvSpPr>
          <p:cNvPr id="42" name="Google Shape;42;p27"/>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body" idx="1"/>
          </p:nvPr>
        </p:nvSpPr>
        <p:spPr>
          <a:xfrm>
            <a:off x="1116012" y="1752600"/>
            <a:ext cx="755967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7"/>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7"/>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olo e tabella" type="tbl">
  <p:cSld name="TABLE">
    <p:spTree>
      <p:nvGrpSpPr>
        <p:cNvPr id="1" name="Shape 47"/>
        <p:cNvGrpSpPr/>
        <p:nvPr/>
      </p:nvGrpSpPr>
      <p:grpSpPr>
        <a:xfrm>
          <a:off x="0" y="0"/>
          <a:ext cx="0" cy="0"/>
          <a:chOff x="0" y="0"/>
          <a:chExt cx="0" cy="0"/>
        </a:xfrm>
      </p:grpSpPr>
      <p:sp>
        <p:nvSpPr>
          <p:cNvPr id="48" name="Google Shape;48;p28"/>
          <p:cNvSpPr txBox="1">
            <a:spLocks noGrp="1"/>
          </p:cNvSpPr>
          <p:nvPr>
            <p:ph type="title"/>
          </p:nvPr>
        </p:nvSpPr>
        <p:spPr>
          <a:xfrm>
            <a:off x="1116013"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8"/>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52"/>
        <p:cNvGrpSpPr/>
        <p:nvPr/>
      </p:nvGrpSpPr>
      <p:grpSpPr>
        <a:xfrm>
          <a:off x="0" y="0"/>
          <a:ext cx="0" cy="0"/>
          <a:chOff x="0" y="0"/>
          <a:chExt cx="0" cy="0"/>
        </a:xfrm>
      </p:grpSpPr>
      <p:sp>
        <p:nvSpPr>
          <p:cNvPr id="53" name="Google Shape;53;p29"/>
          <p:cNvSpPr txBox="1">
            <a:spLocks noGrp="1"/>
          </p:cNvSpPr>
          <p:nvPr>
            <p:ph type="title"/>
          </p:nvPr>
        </p:nvSpPr>
        <p:spPr>
          <a:xfrm rot="5400000">
            <a:off x="5002213" y="2193925"/>
            <a:ext cx="5457825" cy="1889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9"/>
          <p:cNvSpPr txBox="1">
            <a:spLocks noGrp="1"/>
          </p:cNvSpPr>
          <p:nvPr>
            <p:ph type="body" idx="1"/>
          </p:nvPr>
        </p:nvSpPr>
        <p:spPr>
          <a:xfrm rot="5400000">
            <a:off x="1146176" y="379412"/>
            <a:ext cx="5457825" cy="55181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9"/>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body" idx="1"/>
          </p:nvPr>
        </p:nvSpPr>
        <p:spPr>
          <a:xfrm rot="5400000">
            <a:off x="2838449" y="30162"/>
            <a:ext cx="4114800" cy="75596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0"/>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4"/>
        <p:cNvGrpSpPr/>
        <p:nvPr/>
      </p:nvGrpSpPr>
      <p:grpSpPr>
        <a:xfrm>
          <a:off x="0" y="0"/>
          <a:ext cx="0" cy="0"/>
          <a:chOff x="0" y="0"/>
          <a:chExt cx="0" cy="0"/>
        </a:xfrm>
      </p:grpSpPr>
      <p:sp>
        <p:nvSpPr>
          <p:cNvPr id="65" name="Google Shape;65;p3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822433"/>
              </a:buClr>
              <a:buSzPts val="3200"/>
              <a:buFont typeface="Arial"/>
              <a:buNone/>
              <a:defRPr sz="3200" b="0" i="0" u="none" strike="noStrike" cap="none">
                <a:solidFill>
                  <a:srgbClr val="000000"/>
                </a:solidFill>
                <a:latin typeface="Arial"/>
                <a:ea typeface="Arial"/>
                <a:cs typeface="Arial"/>
                <a:sym typeface="Arial"/>
              </a:defRPr>
            </a:lvl1pPr>
            <a:lvl2pPr marR="0" lvl="1" algn="l" rtl="0">
              <a:spcBef>
                <a:spcPts val="56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spcBef>
                <a:spcPts val="48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spcBef>
                <a:spcPts val="40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l" rtl="0">
              <a:spcBef>
                <a:spcPts val="40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7" name="Google Shape;67;p31"/>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600"/>
              <a:buFont typeface="Arial"/>
              <a:buNone/>
              <a:defRPr sz="1600"/>
            </a:lvl1pPr>
            <a:lvl2pPr marL="914400" lvl="1" indent="-228600" algn="l">
              <a:spcBef>
                <a:spcPts val="280"/>
              </a:spcBef>
              <a:spcAft>
                <a:spcPts val="0"/>
              </a:spcAft>
              <a:buClr>
                <a:srgbClr val="000000"/>
              </a:buClr>
              <a:buSzPts val="1400"/>
              <a:buFont typeface="Arial"/>
              <a:buNone/>
              <a:defRPr sz="1400"/>
            </a:lvl2pPr>
            <a:lvl3pPr marL="1371600" lvl="2" indent="-228600" algn="l">
              <a:spcBef>
                <a:spcPts val="240"/>
              </a:spcBef>
              <a:spcAft>
                <a:spcPts val="0"/>
              </a:spcAft>
              <a:buClr>
                <a:srgbClr val="000000"/>
              </a:buClr>
              <a:buSzPts val="1200"/>
              <a:buFont typeface="Arial"/>
              <a:buNone/>
              <a:defRPr sz="1200"/>
            </a:lvl3pPr>
            <a:lvl4pPr marL="1828800" lvl="3" indent="-228600" algn="l">
              <a:spcBef>
                <a:spcPts val="200"/>
              </a:spcBef>
              <a:spcAft>
                <a:spcPts val="0"/>
              </a:spcAft>
              <a:buClr>
                <a:srgbClr val="000000"/>
              </a:buClr>
              <a:buSzPts val="1000"/>
              <a:buFont typeface="Arial"/>
              <a:buNone/>
              <a:defRPr sz="1000"/>
            </a:lvl4pPr>
            <a:lvl5pPr marL="2286000" lvl="4" indent="-228600" algn="l">
              <a:spcBef>
                <a:spcPts val="200"/>
              </a:spcBef>
              <a:spcAft>
                <a:spcPts val="0"/>
              </a:spcAft>
              <a:buClr>
                <a:srgbClr val="000000"/>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1"/>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2"/>
          <p:cNvGrpSpPr/>
          <p:nvPr/>
        </p:nvGrpSpPr>
        <p:grpSpPr>
          <a:xfrm>
            <a:off x="0" y="6096000"/>
            <a:ext cx="9144000" cy="762000"/>
            <a:chOff x="0" y="3840"/>
            <a:chExt cx="5760" cy="480"/>
          </a:xfrm>
        </p:grpSpPr>
        <p:sp>
          <p:nvSpPr>
            <p:cNvPr id="11" name="Google Shape;11;p22"/>
            <p:cNvSpPr txBox="1"/>
            <p:nvPr/>
          </p:nvSpPr>
          <p:spPr>
            <a:xfrm>
              <a:off x="0" y="3984"/>
              <a:ext cx="5760" cy="336"/>
            </a:xfrm>
            <a:prstGeom prst="rect">
              <a:avLst/>
            </a:prstGeom>
            <a:solidFill>
              <a:srgbClr val="8224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2" name="Google Shape;12;p22"/>
            <p:cNvSpPr txBox="1"/>
            <p:nvPr/>
          </p:nvSpPr>
          <p:spPr>
            <a:xfrm>
              <a:off x="768" y="3840"/>
              <a:ext cx="4992" cy="480"/>
            </a:xfrm>
            <a:prstGeom prst="rect">
              <a:avLst/>
            </a:prstGeom>
            <a:solidFill>
              <a:srgbClr val="8224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grpSp>
      <p:sp>
        <p:nvSpPr>
          <p:cNvPr id="13" name="Google Shape;13;p22"/>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rgbClr val="822433"/>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rgbClr val="822433"/>
                </a:solidFill>
                <a:latin typeface="Arial"/>
                <a:ea typeface="Arial"/>
                <a:cs typeface="Arial"/>
                <a:sym typeface="Arial"/>
              </a:defRPr>
            </a:lvl2pPr>
            <a:lvl3pPr marR="0" lvl="2" algn="l" rtl="0">
              <a:spcBef>
                <a:spcPts val="0"/>
              </a:spcBef>
              <a:spcAft>
                <a:spcPts val="0"/>
              </a:spcAft>
              <a:buSzPts val="1400"/>
              <a:buNone/>
              <a:defRPr sz="2400" b="1" i="0" u="none" strike="noStrike" cap="none">
                <a:solidFill>
                  <a:srgbClr val="822433"/>
                </a:solidFill>
                <a:latin typeface="Arial"/>
                <a:ea typeface="Arial"/>
                <a:cs typeface="Arial"/>
                <a:sym typeface="Arial"/>
              </a:defRPr>
            </a:lvl3pPr>
            <a:lvl4pPr marR="0" lvl="3" algn="l" rtl="0">
              <a:spcBef>
                <a:spcPts val="0"/>
              </a:spcBef>
              <a:spcAft>
                <a:spcPts val="0"/>
              </a:spcAft>
              <a:buSzPts val="1400"/>
              <a:buNone/>
              <a:defRPr sz="2400" b="1" i="0" u="none" strike="noStrike" cap="none">
                <a:solidFill>
                  <a:srgbClr val="822433"/>
                </a:solidFill>
                <a:latin typeface="Arial"/>
                <a:ea typeface="Arial"/>
                <a:cs typeface="Arial"/>
                <a:sym typeface="Arial"/>
              </a:defRPr>
            </a:lvl4pPr>
            <a:lvl5pPr marR="0" lvl="4" algn="l" rtl="0">
              <a:spcBef>
                <a:spcPts val="0"/>
              </a:spcBef>
              <a:spcAft>
                <a:spcPts val="0"/>
              </a:spcAft>
              <a:buSzPts val="1400"/>
              <a:buNone/>
              <a:defRPr sz="2400" b="1" i="0" u="none" strike="noStrike" cap="none">
                <a:solidFill>
                  <a:srgbClr val="822433"/>
                </a:solidFill>
                <a:latin typeface="Arial"/>
                <a:ea typeface="Arial"/>
                <a:cs typeface="Arial"/>
                <a:sym typeface="Arial"/>
              </a:defRPr>
            </a:lvl5pPr>
            <a:lvl6pPr marR="0" lvl="5" algn="l" rtl="0">
              <a:spcBef>
                <a:spcPts val="0"/>
              </a:spcBef>
              <a:spcAft>
                <a:spcPts val="0"/>
              </a:spcAft>
              <a:buSzPts val="1400"/>
              <a:buNone/>
              <a:defRPr sz="2400" b="1" i="0" u="none" strike="noStrike" cap="none">
                <a:solidFill>
                  <a:srgbClr val="822433"/>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rgbClr val="822433"/>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rgbClr val="822433"/>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rgbClr val="822433"/>
                </a:solidFill>
                <a:latin typeface="Arial"/>
                <a:ea typeface="Arial"/>
                <a:cs typeface="Arial"/>
                <a:sym typeface="Arial"/>
              </a:defRPr>
            </a:lvl9pPr>
          </a:lstStyle>
          <a:p>
            <a:endParaRPr/>
          </a:p>
        </p:txBody>
      </p:sp>
      <p:sp>
        <p:nvSpPr>
          <p:cNvPr id="14" name="Google Shape;14;p22"/>
          <p:cNvSpPr txBox="1">
            <a:spLocks noGrp="1"/>
          </p:cNvSpPr>
          <p:nvPr>
            <p:ph type="body" idx="1"/>
          </p:nvPr>
        </p:nvSpPr>
        <p:spPr>
          <a:xfrm>
            <a:off x="1116012" y="1752600"/>
            <a:ext cx="7559675" cy="4114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822433"/>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30200" algn="l" rtl="0">
              <a:spcBef>
                <a:spcPts val="32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17500" algn="l" rtl="0">
              <a:spcBef>
                <a:spcPts val="28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04800" algn="l" rtl="0">
              <a:spcBef>
                <a:spcPts val="24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 name="Google Shape;15;p22"/>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1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9pPr>
          </a:lstStyle>
          <a:p>
            <a:endParaRPr/>
          </a:p>
        </p:txBody>
      </p:sp>
      <p:sp>
        <p:nvSpPr>
          <p:cNvPr id="16" name="Google Shape;16;p22"/>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1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9pPr>
          </a:lstStyle>
          <a:p>
            <a:endParaRPr/>
          </a:p>
        </p:txBody>
      </p:sp>
      <p:sp>
        <p:nvSpPr>
          <p:cNvPr id="17" name="Google Shape;17;p22"/>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08"/>
        <p:cNvGrpSpPr/>
        <p:nvPr/>
      </p:nvGrpSpPr>
      <p:grpSpPr>
        <a:xfrm>
          <a:off x="0" y="0"/>
          <a:ext cx="0" cy="0"/>
          <a:chOff x="0" y="0"/>
          <a:chExt cx="0" cy="0"/>
        </a:xfrm>
      </p:grpSpPr>
      <p:sp>
        <p:nvSpPr>
          <p:cNvPr id="109" name="Google Shape;109;p1"/>
          <p:cNvSpPr txBox="1"/>
          <p:nvPr/>
        </p:nvSpPr>
        <p:spPr>
          <a:xfrm>
            <a:off x="0" y="0"/>
            <a:ext cx="9144000" cy="3429000"/>
          </a:xfrm>
          <a:prstGeom prst="rect">
            <a:avLst/>
          </a:prstGeom>
          <a:solidFill>
            <a:srgbClr val="0067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grpSp>
        <p:nvGrpSpPr>
          <p:cNvPr id="112" name="Google Shape;112;p1"/>
          <p:cNvGrpSpPr/>
          <p:nvPr/>
        </p:nvGrpSpPr>
        <p:grpSpPr>
          <a:xfrm>
            <a:off x="0" y="2759075"/>
            <a:ext cx="9145587" cy="4098925"/>
            <a:chOff x="0" y="1738"/>
            <a:chExt cx="5761" cy="2582"/>
          </a:xfrm>
        </p:grpSpPr>
        <p:pic>
          <p:nvPicPr>
            <p:cNvPr id="113" name="Google Shape;113;p1" descr="Fondino"/>
            <p:cNvPicPr preferRelativeResize="0"/>
            <p:nvPr/>
          </p:nvPicPr>
          <p:blipFill rotWithShape="1">
            <a:blip r:embed="rId3">
              <a:alphaModFix/>
            </a:blip>
            <a:srcRect/>
            <a:stretch/>
          </p:blipFill>
          <p:spPr>
            <a:xfrm>
              <a:off x="0" y="2158"/>
              <a:ext cx="5760" cy="2162"/>
            </a:xfrm>
            <a:prstGeom prst="rect">
              <a:avLst/>
            </a:prstGeom>
            <a:noFill/>
            <a:ln>
              <a:noFill/>
            </a:ln>
          </p:spPr>
        </p:pic>
        <p:pic>
          <p:nvPicPr>
            <p:cNvPr id="114" name="Google Shape;114;p1" descr="logo +marchio"/>
            <p:cNvPicPr preferRelativeResize="0"/>
            <p:nvPr/>
          </p:nvPicPr>
          <p:blipFill rotWithShape="1">
            <a:blip r:embed="rId4">
              <a:alphaModFix/>
            </a:blip>
            <a:srcRect/>
            <a:stretch/>
          </p:blipFill>
          <p:spPr>
            <a:xfrm>
              <a:off x="0" y="2160"/>
              <a:ext cx="5761" cy="722"/>
            </a:xfrm>
            <a:prstGeom prst="rect">
              <a:avLst/>
            </a:prstGeom>
            <a:noFill/>
            <a:ln>
              <a:noFill/>
            </a:ln>
          </p:spPr>
        </p:pic>
        <p:pic>
          <p:nvPicPr>
            <p:cNvPr id="115" name="Google Shape;115;p1" descr="fascia"/>
            <p:cNvPicPr preferRelativeResize="0"/>
            <p:nvPr/>
          </p:nvPicPr>
          <p:blipFill rotWithShape="1">
            <a:blip r:embed="rId5">
              <a:alphaModFix/>
            </a:blip>
            <a:srcRect/>
            <a:stretch/>
          </p:blipFill>
          <p:spPr>
            <a:xfrm>
              <a:off x="1316" y="1738"/>
              <a:ext cx="4444" cy="422"/>
            </a:xfrm>
            <a:prstGeom prst="rect">
              <a:avLst/>
            </a:prstGeom>
            <a:noFill/>
            <a:ln>
              <a:noFill/>
            </a:ln>
          </p:spPr>
        </p:pic>
      </p:grpSp>
      <p:sp>
        <p:nvSpPr>
          <p:cNvPr id="13" name="Rectangle 4">
            <a:extLst>
              <a:ext uri="{FF2B5EF4-FFF2-40B4-BE49-F238E27FC236}">
                <a16:creationId xmlns:a16="http://schemas.microsoft.com/office/drawing/2014/main" id="{12418F84-C3FF-4C53-BEE8-65BA50C6C7DD}"/>
              </a:ext>
            </a:extLst>
          </p:cNvPr>
          <p:cNvSpPr>
            <a:spLocks noGrp="1" noChangeArrowheads="1"/>
          </p:cNvSpPr>
          <p:nvPr/>
        </p:nvSpPr>
        <p:spPr bwMode="auto">
          <a:xfrm>
            <a:off x="1187450" y="1152525"/>
            <a:ext cx="7199313" cy="141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buFontTx/>
              <a:buNone/>
            </a:pPr>
            <a:r>
              <a:rPr lang="it-IT" altLang="it-IT"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La Foglia e i suoi adattamenti</a:t>
            </a:r>
          </a:p>
          <a:p>
            <a:pPr eaLnBrk="1" hangingPunct="1">
              <a:buFontTx/>
              <a:buNone/>
            </a:pPr>
            <a:r>
              <a:rPr lang="it-IT" altLang="it-IT"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Il Fiore</a:t>
            </a:r>
          </a:p>
        </p:txBody>
      </p:sp>
      <p:sp>
        <p:nvSpPr>
          <p:cNvPr id="14" name="Rectangle 3">
            <a:extLst>
              <a:ext uri="{FF2B5EF4-FFF2-40B4-BE49-F238E27FC236}">
                <a16:creationId xmlns:a16="http://schemas.microsoft.com/office/drawing/2014/main" id="{FEEEB923-54B5-49CA-9C47-BF1898DD7523}"/>
              </a:ext>
            </a:extLst>
          </p:cNvPr>
          <p:cNvSpPr>
            <a:spLocks noGrp="1" noChangeArrowheads="1"/>
          </p:cNvSpPr>
          <p:nvPr/>
        </p:nvSpPr>
        <p:spPr bwMode="auto">
          <a:xfrm>
            <a:off x="1206500" y="484188"/>
            <a:ext cx="6096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it-IT" altLang="it-IT" dirty="0">
                <a:solidFill>
                  <a:schemeClr val="bg1"/>
                </a:solidFill>
              </a:rPr>
              <a:t>Laboratorio didattico n.4</a:t>
            </a:r>
          </a:p>
        </p:txBody>
      </p:sp>
      <p:sp>
        <p:nvSpPr>
          <p:cNvPr id="15" name="Rectangle 3">
            <a:extLst>
              <a:ext uri="{FF2B5EF4-FFF2-40B4-BE49-F238E27FC236}">
                <a16:creationId xmlns:a16="http://schemas.microsoft.com/office/drawing/2014/main" id="{EA258FF2-5EC7-4D0A-8E1C-C1F07BB005D3}"/>
              </a:ext>
            </a:extLst>
          </p:cNvPr>
          <p:cNvSpPr txBox="1">
            <a:spLocks noChangeArrowheads="1"/>
          </p:cNvSpPr>
          <p:nvPr/>
        </p:nvSpPr>
        <p:spPr bwMode="auto">
          <a:xfrm>
            <a:off x="2268538" y="486886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it-IT" altLang="it-IT" sz="2000" b="1" dirty="0">
                <a:solidFill>
                  <a:schemeClr val="bg1"/>
                </a:solidFill>
              </a:rPr>
              <a:t>Corso di Botanica Morfo-funzionale </a:t>
            </a:r>
            <a:br>
              <a:rPr lang="it-IT" altLang="it-IT" sz="2000" b="1" dirty="0">
                <a:solidFill>
                  <a:schemeClr val="bg1"/>
                </a:solidFill>
              </a:rPr>
            </a:br>
            <a:r>
              <a:rPr lang="it-IT" altLang="it-IT" sz="2000" b="1" dirty="0">
                <a:solidFill>
                  <a:schemeClr val="bg1"/>
                </a:solidFill>
              </a:rPr>
              <a:t>A.A. 2019-2020</a:t>
            </a:r>
          </a:p>
          <a:p>
            <a:pPr eaLnBrk="1" hangingPunct="1">
              <a:spcBef>
                <a:spcPct val="0"/>
              </a:spcBef>
              <a:buClrTx/>
              <a:buFontTx/>
              <a:buNone/>
            </a:pPr>
            <a:endParaRPr lang="it-IT" altLang="it-IT" sz="2000" b="1" dirty="0">
              <a:solidFill>
                <a:schemeClr val="bg1"/>
              </a:solidFill>
            </a:endParaRPr>
          </a:p>
          <a:p>
            <a:pPr eaLnBrk="1" hangingPunct="1">
              <a:spcBef>
                <a:spcPct val="0"/>
              </a:spcBef>
              <a:buClrTx/>
              <a:buFontTx/>
              <a:buNone/>
            </a:pPr>
            <a:r>
              <a:rPr lang="it-IT" altLang="it-IT" sz="2000" dirty="0">
                <a:solidFill>
                  <a:schemeClr val="bg1"/>
                </a:solidFill>
              </a:rPr>
              <a:t>Docente: Prof. Maria Maddalena Altamura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537" y="1533525"/>
            <a:ext cx="4416425" cy="3313112"/>
          </a:xfrm>
          <a:prstGeom prst="rect">
            <a:avLst/>
          </a:prstGeom>
          <a:noFill/>
          <a:ln>
            <a:noFill/>
          </a:ln>
        </p:spPr>
      </p:pic>
      <p:sp>
        <p:nvSpPr>
          <p:cNvPr id="200" name="Google Shape;200;p7"/>
          <p:cNvSpPr txBox="1"/>
          <p:nvPr/>
        </p:nvSpPr>
        <p:spPr>
          <a:xfrm>
            <a:off x="-396875" y="628650"/>
            <a:ext cx="5786437"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sessile eu-dicotiledone</a:t>
            </a:r>
            <a:endParaRPr/>
          </a:p>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Cytisus sessilifolius </a:t>
            </a:r>
            <a:r>
              <a:rPr lang="en-US" sz="1400" b="1" i="0" u="none">
                <a:solidFill>
                  <a:srgbClr val="006600"/>
                </a:solidFill>
                <a:latin typeface="Calibri"/>
                <a:ea typeface="Calibri"/>
                <a:cs typeface="Calibri"/>
                <a:sym typeface="Calibri"/>
              </a:rPr>
              <a:t>L..)</a:t>
            </a:r>
            <a:endParaRPr/>
          </a:p>
        </p:txBody>
      </p:sp>
      <p:pic>
        <p:nvPicPr>
          <p:cNvPr id="201" name="Google Shape;201;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33987" y="1452562"/>
            <a:ext cx="2952750" cy="3935412"/>
          </a:xfrm>
          <a:prstGeom prst="rect">
            <a:avLst/>
          </a:prstGeom>
          <a:noFill/>
          <a:ln>
            <a:noFill/>
          </a:ln>
        </p:spPr>
      </p:pic>
      <p:sp>
        <p:nvSpPr>
          <p:cNvPr id="202" name="Google Shape;202;p7"/>
          <p:cNvSpPr txBox="1"/>
          <p:nvPr/>
        </p:nvSpPr>
        <p:spPr>
          <a:xfrm>
            <a:off x="3851275" y="608012"/>
            <a:ext cx="5786437" cy="6159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sessile monocotiledone</a:t>
            </a:r>
            <a:endParaRPr/>
          </a:p>
          <a:p>
            <a:pPr marL="0" marR="0" lvl="0" indent="0" algn="ctr" rtl="0">
              <a:lnSpc>
                <a:spcPct val="100000"/>
              </a:lnSpc>
              <a:spcBef>
                <a:spcPts val="0"/>
              </a:spcBef>
              <a:spcAft>
                <a:spcPts val="0"/>
              </a:spcAft>
              <a:buClr>
                <a:srgbClr val="006600"/>
              </a:buClr>
              <a:buSzPts val="1400"/>
              <a:buFont typeface="Calibri"/>
              <a:buNone/>
            </a:pPr>
            <a:r>
              <a:rPr lang="en-US" sz="14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Echinochloa crus-galli </a:t>
            </a:r>
            <a:r>
              <a:rPr lang="en-US" sz="1400" b="1" i="0" u="none">
                <a:solidFill>
                  <a:srgbClr val="006600"/>
                </a:solidFill>
                <a:latin typeface="Calibri"/>
                <a:ea typeface="Calibri"/>
                <a:cs typeface="Calibri"/>
                <a:sym typeface="Calibri"/>
              </a:rPr>
              <a:t>(L.) P. Beauv.)</a:t>
            </a:r>
            <a:endParaRPr/>
          </a:p>
        </p:txBody>
      </p:sp>
      <p:cxnSp>
        <p:nvCxnSpPr>
          <p:cNvPr id="203" name="Google Shape;203;p7"/>
          <p:cNvCxnSpPr/>
          <p:nvPr/>
        </p:nvCxnSpPr>
        <p:spPr>
          <a:xfrm flipH="1">
            <a:off x="6948487" y="2708275"/>
            <a:ext cx="1584325" cy="1522412"/>
          </a:xfrm>
          <a:prstGeom prst="straightConnector1">
            <a:avLst/>
          </a:prstGeom>
          <a:noFill/>
          <a:ln w="9525" cap="flat" cmpd="sng">
            <a:solidFill>
              <a:srgbClr val="FF0000"/>
            </a:solidFill>
            <a:prstDash val="solid"/>
            <a:miter lim="800000"/>
            <a:headEnd type="none" w="med" len="med"/>
            <a:tailEnd type="triangle" w="med" len="med"/>
          </a:ln>
        </p:spPr>
      </p:cxnSp>
      <p:sp>
        <p:nvSpPr>
          <p:cNvPr id="204" name="Google Shape;204;p7"/>
          <p:cNvSpPr txBox="1"/>
          <p:nvPr/>
        </p:nvSpPr>
        <p:spPr>
          <a:xfrm>
            <a:off x="8177212" y="1981200"/>
            <a:ext cx="96996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Guaina</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fogliare</a:t>
            </a:r>
            <a:endParaRPr/>
          </a:p>
        </p:txBody>
      </p:sp>
      <p:sp>
        <p:nvSpPr>
          <p:cNvPr id="205" name="Google Shape;205;p7"/>
          <p:cNvSpPr/>
          <p:nvPr/>
        </p:nvSpPr>
        <p:spPr>
          <a:xfrm>
            <a:off x="2195512" y="3249612"/>
            <a:ext cx="792162" cy="50323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0" name="Line 10">
            <a:extLst>
              <a:ext uri="{FF2B5EF4-FFF2-40B4-BE49-F238E27FC236}">
                <a16:creationId xmlns:a16="http://schemas.microsoft.com/office/drawing/2014/main" id="{F83D11D2-6EFF-4EAD-B13E-9191FF33C7C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8689D0F8-311C-42E0-ABEC-91F79FB92F59}"/>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12" name="Segnaposto numero diapositiva 6">
            <a:extLst>
              <a:ext uri="{FF2B5EF4-FFF2-40B4-BE49-F238E27FC236}">
                <a16:creationId xmlns:a16="http://schemas.microsoft.com/office/drawing/2014/main" id="{9A88D9F5-FA7D-4BC0-B398-CBB18F9C001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10</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6C99163A-872E-4AD4-9D5B-90A7138F53C8}"/>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8"/>
          <p:cNvPicPr preferRelativeResize="0"/>
          <p:nvPr/>
        </p:nvPicPr>
        <p:blipFill rotWithShape="1">
          <a:blip r:embed="rId3">
            <a:alphaModFix/>
          </a:blip>
          <a:srcRect/>
          <a:stretch/>
        </p:blipFill>
        <p:spPr>
          <a:xfrm>
            <a:off x="7332662" y="1358900"/>
            <a:ext cx="1631950" cy="1223962"/>
          </a:xfrm>
          <a:prstGeom prst="rect">
            <a:avLst/>
          </a:prstGeom>
          <a:noFill/>
          <a:ln>
            <a:noFill/>
          </a:ln>
        </p:spPr>
      </p:pic>
      <p:sp>
        <p:nvSpPr>
          <p:cNvPr id="212" name="Google Shape;212;p8"/>
          <p:cNvSpPr txBox="1"/>
          <p:nvPr/>
        </p:nvSpPr>
        <p:spPr>
          <a:xfrm>
            <a:off x="1835150" y="808037"/>
            <a:ext cx="5786437" cy="40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Foglia dorso-ventrale dicotiledone</a:t>
            </a:r>
            <a:endParaRPr/>
          </a:p>
        </p:txBody>
      </p:sp>
      <p:sp>
        <p:nvSpPr>
          <p:cNvPr id="213" name="Google Shape;213;p8"/>
          <p:cNvSpPr txBox="1"/>
          <p:nvPr/>
        </p:nvSpPr>
        <p:spPr>
          <a:xfrm rot="-1020000">
            <a:off x="4071937" y="2843212"/>
            <a:ext cx="1439862" cy="2365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4" name="Google Shape;214;p8"/>
          <p:cNvSpPr txBox="1"/>
          <p:nvPr/>
        </p:nvSpPr>
        <p:spPr>
          <a:xfrm rot="-1020000">
            <a:off x="4919662" y="2708275"/>
            <a:ext cx="1441450" cy="2365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5" name="Google Shape;215;p8"/>
          <p:cNvSpPr txBox="1"/>
          <p:nvPr/>
        </p:nvSpPr>
        <p:spPr>
          <a:xfrm rot="-9600000">
            <a:off x="4508500" y="4179887"/>
            <a:ext cx="1492250" cy="2492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6" name="Google Shape;216;p8"/>
          <p:cNvSpPr txBox="1"/>
          <p:nvPr/>
        </p:nvSpPr>
        <p:spPr>
          <a:xfrm rot="-9600000">
            <a:off x="5054600" y="4492625"/>
            <a:ext cx="1490662" cy="2508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7" name="Google Shape;217;p8"/>
          <p:cNvSpPr txBox="1"/>
          <p:nvPr/>
        </p:nvSpPr>
        <p:spPr>
          <a:xfrm rot="-1020000">
            <a:off x="4919662" y="2708275"/>
            <a:ext cx="1441450" cy="2365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8" name="Google Shape;218;p8"/>
          <p:cNvSpPr txBox="1"/>
          <p:nvPr/>
        </p:nvSpPr>
        <p:spPr>
          <a:xfrm rot="-9600000">
            <a:off x="4508500" y="4179887"/>
            <a:ext cx="1492250" cy="2492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9" name="Google Shape;219;p8"/>
          <p:cNvSpPr txBox="1"/>
          <p:nvPr/>
        </p:nvSpPr>
        <p:spPr>
          <a:xfrm rot="-9600000">
            <a:off x="5054600" y="4492625"/>
            <a:ext cx="1490662" cy="2508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pic>
        <p:nvPicPr>
          <p:cNvPr id="220" name="Google Shape;220;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1812" y="2370137"/>
            <a:ext cx="6335712" cy="3362325"/>
          </a:xfrm>
          <a:prstGeom prst="rect">
            <a:avLst/>
          </a:prstGeom>
          <a:noFill/>
          <a:ln>
            <a:noFill/>
          </a:ln>
        </p:spPr>
      </p:pic>
      <p:cxnSp>
        <p:nvCxnSpPr>
          <p:cNvPr id="221" name="Google Shape;221;p8"/>
          <p:cNvCxnSpPr/>
          <p:nvPr/>
        </p:nvCxnSpPr>
        <p:spPr>
          <a:xfrm rot="10800000" flipH="1">
            <a:off x="4565650" y="2370137"/>
            <a:ext cx="2374900" cy="1058862"/>
          </a:xfrm>
          <a:prstGeom prst="straightConnector1">
            <a:avLst/>
          </a:prstGeom>
          <a:noFill/>
          <a:ln w="15875" cap="flat" cmpd="sng">
            <a:solidFill>
              <a:srgbClr val="FF0000"/>
            </a:solidFill>
            <a:prstDash val="solid"/>
            <a:miter lim="800000"/>
            <a:headEnd type="none" w="med" len="med"/>
            <a:tailEnd type="stealth" w="med" len="med"/>
          </a:ln>
        </p:spPr>
      </p:cxnSp>
      <p:sp>
        <p:nvSpPr>
          <p:cNvPr id="222" name="Google Shape;222;p8"/>
          <p:cNvSpPr txBox="1"/>
          <p:nvPr/>
        </p:nvSpPr>
        <p:spPr>
          <a:xfrm>
            <a:off x="7499350" y="2563812"/>
            <a:ext cx="1296987"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Cloroplasti</a:t>
            </a:r>
            <a:endParaRPr/>
          </a:p>
        </p:txBody>
      </p:sp>
      <p:sp>
        <p:nvSpPr>
          <p:cNvPr id="223" name="Google Shape;223;p8"/>
          <p:cNvSpPr/>
          <p:nvPr/>
        </p:nvSpPr>
        <p:spPr>
          <a:xfrm rot="7620000">
            <a:off x="5099843" y="3161506"/>
            <a:ext cx="595312" cy="1409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cxnSp>
        <p:nvCxnSpPr>
          <p:cNvPr id="224" name="Google Shape;224;p8"/>
          <p:cNvCxnSpPr/>
          <p:nvPr/>
        </p:nvCxnSpPr>
        <p:spPr>
          <a:xfrm rot="10800000">
            <a:off x="6029325" y="4267200"/>
            <a:ext cx="838200" cy="17462"/>
          </a:xfrm>
          <a:prstGeom prst="straightConnector1">
            <a:avLst/>
          </a:prstGeom>
          <a:noFill/>
          <a:ln w="9525" cap="flat" cmpd="sng">
            <a:solidFill>
              <a:srgbClr val="FF0000"/>
            </a:solidFill>
            <a:prstDash val="solid"/>
            <a:miter lim="800000"/>
            <a:headEnd type="stealth" w="med" len="med"/>
            <a:tailEnd type="none" w="med" len="med"/>
          </a:ln>
        </p:spPr>
      </p:cxnSp>
      <p:sp>
        <p:nvSpPr>
          <p:cNvPr id="225" name="Google Shape;225;p8"/>
          <p:cNvSpPr txBox="1"/>
          <p:nvPr/>
        </p:nvSpPr>
        <p:spPr>
          <a:xfrm>
            <a:off x="6819900" y="3957637"/>
            <a:ext cx="2116137"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Nervature</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 (xilema e floema )</a:t>
            </a:r>
            <a:endParaRPr/>
          </a:p>
        </p:txBody>
      </p:sp>
      <p:sp>
        <p:nvSpPr>
          <p:cNvPr id="18" name="Line 10">
            <a:extLst>
              <a:ext uri="{FF2B5EF4-FFF2-40B4-BE49-F238E27FC236}">
                <a16:creationId xmlns:a16="http://schemas.microsoft.com/office/drawing/2014/main" id="{33D7BC6E-7B75-420F-9622-B7A6284BF5C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9" name="Text Box 11">
            <a:extLst>
              <a:ext uri="{FF2B5EF4-FFF2-40B4-BE49-F238E27FC236}">
                <a16:creationId xmlns:a16="http://schemas.microsoft.com/office/drawing/2014/main" id="{88AF628B-84A7-465F-A0B5-19412F7E6CFD}"/>
              </a:ext>
            </a:extLst>
          </p:cNvPr>
          <p:cNvSpPr txBox="1">
            <a:spLocks noChangeArrowheads="1"/>
          </p:cNvSpPr>
          <p:nvPr/>
        </p:nvSpPr>
        <p:spPr bwMode="auto">
          <a:xfrm>
            <a:off x="1078891"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20" name="Segnaposto numero diapositiva 6">
            <a:extLst>
              <a:ext uri="{FF2B5EF4-FFF2-40B4-BE49-F238E27FC236}">
                <a16:creationId xmlns:a16="http://schemas.microsoft.com/office/drawing/2014/main" id="{5DDEAA7F-F24A-4FA8-B5E8-C68FA265BFE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11</a:t>
            </a:fld>
            <a:endParaRPr lang="it-IT" altLang="it-IT" sz="1100">
              <a:solidFill>
                <a:schemeClr val="bg1"/>
              </a:solidFill>
            </a:endParaRPr>
          </a:p>
        </p:txBody>
      </p:sp>
      <p:sp>
        <p:nvSpPr>
          <p:cNvPr id="21" name="Segnaposto piè di pagina 7">
            <a:extLst>
              <a:ext uri="{FF2B5EF4-FFF2-40B4-BE49-F238E27FC236}">
                <a16:creationId xmlns:a16="http://schemas.microsoft.com/office/drawing/2014/main" id="{6CAF582F-31E3-4515-882B-D84680FC8D05}"/>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9"/>
          <p:cNvPicPr preferRelativeResize="0"/>
          <p:nvPr/>
        </p:nvPicPr>
        <p:blipFill rotWithShape="1">
          <a:blip r:embed="rId3">
            <a:alphaModFix/>
          </a:blip>
          <a:srcRect/>
          <a:stretch/>
        </p:blipFill>
        <p:spPr>
          <a:xfrm>
            <a:off x="41133" y="736261"/>
            <a:ext cx="4282450" cy="3922476"/>
          </a:xfrm>
          <a:prstGeom prst="rect">
            <a:avLst/>
          </a:prstGeom>
          <a:noFill/>
          <a:ln>
            <a:noFill/>
          </a:ln>
        </p:spPr>
      </p:pic>
      <p:sp>
        <p:nvSpPr>
          <p:cNvPr id="233" name="Google Shape;233;p9"/>
          <p:cNvSpPr txBox="1"/>
          <p:nvPr/>
        </p:nvSpPr>
        <p:spPr>
          <a:xfrm>
            <a:off x="4572000" y="939800"/>
            <a:ext cx="6553200" cy="3835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1. Cuticola</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2. Mesofillo (parenchima fotosintetico)</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3. Epidermide inferiore (molti stomi)</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4. Stomi</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5. Nervatura (xilema di colore rosso; floema </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di colore viola)</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6. Tessuto lacunoso (passaggio di CO</a:t>
            </a:r>
            <a:r>
              <a:rPr lang="en-US" sz="1800" b="0" i="0" u="none" baseline="-25000">
                <a:solidFill>
                  <a:schemeClr val="dk1"/>
                </a:solidFill>
                <a:latin typeface="Calibri"/>
                <a:ea typeface="Calibri"/>
                <a:cs typeface="Calibri"/>
                <a:sym typeface="Calibri"/>
              </a:rPr>
              <a:t>2</a:t>
            </a:r>
            <a:r>
              <a:rPr lang="en-US" sz="1800" b="0" i="0" u="none">
                <a:solidFill>
                  <a:schemeClr val="dk1"/>
                </a:solidFill>
                <a:latin typeface="Calibri"/>
                <a:ea typeface="Calibri"/>
                <a:cs typeface="Calibri"/>
                <a:sym typeface="Calibri"/>
              </a:rPr>
              <a:t>)</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7. Tessuto a palizzata (fotosintesi)</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8. Epidermide superiore (pochi stomi)</a:t>
            </a:r>
            <a:endParaRPr/>
          </a:p>
        </p:txBody>
      </p:sp>
      <p:sp>
        <p:nvSpPr>
          <p:cNvPr id="234" name="Google Shape;234;p9"/>
          <p:cNvSpPr txBox="1"/>
          <p:nvPr/>
        </p:nvSpPr>
        <p:spPr>
          <a:xfrm>
            <a:off x="3563937" y="539750"/>
            <a:ext cx="5786437"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Foglia dorso-ventrale dicotiledone</a:t>
            </a:r>
            <a:endParaRPr/>
          </a:p>
        </p:txBody>
      </p:sp>
      <p:sp>
        <p:nvSpPr>
          <p:cNvPr id="235" name="Google Shape;235;p9"/>
          <p:cNvSpPr txBox="1"/>
          <p:nvPr/>
        </p:nvSpPr>
        <p:spPr>
          <a:xfrm>
            <a:off x="242887" y="4994275"/>
            <a:ext cx="8658225" cy="9239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800"/>
              <a:buFont typeface="Calibri"/>
              <a:buNone/>
            </a:pPr>
            <a:r>
              <a:rPr lang="en-US" sz="1800" b="0" i="1" u="none">
                <a:solidFill>
                  <a:schemeClr val="dk1"/>
                </a:solidFill>
                <a:latin typeface="Calibri"/>
                <a:ea typeface="Calibri"/>
                <a:cs typeface="Calibri"/>
                <a:sym typeface="Calibri"/>
              </a:rPr>
              <a:t>I fasci vascolari delle foglie sono di tipo collaterale chiuso, solo eccezionalmente può avvenire un piccolo accrescimento secondario, limitato alla nervatura centrale delle foglie che durano per anni. Le foglie sono quindi costituite, quasi tutte, da soli tessuti primari. </a:t>
            </a:r>
            <a:endParaRPr/>
          </a:p>
        </p:txBody>
      </p:sp>
      <p:sp>
        <p:nvSpPr>
          <p:cNvPr id="7" name="Line 10">
            <a:extLst>
              <a:ext uri="{FF2B5EF4-FFF2-40B4-BE49-F238E27FC236}">
                <a16:creationId xmlns:a16="http://schemas.microsoft.com/office/drawing/2014/main" id="{4133149F-D7F6-4882-A55E-B96CE65CD45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8" name="Text Box 11">
            <a:extLst>
              <a:ext uri="{FF2B5EF4-FFF2-40B4-BE49-F238E27FC236}">
                <a16:creationId xmlns:a16="http://schemas.microsoft.com/office/drawing/2014/main" id="{CF3DAFE9-649C-4D51-94F1-EDB2662BA435}"/>
              </a:ext>
            </a:extLst>
          </p:cNvPr>
          <p:cNvSpPr txBox="1">
            <a:spLocks noChangeArrowheads="1"/>
          </p:cNvSpPr>
          <p:nvPr/>
        </p:nvSpPr>
        <p:spPr bwMode="auto">
          <a:xfrm>
            <a:off x="1078891"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9" name="Segnaposto numero diapositiva 6">
            <a:extLst>
              <a:ext uri="{FF2B5EF4-FFF2-40B4-BE49-F238E27FC236}">
                <a16:creationId xmlns:a16="http://schemas.microsoft.com/office/drawing/2014/main" id="{59560CDF-D8B6-4D38-9FB5-7412ECC9CC24}"/>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12</a:t>
            </a:fld>
            <a:endParaRPr lang="it-IT" altLang="it-IT" sz="1100">
              <a:solidFill>
                <a:schemeClr val="bg1"/>
              </a:solidFill>
            </a:endParaRPr>
          </a:p>
        </p:txBody>
      </p:sp>
      <p:sp>
        <p:nvSpPr>
          <p:cNvPr id="10" name="Segnaposto piè di pagina 7">
            <a:extLst>
              <a:ext uri="{FF2B5EF4-FFF2-40B4-BE49-F238E27FC236}">
                <a16:creationId xmlns:a16="http://schemas.microsoft.com/office/drawing/2014/main" id="{7B1A14FD-0EDA-45EB-8342-2CD18FB73CEE}"/>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descr="Vetrini &amp; Copri Vetrini &lt; Materiale di consumo &lt; Necessità della ..."/>
          <p:cNvPicPr preferRelativeResize="0"/>
          <p:nvPr/>
        </p:nvPicPr>
        <p:blipFill rotWithShape="1">
          <a:blip r:embed="rId3">
            <a:alphaModFix/>
          </a:blip>
          <a:srcRect/>
          <a:stretch/>
        </p:blipFill>
        <p:spPr>
          <a:xfrm>
            <a:off x="6481762" y="3352800"/>
            <a:ext cx="2452687" cy="2454275"/>
          </a:xfrm>
          <a:prstGeom prst="rect">
            <a:avLst/>
          </a:prstGeom>
          <a:noFill/>
          <a:ln>
            <a:noFill/>
          </a:ln>
        </p:spPr>
      </p:pic>
      <p:sp>
        <p:nvSpPr>
          <p:cNvPr id="242" name="Google Shape;242;p10"/>
          <p:cNvSpPr txBox="1"/>
          <p:nvPr/>
        </p:nvSpPr>
        <p:spPr>
          <a:xfrm>
            <a:off x="639762" y="511175"/>
            <a:ext cx="800735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Protocollo per l’osservazione al microscopio di preparati fogliari a fresco</a:t>
            </a:r>
            <a:endParaRPr/>
          </a:p>
        </p:txBody>
      </p:sp>
      <p:sp>
        <p:nvSpPr>
          <p:cNvPr id="243" name="Google Shape;243;p10"/>
          <p:cNvSpPr txBox="1"/>
          <p:nvPr/>
        </p:nvSpPr>
        <p:spPr>
          <a:xfrm>
            <a:off x="30162" y="1125537"/>
            <a:ext cx="2339975" cy="40925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00"/>
              </a:buClr>
              <a:buSzPts val="2000"/>
              <a:buFont typeface="Calibri"/>
              <a:buNone/>
            </a:pPr>
            <a:r>
              <a:rPr lang="en-US" sz="2000" b="0" i="1" u="none">
                <a:solidFill>
                  <a:srgbClr val="006600"/>
                </a:solidFill>
                <a:latin typeface="Calibri"/>
                <a:ea typeface="Calibri"/>
                <a:cs typeface="Calibri"/>
                <a:sym typeface="Calibri"/>
              </a:rPr>
              <a:t>Strumenti</a:t>
            </a:r>
            <a:r>
              <a:rPr lang="en-US" sz="2000" b="0" i="1" u="none">
                <a:solidFill>
                  <a:schemeClr val="dk1"/>
                </a:solidFill>
                <a:latin typeface="Calibri"/>
                <a:ea typeface="Calibri"/>
                <a:cs typeface="Calibri"/>
                <a:sym typeface="Calibri"/>
              </a:rPr>
              <a:t>:</a:t>
            </a:r>
            <a:r>
              <a:rPr lang="en-US" sz="2000" b="0" i="0" u="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Microscopio</a:t>
            </a:r>
            <a:endParaRPr/>
          </a:p>
          <a:p>
            <a:pPr marL="0" marR="0" lvl="0" indent="0" algn="l" rtl="0">
              <a:lnSpc>
                <a:spcPct val="100000"/>
              </a:lnSpc>
              <a:spcBef>
                <a:spcPts val="0"/>
              </a:spcBef>
              <a:spcAft>
                <a:spcPts val="0"/>
              </a:spcAft>
              <a:buClr>
                <a:schemeClr val="lt1"/>
              </a:buClr>
              <a:buSzPts val="2000"/>
              <a:buFont typeface="Arial"/>
              <a:buNone/>
            </a:pPr>
            <a:endParaRPr sz="2000" b="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600"/>
              </a:buClr>
              <a:buSzPts val="2000"/>
              <a:buFont typeface="Calibri"/>
              <a:buNone/>
            </a:pPr>
            <a:r>
              <a:rPr lang="en-US" sz="2000" b="0" i="1" u="none">
                <a:solidFill>
                  <a:srgbClr val="006600"/>
                </a:solidFill>
                <a:latin typeface="Calibri"/>
                <a:ea typeface="Calibri"/>
                <a:cs typeface="Calibri"/>
                <a:sym typeface="Calibri"/>
              </a:rPr>
              <a:t>Materiale</a:t>
            </a:r>
            <a:r>
              <a:rPr lang="en-US" sz="2000" b="0" i="1" u="none">
                <a:solidFill>
                  <a:schemeClr val="dk1"/>
                </a:solidFill>
                <a:latin typeface="Calibri"/>
                <a:ea typeface="Calibri"/>
                <a:cs typeface="Calibri"/>
                <a:sym typeface="Calibri"/>
              </a:rPr>
              <a:t>:</a:t>
            </a:r>
            <a:r>
              <a:rPr lang="en-US" sz="2000" b="0" i="0" u="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Foglie fresche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Lamette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Navicelle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Pipette monouso</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Pinzette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Spruzzetta</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Vetrini portaoggetti</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Vetrini copri-oggetto</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  </a:t>
            </a:r>
            <a:endParaRPr/>
          </a:p>
        </p:txBody>
      </p:sp>
      <p:pic>
        <p:nvPicPr>
          <p:cNvPr id="244" name="Google Shape;244;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29075" y="1344612"/>
            <a:ext cx="4618037" cy="2084387"/>
          </a:xfrm>
          <a:prstGeom prst="rect">
            <a:avLst/>
          </a:prstGeom>
          <a:noFill/>
          <a:ln>
            <a:noFill/>
          </a:ln>
        </p:spPr>
      </p:pic>
      <p:pic>
        <p:nvPicPr>
          <p:cNvPr id="245" name="Google Shape;245;p10"/>
          <p:cNvPicPr preferRelativeResize="0"/>
          <p:nvPr/>
        </p:nvPicPr>
        <p:blipFill rotWithShape="1">
          <a:blip r:embed="rId5">
            <a:alphaModFix/>
          </a:blip>
          <a:srcRect/>
          <a:stretch/>
        </p:blipFill>
        <p:spPr>
          <a:xfrm>
            <a:off x="2979737" y="3941762"/>
            <a:ext cx="1820862" cy="1276350"/>
          </a:xfrm>
          <a:prstGeom prst="rect">
            <a:avLst/>
          </a:prstGeom>
          <a:noFill/>
          <a:ln>
            <a:noFill/>
          </a:ln>
        </p:spPr>
      </p:pic>
      <p:pic>
        <p:nvPicPr>
          <p:cNvPr id="246" name="Google Shape;246;p10"/>
          <p:cNvPicPr preferRelativeResize="0"/>
          <p:nvPr/>
        </p:nvPicPr>
        <p:blipFill rotWithShape="1">
          <a:blip r:embed="rId6">
            <a:alphaModFix/>
          </a:blip>
          <a:srcRect/>
          <a:stretch/>
        </p:blipFill>
        <p:spPr>
          <a:xfrm>
            <a:off x="4935537" y="4006850"/>
            <a:ext cx="1719262" cy="1719262"/>
          </a:xfrm>
          <a:prstGeom prst="rect">
            <a:avLst/>
          </a:prstGeom>
          <a:noFill/>
          <a:ln>
            <a:noFill/>
          </a:ln>
        </p:spPr>
      </p:pic>
      <p:pic>
        <p:nvPicPr>
          <p:cNvPr id="247" name="Google Shape;247;p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051050" y="1684337"/>
            <a:ext cx="1525587" cy="1357312"/>
          </a:xfrm>
          <a:prstGeom prst="rect">
            <a:avLst/>
          </a:prstGeom>
          <a:noFill/>
          <a:ln>
            <a:noFill/>
          </a:ln>
        </p:spPr>
      </p:pic>
      <p:sp>
        <p:nvSpPr>
          <p:cNvPr id="10" name="Line 10">
            <a:extLst>
              <a:ext uri="{FF2B5EF4-FFF2-40B4-BE49-F238E27FC236}">
                <a16:creationId xmlns:a16="http://schemas.microsoft.com/office/drawing/2014/main" id="{C082F5C1-6328-4D8E-9279-22D7E970F28A}"/>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247355B2-F7E3-417D-823D-D053A06E5A17}"/>
              </a:ext>
            </a:extLst>
          </p:cNvPr>
          <p:cNvSpPr txBox="1">
            <a:spLocks noChangeArrowheads="1"/>
          </p:cNvSpPr>
          <p:nvPr/>
        </p:nvSpPr>
        <p:spPr bwMode="auto">
          <a:xfrm>
            <a:off x="1078891"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2" name="Segnaposto numero diapositiva 6">
            <a:extLst>
              <a:ext uri="{FF2B5EF4-FFF2-40B4-BE49-F238E27FC236}">
                <a16:creationId xmlns:a16="http://schemas.microsoft.com/office/drawing/2014/main" id="{FF5E172C-B0F5-4457-BEB1-6903DE5F125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13</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32270C91-77A7-4332-A033-9787BAE82B9C}"/>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1"/>
          <p:cNvSpPr txBox="1"/>
          <p:nvPr/>
        </p:nvSpPr>
        <p:spPr>
          <a:xfrm>
            <a:off x="1016000" y="1916112"/>
            <a:ext cx="7577137" cy="2160587"/>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80000"/>
              </a:lnSpc>
              <a:spcBef>
                <a:spcPts val="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Effettuare tutte le sezioni ponendo la lametta perpendicolarmente alla lamina della foglia (sezioni trasversali)</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Porre le sezioni nella navicella e aggiungere </a:t>
            </a:r>
            <a:r>
              <a:rPr lang="en-US" sz="1600" b="1" i="0" u="none">
                <a:solidFill>
                  <a:schemeClr val="dk1"/>
                </a:solidFill>
                <a:latin typeface="Calibri"/>
                <a:ea typeface="Calibri"/>
                <a:cs typeface="Calibri"/>
                <a:sym typeface="Calibri"/>
              </a:rPr>
              <a:t>acqua di Javel </a:t>
            </a:r>
            <a:r>
              <a:rPr lang="en-US" sz="1600" b="0" i="0" u="none">
                <a:solidFill>
                  <a:schemeClr val="dk1"/>
                </a:solidFill>
                <a:latin typeface="Calibri"/>
                <a:ea typeface="Calibri"/>
                <a:cs typeface="Calibri"/>
                <a:sym typeface="Calibri"/>
              </a:rPr>
              <a:t>(ipoclorito di sodio diluito 1:8) (</a:t>
            </a:r>
            <a:r>
              <a:rPr lang="en-US" sz="1600" b="0" i="0" u="sng">
                <a:solidFill>
                  <a:schemeClr val="dk1"/>
                </a:solidFill>
                <a:latin typeface="Calibri"/>
                <a:ea typeface="Calibri"/>
                <a:cs typeface="Calibri"/>
                <a:sym typeface="Calibri"/>
              </a:rPr>
              <a:t>le sezioni si decolorano</a:t>
            </a:r>
            <a:r>
              <a:rPr lang="en-US" sz="1600" b="0" i="0" u="none">
                <a:solidFill>
                  <a:schemeClr val="dk1"/>
                </a:solidFill>
                <a:latin typeface="Calibri"/>
                <a:ea typeface="Calibri"/>
                <a:cs typeface="Calibri"/>
                <a:sym typeface="Calibri"/>
              </a:rPr>
              <a:t>)</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Calcolare </a:t>
            </a:r>
            <a:r>
              <a:rPr lang="en-US" sz="1600" b="1" i="0" u="none">
                <a:solidFill>
                  <a:schemeClr val="dk1"/>
                </a:solidFill>
                <a:latin typeface="Calibri"/>
                <a:ea typeface="Calibri"/>
                <a:cs typeface="Calibri"/>
                <a:sym typeface="Calibri"/>
              </a:rPr>
              <a:t>10</a:t>
            </a:r>
            <a:r>
              <a:rPr lang="en-US" sz="1600" b="0" i="0" u="none">
                <a:solidFill>
                  <a:schemeClr val="dk1"/>
                </a:solidFill>
                <a:latin typeface="Calibri"/>
                <a:ea typeface="Calibri"/>
                <a:cs typeface="Calibri"/>
                <a:sym typeface="Calibri"/>
              </a:rPr>
              <a:t> min dall’ultima sezione</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Lavaggio in </a:t>
            </a:r>
            <a:r>
              <a:rPr lang="en-US" sz="1600" b="1" i="0" u="none">
                <a:solidFill>
                  <a:schemeClr val="dk1"/>
                </a:solidFill>
                <a:latin typeface="Calibri"/>
                <a:ea typeface="Calibri"/>
                <a:cs typeface="Calibri"/>
                <a:sym typeface="Calibri"/>
              </a:rPr>
              <a:t>acqua distillata</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Montaggio su vetrino portaoggetto, aggiungere una goccia di </a:t>
            </a:r>
            <a:r>
              <a:rPr lang="en-US" sz="1600" b="1" i="0" u="none">
                <a:solidFill>
                  <a:schemeClr val="dk1"/>
                </a:solidFill>
                <a:latin typeface="Calibri"/>
                <a:ea typeface="Calibri"/>
                <a:cs typeface="Calibri"/>
                <a:sym typeface="Calibri"/>
              </a:rPr>
              <a:t>acqua distillata, </a:t>
            </a:r>
            <a:r>
              <a:rPr lang="en-US" sz="1600" b="0" i="0" u="none">
                <a:solidFill>
                  <a:schemeClr val="dk1"/>
                </a:solidFill>
                <a:latin typeface="Calibri"/>
                <a:ea typeface="Calibri"/>
                <a:cs typeface="Calibri"/>
                <a:sym typeface="Calibri"/>
              </a:rPr>
              <a:t>coprire con il vetrino coprioggetto e osservare</a:t>
            </a:r>
            <a:endParaRPr/>
          </a:p>
        </p:txBody>
      </p:sp>
      <p:pic>
        <p:nvPicPr>
          <p:cNvPr id="255" name="Google Shape;25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87650" y="4364037"/>
            <a:ext cx="1860550" cy="1463675"/>
          </a:xfrm>
          <a:prstGeom prst="rect">
            <a:avLst/>
          </a:prstGeom>
          <a:noFill/>
          <a:ln>
            <a:noFill/>
          </a:ln>
        </p:spPr>
      </p:pic>
      <p:pic>
        <p:nvPicPr>
          <p:cNvPr id="256" name="Google Shape;256;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2237" y="4392612"/>
            <a:ext cx="923925" cy="1860550"/>
          </a:xfrm>
          <a:prstGeom prst="rect">
            <a:avLst/>
          </a:prstGeom>
          <a:noFill/>
          <a:ln>
            <a:noFill/>
          </a:ln>
        </p:spPr>
      </p:pic>
      <p:sp>
        <p:nvSpPr>
          <p:cNvPr id="257" name="Google Shape;257;p11"/>
          <p:cNvSpPr/>
          <p:nvPr/>
        </p:nvSpPr>
        <p:spPr>
          <a:xfrm>
            <a:off x="1511300" y="4221162"/>
            <a:ext cx="935037" cy="1008062"/>
          </a:xfrm>
          <a:prstGeom prst="curvedRightArrow">
            <a:avLst>
              <a:gd name="adj1" fmla="val 11582"/>
              <a:gd name="adj2" fmla="val 19095"/>
              <a:gd name="adj3" fmla="val 16200"/>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58" name="Google Shape;258;p11"/>
          <p:cNvSpPr txBox="1"/>
          <p:nvPr/>
        </p:nvSpPr>
        <p:spPr>
          <a:xfrm>
            <a:off x="4886325" y="4508500"/>
            <a:ext cx="4135437" cy="10779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600"/>
              <a:buFont typeface="Calibri"/>
              <a:buNone/>
            </a:pPr>
            <a:r>
              <a:rPr lang="en-US" sz="1600" b="0" i="1" u="none">
                <a:solidFill>
                  <a:schemeClr val="dk1"/>
                </a:solidFill>
                <a:latin typeface="Calibri"/>
                <a:ea typeface="Calibri"/>
                <a:cs typeface="Calibri"/>
                <a:sym typeface="Calibri"/>
              </a:rPr>
              <a:t>N.B. le sezioni possono essere anche osservate senza la decolorazione ponendole direttamente sul vetrino potaoggetto a aggiungendo l’acqua distillata</a:t>
            </a:r>
            <a:endParaRPr/>
          </a:p>
        </p:txBody>
      </p:sp>
      <p:sp>
        <p:nvSpPr>
          <p:cNvPr id="259" name="Google Shape;259;p11"/>
          <p:cNvSpPr txBox="1"/>
          <p:nvPr/>
        </p:nvSpPr>
        <p:spPr>
          <a:xfrm>
            <a:off x="153010" y="1089205"/>
            <a:ext cx="788352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1" i="0" u="none" dirty="0" err="1">
                <a:solidFill>
                  <a:srgbClr val="006600"/>
                </a:solidFill>
                <a:latin typeface="Calibri"/>
                <a:ea typeface="Calibri"/>
                <a:cs typeface="Calibri"/>
                <a:sym typeface="Calibri"/>
              </a:rPr>
              <a:t>Protocollo</a:t>
            </a:r>
            <a:r>
              <a:rPr lang="en-US" sz="2000" b="1" i="0" u="none" dirty="0">
                <a:solidFill>
                  <a:srgbClr val="006600"/>
                </a:solidFill>
                <a:latin typeface="Calibri"/>
                <a:ea typeface="Calibri"/>
                <a:cs typeface="Calibri"/>
                <a:sym typeface="Calibri"/>
              </a:rPr>
              <a:t> per </a:t>
            </a:r>
            <a:r>
              <a:rPr lang="en-US" sz="2000" b="1" i="0" u="none" dirty="0" err="1">
                <a:solidFill>
                  <a:srgbClr val="006600"/>
                </a:solidFill>
                <a:latin typeface="Calibri"/>
                <a:ea typeface="Calibri"/>
                <a:cs typeface="Calibri"/>
                <a:sym typeface="Calibri"/>
              </a:rPr>
              <a:t>l’osservazione</a:t>
            </a:r>
            <a:r>
              <a:rPr lang="en-US" sz="2000" b="1" i="0" u="none" dirty="0">
                <a:solidFill>
                  <a:srgbClr val="006600"/>
                </a:solidFill>
                <a:latin typeface="Calibri"/>
                <a:ea typeface="Calibri"/>
                <a:cs typeface="Calibri"/>
                <a:sym typeface="Calibri"/>
              </a:rPr>
              <a:t> al </a:t>
            </a:r>
            <a:r>
              <a:rPr lang="en-US" sz="2000" b="1" i="0" u="none" dirty="0" err="1">
                <a:solidFill>
                  <a:srgbClr val="006600"/>
                </a:solidFill>
                <a:latin typeface="Calibri"/>
                <a:ea typeface="Calibri"/>
                <a:cs typeface="Calibri"/>
                <a:sym typeface="Calibri"/>
              </a:rPr>
              <a:t>microscopio</a:t>
            </a:r>
            <a:r>
              <a:rPr lang="en-US" sz="2000" b="1" i="0" u="none" dirty="0">
                <a:solidFill>
                  <a:srgbClr val="006600"/>
                </a:solidFill>
                <a:latin typeface="Calibri"/>
                <a:ea typeface="Calibri"/>
                <a:cs typeface="Calibri"/>
                <a:sym typeface="Calibri"/>
              </a:rPr>
              <a:t> di </a:t>
            </a:r>
            <a:r>
              <a:rPr lang="en-US" sz="2000" b="1" i="0" u="none" dirty="0" err="1">
                <a:solidFill>
                  <a:srgbClr val="006600"/>
                </a:solidFill>
                <a:latin typeface="Calibri"/>
                <a:ea typeface="Calibri"/>
                <a:cs typeface="Calibri"/>
                <a:sym typeface="Calibri"/>
              </a:rPr>
              <a:t>preparati</a:t>
            </a:r>
            <a:r>
              <a:rPr lang="en-US" sz="2000" b="1" i="0" u="none" dirty="0">
                <a:solidFill>
                  <a:srgbClr val="006600"/>
                </a:solidFill>
                <a:latin typeface="Calibri"/>
                <a:ea typeface="Calibri"/>
                <a:cs typeface="Calibri"/>
                <a:sym typeface="Calibri"/>
              </a:rPr>
              <a:t> </a:t>
            </a:r>
            <a:r>
              <a:rPr lang="en-US" sz="2000" b="1" i="0" u="none" dirty="0" err="1">
                <a:solidFill>
                  <a:srgbClr val="006600"/>
                </a:solidFill>
                <a:latin typeface="Calibri"/>
                <a:ea typeface="Calibri"/>
                <a:cs typeface="Calibri"/>
                <a:sym typeface="Calibri"/>
              </a:rPr>
              <a:t>vegetali</a:t>
            </a:r>
            <a:r>
              <a:rPr lang="en-US" sz="2000" b="1" i="0" u="none" dirty="0">
                <a:solidFill>
                  <a:srgbClr val="006600"/>
                </a:solidFill>
                <a:latin typeface="Calibri"/>
                <a:ea typeface="Calibri"/>
                <a:cs typeface="Calibri"/>
                <a:sym typeface="Calibri"/>
              </a:rPr>
              <a:t> a fresco </a:t>
            </a:r>
            <a:r>
              <a:rPr lang="en-US" sz="2000" b="1" i="0" u="none" dirty="0" err="1">
                <a:solidFill>
                  <a:srgbClr val="006600"/>
                </a:solidFill>
                <a:latin typeface="Calibri"/>
                <a:ea typeface="Calibri"/>
                <a:cs typeface="Calibri"/>
                <a:sym typeface="Calibri"/>
              </a:rPr>
              <a:t>semplicemente</a:t>
            </a:r>
            <a:r>
              <a:rPr lang="en-US" sz="2000" b="1" i="0" u="none" dirty="0">
                <a:solidFill>
                  <a:srgbClr val="006600"/>
                </a:solidFill>
                <a:latin typeface="Calibri"/>
                <a:ea typeface="Calibri"/>
                <a:cs typeface="Calibri"/>
                <a:sym typeface="Calibri"/>
              </a:rPr>
              <a:t> </a:t>
            </a:r>
            <a:r>
              <a:rPr lang="en-US" sz="2000" b="1" i="0" u="none" dirty="0" err="1">
                <a:solidFill>
                  <a:srgbClr val="006600"/>
                </a:solidFill>
                <a:latin typeface="Calibri"/>
                <a:ea typeface="Calibri"/>
                <a:cs typeface="Calibri"/>
                <a:sym typeface="Calibri"/>
              </a:rPr>
              <a:t>decolorati</a:t>
            </a:r>
            <a:endParaRPr dirty="0"/>
          </a:p>
        </p:txBody>
      </p:sp>
      <p:sp>
        <p:nvSpPr>
          <p:cNvPr id="10" name="Line 10">
            <a:extLst>
              <a:ext uri="{FF2B5EF4-FFF2-40B4-BE49-F238E27FC236}">
                <a16:creationId xmlns:a16="http://schemas.microsoft.com/office/drawing/2014/main" id="{2B0E17B3-8636-4943-889B-75146909C7D8}"/>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F7508621-82B9-4D58-8E29-2CCA31EFE9EE}"/>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pic>
        <p:nvPicPr>
          <p:cNvPr id="13" name="Google Shape;254;p11">
            <a:extLst>
              <a:ext uri="{FF2B5EF4-FFF2-40B4-BE49-F238E27FC236}">
                <a16:creationId xmlns:a16="http://schemas.microsoft.com/office/drawing/2014/main" id="{6A718BB1-638A-4BDE-BA55-D7D5305F019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b="-1647"/>
          <a:stretch/>
        </p:blipFill>
        <p:spPr>
          <a:xfrm>
            <a:off x="7667625" y="41275"/>
            <a:ext cx="1185862" cy="1104900"/>
          </a:xfrm>
          <a:prstGeom prst="rect">
            <a:avLst/>
          </a:prstGeom>
          <a:noFill/>
          <a:ln>
            <a:noFill/>
          </a:ln>
        </p:spPr>
      </p:pic>
      <p:sp>
        <p:nvSpPr>
          <p:cNvPr id="14" name="Segnaposto numero diapositiva 6">
            <a:extLst>
              <a:ext uri="{FF2B5EF4-FFF2-40B4-BE49-F238E27FC236}">
                <a16:creationId xmlns:a16="http://schemas.microsoft.com/office/drawing/2014/main" id="{82BA1763-1AC1-4B53-A2FC-9C66FB58CA2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14</a:t>
            </a:fld>
            <a:endParaRPr lang="it-IT" altLang="it-IT" sz="1100">
              <a:solidFill>
                <a:schemeClr val="bg1"/>
              </a:solidFill>
            </a:endParaRPr>
          </a:p>
        </p:txBody>
      </p:sp>
      <p:sp>
        <p:nvSpPr>
          <p:cNvPr id="15" name="Segnaposto piè di pagina 7">
            <a:extLst>
              <a:ext uri="{FF2B5EF4-FFF2-40B4-BE49-F238E27FC236}">
                <a16:creationId xmlns:a16="http://schemas.microsoft.com/office/drawing/2014/main" id="{65753EE2-9960-4725-8163-47377C817A63}"/>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5" name="Google Shape;265;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1475" y="2069737"/>
            <a:ext cx="8651875" cy="3689350"/>
          </a:xfrm>
          <a:prstGeom prst="rect">
            <a:avLst/>
          </a:prstGeom>
          <a:noFill/>
          <a:ln>
            <a:noFill/>
          </a:ln>
        </p:spPr>
      </p:pic>
      <p:sp>
        <p:nvSpPr>
          <p:cNvPr id="266" name="Google Shape;266;p12"/>
          <p:cNvSpPr txBox="1"/>
          <p:nvPr/>
        </p:nvSpPr>
        <p:spPr>
          <a:xfrm>
            <a:off x="7451725" y="6381750"/>
            <a:ext cx="141605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dicotiledone</a:t>
            </a:r>
            <a:endParaRPr/>
          </a:p>
        </p:txBody>
      </p:sp>
      <p:pic>
        <p:nvPicPr>
          <p:cNvPr id="269" name="Google Shape;26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38266" y="753640"/>
            <a:ext cx="2212072" cy="1659055"/>
          </a:xfrm>
          <a:prstGeom prst="rect">
            <a:avLst/>
          </a:prstGeom>
          <a:noFill/>
          <a:ln>
            <a:noFill/>
          </a:ln>
        </p:spPr>
      </p:pic>
      <p:cxnSp>
        <p:nvCxnSpPr>
          <p:cNvPr id="270" name="Google Shape;270;p12"/>
          <p:cNvCxnSpPr/>
          <p:nvPr/>
        </p:nvCxnSpPr>
        <p:spPr>
          <a:xfrm rot="10800000" flipH="1">
            <a:off x="4427537" y="1722075"/>
            <a:ext cx="646112" cy="830262"/>
          </a:xfrm>
          <a:prstGeom prst="straightConnector1">
            <a:avLst/>
          </a:prstGeom>
          <a:noFill/>
          <a:ln w="9525" cap="flat" cmpd="sng">
            <a:solidFill>
              <a:schemeClr val="dk1"/>
            </a:solidFill>
            <a:prstDash val="solid"/>
            <a:miter lim="800000"/>
            <a:headEnd type="none" w="med" len="med"/>
            <a:tailEnd type="triangle" w="med" len="med"/>
          </a:ln>
        </p:spPr>
      </p:cxnSp>
      <p:sp>
        <p:nvSpPr>
          <p:cNvPr id="271" name="Google Shape;271;p12"/>
          <p:cNvSpPr txBox="1"/>
          <p:nvPr/>
        </p:nvSpPr>
        <p:spPr>
          <a:xfrm>
            <a:off x="5073649" y="1444262"/>
            <a:ext cx="159092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Cuticola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superiore</a:t>
            </a:r>
            <a:endParaRPr dirty="0"/>
          </a:p>
        </p:txBody>
      </p:sp>
      <p:cxnSp>
        <p:nvCxnSpPr>
          <p:cNvPr id="272" name="Google Shape;272;p12"/>
          <p:cNvCxnSpPr/>
          <p:nvPr/>
        </p:nvCxnSpPr>
        <p:spPr>
          <a:xfrm>
            <a:off x="5700712" y="5333637"/>
            <a:ext cx="288925" cy="574675"/>
          </a:xfrm>
          <a:prstGeom prst="straightConnector1">
            <a:avLst/>
          </a:prstGeom>
          <a:noFill/>
          <a:ln w="9525" cap="flat" cmpd="sng">
            <a:solidFill>
              <a:schemeClr val="dk1"/>
            </a:solidFill>
            <a:prstDash val="solid"/>
            <a:miter lim="800000"/>
            <a:headEnd type="none" w="med" len="med"/>
            <a:tailEnd type="triangle" w="med" len="med"/>
          </a:ln>
        </p:spPr>
      </p:cxnSp>
      <p:sp>
        <p:nvSpPr>
          <p:cNvPr id="273" name="Google Shape;273;p12"/>
          <p:cNvSpPr txBox="1"/>
          <p:nvPr/>
        </p:nvSpPr>
        <p:spPr>
          <a:xfrm>
            <a:off x="5929312" y="5800362"/>
            <a:ext cx="17375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Cuticola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inferiore</a:t>
            </a:r>
            <a:endParaRPr dirty="0"/>
          </a:p>
        </p:txBody>
      </p:sp>
      <p:sp>
        <p:nvSpPr>
          <p:cNvPr id="15" name="Line 10">
            <a:extLst>
              <a:ext uri="{FF2B5EF4-FFF2-40B4-BE49-F238E27FC236}">
                <a16:creationId xmlns:a16="http://schemas.microsoft.com/office/drawing/2014/main" id="{EDAF1886-9082-4EB2-A2A2-8D2339027ABF}"/>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6" name="Text Box 11">
            <a:extLst>
              <a:ext uri="{FF2B5EF4-FFF2-40B4-BE49-F238E27FC236}">
                <a16:creationId xmlns:a16="http://schemas.microsoft.com/office/drawing/2014/main" id="{581BB77F-6155-4021-8B02-01B7B4E4DC89}"/>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7" name="Google Shape;268;p12">
            <a:extLst>
              <a:ext uri="{FF2B5EF4-FFF2-40B4-BE49-F238E27FC236}">
                <a16:creationId xmlns:a16="http://schemas.microsoft.com/office/drawing/2014/main" id="{E5478A27-F233-4804-9D41-F50CFC09990E}"/>
              </a:ext>
            </a:extLst>
          </p:cNvPr>
          <p:cNvSpPr txBox="1"/>
          <p:nvPr/>
        </p:nvSpPr>
        <p:spPr>
          <a:xfrm>
            <a:off x="107730" y="538872"/>
            <a:ext cx="6334125"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dorso-ventrale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dicotiledone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Laurus </a:t>
            </a:r>
            <a:r>
              <a:rPr lang="en-US" sz="2000" b="0" i="1" u="none" dirty="0" err="1">
                <a:solidFill>
                  <a:srgbClr val="006600"/>
                </a:solidFill>
                <a:latin typeface="Calibri"/>
                <a:ea typeface="Calibri"/>
                <a:cs typeface="Calibri"/>
                <a:sym typeface="Calibri"/>
              </a:rPr>
              <a:t>nobilis</a:t>
            </a:r>
            <a:r>
              <a:rPr lang="en-US" sz="2000" b="0" i="1" u="none" dirty="0">
                <a:solidFill>
                  <a:srgbClr val="006600"/>
                </a:solidFill>
                <a:latin typeface="Calibri"/>
                <a:ea typeface="Calibri"/>
                <a:cs typeface="Calibri"/>
                <a:sym typeface="Calibri"/>
              </a:rPr>
              <a:t>  </a:t>
            </a:r>
            <a:r>
              <a:rPr lang="en-US" sz="2000" b="0" i="0" u="none" dirty="0">
                <a:solidFill>
                  <a:srgbClr val="006600"/>
                </a:solidFill>
                <a:latin typeface="Calibri"/>
                <a:ea typeface="Calibri"/>
                <a:cs typeface="Calibri"/>
                <a:sym typeface="Calibri"/>
              </a:rPr>
              <a:t>L.)</a:t>
            </a:r>
            <a:endParaRPr dirty="0"/>
          </a:p>
        </p:txBody>
      </p:sp>
      <p:sp>
        <p:nvSpPr>
          <p:cNvPr id="18" name="Segnaposto numero diapositiva 6">
            <a:extLst>
              <a:ext uri="{FF2B5EF4-FFF2-40B4-BE49-F238E27FC236}">
                <a16:creationId xmlns:a16="http://schemas.microsoft.com/office/drawing/2014/main" id="{11453F42-B5FC-44D0-8321-4D2876D100E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15</a:t>
            </a:fld>
            <a:endParaRPr lang="it-IT" altLang="it-IT" sz="1100">
              <a:solidFill>
                <a:schemeClr val="bg1"/>
              </a:solidFill>
            </a:endParaRPr>
          </a:p>
        </p:txBody>
      </p:sp>
      <p:sp>
        <p:nvSpPr>
          <p:cNvPr id="19" name="Segnaposto piè di pagina 7">
            <a:extLst>
              <a:ext uri="{FF2B5EF4-FFF2-40B4-BE49-F238E27FC236}">
                <a16:creationId xmlns:a16="http://schemas.microsoft.com/office/drawing/2014/main" id="{7A30C8AB-8521-4A76-BF4E-2F17DF811015}"/>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3" descr="Immagine che contiene largo, bianco, sedendo, elefante&#10;&#10;Descrizione generata automa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9387" y="2133600"/>
            <a:ext cx="4603750" cy="3452812"/>
          </a:xfrm>
          <a:prstGeom prst="rect">
            <a:avLst/>
          </a:prstGeom>
          <a:noFill/>
          <a:ln>
            <a:noFill/>
          </a:ln>
        </p:spPr>
      </p:pic>
      <p:sp>
        <p:nvSpPr>
          <p:cNvPr id="280" name="Google Shape;280;p13"/>
          <p:cNvSpPr txBox="1"/>
          <p:nvPr/>
        </p:nvSpPr>
        <p:spPr>
          <a:xfrm>
            <a:off x="107950" y="549275"/>
            <a:ext cx="63357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a:solidFill>
                  <a:srgbClr val="006600"/>
                </a:solidFill>
                <a:latin typeface="Calibri"/>
                <a:ea typeface="Calibri"/>
                <a:cs typeface="Calibri"/>
                <a:sym typeface="Calibri"/>
              </a:rPr>
              <a:t>Spellatura di foglia dorso-ventrale di dicotiledone </a:t>
            </a:r>
            <a:endParaRPr/>
          </a:p>
          <a:p>
            <a:pPr marL="0" marR="0" lvl="0" indent="0" algn="just" rtl="0">
              <a:lnSpc>
                <a:spcPct val="100000"/>
              </a:lnSpc>
              <a:spcBef>
                <a:spcPts val="0"/>
              </a:spcBef>
              <a:spcAft>
                <a:spcPts val="0"/>
              </a:spcAft>
              <a:buClr>
                <a:srgbClr val="006600"/>
              </a:buClr>
              <a:buSzPts val="2000"/>
              <a:buFont typeface="Calibri"/>
              <a:buNone/>
            </a:pPr>
            <a:r>
              <a:rPr lang="en-US" sz="2000" b="0" i="0" u="none">
                <a:solidFill>
                  <a:srgbClr val="006600"/>
                </a:solidFill>
                <a:latin typeface="Calibri"/>
                <a:ea typeface="Calibri"/>
                <a:cs typeface="Calibri"/>
                <a:sym typeface="Calibri"/>
              </a:rPr>
              <a:t>(</a:t>
            </a:r>
            <a:r>
              <a:rPr lang="en-US" sz="2000" b="0" i="1" u="none">
                <a:solidFill>
                  <a:srgbClr val="006600"/>
                </a:solidFill>
                <a:latin typeface="Calibri"/>
                <a:ea typeface="Calibri"/>
                <a:cs typeface="Calibri"/>
                <a:sym typeface="Calibri"/>
              </a:rPr>
              <a:t>Arbutus unedo </a:t>
            </a:r>
            <a:r>
              <a:rPr lang="en-US" sz="2000" b="0" i="0" u="none">
                <a:solidFill>
                  <a:srgbClr val="006600"/>
                </a:solidFill>
                <a:latin typeface="Calibri"/>
                <a:ea typeface="Calibri"/>
                <a:cs typeface="Calibri"/>
                <a:sym typeface="Calibri"/>
              </a:rPr>
              <a:t>L.)</a:t>
            </a:r>
            <a:endParaRPr/>
          </a:p>
        </p:txBody>
      </p:sp>
      <p:pic>
        <p:nvPicPr>
          <p:cNvPr id="281" name="Google Shape;281;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24954" y="616509"/>
            <a:ext cx="2811096" cy="2764859"/>
          </a:xfrm>
          <a:prstGeom prst="rect">
            <a:avLst/>
          </a:prstGeom>
          <a:noFill/>
          <a:ln>
            <a:noFill/>
          </a:ln>
        </p:spPr>
      </p:pic>
      <p:cxnSp>
        <p:nvCxnSpPr>
          <p:cNvPr id="282" name="Google Shape;282;p13"/>
          <p:cNvCxnSpPr/>
          <p:nvPr/>
        </p:nvCxnSpPr>
        <p:spPr>
          <a:xfrm rot="10800000">
            <a:off x="4281487" y="4581525"/>
            <a:ext cx="1511300" cy="542925"/>
          </a:xfrm>
          <a:prstGeom prst="straightConnector1">
            <a:avLst/>
          </a:prstGeom>
          <a:noFill/>
          <a:ln w="38100" cap="flat" cmpd="sng">
            <a:solidFill>
              <a:schemeClr val="accent2"/>
            </a:solidFill>
            <a:prstDash val="solid"/>
            <a:miter lim="800000"/>
            <a:headEnd type="none" w="med" len="med"/>
            <a:tailEnd type="triangle" w="med" len="med"/>
          </a:ln>
        </p:spPr>
      </p:cxnSp>
      <p:sp>
        <p:nvSpPr>
          <p:cNvPr id="283" name="Google Shape;283;p13"/>
          <p:cNvSpPr txBox="1"/>
          <p:nvPr/>
        </p:nvSpPr>
        <p:spPr>
          <a:xfrm>
            <a:off x="5792787" y="5046662"/>
            <a:ext cx="12954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600" b="0" i="1" u="none" dirty="0" err="1">
                <a:solidFill>
                  <a:schemeClr val="dk1"/>
                </a:solidFill>
                <a:latin typeface="Calibri"/>
                <a:ea typeface="Calibri"/>
                <a:cs typeface="Calibri"/>
                <a:sym typeface="Calibri"/>
              </a:rPr>
              <a:t>Stomi</a:t>
            </a:r>
            <a:endParaRPr sz="1600" dirty="0"/>
          </a:p>
        </p:txBody>
      </p:sp>
      <p:cxnSp>
        <p:nvCxnSpPr>
          <p:cNvPr id="284" name="Google Shape;284;p13"/>
          <p:cNvCxnSpPr/>
          <p:nvPr/>
        </p:nvCxnSpPr>
        <p:spPr>
          <a:xfrm rot="10800000">
            <a:off x="4281487" y="3949700"/>
            <a:ext cx="1511300" cy="1174750"/>
          </a:xfrm>
          <a:prstGeom prst="straightConnector1">
            <a:avLst/>
          </a:prstGeom>
          <a:noFill/>
          <a:ln w="38100" cap="flat" cmpd="sng">
            <a:solidFill>
              <a:schemeClr val="accent2"/>
            </a:solidFill>
            <a:prstDash val="solid"/>
            <a:miter lim="800000"/>
            <a:headEnd type="none" w="med" len="med"/>
            <a:tailEnd type="triangle" w="med" len="med"/>
          </a:ln>
        </p:spPr>
      </p:cxnSp>
      <p:sp>
        <p:nvSpPr>
          <p:cNvPr id="285" name="Google Shape;285;p13"/>
          <p:cNvSpPr txBox="1"/>
          <p:nvPr/>
        </p:nvSpPr>
        <p:spPr>
          <a:xfrm>
            <a:off x="5105400" y="3381375"/>
            <a:ext cx="38846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a:solidFill>
                  <a:srgbClr val="006600"/>
                </a:solidFill>
                <a:latin typeface="Calibri"/>
                <a:ea typeface="Calibri"/>
                <a:cs typeface="Calibri"/>
                <a:sym typeface="Calibri"/>
              </a:rPr>
              <a:t>Spellatura: rimozione con una pinzetta dell’epidermide inferiore </a:t>
            </a:r>
            <a:endParaRPr/>
          </a:p>
        </p:txBody>
      </p:sp>
      <p:sp>
        <p:nvSpPr>
          <p:cNvPr id="10" name="Line 10">
            <a:extLst>
              <a:ext uri="{FF2B5EF4-FFF2-40B4-BE49-F238E27FC236}">
                <a16:creationId xmlns:a16="http://schemas.microsoft.com/office/drawing/2014/main" id="{26AFA7D8-FAA0-4210-B80A-C9E306BC3348}"/>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D27D946E-BF23-46E9-AE30-64077D670972}"/>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3" name="Segnaposto numero diapositiva 6">
            <a:extLst>
              <a:ext uri="{FF2B5EF4-FFF2-40B4-BE49-F238E27FC236}">
                <a16:creationId xmlns:a16="http://schemas.microsoft.com/office/drawing/2014/main" id="{B0407B72-F41D-4E72-9395-DDEDFDE13C4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16</a:t>
            </a:fld>
            <a:endParaRPr lang="it-IT" altLang="it-IT" sz="1100">
              <a:solidFill>
                <a:schemeClr val="bg1"/>
              </a:solidFill>
            </a:endParaRPr>
          </a:p>
        </p:txBody>
      </p:sp>
      <p:sp>
        <p:nvSpPr>
          <p:cNvPr id="14" name="Segnaposto piè di pagina 7">
            <a:extLst>
              <a:ext uri="{FF2B5EF4-FFF2-40B4-BE49-F238E27FC236}">
                <a16:creationId xmlns:a16="http://schemas.microsoft.com/office/drawing/2014/main" id="{096F8ADB-3D9D-4B10-9A6C-715A978FEC60}"/>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2" name="Google Shape;292;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12176" y="596934"/>
            <a:ext cx="2531824" cy="2037412"/>
          </a:xfrm>
          <a:prstGeom prst="rect">
            <a:avLst/>
          </a:prstGeom>
          <a:noFill/>
          <a:ln>
            <a:noFill/>
          </a:ln>
        </p:spPr>
      </p:pic>
      <p:pic>
        <p:nvPicPr>
          <p:cNvPr id="293" name="Google Shape;293;p14" descr="nerium oleander"/>
          <p:cNvPicPr preferRelativeResize="0"/>
          <p:nvPr/>
        </p:nvPicPr>
        <p:blipFill rotWithShape="1">
          <a:blip r:embed="rId4">
            <a:alphaModFix/>
          </a:blip>
          <a:srcRect/>
          <a:stretch/>
        </p:blipFill>
        <p:spPr>
          <a:xfrm>
            <a:off x="5723212" y="3619500"/>
            <a:ext cx="3411984" cy="2427592"/>
          </a:xfrm>
          <a:prstGeom prst="rect">
            <a:avLst/>
          </a:prstGeom>
          <a:noFill/>
          <a:ln>
            <a:noFill/>
          </a:ln>
        </p:spPr>
      </p:pic>
      <p:pic>
        <p:nvPicPr>
          <p:cNvPr id="294" name="Google Shape;294;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9862" y="1203325"/>
            <a:ext cx="4645025" cy="3563937"/>
          </a:xfrm>
          <a:prstGeom prst="rect">
            <a:avLst/>
          </a:prstGeom>
          <a:noFill/>
          <a:ln>
            <a:noFill/>
          </a:ln>
        </p:spPr>
      </p:pic>
      <p:cxnSp>
        <p:nvCxnSpPr>
          <p:cNvPr id="295" name="Google Shape;295;p14"/>
          <p:cNvCxnSpPr/>
          <p:nvPr/>
        </p:nvCxnSpPr>
        <p:spPr>
          <a:xfrm flipH="1">
            <a:off x="2627312" y="1182687"/>
            <a:ext cx="260350" cy="325437"/>
          </a:xfrm>
          <a:prstGeom prst="straightConnector1">
            <a:avLst/>
          </a:prstGeom>
          <a:noFill/>
          <a:ln w="9525" cap="flat" cmpd="sng">
            <a:solidFill>
              <a:schemeClr val="dk1"/>
            </a:solidFill>
            <a:prstDash val="solid"/>
            <a:miter lim="800000"/>
            <a:headEnd type="none" w="med" len="med"/>
            <a:tailEnd type="triangle" w="med" len="med"/>
          </a:ln>
        </p:spPr>
      </p:cxnSp>
      <p:sp>
        <p:nvSpPr>
          <p:cNvPr id="296" name="Google Shape;296;p14"/>
          <p:cNvSpPr txBox="1"/>
          <p:nvPr/>
        </p:nvSpPr>
        <p:spPr>
          <a:xfrm>
            <a:off x="3768725" y="1104820"/>
            <a:ext cx="12954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Nervatura</a:t>
            </a:r>
            <a:endParaRPr dirty="0"/>
          </a:p>
        </p:txBody>
      </p:sp>
      <p:cxnSp>
        <p:nvCxnSpPr>
          <p:cNvPr id="297" name="Google Shape;297;p14"/>
          <p:cNvCxnSpPr/>
          <p:nvPr/>
        </p:nvCxnSpPr>
        <p:spPr>
          <a:xfrm flipH="1">
            <a:off x="2520950" y="1370012"/>
            <a:ext cx="1554162" cy="1150937"/>
          </a:xfrm>
          <a:prstGeom prst="straightConnector1">
            <a:avLst/>
          </a:prstGeom>
          <a:noFill/>
          <a:ln w="9525" cap="flat" cmpd="sng">
            <a:solidFill>
              <a:schemeClr val="dk1"/>
            </a:solidFill>
            <a:prstDash val="solid"/>
            <a:miter lim="800000"/>
            <a:headEnd type="none" w="med" len="med"/>
            <a:tailEnd type="triangle" w="med" len="med"/>
          </a:ln>
        </p:spPr>
      </p:cxnSp>
      <p:sp>
        <p:nvSpPr>
          <p:cNvPr id="298" name="Google Shape;298;p14"/>
          <p:cNvSpPr txBox="1"/>
          <p:nvPr/>
        </p:nvSpPr>
        <p:spPr>
          <a:xfrm>
            <a:off x="2443609" y="926496"/>
            <a:ext cx="1524237"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Cuticola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superiore</a:t>
            </a:r>
            <a:endParaRPr dirty="0"/>
          </a:p>
        </p:txBody>
      </p:sp>
      <p:cxnSp>
        <p:nvCxnSpPr>
          <p:cNvPr id="299" name="Google Shape;299;p14"/>
          <p:cNvCxnSpPr/>
          <p:nvPr/>
        </p:nvCxnSpPr>
        <p:spPr>
          <a:xfrm rot="10800000">
            <a:off x="4403725" y="1741487"/>
            <a:ext cx="660400" cy="0"/>
          </a:xfrm>
          <a:prstGeom prst="straightConnector1">
            <a:avLst/>
          </a:prstGeom>
          <a:noFill/>
          <a:ln w="9525" cap="flat" cmpd="sng">
            <a:solidFill>
              <a:schemeClr val="dk1"/>
            </a:solidFill>
            <a:prstDash val="solid"/>
            <a:miter lim="800000"/>
            <a:headEnd type="none" w="med" len="med"/>
            <a:tailEnd type="triangle" w="med" len="med"/>
          </a:ln>
        </p:spPr>
      </p:cxnSp>
      <p:sp>
        <p:nvSpPr>
          <p:cNvPr id="300" name="Google Shape;300;p14"/>
          <p:cNvSpPr txBox="1"/>
          <p:nvPr/>
        </p:nvSpPr>
        <p:spPr>
          <a:xfrm>
            <a:off x="4815459" y="1294238"/>
            <a:ext cx="12954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Epidermide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superiore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stratificata</a:t>
            </a:r>
            <a:endParaRPr dirty="0"/>
          </a:p>
        </p:txBody>
      </p:sp>
      <p:cxnSp>
        <p:nvCxnSpPr>
          <p:cNvPr id="301" name="Google Shape;301;p14"/>
          <p:cNvCxnSpPr/>
          <p:nvPr/>
        </p:nvCxnSpPr>
        <p:spPr>
          <a:xfrm rot="10800000">
            <a:off x="4505325" y="2276475"/>
            <a:ext cx="660400" cy="0"/>
          </a:xfrm>
          <a:prstGeom prst="straightConnector1">
            <a:avLst/>
          </a:prstGeom>
          <a:noFill/>
          <a:ln w="9525" cap="flat" cmpd="sng">
            <a:solidFill>
              <a:schemeClr val="dk1"/>
            </a:solidFill>
            <a:prstDash val="solid"/>
            <a:miter lim="800000"/>
            <a:headEnd type="none" w="med" len="med"/>
            <a:tailEnd type="triangle" w="med" len="med"/>
          </a:ln>
        </p:spPr>
      </p:cxnSp>
      <p:sp>
        <p:nvSpPr>
          <p:cNvPr id="302" name="Google Shape;302;p14"/>
          <p:cNvSpPr txBox="1"/>
          <p:nvPr/>
        </p:nvSpPr>
        <p:spPr>
          <a:xfrm>
            <a:off x="4848499" y="2099491"/>
            <a:ext cx="1749425"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Parenchima</a:t>
            </a:r>
            <a:r>
              <a:rPr lang="en-US" b="0" i="1" u="none" dirty="0">
                <a:solidFill>
                  <a:schemeClr val="dk1"/>
                </a:solidFill>
                <a:latin typeface="Calibri"/>
                <a:ea typeface="Calibri"/>
                <a:cs typeface="Calibri"/>
                <a:sym typeface="Calibri"/>
              </a:rPr>
              <a:t> a </a:t>
            </a:r>
            <a:r>
              <a:rPr lang="en-US" b="0" i="1" u="none" dirty="0" err="1">
                <a:solidFill>
                  <a:schemeClr val="dk1"/>
                </a:solidFill>
                <a:latin typeface="Calibri"/>
                <a:ea typeface="Calibri"/>
                <a:cs typeface="Calibri"/>
                <a:sym typeface="Calibri"/>
              </a:rPr>
              <a:t>palizzata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pluristratificato</a:t>
            </a:r>
            <a:endParaRPr dirty="0"/>
          </a:p>
        </p:txBody>
      </p:sp>
      <p:cxnSp>
        <p:nvCxnSpPr>
          <p:cNvPr id="303" name="Google Shape;303;p14"/>
          <p:cNvCxnSpPr/>
          <p:nvPr/>
        </p:nvCxnSpPr>
        <p:spPr>
          <a:xfrm rot="10800000">
            <a:off x="3008312" y="3619500"/>
            <a:ext cx="155575" cy="685800"/>
          </a:xfrm>
          <a:prstGeom prst="straightConnector1">
            <a:avLst/>
          </a:prstGeom>
          <a:noFill/>
          <a:ln w="9525" cap="flat" cmpd="sng">
            <a:solidFill>
              <a:schemeClr val="dk1"/>
            </a:solidFill>
            <a:prstDash val="solid"/>
            <a:miter lim="800000"/>
            <a:headEnd type="none" w="med" len="med"/>
            <a:tailEnd type="triangle" w="med" len="med"/>
          </a:ln>
        </p:spPr>
      </p:cxnSp>
      <p:sp>
        <p:nvSpPr>
          <p:cNvPr id="304" name="Google Shape;304;p14"/>
          <p:cNvSpPr txBox="1"/>
          <p:nvPr/>
        </p:nvSpPr>
        <p:spPr>
          <a:xfrm>
            <a:off x="2516187" y="4228544"/>
            <a:ext cx="12954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Tricomi</a:t>
            </a:r>
            <a:endParaRPr dirty="0"/>
          </a:p>
        </p:txBody>
      </p:sp>
      <p:cxnSp>
        <p:nvCxnSpPr>
          <p:cNvPr id="305" name="Google Shape;305;p14"/>
          <p:cNvCxnSpPr>
            <a:cxnSpLocks/>
          </p:cNvCxnSpPr>
          <p:nvPr/>
        </p:nvCxnSpPr>
        <p:spPr>
          <a:xfrm flipH="1" flipV="1">
            <a:off x="3997325" y="2927786"/>
            <a:ext cx="1524238" cy="288171"/>
          </a:xfrm>
          <a:prstGeom prst="straightConnector1">
            <a:avLst/>
          </a:prstGeom>
          <a:noFill/>
          <a:ln w="9525" cap="flat" cmpd="sng">
            <a:solidFill>
              <a:schemeClr val="dk1"/>
            </a:solidFill>
            <a:prstDash val="solid"/>
            <a:miter lim="800000"/>
            <a:headEnd type="none" w="med" len="med"/>
            <a:tailEnd type="triangle" w="med" len="med"/>
          </a:ln>
        </p:spPr>
      </p:cxnSp>
      <p:sp>
        <p:nvSpPr>
          <p:cNvPr id="306" name="Google Shape;306;p14"/>
          <p:cNvSpPr txBox="1"/>
          <p:nvPr/>
        </p:nvSpPr>
        <p:spPr>
          <a:xfrm>
            <a:off x="5303856" y="2968266"/>
            <a:ext cx="15242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Parenchima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lacunoso</a:t>
            </a:r>
            <a:endParaRPr dirty="0"/>
          </a:p>
        </p:txBody>
      </p:sp>
      <p:cxnSp>
        <p:nvCxnSpPr>
          <p:cNvPr id="307" name="Google Shape;307;p14"/>
          <p:cNvCxnSpPr/>
          <p:nvPr/>
        </p:nvCxnSpPr>
        <p:spPr>
          <a:xfrm rot="10800000">
            <a:off x="3390900" y="3325812"/>
            <a:ext cx="371475" cy="979487"/>
          </a:xfrm>
          <a:prstGeom prst="straightConnector1">
            <a:avLst/>
          </a:prstGeom>
          <a:noFill/>
          <a:ln w="28575" cap="flat" cmpd="sng">
            <a:solidFill>
              <a:schemeClr val="accent2"/>
            </a:solidFill>
            <a:prstDash val="solid"/>
            <a:miter lim="800000"/>
            <a:headEnd type="none" w="med" len="med"/>
            <a:tailEnd type="triangle" w="med" len="med"/>
          </a:ln>
        </p:spPr>
      </p:cxnSp>
      <p:sp>
        <p:nvSpPr>
          <p:cNvPr id="308" name="Google Shape;308;p14"/>
          <p:cNvSpPr txBox="1"/>
          <p:nvPr/>
        </p:nvSpPr>
        <p:spPr>
          <a:xfrm>
            <a:off x="3121025" y="4337289"/>
            <a:ext cx="12954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Stomi</a:t>
            </a:r>
            <a:endParaRPr dirty="0"/>
          </a:p>
        </p:txBody>
      </p:sp>
      <p:sp>
        <p:nvSpPr>
          <p:cNvPr id="309" name="Google Shape;309;p14"/>
          <p:cNvSpPr/>
          <p:nvPr/>
        </p:nvSpPr>
        <p:spPr>
          <a:xfrm rot="300000">
            <a:off x="2052637" y="2414587"/>
            <a:ext cx="520700" cy="665162"/>
          </a:xfrm>
          <a:prstGeom prst="ellipse">
            <a:avLst/>
          </a:prstGeom>
          <a:noFill/>
          <a:ln w="38100" cap="flat" cmpd="sng">
            <a:solidFill>
              <a:srgbClr val="8224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310" name="Google Shape;310;p14"/>
          <p:cNvSpPr txBox="1"/>
          <p:nvPr/>
        </p:nvSpPr>
        <p:spPr>
          <a:xfrm>
            <a:off x="142875" y="4622903"/>
            <a:ext cx="6230937" cy="17541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1800"/>
              <a:buFont typeface="Calibri"/>
              <a:buNone/>
            </a:pPr>
            <a:r>
              <a:rPr lang="en-US" sz="1800" b="0" i="0" u="sng" dirty="0" err="1">
                <a:solidFill>
                  <a:srgbClr val="006600"/>
                </a:solidFill>
                <a:latin typeface="Calibri"/>
                <a:ea typeface="Calibri"/>
                <a:cs typeface="Calibri"/>
                <a:sym typeface="Calibri"/>
              </a:rPr>
              <a:t>Adattamenti</a:t>
            </a:r>
            <a:r>
              <a:rPr lang="en-US" sz="1800" b="0" i="0" u="sng" dirty="0">
                <a:solidFill>
                  <a:srgbClr val="006600"/>
                </a:solidFill>
                <a:latin typeface="Calibri"/>
                <a:ea typeface="Calibri"/>
                <a:cs typeface="Calibri"/>
                <a:sym typeface="Calibri"/>
              </a:rPr>
              <a:t> </a:t>
            </a:r>
            <a:r>
              <a:rPr lang="en-US" sz="1800" b="0" i="0" u="sng" dirty="0" err="1">
                <a:solidFill>
                  <a:srgbClr val="006600"/>
                </a:solidFill>
                <a:latin typeface="Calibri"/>
                <a:ea typeface="Calibri"/>
                <a:cs typeface="Calibri"/>
                <a:sym typeface="Calibri"/>
              </a:rPr>
              <a:t>xeromorfici</a:t>
            </a:r>
            <a:r>
              <a:rPr lang="en-US" sz="1800" b="0" i="0" u="none" dirty="0">
                <a:solidFill>
                  <a:srgbClr val="006600"/>
                </a:solidFill>
                <a:latin typeface="Calibri"/>
                <a:ea typeface="Calibri"/>
                <a:cs typeface="Calibri"/>
                <a:sym typeface="Calibri"/>
              </a:rPr>
              <a:t>:</a:t>
            </a:r>
            <a:endParaRPr dirty="0"/>
          </a:p>
          <a:p>
            <a:pPr marL="0" marR="0" lvl="0" indent="0" algn="just" rtl="0">
              <a:lnSpc>
                <a:spcPct val="100000"/>
              </a:lnSpc>
              <a:spcBef>
                <a:spcPts val="0"/>
              </a:spcBef>
              <a:spcAft>
                <a:spcPts val="0"/>
              </a:spcAft>
              <a:buClr>
                <a:schemeClr val="lt1"/>
              </a:buClr>
              <a:buSzPts val="1800"/>
              <a:buFont typeface="Arial"/>
              <a:buNone/>
            </a:pPr>
            <a:endParaRPr sz="1800" b="0" i="0" u="none" dirty="0">
              <a:solidFill>
                <a:srgbClr val="006600"/>
              </a:solidFill>
              <a:latin typeface="Calibri"/>
              <a:ea typeface="Calibri"/>
              <a:cs typeface="Calibri"/>
              <a:sym typeface="Calibri"/>
            </a:endParaRPr>
          </a:p>
          <a:p>
            <a:pPr marL="0" marR="0" lvl="0" indent="-114300" algn="just" rtl="0">
              <a:lnSpc>
                <a:spcPct val="100000"/>
              </a:lnSpc>
              <a:spcBef>
                <a:spcPts val="0"/>
              </a:spcBef>
              <a:spcAft>
                <a:spcPts val="0"/>
              </a:spcAft>
              <a:buClr>
                <a:srgbClr val="006600"/>
              </a:buClr>
              <a:buSzPts val="1800"/>
              <a:buFont typeface="Calibri"/>
              <a:buChar char="-"/>
            </a:pPr>
            <a:r>
              <a:rPr lang="en-US" sz="1800" b="1" i="0" u="none" dirty="0" err="1">
                <a:solidFill>
                  <a:srgbClr val="006600"/>
                </a:solidFill>
                <a:latin typeface="Calibri"/>
                <a:ea typeface="Calibri"/>
                <a:cs typeface="Calibri"/>
                <a:sym typeface="Calibri"/>
              </a:rPr>
              <a:t>Epidermide</a:t>
            </a:r>
            <a:r>
              <a:rPr lang="en-US" sz="1800" b="1" i="0" u="none" dirty="0">
                <a:solidFill>
                  <a:srgbClr val="006600"/>
                </a:solidFill>
                <a:latin typeface="Calibri"/>
                <a:ea typeface="Calibri"/>
                <a:cs typeface="Calibri"/>
                <a:sym typeface="Calibri"/>
              </a:rPr>
              <a:t> </a:t>
            </a:r>
            <a:r>
              <a:rPr lang="en-US" sz="1800" b="1" i="0" u="none" dirty="0" err="1">
                <a:solidFill>
                  <a:srgbClr val="006600"/>
                </a:solidFill>
                <a:latin typeface="Calibri"/>
                <a:ea typeface="Calibri"/>
                <a:cs typeface="Calibri"/>
                <a:sym typeface="Calibri"/>
              </a:rPr>
              <a:t>stratificata</a:t>
            </a:r>
            <a:endParaRPr dirty="0"/>
          </a:p>
          <a:p>
            <a:pPr marL="0" marR="0" lvl="0" indent="-114300" algn="just" rtl="0">
              <a:lnSpc>
                <a:spcPct val="100000"/>
              </a:lnSpc>
              <a:spcBef>
                <a:spcPts val="0"/>
              </a:spcBef>
              <a:spcAft>
                <a:spcPts val="0"/>
              </a:spcAft>
              <a:buClr>
                <a:srgbClr val="006600"/>
              </a:buClr>
              <a:buSzPts val="1800"/>
              <a:buFont typeface="Calibri"/>
              <a:buChar char="-"/>
            </a:pPr>
            <a:r>
              <a:rPr lang="en-US" sz="1800" b="1" i="0" u="none" dirty="0" err="1">
                <a:solidFill>
                  <a:srgbClr val="006600"/>
                </a:solidFill>
                <a:latin typeface="Calibri"/>
                <a:ea typeface="Calibri"/>
                <a:cs typeface="Calibri"/>
                <a:sym typeface="Calibri"/>
              </a:rPr>
              <a:t>Palizzata</a:t>
            </a:r>
            <a:r>
              <a:rPr lang="en-US" sz="1800" b="1" i="0" u="none" dirty="0">
                <a:solidFill>
                  <a:srgbClr val="006600"/>
                </a:solidFill>
                <a:latin typeface="Calibri"/>
                <a:ea typeface="Calibri"/>
                <a:cs typeface="Calibri"/>
                <a:sym typeface="Calibri"/>
              </a:rPr>
              <a:t> </a:t>
            </a:r>
            <a:r>
              <a:rPr lang="en-US" sz="1800" b="1" i="0" u="none" dirty="0" err="1">
                <a:solidFill>
                  <a:srgbClr val="006600"/>
                </a:solidFill>
                <a:latin typeface="Calibri"/>
                <a:ea typeface="Calibri"/>
                <a:cs typeface="Calibri"/>
                <a:sym typeface="Calibri"/>
              </a:rPr>
              <a:t>pluristratificata</a:t>
            </a:r>
            <a:endParaRPr dirty="0"/>
          </a:p>
          <a:p>
            <a:pPr marL="0" marR="0" lvl="0" indent="-114300" algn="just" rtl="0">
              <a:lnSpc>
                <a:spcPct val="100000"/>
              </a:lnSpc>
              <a:spcBef>
                <a:spcPts val="0"/>
              </a:spcBef>
              <a:spcAft>
                <a:spcPts val="0"/>
              </a:spcAft>
              <a:buClr>
                <a:srgbClr val="006600"/>
              </a:buClr>
              <a:buSzPts val="1800"/>
              <a:buFont typeface="Calibri"/>
              <a:buChar char="-"/>
            </a:pPr>
            <a:r>
              <a:rPr lang="en-US" sz="1800" b="1" i="0" u="none" dirty="0" err="1">
                <a:solidFill>
                  <a:srgbClr val="006600"/>
                </a:solidFill>
                <a:latin typeface="Calibri"/>
                <a:ea typeface="Calibri"/>
                <a:cs typeface="Calibri"/>
                <a:sym typeface="Calibri"/>
              </a:rPr>
              <a:t>Stomi</a:t>
            </a:r>
            <a:r>
              <a:rPr lang="en-US" sz="1800" b="1" i="0" u="none" dirty="0">
                <a:solidFill>
                  <a:srgbClr val="006600"/>
                </a:solidFill>
                <a:latin typeface="Calibri"/>
                <a:ea typeface="Calibri"/>
                <a:cs typeface="Calibri"/>
                <a:sym typeface="Calibri"/>
              </a:rPr>
              <a:t> </a:t>
            </a:r>
            <a:r>
              <a:rPr lang="en-US" sz="1800" b="1" i="0" u="none" dirty="0" err="1">
                <a:solidFill>
                  <a:srgbClr val="006600"/>
                </a:solidFill>
                <a:latin typeface="Calibri"/>
                <a:ea typeface="Calibri"/>
                <a:cs typeface="Calibri"/>
                <a:sym typeface="Calibri"/>
              </a:rPr>
              <a:t>all’interno</a:t>
            </a:r>
            <a:r>
              <a:rPr lang="en-US" sz="1800" b="1" i="0" u="none" dirty="0">
                <a:solidFill>
                  <a:srgbClr val="006600"/>
                </a:solidFill>
                <a:latin typeface="Calibri"/>
                <a:ea typeface="Calibri"/>
                <a:cs typeface="Calibri"/>
                <a:sym typeface="Calibri"/>
              </a:rPr>
              <a:t> di </a:t>
            </a:r>
            <a:r>
              <a:rPr lang="en-US" sz="1800" b="1" i="0" u="none" dirty="0" err="1">
                <a:solidFill>
                  <a:srgbClr val="006600"/>
                </a:solidFill>
                <a:latin typeface="Calibri"/>
                <a:ea typeface="Calibri"/>
                <a:cs typeface="Calibri"/>
                <a:sym typeface="Calibri"/>
              </a:rPr>
              <a:t>cripte</a:t>
            </a:r>
            <a:endParaRPr dirty="0"/>
          </a:p>
          <a:p>
            <a:pPr marL="0" marR="0" lvl="0" indent="0" algn="l" rtl="0">
              <a:lnSpc>
                <a:spcPct val="100000"/>
              </a:lnSpc>
              <a:spcBef>
                <a:spcPts val="0"/>
              </a:spcBef>
              <a:spcAft>
                <a:spcPts val="0"/>
              </a:spcAft>
              <a:buNone/>
            </a:pPr>
            <a:endParaRPr sz="1800" b="1" i="0" u="none" dirty="0">
              <a:solidFill>
                <a:srgbClr val="006600"/>
              </a:solidFill>
              <a:latin typeface="Calibri"/>
              <a:ea typeface="Calibri"/>
              <a:cs typeface="Calibri"/>
              <a:sym typeface="Calibri"/>
            </a:endParaRPr>
          </a:p>
        </p:txBody>
      </p:sp>
      <p:cxnSp>
        <p:nvCxnSpPr>
          <p:cNvPr id="311" name="Google Shape;311;p14"/>
          <p:cNvCxnSpPr>
            <a:cxnSpLocks/>
          </p:cNvCxnSpPr>
          <p:nvPr/>
        </p:nvCxnSpPr>
        <p:spPr>
          <a:xfrm flipV="1">
            <a:off x="5165725" y="4892675"/>
            <a:ext cx="1042193" cy="476250"/>
          </a:xfrm>
          <a:prstGeom prst="straightConnector1">
            <a:avLst/>
          </a:prstGeom>
          <a:noFill/>
          <a:ln w="9525" cap="flat" cmpd="sng">
            <a:solidFill>
              <a:schemeClr val="dk1"/>
            </a:solidFill>
            <a:prstDash val="solid"/>
            <a:miter lim="800000"/>
            <a:headEnd type="none" w="med" len="med"/>
            <a:tailEnd type="triangle" w="med" len="med"/>
          </a:ln>
        </p:spPr>
      </p:cxnSp>
      <p:sp>
        <p:nvSpPr>
          <p:cNvPr id="312" name="Google Shape;312;p14"/>
          <p:cNvSpPr txBox="1"/>
          <p:nvPr/>
        </p:nvSpPr>
        <p:spPr>
          <a:xfrm>
            <a:off x="4044275" y="5097138"/>
            <a:ext cx="14303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Nervatura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centrale</a:t>
            </a:r>
            <a:endParaRPr dirty="0"/>
          </a:p>
        </p:txBody>
      </p:sp>
      <p:sp>
        <p:nvSpPr>
          <p:cNvPr id="28" name="Line 10">
            <a:extLst>
              <a:ext uri="{FF2B5EF4-FFF2-40B4-BE49-F238E27FC236}">
                <a16:creationId xmlns:a16="http://schemas.microsoft.com/office/drawing/2014/main" id="{46650762-55C7-41F4-A51C-9E500A99B0F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9" name="Text Box 11">
            <a:extLst>
              <a:ext uri="{FF2B5EF4-FFF2-40B4-BE49-F238E27FC236}">
                <a16:creationId xmlns:a16="http://schemas.microsoft.com/office/drawing/2014/main" id="{D64FF648-84C2-47EC-A865-533847BCB0F6}"/>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30" name="Google Shape;291;p14">
            <a:extLst>
              <a:ext uri="{FF2B5EF4-FFF2-40B4-BE49-F238E27FC236}">
                <a16:creationId xmlns:a16="http://schemas.microsoft.com/office/drawing/2014/main" id="{AA9995D7-E64E-4085-8654-755CDBCCB4B0}"/>
              </a:ext>
            </a:extLst>
          </p:cNvPr>
          <p:cNvSpPr txBox="1"/>
          <p:nvPr/>
        </p:nvSpPr>
        <p:spPr>
          <a:xfrm>
            <a:off x="109453" y="551132"/>
            <a:ext cx="6489700"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dorso-ventrale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dicotiledone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Nerium oleander </a:t>
            </a:r>
            <a:r>
              <a:rPr lang="en-US" sz="2000" b="0" i="0" u="none" dirty="0">
                <a:solidFill>
                  <a:srgbClr val="006600"/>
                </a:solidFill>
                <a:latin typeface="Calibri"/>
                <a:ea typeface="Calibri"/>
                <a:cs typeface="Calibri"/>
                <a:sym typeface="Calibri"/>
              </a:rPr>
              <a:t>L.) </a:t>
            </a:r>
            <a:endParaRPr dirty="0"/>
          </a:p>
        </p:txBody>
      </p:sp>
      <p:sp>
        <p:nvSpPr>
          <p:cNvPr id="32" name="Segnaposto numero diapositiva 6">
            <a:extLst>
              <a:ext uri="{FF2B5EF4-FFF2-40B4-BE49-F238E27FC236}">
                <a16:creationId xmlns:a16="http://schemas.microsoft.com/office/drawing/2014/main" id="{DA5BA600-939C-4A03-BEFE-FBAC793F8AB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17</a:t>
            </a:fld>
            <a:endParaRPr lang="it-IT" altLang="it-IT" sz="1100">
              <a:solidFill>
                <a:schemeClr val="bg1"/>
              </a:solidFill>
            </a:endParaRPr>
          </a:p>
        </p:txBody>
      </p:sp>
      <p:sp>
        <p:nvSpPr>
          <p:cNvPr id="33" name="Segnaposto piè di pagina 7">
            <a:extLst>
              <a:ext uri="{FF2B5EF4-FFF2-40B4-BE49-F238E27FC236}">
                <a16:creationId xmlns:a16="http://schemas.microsoft.com/office/drawing/2014/main" id="{085D5B70-FDF6-41F9-A83D-49BB22645FE5}"/>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Google Shape;318;p15"/>
          <p:cNvSpPr txBox="1"/>
          <p:nvPr/>
        </p:nvSpPr>
        <p:spPr>
          <a:xfrm>
            <a:off x="7451725" y="6381750"/>
            <a:ext cx="141605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dicotiledone</a:t>
            </a:r>
            <a:endParaRPr/>
          </a:p>
        </p:txBody>
      </p:sp>
      <p:sp>
        <p:nvSpPr>
          <p:cNvPr id="320" name="Google Shape;320;p15"/>
          <p:cNvSpPr txBox="1"/>
          <p:nvPr/>
        </p:nvSpPr>
        <p:spPr>
          <a:xfrm>
            <a:off x="107950" y="560907"/>
            <a:ext cx="611981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dorso-ventrale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dicotiledone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Ficus</a:t>
            </a:r>
            <a:r>
              <a:rPr lang="en-US" sz="2000" b="0" i="0" u="none" dirty="0">
                <a:solidFill>
                  <a:srgbClr val="006600"/>
                </a:solidFill>
                <a:latin typeface="Calibri"/>
                <a:ea typeface="Calibri"/>
                <a:cs typeface="Calibri"/>
                <a:sym typeface="Calibri"/>
              </a:rPr>
              <a:t> sp.)</a:t>
            </a:r>
            <a:endParaRPr dirty="0"/>
          </a:p>
        </p:txBody>
      </p:sp>
      <p:pic>
        <p:nvPicPr>
          <p:cNvPr id="321" name="Google Shape;321;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0825" y="1227137"/>
            <a:ext cx="3881437" cy="4843462"/>
          </a:xfrm>
          <a:prstGeom prst="rect">
            <a:avLst/>
          </a:prstGeom>
          <a:noFill/>
          <a:ln>
            <a:noFill/>
          </a:ln>
        </p:spPr>
      </p:pic>
      <p:pic>
        <p:nvPicPr>
          <p:cNvPr id="322" name="Google Shape;322;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26525" y="555252"/>
            <a:ext cx="2606362" cy="1956173"/>
          </a:xfrm>
          <a:prstGeom prst="rect">
            <a:avLst/>
          </a:prstGeom>
          <a:noFill/>
          <a:ln>
            <a:noFill/>
          </a:ln>
        </p:spPr>
      </p:pic>
      <p:sp>
        <p:nvSpPr>
          <p:cNvPr id="323" name="Google Shape;323;p15"/>
          <p:cNvSpPr txBox="1"/>
          <p:nvPr/>
        </p:nvSpPr>
        <p:spPr>
          <a:xfrm>
            <a:off x="4284662" y="2511425"/>
            <a:ext cx="4695825" cy="36925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1800"/>
              <a:buFont typeface="Calibri"/>
              <a:buNone/>
            </a:pPr>
            <a:r>
              <a:rPr lang="en-US" sz="1800" b="0" i="0" u="sng">
                <a:solidFill>
                  <a:srgbClr val="006600"/>
                </a:solidFill>
                <a:latin typeface="Calibri"/>
                <a:ea typeface="Calibri"/>
                <a:cs typeface="Calibri"/>
                <a:sym typeface="Calibri"/>
              </a:rPr>
              <a:t>Adattamenti xeromorfici</a:t>
            </a:r>
            <a:r>
              <a:rPr lang="en-US" sz="1800" b="0" i="0" u="none">
                <a:solidFill>
                  <a:srgbClr val="006600"/>
                </a:solidFill>
                <a:latin typeface="Calibri"/>
                <a:ea typeface="Calibri"/>
                <a:cs typeface="Calibri"/>
                <a:sym typeface="Calibri"/>
              </a:rPr>
              <a:t>:</a:t>
            </a:r>
            <a:endParaRPr/>
          </a:p>
          <a:p>
            <a:pPr marL="0" marR="0" lvl="0" indent="0" algn="just" rtl="0">
              <a:lnSpc>
                <a:spcPct val="100000"/>
              </a:lnSpc>
              <a:spcBef>
                <a:spcPts val="0"/>
              </a:spcBef>
              <a:spcAft>
                <a:spcPts val="0"/>
              </a:spcAft>
              <a:buClr>
                <a:schemeClr val="lt1"/>
              </a:buClr>
              <a:buSzPts val="1800"/>
              <a:buFont typeface="Arial"/>
              <a:buNone/>
            </a:pPr>
            <a:endParaRPr sz="1800" b="0" i="0" u="none">
              <a:solidFill>
                <a:srgbClr val="006600"/>
              </a:solidFill>
              <a:latin typeface="Calibri"/>
              <a:ea typeface="Calibri"/>
              <a:cs typeface="Calibri"/>
              <a:sym typeface="Calibri"/>
            </a:endParaRPr>
          </a:p>
          <a:p>
            <a:pPr marL="0" marR="0" lvl="0" indent="-114300" algn="just" rtl="0">
              <a:lnSpc>
                <a:spcPct val="100000"/>
              </a:lnSpc>
              <a:spcBef>
                <a:spcPts val="0"/>
              </a:spcBef>
              <a:spcAft>
                <a:spcPts val="0"/>
              </a:spcAft>
              <a:buClr>
                <a:srgbClr val="006600"/>
              </a:buClr>
              <a:buSzPts val="1800"/>
              <a:buFont typeface="Calibri"/>
              <a:buChar char="-"/>
            </a:pPr>
            <a:r>
              <a:rPr lang="en-US" sz="1800" b="1" i="0" u="none">
                <a:solidFill>
                  <a:srgbClr val="006600"/>
                </a:solidFill>
                <a:latin typeface="Calibri"/>
                <a:ea typeface="Calibri"/>
                <a:cs typeface="Calibri"/>
                <a:sym typeface="Calibri"/>
              </a:rPr>
              <a:t>Epidermide adassiale pluristratificata: </a:t>
            </a:r>
            <a:r>
              <a:rPr lang="en-US" sz="1800" b="0" i="0" u="none">
                <a:solidFill>
                  <a:srgbClr val="006600"/>
                </a:solidFill>
                <a:latin typeface="Calibri"/>
                <a:ea typeface="Calibri"/>
                <a:cs typeface="Calibri"/>
                <a:sym typeface="Calibri"/>
              </a:rPr>
              <a:t>le cellule superficiali sono simili a normali cellule epidermiche, quelle sottostanti sono giganti</a:t>
            </a:r>
            <a:endParaRPr/>
          </a:p>
          <a:p>
            <a:pPr marL="0" marR="0" lvl="0" indent="-114300" algn="just" rtl="0">
              <a:lnSpc>
                <a:spcPct val="100000"/>
              </a:lnSpc>
              <a:spcBef>
                <a:spcPts val="0"/>
              </a:spcBef>
              <a:spcAft>
                <a:spcPts val="0"/>
              </a:spcAft>
              <a:buClr>
                <a:srgbClr val="006600"/>
              </a:buClr>
              <a:buSzPts val="1800"/>
              <a:buFont typeface="Calibri"/>
              <a:buChar char="-"/>
            </a:pPr>
            <a:r>
              <a:rPr lang="en-US" sz="1800" b="1" i="0" u="none">
                <a:solidFill>
                  <a:srgbClr val="006600"/>
                </a:solidFill>
                <a:latin typeface="Calibri"/>
                <a:ea typeface="Calibri"/>
                <a:cs typeface="Calibri"/>
                <a:sym typeface="Calibri"/>
              </a:rPr>
              <a:t>Epidermide abassiale tri-stratificata:</a:t>
            </a:r>
            <a:r>
              <a:rPr lang="en-US" sz="1800" b="0" i="0" u="none">
                <a:solidFill>
                  <a:srgbClr val="006600"/>
                </a:solidFill>
                <a:latin typeface="Calibri"/>
                <a:ea typeface="Calibri"/>
                <a:cs typeface="Calibri"/>
                <a:sym typeface="Calibri"/>
              </a:rPr>
              <a:t> formata da cellule più piccole rispetto alle cellule giganti dell’epidermide adassiale</a:t>
            </a:r>
            <a:endParaRPr/>
          </a:p>
          <a:p>
            <a:pPr marL="0" marR="0" lvl="0" indent="-114300" algn="just" rtl="0">
              <a:lnSpc>
                <a:spcPct val="100000"/>
              </a:lnSpc>
              <a:spcBef>
                <a:spcPts val="0"/>
              </a:spcBef>
              <a:spcAft>
                <a:spcPts val="0"/>
              </a:spcAft>
              <a:buClr>
                <a:srgbClr val="006600"/>
              </a:buClr>
              <a:buSzPts val="1800"/>
              <a:buFont typeface="Calibri"/>
              <a:buChar char="-"/>
            </a:pPr>
            <a:r>
              <a:rPr lang="en-US" sz="1800" b="1" i="0" u="none">
                <a:solidFill>
                  <a:srgbClr val="006600"/>
                </a:solidFill>
                <a:latin typeface="Calibri"/>
                <a:ea typeface="Calibri"/>
                <a:cs typeface="Calibri"/>
                <a:sym typeface="Calibri"/>
              </a:rPr>
              <a:t>Stomi</a:t>
            </a:r>
            <a:r>
              <a:rPr lang="en-US" sz="1800" b="0" i="0" u="none">
                <a:solidFill>
                  <a:srgbClr val="006600"/>
                </a:solidFill>
                <a:latin typeface="Calibri"/>
                <a:ea typeface="Calibri"/>
                <a:cs typeface="Calibri"/>
                <a:sym typeface="Calibri"/>
              </a:rPr>
              <a:t> localizzati esclusivamente nella faccia abassiale, all’interno di cripte stomatiche</a:t>
            </a:r>
            <a:endParaRPr/>
          </a:p>
          <a:p>
            <a:pPr marL="0" marR="0" lvl="0" indent="0" algn="just" rtl="0">
              <a:lnSpc>
                <a:spcPct val="100000"/>
              </a:lnSpc>
              <a:spcBef>
                <a:spcPts val="0"/>
              </a:spcBef>
              <a:spcAft>
                <a:spcPts val="0"/>
              </a:spcAft>
              <a:buClr>
                <a:schemeClr val="lt1"/>
              </a:buClr>
              <a:buSzPts val="1800"/>
              <a:buFont typeface="Arial"/>
              <a:buNone/>
            </a:pPr>
            <a:endParaRPr sz="1800" b="0" i="0" u="none">
              <a:solidFill>
                <a:srgbClr val="0066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a:solidFill>
                <a:srgbClr val="006600"/>
              </a:solidFill>
              <a:latin typeface="Calibri"/>
              <a:ea typeface="Calibri"/>
              <a:cs typeface="Calibri"/>
              <a:sym typeface="Calibri"/>
            </a:endParaRPr>
          </a:p>
        </p:txBody>
      </p:sp>
      <p:sp>
        <p:nvSpPr>
          <p:cNvPr id="9" name="Line 10">
            <a:extLst>
              <a:ext uri="{FF2B5EF4-FFF2-40B4-BE49-F238E27FC236}">
                <a16:creationId xmlns:a16="http://schemas.microsoft.com/office/drawing/2014/main" id="{CC0A6281-C06A-498F-AC03-933037ADD856}"/>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0" name="Text Box 11">
            <a:extLst>
              <a:ext uri="{FF2B5EF4-FFF2-40B4-BE49-F238E27FC236}">
                <a16:creationId xmlns:a16="http://schemas.microsoft.com/office/drawing/2014/main" id="{032D496F-80A4-43EA-AB4F-BAA5EC69D16D}"/>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2" name="Segnaposto numero diapositiva 6">
            <a:extLst>
              <a:ext uri="{FF2B5EF4-FFF2-40B4-BE49-F238E27FC236}">
                <a16:creationId xmlns:a16="http://schemas.microsoft.com/office/drawing/2014/main" id="{FAAA1F84-1314-4A60-9EF6-A9DC6BBBB434}"/>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18</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F22339B5-8232-4A51-8898-CBAC92FF139A}"/>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33" name="Google Shape;333;p16"/>
          <p:cNvPicPr preferRelativeResize="0"/>
          <p:nvPr/>
        </p:nvPicPr>
        <p:blipFill rotWithShape="1">
          <a:blip r:embed="rId3" cstate="screen">
            <a:alphaModFix/>
            <a:extLst>
              <a:ext uri="{28A0092B-C50C-407E-A947-70E740481C1C}">
                <a14:useLocalDpi xmlns:a14="http://schemas.microsoft.com/office/drawing/2010/main"/>
              </a:ext>
            </a:extLst>
          </a:blip>
          <a:srcRect t="-6154"/>
          <a:stretch/>
        </p:blipFill>
        <p:spPr>
          <a:xfrm>
            <a:off x="33337" y="1554652"/>
            <a:ext cx="7146925" cy="4514850"/>
          </a:xfrm>
          <a:prstGeom prst="rect">
            <a:avLst/>
          </a:prstGeom>
          <a:noFill/>
          <a:ln>
            <a:noFill/>
          </a:ln>
        </p:spPr>
      </p:pic>
      <p:pic>
        <p:nvPicPr>
          <p:cNvPr id="334" name="Google Shape;334;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75922" y="486873"/>
            <a:ext cx="2634741" cy="1756494"/>
          </a:xfrm>
          <a:prstGeom prst="rect">
            <a:avLst/>
          </a:prstGeom>
          <a:noFill/>
          <a:ln>
            <a:noFill/>
          </a:ln>
        </p:spPr>
      </p:pic>
      <p:sp>
        <p:nvSpPr>
          <p:cNvPr id="9" name="Google Shape;332;p16">
            <a:extLst>
              <a:ext uri="{FF2B5EF4-FFF2-40B4-BE49-F238E27FC236}">
                <a16:creationId xmlns:a16="http://schemas.microsoft.com/office/drawing/2014/main" id="{6808B065-7470-4C76-928C-76348D2F6C18}"/>
              </a:ext>
            </a:extLst>
          </p:cNvPr>
          <p:cNvSpPr txBox="1"/>
          <p:nvPr/>
        </p:nvSpPr>
        <p:spPr>
          <a:xfrm>
            <a:off x="111615" y="556533"/>
            <a:ext cx="6369050"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epistomata</a:t>
            </a:r>
            <a:r>
              <a:rPr lang="en-US" sz="2000" b="0" i="0" u="none" dirty="0">
                <a:solidFill>
                  <a:srgbClr val="006600"/>
                </a:solidFill>
                <a:latin typeface="Calibri"/>
                <a:ea typeface="Calibri"/>
                <a:cs typeface="Calibri"/>
                <a:sym typeface="Calibri"/>
              </a:rPr>
              <a:t> di </a:t>
            </a:r>
            <a:r>
              <a:rPr lang="en-US" sz="2000" b="0" i="1" u="none" dirty="0">
                <a:solidFill>
                  <a:srgbClr val="006600"/>
                </a:solidFill>
                <a:latin typeface="Calibri"/>
                <a:ea typeface="Calibri"/>
                <a:cs typeface="Calibri"/>
                <a:sym typeface="Calibri"/>
              </a:rPr>
              <a:t>Nymphaea alba</a:t>
            </a:r>
            <a:r>
              <a:rPr lang="en-US" sz="2000" b="0" i="0" u="none" dirty="0">
                <a:solidFill>
                  <a:srgbClr val="006600"/>
                </a:solidFill>
                <a:latin typeface="Calibri"/>
                <a:ea typeface="Calibri"/>
                <a:cs typeface="Calibri"/>
                <a:sym typeface="Calibri"/>
              </a:rPr>
              <a:t> L. </a:t>
            </a:r>
            <a:endParaRPr dirty="0"/>
          </a:p>
        </p:txBody>
      </p:sp>
      <p:sp>
        <p:nvSpPr>
          <p:cNvPr id="10" name="Line 10">
            <a:extLst>
              <a:ext uri="{FF2B5EF4-FFF2-40B4-BE49-F238E27FC236}">
                <a16:creationId xmlns:a16="http://schemas.microsoft.com/office/drawing/2014/main" id="{868DF2F5-8FDD-472C-B969-4FE4DF3E60A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9977C7E8-359B-47CB-B5FD-716F23D396F4}"/>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6" name="Segnaposto numero diapositiva 6">
            <a:extLst>
              <a:ext uri="{FF2B5EF4-FFF2-40B4-BE49-F238E27FC236}">
                <a16:creationId xmlns:a16="http://schemas.microsoft.com/office/drawing/2014/main" id="{D714AF4F-98AF-43E2-892C-FC4058BBC3F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19</a:t>
            </a:fld>
            <a:endParaRPr lang="it-IT" altLang="it-IT" sz="1100">
              <a:solidFill>
                <a:schemeClr val="bg1"/>
              </a:solidFill>
            </a:endParaRPr>
          </a:p>
        </p:txBody>
      </p:sp>
      <p:sp>
        <p:nvSpPr>
          <p:cNvPr id="17" name="Segnaposto piè di pagina 7">
            <a:extLst>
              <a:ext uri="{FF2B5EF4-FFF2-40B4-BE49-F238E27FC236}">
                <a16:creationId xmlns:a16="http://schemas.microsoft.com/office/drawing/2014/main" id="{B1B6705B-FFF3-4214-86CE-2B84540A7A03}"/>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2" name="CasellaDiTesto 1">
            <a:extLst>
              <a:ext uri="{FF2B5EF4-FFF2-40B4-BE49-F238E27FC236}">
                <a16:creationId xmlns:a16="http://schemas.microsoft.com/office/drawing/2014/main" id="{F72A730A-E97A-42E6-A2D3-958721559E34}"/>
              </a:ext>
            </a:extLst>
          </p:cNvPr>
          <p:cNvSpPr txBox="1"/>
          <p:nvPr/>
        </p:nvSpPr>
        <p:spPr>
          <a:xfrm>
            <a:off x="1863566" y="2228671"/>
            <a:ext cx="5416868" cy="1200329"/>
          </a:xfrm>
          <a:prstGeom prst="rect">
            <a:avLst/>
          </a:prstGeom>
          <a:noFill/>
        </p:spPr>
        <p:txBody>
          <a:bodyPr wrap="none" rtlCol="0">
            <a:spAutoFit/>
          </a:bodyPr>
          <a:lstStyle/>
          <a:p>
            <a:r>
              <a:rPr lang="it-IT" sz="7200" b="1" dirty="0">
                <a:solidFill>
                  <a:srgbClr val="C00000"/>
                </a:solidFill>
              </a:rPr>
              <a:t>LA FOGLIA </a:t>
            </a:r>
          </a:p>
        </p:txBody>
      </p:sp>
      <p:sp>
        <p:nvSpPr>
          <p:cNvPr id="3" name="Segnaposto numero diapositiva 6">
            <a:extLst>
              <a:ext uri="{FF2B5EF4-FFF2-40B4-BE49-F238E27FC236}">
                <a16:creationId xmlns:a16="http://schemas.microsoft.com/office/drawing/2014/main" id="{5D03741F-EEC9-45C1-B7C0-9F413C10F73B}"/>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a:t>
            </a:fld>
            <a:endParaRPr lang="it-IT" altLang="it-IT" sz="1100">
              <a:solidFill>
                <a:schemeClr val="bg1"/>
              </a:solidFill>
            </a:endParaRPr>
          </a:p>
        </p:txBody>
      </p:sp>
      <p:sp>
        <p:nvSpPr>
          <p:cNvPr id="4" name="Segnaposto piè di pagina 7">
            <a:extLst>
              <a:ext uri="{FF2B5EF4-FFF2-40B4-BE49-F238E27FC236}">
                <a16:creationId xmlns:a16="http://schemas.microsoft.com/office/drawing/2014/main" id="{3C8284C2-ACD3-4D67-B718-D40819A288B7}"/>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extLst>
      <p:ext uri="{BB962C8B-B14F-4D97-AF65-F5344CB8AC3E}">
        <p14:creationId xmlns:p14="http://schemas.microsoft.com/office/powerpoint/2010/main" val="250603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42" name="Google Shape;342;p17"/>
          <p:cNvSpPr txBox="1"/>
          <p:nvPr/>
        </p:nvSpPr>
        <p:spPr>
          <a:xfrm>
            <a:off x="1954212" y="630237"/>
            <a:ext cx="184150" cy="22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pic>
        <p:nvPicPr>
          <p:cNvPr id="345" name="Google Shape;345;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462" y="1573212"/>
            <a:ext cx="4776787" cy="4152900"/>
          </a:xfrm>
          <a:prstGeom prst="rect">
            <a:avLst/>
          </a:prstGeom>
          <a:noFill/>
          <a:ln>
            <a:noFill/>
          </a:ln>
        </p:spPr>
      </p:pic>
      <p:pic>
        <p:nvPicPr>
          <p:cNvPr id="346" name="Google Shape;346;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27535" y="630237"/>
            <a:ext cx="2603753" cy="1957154"/>
          </a:xfrm>
          <a:prstGeom prst="rect">
            <a:avLst/>
          </a:prstGeom>
          <a:noFill/>
          <a:ln>
            <a:noFill/>
          </a:ln>
        </p:spPr>
      </p:pic>
      <p:sp>
        <p:nvSpPr>
          <p:cNvPr id="347" name="Google Shape;347;p17"/>
          <p:cNvSpPr txBox="1"/>
          <p:nvPr/>
        </p:nvSpPr>
        <p:spPr>
          <a:xfrm>
            <a:off x="5100637" y="2786062"/>
            <a:ext cx="3886200" cy="25860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1800"/>
              <a:buFont typeface="Calibri"/>
              <a:buNone/>
            </a:pPr>
            <a:r>
              <a:rPr lang="en-US" sz="1800" b="0" i="0" u="sng">
                <a:solidFill>
                  <a:srgbClr val="006600"/>
                </a:solidFill>
                <a:latin typeface="Calibri"/>
                <a:ea typeface="Calibri"/>
                <a:cs typeface="Calibri"/>
                <a:sym typeface="Calibri"/>
              </a:rPr>
              <a:t>Foglie isofacciali</a:t>
            </a:r>
            <a:r>
              <a:rPr lang="en-US" sz="1800" b="0" i="0" u="none">
                <a:solidFill>
                  <a:srgbClr val="006600"/>
                </a:solidFill>
                <a:latin typeface="Calibri"/>
                <a:ea typeface="Calibri"/>
                <a:cs typeface="Calibri"/>
                <a:sym typeface="Calibri"/>
              </a:rPr>
              <a:t>: </a:t>
            </a:r>
            <a:endParaRPr/>
          </a:p>
          <a:p>
            <a:pPr marL="0" marR="0" lvl="0" indent="0" algn="just" rtl="0">
              <a:lnSpc>
                <a:spcPct val="100000"/>
              </a:lnSpc>
              <a:spcBef>
                <a:spcPts val="0"/>
              </a:spcBef>
              <a:spcAft>
                <a:spcPts val="0"/>
              </a:spcAft>
              <a:buClr>
                <a:schemeClr val="lt1"/>
              </a:buClr>
              <a:buSzPts val="1800"/>
              <a:buFont typeface="Arial"/>
              <a:buNone/>
            </a:pPr>
            <a:endParaRPr sz="1800" b="0" i="0" u="none">
              <a:solidFill>
                <a:srgbClr val="006600"/>
              </a:solidFill>
              <a:latin typeface="Calibri"/>
              <a:ea typeface="Calibri"/>
              <a:cs typeface="Calibri"/>
              <a:sym typeface="Calibri"/>
            </a:endParaRPr>
          </a:p>
          <a:p>
            <a:pPr marL="0" marR="0" lvl="0" indent="-114300" algn="just" rtl="0">
              <a:lnSpc>
                <a:spcPct val="100000"/>
              </a:lnSpc>
              <a:spcBef>
                <a:spcPts val="0"/>
              </a:spcBef>
              <a:spcAft>
                <a:spcPts val="0"/>
              </a:spcAft>
              <a:buClr>
                <a:srgbClr val="006600"/>
              </a:buClr>
              <a:buSzPts val="1800"/>
              <a:buFont typeface="Calibri"/>
              <a:buChar char="-"/>
            </a:pPr>
            <a:r>
              <a:rPr lang="en-US" sz="1800" b="0" i="0" u="none">
                <a:solidFill>
                  <a:srgbClr val="006600"/>
                </a:solidFill>
                <a:latin typeface="Calibri"/>
                <a:ea typeface="Calibri"/>
                <a:cs typeface="Calibri"/>
                <a:sym typeface="Calibri"/>
              </a:rPr>
              <a:t>La faccia superiore della foglia è uguale a quella inferiore</a:t>
            </a:r>
            <a:endParaRPr/>
          </a:p>
          <a:p>
            <a:pPr marL="0" marR="0" lvl="0" indent="-114300" algn="just" rtl="0">
              <a:lnSpc>
                <a:spcPct val="100000"/>
              </a:lnSpc>
              <a:spcBef>
                <a:spcPts val="0"/>
              </a:spcBef>
              <a:spcAft>
                <a:spcPts val="0"/>
              </a:spcAft>
              <a:buClr>
                <a:srgbClr val="006600"/>
              </a:buClr>
              <a:buSzPts val="1800"/>
              <a:buFont typeface="Calibri"/>
              <a:buChar char="-"/>
            </a:pPr>
            <a:r>
              <a:rPr lang="en-US" sz="1800" b="0" i="0" u="none">
                <a:solidFill>
                  <a:srgbClr val="006600"/>
                </a:solidFill>
                <a:latin typeface="Calibri"/>
                <a:ea typeface="Calibri"/>
                <a:cs typeface="Calibri"/>
                <a:sym typeface="Calibri"/>
              </a:rPr>
              <a:t>Il parenchima a palizzata è sia sotto l’epidermide superiore che quella inferiore</a:t>
            </a:r>
            <a:endParaRPr/>
          </a:p>
          <a:p>
            <a:pPr marL="0" marR="0" lvl="0" indent="-114300" algn="just" rtl="0">
              <a:lnSpc>
                <a:spcPct val="100000"/>
              </a:lnSpc>
              <a:spcBef>
                <a:spcPts val="0"/>
              </a:spcBef>
              <a:spcAft>
                <a:spcPts val="0"/>
              </a:spcAft>
              <a:buClr>
                <a:srgbClr val="006600"/>
              </a:buClr>
              <a:buSzPts val="1800"/>
              <a:buFont typeface="Calibri"/>
              <a:buChar char="-"/>
            </a:pPr>
            <a:r>
              <a:rPr lang="en-US" sz="1800" b="0" i="0" u="none">
                <a:solidFill>
                  <a:srgbClr val="006600"/>
                </a:solidFill>
                <a:latin typeface="Calibri"/>
                <a:ea typeface="Calibri"/>
                <a:cs typeface="Calibri"/>
                <a:sym typeface="Calibri"/>
              </a:rPr>
              <a:t>Il parenchima lacunoso è al centro o assente</a:t>
            </a:r>
            <a:endParaRPr/>
          </a:p>
        </p:txBody>
      </p:sp>
      <p:sp>
        <p:nvSpPr>
          <p:cNvPr id="11" name="Line 10">
            <a:extLst>
              <a:ext uri="{FF2B5EF4-FFF2-40B4-BE49-F238E27FC236}">
                <a16:creationId xmlns:a16="http://schemas.microsoft.com/office/drawing/2014/main" id="{C27E4F3E-32CD-4AB1-93BA-BD89C79B176F}"/>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2" name="Text Box 11">
            <a:extLst>
              <a:ext uri="{FF2B5EF4-FFF2-40B4-BE49-F238E27FC236}">
                <a16:creationId xmlns:a16="http://schemas.microsoft.com/office/drawing/2014/main" id="{14D73450-8904-4B8D-9008-7D7D6DC7317B}"/>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3" name="Google Shape;344;p17">
            <a:extLst>
              <a:ext uri="{FF2B5EF4-FFF2-40B4-BE49-F238E27FC236}">
                <a16:creationId xmlns:a16="http://schemas.microsoft.com/office/drawing/2014/main" id="{73889A30-0A70-49C9-972E-559FDCB75D1C}"/>
              </a:ext>
            </a:extLst>
          </p:cNvPr>
          <p:cNvSpPr txBox="1"/>
          <p:nvPr/>
        </p:nvSpPr>
        <p:spPr>
          <a:xfrm>
            <a:off x="112712" y="560198"/>
            <a:ext cx="6121400"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isofacciale</a:t>
            </a:r>
            <a:r>
              <a:rPr lang="en-US" sz="2000" b="0" i="0" u="none" dirty="0">
                <a:solidFill>
                  <a:srgbClr val="006600"/>
                </a:solidFill>
                <a:latin typeface="Calibri"/>
                <a:ea typeface="Calibri"/>
                <a:cs typeface="Calibri"/>
                <a:sym typeface="Calibri"/>
              </a:rPr>
              <a:t> o </a:t>
            </a:r>
            <a:r>
              <a:rPr lang="en-US" sz="2000" b="0" i="0" u="none" dirty="0" err="1">
                <a:solidFill>
                  <a:srgbClr val="006600"/>
                </a:solidFill>
                <a:latin typeface="Calibri"/>
                <a:ea typeface="Calibri"/>
                <a:cs typeface="Calibri"/>
                <a:sym typeface="Calibri"/>
              </a:rPr>
              <a:t>isolaterale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dicotiledone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Eucalyptus</a:t>
            </a:r>
            <a:r>
              <a:rPr lang="en-US" sz="2000" b="0" i="0" u="none" dirty="0">
                <a:solidFill>
                  <a:srgbClr val="006600"/>
                </a:solidFill>
                <a:latin typeface="Calibri"/>
                <a:ea typeface="Calibri"/>
                <a:cs typeface="Calibri"/>
                <a:sym typeface="Calibri"/>
              </a:rPr>
              <a:t> sp.)</a:t>
            </a:r>
            <a:endParaRPr dirty="0"/>
          </a:p>
        </p:txBody>
      </p:sp>
      <p:sp>
        <p:nvSpPr>
          <p:cNvPr id="16" name="Segnaposto numero diapositiva 6">
            <a:extLst>
              <a:ext uri="{FF2B5EF4-FFF2-40B4-BE49-F238E27FC236}">
                <a16:creationId xmlns:a16="http://schemas.microsoft.com/office/drawing/2014/main" id="{DA53824C-0B45-4A13-887B-4A7107C2CAA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20</a:t>
            </a:fld>
            <a:endParaRPr lang="it-IT" altLang="it-IT" sz="1100">
              <a:solidFill>
                <a:schemeClr val="bg1"/>
              </a:solidFill>
            </a:endParaRPr>
          </a:p>
        </p:txBody>
      </p:sp>
      <p:sp>
        <p:nvSpPr>
          <p:cNvPr id="17" name="Segnaposto piè di pagina 7">
            <a:extLst>
              <a:ext uri="{FF2B5EF4-FFF2-40B4-BE49-F238E27FC236}">
                <a16:creationId xmlns:a16="http://schemas.microsoft.com/office/drawing/2014/main" id="{081537D4-3E45-4A9C-BCFE-2AC7A2390A7F}"/>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6" name="Google Shape;35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137" y="1636712"/>
            <a:ext cx="5229225" cy="3673475"/>
          </a:xfrm>
          <a:prstGeom prst="rect">
            <a:avLst/>
          </a:prstGeom>
          <a:noFill/>
          <a:ln>
            <a:noFill/>
          </a:ln>
        </p:spPr>
      </p:pic>
      <p:pic>
        <p:nvPicPr>
          <p:cNvPr id="357" name="Google Shape;357;p18" descr="http://www.agroatlas.ru/content/cultural/Zea_mays_K/Zea_mays_K.jpg"/>
          <p:cNvPicPr preferRelativeResize="0"/>
          <p:nvPr/>
        </p:nvPicPr>
        <p:blipFill rotWithShape="1">
          <a:blip r:embed="rId4">
            <a:alphaModFix/>
          </a:blip>
          <a:srcRect/>
          <a:stretch/>
        </p:blipFill>
        <p:spPr>
          <a:xfrm>
            <a:off x="6634780" y="663870"/>
            <a:ext cx="2320307" cy="3093742"/>
          </a:xfrm>
          <a:prstGeom prst="rect">
            <a:avLst/>
          </a:prstGeom>
          <a:noFill/>
          <a:ln>
            <a:noFill/>
          </a:ln>
        </p:spPr>
      </p:pic>
      <p:sp>
        <p:nvSpPr>
          <p:cNvPr id="360" name="Google Shape;360;p18"/>
          <p:cNvSpPr txBox="1"/>
          <p:nvPr/>
        </p:nvSpPr>
        <p:spPr>
          <a:xfrm>
            <a:off x="5243512" y="3757612"/>
            <a:ext cx="3711575" cy="12017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1800"/>
              <a:buFont typeface="Calibri"/>
              <a:buNone/>
            </a:pPr>
            <a:r>
              <a:rPr lang="en-US" sz="1800" b="0" i="0" u="sng">
                <a:solidFill>
                  <a:srgbClr val="006600"/>
                </a:solidFill>
                <a:latin typeface="Calibri"/>
                <a:ea typeface="Calibri"/>
                <a:cs typeface="Calibri"/>
                <a:sym typeface="Calibri"/>
              </a:rPr>
              <a:t>Foglie unifacciale</a:t>
            </a:r>
            <a:r>
              <a:rPr lang="en-US" sz="1800" b="0" i="0" u="none">
                <a:solidFill>
                  <a:srgbClr val="006600"/>
                </a:solidFill>
                <a:latin typeface="Calibri"/>
                <a:ea typeface="Calibri"/>
                <a:cs typeface="Calibri"/>
                <a:sym typeface="Calibri"/>
              </a:rPr>
              <a:t>: </a:t>
            </a:r>
            <a:endParaRPr/>
          </a:p>
          <a:p>
            <a:pPr marL="0" marR="0" lvl="0" indent="0" algn="just" rtl="0">
              <a:lnSpc>
                <a:spcPct val="100000"/>
              </a:lnSpc>
              <a:spcBef>
                <a:spcPts val="0"/>
              </a:spcBef>
              <a:spcAft>
                <a:spcPts val="0"/>
              </a:spcAft>
              <a:buClr>
                <a:schemeClr val="lt1"/>
              </a:buClr>
              <a:buSzPts val="1800"/>
              <a:buFont typeface="Arial"/>
              <a:buNone/>
            </a:pPr>
            <a:endParaRPr sz="1800" b="0" i="0" u="none">
              <a:solidFill>
                <a:srgbClr val="006600"/>
              </a:solidFill>
              <a:latin typeface="Calibri"/>
              <a:ea typeface="Calibri"/>
              <a:cs typeface="Calibri"/>
              <a:sym typeface="Calibri"/>
            </a:endParaRPr>
          </a:p>
          <a:p>
            <a:pPr marL="0" marR="0" lvl="0" indent="0" algn="just" rtl="0">
              <a:lnSpc>
                <a:spcPct val="100000"/>
              </a:lnSpc>
              <a:spcBef>
                <a:spcPts val="0"/>
              </a:spcBef>
              <a:spcAft>
                <a:spcPts val="0"/>
              </a:spcAft>
              <a:buClr>
                <a:srgbClr val="006600"/>
              </a:buClr>
              <a:buSzPts val="1800"/>
              <a:buFont typeface="Calibri"/>
              <a:buNone/>
            </a:pPr>
            <a:r>
              <a:rPr lang="en-US" sz="1800" b="0" i="0" u="none">
                <a:solidFill>
                  <a:srgbClr val="006600"/>
                </a:solidFill>
                <a:latin typeface="Calibri"/>
                <a:ea typeface="Calibri"/>
                <a:cs typeface="Calibri"/>
                <a:sym typeface="Calibri"/>
              </a:rPr>
              <a:t>Non c’è distinzione tra il parenchima a  palizzata e quello lacunoso</a:t>
            </a:r>
            <a:endParaRPr/>
          </a:p>
        </p:txBody>
      </p:sp>
      <p:sp>
        <p:nvSpPr>
          <p:cNvPr id="11" name="Line 10">
            <a:extLst>
              <a:ext uri="{FF2B5EF4-FFF2-40B4-BE49-F238E27FC236}">
                <a16:creationId xmlns:a16="http://schemas.microsoft.com/office/drawing/2014/main" id="{3434CB35-E774-438D-95BB-645F5CF3ED3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2" name="Text Box 11">
            <a:extLst>
              <a:ext uri="{FF2B5EF4-FFF2-40B4-BE49-F238E27FC236}">
                <a16:creationId xmlns:a16="http://schemas.microsoft.com/office/drawing/2014/main" id="{2DD1971F-0F4E-48FF-9373-786EE828C6CF}"/>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3" name="Google Shape;359;p18">
            <a:extLst>
              <a:ext uri="{FF2B5EF4-FFF2-40B4-BE49-F238E27FC236}">
                <a16:creationId xmlns:a16="http://schemas.microsoft.com/office/drawing/2014/main" id="{FBF21754-5925-432E-BA6B-61150FB9BBAA}"/>
              </a:ext>
            </a:extLst>
          </p:cNvPr>
          <p:cNvSpPr txBox="1"/>
          <p:nvPr/>
        </p:nvSpPr>
        <p:spPr>
          <a:xfrm>
            <a:off x="107950" y="564690"/>
            <a:ext cx="6288087"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unifacciale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monocotiledone</a:t>
            </a:r>
            <a:r>
              <a:rPr lang="en-US" sz="2000" b="0" i="0" u="none" dirty="0">
                <a:solidFill>
                  <a:srgbClr val="006600"/>
                </a:solidFill>
                <a:latin typeface="Calibri"/>
                <a:ea typeface="Calibri"/>
                <a:cs typeface="Calibri"/>
                <a:sym typeface="Calibri"/>
              </a:rPr>
              <a:t> (</a:t>
            </a:r>
            <a:r>
              <a:rPr lang="en-US" sz="2000" b="0" i="1" u="none" dirty="0" err="1">
                <a:solidFill>
                  <a:srgbClr val="006600"/>
                </a:solidFill>
                <a:latin typeface="Calibri"/>
                <a:ea typeface="Calibri"/>
                <a:cs typeface="Calibri"/>
                <a:sym typeface="Calibri"/>
              </a:rPr>
              <a:t>Zea</a:t>
            </a:r>
            <a:r>
              <a:rPr lang="en-US" sz="2000" b="0" i="1" u="none" dirty="0">
                <a:solidFill>
                  <a:srgbClr val="006600"/>
                </a:solidFill>
                <a:latin typeface="Calibri"/>
                <a:ea typeface="Calibri"/>
                <a:cs typeface="Calibri"/>
                <a:sym typeface="Calibri"/>
              </a:rPr>
              <a:t> </a:t>
            </a:r>
            <a:r>
              <a:rPr lang="en-US" sz="2000" b="0" i="1" u="none" dirty="0" err="1">
                <a:solidFill>
                  <a:srgbClr val="006600"/>
                </a:solidFill>
                <a:latin typeface="Calibri"/>
                <a:ea typeface="Calibri"/>
                <a:cs typeface="Calibri"/>
                <a:sym typeface="Calibri"/>
              </a:rPr>
              <a:t>mais</a:t>
            </a:r>
            <a:r>
              <a:rPr lang="en-US" sz="2000" b="0" i="1" u="none" dirty="0">
                <a:solidFill>
                  <a:srgbClr val="006600"/>
                </a:solidFill>
                <a:latin typeface="Calibri"/>
                <a:ea typeface="Calibri"/>
                <a:cs typeface="Calibri"/>
                <a:sym typeface="Calibri"/>
              </a:rPr>
              <a:t> </a:t>
            </a:r>
            <a:r>
              <a:rPr lang="en-US" sz="2000" b="0" i="0" u="none" dirty="0">
                <a:solidFill>
                  <a:srgbClr val="006600"/>
                </a:solidFill>
                <a:latin typeface="Calibri"/>
                <a:ea typeface="Calibri"/>
                <a:cs typeface="Calibri"/>
                <a:sym typeface="Calibri"/>
              </a:rPr>
              <a:t>L.)</a:t>
            </a:r>
            <a:endParaRPr dirty="0"/>
          </a:p>
        </p:txBody>
      </p:sp>
      <p:sp>
        <p:nvSpPr>
          <p:cNvPr id="16" name="Segnaposto numero diapositiva 6">
            <a:extLst>
              <a:ext uri="{FF2B5EF4-FFF2-40B4-BE49-F238E27FC236}">
                <a16:creationId xmlns:a16="http://schemas.microsoft.com/office/drawing/2014/main" id="{6704C111-6536-4ACF-B5C9-B875C59CF8DA}"/>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21</a:t>
            </a:fld>
            <a:endParaRPr lang="it-IT" altLang="it-IT" sz="1100">
              <a:solidFill>
                <a:schemeClr val="bg1"/>
              </a:solidFill>
            </a:endParaRPr>
          </a:p>
        </p:txBody>
      </p:sp>
      <p:sp>
        <p:nvSpPr>
          <p:cNvPr id="17" name="Segnaposto piè di pagina 7">
            <a:extLst>
              <a:ext uri="{FF2B5EF4-FFF2-40B4-BE49-F238E27FC236}">
                <a16:creationId xmlns:a16="http://schemas.microsoft.com/office/drawing/2014/main" id="{9DA95006-2D6D-45E9-A3CF-7227F0BE2D55}"/>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58605" y="640912"/>
            <a:ext cx="1951620" cy="1693152"/>
          </a:xfrm>
          <a:prstGeom prst="rect">
            <a:avLst/>
          </a:prstGeom>
          <a:noFill/>
          <a:ln>
            <a:noFill/>
          </a:ln>
        </p:spPr>
      </p:pic>
      <p:pic>
        <p:nvPicPr>
          <p:cNvPr id="368" name="Google Shape;368;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3200" y="1268412"/>
            <a:ext cx="2452687" cy="3941762"/>
          </a:xfrm>
          <a:prstGeom prst="rect">
            <a:avLst/>
          </a:prstGeom>
          <a:noFill/>
          <a:ln>
            <a:noFill/>
          </a:ln>
        </p:spPr>
      </p:pic>
      <p:sp>
        <p:nvSpPr>
          <p:cNvPr id="369" name="Google Shape;369;p19"/>
          <p:cNvSpPr txBox="1"/>
          <p:nvPr/>
        </p:nvSpPr>
        <p:spPr>
          <a:xfrm>
            <a:off x="107950" y="5248275"/>
            <a:ext cx="4502150" cy="10779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E = epidermide inferiore</a:t>
            </a:r>
            <a:endParaRPr/>
          </a:p>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S = stomi</a:t>
            </a:r>
            <a:endParaRPr/>
          </a:p>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F = floema</a:t>
            </a:r>
            <a:endParaRPr/>
          </a:p>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X = xilema</a:t>
            </a:r>
            <a:endParaRPr/>
          </a:p>
        </p:txBody>
      </p:sp>
      <p:sp>
        <p:nvSpPr>
          <p:cNvPr id="370" name="Google Shape;370;p19"/>
          <p:cNvSpPr txBox="1"/>
          <p:nvPr/>
        </p:nvSpPr>
        <p:spPr>
          <a:xfrm>
            <a:off x="2359025" y="3606800"/>
            <a:ext cx="2251075" cy="7381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1400"/>
              <a:buFont typeface="Calibri"/>
              <a:buNone/>
            </a:pPr>
            <a:r>
              <a:rPr lang="en-US" sz="1400" b="0" i="1" u="none">
                <a:solidFill>
                  <a:srgbClr val="006600"/>
                </a:solidFill>
                <a:latin typeface="Calibri"/>
                <a:ea typeface="Calibri"/>
                <a:cs typeface="Calibri"/>
                <a:sym typeface="Calibri"/>
              </a:rPr>
              <a:t>passaggio dalla struttura dorso-ventrale a quella unifacciale</a:t>
            </a:r>
            <a:endParaRPr/>
          </a:p>
        </p:txBody>
      </p:sp>
      <p:sp>
        <p:nvSpPr>
          <p:cNvPr id="371" name="Google Shape;371;p19"/>
          <p:cNvSpPr/>
          <p:nvPr/>
        </p:nvSpPr>
        <p:spPr>
          <a:xfrm>
            <a:off x="468312" y="3573462"/>
            <a:ext cx="1871662" cy="457200"/>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pic>
        <p:nvPicPr>
          <p:cNvPr id="372" name="Google Shape;372;p19" descr="iris"/>
          <p:cNvPicPr preferRelativeResize="0"/>
          <p:nvPr/>
        </p:nvPicPr>
        <p:blipFill rotWithShape="1">
          <a:blip r:embed="rId5">
            <a:alphaModFix/>
          </a:blip>
          <a:srcRect/>
          <a:stretch/>
        </p:blipFill>
        <p:spPr>
          <a:xfrm>
            <a:off x="4629150" y="2513012"/>
            <a:ext cx="4113212" cy="2925762"/>
          </a:xfrm>
          <a:prstGeom prst="rect">
            <a:avLst/>
          </a:prstGeom>
          <a:noFill/>
          <a:ln>
            <a:noFill/>
          </a:ln>
        </p:spPr>
      </p:pic>
      <p:sp>
        <p:nvSpPr>
          <p:cNvPr id="373" name="Google Shape;373;p19"/>
          <p:cNvSpPr txBox="1"/>
          <p:nvPr/>
        </p:nvSpPr>
        <p:spPr>
          <a:xfrm>
            <a:off x="4688985" y="5585044"/>
            <a:ext cx="130016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Epidermide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inferiore</a:t>
            </a:r>
            <a:r>
              <a:rPr lang="en-US" b="0" i="1" u="none" dirty="0">
                <a:solidFill>
                  <a:schemeClr val="dk1"/>
                </a:solidFill>
                <a:latin typeface="Calibri"/>
                <a:ea typeface="Calibri"/>
                <a:cs typeface="Calibri"/>
                <a:sym typeface="Calibri"/>
              </a:rPr>
              <a:t> </a:t>
            </a:r>
            <a:endParaRPr dirty="0"/>
          </a:p>
        </p:txBody>
      </p:sp>
      <p:sp>
        <p:nvSpPr>
          <p:cNvPr id="374" name="Google Shape;374;p19"/>
          <p:cNvSpPr txBox="1"/>
          <p:nvPr/>
        </p:nvSpPr>
        <p:spPr>
          <a:xfrm>
            <a:off x="7701756" y="2247102"/>
            <a:ext cx="12954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Nervature</a:t>
            </a:r>
            <a:endParaRPr dirty="0"/>
          </a:p>
        </p:txBody>
      </p:sp>
      <p:cxnSp>
        <p:nvCxnSpPr>
          <p:cNvPr id="375" name="Google Shape;375;p19"/>
          <p:cNvCxnSpPr/>
          <p:nvPr/>
        </p:nvCxnSpPr>
        <p:spPr>
          <a:xfrm rot="10800000" flipH="1">
            <a:off x="5570537" y="5346700"/>
            <a:ext cx="763587" cy="533400"/>
          </a:xfrm>
          <a:prstGeom prst="straightConnector1">
            <a:avLst/>
          </a:prstGeom>
          <a:noFill/>
          <a:ln w="19050" cap="flat" cmpd="sng">
            <a:solidFill>
              <a:schemeClr val="dk1"/>
            </a:solidFill>
            <a:prstDash val="solid"/>
            <a:miter lim="800000"/>
            <a:headEnd type="none" w="med" len="med"/>
            <a:tailEnd type="stealth" w="med" len="med"/>
          </a:ln>
        </p:spPr>
      </p:cxnSp>
      <p:cxnSp>
        <p:nvCxnSpPr>
          <p:cNvPr id="376" name="Google Shape;376;p19"/>
          <p:cNvCxnSpPr/>
          <p:nvPr/>
        </p:nvCxnSpPr>
        <p:spPr>
          <a:xfrm>
            <a:off x="5310187" y="2233612"/>
            <a:ext cx="522287" cy="360362"/>
          </a:xfrm>
          <a:prstGeom prst="straightConnector1">
            <a:avLst/>
          </a:prstGeom>
          <a:noFill/>
          <a:ln w="19050" cap="flat" cmpd="sng">
            <a:solidFill>
              <a:schemeClr val="dk1"/>
            </a:solidFill>
            <a:prstDash val="solid"/>
            <a:miter lim="800000"/>
            <a:headEnd type="none" w="med" len="med"/>
            <a:tailEnd type="stealth" w="med" len="med"/>
          </a:ln>
        </p:spPr>
      </p:cxnSp>
      <p:cxnSp>
        <p:nvCxnSpPr>
          <p:cNvPr id="377" name="Google Shape;377;p19"/>
          <p:cNvCxnSpPr/>
          <p:nvPr/>
        </p:nvCxnSpPr>
        <p:spPr>
          <a:xfrm flipH="1">
            <a:off x="6745287" y="2513012"/>
            <a:ext cx="1211262" cy="1049337"/>
          </a:xfrm>
          <a:prstGeom prst="straightConnector1">
            <a:avLst/>
          </a:prstGeom>
          <a:noFill/>
          <a:ln w="38100" cap="flat" cmpd="sng">
            <a:solidFill>
              <a:schemeClr val="accent2"/>
            </a:solidFill>
            <a:prstDash val="solid"/>
            <a:miter lim="800000"/>
            <a:headEnd type="none" w="med" len="med"/>
            <a:tailEnd type="stealth" w="med" len="med"/>
          </a:ln>
        </p:spPr>
      </p:cxnSp>
      <p:sp>
        <p:nvSpPr>
          <p:cNvPr id="378" name="Google Shape;378;p19"/>
          <p:cNvSpPr txBox="1"/>
          <p:nvPr/>
        </p:nvSpPr>
        <p:spPr>
          <a:xfrm>
            <a:off x="6511925" y="5659437"/>
            <a:ext cx="130016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Mesofillo</a:t>
            </a:r>
            <a:endParaRPr dirty="0"/>
          </a:p>
        </p:txBody>
      </p:sp>
      <p:cxnSp>
        <p:nvCxnSpPr>
          <p:cNvPr id="379" name="Google Shape;379;p19"/>
          <p:cNvCxnSpPr/>
          <p:nvPr/>
        </p:nvCxnSpPr>
        <p:spPr>
          <a:xfrm rot="10800000">
            <a:off x="7627937" y="4243387"/>
            <a:ext cx="679450" cy="1158875"/>
          </a:xfrm>
          <a:prstGeom prst="straightConnector1">
            <a:avLst/>
          </a:prstGeom>
          <a:noFill/>
          <a:ln w="19050" cap="flat" cmpd="sng">
            <a:solidFill>
              <a:schemeClr val="dk1"/>
            </a:solidFill>
            <a:prstDash val="solid"/>
            <a:miter lim="800000"/>
            <a:headEnd type="none" w="med" len="med"/>
            <a:tailEnd type="stealth" w="med" len="med"/>
          </a:ln>
        </p:spPr>
      </p:cxnSp>
      <p:sp>
        <p:nvSpPr>
          <p:cNvPr id="380" name="Google Shape;380;p19"/>
          <p:cNvSpPr txBox="1"/>
          <p:nvPr/>
        </p:nvSpPr>
        <p:spPr>
          <a:xfrm>
            <a:off x="7996237" y="5440362"/>
            <a:ext cx="13001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a:solidFill>
                  <a:schemeClr val="dk1"/>
                </a:solidFill>
                <a:latin typeface="Calibri"/>
                <a:ea typeface="Calibri"/>
                <a:cs typeface="Calibri"/>
                <a:sym typeface="Calibri"/>
              </a:rPr>
              <a:t>Lacuna</a:t>
            </a:r>
            <a:endParaRPr dirty="0"/>
          </a:p>
        </p:txBody>
      </p:sp>
      <p:sp>
        <p:nvSpPr>
          <p:cNvPr id="381" name="Google Shape;381;p19"/>
          <p:cNvSpPr txBox="1"/>
          <p:nvPr/>
        </p:nvSpPr>
        <p:spPr>
          <a:xfrm>
            <a:off x="3723044" y="2067747"/>
            <a:ext cx="195579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Epidermide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inferiore</a:t>
            </a:r>
            <a:r>
              <a:rPr lang="en-US" b="0" i="1" u="none" dirty="0">
                <a:solidFill>
                  <a:schemeClr val="dk1"/>
                </a:solidFill>
                <a:latin typeface="Calibri"/>
                <a:ea typeface="Calibri"/>
                <a:cs typeface="Calibri"/>
                <a:sym typeface="Calibri"/>
              </a:rPr>
              <a:t> </a:t>
            </a:r>
            <a:endParaRPr dirty="0"/>
          </a:p>
        </p:txBody>
      </p:sp>
      <p:cxnSp>
        <p:nvCxnSpPr>
          <p:cNvPr id="382" name="Google Shape;382;p19"/>
          <p:cNvCxnSpPr/>
          <p:nvPr/>
        </p:nvCxnSpPr>
        <p:spPr>
          <a:xfrm rot="10800000">
            <a:off x="7164387" y="4997450"/>
            <a:ext cx="0" cy="615950"/>
          </a:xfrm>
          <a:prstGeom prst="straightConnector1">
            <a:avLst/>
          </a:prstGeom>
          <a:noFill/>
          <a:ln w="34925" cap="flat" cmpd="sng">
            <a:solidFill>
              <a:schemeClr val="accent2"/>
            </a:solidFill>
            <a:prstDash val="solid"/>
            <a:miter lim="800000"/>
            <a:headEnd type="none" w="med" len="med"/>
            <a:tailEnd type="stealth" w="med" len="med"/>
          </a:ln>
        </p:spPr>
      </p:cxnSp>
      <p:pic>
        <p:nvPicPr>
          <p:cNvPr id="383" name="Google Shape;383;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44116" y="83208"/>
            <a:ext cx="1093787" cy="1714500"/>
          </a:xfrm>
          <a:prstGeom prst="rect">
            <a:avLst/>
          </a:prstGeom>
          <a:noFill/>
          <a:ln>
            <a:noFill/>
          </a:ln>
        </p:spPr>
      </p:pic>
      <p:sp>
        <p:nvSpPr>
          <p:cNvPr id="384" name="Google Shape;384;p19"/>
          <p:cNvSpPr txBox="1"/>
          <p:nvPr/>
        </p:nvSpPr>
        <p:spPr>
          <a:xfrm>
            <a:off x="8222149" y="610622"/>
            <a:ext cx="1295400"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Nervature</a:t>
            </a:r>
            <a:endParaRPr dirty="0"/>
          </a:p>
          <a:p>
            <a:pPr marL="0" marR="0" lvl="0" indent="0" algn="l" rtl="0">
              <a:lnSpc>
                <a:spcPct val="100000"/>
              </a:lnSpc>
              <a:spcBef>
                <a:spcPts val="60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parallele</a:t>
            </a:r>
            <a:endParaRPr dirty="0"/>
          </a:p>
        </p:txBody>
      </p:sp>
      <p:cxnSp>
        <p:nvCxnSpPr>
          <p:cNvPr id="385" name="Google Shape;385;p19"/>
          <p:cNvCxnSpPr>
            <a:cxnSpLocks/>
          </p:cNvCxnSpPr>
          <p:nvPr/>
        </p:nvCxnSpPr>
        <p:spPr>
          <a:xfrm flipH="1">
            <a:off x="7691010" y="1239591"/>
            <a:ext cx="783797" cy="0"/>
          </a:xfrm>
          <a:prstGeom prst="straightConnector1">
            <a:avLst/>
          </a:prstGeom>
          <a:noFill/>
          <a:ln w="38100" cap="flat" cmpd="sng">
            <a:solidFill>
              <a:schemeClr val="accent2"/>
            </a:solidFill>
            <a:prstDash val="solid"/>
            <a:miter lim="800000"/>
            <a:headEnd type="none" w="med" len="med"/>
            <a:tailEnd type="stealth" w="med" len="med"/>
          </a:ln>
        </p:spPr>
      </p:cxnSp>
      <p:sp>
        <p:nvSpPr>
          <p:cNvPr id="25" name="Line 10">
            <a:extLst>
              <a:ext uri="{FF2B5EF4-FFF2-40B4-BE49-F238E27FC236}">
                <a16:creationId xmlns:a16="http://schemas.microsoft.com/office/drawing/2014/main" id="{A6A51EBE-D989-4D2A-A64E-3A5FF836D3A4}"/>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6" name="Text Box 11">
            <a:extLst>
              <a:ext uri="{FF2B5EF4-FFF2-40B4-BE49-F238E27FC236}">
                <a16:creationId xmlns:a16="http://schemas.microsoft.com/office/drawing/2014/main" id="{E9A40D9A-F836-4D7C-927D-B1768FDD6A4E}"/>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27" name="Google Shape;367;p19">
            <a:extLst>
              <a:ext uri="{FF2B5EF4-FFF2-40B4-BE49-F238E27FC236}">
                <a16:creationId xmlns:a16="http://schemas.microsoft.com/office/drawing/2014/main" id="{AF1A8ED3-F172-4ADE-9306-339CB921E657}"/>
              </a:ext>
            </a:extLst>
          </p:cNvPr>
          <p:cNvSpPr txBox="1"/>
          <p:nvPr/>
        </p:nvSpPr>
        <p:spPr>
          <a:xfrm>
            <a:off x="107950" y="560080"/>
            <a:ext cx="4968875"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unifacciale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monocotiledone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Iris</a:t>
            </a:r>
            <a:r>
              <a:rPr lang="en-US" sz="2000" b="0" i="0" u="none" dirty="0">
                <a:solidFill>
                  <a:srgbClr val="006600"/>
                </a:solidFill>
                <a:latin typeface="Calibri"/>
                <a:ea typeface="Calibri"/>
                <a:cs typeface="Calibri"/>
                <a:sym typeface="Calibri"/>
              </a:rPr>
              <a:t> sp.)</a:t>
            </a:r>
            <a:endParaRPr dirty="0"/>
          </a:p>
        </p:txBody>
      </p:sp>
      <p:sp>
        <p:nvSpPr>
          <p:cNvPr id="28" name="Segnaposto numero diapositiva 6">
            <a:extLst>
              <a:ext uri="{FF2B5EF4-FFF2-40B4-BE49-F238E27FC236}">
                <a16:creationId xmlns:a16="http://schemas.microsoft.com/office/drawing/2014/main" id="{DBB29923-A575-4D92-AFC4-1C3C49CE820A}"/>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22</a:t>
            </a:fld>
            <a:endParaRPr lang="it-IT" altLang="it-IT" sz="1100">
              <a:solidFill>
                <a:schemeClr val="bg1"/>
              </a:solidFill>
            </a:endParaRPr>
          </a:p>
        </p:txBody>
      </p:sp>
      <p:sp>
        <p:nvSpPr>
          <p:cNvPr id="29" name="Segnaposto piè di pagina 7">
            <a:extLst>
              <a:ext uri="{FF2B5EF4-FFF2-40B4-BE49-F238E27FC236}">
                <a16:creationId xmlns:a16="http://schemas.microsoft.com/office/drawing/2014/main" id="{6254AA54-9124-496F-B559-ED89EBB91CB5}"/>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0825" y="1878012"/>
            <a:ext cx="6496050" cy="4200525"/>
          </a:xfrm>
          <a:prstGeom prst="rect">
            <a:avLst/>
          </a:prstGeom>
          <a:noFill/>
          <a:ln>
            <a:noFill/>
          </a:ln>
        </p:spPr>
      </p:pic>
      <p:pic>
        <p:nvPicPr>
          <p:cNvPr id="393" name="Google Shape;393;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83272" y="779463"/>
            <a:ext cx="2760728" cy="2070546"/>
          </a:xfrm>
          <a:prstGeom prst="rect">
            <a:avLst/>
          </a:prstGeom>
          <a:noFill/>
          <a:ln>
            <a:noFill/>
          </a:ln>
        </p:spPr>
      </p:pic>
      <p:sp>
        <p:nvSpPr>
          <p:cNvPr id="6" name="Google Shape;391;p20">
            <a:extLst>
              <a:ext uri="{FF2B5EF4-FFF2-40B4-BE49-F238E27FC236}">
                <a16:creationId xmlns:a16="http://schemas.microsoft.com/office/drawing/2014/main" id="{8A7B6C66-4A17-4A0D-B5D7-CE4D81AE3EA4}"/>
              </a:ext>
            </a:extLst>
          </p:cNvPr>
          <p:cNvSpPr txBox="1"/>
          <p:nvPr/>
        </p:nvSpPr>
        <p:spPr>
          <a:xfrm>
            <a:off x="95030" y="562056"/>
            <a:ext cx="5643562"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centrica</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Gimnosperma</a:t>
            </a:r>
            <a:r>
              <a:rPr lang="en-US" sz="2000" b="0" i="0" u="none" dirty="0">
                <a:solidFill>
                  <a:srgbClr val="006600"/>
                </a:solidFill>
                <a:latin typeface="Calibri"/>
                <a:ea typeface="Calibri"/>
                <a:cs typeface="Calibri"/>
                <a:sym typeface="Calibri"/>
              </a:rPr>
              <a:t> (</a:t>
            </a:r>
            <a:r>
              <a:rPr lang="en-US" sz="2000" b="0" i="1" u="none" dirty="0" err="1">
                <a:solidFill>
                  <a:srgbClr val="006600"/>
                </a:solidFill>
                <a:latin typeface="Calibri"/>
                <a:ea typeface="Calibri"/>
                <a:cs typeface="Calibri"/>
                <a:sym typeface="Calibri"/>
              </a:rPr>
              <a:t>Pinacee</a:t>
            </a:r>
            <a:r>
              <a:rPr lang="en-US" sz="2000" b="0" i="0" u="none" dirty="0">
                <a:solidFill>
                  <a:srgbClr val="006600"/>
                </a:solidFill>
                <a:latin typeface="Calibri"/>
                <a:ea typeface="Calibri"/>
                <a:cs typeface="Calibri"/>
                <a:sym typeface="Calibri"/>
              </a:rPr>
              <a:t>)</a:t>
            </a:r>
            <a:endParaRPr dirty="0"/>
          </a:p>
        </p:txBody>
      </p:sp>
      <p:sp>
        <p:nvSpPr>
          <p:cNvPr id="7" name="Line 10">
            <a:extLst>
              <a:ext uri="{FF2B5EF4-FFF2-40B4-BE49-F238E27FC236}">
                <a16:creationId xmlns:a16="http://schemas.microsoft.com/office/drawing/2014/main" id="{035D8C3D-4F4F-4539-8277-A7EAB62F5A7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8" name="Text Box 11">
            <a:extLst>
              <a:ext uri="{FF2B5EF4-FFF2-40B4-BE49-F238E27FC236}">
                <a16:creationId xmlns:a16="http://schemas.microsoft.com/office/drawing/2014/main" id="{06EB70BE-E62E-46AD-A4E7-790030B36D72}"/>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9" name="Segnaposto numero diapositiva 6">
            <a:extLst>
              <a:ext uri="{FF2B5EF4-FFF2-40B4-BE49-F238E27FC236}">
                <a16:creationId xmlns:a16="http://schemas.microsoft.com/office/drawing/2014/main" id="{2F257741-06FB-481C-A140-88D560E34C7A}"/>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23</a:t>
            </a:fld>
            <a:endParaRPr lang="it-IT" altLang="it-IT" sz="1100">
              <a:solidFill>
                <a:schemeClr val="bg1"/>
              </a:solidFill>
            </a:endParaRPr>
          </a:p>
        </p:txBody>
      </p:sp>
      <p:sp>
        <p:nvSpPr>
          <p:cNvPr id="10" name="Segnaposto piè di pagina 7">
            <a:extLst>
              <a:ext uri="{FF2B5EF4-FFF2-40B4-BE49-F238E27FC236}">
                <a16:creationId xmlns:a16="http://schemas.microsoft.com/office/drawing/2014/main" id="{1ED9AF70-EC40-4B98-B55F-71B553242BDA}"/>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700" y="2565400"/>
            <a:ext cx="6865937" cy="3095625"/>
          </a:xfrm>
          <a:prstGeom prst="rect">
            <a:avLst/>
          </a:prstGeom>
          <a:noFill/>
          <a:ln>
            <a:noFill/>
          </a:ln>
        </p:spPr>
      </p:pic>
      <p:pic>
        <p:nvPicPr>
          <p:cNvPr id="401" name="Google Shape;40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25067" y="719504"/>
            <a:ext cx="2372883" cy="1779662"/>
          </a:xfrm>
          <a:prstGeom prst="rect">
            <a:avLst/>
          </a:prstGeom>
          <a:noFill/>
          <a:ln>
            <a:noFill/>
          </a:ln>
        </p:spPr>
      </p:pic>
      <p:sp>
        <p:nvSpPr>
          <p:cNvPr id="402" name="Google Shape;402;p21"/>
          <p:cNvSpPr txBox="1"/>
          <p:nvPr/>
        </p:nvSpPr>
        <p:spPr>
          <a:xfrm>
            <a:off x="6729412" y="2420937"/>
            <a:ext cx="2411412" cy="29241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632523"/>
              </a:buClr>
              <a:buSzPts val="1600"/>
              <a:buFont typeface="Calibri"/>
              <a:buNone/>
            </a:pPr>
            <a:r>
              <a:rPr lang="en-US" sz="1600" b="1" i="0" u="none">
                <a:solidFill>
                  <a:srgbClr val="632523"/>
                </a:solidFill>
                <a:latin typeface="Calibri"/>
                <a:ea typeface="Calibri"/>
                <a:cs typeface="Calibri"/>
                <a:sym typeface="Calibri"/>
              </a:rPr>
              <a:t>Foglia xerofila:</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Ridotta superficie fogliare</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Mesofillo compatto</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Cuticola spessa </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Parete delle cellule </a:t>
            </a:r>
            <a:endParaRPr/>
          </a:p>
          <a:p>
            <a:pPr marL="0" marR="0" lvl="0" indent="0" algn="l" rtl="0">
              <a:lnSpc>
                <a:spcPct val="150000"/>
              </a:lnSpc>
              <a:spcBef>
                <a:spcPts val="0"/>
              </a:spcBef>
              <a:spcAft>
                <a:spcPts val="0"/>
              </a:spcAft>
              <a:buClr>
                <a:srgbClr val="632523"/>
              </a:buClr>
              <a:buSzPts val="1600"/>
              <a:buFont typeface="Calibri"/>
              <a:buNone/>
            </a:pPr>
            <a:r>
              <a:rPr lang="en-US" sz="1600" b="0" i="0" u="none">
                <a:solidFill>
                  <a:srgbClr val="632523"/>
                </a:solidFill>
                <a:latin typeface="Calibri"/>
                <a:ea typeface="Calibri"/>
                <a:cs typeface="Calibri"/>
                <a:sym typeface="Calibri"/>
              </a:rPr>
              <a:t>epidermiche ispessita</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Stomi infossati</a:t>
            </a:r>
            <a:endParaRPr/>
          </a:p>
          <a:p>
            <a:pPr marL="0" marR="0" lvl="0" indent="0" algn="l" rtl="0">
              <a:lnSpc>
                <a:spcPct val="100000"/>
              </a:lnSpc>
              <a:spcBef>
                <a:spcPts val="0"/>
              </a:spcBef>
              <a:spcAft>
                <a:spcPts val="0"/>
              </a:spcAft>
              <a:buNone/>
            </a:pPr>
            <a:endParaRPr sz="1600" b="0" i="0" u="none">
              <a:solidFill>
                <a:srgbClr val="632523"/>
              </a:solidFill>
              <a:latin typeface="Calibri"/>
              <a:ea typeface="Calibri"/>
              <a:cs typeface="Calibri"/>
              <a:sym typeface="Calibri"/>
            </a:endParaRPr>
          </a:p>
        </p:txBody>
      </p:sp>
      <p:sp>
        <p:nvSpPr>
          <p:cNvPr id="7" name="Segnaposto numero diapositiva 6">
            <a:extLst>
              <a:ext uri="{FF2B5EF4-FFF2-40B4-BE49-F238E27FC236}">
                <a16:creationId xmlns:a16="http://schemas.microsoft.com/office/drawing/2014/main" id="{BF809888-CC2E-42FD-AD85-F2D9728B4FFE}"/>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24</a:t>
            </a:fld>
            <a:endParaRPr lang="it-IT" altLang="it-IT" sz="1100">
              <a:solidFill>
                <a:schemeClr val="bg1"/>
              </a:solidFill>
            </a:endParaRPr>
          </a:p>
        </p:txBody>
      </p:sp>
      <p:sp>
        <p:nvSpPr>
          <p:cNvPr id="8" name="Segnaposto piè di pagina 7">
            <a:extLst>
              <a:ext uri="{FF2B5EF4-FFF2-40B4-BE49-F238E27FC236}">
                <a16:creationId xmlns:a16="http://schemas.microsoft.com/office/drawing/2014/main" id="{92A3EE24-B879-44AD-9B8D-5A5C2065493D}"/>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
        <p:nvSpPr>
          <p:cNvPr id="9" name="Line 10">
            <a:extLst>
              <a:ext uri="{FF2B5EF4-FFF2-40B4-BE49-F238E27FC236}">
                <a16:creationId xmlns:a16="http://schemas.microsoft.com/office/drawing/2014/main" id="{252E70FA-37CA-4D78-8A0D-87C6AA0E246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0" name="Text Box 11">
            <a:extLst>
              <a:ext uri="{FF2B5EF4-FFF2-40B4-BE49-F238E27FC236}">
                <a16:creationId xmlns:a16="http://schemas.microsoft.com/office/drawing/2014/main" id="{22A243DC-2DD9-4568-804B-475DD15A9AEC}"/>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1" name="Google Shape;400;p21">
            <a:extLst>
              <a:ext uri="{FF2B5EF4-FFF2-40B4-BE49-F238E27FC236}">
                <a16:creationId xmlns:a16="http://schemas.microsoft.com/office/drawing/2014/main" id="{F0636F0A-D4C8-4191-BECF-CDAA5BFE14DB}"/>
              </a:ext>
            </a:extLst>
          </p:cNvPr>
          <p:cNvSpPr txBox="1"/>
          <p:nvPr/>
        </p:nvSpPr>
        <p:spPr>
          <a:xfrm>
            <a:off x="91197" y="557564"/>
            <a:ext cx="4897437"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equifacciale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Gimnosperma</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Pinus</a:t>
            </a:r>
            <a:r>
              <a:rPr lang="en-US" sz="2000" b="0" i="0" u="none" dirty="0">
                <a:solidFill>
                  <a:srgbClr val="006600"/>
                </a:solidFill>
                <a:latin typeface="Calibri"/>
                <a:ea typeface="Calibri"/>
                <a:cs typeface="Calibri"/>
                <a:sym typeface="Calibri"/>
              </a:rPr>
              <a:t> sp.)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2" name="CasellaDiTesto 1">
            <a:extLst>
              <a:ext uri="{FF2B5EF4-FFF2-40B4-BE49-F238E27FC236}">
                <a16:creationId xmlns:a16="http://schemas.microsoft.com/office/drawing/2014/main" id="{F72A730A-E97A-42E6-A2D3-958721559E34}"/>
              </a:ext>
            </a:extLst>
          </p:cNvPr>
          <p:cNvSpPr txBox="1"/>
          <p:nvPr/>
        </p:nvSpPr>
        <p:spPr>
          <a:xfrm>
            <a:off x="2402175" y="2228671"/>
            <a:ext cx="4339650" cy="1200329"/>
          </a:xfrm>
          <a:prstGeom prst="rect">
            <a:avLst/>
          </a:prstGeom>
          <a:noFill/>
        </p:spPr>
        <p:txBody>
          <a:bodyPr wrap="none" rtlCol="0">
            <a:spAutoFit/>
          </a:bodyPr>
          <a:lstStyle/>
          <a:p>
            <a:r>
              <a:rPr lang="it-IT" sz="7200" b="1" dirty="0">
                <a:solidFill>
                  <a:srgbClr val="C00000"/>
                </a:solidFill>
              </a:rPr>
              <a:t>IL FIORE </a:t>
            </a:r>
          </a:p>
        </p:txBody>
      </p:sp>
      <p:sp>
        <p:nvSpPr>
          <p:cNvPr id="10" name="Segnaposto numero diapositiva 6">
            <a:extLst>
              <a:ext uri="{FF2B5EF4-FFF2-40B4-BE49-F238E27FC236}">
                <a16:creationId xmlns:a16="http://schemas.microsoft.com/office/drawing/2014/main" id="{8CCB9C92-E6F9-4C98-8CCE-0BD1424C319A}"/>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25</a:t>
            </a:fld>
            <a:endParaRPr lang="it-IT" altLang="it-IT" sz="1100">
              <a:solidFill>
                <a:schemeClr val="bg1"/>
              </a:solidFill>
            </a:endParaRPr>
          </a:p>
        </p:txBody>
      </p:sp>
      <p:sp>
        <p:nvSpPr>
          <p:cNvPr id="11" name="Segnaposto piè di pagina 7">
            <a:extLst>
              <a:ext uri="{FF2B5EF4-FFF2-40B4-BE49-F238E27FC236}">
                <a16:creationId xmlns:a16="http://schemas.microsoft.com/office/drawing/2014/main" id="{BC72B56F-5E0A-44A2-83CF-5EC434BB9EEA}"/>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extLst>
      <p:ext uri="{BB962C8B-B14F-4D97-AF65-F5344CB8AC3E}">
        <p14:creationId xmlns:p14="http://schemas.microsoft.com/office/powerpoint/2010/main" val="3633239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0C17C988-6346-4EB1-9094-CA116E0F0C24}"/>
              </a:ext>
            </a:extLst>
          </p:cNvPr>
          <p:cNvSpPr>
            <a:spLocks noChangeArrowheads="1"/>
          </p:cNvSpPr>
          <p:nvPr/>
        </p:nvSpPr>
        <p:spPr bwMode="auto">
          <a:xfrm>
            <a:off x="287338" y="620713"/>
            <a:ext cx="88566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Il fiore è un </a:t>
            </a:r>
            <a:r>
              <a:rPr lang="it-IT" altLang="it-IT" sz="1800" b="1">
                <a:solidFill>
                  <a:schemeClr val="tx1"/>
                </a:solidFill>
                <a:cs typeface="Arial" panose="020B0604020202020204" pitchFamily="34" charset="0"/>
              </a:rPr>
              <a:t>germoglio metamorfizzato, a crescita definita, che porta gli sporofilli</a:t>
            </a:r>
            <a:r>
              <a:rPr lang="it-IT" altLang="it-IT" sz="1800">
                <a:solidFill>
                  <a:schemeClr val="tx1"/>
                </a:solidFill>
                <a:cs typeface="Arial" panose="020B0604020202020204" pitchFamily="34" charset="0"/>
              </a:rPr>
              <a:t>, foglie modificate che contengono gli sporangi, circondati o no da altre foglie modificate sterili (</a:t>
            </a:r>
            <a:r>
              <a:rPr lang="it-IT" altLang="it-IT" sz="1800" b="1">
                <a:solidFill>
                  <a:schemeClr val="tx1"/>
                </a:solidFill>
                <a:cs typeface="Arial" panose="020B0604020202020204" pitchFamily="34" charset="0"/>
              </a:rPr>
              <a:t>antofilli</a:t>
            </a:r>
            <a:r>
              <a:rPr lang="it-IT" altLang="it-IT" sz="1800">
                <a:solidFill>
                  <a:schemeClr val="tx1"/>
                </a:solidFill>
                <a:cs typeface="Arial" panose="020B0604020202020204" pitchFamily="34" charset="0"/>
              </a:rPr>
              <a:t>) che formano il perianzio.</a:t>
            </a:r>
          </a:p>
        </p:txBody>
      </p:sp>
      <p:pic>
        <p:nvPicPr>
          <p:cNvPr id="4099" name="Picture 5">
            <a:extLst>
              <a:ext uri="{FF2B5EF4-FFF2-40B4-BE49-F238E27FC236}">
                <a16:creationId xmlns:a16="http://schemas.microsoft.com/office/drawing/2014/main" id="{255957D9-452E-45AC-949E-95D109F980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2038" y="1501775"/>
            <a:ext cx="7019925" cy="4497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0" name="Line 6">
            <a:extLst>
              <a:ext uri="{FF2B5EF4-FFF2-40B4-BE49-F238E27FC236}">
                <a16:creationId xmlns:a16="http://schemas.microsoft.com/office/drawing/2014/main" id="{5F77D43E-1901-4175-9AEA-17DA42C3BB3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4101" name="Text Box 7">
            <a:extLst>
              <a:ext uri="{FF2B5EF4-FFF2-40B4-BE49-F238E27FC236}">
                <a16:creationId xmlns:a16="http://schemas.microsoft.com/office/drawing/2014/main" id="{D0856255-6195-41BB-AD49-F33AC42308BD}"/>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9" name="Segnaposto numero diapositiva 6">
            <a:extLst>
              <a:ext uri="{FF2B5EF4-FFF2-40B4-BE49-F238E27FC236}">
                <a16:creationId xmlns:a16="http://schemas.microsoft.com/office/drawing/2014/main" id="{D82AE6FF-A22F-487B-8B72-0CA72CFBB6C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26</a:t>
            </a:fld>
            <a:endParaRPr lang="it-IT" altLang="it-IT" sz="1100">
              <a:solidFill>
                <a:schemeClr val="bg1"/>
              </a:solidFill>
            </a:endParaRPr>
          </a:p>
        </p:txBody>
      </p:sp>
      <p:sp>
        <p:nvSpPr>
          <p:cNvPr id="10" name="Segnaposto piè di pagina 7">
            <a:extLst>
              <a:ext uri="{FF2B5EF4-FFF2-40B4-BE49-F238E27FC236}">
                <a16:creationId xmlns:a16="http://schemas.microsoft.com/office/drawing/2014/main" id="{EDC55BEB-49D1-4C1C-B944-2696EDA85BA0}"/>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B7300CDD-771E-4C8C-A059-D31FC325471C}"/>
              </a:ext>
            </a:extLst>
          </p:cNvPr>
          <p:cNvSpPr>
            <a:spLocks noChangeArrowheads="1"/>
          </p:cNvSpPr>
          <p:nvPr/>
        </p:nvSpPr>
        <p:spPr bwMode="auto">
          <a:xfrm>
            <a:off x="323850" y="765175"/>
            <a:ext cx="7488238"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defTabSz="449263">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defTabSz="449263">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defTabSz="449263">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defTabSz="449263">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Un fiore completo è composto da :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Peduncolo fiorale</a:t>
            </a:r>
            <a:r>
              <a:rPr lang="it-IT" altLang="ko-KR" sz="1800">
                <a:solidFill>
                  <a:schemeClr val="tx1"/>
                </a:solidFill>
                <a:ea typeface="Gulim" panose="020B0600000101010101" pitchFamily="34" charset="-127"/>
                <a:cs typeface="Arial" panose="020B0604020202020204" pitchFamily="34" charset="0"/>
              </a:rPr>
              <a:t> (P)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Ricettacolo</a:t>
            </a:r>
            <a:r>
              <a:rPr lang="it-IT" altLang="ko-KR" sz="1800">
                <a:solidFill>
                  <a:schemeClr val="tx1"/>
                </a:solidFill>
                <a:ea typeface="Gulim" panose="020B0600000101010101" pitchFamily="34" charset="-127"/>
                <a:cs typeface="Arial" panose="020B0604020202020204" pitchFamily="34" charset="0"/>
              </a:rPr>
              <a:t> (R)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Perianzio</a:t>
            </a:r>
            <a:r>
              <a:rPr lang="it-IT" altLang="ko-KR" sz="1800">
                <a:solidFill>
                  <a:schemeClr val="tx1"/>
                </a:solidFill>
                <a:ea typeface="Gulim" panose="020B0600000101010101" pitchFamily="34" charset="-127"/>
                <a:cs typeface="Arial" panose="020B0604020202020204" pitchFamily="34" charset="0"/>
              </a:rPr>
              <a:t> (</a:t>
            </a:r>
            <a:r>
              <a:rPr lang="it-IT" altLang="ko-KR" sz="1800" b="1">
                <a:solidFill>
                  <a:schemeClr val="tx1"/>
                </a:solidFill>
                <a:ea typeface="Gulim" panose="020B0600000101010101" pitchFamily="34" charset="-127"/>
                <a:cs typeface="Arial" panose="020B0604020202020204" pitchFamily="34" charset="0"/>
              </a:rPr>
              <a:t>Perigonio</a:t>
            </a:r>
            <a:r>
              <a:rPr lang="it-IT" altLang="ko-KR" sz="1800">
                <a:solidFill>
                  <a:schemeClr val="tx1"/>
                </a:solidFill>
                <a:ea typeface="Gulim" panose="020B0600000101010101" pitchFamily="34" charset="-127"/>
                <a:cs typeface="Arial" panose="020B0604020202020204" pitchFamily="34" charset="0"/>
              </a:rPr>
              <a:t>: insieme dei </a:t>
            </a:r>
            <a:r>
              <a:rPr lang="it-IT" altLang="ko-KR" sz="1800" u="sng">
                <a:solidFill>
                  <a:schemeClr val="tx1"/>
                </a:solidFill>
                <a:ea typeface="Gulim" panose="020B0600000101010101" pitchFamily="34" charset="-127"/>
                <a:cs typeface="Arial" panose="020B0604020202020204" pitchFamily="34" charset="0"/>
              </a:rPr>
              <a:t>Tepali</a:t>
            </a:r>
            <a:r>
              <a:rPr lang="it-IT" altLang="ko-KR" sz="1800">
                <a:solidFill>
                  <a:schemeClr val="tx1"/>
                </a:solidFill>
                <a:ea typeface="Gulim" panose="020B0600000101010101" pitchFamily="34" charset="-127"/>
                <a:cs typeface="Arial" panose="020B0604020202020204" pitchFamily="34" charset="0"/>
              </a:rPr>
              <a:t>)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Calice (insieme dei sepali) (CA)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Corolla (insieme dei petali) (CO)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Androceo</a:t>
            </a:r>
            <a:r>
              <a:rPr lang="it-IT" altLang="ko-KR" sz="1800">
                <a:solidFill>
                  <a:schemeClr val="tx1"/>
                </a:solidFill>
                <a:ea typeface="Gulim" panose="020B0600000101010101" pitchFamily="34" charset="-127"/>
                <a:cs typeface="Arial" panose="020B0604020202020204" pitchFamily="34" charset="0"/>
              </a:rPr>
              <a:t> (insieme degli stami)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Stami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Antere (A)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Filamento (F)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Gineceo</a:t>
            </a:r>
            <a:r>
              <a:rPr lang="it-IT" altLang="ko-KR" sz="1800">
                <a:solidFill>
                  <a:schemeClr val="tx1"/>
                </a:solidFill>
                <a:ea typeface="Gulim" panose="020B0600000101010101" pitchFamily="34" charset="-127"/>
                <a:cs typeface="Arial" panose="020B0604020202020204" pitchFamily="34" charset="0"/>
              </a:rPr>
              <a:t> (insieme dei pistilli)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Pistillo</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Stimma (ST)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Stilo (SL)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Ovario (O) </a:t>
            </a:r>
            <a:endParaRPr lang="it-IT" altLang="it-IT" sz="1800">
              <a:solidFill>
                <a:schemeClr val="tx1"/>
              </a:solidFill>
              <a:ea typeface="Gulim" panose="020B0600000101010101" pitchFamily="34" charset="-127"/>
              <a:cs typeface="Arial" panose="020B0604020202020204" pitchFamily="34" charset="0"/>
            </a:endParaRPr>
          </a:p>
        </p:txBody>
      </p:sp>
      <p:pic>
        <p:nvPicPr>
          <p:cNvPr id="6147" name="Picture 5">
            <a:extLst>
              <a:ext uri="{FF2B5EF4-FFF2-40B4-BE49-F238E27FC236}">
                <a16:creationId xmlns:a16="http://schemas.microsoft.com/office/drawing/2014/main" id="{6EAF8765-590D-48FE-B95A-CAD5A3F720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2133600"/>
            <a:ext cx="4248150" cy="3783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8" name="Line 8">
            <a:extLst>
              <a:ext uri="{FF2B5EF4-FFF2-40B4-BE49-F238E27FC236}">
                <a16:creationId xmlns:a16="http://schemas.microsoft.com/office/drawing/2014/main" id="{B03E1188-BAA8-4150-8AEB-2AD2B2C72290}"/>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6149" name="Text Box 9">
            <a:extLst>
              <a:ext uri="{FF2B5EF4-FFF2-40B4-BE49-F238E27FC236}">
                <a16:creationId xmlns:a16="http://schemas.microsoft.com/office/drawing/2014/main" id="{DDF44550-01D9-4A63-AB69-3AFDC07AEF35}"/>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7" name="Segnaposto numero diapositiva 6">
            <a:extLst>
              <a:ext uri="{FF2B5EF4-FFF2-40B4-BE49-F238E27FC236}">
                <a16:creationId xmlns:a16="http://schemas.microsoft.com/office/drawing/2014/main" id="{74AB2A7F-8F0E-4CF6-9125-9538024EECC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27</a:t>
            </a:fld>
            <a:endParaRPr lang="it-IT" altLang="it-IT" sz="1100">
              <a:solidFill>
                <a:schemeClr val="bg1"/>
              </a:solidFill>
            </a:endParaRPr>
          </a:p>
        </p:txBody>
      </p:sp>
      <p:sp>
        <p:nvSpPr>
          <p:cNvPr id="8" name="Segnaposto piè di pagina 7">
            <a:extLst>
              <a:ext uri="{FF2B5EF4-FFF2-40B4-BE49-F238E27FC236}">
                <a16:creationId xmlns:a16="http://schemas.microsoft.com/office/drawing/2014/main" id="{293C36C8-94CC-4AC6-BEA3-76C290113AF8}"/>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a:extLst>
              <a:ext uri="{FF2B5EF4-FFF2-40B4-BE49-F238E27FC236}">
                <a16:creationId xmlns:a16="http://schemas.microsoft.com/office/drawing/2014/main" id="{560CB1F6-453A-42DE-8B53-0106809290C7}"/>
              </a:ext>
            </a:extLst>
          </p:cNvPr>
          <p:cNvSpPr txBox="1">
            <a:spLocks noChangeArrowheads="1"/>
          </p:cNvSpPr>
          <p:nvPr/>
        </p:nvSpPr>
        <p:spPr bwMode="auto">
          <a:xfrm>
            <a:off x="627063" y="5484813"/>
            <a:ext cx="19796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Fiore </a:t>
            </a:r>
            <a:r>
              <a:rPr lang="it-IT" altLang="it-IT" sz="1800" b="1">
                <a:solidFill>
                  <a:schemeClr val="tx1"/>
                </a:solidFill>
                <a:cs typeface="Arial" panose="020B0604020202020204" pitchFamily="34" charset="0"/>
              </a:rPr>
              <a:t>aclamidato</a:t>
            </a: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Salix purpurea</a:t>
            </a:r>
          </a:p>
        </p:txBody>
      </p:sp>
      <p:pic>
        <p:nvPicPr>
          <p:cNvPr id="7171" name="Picture 6">
            <a:extLst>
              <a:ext uri="{FF2B5EF4-FFF2-40B4-BE49-F238E27FC236}">
                <a16:creationId xmlns:a16="http://schemas.microsoft.com/office/drawing/2014/main" id="{2281B601-261B-46F1-AFB3-B75778800B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08725" y="3389313"/>
            <a:ext cx="2625725" cy="2085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 Box 7">
            <a:extLst>
              <a:ext uri="{FF2B5EF4-FFF2-40B4-BE49-F238E27FC236}">
                <a16:creationId xmlns:a16="http://schemas.microsoft.com/office/drawing/2014/main" id="{B5C6F29D-E478-4219-8640-98005B7E794C}"/>
              </a:ext>
            </a:extLst>
          </p:cNvPr>
          <p:cNvSpPr txBox="1">
            <a:spLocks noChangeArrowheads="1"/>
          </p:cNvSpPr>
          <p:nvPr/>
        </p:nvSpPr>
        <p:spPr bwMode="auto">
          <a:xfrm>
            <a:off x="6723063" y="5491163"/>
            <a:ext cx="1797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Fiore </a:t>
            </a:r>
            <a:r>
              <a:rPr lang="it-IT" altLang="it-IT" sz="1800" b="1">
                <a:solidFill>
                  <a:schemeClr val="tx1"/>
                </a:solidFill>
                <a:cs typeface="Arial" panose="020B0604020202020204" pitchFamily="34" charset="0"/>
              </a:rPr>
              <a:t>asepalo</a:t>
            </a: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Clematis vitalba</a:t>
            </a:r>
          </a:p>
        </p:txBody>
      </p:sp>
      <p:pic>
        <p:nvPicPr>
          <p:cNvPr id="7173" name="Picture 8">
            <a:extLst>
              <a:ext uri="{FF2B5EF4-FFF2-40B4-BE49-F238E27FC236}">
                <a16:creationId xmlns:a16="http://schemas.microsoft.com/office/drawing/2014/main" id="{3E3FF059-15A8-40E9-B788-A58CCBAD04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8963" y="3390900"/>
            <a:ext cx="2995612" cy="2084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 Box 9">
            <a:extLst>
              <a:ext uri="{FF2B5EF4-FFF2-40B4-BE49-F238E27FC236}">
                <a16:creationId xmlns:a16="http://schemas.microsoft.com/office/drawing/2014/main" id="{A25AAED4-8E9D-4CDA-B5F0-0C19A1B7D691}"/>
              </a:ext>
            </a:extLst>
          </p:cNvPr>
          <p:cNvSpPr txBox="1">
            <a:spLocks noChangeArrowheads="1"/>
          </p:cNvSpPr>
          <p:nvPr/>
        </p:nvSpPr>
        <p:spPr bwMode="auto">
          <a:xfrm>
            <a:off x="3835400" y="5475288"/>
            <a:ext cx="1582738"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Fiore </a:t>
            </a:r>
            <a:r>
              <a:rPr lang="it-IT" altLang="it-IT" sz="1800" b="1">
                <a:solidFill>
                  <a:schemeClr val="tx1"/>
                </a:solidFill>
                <a:cs typeface="Arial" panose="020B0604020202020204" pitchFamily="34" charset="0"/>
              </a:rPr>
              <a:t>apetalo</a:t>
            </a: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Urtica dioica</a:t>
            </a:r>
          </a:p>
        </p:txBody>
      </p:sp>
      <p:sp>
        <p:nvSpPr>
          <p:cNvPr id="7175" name="Line 10">
            <a:extLst>
              <a:ext uri="{FF2B5EF4-FFF2-40B4-BE49-F238E27FC236}">
                <a16:creationId xmlns:a16="http://schemas.microsoft.com/office/drawing/2014/main" id="{5B763E6D-2653-42EC-9CE1-6DCEA5BB5AA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7176" name="Text Box 11">
            <a:extLst>
              <a:ext uri="{FF2B5EF4-FFF2-40B4-BE49-F238E27FC236}">
                <a16:creationId xmlns:a16="http://schemas.microsoft.com/office/drawing/2014/main" id="{781A5D7C-C086-4355-84EE-286450EE9A9B}"/>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7177" name="Rectangle 4">
            <a:extLst>
              <a:ext uri="{FF2B5EF4-FFF2-40B4-BE49-F238E27FC236}">
                <a16:creationId xmlns:a16="http://schemas.microsoft.com/office/drawing/2014/main" id="{3B50C292-D158-4E4A-8183-AA8A0832093D}"/>
              </a:ext>
            </a:extLst>
          </p:cNvPr>
          <p:cNvSpPr>
            <a:spLocks noChangeArrowheads="1"/>
          </p:cNvSpPr>
          <p:nvPr/>
        </p:nvSpPr>
        <p:spPr bwMode="auto">
          <a:xfrm>
            <a:off x="114300" y="639763"/>
            <a:ext cx="902652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Il verticilli sterili (</a:t>
            </a:r>
            <a:r>
              <a:rPr lang="it-IT" altLang="it-IT" sz="1800" i="1">
                <a:solidFill>
                  <a:schemeClr val="tx1"/>
                </a:solidFill>
                <a:cs typeface="Arial" panose="020B0604020202020204" pitchFamily="34" charset="0"/>
              </a:rPr>
              <a:t>antofilli) </a:t>
            </a:r>
            <a:r>
              <a:rPr lang="it-IT" altLang="it-IT" sz="1800">
                <a:solidFill>
                  <a:schemeClr val="tx1"/>
                </a:solidFill>
                <a:cs typeface="Arial" panose="020B0604020202020204" pitchFamily="34" charset="0"/>
              </a:rPr>
              <a:t>formati il calice e la corolla possono mancare e in tal caso il fiore viene definito </a:t>
            </a:r>
            <a:r>
              <a:rPr lang="it-IT" altLang="it-IT" sz="1800" b="1">
                <a:solidFill>
                  <a:schemeClr val="tx1"/>
                </a:solidFill>
                <a:cs typeface="Arial" panose="020B0604020202020204" pitchFamily="34" charset="0"/>
              </a:rPr>
              <a:t>aclamidato </a:t>
            </a:r>
            <a:r>
              <a:rPr lang="it-IT" altLang="it-IT" sz="1800">
                <a:solidFill>
                  <a:schemeClr val="tx1"/>
                </a:solidFill>
                <a:cs typeface="Arial" panose="020B0604020202020204" pitchFamily="34" charset="0"/>
              </a:rPr>
              <a:t>o nudo.</a:t>
            </a: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Un fiore che, viceversa è fornito di almeno uno di tali verticilli è definito </a:t>
            </a:r>
            <a:r>
              <a:rPr lang="it-IT" altLang="it-IT" sz="1800" b="1">
                <a:solidFill>
                  <a:schemeClr val="tx1"/>
                </a:solidFill>
                <a:cs typeface="Arial" panose="020B0604020202020204" pitchFamily="34" charset="0"/>
              </a:rPr>
              <a:t>clamidato </a:t>
            </a:r>
            <a:r>
              <a:rPr lang="it-IT" altLang="it-IT" sz="1800">
                <a:solidFill>
                  <a:schemeClr val="tx1"/>
                </a:solidFill>
                <a:cs typeface="Arial" panose="020B0604020202020204" pitchFamily="34" charset="0"/>
              </a:rPr>
              <a:t>o vestito e in tal caso può essere: </a:t>
            </a:r>
          </a:p>
        </p:txBody>
      </p:sp>
      <p:sp>
        <p:nvSpPr>
          <p:cNvPr id="7178" name="Rectangle 5">
            <a:extLst>
              <a:ext uri="{FF2B5EF4-FFF2-40B4-BE49-F238E27FC236}">
                <a16:creationId xmlns:a16="http://schemas.microsoft.com/office/drawing/2014/main" id="{117CADAF-32AF-4046-B55B-186CD7BF7CDD}"/>
              </a:ext>
            </a:extLst>
          </p:cNvPr>
          <p:cNvSpPr>
            <a:spLocks noChangeArrowheads="1"/>
          </p:cNvSpPr>
          <p:nvPr/>
        </p:nvSpPr>
        <p:spPr bwMode="auto">
          <a:xfrm>
            <a:off x="112713" y="2065338"/>
            <a:ext cx="9028112"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20000"/>
              </a:buClr>
            </a:pPr>
            <a:r>
              <a:rPr lang="it-IT" altLang="it-IT" sz="1800" b="1">
                <a:solidFill>
                  <a:schemeClr val="tx1"/>
                </a:solidFill>
                <a:cs typeface="Arial" panose="020B0604020202020204" pitchFamily="34" charset="0"/>
              </a:rPr>
              <a:t> Monoclamidato </a:t>
            </a:r>
            <a:r>
              <a:rPr lang="it-IT" altLang="it-IT" sz="1800" b="1" i="1">
                <a:solidFill>
                  <a:schemeClr val="tx1"/>
                </a:solidFill>
                <a:cs typeface="Arial" panose="020B0604020202020204" pitchFamily="34" charset="0"/>
              </a:rPr>
              <a:t>asepalo</a:t>
            </a:r>
            <a:r>
              <a:rPr lang="it-IT" altLang="it-IT" sz="1800" i="1">
                <a:solidFill>
                  <a:schemeClr val="tx1"/>
                </a:solidFill>
                <a:cs typeface="Arial" panose="020B0604020202020204" pitchFamily="34" charset="0"/>
              </a:rPr>
              <a:t> </a:t>
            </a:r>
            <a:r>
              <a:rPr lang="it-IT" altLang="it-IT" sz="1800">
                <a:solidFill>
                  <a:schemeClr val="tx1"/>
                </a:solidFill>
                <a:cs typeface="Arial" panose="020B0604020202020204" pitchFamily="34" charset="0"/>
              </a:rPr>
              <a:t>(senza sepali) o </a:t>
            </a:r>
            <a:r>
              <a:rPr lang="it-IT" altLang="it-IT" sz="1800" b="1" i="1">
                <a:solidFill>
                  <a:schemeClr val="tx1"/>
                </a:solidFill>
                <a:cs typeface="Arial" panose="020B0604020202020204" pitchFamily="34" charset="0"/>
              </a:rPr>
              <a:t>apetalo</a:t>
            </a:r>
            <a:r>
              <a:rPr lang="it-IT" altLang="it-IT" sz="1800" i="1">
                <a:solidFill>
                  <a:schemeClr val="tx1"/>
                </a:solidFill>
                <a:cs typeface="Arial" panose="020B0604020202020204" pitchFamily="34" charset="0"/>
              </a:rPr>
              <a:t> </a:t>
            </a:r>
            <a:r>
              <a:rPr lang="it-IT" altLang="it-IT" sz="1800">
                <a:solidFill>
                  <a:schemeClr val="tx1"/>
                </a:solidFill>
                <a:cs typeface="Arial" panose="020B0604020202020204" pitchFamily="34" charset="0"/>
              </a:rPr>
              <a:t>(senza petali) quando il fiore presenta o la sola corolla (Ranuculaceae</a:t>
            </a:r>
            <a:r>
              <a:rPr lang="it-IT" altLang="it-IT" sz="1800" i="1">
                <a:solidFill>
                  <a:schemeClr val="tx1"/>
                </a:solidFill>
                <a:cs typeface="Arial" panose="020B0604020202020204" pitchFamily="34" charset="0"/>
              </a:rPr>
              <a:t> </a:t>
            </a:r>
            <a:r>
              <a:rPr lang="it-IT" altLang="it-IT" sz="1800">
                <a:solidFill>
                  <a:schemeClr val="tx1"/>
                </a:solidFill>
                <a:cs typeface="Arial" panose="020B0604020202020204" pitchFamily="34" charset="0"/>
              </a:rPr>
              <a:t>- </a:t>
            </a:r>
            <a:r>
              <a:rPr lang="it-IT" altLang="it-IT" sz="1800" i="1">
                <a:solidFill>
                  <a:schemeClr val="tx1"/>
                </a:solidFill>
                <a:cs typeface="Arial" panose="020B0604020202020204" pitchFamily="34" charset="0"/>
              </a:rPr>
              <a:t>Clematis</a:t>
            </a:r>
            <a:r>
              <a:rPr lang="it-IT" altLang="it-IT" sz="1800">
                <a:solidFill>
                  <a:schemeClr val="tx1"/>
                </a:solidFill>
                <a:cs typeface="Arial" panose="020B0604020202020204" pitchFamily="34" charset="0"/>
              </a:rPr>
              <a:t>) o il solo calice (</a:t>
            </a:r>
            <a:r>
              <a:rPr lang="it-IT" altLang="it-IT" sz="1800" i="1">
                <a:solidFill>
                  <a:schemeClr val="tx1"/>
                </a:solidFill>
                <a:cs typeface="Arial" panose="020B0604020202020204" pitchFamily="34" charset="0"/>
              </a:rPr>
              <a:t>Urticaceae</a:t>
            </a:r>
            <a:r>
              <a:rPr lang="it-IT" altLang="it-IT" sz="1800">
                <a:solidFill>
                  <a:schemeClr val="tx1"/>
                </a:solidFill>
                <a:cs typeface="Arial" panose="020B0604020202020204" pitchFamily="34" charset="0"/>
              </a:rPr>
              <a:t>) </a:t>
            </a:r>
          </a:p>
          <a:p>
            <a:pPr algn="just" eaLnBrk="1" hangingPunct="1">
              <a:lnSpc>
                <a:spcPct val="95000"/>
              </a:lnSpc>
              <a:spcBef>
                <a:spcPct val="0"/>
              </a:spcBef>
              <a:buClr>
                <a:srgbClr val="F20000"/>
              </a:buClr>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20000"/>
              </a:buClr>
            </a:pPr>
            <a:r>
              <a:rPr lang="it-IT" altLang="it-IT" sz="1800" b="1">
                <a:solidFill>
                  <a:schemeClr val="tx1"/>
                </a:solidFill>
                <a:cs typeface="Arial" panose="020B0604020202020204" pitchFamily="34" charset="0"/>
              </a:rPr>
              <a:t> Diclamidato </a:t>
            </a:r>
            <a:r>
              <a:rPr lang="it-IT" altLang="it-IT" sz="1800">
                <a:solidFill>
                  <a:schemeClr val="tx1"/>
                </a:solidFill>
                <a:cs typeface="Arial" panose="020B0604020202020204" pitchFamily="34" charset="0"/>
              </a:rPr>
              <a:t>quando possiede entrambi i verticilli ed il perianzio è completo    </a:t>
            </a:r>
            <a:endParaRPr lang="it-IT" altLang="it-IT" sz="1800" u="sng">
              <a:solidFill>
                <a:schemeClr val="tx1"/>
              </a:solidFill>
              <a:cs typeface="Arial" panose="020B0604020202020204" pitchFamily="34" charset="0"/>
            </a:endParaRPr>
          </a:p>
        </p:txBody>
      </p:sp>
      <p:pic>
        <p:nvPicPr>
          <p:cNvPr id="7179" name="Picture 20" descr="A close up of a plant&#10;&#10;Description automatically generated">
            <a:extLst>
              <a:ext uri="{FF2B5EF4-FFF2-40B4-BE49-F238E27FC236}">
                <a16:creationId xmlns:a16="http://schemas.microsoft.com/office/drawing/2014/main" id="{0CAE5355-9073-4F73-A92A-758C4535AD3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8925" y="3387725"/>
            <a:ext cx="2654300"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80" name="TextBox 21">
            <a:extLst>
              <a:ext uri="{FF2B5EF4-FFF2-40B4-BE49-F238E27FC236}">
                <a16:creationId xmlns:a16="http://schemas.microsoft.com/office/drawing/2014/main" id="{2304B8B0-7223-45F6-9226-1EB217299E32}"/>
              </a:ext>
            </a:extLst>
          </p:cNvPr>
          <p:cNvSpPr txBox="1">
            <a:spLocks noChangeArrowheads="1"/>
          </p:cNvSpPr>
          <p:nvPr/>
        </p:nvSpPr>
        <p:spPr bwMode="auto">
          <a:xfrm>
            <a:off x="2601913" y="3355975"/>
            <a:ext cx="43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chemeClr val="bg1"/>
                </a:solidFill>
                <a:latin typeface="Bookman Old Style" panose="02050604050505020204" pitchFamily="18" charset="0"/>
              </a:rPr>
              <a:t>♂</a:t>
            </a:r>
            <a:endParaRPr lang="it-IT" altLang="it-IT" sz="1800" b="1">
              <a:solidFill>
                <a:schemeClr val="bg1"/>
              </a:solidFill>
            </a:endParaRPr>
          </a:p>
        </p:txBody>
      </p:sp>
      <p:sp>
        <p:nvSpPr>
          <p:cNvPr id="7181" name="TextBox 33">
            <a:extLst>
              <a:ext uri="{FF2B5EF4-FFF2-40B4-BE49-F238E27FC236}">
                <a16:creationId xmlns:a16="http://schemas.microsoft.com/office/drawing/2014/main" id="{843E4567-B0E1-404D-A8F2-49F386B4031B}"/>
              </a:ext>
            </a:extLst>
          </p:cNvPr>
          <p:cNvSpPr txBox="1">
            <a:spLocks noChangeArrowheads="1"/>
          </p:cNvSpPr>
          <p:nvPr/>
        </p:nvSpPr>
        <p:spPr bwMode="auto">
          <a:xfrm>
            <a:off x="2601913" y="4402138"/>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chemeClr val="bg1"/>
                </a:solidFill>
                <a:latin typeface="Bookman Old Style" panose="02050604050505020204" pitchFamily="18" charset="0"/>
              </a:rPr>
              <a:t>♀</a:t>
            </a:r>
            <a:endParaRPr lang="it-IT" altLang="it-IT" sz="1800" b="1">
              <a:solidFill>
                <a:schemeClr val="bg1"/>
              </a:solidFill>
            </a:endParaRPr>
          </a:p>
        </p:txBody>
      </p:sp>
      <p:sp>
        <p:nvSpPr>
          <p:cNvPr id="15" name="Segnaposto numero diapositiva 6">
            <a:extLst>
              <a:ext uri="{FF2B5EF4-FFF2-40B4-BE49-F238E27FC236}">
                <a16:creationId xmlns:a16="http://schemas.microsoft.com/office/drawing/2014/main" id="{9802D202-978B-4E2B-8D46-239995F94095}"/>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28</a:t>
            </a:fld>
            <a:endParaRPr lang="it-IT" altLang="it-IT" sz="1100">
              <a:solidFill>
                <a:schemeClr val="bg1"/>
              </a:solidFill>
            </a:endParaRPr>
          </a:p>
        </p:txBody>
      </p:sp>
      <p:sp>
        <p:nvSpPr>
          <p:cNvPr id="16" name="Segnaposto piè di pagina 7">
            <a:extLst>
              <a:ext uri="{FF2B5EF4-FFF2-40B4-BE49-F238E27FC236}">
                <a16:creationId xmlns:a16="http://schemas.microsoft.com/office/drawing/2014/main" id="{50CCF2DC-442C-4DA4-8034-D6067091DB7C}"/>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10">
            <a:extLst>
              <a:ext uri="{FF2B5EF4-FFF2-40B4-BE49-F238E27FC236}">
                <a16:creationId xmlns:a16="http://schemas.microsoft.com/office/drawing/2014/main" id="{04B689E7-06AF-447F-B408-771870570CC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8195" name="Text Box 11">
            <a:extLst>
              <a:ext uri="{FF2B5EF4-FFF2-40B4-BE49-F238E27FC236}">
                <a16:creationId xmlns:a16="http://schemas.microsoft.com/office/drawing/2014/main" id="{530B4989-071D-4824-A5FD-231D53C4A87B}"/>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8196" name="Rectangle 4">
            <a:extLst>
              <a:ext uri="{FF2B5EF4-FFF2-40B4-BE49-F238E27FC236}">
                <a16:creationId xmlns:a16="http://schemas.microsoft.com/office/drawing/2014/main" id="{1386DB24-878B-4A87-919F-29F0E5F388E0}"/>
              </a:ext>
            </a:extLst>
          </p:cNvPr>
          <p:cNvSpPr>
            <a:spLocks noChangeArrowheads="1"/>
          </p:cNvSpPr>
          <p:nvPr/>
        </p:nvSpPr>
        <p:spPr bwMode="auto">
          <a:xfrm>
            <a:off x="114300" y="639763"/>
            <a:ext cx="90265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 maniera analoga in un fiore possono essere presenti entrambi i verticilli fertili (</a:t>
            </a:r>
            <a:r>
              <a:rPr lang="it-IT" altLang="it-IT" sz="1800" i="1">
                <a:solidFill>
                  <a:schemeClr val="tx1"/>
                </a:solidFill>
                <a:cs typeface="Arial" panose="020B0604020202020204" pitchFamily="34" charset="0"/>
              </a:rPr>
              <a:t>sporofilli)</a:t>
            </a:r>
            <a:r>
              <a:rPr lang="it-IT" altLang="it-IT" sz="1800">
                <a:solidFill>
                  <a:schemeClr val="tx1"/>
                </a:solidFill>
                <a:cs typeface="Arial" panose="020B0604020202020204" pitchFamily="34" charset="0"/>
              </a:rPr>
              <a:t> formando un fiore </a:t>
            </a:r>
            <a:r>
              <a:rPr lang="it-IT" altLang="it-IT" sz="1800" b="1">
                <a:solidFill>
                  <a:schemeClr val="tx1"/>
                </a:solidFill>
                <a:cs typeface="Arial" panose="020B0604020202020204" pitchFamily="34" charset="0"/>
              </a:rPr>
              <a:t>ermafrodita </a:t>
            </a:r>
            <a:r>
              <a:rPr lang="it-IT" altLang="it-IT" sz="1800">
                <a:solidFill>
                  <a:schemeClr val="tx1"/>
                </a:solidFill>
                <a:cs typeface="Arial" panose="020B0604020202020204" pitchFamily="34" charset="0"/>
              </a:rPr>
              <a:t>o </a:t>
            </a:r>
            <a:r>
              <a:rPr lang="it-IT" altLang="it-IT" sz="1800" b="1">
                <a:solidFill>
                  <a:schemeClr val="tx1"/>
                </a:solidFill>
                <a:cs typeface="Arial" panose="020B0604020202020204" pitchFamily="34" charset="0"/>
              </a:rPr>
              <a:t>perfetto </a:t>
            </a: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 </a:t>
            </a: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O presentare uno solo uno dei due verticilli fertili rendendo il fiore </a:t>
            </a:r>
            <a:r>
              <a:rPr lang="it-IT" altLang="it-IT" sz="1800" b="1">
                <a:solidFill>
                  <a:schemeClr val="tx1"/>
                </a:solidFill>
                <a:cs typeface="Arial" panose="020B0604020202020204" pitchFamily="34" charset="0"/>
              </a:rPr>
              <a:t>unisessuale </a:t>
            </a:r>
            <a:r>
              <a:rPr lang="it-IT" altLang="it-IT" sz="1800">
                <a:solidFill>
                  <a:schemeClr val="tx1"/>
                </a:solidFill>
                <a:cs typeface="Arial" panose="020B0604020202020204" pitchFamily="34" charset="0"/>
              </a:rPr>
              <a:t>o </a:t>
            </a:r>
            <a:r>
              <a:rPr lang="it-IT" altLang="it-IT" sz="1800" b="1">
                <a:solidFill>
                  <a:schemeClr val="tx1"/>
                </a:solidFill>
                <a:cs typeface="Arial" panose="020B0604020202020204" pitchFamily="34" charset="0"/>
              </a:rPr>
              <a:t>imperfetto:</a:t>
            </a: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pPr>
            <a:r>
              <a:rPr lang="it-IT" altLang="it-IT" sz="1800" b="1">
                <a:solidFill>
                  <a:schemeClr val="tx1"/>
                </a:solidFill>
                <a:cs typeface="Arial" panose="020B0604020202020204" pitchFamily="34" charset="0"/>
              </a:rPr>
              <a:t>Saminifero -&gt; </a:t>
            </a:r>
            <a:r>
              <a:rPr lang="it-IT" altLang="it-IT" sz="1800">
                <a:solidFill>
                  <a:schemeClr val="tx1"/>
                </a:solidFill>
                <a:cs typeface="Arial" panose="020B0604020202020204" pitchFamily="34" charset="0"/>
              </a:rPr>
              <a:t>con solo elementi dell’</a:t>
            </a:r>
            <a:r>
              <a:rPr lang="it-IT" altLang="it-IT" sz="1800" b="1">
                <a:solidFill>
                  <a:schemeClr val="tx1"/>
                </a:solidFill>
                <a:cs typeface="Arial" panose="020B0604020202020204" pitchFamily="34" charset="0"/>
              </a:rPr>
              <a:t>Androceo</a:t>
            </a:r>
          </a:p>
          <a:p>
            <a:pPr algn="just" eaLnBrk="1" hangingPunct="1">
              <a:lnSpc>
                <a:spcPct val="95000"/>
              </a:lnSpc>
              <a:spcBef>
                <a:spcPct val="0"/>
              </a:spcBef>
            </a:pPr>
            <a:endParaRPr lang="it-IT" altLang="it-IT" sz="1800" b="1">
              <a:solidFill>
                <a:schemeClr val="tx1"/>
              </a:solidFill>
              <a:cs typeface="Arial" panose="020B0604020202020204" pitchFamily="34" charset="0"/>
            </a:endParaRPr>
          </a:p>
          <a:p>
            <a:pPr algn="just" eaLnBrk="1" hangingPunct="1">
              <a:lnSpc>
                <a:spcPct val="95000"/>
              </a:lnSpc>
              <a:spcBef>
                <a:spcPct val="0"/>
              </a:spcBef>
            </a:pPr>
            <a:r>
              <a:rPr lang="it-IT" altLang="it-IT" sz="1800" b="1">
                <a:solidFill>
                  <a:schemeClr val="tx1"/>
                </a:solidFill>
                <a:cs typeface="Arial" panose="020B0604020202020204" pitchFamily="34" charset="0"/>
              </a:rPr>
              <a:t>Pistillifero -&gt; </a:t>
            </a:r>
            <a:r>
              <a:rPr lang="it-IT" altLang="it-IT" sz="1800">
                <a:solidFill>
                  <a:schemeClr val="tx1"/>
                </a:solidFill>
                <a:cs typeface="Arial" panose="020B0604020202020204" pitchFamily="34" charset="0"/>
              </a:rPr>
              <a:t>con solo elementi del </a:t>
            </a:r>
            <a:r>
              <a:rPr lang="it-IT" altLang="it-IT" sz="1800" b="1">
                <a:solidFill>
                  <a:schemeClr val="tx1"/>
                </a:solidFill>
                <a:cs typeface="Arial" panose="020B0604020202020204" pitchFamily="34" charset="0"/>
              </a:rPr>
              <a:t>Gineceo</a:t>
            </a:r>
          </a:p>
          <a:p>
            <a:pPr algn="just" eaLnBrk="1" hangingPunct="1">
              <a:lnSpc>
                <a:spcPct val="95000"/>
              </a:lnSpc>
              <a:spcBef>
                <a:spcPct val="0"/>
              </a:spcBef>
              <a:buClr>
                <a:srgbClr val="FFFFCC"/>
              </a:buClr>
              <a:buFontTx/>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pPr>
            <a:endParaRPr lang="it-IT" altLang="it-IT" sz="1800">
              <a:solidFill>
                <a:schemeClr val="tx1"/>
              </a:solidFill>
              <a:cs typeface="Arial" panose="020B0604020202020204" pitchFamily="34" charset="0"/>
            </a:endParaRPr>
          </a:p>
        </p:txBody>
      </p:sp>
      <p:pic>
        <p:nvPicPr>
          <p:cNvPr id="8197" name="Picture 20" descr="A close up of a plant&#10;&#10;Description automatically generated">
            <a:extLst>
              <a:ext uri="{FF2B5EF4-FFF2-40B4-BE49-F238E27FC236}">
                <a16:creationId xmlns:a16="http://schemas.microsoft.com/office/drawing/2014/main" id="{6238904A-117D-45C9-8919-492A817117E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916" y="3192906"/>
            <a:ext cx="2915014" cy="22926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8" name="TextBox 21">
            <a:extLst>
              <a:ext uri="{FF2B5EF4-FFF2-40B4-BE49-F238E27FC236}">
                <a16:creationId xmlns:a16="http://schemas.microsoft.com/office/drawing/2014/main" id="{A891D4FD-3359-4FA8-BE88-857F1ECFB891}"/>
              </a:ext>
            </a:extLst>
          </p:cNvPr>
          <p:cNvSpPr txBox="1">
            <a:spLocks noChangeArrowheads="1"/>
          </p:cNvSpPr>
          <p:nvPr/>
        </p:nvSpPr>
        <p:spPr bwMode="auto">
          <a:xfrm>
            <a:off x="2526963" y="3370965"/>
            <a:ext cx="43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chemeClr val="bg1"/>
                </a:solidFill>
                <a:latin typeface="Bookman Old Style" panose="02050604050505020204" pitchFamily="18" charset="0"/>
              </a:rPr>
              <a:t>♂</a:t>
            </a:r>
            <a:endParaRPr lang="it-IT" altLang="it-IT" sz="1800" b="1">
              <a:solidFill>
                <a:schemeClr val="bg1"/>
              </a:solidFill>
            </a:endParaRPr>
          </a:p>
        </p:txBody>
      </p:sp>
      <p:sp>
        <p:nvSpPr>
          <p:cNvPr id="8199" name="TextBox 33">
            <a:extLst>
              <a:ext uri="{FF2B5EF4-FFF2-40B4-BE49-F238E27FC236}">
                <a16:creationId xmlns:a16="http://schemas.microsoft.com/office/drawing/2014/main" id="{58345418-12F3-4B4E-A036-C3E662FA9F19}"/>
              </a:ext>
            </a:extLst>
          </p:cNvPr>
          <p:cNvSpPr txBox="1">
            <a:spLocks noChangeArrowheads="1"/>
          </p:cNvSpPr>
          <p:nvPr/>
        </p:nvSpPr>
        <p:spPr bwMode="auto">
          <a:xfrm>
            <a:off x="2526963" y="4417128"/>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chemeClr val="bg1"/>
                </a:solidFill>
                <a:latin typeface="Bookman Old Style" panose="02050604050505020204" pitchFamily="18" charset="0"/>
              </a:rPr>
              <a:t>♀</a:t>
            </a:r>
            <a:endParaRPr lang="it-IT" altLang="it-IT" sz="1800" b="1">
              <a:solidFill>
                <a:schemeClr val="bg1"/>
              </a:solidFill>
            </a:endParaRPr>
          </a:p>
        </p:txBody>
      </p:sp>
      <p:pic>
        <p:nvPicPr>
          <p:cNvPr id="8200" name="Picture 2" descr="A close up of a flower&#10;&#10;Description automatically generated">
            <a:extLst>
              <a:ext uri="{FF2B5EF4-FFF2-40B4-BE49-F238E27FC236}">
                <a16:creationId xmlns:a16="http://schemas.microsoft.com/office/drawing/2014/main" id="{ED77B955-5148-4C6F-8946-CBD10AF93B1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47075" y="3555115"/>
            <a:ext cx="3073274" cy="193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2" name="Text Box 5">
            <a:extLst>
              <a:ext uri="{FF2B5EF4-FFF2-40B4-BE49-F238E27FC236}">
                <a16:creationId xmlns:a16="http://schemas.microsoft.com/office/drawing/2014/main" id="{30856053-CBF0-4773-A138-F5362F8FC1FB}"/>
              </a:ext>
            </a:extLst>
          </p:cNvPr>
          <p:cNvSpPr txBox="1">
            <a:spLocks noChangeArrowheads="1"/>
          </p:cNvSpPr>
          <p:nvPr/>
        </p:nvSpPr>
        <p:spPr bwMode="auto">
          <a:xfrm>
            <a:off x="152400" y="5470525"/>
            <a:ext cx="29289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Fiore femminile e maschile</a:t>
            </a: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Salix purpurea</a:t>
            </a:r>
          </a:p>
        </p:txBody>
      </p:sp>
      <p:sp>
        <p:nvSpPr>
          <p:cNvPr id="8204" name="Text Box 5">
            <a:extLst>
              <a:ext uri="{FF2B5EF4-FFF2-40B4-BE49-F238E27FC236}">
                <a16:creationId xmlns:a16="http://schemas.microsoft.com/office/drawing/2014/main" id="{470F2992-C0A0-4EE9-90B1-7DF5551BF213}"/>
              </a:ext>
            </a:extLst>
          </p:cNvPr>
          <p:cNvSpPr txBox="1">
            <a:spLocks noChangeArrowheads="1"/>
          </p:cNvSpPr>
          <p:nvPr/>
        </p:nvSpPr>
        <p:spPr bwMode="auto">
          <a:xfrm>
            <a:off x="3169563" y="5470525"/>
            <a:ext cx="292893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Fiore femminile e maschile</a:t>
            </a:r>
          </a:p>
          <a:p>
            <a:pPr algn="ctr" eaLnBrk="1" hangingPunct="1">
              <a:lnSpc>
                <a:spcPct val="95000"/>
              </a:lnSpc>
              <a:spcBef>
                <a:spcPct val="0"/>
              </a:spcBef>
              <a:buClr>
                <a:srgbClr val="FFFFCC"/>
              </a:buClr>
              <a:buFont typeface="Times New Roman" panose="02020603050405020304" pitchFamily="18" charset="0"/>
              <a:buNone/>
            </a:pPr>
            <a:r>
              <a:rPr lang="it-IT" altLang="it-IT" sz="1800" i="1" dirty="0">
                <a:solidFill>
                  <a:schemeClr val="tx1"/>
                </a:solidFill>
                <a:cs typeface="Arial" panose="020B0604020202020204" pitchFamily="34" charset="0"/>
              </a:rPr>
              <a:t>Cucurbita pepo</a:t>
            </a:r>
          </a:p>
        </p:txBody>
      </p:sp>
      <p:sp>
        <p:nvSpPr>
          <p:cNvPr id="14" name="Segnaposto numero diapositiva 6">
            <a:extLst>
              <a:ext uri="{FF2B5EF4-FFF2-40B4-BE49-F238E27FC236}">
                <a16:creationId xmlns:a16="http://schemas.microsoft.com/office/drawing/2014/main" id="{7E25B46E-60AA-4D53-B406-8970C387CE2F}"/>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29</a:t>
            </a:fld>
            <a:endParaRPr lang="it-IT" altLang="it-IT" sz="1100">
              <a:solidFill>
                <a:schemeClr val="bg1"/>
              </a:solidFill>
            </a:endParaRPr>
          </a:p>
        </p:txBody>
      </p:sp>
      <p:sp>
        <p:nvSpPr>
          <p:cNvPr id="15" name="Segnaposto piè di pagina 7">
            <a:extLst>
              <a:ext uri="{FF2B5EF4-FFF2-40B4-BE49-F238E27FC236}">
                <a16:creationId xmlns:a16="http://schemas.microsoft.com/office/drawing/2014/main" id="{C19D4941-020D-4688-B626-AC81A0967383}"/>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pic>
        <p:nvPicPr>
          <p:cNvPr id="3" name="Immagine 2" descr="Immagine che contiene pianta, fiore, piccolo, sedendo&#10;&#10;Descrizione generata automaticamente">
            <a:extLst>
              <a:ext uri="{FF2B5EF4-FFF2-40B4-BE49-F238E27FC236}">
                <a16:creationId xmlns:a16="http://schemas.microsoft.com/office/drawing/2014/main" id="{8C50E1BD-7C5D-4296-A371-C37A1F89D696}"/>
              </a:ext>
            </a:extLst>
          </p:cNvPr>
          <p:cNvPicPr>
            <a:picLocks noChangeAspect="1"/>
          </p:cNvPicPr>
          <p:nvPr/>
        </p:nvPicPr>
        <p:blipFill rotWithShape="1">
          <a:blip r:embed="rId4"/>
          <a:srcRect l="3020" r="2121"/>
          <a:stretch/>
        </p:blipFill>
        <p:spPr>
          <a:xfrm>
            <a:off x="6041081" y="3302879"/>
            <a:ext cx="3081003" cy="2182636"/>
          </a:xfrm>
          <a:prstGeom prst="rect">
            <a:avLst/>
          </a:prstGeom>
        </p:spPr>
      </p:pic>
      <p:sp>
        <p:nvSpPr>
          <p:cNvPr id="17" name="Text Box 5">
            <a:extLst>
              <a:ext uri="{FF2B5EF4-FFF2-40B4-BE49-F238E27FC236}">
                <a16:creationId xmlns:a16="http://schemas.microsoft.com/office/drawing/2014/main" id="{351C11B5-7B31-4101-9623-1FB94AF85A2A}"/>
              </a:ext>
            </a:extLst>
          </p:cNvPr>
          <p:cNvSpPr txBox="1">
            <a:spLocks noChangeArrowheads="1"/>
          </p:cNvSpPr>
          <p:nvPr/>
        </p:nvSpPr>
        <p:spPr bwMode="auto">
          <a:xfrm>
            <a:off x="6159407" y="5473025"/>
            <a:ext cx="2980304"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Fiore ermafrodita o perfetto</a:t>
            </a:r>
          </a:p>
          <a:p>
            <a:pPr algn="ctr" eaLnBrk="1" hangingPunct="1">
              <a:lnSpc>
                <a:spcPct val="95000"/>
              </a:lnSpc>
              <a:spcBef>
                <a:spcPct val="0"/>
              </a:spcBef>
              <a:buClr>
                <a:srgbClr val="FFFFCC"/>
              </a:buClr>
              <a:buFont typeface="Times New Roman" panose="02020603050405020304" pitchFamily="18" charset="0"/>
              <a:buNone/>
            </a:pPr>
            <a:r>
              <a:rPr lang="it-IT" altLang="it-IT" sz="1800" i="1" dirty="0" err="1">
                <a:solidFill>
                  <a:schemeClr val="tx1"/>
                </a:solidFill>
                <a:cs typeface="Arial" panose="020B0604020202020204" pitchFamily="34" charset="0"/>
              </a:rPr>
              <a:t>Geranium</a:t>
            </a:r>
            <a:r>
              <a:rPr lang="it-IT" altLang="it-IT" sz="1800" i="1"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sp</a:t>
            </a:r>
            <a:r>
              <a:rPr lang="it-IT" altLang="it-IT" sz="1800" dirty="0">
                <a:solidFill>
                  <a:schemeClr val="tx1"/>
                </a:solidFill>
                <a:cs typeface="Arial" panose="020B0604020202020204" pitchFamily="34"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
          <p:cNvSpPr txBox="1"/>
          <p:nvPr/>
        </p:nvSpPr>
        <p:spPr>
          <a:xfrm>
            <a:off x="782637" y="2135187"/>
            <a:ext cx="2619375" cy="522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a:solidFill>
                  <a:schemeClr val="dk1"/>
                </a:solidFill>
                <a:latin typeface="Calibri"/>
                <a:ea typeface="Calibri"/>
                <a:cs typeface="Calibri"/>
                <a:sym typeface="Calibri"/>
              </a:rPr>
              <a:t>Struttura</a:t>
            </a:r>
            <a:endParaRPr/>
          </a:p>
        </p:txBody>
      </p:sp>
      <p:sp>
        <p:nvSpPr>
          <p:cNvPr id="122" name="Google Shape;122;p2"/>
          <p:cNvSpPr txBox="1"/>
          <p:nvPr/>
        </p:nvSpPr>
        <p:spPr>
          <a:xfrm>
            <a:off x="6126162" y="3616325"/>
            <a:ext cx="1800225" cy="10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Fotosintesi</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Traspirazione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Respirazione</a:t>
            </a:r>
            <a:endParaRPr/>
          </a:p>
        </p:txBody>
      </p:sp>
      <p:sp>
        <p:nvSpPr>
          <p:cNvPr id="123" name="Google Shape;123;p2"/>
          <p:cNvSpPr txBox="1"/>
          <p:nvPr/>
        </p:nvSpPr>
        <p:spPr>
          <a:xfrm>
            <a:off x="592137" y="3619500"/>
            <a:ext cx="3913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Elevata plasticità morfologica  </a:t>
            </a:r>
            <a:endParaRPr/>
          </a:p>
        </p:txBody>
      </p:sp>
      <p:sp>
        <p:nvSpPr>
          <p:cNvPr id="124" name="Google Shape;124;p2"/>
          <p:cNvSpPr txBox="1"/>
          <p:nvPr/>
        </p:nvSpPr>
        <p:spPr>
          <a:xfrm>
            <a:off x="592137" y="4019550"/>
            <a:ext cx="3692525" cy="10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Disposizione sul fusto (fillotassi)</a:t>
            </a:r>
            <a:endParaRPr/>
          </a:p>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Forma </a:t>
            </a:r>
            <a:endParaRPr/>
          </a:p>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Dimensioni</a:t>
            </a:r>
            <a:endParaRPr/>
          </a:p>
        </p:txBody>
      </p:sp>
      <p:sp>
        <p:nvSpPr>
          <p:cNvPr id="125" name="Google Shape;125;p2"/>
          <p:cNvSpPr/>
          <p:nvPr/>
        </p:nvSpPr>
        <p:spPr>
          <a:xfrm>
            <a:off x="7596187" y="3736975"/>
            <a:ext cx="142875" cy="830262"/>
          </a:xfrm>
          <a:prstGeom prst="rightBrace">
            <a:avLst>
              <a:gd name="adj1" fmla="val 310"/>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26" name="Google Shape;126;p2"/>
          <p:cNvSpPr txBox="1"/>
          <p:nvPr/>
        </p:nvSpPr>
        <p:spPr>
          <a:xfrm>
            <a:off x="7524750" y="3736975"/>
            <a:ext cx="1800225" cy="8620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Superficie maggiore</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 rispetto</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 al volume per favorire </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gli scambi gassosi e </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l’evaporazione dell’acqua</a:t>
            </a:r>
            <a:endParaRPr/>
          </a:p>
        </p:txBody>
      </p:sp>
      <p:sp>
        <p:nvSpPr>
          <p:cNvPr id="127" name="Google Shape;127;p2"/>
          <p:cNvSpPr txBox="1"/>
          <p:nvPr/>
        </p:nvSpPr>
        <p:spPr>
          <a:xfrm>
            <a:off x="4959350" y="2146300"/>
            <a:ext cx="4365625" cy="523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a:solidFill>
                  <a:schemeClr val="dk1"/>
                </a:solidFill>
                <a:latin typeface="Calibri"/>
                <a:ea typeface="Calibri"/>
                <a:cs typeface="Calibri"/>
                <a:sym typeface="Calibri"/>
              </a:rPr>
              <a:t>Funzione </a:t>
            </a:r>
            <a:endParaRPr/>
          </a:p>
        </p:txBody>
      </p:sp>
      <p:sp>
        <p:nvSpPr>
          <p:cNvPr id="128" name="Google Shape;128;p2"/>
          <p:cNvSpPr/>
          <p:nvPr/>
        </p:nvSpPr>
        <p:spPr>
          <a:xfrm rot="10800000">
            <a:off x="6830642" y="2712043"/>
            <a:ext cx="392711" cy="751727"/>
          </a:xfrm>
          <a:prstGeom prst="upArrow">
            <a:avLst>
              <a:gd name="adj1" fmla="val 50000"/>
              <a:gd name="adj2" fmla="val 50000"/>
            </a:avLst>
          </a:prstGeom>
          <a:gradFill>
            <a:gsLst>
              <a:gs pos="0">
                <a:srgbClr val="822433"/>
              </a:gs>
              <a:gs pos="74000">
                <a:srgbClr val="DFF0F2"/>
              </a:gs>
              <a:gs pos="83000">
                <a:srgbClr val="DFF0F2"/>
              </a:gs>
              <a:gs pos="100000">
                <a:srgbClr val="E9F5F6"/>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lt1"/>
              </a:solidFill>
              <a:latin typeface="Arial"/>
              <a:ea typeface="Arial"/>
              <a:cs typeface="Arial"/>
              <a:sym typeface="Arial"/>
            </a:endParaRPr>
          </a:p>
        </p:txBody>
      </p:sp>
      <p:sp>
        <p:nvSpPr>
          <p:cNvPr id="129" name="Google Shape;129;p2"/>
          <p:cNvSpPr/>
          <p:nvPr/>
        </p:nvSpPr>
        <p:spPr>
          <a:xfrm>
            <a:off x="4139952" y="2244563"/>
            <a:ext cx="936104" cy="413610"/>
          </a:xfrm>
          <a:prstGeom prst="leftRightArrow">
            <a:avLst>
              <a:gd name="adj1" fmla="val 50000"/>
              <a:gd name="adj2" fmla="val 50000"/>
            </a:avLst>
          </a:prstGeom>
          <a:gradFill>
            <a:gsLst>
              <a:gs pos="0">
                <a:srgbClr val="822433"/>
              </a:gs>
              <a:gs pos="74000">
                <a:srgbClr val="DFF0F2"/>
              </a:gs>
              <a:gs pos="83000">
                <a:srgbClr val="DFF0F2"/>
              </a:gs>
              <a:gs pos="100000">
                <a:srgbClr val="E9F5F6"/>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lt1"/>
              </a:solidFill>
              <a:latin typeface="Arial"/>
              <a:ea typeface="Arial"/>
              <a:cs typeface="Arial"/>
              <a:sym typeface="Arial"/>
            </a:endParaRPr>
          </a:p>
        </p:txBody>
      </p:sp>
      <p:sp>
        <p:nvSpPr>
          <p:cNvPr id="130" name="Google Shape;130;p2"/>
          <p:cNvSpPr/>
          <p:nvPr/>
        </p:nvSpPr>
        <p:spPr>
          <a:xfrm rot="10800000">
            <a:off x="1895706" y="2708984"/>
            <a:ext cx="392711" cy="753517"/>
          </a:xfrm>
          <a:prstGeom prst="upArrow">
            <a:avLst>
              <a:gd name="adj1" fmla="val 50000"/>
              <a:gd name="adj2" fmla="val 50000"/>
            </a:avLst>
          </a:prstGeom>
          <a:gradFill>
            <a:gsLst>
              <a:gs pos="0">
                <a:srgbClr val="822433"/>
              </a:gs>
              <a:gs pos="74000">
                <a:srgbClr val="DFF0F2"/>
              </a:gs>
              <a:gs pos="83000">
                <a:srgbClr val="DFF0F2"/>
              </a:gs>
              <a:gs pos="100000">
                <a:srgbClr val="E9F5F6"/>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lt1"/>
              </a:solidFill>
              <a:latin typeface="Arial"/>
              <a:ea typeface="Arial"/>
              <a:cs typeface="Arial"/>
              <a:sym typeface="Arial"/>
            </a:endParaRPr>
          </a:p>
        </p:txBody>
      </p:sp>
      <p:cxnSp>
        <p:nvCxnSpPr>
          <p:cNvPr id="131" name="Google Shape;131;p2"/>
          <p:cNvCxnSpPr/>
          <p:nvPr/>
        </p:nvCxnSpPr>
        <p:spPr>
          <a:xfrm>
            <a:off x="3276600" y="3932237"/>
            <a:ext cx="914400" cy="914400"/>
          </a:xfrm>
          <a:prstGeom prst="straightConnector1">
            <a:avLst/>
          </a:prstGeom>
          <a:noFill/>
          <a:ln>
            <a:noFill/>
          </a:ln>
        </p:spPr>
      </p:cxnSp>
      <p:sp>
        <p:nvSpPr>
          <p:cNvPr id="13" name="Segnaposto numero diapositiva 6">
            <a:extLst>
              <a:ext uri="{FF2B5EF4-FFF2-40B4-BE49-F238E27FC236}">
                <a16:creationId xmlns:a16="http://schemas.microsoft.com/office/drawing/2014/main" id="{BEF320C4-7EFD-45DF-B0E5-B215707909D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a:t>
            </a:fld>
            <a:endParaRPr lang="it-IT" altLang="it-IT" sz="1100">
              <a:solidFill>
                <a:schemeClr val="bg1"/>
              </a:solidFill>
            </a:endParaRPr>
          </a:p>
        </p:txBody>
      </p:sp>
      <p:sp>
        <p:nvSpPr>
          <p:cNvPr id="14" name="Segnaposto piè di pagina 7">
            <a:extLst>
              <a:ext uri="{FF2B5EF4-FFF2-40B4-BE49-F238E27FC236}">
                <a16:creationId xmlns:a16="http://schemas.microsoft.com/office/drawing/2014/main" id="{EBDEC546-F2A3-4BAA-8954-6B3FD405552D}"/>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a:extLst>
              <a:ext uri="{FF2B5EF4-FFF2-40B4-BE49-F238E27FC236}">
                <a16:creationId xmlns:a16="http://schemas.microsoft.com/office/drawing/2014/main" id="{615501D7-64D5-41DF-9F68-D0D1AA74070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7850" y="2828925"/>
            <a:ext cx="82756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a:extLst>
              <a:ext uri="{FF2B5EF4-FFF2-40B4-BE49-F238E27FC236}">
                <a16:creationId xmlns:a16="http://schemas.microsoft.com/office/drawing/2014/main" id="{6E07A12E-A049-44E9-96AE-3C6BCC88FE73}"/>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125" name="Text Box 7">
            <a:extLst>
              <a:ext uri="{FF2B5EF4-FFF2-40B4-BE49-F238E27FC236}">
                <a16:creationId xmlns:a16="http://schemas.microsoft.com/office/drawing/2014/main" id="{A82956B1-F9E2-4D4C-8115-11719D24C04E}"/>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5126" name="Rectangle 4">
            <a:extLst>
              <a:ext uri="{FF2B5EF4-FFF2-40B4-BE49-F238E27FC236}">
                <a16:creationId xmlns:a16="http://schemas.microsoft.com/office/drawing/2014/main" id="{6B054E93-5DE4-4997-877F-1FDABAE1B61A}"/>
              </a:ext>
            </a:extLst>
          </p:cNvPr>
          <p:cNvSpPr>
            <a:spLocks noChangeArrowheads="1"/>
          </p:cNvSpPr>
          <p:nvPr/>
        </p:nvSpPr>
        <p:spPr bwMode="auto">
          <a:xfrm>
            <a:off x="119063" y="692150"/>
            <a:ext cx="8774112"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Un carattere macroscopico che si può osservare nel fiore è la simmetria.</a:t>
            </a:r>
          </a:p>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Fiori </a:t>
            </a:r>
            <a:r>
              <a:rPr lang="it-IT" altLang="it-IT" sz="1800" b="1" dirty="0">
                <a:solidFill>
                  <a:schemeClr val="tx1"/>
                </a:solidFill>
                <a:cs typeface="Arial" panose="020B0604020202020204" pitchFamily="34" charset="0"/>
              </a:rPr>
              <a:t>attinomorfi</a:t>
            </a:r>
            <a:r>
              <a:rPr lang="it-IT" altLang="it-IT" sz="1800" dirty="0">
                <a:solidFill>
                  <a:schemeClr val="tx1"/>
                </a:solidFill>
                <a:cs typeface="Arial" panose="020B0604020202020204" pitchFamily="34" charset="0"/>
              </a:rPr>
              <a:t> = simmetria di tipo </a:t>
            </a:r>
            <a:r>
              <a:rPr lang="it-IT" altLang="it-IT" sz="1800" b="1" dirty="0">
                <a:solidFill>
                  <a:schemeClr val="tx1"/>
                </a:solidFill>
                <a:cs typeface="Arial" panose="020B0604020202020204" pitchFamily="34" charset="0"/>
              </a:rPr>
              <a:t>radiale</a:t>
            </a:r>
            <a:r>
              <a:rPr lang="it-IT" altLang="it-IT" sz="1800" dirty="0">
                <a:solidFill>
                  <a:schemeClr val="tx1"/>
                </a:solidFill>
                <a:cs typeface="Arial" panose="020B0604020202020204" pitchFamily="34" charset="0"/>
              </a:rPr>
              <a:t> (es. </a:t>
            </a:r>
            <a:r>
              <a:rPr lang="it-IT" altLang="it-IT" sz="1800" i="1" dirty="0" err="1">
                <a:solidFill>
                  <a:schemeClr val="tx1"/>
                </a:solidFill>
                <a:cs typeface="Arial" panose="020B0604020202020204" pitchFamily="34" charset="0"/>
              </a:rPr>
              <a:t>Rosaceae</a:t>
            </a:r>
            <a:r>
              <a:rPr lang="it-IT" altLang="it-IT" sz="1800" dirty="0">
                <a:solidFill>
                  <a:schemeClr val="tx1"/>
                </a:solidFill>
                <a:cs typeface="Arial" panose="020B0604020202020204" pitchFamily="34" charset="0"/>
              </a:rPr>
              <a:t>)</a:t>
            </a:r>
          </a:p>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Fiori </a:t>
            </a:r>
            <a:r>
              <a:rPr lang="it-IT" altLang="it-IT" sz="1800" b="1" dirty="0">
                <a:solidFill>
                  <a:schemeClr val="tx1"/>
                </a:solidFill>
                <a:cs typeface="Arial" panose="020B0604020202020204" pitchFamily="34" charset="0"/>
              </a:rPr>
              <a:t>zigomorfi </a:t>
            </a:r>
            <a:r>
              <a:rPr lang="it-IT" altLang="it-IT" sz="1800" dirty="0">
                <a:solidFill>
                  <a:schemeClr val="tx1"/>
                </a:solidFill>
                <a:cs typeface="Arial" panose="020B0604020202020204" pitchFamily="34" charset="0"/>
              </a:rPr>
              <a:t>= simmetria bilaterale (fiori bilabiali delle </a:t>
            </a:r>
            <a:r>
              <a:rPr lang="it-IT" altLang="it-IT" sz="1800" dirty="0" err="1">
                <a:solidFill>
                  <a:schemeClr val="tx1"/>
                </a:solidFill>
                <a:cs typeface="Arial" panose="020B0604020202020204" pitchFamily="34" charset="0"/>
              </a:rPr>
              <a:t>Labiatae</a:t>
            </a:r>
            <a:r>
              <a:rPr lang="it-IT" altLang="it-IT" sz="1800" dirty="0">
                <a:solidFill>
                  <a:schemeClr val="tx1"/>
                </a:solidFill>
                <a:cs typeface="Arial" panose="020B0604020202020204" pitchFamily="34" charset="0"/>
              </a:rPr>
              <a:t>, fiori papilionacei delle leguminose)</a:t>
            </a:r>
          </a:p>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Fiori </a:t>
            </a:r>
            <a:r>
              <a:rPr lang="it-IT" altLang="it-IT" sz="1800" b="1" dirty="0">
                <a:solidFill>
                  <a:schemeClr val="tx1"/>
                </a:solidFill>
                <a:cs typeface="Arial" panose="020B0604020202020204" pitchFamily="34" charset="0"/>
              </a:rPr>
              <a:t>asimmetrici </a:t>
            </a:r>
            <a:r>
              <a:rPr lang="it-IT" altLang="it-IT" sz="1800" dirty="0">
                <a:solidFill>
                  <a:schemeClr val="tx1"/>
                </a:solidFill>
                <a:cs typeface="Arial" panose="020B0604020202020204" pitchFamily="34" charset="0"/>
              </a:rPr>
              <a:t>=privi di piani di simmetria. </a:t>
            </a:r>
          </a:p>
        </p:txBody>
      </p:sp>
      <p:sp>
        <p:nvSpPr>
          <p:cNvPr id="9" name="Segnaposto numero diapositiva 6">
            <a:extLst>
              <a:ext uri="{FF2B5EF4-FFF2-40B4-BE49-F238E27FC236}">
                <a16:creationId xmlns:a16="http://schemas.microsoft.com/office/drawing/2014/main" id="{3A0DBF71-5588-44C3-A722-3A97D91E4359}"/>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30</a:t>
            </a:fld>
            <a:endParaRPr lang="it-IT" altLang="it-IT" sz="1100">
              <a:solidFill>
                <a:schemeClr val="bg1"/>
              </a:solidFill>
            </a:endParaRPr>
          </a:p>
        </p:txBody>
      </p:sp>
      <p:sp>
        <p:nvSpPr>
          <p:cNvPr id="10" name="Segnaposto piè di pagina 7">
            <a:extLst>
              <a:ext uri="{FF2B5EF4-FFF2-40B4-BE49-F238E27FC236}">
                <a16:creationId xmlns:a16="http://schemas.microsoft.com/office/drawing/2014/main" id="{2EC36287-7C2C-4CAA-A791-86C282A2D00B}"/>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Line 10">
            <a:extLst>
              <a:ext uri="{FF2B5EF4-FFF2-40B4-BE49-F238E27FC236}">
                <a16:creationId xmlns:a16="http://schemas.microsoft.com/office/drawing/2014/main" id="{5E502322-B420-4180-B387-627FFE9831C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9220" name="Text Box 11">
            <a:extLst>
              <a:ext uri="{FF2B5EF4-FFF2-40B4-BE49-F238E27FC236}">
                <a16:creationId xmlns:a16="http://schemas.microsoft.com/office/drawing/2014/main" id="{829BD434-0F4E-4315-883F-05C9753C7895}"/>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9221" name="TextBox 8">
            <a:extLst>
              <a:ext uri="{FF2B5EF4-FFF2-40B4-BE49-F238E27FC236}">
                <a16:creationId xmlns:a16="http://schemas.microsoft.com/office/drawing/2014/main" id="{59CE9A0D-1DD7-457D-8EEB-8774C45A8E15}"/>
              </a:ext>
            </a:extLst>
          </p:cNvPr>
          <p:cNvSpPr txBox="1">
            <a:spLocks noChangeArrowheads="1"/>
          </p:cNvSpPr>
          <p:nvPr/>
        </p:nvSpPr>
        <p:spPr bwMode="auto">
          <a:xfrm>
            <a:off x="358775" y="69215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rgbClr val="822433"/>
                </a:solidFill>
              </a:rPr>
              <a:t>CALICE</a:t>
            </a:r>
          </a:p>
        </p:txBody>
      </p:sp>
      <p:sp>
        <p:nvSpPr>
          <p:cNvPr id="9222" name="TextBox 9">
            <a:extLst>
              <a:ext uri="{FF2B5EF4-FFF2-40B4-BE49-F238E27FC236}">
                <a16:creationId xmlns:a16="http://schemas.microsoft.com/office/drawing/2014/main" id="{E0774277-1188-41A4-8EF2-91552F0B015E}"/>
              </a:ext>
            </a:extLst>
          </p:cNvPr>
          <p:cNvSpPr txBox="1">
            <a:spLocks noChangeArrowheads="1"/>
          </p:cNvSpPr>
          <p:nvPr/>
        </p:nvSpPr>
        <p:spPr bwMode="auto">
          <a:xfrm>
            <a:off x="358775" y="996950"/>
            <a:ext cx="62912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a:solidFill>
                  <a:srgbClr val="822433"/>
                </a:solidFill>
              </a:rPr>
              <a:t>Il calice è composto di antofilli sterili di colore verde, posti esternamente, con </a:t>
            </a:r>
            <a:r>
              <a:rPr lang="it-IT" altLang="it-IT" sz="1800" u="sng">
                <a:solidFill>
                  <a:srgbClr val="822433"/>
                </a:solidFill>
              </a:rPr>
              <a:t>funzione di protezione</a:t>
            </a:r>
            <a:r>
              <a:rPr lang="it-IT" altLang="it-IT" sz="1800">
                <a:solidFill>
                  <a:srgbClr val="822433"/>
                </a:solidFill>
              </a:rPr>
              <a:t> dei verticilli fiorali più interni, specialmente nella fase di boccio che precede l’</a:t>
            </a:r>
            <a:r>
              <a:rPr lang="it-IT" altLang="it-IT" sz="1800" b="1">
                <a:solidFill>
                  <a:srgbClr val="822433"/>
                </a:solidFill>
              </a:rPr>
              <a:t>antesi</a:t>
            </a:r>
            <a:r>
              <a:rPr lang="it-IT" altLang="it-IT" sz="1800">
                <a:solidFill>
                  <a:srgbClr val="822433"/>
                </a:solidFill>
              </a:rPr>
              <a:t> (fioritura).</a:t>
            </a:r>
          </a:p>
        </p:txBody>
      </p:sp>
      <p:pic>
        <p:nvPicPr>
          <p:cNvPr id="9223" name="Picture 11" descr="A close up of a plant&#10;&#10;Description automatically generated">
            <a:extLst>
              <a:ext uri="{FF2B5EF4-FFF2-40B4-BE49-F238E27FC236}">
                <a16:creationId xmlns:a16="http://schemas.microsoft.com/office/drawing/2014/main" id="{473F59F2-3DE2-4710-ABE5-DBA27A4B54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50038" y="946150"/>
            <a:ext cx="233521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4">
            <a:extLst>
              <a:ext uri="{FF2B5EF4-FFF2-40B4-BE49-F238E27FC236}">
                <a16:creationId xmlns:a16="http://schemas.microsoft.com/office/drawing/2014/main" id="{875628BB-E33C-4B84-85C2-E1C177422B1B}"/>
              </a:ext>
            </a:extLst>
          </p:cNvPr>
          <p:cNvSpPr>
            <a:spLocks noChangeArrowheads="1"/>
          </p:cNvSpPr>
          <p:nvPr/>
        </p:nvSpPr>
        <p:spPr bwMode="auto">
          <a:xfrm>
            <a:off x="358775" y="2852738"/>
            <a:ext cx="399732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Gamosepalo </a:t>
            </a:r>
            <a:r>
              <a:rPr lang="it-IT" altLang="it-IT" sz="1800">
                <a:solidFill>
                  <a:schemeClr val="tx1"/>
                </a:solidFill>
                <a:cs typeface="Arial" panose="020B0604020202020204" pitchFamily="34" charset="0"/>
              </a:rPr>
              <a:t>= i sepali sono saldati tra loro (almeno alla base) in un unico pezzo fiorale</a:t>
            </a: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Dialisepalo </a:t>
            </a:r>
            <a:r>
              <a:rPr lang="it-IT" altLang="it-IT" sz="1800">
                <a:solidFill>
                  <a:schemeClr val="tx1"/>
                </a:solidFill>
                <a:cs typeface="Arial" panose="020B0604020202020204" pitchFamily="34" charset="0"/>
              </a:rPr>
              <a:t>= i sepali si presentano come elementi liberi </a:t>
            </a:r>
          </a:p>
        </p:txBody>
      </p:sp>
      <p:pic>
        <p:nvPicPr>
          <p:cNvPr id="9225" name="Picture 6">
            <a:extLst>
              <a:ext uri="{FF2B5EF4-FFF2-40B4-BE49-F238E27FC236}">
                <a16:creationId xmlns:a16="http://schemas.microsoft.com/office/drawing/2014/main" id="{6CB3823D-F4D6-4F4B-886E-AD8E223B90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3213" y="3113088"/>
            <a:ext cx="2413000" cy="2322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6" name="Picture 18" descr="A close up of a green plant&#10;&#10;Description automatically generated">
            <a:extLst>
              <a:ext uri="{FF2B5EF4-FFF2-40B4-BE49-F238E27FC236}">
                <a16:creationId xmlns:a16="http://schemas.microsoft.com/office/drawing/2014/main" id="{DDE7B2FD-3A6A-4281-AF76-5240D95F28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900" y="2084388"/>
            <a:ext cx="1717675" cy="3351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7" name="Text Box 5">
            <a:extLst>
              <a:ext uri="{FF2B5EF4-FFF2-40B4-BE49-F238E27FC236}">
                <a16:creationId xmlns:a16="http://schemas.microsoft.com/office/drawing/2014/main" id="{0A3F64FB-3170-41BE-9810-F29A605FFD7D}"/>
              </a:ext>
            </a:extLst>
          </p:cNvPr>
          <p:cNvSpPr txBox="1">
            <a:spLocks noChangeArrowheads="1"/>
          </p:cNvSpPr>
          <p:nvPr/>
        </p:nvSpPr>
        <p:spPr bwMode="auto">
          <a:xfrm>
            <a:off x="4548188" y="5441950"/>
            <a:ext cx="21971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Gamosealo</a:t>
            </a:r>
            <a:endParaRPr lang="it-IT" altLang="it-IT" sz="1800">
              <a:solidFill>
                <a:schemeClr val="tx1"/>
              </a:solidFill>
              <a:cs typeface="Arial" panose="020B0604020202020204" pitchFamily="34" charset="0"/>
            </a:endParaRP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Datura stramonium</a:t>
            </a:r>
          </a:p>
        </p:txBody>
      </p:sp>
      <p:sp>
        <p:nvSpPr>
          <p:cNvPr id="9228" name="Text Box 5">
            <a:extLst>
              <a:ext uri="{FF2B5EF4-FFF2-40B4-BE49-F238E27FC236}">
                <a16:creationId xmlns:a16="http://schemas.microsoft.com/office/drawing/2014/main" id="{01DECE21-AD78-4603-989F-A82F01D77C6B}"/>
              </a:ext>
            </a:extLst>
          </p:cNvPr>
          <p:cNvSpPr txBox="1">
            <a:spLocks noChangeArrowheads="1"/>
          </p:cNvSpPr>
          <p:nvPr/>
        </p:nvSpPr>
        <p:spPr bwMode="auto">
          <a:xfrm>
            <a:off x="6772275" y="5435600"/>
            <a:ext cx="23907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Dialisepalo</a:t>
            </a:r>
            <a:endParaRPr lang="it-IT" altLang="it-IT" sz="1800">
              <a:solidFill>
                <a:schemeClr val="tx1"/>
              </a:solidFill>
              <a:cs typeface="Arial" panose="020B0604020202020204" pitchFamily="34" charset="0"/>
            </a:endParaRP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Ranunculus bulbosus</a:t>
            </a:r>
          </a:p>
        </p:txBody>
      </p:sp>
      <p:cxnSp>
        <p:nvCxnSpPr>
          <p:cNvPr id="9229" name="Straight Arrow Connector 22">
            <a:extLst>
              <a:ext uri="{FF2B5EF4-FFF2-40B4-BE49-F238E27FC236}">
                <a16:creationId xmlns:a16="http://schemas.microsoft.com/office/drawing/2014/main" id="{9D37EEEE-B3B7-4889-B945-C806BE09AB85}"/>
              </a:ext>
            </a:extLst>
          </p:cNvPr>
          <p:cNvCxnSpPr>
            <a:cxnSpLocks noChangeShapeType="1"/>
          </p:cNvCxnSpPr>
          <p:nvPr/>
        </p:nvCxnSpPr>
        <p:spPr bwMode="auto">
          <a:xfrm flipV="1">
            <a:off x="7153275" y="3979863"/>
            <a:ext cx="514350" cy="38576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30" name="Straight Arrow Connector 26">
            <a:extLst>
              <a:ext uri="{FF2B5EF4-FFF2-40B4-BE49-F238E27FC236}">
                <a16:creationId xmlns:a16="http://schemas.microsoft.com/office/drawing/2014/main" id="{D445FCE2-67E7-4B7A-8530-FDAE6E30FDD3}"/>
              </a:ext>
            </a:extLst>
          </p:cNvPr>
          <p:cNvCxnSpPr>
            <a:cxnSpLocks noChangeShapeType="1"/>
          </p:cNvCxnSpPr>
          <p:nvPr/>
        </p:nvCxnSpPr>
        <p:spPr bwMode="auto">
          <a:xfrm flipH="1" flipV="1">
            <a:off x="7916863" y="4029075"/>
            <a:ext cx="276225" cy="3683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231" name="Oval 30">
            <a:extLst>
              <a:ext uri="{FF2B5EF4-FFF2-40B4-BE49-F238E27FC236}">
                <a16:creationId xmlns:a16="http://schemas.microsoft.com/office/drawing/2014/main" id="{5BE3F5E3-D763-43A8-9598-3BBB4E8CFA3F}"/>
              </a:ext>
            </a:extLst>
          </p:cNvPr>
          <p:cNvSpPr>
            <a:spLocks noChangeArrowheads="1"/>
          </p:cNvSpPr>
          <p:nvPr/>
        </p:nvSpPr>
        <p:spPr bwMode="auto">
          <a:xfrm rot="-648308">
            <a:off x="5446713" y="3708400"/>
            <a:ext cx="842962" cy="172561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16" name="Segnaposto numero diapositiva 6">
            <a:extLst>
              <a:ext uri="{FF2B5EF4-FFF2-40B4-BE49-F238E27FC236}">
                <a16:creationId xmlns:a16="http://schemas.microsoft.com/office/drawing/2014/main" id="{DF70903C-A8AA-46ED-8E8C-E23FFC15232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31</a:t>
            </a:fld>
            <a:endParaRPr lang="it-IT" altLang="it-IT" sz="1100">
              <a:solidFill>
                <a:schemeClr val="bg1"/>
              </a:solidFill>
            </a:endParaRPr>
          </a:p>
        </p:txBody>
      </p:sp>
      <p:sp>
        <p:nvSpPr>
          <p:cNvPr id="17" name="Segnaposto piè di pagina 7">
            <a:extLst>
              <a:ext uri="{FF2B5EF4-FFF2-40B4-BE49-F238E27FC236}">
                <a16:creationId xmlns:a16="http://schemas.microsoft.com/office/drawing/2014/main" id="{5FD7DAC3-7CF2-48B7-B5ED-DE4E06A5DA5A}"/>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A0C82200-2942-4772-9740-EC8CB9347FFB}"/>
              </a:ext>
            </a:extLst>
          </p:cNvPr>
          <p:cNvSpPr>
            <a:spLocks noChangeArrowheads="1"/>
          </p:cNvSpPr>
          <p:nvPr/>
        </p:nvSpPr>
        <p:spPr bwMode="auto">
          <a:xfrm>
            <a:off x="323850" y="1773238"/>
            <a:ext cx="36004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5000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Nel calice gamosepalo si possono distinguere 3 elementi: </a:t>
            </a:r>
          </a:p>
          <a:p>
            <a:pPr eaLnBrk="1" hangingPunct="1">
              <a:lnSpc>
                <a:spcPct val="95000"/>
              </a:lnSpc>
              <a:spcBef>
                <a:spcPct val="50000"/>
              </a:spcBef>
              <a:buClr>
                <a:srgbClr val="F20000"/>
              </a:buClr>
            </a:pPr>
            <a:r>
              <a:rPr lang="it-IT" altLang="it-IT" sz="1800">
                <a:solidFill>
                  <a:schemeClr val="tx1"/>
                </a:solidFill>
                <a:cs typeface="Arial" panose="020B0604020202020204" pitchFamily="34" charset="0"/>
              </a:rPr>
              <a:t> il </a:t>
            </a:r>
            <a:r>
              <a:rPr lang="it-IT" altLang="it-IT" sz="1800" b="1">
                <a:solidFill>
                  <a:schemeClr val="tx1"/>
                </a:solidFill>
                <a:cs typeface="Arial" panose="020B0604020202020204" pitchFamily="34" charset="0"/>
              </a:rPr>
              <a:t>tubo </a:t>
            </a:r>
            <a:r>
              <a:rPr lang="it-IT" altLang="it-IT" sz="1800">
                <a:solidFill>
                  <a:schemeClr val="tx1"/>
                </a:solidFill>
                <a:cs typeface="Arial" panose="020B0604020202020204" pitchFamily="34" charset="0"/>
              </a:rPr>
              <a:t>che è la parte dove i sepali restano uniti; </a:t>
            </a:r>
          </a:p>
          <a:p>
            <a:pPr eaLnBrk="1" hangingPunct="1">
              <a:lnSpc>
                <a:spcPct val="95000"/>
              </a:lnSpc>
              <a:spcBef>
                <a:spcPct val="50000"/>
              </a:spcBef>
              <a:buClr>
                <a:srgbClr val="F20000"/>
              </a:buClr>
            </a:pPr>
            <a:r>
              <a:rPr lang="it-IT" altLang="it-IT" sz="1800">
                <a:solidFill>
                  <a:schemeClr val="tx1"/>
                </a:solidFill>
                <a:cs typeface="Arial" panose="020B0604020202020204" pitchFamily="34" charset="0"/>
              </a:rPr>
              <a:t> la </a:t>
            </a:r>
            <a:r>
              <a:rPr lang="it-IT" altLang="it-IT" sz="1800" b="1">
                <a:solidFill>
                  <a:schemeClr val="tx1"/>
                </a:solidFill>
                <a:cs typeface="Arial" panose="020B0604020202020204" pitchFamily="34" charset="0"/>
              </a:rPr>
              <a:t>gola </a:t>
            </a:r>
            <a:r>
              <a:rPr lang="it-IT" altLang="it-IT" sz="1800">
                <a:solidFill>
                  <a:schemeClr val="tx1"/>
                </a:solidFill>
                <a:cs typeface="Arial" panose="020B0604020202020204" pitchFamily="34" charset="0"/>
              </a:rPr>
              <a:t>che è la parte dove si separano; </a:t>
            </a:r>
          </a:p>
          <a:p>
            <a:pPr eaLnBrk="1" hangingPunct="1">
              <a:lnSpc>
                <a:spcPct val="95000"/>
              </a:lnSpc>
              <a:spcBef>
                <a:spcPct val="50000"/>
              </a:spcBef>
              <a:buClr>
                <a:srgbClr val="F20000"/>
              </a:buClr>
            </a:pPr>
            <a:r>
              <a:rPr lang="it-IT" altLang="it-IT" sz="1800">
                <a:solidFill>
                  <a:schemeClr val="tx1"/>
                </a:solidFill>
                <a:cs typeface="Arial" panose="020B0604020202020204" pitchFamily="34" charset="0"/>
              </a:rPr>
              <a:t> il </a:t>
            </a:r>
            <a:r>
              <a:rPr lang="it-IT" altLang="it-IT" sz="1800" b="1">
                <a:solidFill>
                  <a:schemeClr val="tx1"/>
                </a:solidFill>
                <a:cs typeface="Arial" panose="020B0604020202020204" pitchFamily="34" charset="0"/>
              </a:rPr>
              <a:t>lembo </a:t>
            </a:r>
            <a:r>
              <a:rPr lang="it-IT" altLang="it-IT" sz="1800">
                <a:solidFill>
                  <a:schemeClr val="tx1"/>
                </a:solidFill>
                <a:cs typeface="Arial" panose="020B0604020202020204" pitchFamily="34" charset="0"/>
              </a:rPr>
              <a:t>che è la porzione libera formata dai lobi</a:t>
            </a:r>
          </a:p>
        </p:txBody>
      </p:sp>
      <p:pic>
        <p:nvPicPr>
          <p:cNvPr id="10243" name="Picture 5">
            <a:extLst>
              <a:ext uri="{FF2B5EF4-FFF2-40B4-BE49-F238E27FC236}">
                <a16:creationId xmlns:a16="http://schemas.microsoft.com/office/drawing/2014/main" id="{D5934FBF-A447-4518-B6B6-29B93955FC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6100" y="1268413"/>
            <a:ext cx="4572000" cy="3438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4" name="Line 8">
            <a:extLst>
              <a:ext uri="{FF2B5EF4-FFF2-40B4-BE49-F238E27FC236}">
                <a16:creationId xmlns:a16="http://schemas.microsoft.com/office/drawing/2014/main" id="{1D0464FF-2366-46CF-815B-AC217D151E7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0245" name="Text Box 9">
            <a:extLst>
              <a:ext uri="{FF2B5EF4-FFF2-40B4-BE49-F238E27FC236}">
                <a16:creationId xmlns:a16="http://schemas.microsoft.com/office/drawing/2014/main" id="{AE24B02F-6076-4D31-A4E7-B1DEA5CD154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0246" name="Text Box 5">
            <a:extLst>
              <a:ext uri="{FF2B5EF4-FFF2-40B4-BE49-F238E27FC236}">
                <a16:creationId xmlns:a16="http://schemas.microsoft.com/office/drawing/2014/main" id="{FC8C4FA4-1D7B-45F5-810E-8FA070BCC46D}"/>
              </a:ext>
            </a:extLst>
          </p:cNvPr>
          <p:cNvSpPr txBox="1">
            <a:spLocks noChangeArrowheads="1"/>
          </p:cNvSpPr>
          <p:nvPr/>
        </p:nvSpPr>
        <p:spPr bwMode="auto">
          <a:xfrm>
            <a:off x="5883275" y="4803775"/>
            <a:ext cx="15176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Primula veris</a:t>
            </a:r>
          </a:p>
        </p:txBody>
      </p:sp>
      <p:sp>
        <p:nvSpPr>
          <p:cNvPr id="7" name="Segnaposto numero diapositiva 6">
            <a:extLst>
              <a:ext uri="{FF2B5EF4-FFF2-40B4-BE49-F238E27FC236}">
                <a16:creationId xmlns:a16="http://schemas.microsoft.com/office/drawing/2014/main" id="{6B2CCF72-7102-4389-83C5-CE79E1F5D92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32</a:t>
            </a:fld>
            <a:endParaRPr lang="it-IT" altLang="it-IT" sz="1100">
              <a:solidFill>
                <a:schemeClr val="bg1"/>
              </a:solidFill>
            </a:endParaRPr>
          </a:p>
        </p:txBody>
      </p:sp>
      <p:sp>
        <p:nvSpPr>
          <p:cNvPr id="8" name="Segnaposto piè di pagina 7">
            <a:extLst>
              <a:ext uri="{FF2B5EF4-FFF2-40B4-BE49-F238E27FC236}">
                <a16:creationId xmlns:a16="http://schemas.microsoft.com/office/drawing/2014/main" id="{43B96EC4-27A3-4CFB-8EFC-DD6FFFFB2969}"/>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5CD347B6-B1B7-4CA7-89A0-8AA718E38100}"/>
              </a:ext>
            </a:extLst>
          </p:cNvPr>
          <p:cNvSpPr>
            <a:spLocks noChangeArrowheads="1"/>
          </p:cNvSpPr>
          <p:nvPr/>
        </p:nvSpPr>
        <p:spPr bwMode="auto">
          <a:xfrm>
            <a:off x="304800" y="679450"/>
            <a:ext cx="85328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Il calice gamosepalo può assumere diverse forme in relazione a quella dei suoi componenti: </a:t>
            </a:r>
            <a:r>
              <a:rPr lang="it-IT" altLang="it-IT" sz="1800" b="1">
                <a:solidFill>
                  <a:schemeClr val="tx1"/>
                </a:solidFill>
                <a:cs typeface="Arial" panose="020B0604020202020204" pitchFamily="34" charset="0"/>
              </a:rPr>
              <a:t>segato</a:t>
            </a:r>
            <a:r>
              <a:rPr lang="it-IT" altLang="it-IT" sz="1800">
                <a:solidFill>
                  <a:schemeClr val="tx1"/>
                </a:solidFill>
                <a:cs typeface="Arial" panose="020B0604020202020204" pitchFamily="34" charset="0"/>
              </a:rPr>
              <a:t>, </a:t>
            </a:r>
            <a:r>
              <a:rPr lang="it-IT" altLang="it-IT" sz="1800" b="1">
                <a:solidFill>
                  <a:schemeClr val="tx1"/>
                </a:solidFill>
                <a:cs typeface="Arial" panose="020B0604020202020204" pitchFamily="34" charset="0"/>
              </a:rPr>
              <a:t>partito</a:t>
            </a:r>
            <a:r>
              <a:rPr lang="it-IT" altLang="it-IT" sz="1800">
                <a:solidFill>
                  <a:schemeClr val="tx1"/>
                </a:solidFill>
                <a:cs typeface="Arial" panose="020B0604020202020204" pitchFamily="34" charset="0"/>
              </a:rPr>
              <a:t>, </a:t>
            </a:r>
            <a:r>
              <a:rPr lang="it-IT" altLang="it-IT" sz="1800" b="1">
                <a:solidFill>
                  <a:schemeClr val="tx1"/>
                </a:solidFill>
                <a:cs typeface="Arial" panose="020B0604020202020204" pitchFamily="34" charset="0"/>
              </a:rPr>
              <a:t>digitato</a:t>
            </a:r>
            <a:r>
              <a:rPr lang="it-IT" altLang="it-IT" sz="1800">
                <a:solidFill>
                  <a:schemeClr val="tx1"/>
                </a:solidFill>
                <a:cs typeface="Arial" panose="020B0604020202020204" pitchFamily="34" charset="0"/>
              </a:rPr>
              <a:t>, </a:t>
            </a:r>
            <a:r>
              <a:rPr lang="it-IT" altLang="it-IT" sz="1800" b="1">
                <a:solidFill>
                  <a:schemeClr val="tx1"/>
                </a:solidFill>
                <a:cs typeface="Arial" panose="020B0604020202020204" pitchFamily="34" charset="0"/>
              </a:rPr>
              <a:t>dentato</a:t>
            </a:r>
            <a:r>
              <a:rPr lang="it-IT" altLang="it-IT" sz="1800">
                <a:solidFill>
                  <a:schemeClr val="tx1"/>
                </a:solidFill>
                <a:cs typeface="Arial" panose="020B0604020202020204" pitchFamily="34" charset="0"/>
              </a:rPr>
              <a:t>, </a:t>
            </a:r>
            <a:r>
              <a:rPr lang="it-IT" altLang="it-IT" sz="1800" b="1">
                <a:solidFill>
                  <a:schemeClr val="tx1"/>
                </a:solidFill>
                <a:cs typeface="Arial" panose="020B0604020202020204" pitchFamily="34" charset="0"/>
              </a:rPr>
              <a:t>bidentato</a:t>
            </a:r>
            <a:r>
              <a:rPr lang="it-IT" altLang="it-IT" sz="1800">
                <a:solidFill>
                  <a:schemeClr val="tx1"/>
                </a:solidFill>
                <a:cs typeface="Arial" panose="020B0604020202020204" pitchFamily="34" charset="0"/>
              </a:rPr>
              <a:t>, </a:t>
            </a:r>
            <a:r>
              <a:rPr lang="it-IT" altLang="it-IT" sz="1800" b="1">
                <a:solidFill>
                  <a:schemeClr val="tx1"/>
                </a:solidFill>
                <a:cs typeface="Arial" panose="020B0604020202020204" pitchFamily="34" charset="0"/>
              </a:rPr>
              <a:t>tridentato</a:t>
            </a:r>
            <a:r>
              <a:rPr lang="it-IT" altLang="it-IT" sz="1800">
                <a:solidFill>
                  <a:schemeClr val="tx1"/>
                </a:solidFill>
                <a:cs typeface="Arial" panose="020B0604020202020204" pitchFamily="34" charset="0"/>
              </a:rPr>
              <a:t>, etc.; e ancora </a:t>
            </a:r>
            <a:r>
              <a:rPr lang="it-IT" altLang="it-IT" sz="1800" b="1">
                <a:solidFill>
                  <a:schemeClr val="tx1"/>
                </a:solidFill>
                <a:cs typeface="Arial" panose="020B0604020202020204" pitchFamily="34" charset="0"/>
              </a:rPr>
              <a:t>tubolare </a:t>
            </a:r>
            <a:r>
              <a:rPr lang="it-IT" altLang="it-IT" sz="1800">
                <a:solidFill>
                  <a:schemeClr val="tx1"/>
                </a:solidFill>
                <a:cs typeface="Arial" panose="020B0604020202020204" pitchFamily="34" charset="0"/>
              </a:rPr>
              <a:t>(garofano), </a:t>
            </a:r>
            <a:r>
              <a:rPr lang="it-IT" altLang="it-IT" sz="1800" b="1">
                <a:solidFill>
                  <a:schemeClr val="tx1"/>
                </a:solidFill>
                <a:cs typeface="Arial" panose="020B0604020202020204" pitchFamily="34" charset="0"/>
              </a:rPr>
              <a:t>campanulato </a:t>
            </a:r>
            <a:r>
              <a:rPr lang="it-IT" altLang="it-IT" sz="1800">
                <a:solidFill>
                  <a:schemeClr val="tx1"/>
                </a:solidFill>
                <a:cs typeface="Arial" panose="020B0604020202020204" pitchFamily="34" charset="0"/>
              </a:rPr>
              <a:t>(fagiolo), </a:t>
            </a:r>
            <a:r>
              <a:rPr lang="it-IT" altLang="it-IT" sz="1800" b="1">
                <a:solidFill>
                  <a:schemeClr val="tx1"/>
                </a:solidFill>
                <a:cs typeface="Arial" panose="020B0604020202020204" pitchFamily="34" charset="0"/>
              </a:rPr>
              <a:t>turbinato </a:t>
            </a:r>
            <a:r>
              <a:rPr lang="it-IT" altLang="it-IT" sz="1800">
                <a:solidFill>
                  <a:schemeClr val="tx1"/>
                </a:solidFill>
                <a:cs typeface="Arial" panose="020B0604020202020204" pitchFamily="34" charset="0"/>
              </a:rPr>
              <a:t>(melograno), ecc.</a:t>
            </a:r>
          </a:p>
        </p:txBody>
      </p:sp>
      <p:sp>
        <p:nvSpPr>
          <p:cNvPr id="11267" name="Line 6">
            <a:extLst>
              <a:ext uri="{FF2B5EF4-FFF2-40B4-BE49-F238E27FC236}">
                <a16:creationId xmlns:a16="http://schemas.microsoft.com/office/drawing/2014/main" id="{8627ABCA-D495-428C-8837-AC28E7C18584}"/>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268" name="Text Box 7">
            <a:extLst>
              <a:ext uri="{FF2B5EF4-FFF2-40B4-BE49-F238E27FC236}">
                <a16:creationId xmlns:a16="http://schemas.microsoft.com/office/drawing/2014/main" id="{7E0B865F-5B8E-4C1D-A3AA-07F8D4AA4B3A}"/>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11269" name="Picture 8">
            <a:extLst>
              <a:ext uri="{FF2B5EF4-FFF2-40B4-BE49-F238E27FC236}">
                <a16:creationId xmlns:a16="http://schemas.microsoft.com/office/drawing/2014/main" id="{9A142F26-2BC8-48FA-8F6D-8661C8AB3BD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188" y="1846263"/>
            <a:ext cx="496887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A hand holding a flower&#10;&#10;Description automatically generated">
            <a:extLst>
              <a:ext uri="{FF2B5EF4-FFF2-40B4-BE49-F238E27FC236}">
                <a16:creationId xmlns:a16="http://schemas.microsoft.com/office/drawing/2014/main" id="{4834A2EB-C156-4C79-80F2-2D2ED9A15C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8238" y="1708150"/>
            <a:ext cx="2165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 descr="A red flower hanging from a tree&#10;&#10;Description automatically generated">
            <a:extLst>
              <a:ext uri="{FF2B5EF4-FFF2-40B4-BE49-F238E27FC236}">
                <a16:creationId xmlns:a16="http://schemas.microsoft.com/office/drawing/2014/main" id="{1D3F0E8D-2EB2-4997-9F84-8B7BE1A1A8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0463" y="3884613"/>
            <a:ext cx="22002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5">
            <a:extLst>
              <a:ext uri="{FF2B5EF4-FFF2-40B4-BE49-F238E27FC236}">
                <a16:creationId xmlns:a16="http://schemas.microsoft.com/office/drawing/2014/main" id="{65D644FF-90E0-42EF-AA15-FF440D59CD73}"/>
              </a:ext>
            </a:extLst>
          </p:cNvPr>
          <p:cNvSpPr txBox="1">
            <a:spLocks noChangeArrowheads="1"/>
          </p:cNvSpPr>
          <p:nvPr/>
        </p:nvSpPr>
        <p:spPr bwMode="auto">
          <a:xfrm>
            <a:off x="5922963" y="3267075"/>
            <a:ext cx="2836862"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urceolato </a:t>
            </a:r>
            <a:r>
              <a:rPr lang="it-IT" altLang="it-IT" sz="1800" i="1">
                <a:solidFill>
                  <a:schemeClr val="tx1"/>
                </a:solidFill>
                <a:cs typeface="Arial" panose="020B0604020202020204" pitchFamily="34" charset="0"/>
              </a:rPr>
              <a:t>Saxifraga adscendend</a:t>
            </a:r>
            <a:endParaRPr lang="it-IT" altLang="it-IT" sz="1800">
              <a:solidFill>
                <a:schemeClr val="tx1"/>
              </a:solidFill>
              <a:cs typeface="Arial" panose="020B0604020202020204" pitchFamily="34" charset="0"/>
            </a:endParaRPr>
          </a:p>
        </p:txBody>
      </p:sp>
      <p:sp>
        <p:nvSpPr>
          <p:cNvPr id="11274" name="Text Box 5">
            <a:extLst>
              <a:ext uri="{FF2B5EF4-FFF2-40B4-BE49-F238E27FC236}">
                <a16:creationId xmlns:a16="http://schemas.microsoft.com/office/drawing/2014/main" id="{38FEDDF9-1FD2-4C2D-8D72-D03DFF738295}"/>
              </a:ext>
            </a:extLst>
          </p:cNvPr>
          <p:cNvSpPr txBox="1">
            <a:spLocks noChangeArrowheads="1"/>
          </p:cNvSpPr>
          <p:nvPr/>
        </p:nvSpPr>
        <p:spPr bwMode="auto">
          <a:xfrm>
            <a:off x="5922963" y="5527675"/>
            <a:ext cx="28368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turbinato</a:t>
            </a: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Punica granatum</a:t>
            </a:r>
          </a:p>
        </p:txBody>
      </p:sp>
      <p:sp>
        <p:nvSpPr>
          <p:cNvPr id="11" name="Segnaposto numero diapositiva 6">
            <a:extLst>
              <a:ext uri="{FF2B5EF4-FFF2-40B4-BE49-F238E27FC236}">
                <a16:creationId xmlns:a16="http://schemas.microsoft.com/office/drawing/2014/main" id="{6EC80AC1-CDF2-4EF4-9B8D-3AEC83A22799}"/>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33</a:t>
            </a:fld>
            <a:endParaRPr lang="it-IT" altLang="it-IT" sz="1100">
              <a:solidFill>
                <a:schemeClr val="bg1"/>
              </a:solidFill>
            </a:endParaRPr>
          </a:p>
        </p:txBody>
      </p:sp>
      <p:sp>
        <p:nvSpPr>
          <p:cNvPr id="12" name="Segnaposto piè di pagina 7">
            <a:extLst>
              <a:ext uri="{FF2B5EF4-FFF2-40B4-BE49-F238E27FC236}">
                <a16:creationId xmlns:a16="http://schemas.microsoft.com/office/drawing/2014/main" id="{04058EE2-0BF0-48DB-8F08-0C9F7AD581FC}"/>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Line 8">
            <a:extLst>
              <a:ext uri="{FF2B5EF4-FFF2-40B4-BE49-F238E27FC236}">
                <a16:creationId xmlns:a16="http://schemas.microsoft.com/office/drawing/2014/main" id="{18C10F74-6F27-4C0E-A56D-D24BA5FDA28C}"/>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2292" name="Text Box 9">
            <a:extLst>
              <a:ext uri="{FF2B5EF4-FFF2-40B4-BE49-F238E27FC236}">
                <a16:creationId xmlns:a16="http://schemas.microsoft.com/office/drawing/2014/main" id="{B724B2AA-7A62-4195-B1F2-178201E191A3}"/>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2293" name="Rectangle 4">
            <a:extLst>
              <a:ext uri="{FF2B5EF4-FFF2-40B4-BE49-F238E27FC236}">
                <a16:creationId xmlns:a16="http://schemas.microsoft.com/office/drawing/2014/main" id="{9B9F76AA-952D-4D18-980D-493394235E8E}"/>
              </a:ext>
            </a:extLst>
          </p:cNvPr>
          <p:cNvSpPr>
            <a:spLocks noChangeArrowheads="1"/>
          </p:cNvSpPr>
          <p:nvPr/>
        </p:nvSpPr>
        <p:spPr bwMode="auto">
          <a:xfrm>
            <a:off x="576263" y="692150"/>
            <a:ext cx="79914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5000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Nel corso dell’evoluzione il calice ha subito modificazioni ed assunto diverse forme e funzioni </a:t>
            </a:r>
          </a:p>
        </p:txBody>
      </p:sp>
      <p:pic>
        <p:nvPicPr>
          <p:cNvPr id="12294" name="Picture 10" descr="A close up of a flower&#10;&#10;Description automatically generated">
            <a:extLst>
              <a:ext uri="{FF2B5EF4-FFF2-40B4-BE49-F238E27FC236}">
                <a16:creationId xmlns:a16="http://schemas.microsoft.com/office/drawing/2014/main" id="{C54B2453-F852-426D-BE87-83658AEEA00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2613" y="1139825"/>
            <a:ext cx="20161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3" descr="A picture containing fruit, grass, small, photo&#10;&#10;Description automatically generated">
            <a:extLst>
              <a:ext uri="{FF2B5EF4-FFF2-40B4-BE49-F238E27FC236}">
                <a16:creationId xmlns:a16="http://schemas.microsoft.com/office/drawing/2014/main" id="{48BE7F62-F46C-406A-8B40-2AA44B79D9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30925" y="4149725"/>
            <a:ext cx="28638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5" descr="A close up of a flower&#10;&#10;Description automatically generated">
            <a:extLst>
              <a:ext uri="{FF2B5EF4-FFF2-40B4-BE49-F238E27FC236}">
                <a16:creationId xmlns:a16="http://schemas.microsoft.com/office/drawing/2014/main" id="{30E3370C-465D-4F48-A409-1B1E695258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0563" y="2922588"/>
            <a:ext cx="201612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Rectangle 4">
            <a:extLst>
              <a:ext uri="{FF2B5EF4-FFF2-40B4-BE49-F238E27FC236}">
                <a16:creationId xmlns:a16="http://schemas.microsoft.com/office/drawing/2014/main" id="{8086A580-EF41-4655-A46D-EA452A10276D}"/>
              </a:ext>
            </a:extLst>
          </p:cNvPr>
          <p:cNvSpPr>
            <a:spLocks noChangeArrowheads="1"/>
          </p:cNvSpPr>
          <p:nvPr/>
        </p:nvSpPr>
        <p:spPr bwMode="auto">
          <a:xfrm>
            <a:off x="576263" y="1544638"/>
            <a:ext cx="631190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5000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Nella famiglia delle Asteraceae il calice permane dopo l’antesi sottoforma di sottili setole a formare un </a:t>
            </a:r>
            <a:r>
              <a:rPr lang="it-IT" altLang="it-IT" sz="1800" b="1">
                <a:solidFill>
                  <a:schemeClr val="tx1"/>
                </a:solidFill>
                <a:cs typeface="Arial" panose="020B0604020202020204" pitchFamily="34" charset="0"/>
              </a:rPr>
              <a:t>pappo </a:t>
            </a:r>
            <a:r>
              <a:rPr lang="it-IT" altLang="it-IT" sz="1800">
                <a:solidFill>
                  <a:schemeClr val="tx1"/>
                </a:solidFill>
                <a:cs typeface="Arial" panose="020B0604020202020204" pitchFamily="34" charset="0"/>
              </a:rPr>
              <a:t>che disperda il frutto (</a:t>
            </a:r>
            <a:r>
              <a:rPr lang="it-IT" altLang="it-IT" sz="1800" b="1">
                <a:solidFill>
                  <a:schemeClr val="tx1"/>
                </a:solidFill>
                <a:cs typeface="Arial" panose="020B0604020202020204" pitchFamily="34" charset="0"/>
              </a:rPr>
              <a:t>cipsela</a:t>
            </a:r>
            <a:r>
              <a:rPr lang="it-IT" altLang="it-IT" sz="1800">
                <a:solidFill>
                  <a:schemeClr val="tx1"/>
                </a:solidFill>
                <a:cs typeface="Arial" panose="020B0604020202020204" pitchFamily="34" charset="0"/>
              </a:rPr>
              <a:t>) tramite il vento (</a:t>
            </a:r>
            <a:r>
              <a:rPr lang="it-IT" altLang="it-IT" sz="1800" i="1">
                <a:solidFill>
                  <a:schemeClr val="tx1"/>
                </a:solidFill>
                <a:cs typeface="Arial" panose="020B0604020202020204" pitchFamily="34" charset="0"/>
              </a:rPr>
              <a:t>dispersione anemocora</a:t>
            </a:r>
            <a:r>
              <a:rPr lang="it-IT" altLang="it-IT" sz="1800">
                <a:solidFill>
                  <a:schemeClr val="tx1"/>
                </a:solidFill>
                <a:cs typeface="Arial" panose="020B0604020202020204" pitchFamily="34" charset="0"/>
              </a:rPr>
              <a:t>)</a:t>
            </a:r>
            <a:endParaRPr lang="it-IT" altLang="it-IT" sz="1800" b="1">
              <a:solidFill>
                <a:schemeClr val="tx1"/>
              </a:solidFill>
              <a:cs typeface="Arial" panose="020B0604020202020204" pitchFamily="34" charset="0"/>
            </a:endParaRPr>
          </a:p>
        </p:txBody>
      </p:sp>
      <p:sp>
        <p:nvSpPr>
          <p:cNvPr id="12298" name="Rectangle 4">
            <a:extLst>
              <a:ext uri="{FF2B5EF4-FFF2-40B4-BE49-F238E27FC236}">
                <a16:creationId xmlns:a16="http://schemas.microsoft.com/office/drawing/2014/main" id="{4BAEB1E0-A596-4422-B53E-BEB18E98ADA5}"/>
              </a:ext>
            </a:extLst>
          </p:cNvPr>
          <p:cNvSpPr>
            <a:spLocks noChangeArrowheads="1"/>
          </p:cNvSpPr>
          <p:nvPr/>
        </p:nvSpPr>
        <p:spPr bwMode="auto">
          <a:xfrm>
            <a:off x="2901950" y="3486150"/>
            <a:ext cx="55245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5000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A volte come nella famiglia delle Malvaceae il calice è accompagnato da un verticillo di </a:t>
            </a:r>
            <a:r>
              <a:rPr lang="it-IT" altLang="it-IT" sz="1800" i="1">
                <a:solidFill>
                  <a:schemeClr val="tx1"/>
                </a:solidFill>
                <a:cs typeface="Arial" panose="020B0604020202020204" pitchFamily="34" charset="0"/>
              </a:rPr>
              <a:t>brattee</a:t>
            </a:r>
            <a:r>
              <a:rPr lang="it-IT" altLang="it-IT" sz="1800">
                <a:solidFill>
                  <a:schemeClr val="tx1"/>
                </a:solidFill>
                <a:cs typeface="Arial" panose="020B0604020202020204" pitchFamily="34" charset="0"/>
              </a:rPr>
              <a:t> definito </a:t>
            </a:r>
            <a:r>
              <a:rPr lang="it-IT" altLang="it-IT" sz="1800" i="1">
                <a:solidFill>
                  <a:schemeClr val="tx1"/>
                </a:solidFill>
                <a:cs typeface="Arial" panose="020B0604020202020204" pitchFamily="34" charset="0"/>
              </a:rPr>
              <a:t>Calicetto</a:t>
            </a:r>
            <a:endParaRPr lang="it-IT" altLang="it-IT" sz="1800">
              <a:solidFill>
                <a:schemeClr val="tx1"/>
              </a:solidFill>
              <a:cs typeface="Arial" panose="020B0604020202020204" pitchFamily="34" charset="0"/>
            </a:endParaRPr>
          </a:p>
        </p:txBody>
      </p:sp>
      <p:sp>
        <p:nvSpPr>
          <p:cNvPr id="12299" name="Rectangle 4">
            <a:extLst>
              <a:ext uri="{FF2B5EF4-FFF2-40B4-BE49-F238E27FC236}">
                <a16:creationId xmlns:a16="http://schemas.microsoft.com/office/drawing/2014/main" id="{A69323F4-77A3-4ACA-AB68-3FD131D3CCEF}"/>
              </a:ext>
            </a:extLst>
          </p:cNvPr>
          <p:cNvSpPr>
            <a:spLocks noChangeArrowheads="1"/>
          </p:cNvSpPr>
          <p:nvPr/>
        </p:nvSpPr>
        <p:spPr bwMode="auto">
          <a:xfrm>
            <a:off x="1116013" y="5313363"/>
            <a:ext cx="5524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5000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accrescente di </a:t>
            </a:r>
            <a:r>
              <a:rPr lang="it-IT" altLang="it-IT" sz="1800" i="1">
                <a:solidFill>
                  <a:schemeClr val="tx1"/>
                </a:solidFill>
                <a:cs typeface="Arial" panose="020B0604020202020204" pitchFamily="34" charset="0"/>
              </a:rPr>
              <a:t>Physalis alkekengi</a:t>
            </a:r>
            <a:endParaRPr lang="it-IT" altLang="it-IT" sz="1800">
              <a:solidFill>
                <a:schemeClr val="tx1"/>
              </a:solidFill>
              <a:cs typeface="Arial" panose="020B0604020202020204" pitchFamily="34" charset="0"/>
            </a:endParaRPr>
          </a:p>
        </p:txBody>
      </p:sp>
      <p:sp>
        <p:nvSpPr>
          <p:cNvPr id="12" name="Segnaposto numero diapositiva 6">
            <a:extLst>
              <a:ext uri="{FF2B5EF4-FFF2-40B4-BE49-F238E27FC236}">
                <a16:creationId xmlns:a16="http://schemas.microsoft.com/office/drawing/2014/main" id="{5209A91B-3382-45C8-8688-C30C8CA971D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34</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8CEDE817-DE10-4AD3-A14B-55187602A16B}"/>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Line 10">
            <a:extLst>
              <a:ext uri="{FF2B5EF4-FFF2-40B4-BE49-F238E27FC236}">
                <a16:creationId xmlns:a16="http://schemas.microsoft.com/office/drawing/2014/main" id="{7ACE8EF7-8574-4646-BDFC-CEE5E25E3178}"/>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3316" name="Text Box 11">
            <a:extLst>
              <a:ext uri="{FF2B5EF4-FFF2-40B4-BE49-F238E27FC236}">
                <a16:creationId xmlns:a16="http://schemas.microsoft.com/office/drawing/2014/main" id="{CED7763E-8BC7-45DB-AEF5-769C5878AE17}"/>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3317" name="TextBox 4">
            <a:extLst>
              <a:ext uri="{FF2B5EF4-FFF2-40B4-BE49-F238E27FC236}">
                <a16:creationId xmlns:a16="http://schemas.microsoft.com/office/drawing/2014/main" id="{26BA619F-1E4B-4FFD-8030-968023B5F284}"/>
              </a:ext>
            </a:extLst>
          </p:cNvPr>
          <p:cNvSpPr txBox="1">
            <a:spLocks noChangeArrowheads="1"/>
          </p:cNvSpPr>
          <p:nvPr/>
        </p:nvSpPr>
        <p:spPr bwMode="auto">
          <a:xfrm>
            <a:off x="358775" y="692150"/>
            <a:ext cx="147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rgbClr val="822433"/>
                </a:solidFill>
              </a:rPr>
              <a:t>COROLLA</a:t>
            </a:r>
          </a:p>
        </p:txBody>
      </p:sp>
      <p:sp>
        <p:nvSpPr>
          <p:cNvPr id="13318" name="TextBox 5">
            <a:extLst>
              <a:ext uri="{FF2B5EF4-FFF2-40B4-BE49-F238E27FC236}">
                <a16:creationId xmlns:a16="http://schemas.microsoft.com/office/drawing/2014/main" id="{0C88A765-3674-4DA8-9C5C-D0968621BD22}"/>
              </a:ext>
            </a:extLst>
          </p:cNvPr>
          <p:cNvSpPr txBox="1">
            <a:spLocks noChangeArrowheads="1"/>
          </p:cNvSpPr>
          <p:nvPr/>
        </p:nvSpPr>
        <p:spPr bwMode="auto">
          <a:xfrm>
            <a:off x="358775" y="996950"/>
            <a:ext cx="8426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a:solidFill>
                  <a:srgbClr val="822433"/>
                </a:solidFill>
              </a:rPr>
              <a:t>La corolla è il verticillo fiorale predisposto ad attrarre gli impollinatori (</a:t>
            </a:r>
            <a:r>
              <a:rPr lang="it-IT" altLang="it-IT" sz="1800" i="1">
                <a:solidFill>
                  <a:srgbClr val="822433"/>
                </a:solidFill>
              </a:rPr>
              <a:t>funzione </a:t>
            </a:r>
            <a:r>
              <a:rPr lang="it-IT" altLang="it-IT" sz="1800">
                <a:solidFill>
                  <a:srgbClr val="822433"/>
                </a:solidFill>
              </a:rPr>
              <a:t>vessillifera) e comprende l’insieme dei petali. In maniera analoga al calice può essere: </a:t>
            </a:r>
          </a:p>
        </p:txBody>
      </p:sp>
      <p:sp>
        <p:nvSpPr>
          <p:cNvPr id="13319" name="Rectangle 4">
            <a:extLst>
              <a:ext uri="{FF2B5EF4-FFF2-40B4-BE49-F238E27FC236}">
                <a16:creationId xmlns:a16="http://schemas.microsoft.com/office/drawing/2014/main" id="{ABB787F5-7B2D-44ED-932F-6B15A903F27A}"/>
              </a:ext>
            </a:extLst>
          </p:cNvPr>
          <p:cNvSpPr>
            <a:spLocks noChangeArrowheads="1"/>
          </p:cNvSpPr>
          <p:nvPr/>
        </p:nvSpPr>
        <p:spPr bwMode="auto">
          <a:xfrm>
            <a:off x="361950" y="2654300"/>
            <a:ext cx="55054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b="1">
                <a:solidFill>
                  <a:schemeClr val="tx1"/>
                </a:solidFill>
                <a:cs typeface="Arial" panose="020B0604020202020204" pitchFamily="34" charset="0"/>
              </a:rPr>
              <a:t>Gamopetala</a:t>
            </a:r>
            <a:r>
              <a:rPr lang="it-IT" altLang="it-IT" sz="1800">
                <a:solidFill>
                  <a:schemeClr val="tx1"/>
                </a:solidFill>
                <a:cs typeface="Arial" panose="020B0604020202020204" pitchFamily="34" charset="0"/>
              </a:rPr>
              <a:t>= i petali sono fusi (</a:t>
            </a:r>
            <a:r>
              <a:rPr lang="it-IT" altLang="it-IT" sz="1800" b="1">
                <a:solidFill>
                  <a:schemeClr val="tx1"/>
                </a:solidFill>
                <a:cs typeface="Arial" panose="020B0604020202020204" pitchFamily="34" charset="0"/>
              </a:rPr>
              <a:t>connati</a:t>
            </a:r>
            <a:r>
              <a:rPr lang="it-IT" altLang="it-IT" sz="1800">
                <a:solidFill>
                  <a:schemeClr val="tx1"/>
                </a:solidFill>
                <a:cs typeface="Arial" panose="020B0604020202020204" pitchFamily="34" charset="0"/>
              </a:rPr>
              <a:t>) tra loro (almeno alla base) a formare un unico pezzo fiorale </a:t>
            </a: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r>
              <a:rPr lang="it-IT" altLang="it-IT" sz="1800" b="1">
                <a:solidFill>
                  <a:schemeClr val="tx1"/>
                </a:solidFill>
                <a:cs typeface="Arial" panose="020B0604020202020204" pitchFamily="34" charset="0"/>
              </a:rPr>
              <a:t>Dialipetala</a:t>
            </a:r>
            <a:r>
              <a:rPr lang="it-IT" altLang="it-IT" sz="1800">
                <a:solidFill>
                  <a:schemeClr val="tx1"/>
                </a:solidFill>
                <a:cs typeface="Arial" panose="020B0604020202020204" pitchFamily="34" charset="0"/>
              </a:rPr>
              <a:t>= i petali sono liberi ed indipendenti</a:t>
            </a:r>
          </a:p>
        </p:txBody>
      </p:sp>
      <p:pic>
        <p:nvPicPr>
          <p:cNvPr id="13320" name="Picture 2" descr="Acta Plantarum - Home Page">
            <a:extLst>
              <a:ext uri="{FF2B5EF4-FFF2-40B4-BE49-F238E27FC236}">
                <a16:creationId xmlns:a16="http://schemas.microsoft.com/office/drawing/2014/main" id="{A788AD90-3029-4AE9-AB41-DC8935CC07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59488" y="1930400"/>
            <a:ext cx="2722562"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A close up of a flower&#10;&#10;Description automatically generated">
            <a:extLst>
              <a:ext uri="{FF2B5EF4-FFF2-40B4-BE49-F238E27FC236}">
                <a16:creationId xmlns:a16="http://schemas.microsoft.com/office/drawing/2014/main" id="{86879ACB-70FE-4022-96F6-1B0FE1F3A3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9488" y="4140200"/>
            <a:ext cx="27225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numero diapositiva 6">
            <a:extLst>
              <a:ext uri="{FF2B5EF4-FFF2-40B4-BE49-F238E27FC236}">
                <a16:creationId xmlns:a16="http://schemas.microsoft.com/office/drawing/2014/main" id="{F858CE73-A48A-45C3-8316-D31CF75487E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35</a:t>
            </a:fld>
            <a:endParaRPr lang="it-IT" altLang="it-IT" sz="1100">
              <a:solidFill>
                <a:schemeClr val="bg1"/>
              </a:solidFill>
            </a:endParaRPr>
          </a:p>
        </p:txBody>
      </p:sp>
      <p:sp>
        <p:nvSpPr>
          <p:cNvPr id="11" name="Segnaposto piè di pagina 7">
            <a:extLst>
              <a:ext uri="{FF2B5EF4-FFF2-40B4-BE49-F238E27FC236}">
                <a16:creationId xmlns:a16="http://schemas.microsoft.com/office/drawing/2014/main" id="{6FDF7668-37D7-450D-93B3-8A1A11F84AEF}"/>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10">
            <a:extLst>
              <a:ext uri="{FF2B5EF4-FFF2-40B4-BE49-F238E27FC236}">
                <a16:creationId xmlns:a16="http://schemas.microsoft.com/office/drawing/2014/main" id="{2312B84C-8EA8-4A6B-9873-6A6754F6064A}"/>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4340" name="Text Box 11">
            <a:extLst>
              <a:ext uri="{FF2B5EF4-FFF2-40B4-BE49-F238E27FC236}">
                <a16:creationId xmlns:a16="http://schemas.microsoft.com/office/drawing/2014/main" id="{3AF3069E-8313-4095-900D-E187D39AF030}"/>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4341" name="TextBox 4">
            <a:extLst>
              <a:ext uri="{FF2B5EF4-FFF2-40B4-BE49-F238E27FC236}">
                <a16:creationId xmlns:a16="http://schemas.microsoft.com/office/drawing/2014/main" id="{64055677-BDC2-4D32-A867-3067F1C49236}"/>
              </a:ext>
            </a:extLst>
          </p:cNvPr>
          <p:cNvSpPr txBox="1">
            <a:spLocks noChangeArrowheads="1"/>
          </p:cNvSpPr>
          <p:nvPr/>
        </p:nvSpPr>
        <p:spPr bwMode="auto">
          <a:xfrm>
            <a:off x="358775" y="692150"/>
            <a:ext cx="147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rgbClr val="822433"/>
                </a:solidFill>
              </a:rPr>
              <a:t>COROLLA</a:t>
            </a:r>
          </a:p>
        </p:txBody>
      </p:sp>
      <p:pic>
        <p:nvPicPr>
          <p:cNvPr id="14342" name="Picture 6" descr="A close up of text on a white background&#10;&#10;Description automatically generated">
            <a:extLst>
              <a:ext uri="{FF2B5EF4-FFF2-40B4-BE49-F238E27FC236}">
                <a16:creationId xmlns:a16="http://schemas.microsoft.com/office/drawing/2014/main" id="{B131C770-5CDC-44CC-947C-AA0297278F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775" y="1095375"/>
            <a:ext cx="559752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a:extLst>
              <a:ext uri="{FF2B5EF4-FFF2-40B4-BE49-F238E27FC236}">
                <a16:creationId xmlns:a16="http://schemas.microsoft.com/office/drawing/2014/main" id="{CC155ED9-2032-4091-91C3-8DEC66B6E5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775" y="4014788"/>
            <a:ext cx="1892300" cy="171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4" name="Text Box 6">
            <a:extLst>
              <a:ext uri="{FF2B5EF4-FFF2-40B4-BE49-F238E27FC236}">
                <a16:creationId xmlns:a16="http://schemas.microsoft.com/office/drawing/2014/main" id="{323EFCED-D380-474D-A45B-61AA007B9F01}"/>
              </a:ext>
            </a:extLst>
          </p:cNvPr>
          <p:cNvSpPr txBox="1">
            <a:spLocks noChangeArrowheads="1"/>
          </p:cNvSpPr>
          <p:nvPr/>
        </p:nvSpPr>
        <p:spPr bwMode="auto">
          <a:xfrm>
            <a:off x="1268413" y="5727700"/>
            <a:ext cx="18732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Lathyrus annuus</a:t>
            </a:r>
          </a:p>
        </p:txBody>
      </p:sp>
      <p:pic>
        <p:nvPicPr>
          <p:cNvPr id="14345" name="Picture 7">
            <a:extLst>
              <a:ext uri="{FF2B5EF4-FFF2-40B4-BE49-F238E27FC236}">
                <a16:creationId xmlns:a16="http://schemas.microsoft.com/office/drawing/2014/main" id="{0F5D2EB0-1515-4363-9F2B-32B09AC607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5050" y="4014788"/>
            <a:ext cx="1474788" cy="1716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6" name="Text Box 5">
            <a:extLst>
              <a:ext uri="{FF2B5EF4-FFF2-40B4-BE49-F238E27FC236}">
                <a16:creationId xmlns:a16="http://schemas.microsoft.com/office/drawing/2014/main" id="{42F44020-CEA5-410C-ADC9-CE76A2329D48}"/>
              </a:ext>
            </a:extLst>
          </p:cNvPr>
          <p:cNvSpPr txBox="1">
            <a:spLocks noChangeArrowheads="1"/>
          </p:cNvSpPr>
          <p:nvPr/>
        </p:nvSpPr>
        <p:spPr bwMode="auto">
          <a:xfrm>
            <a:off x="3927475" y="5741988"/>
            <a:ext cx="2222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Salvia officinalis</a:t>
            </a:r>
          </a:p>
        </p:txBody>
      </p:sp>
      <p:pic>
        <p:nvPicPr>
          <p:cNvPr id="14347" name="Picture 6">
            <a:extLst>
              <a:ext uri="{FF2B5EF4-FFF2-40B4-BE49-F238E27FC236}">
                <a16:creationId xmlns:a16="http://schemas.microsoft.com/office/drawing/2014/main" id="{A993BBDA-C90B-4451-ACB7-2D52F66796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51325" y="4010025"/>
            <a:ext cx="1474788" cy="172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8" name="Picture 5" descr="2005822141246_convolvolo%201">
            <a:extLst>
              <a:ext uri="{FF2B5EF4-FFF2-40B4-BE49-F238E27FC236}">
                <a16:creationId xmlns:a16="http://schemas.microsoft.com/office/drawing/2014/main" id="{024A8B89-C4FD-4303-A5B2-8C51BB51073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56325" y="4016375"/>
            <a:ext cx="2233613" cy="1717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9" name="Text Box 6">
            <a:extLst>
              <a:ext uri="{FF2B5EF4-FFF2-40B4-BE49-F238E27FC236}">
                <a16:creationId xmlns:a16="http://schemas.microsoft.com/office/drawing/2014/main" id="{93DFE6F9-D8D5-4E86-823A-E216ADF0FA42}"/>
              </a:ext>
            </a:extLst>
          </p:cNvPr>
          <p:cNvSpPr txBox="1">
            <a:spLocks noChangeArrowheads="1"/>
          </p:cNvSpPr>
          <p:nvPr/>
        </p:nvSpPr>
        <p:spPr bwMode="auto">
          <a:xfrm>
            <a:off x="5991225" y="5727700"/>
            <a:ext cx="25638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Convolvulus arvensis</a:t>
            </a:r>
          </a:p>
        </p:txBody>
      </p:sp>
      <p:sp>
        <p:nvSpPr>
          <p:cNvPr id="14350" name="Text Box 5">
            <a:extLst>
              <a:ext uri="{FF2B5EF4-FFF2-40B4-BE49-F238E27FC236}">
                <a16:creationId xmlns:a16="http://schemas.microsoft.com/office/drawing/2014/main" id="{EE88B591-AEC3-41BC-ACFF-F9691215093A}"/>
              </a:ext>
            </a:extLst>
          </p:cNvPr>
          <p:cNvSpPr txBox="1">
            <a:spLocks noChangeArrowheads="1"/>
          </p:cNvSpPr>
          <p:nvPr/>
        </p:nvSpPr>
        <p:spPr bwMode="auto">
          <a:xfrm>
            <a:off x="7524750" y="1450975"/>
            <a:ext cx="1905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Helianthus annuus</a:t>
            </a:r>
          </a:p>
        </p:txBody>
      </p:sp>
      <p:pic>
        <p:nvPicPr>
          <p:cNvPr id="14351" name="Picture 6">
            <a:extLst>
              <a:ext uri="{FF2B5EF4-FFF2-40B4-BE49-F238E27FC236}">
                <a16:creationId xmlns:a16="http://schemas.microsoft.com/office/drawing/2014/main" id="{939195C1-B408-4256-81FC-72EE9B1A967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56325" y="1123950"/>
            <a:ext cx="1606550" cy="1158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52" name="Picture 7">
            <a:extLst>
              <a:ext uri="{FF2B5EF4-FFF2-40B4-BE49-F238E27FC236}">
                <a16:creationId xmlns:a16="http://schemas.microsoft.com/office/drawing/2014/main" id="{577DF5FC-3AF5-495E-A1B4-53BD194C0C1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40538" y="2392363"/>
            <a:ext cx="2157412" cy="144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53" name="Rectangle 18">
            <a:extLst>
              <a:ext uri="{FF2B5EF4-FFF2-40B4-BE49-F238E27FC236}">
                <a16:creationId xmlns:a16="http://schemas.microsoft.com/office/drawing/2014/main" id="{9BF1753A-5532-46F8-A660-BAE165371B7B}"/>
              </a:ext>
            </a:extLst>
          </p:cNvPr>
          <p:cNvSpPr>
            <a:spLocks noChangeArrowheads="1"/>
          </p:cNvSpPr>
          <p:nvPr/>
        </p:nvSpPr>
        <p:spPr bwMode="auto">
          <a:xfrm>
            <a:off x="7092950" y="1628775"/>
            <a:ext cx="142875" cy="14446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20" name="Arc 19">
            <a:extLst>
              <a:ext uri="{FF2B5EF4-FFF2-40B4-BE49-F238E27FC236}">
                <a16:creationId xmlns:a16="http://schemas.microsoft.com/office/drawing/2014/main" id="{CD73061C-CE06-47E4-9E67-62F6CBCE8E71}"/>
              </a:ext>
            </a:extLst>
          </p:cNvPr>
          <p:cNvSpPr/>
          <p:nvPr/>
        </p:nvSpPr>
        <p:spPr bwMode="auto">
          <a:xfrm rot="4537616">
            <a:off x="6457157" y="1680368"/>
            <a:ext cx="1466850" cy="1624013"/>
          </a:xfrm>
          <a:prstGeom prst="arc">
            <a:avLst>
              <a:gd name="adj1" fmla="val 11885094"/>
              <a:gd name="adj2" fmla="val 0"/>
            </a:avLst>
          </a:prstGeom>
          <a:noFill/>
          <a:ln w="25400" cap="flat" cmpd="sng" algn="ctr">
            <a:solidFill>
              <a:srgbClr val="FF0000"/>
            </a:solidFill>
            <a:prstDash val="solid"/>
            <a:round/>
            <a:headEnd type="none" w="med" len="med"/>
            <a:tailEnd type="triangle" w="med" len="med"/>
          </a:ln>
          <a:effectLst/>
        </p:spPr>
        <p:txBody>
          <a:bodyPr/>
          <a:lstStyle/>
          <a:p>
            <a:pPr>
              <a:defRPr/>
            </a:pPr>
            <a:endParaRPr lang="it-IT"/>
          </a:p>
        </p:txBody>
      </p:sp>
      <p:sp>
        <p:nvSpPr>
          <p:cNvPr id="19" name="Segnaposto numero diapositiva 6">
            <a:extLst>
              <a:ext uri="{FF2B5EF4-FFF2-40B4-BE49-F238E27FC236}">
                <a16:creationId xmlns:a16="http://schemas.microsoft.com/office/drawing/2014/main" id="{460495D1-246A-40CD-94E2-51195FB7F8E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36</a:t>
            </a:fld>
            <a:endParaRPr lang="it-IT" altLang="it-IT" sz="1100">
              <a:solidFill>
                <a:schemeClr val="bg1"/>
              </a:solidFill>
            </a:endParaRPr>
          </a:p>
        </p:txBody>
      </p:sp>
      <p:sp>
        <p:nvSpPr>
          <p:cNvPr id="21" name="Segnaposto piè di pagina 7">
            <a:extLst>
              <a:ext uri="{FF2B5EF4-FFF2-40B4-BE49-F238E27FC236}">
                <a16:creationId xmlns:a16="http://schemas.microsoft.com/office/drawing/2014/main" id="{74B62686-5188-4F75-AE14-7D629255E73E}"/>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37</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76C94DD0-37A0-47FC-B7EC-9FC66A99707C}"/>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
        <p:nvSpPr>
          <p:cNvPr id="18" name="Rectangle 4">
            <a:extLst>
              <a:ext uri="{FF2B5EF4-FFF2-40B4-BE49-F238E27FC236}">
                <a16:creationId xmlns:a16="http://schemas.microsoft.com/office/drawing/2014/main" id="{55A62AB7-C4CD-4A88-9E90-D296C651F9E7}"/>
              </a:ext>
            </a:extLst>
          </p:cNvPr>
          <p:cNvSpPr>
            <a:spLocks noChangeArrowheads="1"/>
          </p:cNvSpPr>
          <p:nvPr/>
        </p:nvSpPr>
        <p:spPr bwMode="auto">
          <a:xfrm>
            <a:off x="119063" y="765175"/>
            <a:ext cx="9024937" cy="193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Il </a:t>
            </a:r>
            <a:r>
              <a:rPr lang="it-IT" altLang="it-IT" sz="1800" b="1" dirty="0">
                <a:solidFill>
                  <a:schemeClr val="tx1"/>
                </a:solidFill>
                <a:cs typeface="Arial" panose="020B0604020202020204" pitchFamily="34" charset="0"/>
              </a:rPr>
              <a:t>gineceo</a:t>
            </a:r>
            <a:r>
              <a:rPr lang="it-IT" altLang="it-IT" sz="1800" dirty="0">
                <a:solidFill>
                  <a:schemeClr val="tx1"/>
                </a:solidFill>
                <a:cs typeface="Arial" panose="020B0604020202020204" pitchFamily="34" charset="0"/>
              </a:rPr>
              <a:t> è costituito da una o più foglie modificate, chiamate </a:t>
            </a:r>
            <a:r>
              <a:rPr lang="it-IT" altLang="it-IT" sz="1800" b="1" dirty="0">
                <a:solidFill>
                  <a:schemeClr val="tx1"/>
                </a:solidFill>
                <a:cs typeface="Arial" panose="020B0604020202020204" pitchFamily="34" charset="0"/>
              </a:rPr>
              <a:t>carpelli </a:t>
            </a:r>
            <a:r>
              <a:rPr lang="it-IT" altLang="it-IT" sz="1800" dirty="0">
                <a:solidFill>
                  <a:schemeClr val="tx1"/>
                </a:solidFill>
                <a:cs typeface="Arial" panose="020B0604020202020204" pitchFamily="34" charset="0"/>
              </a:rPr>
              <a:t>(omologhi ai macrosporofilli), ripiegate a formare una cavità basale chiusa, l'</a:t>
            </a:r>
            <a:r>
              <a:rPr lang="it-IT" altLang="it-IT" sz="1800" b="1" dirty="0">
                <a:solidFill>
                  <a:schemeClr val="tx1"/>
                </a:solidFill>
                <a:cs typeface="Arial" panose="020B0604020202020204" pitchFamily="34" charset="0"/>
              </a:rPr>
              <a:t>ovario</a:t>
            </a:r>
            <a:r>
              <a:rPr lang="it-IT" altLang="it-IT" sz="1800" dirty="0">
                <a:solidFill>
                  <a:schemeClr val="tx1"/>
                </a:solidFill>
                <a:cs typeface="Arial" panose="020B0604020202020204" pitchFamily="34" charset="0"/>
              </a:rPr>
              <a:t>, in cui sono contenuti uno o più </a:t>
            </a:r>
            <a:r>
              <a:rPr lang="it-IT" altLang="it-IT" sz="1800" b="1" dirty="0">
                <a:solidFill>
                  <a:schemeClr val="tx1"/>
                </a:solidFill>
                <a:cs typeface="Arial" panose="020B0604020202020204" pitchFamily="34" charset="0"/>
              </a:rPr>
              <a:t>ovuli</a:t>
            </a:r>
            <a:r>
              <a:rPr lang="it-IT" altLang="it-IT" sz="1800" dirty="0">
                <a:solidFill>
                  <a:schemeClr val="tx1"/>
                </a:solidFill>
                <a:cs typeface="Arial" panose="020B0604020202020204" pitchFamily="34" charset="0"/>
              </a:rPr>
              <a:t>. </a:t>
            </a:r>
          </a:p>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Completano la struttura del </a:t>
            </a:r>
            <a:r>
              <a:rPr lang="it-IT" altLang="it-IT" sz="1800" b="1" dirty="0">
                <a:solidFill>
                  <a:schemeClr val="tx1"/>
                </a:solidFill>
                <a:cs typeface="Arial" panose="020B0604020202020204" pitchFamily="34" charset="0"/>
              </a:rPr>
              <a:t>pistillo </a:t>
            </a:r>
            <a:r>
              <a:rPr lang="it-IT" altLang="it-IT" sz="1800" dirty="0">
                <a:solidFill>
                  <a:schemeClr val="tx1"/>
                </a:solidFill>
                <a:cs typeface="Arial" panose="020B0604020202020204" pitchFamily="34" charset="0"/>
              </a:rPr>
              <a:t>lo </a:t>
            </a:r>
            <a:r>
              <a:rPr lang="it-IT" altLang="it-IT" sz="1800" b="1" dirty="0">
                <a:solidFill>
                  <a:schemeClr val="tx1"/>
                </a:solidFill>
                <a:cs typeface="Arial" panose="020B0604020202020204" pitchFamily="34" charset="0"/>
              </a:rPr>
              <a:t>stilo</a:t>
            </a:r>
            <a:r>
              <a:rPr lang="it-IT" altLang="it-IT" sz="1800" dirty="0">
                <a:solidFill>
                  <a:schemeClr val="tx1"/>
                </a:solidFill>
                <a:cs typeface="Arial" panose="020B0604020202020204" pitchFamily="34" charset="0"/>
              </a:rPr>
              <a:t>, che è un prolungamento cavo dell'ovario e lo </a:t>
            </a:r>
            <a:r>
              <a:rPr lang="it-IT" altLang="it-IT" sz="1800" b="1" dirty="0">
                <a:solidFill>
                  <a:schemeClr val="tx1"/>
                </a:solidFill>
                <a:cs typeface="Arial" panose="020B0604020202020204" pitchFamily="34" charset="0"/>
              </a:rPr>
              <a:t>stigma </a:t>
            </a:r>
            <a:r>
              <a:rPr lang="it-IT" altLang="it-IT" sz="1800" dirty="0">
                <a:solidFill>
                  <a:schemeClr val="tx1"/>
                </a:solidFill>
                <a:cs typeface="Arial" panose="020B0604020202020204" pitchFamily="34" charset="0"/>
              </a:rPr>
              <a:t>che è l'organo sul quale si depositano i granuli pollinici all'atto dell'impollinazione. </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9" name="Picture 5">
            <a:extLst>
              <a:ext uri="{FF2B5EF4-FFF2-40B4-BE49-F238E27FC236}">
                <a16:creationId xmlns:a16="http://schemas.microsoft.com/office/drawing/2014/main" id="{EFE5D170-2F85-449F-8C9E-4CC98134F633}"/>
              </a:ext>
            </a:extLst>
          </p:cNvPr>
          <p:cNvPicPr>
            <a:picLocks noChangeAspect="1" noChangeArrowheads="1"/>
          </p:cNvPicPr>
          <p:nvPr/>
        </p:nvPicPr>
        <p:blipFill>
          <a:blip r:embed="rId2">
            <a:clrChange>
              <a:clrFrom>
                <a:srgbClr val="FFFFFF"/>
              </a:clrFrom>
              <a:clrTo>
                <a:srgbClr val="FFFFFF">
                  <a:alpha val="0"/>
                </a:srgbClr>
              </a:clrTo>
            </a:clrChange>
            <a:lum bright="-12000" contrast="36000"/>
            <a:extLst>
              <a:ext uri="{28A0092B-C50C-407E-A947-70E740481C1C}">
                <a14:useLocalDpi xmlns:a14="http://schemas.microsoft.com/office/drawing/2010/main" val="0"/>
              </a:ext>
            </a:extLst>
          </a:blip>
          <a:srcRect/>
          <a:stretch>
            <a:fillRect/>
          </a:stretch>
        </p:blipFill>
        <p:spPr bwMode="auto">
          <a:xfrm>
            <a:off x="639763" y="2781300"/>
            <a:ext cx="786288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6">
            <a:extLst>
              <a:ext uri="{FF2B5EF4-FFF2-40B4-BE49-F238E27FC236}">
                <a16:creationId xmlns:a16="http://schemas.microsoft.com/office/drawing/2014/main" id="{E890D20C-CB2D-435B-96B0-987165DC3D3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1" name="Text Box 7">
            <a:extLst>
              <a:ext uri="{FF2B5EF4-FFF2-40B4-BE49-F238E27FC236}">
                <a16:creationId xmlns:a16="http://schemas.microsoft.com/office/drawing/2014/main" id="{D5E9387E-0580-4C0A-9B2B-50E7CC96F05F}"/>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Tree>
    <p:extLst>
      <p:ext uri="{BB962C8B-B14F-4D97-AF65-F5344CB8AC3E}">
        <p14:creationId xmlns:p14="http://schemas.microsoft.com/office/powerpoint/2010/main" val="1872018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10">
            <a:extLst>
              <a:ext uri="{FF2B5EF4-FFF2-40B4-BE49-F238E27FC236}">
                <a16:creationId xmlns:a16="http://schemas.microsoft.com/office/drawing/2014/main" id="{1EBA3A66-43AF-467E-BEE2-29CFB6C5D5C1}"/>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5364" name="Text Box 11">
            <a:extLst>
              <a:ext uri="{FF2B5EF4-FFF2-40B4-BE49-F238E27FC236}">
                <a16:creationId xmlns:a16="http://schemas.microsoft.com/office/drawing/2014/main" id="{08F4C3D4-5904-46E0-8F2E-95834C91FED0}"/>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5365" name="TextBox 4">
            <a:extLst>
              <a:ext uri="{FF2B5EF4-FFF2-40B4-BE49-F238E27FC236}">
                <a16:creationId xmlns:a16="http://schemas.microsoft.com/office/drawing/2014/main" id="{635148DC-E448-4B5E-AC78-82F04C41E592}"/>
              </a:ext>
            </a:extLst>
          </p:cNvPr>
          <p:cNvSpPr txBox="1">
            <a:spLocks noChangeArrowheads="1"/>
          </p:cNvSpPr>
          <p:nvPr/>
        </p:nvSpPr>
        <p:spPr bwMode="auto">
          <a:xfrm>
            <a:off x="358775" y="692150"/>
            <a:ext cx="147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dirty="0">
                <a:solidFill>
                  <a:srgbClr val="822433"/>
                </a:solidFill>
              </a:rPr>
              <a:t>OVARIO</a:t>
            </a:r>
          </a:p>
        </p:txBody>
      </p:sp>
      <p:pic>
        <p:nvPicPr>
          <p:cNvPr id="15366" name="Picture 7" descr="A picture containing text, map&#10;&#10;Description automatically generated">
            <a:extLst>
              <a:ext uri="{FF2B5EF4-FFF2-40B4-BE49-F238E27FC236}">
                <a16:creationId xmlns:a16="http://schemas.microsoft.com/office/drawing/2014/main" id="{94D015BA-0D06-4761-9C93-BFEEC2BAE4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638" y="1412875"/>
            <a:ext cx="8594725"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numero diapositiva 6">
            <a:extLst>
              <a:ext uri="{FF2B5EF4-FFF2-40B4-BE49-F238E27FC236}">
                <a16:creationId xmlns:a16="http://schemas.microsoft.com/office/drawing/2014/main" id="{3EB627B9-8384-4CC5-AD38-AF33CA770ABB}"/>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38</a:t>
            </a:fld>
            <a:endParaRPr lang="it-IT" altLang="it-IT" sz="1100">
              <a:solidFill>
                <a:schemeClr val="bg1"/>
              </a:solidFill>
            </a:endParaRPr>
          </a:p>
        </p:txBody>
      </p:sp>
      <p:sp>
        <p:nvSpPr>
          <p:cNvPr id="8" name="Segnaposto piè di pagina 7">
            <a:extLst>
              <a:ext uri="{FF2B5EF4-FFF2-40B4-BE49-F238E27FC236}">
                <a16:creationId xmlns:a16="http://schemas.microsoft.com/office/drawing/2014/main" id="{7E8C0546-7E39-4695-93A2-12B215B2D1AA}"/>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4E5E4668-6864-4962-85F9-5569B6316DF4}"/>
              </a:ext>
            </a:extLst>
          </p:cNvPr>
          <p:cNvSpPr>
            <a:spLocks noChangeArrowheads="1"/>
          </p:cNvSpPr>
          <p:nvPr/>
        </p:nvSpPr>
        <p:spPr bwMode="auto">
          <a:xfrm>
            <a:off x="119063" y="620713"/>
            <a:ext cx="9024937" cy="21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L'ovario in relazione alla sua posizione rispetto agli altri verticilli fiorali e al suo grado di fusione con il ricettacolo può essere: </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Ovario supero </a:t>
            </a:r>
            <a:r>
              <a:rPr lang="it-IT" altLang="it-IT" sz="1800" dirty="0">
                <a:solidFill>
                  <a:schemeClr val="tx1"/>
                </a:solidFill>
                <a:cs typeface="Arial" panose="020B0604020202020204" pitchFamily="34" charset="0"/>
              </a:rPr>
              <a:t>(fiore </a:t>
            </a:r>
            <a:r>
              <a:rPr lang="it-IT" altLang="it-IT" sz="1800" b="1" dirty="0">
                <a:solidFill>
                  <a:schemeClr val="tx1"/>
                </a:solidFill>
                <a:cs typeface="Arial" panose="020B0604020202020204" pitchFamily="34" charset="0"/>
              </a:rPr>
              <a:t>ipogino</a:t>
            </a:r>
            <a:r>
              <a:rPr lang="it-IT" altLang="it-IT" sz="1800" dirty="0">
                <a:solidFill>
                  <a:schemeClr val="tx1"/>
                </a:solidFill>
                <a:cs typeface="Arial" panose="020B0604020202020204" pitchFamily="34" charset="0"/>
              </a:rPr>
              <a:t>): gli altri elementi fiorali sono posti inferiormente ad esso (Es. </a:t>
            </a:r>
            <a:r>
              <a:rPr lang="it-IT" altLang="it-IT" sz="1800" dirty="0" err="1">
                <a:solidFill>
                  <a:schemeClr val="tx1"/>
                </a:solidFill>
                <a:cs typeface="Arial" panose="020B0604020202020204" pitchFamily="34" charset="0"/>
              </a:rPr>
              <a:t>Ranunculaceae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Papaveraceae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Fabaceae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Brassicaceae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Malvaceae</a:t>
            </a:r>
            <a:r>
              <a:rPr lang="it-IT" altLang="it-IT" sz="1800" dirty="0">
                <a:solidFill>
                  <a:schemeClr val="tx1"/>
                </a:solidFill>
                <a:cs typeface="Arial" panose="020B0604020202020204" pitchFamily="34" charset="0"/>
              </a:rPr>
              <a:t>, ecc.)</a:t>
            </a:r>
          </a:p>
          <a:p>
            <a:pPr algn="just"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6387" name="Picture 5">
            <a:extLst>
              <a:ext uri="{FF2B5EF4-FFF2-40B4-BE49-F238E27FC236}">
                <a16:creationId xmlns:a16="http://schemas.microsoft.com/office/drawing/2014/main" id="{6689BABD-5C28-4DF9-89A3-55BCB8C989AB}"/>
              </a:ext>
            </a:extLst>
          </p:cNvPr>
          <p:cNvPicPr>
            <a:picLocks noChangeAspect="1" noChangeArrowheads="1"/>
          </p:cNvPicPr>
          <p:nvPr/>
        </p:nvPicPr>
        <p:blipFill>
          <a:blip r:embed="rId2">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5580063" y="2781300"/>
            <a:ext cx="25908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a:extLst>
              <a:ext uri="{FF2B5EF4-FFF2-40B4-BE49-F238E27FC236}">
                <a16:creationId xmlns:a16="http://schemas.microsoft.com/office/drawing/2014/main" id="{2FF29E63-57ED-4694-82E3-2A9CC205B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2636838"/>
            <a:ext cx="4751388" cy="3163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Line 7">
            <a:extLst>
              <a:ext uri="{FF2B5EF4-FFF2-40B4-BE49-F238E27FC236}">
                <a16:creationId xmlns:a16="http://schemas.microsoft.com/office/drawing/2014/main" id="{DE96D90B-1504-41C6-8C77-6731F69468B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6390" name="Text Box 8">
            <a:extLst>
              <a:ext uri="{FF2B5EF4-FFF2-40B4-BE49-F238E27FC236}">
                <a16:creationId xmlns:a16="http://schemas.microsoft.com/office/drawing/2014/main" id="{7EB447AF-797E-4541-A04A-D25E8B914462}"/>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8" name="Segnaposto numero diapositiva 6">
            <a:extLst>
              <a:ext uri="{FF2B5EF4-FFF2-40B4-BE49-F238E27FC236}">
                <a16:creationId xmlns:a16="http://schemas.microsoft.com/office/drawing/2014/main" id="{D215E606-2482-4BD8-9DCF-37FB31C2106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39</a:t>
            </a:fld>
            <a:endParaRPr lang="it-IT" altLang="it-IT" sz="1100">
              <a:solidFill>
                <a:schemeClr val="bg1"/>
              </a:solidFill>
            </a:endParaRPr>
          </a:p>
        </p:txBody>
      </p:sp>
      <p:sp>
        <p:nvSpPr>
          <p:cNvPr id="9" name="Segnaposto piè di pagina 7">
            <a:extLst>
              <a:ext uri="{FF2B5EF4-FFF2-40B4-BE49-F238E27FC236}">
                <a16:creationId xmlns:a16="http://schemas.microsoft.com/office/drawing/2014/main" id="{D2235DB7-B37A-412F-A720-64E47DBE1E28}"/>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55875" y="587375"/>
            <a:ext cx="4019550" cy="5481637"/>
          </a:xfrm>
          <a:prstGeom prst="rect">
            <a:avLst/>
          </a:prstGeom>
          <a:noFill/>
          <a:ln>
            <a:noFill/>
          </a:ln>
        </p:spPr>
      </p:pic>
      <p:sp>
        <p:nvSpPr>
          <p:cNvPr id="4" name="Line 10">
            <a:extLst>
              <a:ext uri="{FF2B5EF4-FFF2-40B4-BE49-F238E27FC236}">
                <a16:creationId xmlns:a16="http://schemas.microsoft.com/office/drawing/2014/main" id="{04B17C08-F0DF-48A8-94B6-49F542EDCBD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 name="Text Box 11">
            <a:extLst>
              <a:ext uri="{FF2B5EF4-FFF2-40B4-BE49-F238E27FC236}">
                <a16:creationId xmlns:a16="http://schemas.microsoft.com/office/drawing/2014/main" id="{DBF5AB38-C4B3-44FA-8BBE-363EE26B1D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6" name="Segnaposto numero diapositiva 6">
            <a:extLst>
              <a:ext uri="{FF2B5EF4-FFF2-40B4-BE49-F238E27FC236}">
                <a16:creationId xmlns:a16="http://schemas.microsoft.com/office/drawing/2014/main" id="{60FD6087-D61F-464D-942E-8883CF75255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a:t>
            </a:fld>
            <a:endParaRPr lang="it-IT" altLang="it-IT" sz="1100">
              <a:solidFill>
                <a:schemeClr val="bg1"/>
              </a:solidFill>
            </a:endParaRPr>
          </a:p>
        </p:txBody>
      </p:sp>
      <p:sp>
        <p:nvSpPr>
          <p:cNvPr id="7" name="Segnaposto piè di pagina 7">
            <a:extLst>
              <a:ext uri="{FF2B5EF4-FFF2-40B4-BE49-F238E27FC236}">
                <a16:creationId xmlns:a16="http://schemas.microsoft.com/office/drawing/2014/main" id="{79D46D72-4C2A-43DB-BDDD-BA696913F637}"/>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AA575283-90EA-43EF-B12B-E4BC15D791C1}"/>
              </a:ext>
            </a:extLst>
          </p:cNvPr>
          <p:cNvSpPr>
            <a:spLocks noChangeArrowheads="1"/>
          </p:cNvSpPr>
          <p:nvPr/>
        </p:nvSpPr>
        <p:spPr bwMode="auto">
          <a:xfrm>
            <a:off x="119063" y="765175"/>
            <a:ext cx="9024937"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Ovario semi-infero </a:t>
            </a:r>
            <a:r>
              <a:rPr lang="it-IT" altLang="it-IT" sz="1800" dirty="0">
                <a:solidFill>
                  <a:schemeClr val="tx1"/>
                </a:solidFill>
                <a:cs typeface="Arial" panose="020B0604020202020204" pitchFamily="34" charset="0"/>
              </a:rPr>
              <a:t>(fiore </a:t>
            </a:r>
            <a:r>
              <a:rPr lang="it-IT" altLang="it-IT" sz="1800" b="1" dirty="0">
                <a:solidFill>
                  <a:schemeClr val="tx1"/>
                </a:solidFill>
                <a:cs typeface="Arial" panose="020B0604020202020204" pitchFamily="34" charset="0"/>
              </a:rPr>
              <a:t>perigino</a:t>
            </a:r>
            <a:r>
              <a:rPr lang="it-IT" altLang="it-IT" sz="1800" dirty="0">
                <a:solidFill>
                  <a:schemeClr val="tx1"/>
                </a:solidFill>
                <a:cs typeface="Arial" panose="020B0604020202020204" pitchFamily="34" charset="0"/>
              </a:rPr>
              <a:t>) se gli altri elementi fiorali s'inseriscono in una posizione intermedia-equatoriale (</a:t>
            </a:r>
            <a:r>
              <a:rPr lang="it-IT" altLang="it-IT" sz="1800" dirty="0" err="1">
                <a:solidFill>
                  <a:schemeClr val="tx1"/>
                </a:solidFill>
                <a:cs typeface="Arial" panose="020B0604020202020204" pitchFamily="34" charset="0"/>
              </a:rPr>
              <a:t>Amaranthaceae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Rhamnaceae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Rosaceae-</a:t>
            </a:r>
            <a:r>
              <a:rPr lang="it-IT" altLang="it-IT" sz="1800" i="1" dirty="0" err="1">
                <a:solidFill>
                  <a:schemeClr val="tx1"/>
                </a:solidFill>
                <a:cs typeface="Arial" panose="020B0604020202020204" pitchFamily="34" charset="0"/>
              </a:rPr>
              <a:t>Prunus</a:t>
            </a:r>
            <a:r>
              <a:rPr lang="it-IT" altLang="it-IT" sz="1800" dirty="0">
                <a:solidFill>
                  <a:schemeClr val="tx1"/>
                </a:solidFill>
                <a:cs typeface="Arial" panose="020B0604020202020204" pitchFamily="34" charset="0"/>
              </a:rPr>
              <a:t>, </a:t>
            </a:r>
            <a:r>
              <a:rPr lang="it-IT" altLang="it-IT" sz="1800" i="1" dirty="0">
                <a:solidFill>
                  <a:schemeClr val="tx1"/>
                </a:solidFill>
                <a:cs typeface="Arial" panose="020B0604020202020204" pitchFamily="34" charset="0"/>
              </a:rPr>
              <a:t>Alchemilla</a:t>
            </a:r>
            <a:r>
              <a:rPr lang="it-IT" altLang="it-IT" sz="1800" dirty="0">
                <a:solidFill>
                  <a:schemeClr val="tx1"/>
                </a:solidFill>
                <a:cs typeface="Arial" panose="020B0604020202020204" pitchFamily="34" charset="0"/>
              </a:rPr>
              <a:t>)</a:t>
            </a:r>
          </a:p>
          <a:p>
            <a:pPr algn="ct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Ovario</a:t>
            </a:r>
            <a:r>
              <a:rPr lang="it-IT" altLang="it-IT" sz="1800" dirty="0">
                <a:solidFill>
                  <a:schemeClr val="tx1"/>
                </a:solidFill>
                <a:cs typeface="Arial" panose="020B0604020202020204" pitchFamily="34" charset="0"/>
              </a:rPr>
              <a:t> </a:t>
            </a:r>
            <a:r>
              <a:rPr lang="it-IT" altLang="it-IT" sz="1800" b="1" dirty="0">
                <a:solidFill>
                  <a:schemeClr val="tx1"/>
                </a:solidFill>
                <a:cs typeface="Arial" panose="020B0604020202020204" pitchFamily="34" charset="0"/>
              </a:rPr>
              <a:t>infero </a:t>
            </a:r>
            <a:r>
              <a:rPr lang="it-IT" altLang="it-IT" sz="1800" dirty="0">
                <a:solidFill>
                  <a:schemeClr val="tx1"/>
                </a:solidFill>
                <a:cs typeface="Arial" panose="020B0604020202020204" pitchFamily="34" charset="0"/>
              </a:rPr>
              <a:t>(fiore </a:t>
            </a:r>
            <a:r>
              <a:rPr lang="it-IT" altLang="it-IT" sz="1800" b="1" dirty="0">
                <a:solidFill>
                  <a:schemeClr val="tx1"/>
                </a:solidFill>
                <a:cs typeface="Arial" panose="020B0604020202020204" pitchFamily="34" charset="0"/>
              </a:rPr>
              <a:t>epigino</a:t>
            </a:r>
            <a:r>
              <a:rPr lang="it-IT" altLang="it-IT" sz="1800" dirty="0">
                <a:solidFill>
                  <a:schemeClr val="tx1"/>
                </a:solidFill>
                <a:cs typeface="Arial" panose="020B0604020202020204" pitchFamily="34" charset="0"/>
              </a:rPr>
              <a:t>) se gli altri elementi fiorali sono posti superiormente ad esso (</a:t>
            </a:r>
            <a:r>
              <a:rPr lang="it-IT" altLang="it-IT" sz="1800" dirty="0" err="1">
                <a:solidFill>
                  <a:schemeClr val="tx1"/>
                </a:solidFill>
                <a:cs typeface="Arial" panose="020B0604020202020204" pitchFamily="34" charset="0"/>
              </a:rPr>
              <a:t>Rosaceae</a:t>
            </a:r>
            <a:r>
              <a:rPr lang="it-IT" altLang="it-IT" sz="1800" dirty="0">
                <a:solidFill>
                  <a:schemeClr val="tx1"/>
                </a:solidFill>
                <a:cs typeface="Arial" panose="020B0604020202020204" pitchFamily="34" charset="0"/>
              </a:rPr>
              <a:t>-</a:t>
            </a:r>
            <a:r>
              <a:rPr lang="it-IT" altLang="it-IT" sz="1800" i="1" dirty="0">
                <a:solidFill>
                  <a:schemeClr val="tx1"/>
                </a:solidFill>
                <a:cs typeface="Arial" panose="020B0604020202020204" pitchFamily="34" charset="0"/>
              </a:rPr>
              <a:t>Rosa, </a:t>
            </a:r>
            <a:r>
              <a:rPr lang="it-IT" altLang="it-IT" sz="1800" i="1" dirty="0" err="1">
                <a:solidFill>
                  <a:schemeClr val="tx1"/>
                </a:solidFill>
                <a:cs typeface="Arial" panose="020B0604020202020204" pitchFamily="34" charset="0"/>
              </a:rPr>
              <a:t>Malus</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Myrtaceae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Iridaceae</a:t>
            </a:r>
            <a:r>
              <a:rPr lang="it-IT" altLang="it-IT" sz="1800" i="1" dirty="0">
                <a:solidFill>
                  <a:schemeClr val="tx1"/>
                </a:solidFill>
                <a:cs typeface="Arial" panose="020B0604020202020204" pitchFamily="34" charset="0"/>
              </a:rPr>
              <a:t>, </a:t>
            </a:r>
            <a:r>
              <a:rPr lang="it-IT" altLang="it-IT" sz="1800" dirty="0">
                <a:solidFill>
                  <a:schemeClr val="tx1"/>
                </a:solidFill>
                <a:cs typeface="Arial" panose="020B0604020202020204" pitchFamily="34" charset="0"/>
              </a:rPr>
              <a:t>ecc.)</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7411" name="Picture 6">
            <a:extLst>
              <a:ext uri="{FF2B5EF4-FFF2-40B4-BE49-F238E27FC236}">
                <a16:creationId xmlns:a16="http://schemas.microsoft.com/office/drawing/2014/main" id="{312365D5-ADCA-402F-911F-0FB92EC6A0E6}"/>
              </a:ext>
            </a:extLst>
          </p:cNvPr>
          <p:cNvPicPr>
            <a:picLocks noChangeAspect="1" noChangeArrowheads="1"/>
          </p:cNvPicPr>
          <p:nvPr/>
        </p:nvPicPr>
        <p:blipFill>
          <a:blip r:embed="rId2">
            <a:clrChange>
              <a:clrFrom>
                <a:srgbClr val="FFFFFF"/>
              </a:clrFrom>
              <a:clrTo>
                <a:srgbClr val="FFFFFF">
                  <a:alpha val="0"/>
                </a:srgbClr>
              </a:clrTo>
            </a:clrChange>
            <a:lum bright="-12000" contrast="18000"/>
            <a:extLst>
              <a:ext uri="{28A0092B-C50C-407E-A947-70E740481C1C}">
                <a14:useLocalDpi xmlns:a14="http://schemas.microsoft.com/office/drawing/2010/main"/>
              </a:ext>
            </a:extLst>
          </a:blip>
          <a:srcRect/>
          <a:stretch>
            <a:fillRect/>
          </a:stretch>
        </p:blipFill>
        <p:spPr bwMode="auto">
          <a:xfrm>
            <a:off x="6921500" y="3171825"/>
            <a:ext cx="22034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8">
            <a:extLst>
              <a:ext uri="{FF2B5EF4-FFF2-40B4-BE49-F238E27FC236}">
                <a16:creationId xmlns:a16="http://schemas.microsoft.com/office/drawing/2014/main" id="{729D3B76-78B9-4602-97A9-36664DC0A104}"/>
              </a:ext>
            </a:extLst>
          </p:cNvPr>
          <p:cNvSpPr txBox="1">
            <a:spLocks noChangeArrowheads="1"/>
          </p:cNvSpPr>
          <p:nvPr/>
        </p:nvSpPr>
        <p:spPr bwMode="auto">
          <a:xfrm>
            <a:off x="7645400" y="5675313"/>
            <a:ext cx="7556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infero</a:t>
            </a:r>
          </a:p>
        </p:txBody>
      </p:sp>
      <p:sp>
        <p:nvSpPr>
          <p:cNvPr id="17413" name="Line 9">
            <a:extLst>
              <a:ext uri="{FF2B5EF4-FFF2-40B4-BE49-F238E27FC236}">
                <a16:creationId xmlns:a16="http://schemas.microsoft.com/office/drawing/2014/main" id="{D5C9AC7D-AF69-4A56-8508-4FDD90088BBB}"/>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7414" name="Text Box 10">
            <a:extLst>
              <a:ext uri="{FF2B5EF4-FFF2-40B4-BE49-F238E27FC236}">
                <a16:creationId xmlns:a16="http://schemas.microsoft.com/office/drawing/2014/main" id="{A9F2A5ED-EB00-4FAA-BF1F-94B4FA230BE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17416" name="Picture 7" descr="A close up of a flower&#10;&#10;Description automatically generated">
            <a:extLst>
              <a:ext uri="{FF2B5EF4-FFF2-40B4-BE49-F238E27FC236}">
                <a16:creationId xmlns:a16="http://schemas.microsoft.com/office/drawing/2014/main" id="{8AE47252-94CA-43D4-B8D6-61074348B0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2950" y="3570288"/>
            <a:ext cx="22510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descr="A close up of a flower&#10;&#10;Description automatically generated">
            <a:extLst>
              <a:ext uri="{FF2B5EF4-FFF2-40B4-BE49-F238E27FC236}">
                <a16:creationId xmlns:a16="http://schemas.microsoft.com/office/drawing/2014/main" id="{4F32FF9E-220F-4C18-9C2B-40CD507119E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3562350"/>
            <a:ext cx="264318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5">
            <a:extLst>
              <a:ext uri="{FF2B5EF4-FFF2-40B4-BE49-F238E27FC236}">
                <a16:creationId xmlns:a16="http://schemas.microsoft.com/office/drawing/2014/main" id="{167848CC-1FF0-4967-8AD3-C44BF3687230}"/>
              </a:ext>
            </a:extLst>
          </p:cNvPr>
          <p:cNvPicPr>
            <a:picLocks noChangeAspect="1" noChangeArrowheads="1"/>
          </p:cNvPicPr>
          <p:nvPr/>
        </p:nvPicPr>
        <p:blipFill>
          <a:blip r:embed="rId5">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2268538" y="3171825"/>
            <a:ext cx="23812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7">
            <a:extLst>
              <a:ext uri="{FF2B5EF4-FFF2-40B4-BE49-F238E27FC236}">
                <a16:creationId xmlns:a16="http://schemas.microsoft.com/office/drawing/2014/main" id="{75D9AF8B-A6DB-4B4B-862E-1C0D94538FA8}"/>
              </a:ext>
            </a:extLst>
          </p:cNvPr>
          <p:cNvSpPr txBox="1">
            <a:spLocks noChangeArrowheads="1"/>
          </p:cNvSpPr>
          <p:nvPr/>
        </p:nvSpPr>
        <p:spPr bwMode="auto">
          <a:xfrm>
            <a:off x="2801938" y="5675313"/>
            <a:ext cx="13144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semi-infero</a:t>
            </a:r>
          </a:p>
        </p:txBody>
      </p:sp>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40</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76C94DD0-37A0-47FC-B7EC-9FC66A99707C}"/>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41</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76C94DD0-37A0-47FC-B7EC-9FC66A99707C}"/>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
        <p:nvSpPr>
          <p:cNvPr id="14" name="Rectangle 4">
            <a:extLst>
              <a:ext uri="{FF2B5EF4-FFF2-40B4-BE49-F238E27FC236}">
                <a16:creationId xmlns:a16="http://schemas.microsoft.com/office/drawing/2014/main" id="{F9930FAE-9FF2-4F78-B27B-33C4E4E2AD3F}"/>
              </a:ext>
            </a:extLst>
          </p:cNvPr>
          <p:cNvSpPr>
            <a:spLocks noChangeArrowheads="1"/>
          </p:cNvSpPr>
          <p:nvPr/>
        </p:nvSpPr>
        <p:spPr bwMode="auto">
          <a:xfrm>
            <a:off x="119063" y="765175"/>
            <a:ext cx="90249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L'androceo è formato </a:t>
            </a:r>
            <a:r>
              <a:rPr lang="it-IT" altLang="it-IT" sz="1800" b="1">
                <a:solidFill>
                  <a:schemeClr val="tx1"/>
                </a:solidFill>
                <a:cs typeface="Arial" panose="020B0604020202020204" pitchFamily="34" charset="0"/>
              </a:rPr>
              <a:t>stami </a:t>
            </a:r>
            <a:r>
              <a:rPr lang="it-IT" altLang="it-IT" sz="1800">
                <a:solidFill>
                  <a:schemeClr val="tx1"/>
                </a:solidFill>
                <a:cs typeface="Arial" panose="020B0604020202020204" pitchFamily="34" charset="0"/>
              </a:rPr>
              <a:t>(microsporofilli) in cui si distingue una porzione sterile più o meno allungata, il </a:t>
            </a:r>
            <a:r>
              <a:rPr lang="it-IT" altLang="it-IT" sz="1800" b="1">
                <a:solidFill>
                  <a:schemeClr val="tx1"/>
                </a:solidFill>
                <a:cs typeface="Arial" panose="020B0604020202020204" pitchFamily="34" charset="0"/>
              </a:rPr>
              <a:t>filamento</a:t>
            </a:r>
            <a:r>
              <a:rPr lang="it-IT" altLang="it-IT" sz="1800">
                <a:solidFill>
                  <a:schemeClr val="tx1"/>
                </a:solidFill>
                <a:cs typeface="Arial" panose="020B0604020202020204" pitchFamily="34" charset="0"/>
              </a:rPr>
              <a:t>, che porta in posizione apicale la parte fertile ingrossata, l'</a:t>
            </a:r>
            <a:r>
              <a:rPr lang="it-IT" altLang="it-IT" sz="1800" b="1">
                <a:solidFill>
                  <a:schemeClr val="tx1"/>
                </a:solidFill>
                <a:cs typeface="Arial" panose="020B0604020202020204" pitchFamily="34" charset="0"/>
              </a:rPr>
              <a:t>antera,</a:t>
            </a:r>
            <a:r>
              <a:rPr lang="it-IT" altLang="it-IT" sz="1800">
                <a:solidFill>
                  <a:schemeClr val="tx1"/>
                </a:solidFill>
                <a:cs typeface="Arial" panose="020B0604020202020204" pitchFamily="34" charset="0"/>
              </a:rPr>
              <a:t> composta da due </a:t>
            </a:r>
            <a:r>
              <a:rPr lang="it-IT" altLang="it-IT" sz="1800" b="1">
                <a:solidFill>
                  <a:schemeClr val="tx1"/>
                </a:solidFill>
                <a:cs typeface="Arial" panose="020B0604020202020204" pitchFamily="34" charset="0"/>
              </a:rPr>
              <a:t>teche</a:t>
            </a:r>
            <a:r>
              <a:rPr lang="it-IT" altLang="it-IT" sz="1800">
                <a:solidFill>
                  <a:schemeClr val="tx1"/>
                </a:solidFill>
                <a:cs typeface="Arial" panose="020B0604020202020204" pitchFamily="34" charset="0"/>
              </a:rPr>
              <a:t>, collegate da una porzione sterile (</a:t>
            </a:r>
            <a:r>
              <a:rPr lang="it-IT" altLang="it-IT" sz="1800" b="1">
                <a:solidFill>
                  <a:schemeClr val="tx1"/>
                </a:solidFill>
                <a:cs typeface="Arial" panose="020B0604020202020204" pitchFamily="34" charset="0"/>
              </a:rPr>
              <a:t>connettivo</a:t>
            </a:r>
            <a:r>
              <a:rPr lang="it-IT" altLang="it-IT" sz="1800">
                <a:solidFill>
                  <a:schemeClr val="tx1"/>
                </a:solidFill>
                <a:cs typeface="Arial" panose="020B0604020202020204" pitchFamily="34" charset="0"/>
              </a:rPr>
              <a:t>). </a:t>
            </a: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Ogni teca comprende una o due </a:t>
            </a:r>
            <a:r>
              <a:rPr lang="it-IT" altLang="it-IT" sz="1800" b="1">
                <a:solidFill>
                  <a:schemeClr val="tx1"/>
                </a:solidFill>
                <a:cs typeface="Arial" panose="020B0604020202020204" pitchFamily="34" charset="0"/>
              </a:rPr>
              <a:t>logge </a:t>
            </a:r>
            <a:r>
              <a:rPr lang="it-IT" altLang="it-IT" sz="1800">
                <a:solidFill>
                  <a:schemeClr val="tx1"/>
                </a:solidFill>
                <a:cs typeface="Arial" panose="020B0604020202020204" pitchFamily="34" charset="0"/>
              </a:rPr>
              <a:t>o </a:t>
            </a:r>
            <a:r>
              <a:rPr lang="it-IT" altLang="it-IT" sz="1800" b="1">
                <a:solidFill>
                  <a:schemeClr val="tx1"/>
                </a:solidFill>
                <a:cs typeface="Arial" panose="020B0604020202020204" pitchFamily="34" charset="0"/>
              </a:rPr>
              <a:t>sacche polliniche</a:t>
            </a:r>
            <a:r>
              <a:rPr lang="it-IT" altLang="it-IT" sz="1800">
                <a:solidFill>
                  <a:schemeClr val="tx1"/>
                </a:solidFill>
                <a:cs typeface="Arial" panose="020B0604020202020204" pitchFamily="34" charset="0"/>
              </a:rPr>
              <a:t>, omologhe ad uno sporangio (microsporangio), al cui interno si maturano i granuli pollinici (</a:t>
            </a:r>
            <a:r>
              <a:rPr lang="it-IT" altLang="it-IT" sz="1800" i="1">
                <a:solidFill>
                  <a:schemeClr val="tx1"/>
                </a:solidFill>
                <a:cs typeface="Arial" panose="020B0604020202020204" pitchFamily="34" charset="0"/>
              </a:rPr>
              <a:t>gametofiti maschili</a:t>
            </a:r>
            <a:r>
              <a:rPr lang="it-IT" altLang="it-IT" sz="1800">
                <a:solidFill>
                  <a:schemeClr val="tx1"/>
                </a:solidFill>
                <a:cs typeface="Arial" panose="020B0604020202020204" pitchFamily="34" charset="0"/>
              </a:rPr>
              <a:t>).</a:t>
            </a:r>
          </a:p>
        </p:txBody>
      </p:sp>
      <p:pic>
        <p:nvPicPr>
          <p:cNvPr id="15" name="Picture 5">
            <a:extLst>
              <a:ext uri="{FF2B5EF4-FFF2-40B4-BE49-F238E27FC236}">
                <a16:creationId xmlns:a16="http://schemas.microsoft.com/office/drawing/2014/main" id="{008D5B2C-03BC-495B-A732-5F4C282CCB9D}"/>
              </a:ext>
            </a:extLst>
          </p:cNvPr>
          <p:cNvPicPr>
            <a:picLocks noChangeAspect="1" noChangeArrowheads="1"/>
          </p:cNvPicPr>
          <p:nvPr/>
        </p:nvPicPr>
        <p:blipFill>
          <a:blip r:embed="rId2">
            <a:clrChange>
              <a:clrFrom>
                <a:srgbClr val="FFFFFF"/>
              </a:clrFrom>
              <a:clrTo>
                <a:srgbClr val="FFFFFF">
                  <a:alpha val="0"/>
                </a:srgbClr>
              </a:clrTo>
            </a:clrChange>
            <a:lum contrast="42000"/>
            <a:extLst>
              <a:ext uri="{28A0092B-C50C-407E-A947-70E740481C1C}">
                <a14:useLocalDpi xmlns:a14="http://schemas.microsoft.com/office/drawing/2010/main" val="0"/>
              </a:ext>
            </a:extLst>
          </a:blip>
          <a:srcRect/>
          <a:stretch>
            <a:fillRect/>
          </a:stretch>
        </p:blipFill>
        <p:spPr bwMode="auto">
          <a:xfrm>
            <a:off x="80963" y="2276475"/>
            <a:ext cx="898048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6">
            <a:extLst>
              <a:ext uri="{FF2B5EF4-FFF2-40B4-BE49-F238E27FC236}">
                <a16:creationId xmlns:a16="http://schemas.microsoft.com/office/drawing/2014/main" id="{3066617A-52F0-47C8-ABDD-A84CCF316F4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7" name="Text Box 7">
            <a:extLst>
              <a:ext uri="{FF2B5EF4-FFF2-40B4-BE49-F238E27FC236}">
                <a16:creationId xmlns:a16="http://schemas.microsoft.com/office/drawing/2014/main" id="{1D8A6B21-FA8F-47EB-8FCE-99E4D1DDE917}"/>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Tree>
    <p:extLst>
      <p:ext uri="{BB962C8B-B14F-4D97-AF65-F5344CB8AC3E}">
        <p14:creationId xmlns:p14="http://schemas.microsoft.com/office/powerpoint/2010/main" val="1272281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42</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76C94DD0-37A0-47FC-B7EC-9FC66A99707C}"/>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
        <p:nvSpPr>
          <p:cNvPr id="16" name="Line 6">
            <a:extLst>
              <a:ext uri="{FF2B5EF4-FFF2-40B4-BE49-F238E27FC236}">
                <a16:creationId xmlns:a16="http://schemas.microsoft.com/office/drawing/2014/main" id="{3066617A-52F0-47C8-ABDD-A84CCF316F4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7" name="Text Box 7">
            <a:extLst>
              <a:ext uri="{FF2B5EF4-FFF2-40B4-BE49-F238E27FC236}">
                <a16:creationId xmlns:a16="http://schemas.microsoft.com/office/drawing/2014/main" id="{1D8A6B21-FA8F-47EB-8FCE-99E4D1DDE917}"/>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6" name="Rectangle 3">
            <a:extLst>
              <a:ext uri="{FF2B5EF4-FFF2-40B4-BE49-F238E27FC236}">
                <a16:creationId xmlns:a16="http://schemas.microsoft.com/office/drawing/2014/main" id="{1F79E81E-5EDB-40F0-A7B4-7BDCB4CA06A3}"/>
              </a:ext>
            </a:extLst>
          </p:cNvPr>
          <p:cNvSpPr>
            <a:spLocks noChangeArrowheads="1"/>
          </p:cNvSpPr>
          <p:nvPr/>
        </p:nvSpPr>
        <p:spPr bwMode="auto">
          <a:xfrm>
            <a:off x="1954213" y="630238"/>
            <a:ext cx="1841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pic>
        <p:nvPicPr>
          <p:cNvPr id="7" name="Picture 13">
            <a:extLst>
              <a:ext uri="{FF2B5EF4-FFF2-40B4-BE49-F238E27FC236}">
                <a16:creationId xmlns:a16="http://schemas.microsoft.com/office/drawing/2014/main" id="{9A61BBB2-DFE7-4390-A730-ABA355352037}"/>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4015581" y="2133443"/>
            <a:ext cx="2046287" cy="25923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descr="pol corylus">
            <a:extLst>
              <a:ext uri="{FF2B5EF4-FFF2-40B4-BE49-F238E27FC236}">
                <a16:creationId xmlns:a16="http://schemas.microsoft.com/office/drawing/2014/main" id="{92E631D9-D614-4B86-A9BD-2F6ABF31A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517" y="3352929"/>
            <a:ext cx="2127250" cy="2514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pol malva">
            <a:extLst>
              <a:ext uri="{FF2B5EF4-FFF2-40B4-BE49-F238E27FC236}">
                <a16:creationId xmlns:a16="http://schemas.microsoft.com/office/drawing/2014/main" id="{EE459EDF-DB36-4F38-8FD6-DCA8D116E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6" y="3352929"/>
            <a:ext cx="2408239" cy="26542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pol allium">
            <a:extLst>
              <a:ext uri="{FF2B5EF4-FFF2-40B4-BE49-F238E27FC236}">
                <a16:creationId xmlns:a16="http://schemas.microsoft.com/office/drawing/2014/main" id="{1E0CBADF-E040-49A2-A0F2-D51D0C99EC2B}"/>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6817517" y="749299"/>
            <a:ext cx="1338263" cy="21351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0" descr="pol rhododendron">
            <a:extLst>
              <a:ext uri="{FF2B5EF4-FFF2-40B4-BE49-F238E27FC236}">
                <a16:creationId xmlns:a16="http://schemas.microsoft.com/office/drawing/2014/main" id="{682F485C-48AB-4A5F-844A-0058D8A0A989}"/>
              </a:ext>
            </a:extLst>
          </p:cNvPr>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575074" y="700310"/>
            <a:ext cx="2408238" cy="25130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Google Shape;283;p13">
            <a:extLst>
              <a:ext uri="{FF2B5EF4-FFF2-40B4-BE49-F238E27FC236}">
                <a16:creationId xmlns:a16="http://schemas.microsoft.com/office/drawing/2014/main" id="{2564AAF0-32F3-469E-87F5-84C500F00080}"/>
              </a:ext>
            </a:extLst>
          </p:cNvPr>
          <p:cNvSpPr txBox="1"/>
          <p:nvPr/>
        </p:nvSpPr>
        <p:spPr>
          <a:xfrm>
            <a:off x="3028015" y="1474859"/>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Erica</a:t>
            </a:r>
            <a:endParaRPr sz="2000" dirty="0"/>
          </a:p>
        </p:txBody>
      </p:sp>
      <p:sp>
        <p:nvSpPr>
          <p:cNvPr id="18" name="Google Shape;283;p13">
            <a:extLst>
              <a:ext uri="{FF2B5EF4-FFF2-40B4-BE49-F238E27FC236}">
                <a16:creationId xmlns:a16="http://schemas.microsoft.com/office/drawing/2014/main" id="{23C518CC-4BE2-490C-86C3-9776EF34516D}"/>
              </a:ext>
            </a:extLst>
          </p:cNvPr>
          <p:cNvSpPr txBox="1"/>
          <p:nvPr/>
        </p:nvSpPr>
        <p:spPr>
          <a:xfrm>
            <a:off x="3862354" y="744538"/>
            <a:ext cx="192289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dirty="0">
                <a:solidFill>
                  <a:schemeClr val="dk1"/>
                </a:solidFill>
                <a:latin typeface="Calibri"/>
                <a:ea typeface="Calibri"/>
                <a:cs typeface="Calibri"/>
                <a:sym typeface="Calibri"/>
              </a:rPr>
              <a:t>IL POLLINE</a:t>
            </a:r>
            <a:endParaRPr sz="2000" dirty="0"/>
          </a:p>
        </p:txBody>
      </p:sp>
      <p:sp>
        <p:nvSpPr>
          <p:cNvPr id="19" name="Google Shape;283;p13">
            <a:extLst>
              <a:ext uri="{FF2B5EF4-FFF2-40B4-BE49-F238E27FC236}">
                <a16:creationId xmlns:a16="http://schemas.microsoft.com/office/drawing/2014/main" id="{ED469B03-FBB6-4145-A759-FCC01ED53AC5}"/>
              </a:ext>
            </a:extLst>
          </p:cNvPr>
          <p:cNvSpPr txBox="1"/>
          <p:nvPr/>
        </p:nvSpPr>
        <p:spPr>
          <a:xfrm>
            <a:off x="3028015" y="5149479"/>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Malva</a:t>
            </a:r>
            <a:endParaRPr sz="2000" dirty="0"/>
          </a:p>
        </p:txBody>
      </p:sp>
      <p:sp>
        <p:nvSpPr>
          <p:cNvPr id="20" name="Google Shape;283;p13">
            <a:extLst>
              <a:ext uri="{FF2B5EF4-FFF2-40B4-BE49-F238E27FC236}">
                <a16:creationId xmlns:a16="http://schemas.microsoft.com/office/drawing/2014/main" id="{83F38AAF-9589-4D5E-8445-FD9D9B5A9797}"/>
              </a:ext>
            </a:extLst>
          </p:cNvPr>
          <p:cNvSpPr txBox="1"/>
          <p:nvPr/>
        </p:nvSpPr>
        <p:spPr>
          <a:xfrm>
            <a:off x="4626313" y="1733374"/>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err="1">
                <a:solidFill>
                  <a:schemeClr val="dk1"/>
                </a:solidFill>
                <a:latin typeface="Calibri"/>
                <a:ea typeface="Calibri"/>
                <a:cs typeface="Calibri"/>
                <a:sym typeface="Calibri"/>
              </a:rPr>
              <a:t>Tilia</a:t>
            </a:r>
            <a:endParaRPr sz="2000" dirty="0"/>
          </a:p>
        </p:txBody>
      </p:sp>
      <p:sp>
        <p:nvSpPr>
          <p:cNvPr id="21" name="Google Shape;283;p13">
            <a:extLst>
              <a:ext uri="{FF2B5EF4-FFF2-40B4-BE49-F238E27FC236}">
                <a16:creationId xmlns:a16="http://schemas.microsoft.com/office/drawing/2014/main" id="{AE807FAB-C135-42CD-8329-75A6B411C89E}"/>
              </a:ext>
            </a:extLst>
          </p:cNvPr>
          <p:cNvSpPr txBox="1"/>
          <p:nvPr/>
        </p:nvSpPr>
        <p:spPr>
          <a:xfrm>
            <a:off x="8263729" y="1480087"/>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Allium</a:t>
            </a:r>
            <a:endParaRPr sz="2000" dirty="0"/>
          </a:p>
        </p:txBody>
      </p:sp>
      <p:sp>
        <p:nvSpPr>
          <p:cNvPr id="22" name="Google Shape;283;p13">
            <a:extLst>
              <a:ext uri="{FF2B5EF4-FFF2-40B4-BE49-F238E27FC236}">
                <a16:creationId xmlns:a16="http://schemas.microsoft.com/office/drawing/2014/main" id="{1D403039-7FB0-4524-9BBA-D01750B26B80}"/>
              </a:ext>
            </a:extLst>
          </p:cNvPr>
          <p:cNvSpPr txBox="1"/>
          <p:nvPr/>
        </p:nvSpPr>
        <p:spPr>
          <a:xfrm>
            <a:off x="5898733" y="5149478"/>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Corylus</a:t>
            </a:r>
            <a:endParaRPr sz="2000" dirty="0"/>
          </a:p>
        </p:txBody>
      </p:sp>
      <p:sp>
        <p:nvSpPr>
          <p:cNvPr id="23" name="Google Shape;283;p13">
            <a:extLst>
              <a:ext uri="{FF2B5EF4-FFF2-40B4-BE49-F238E27FC236}">
                <a16:creationId xmlns:a16="http://schemas.microsoft.com/office/drawing/2014/main" id="{E0A31B2F-E910-4DE2-93AB-1BCDBCD368BB}"/>
              </a:ext>
            </a:extLst>
          </p:cNvPr>
          <p:cNvSpPr txBox="1"/>
          <p:nvPr/>
        </p:nvSpPr>
        <p:spPr>
          <a:xfrm>
            <a:off x="3397558" y="5684994"/>
            <a:ext cx="3239645" cy="400069"/>
          </a:xfrm>
          <a:prstGeom prst="rect">
            <a:avLst/>
          </a:prstGeom>
          <a:noFill/>
          <a:ln>
            <a:noFill/>
          </a:ln>
        </p:spPr>
        <p:txBody>
          <a:bodyPr spcFirstLastPara="1" wrap="square" lIns="91425" tIns="45700" rIns="91425" bIns="45700" anchor="t" anchorCtr="0">
            <a:spAutoFit/>
          </a:bodyPr>
          <a:lstStyle/>
          <a:p>
            <a:pPr lvl="0">
              <a:buClr>
                <a:schemeClr val="dk1"/>
              </a:buClr>
              <a:buSzPts val="1400"/>
            </a:pPr>
            <a:r>
              <a:rPr lang="en-US" sz="2000" b="0" u="none" dirty="0" err="1">
                <a:solidFill>
                  <a:schemeClr val="tx1">
                    <a:lumMod val="50000"/>
                  </a:schemeClr>
                </a:solidFill>
                <a:latin typeface="Calibri"/>
                <a:ea typeface="Calibri"/>
                <a:cs typeface="Calibri"/>
                <a:sym typeface="Calibri"/>
              </a:rPr>
              <a:t>Ogni</a:t>
            </a:r>
            <a:r>
              <a:rPr lang="en-US" sz="2000" b="0" u="none" dirty="0">
                <a:solidFill>
                  <a:schemeClr val="tx1">
                    <a:lumMod val="50000"/>
                  </a:schemeClr>
                </a:solidFill>
                <a:latin typeface="Calibri"/>
                <a:ea typeface="Calibri"/>
                <a:cs typeface="Calibri"/>
                <a:sym typeface="Calibri"/>
              </a:rPr>
              <a:t> </a:t>
            </a:r>
            <a:r>
              <a:rPr lang="en-US" sz="2000" b="0" u="none" dirty="0" err="1">
                <a:solidFill>
                  <a:schemeClr val="tx1">
                    <a:lumMod val="50000"/>
                  </a:schemeClr>
                </a:solidFill>
                <a:latin typeface="Calibri"/>
                <a:ea typeface="Calibri"/>
                <a:cs typeface="Calibri"/>
                <a:sym typeface="Calibri"/>
              </a:rPr>
              <a:t>tacca</a:t>
            </a:r>
            <a:r>
              <a:rPr lang="en-US" sz="2000" b="0" u="none" dirty="0">
                <a:solidFill>
                  <a:schemeClr val="tx1">
                    <a:lumMod val="50000"/>
                  </a:schemeClr>
                </a:solidFill>
                <a:latin typeface="Calibri"/>
                <a:ea typeface="Calibri"/>
                <a:cs typeface="Calibri"/>
                <a:sym typeface="Calibri"/>
              </a:rPr>
              <a:t> equivale a </a:t>
            </a:r>
            <a:r>
              <a:rPr lang="en-US" sz="2000" dirty="0">
                <a:solidFill>
                  <a:schemeClr val="tx1">
                    <a:lumMod val="50000"/>
                  </a:schemeClr>
                </a:solidFill>
                <a:latin typeface="Calibri"/>
                <a:ea typeface="Calibri"/>
                <a:cs typeface="Calibri"/>
                <a:sym typeface="Calibri"/>
              </a:rPr>
              <a:t>10 µm</a:t>
            </a:r>
            <a:endParaRPr sz="2000" dirty="0">
              <a:solidFill>
                <a:schemeClr val="tx1">
                  <a:lumMod val="50000"/>
                </a:schemeClr>
              </a:solidFill>
            </a:endParaRPr>
          </a:p>
        </p:txBody>
      </p:sp>
    </p:spTree>
    <p:extLst>
      <p:ext uri="{BB962C8B-B14F-4D97-AF65-F5344CB8AC3E}">
        <p14:creationId xmlns:p14="http://schemas.microsoft.com/office/powerpoint/2010/main" val="538670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9">
            <a:extLst>
              <a:ext uri="{FF2B5EF4-FFF2-40B4-BE49-F238E27FC236}">
                <a16:creationId xmlns:a16="http://schemas.microsoft.com/office/drawing/2014/main" id="{3ED34922-9135-43B7-B420-49935D54648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8435" name="Text Box 10">
            <a:extLst>
              <a:ext uri="{FF2B5EF4-FFF2-40B4-BE49-F238E27FC236}">
                <a16:creationId xmlns:a16="http://schemas.microsoft.com/office/drawing/2014/main" id="{7E6A70AE-7854-4D79-8676-0C42FA680C31}"/>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18438" name="Picture 5" descr="A close up of a flower&#10;&#10;Description automatically generated">
            <a:extLst>
              <a:ext uri="{FF2B5EF4-FFF2-40B4-BE49-F238E27FC236}">
                <a16:creationId xmlns:a16="http://schemas.microsoft.com/office/drawing/2014/main" id="{23065D0F-603B-4E09-93B8-02E0FD049D0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289" y="2827982"/>
            <a:ext cx="2110424" cy="254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6">
            <a:extLst>
              <a:ext uri="{FF2B5EF4-FFF2-40B4-BE49-F238E27FC236}">
                <a16:creationId xmlns:a16="http://schemas.microsoft.com/office/drawing/2014/main" id="{4BCA3774-B9A9-4F26-92FD-CCA3F59B95B0}"/>
              </a:ext>
            </a:extLst>
          </p:cNvPr>
          <p:cNvSpPr txBox="1">
            <a:spLocks noChangeArrowheads="1"/>
          </p:cNvSpPr>
          <p:nvPr/>
        </p:nvSpPr>
        <p:spPr bwMode="auto">
          <a:xfrm>
            <a:off x="457200" y="5368925"/>
            <a:ext cx="18145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Papaver rhoeas</a:t>
            </a:r>
          </a:p>
        </p:txBody>
      </p:sp>
      <p:pic>
        <p:nvPicPr>
          <p:cNvPr id="18442" name="Picture 10" descr="A close up of a flower garden&#10;&#10;Description automatically generated">
            <a:extLst>
              <a:ext uri="{FF2B5EF4-FFF2-40B4-BE49-F238E27FC236}">
                <a16:creationId xmlns:a16="http://schemas.microsoft.com/office/drawing/2014/main" id="{EE5F68F9-FA88-4105-949C-189C2DB733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3459" y="2815282"/>
            <a:ext cx="1906587" cy="254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 Box 6">
            <a:extLst>
              <a:ext uri="{FF2B5EF4-FFF2-40B4-BE49-F238E27FC236}">
                <a16:creationId xmlns:a16="http://schemas.microsoft.com/office/drawing/2014/main" id="{77F02558-DE2B-4F7A-904A-BA3F6C5D6723}"/>
              </a:ext>
            </a:extLst>
          </p:cNvPr>
          <p:cNvSpPr txBox="1">
            <a:spLocks noChangeArrowheads="1"/>
          </p:cNvSpPr>
          <p:nvPr/>
        </p:nvSpPr>
        <p:spPr bwMode="auto">
          <a:xfrm>
            <a:off x="6813773" y="5368925"/>
            <a:ext cx="18002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Acanthus mollis</a:t>
            </a:r>
          </a:p>
        </p:txBody>
      </p:sp>
      <p:sp>
        <p:nvSpPr>
          <p:cNvPr id="18446" name="Rectangle 4">
            <a:extLst>
              <a:ext uri="{FF2B5EF4-FFF2-40B4-BE49-F238E27FC236}">
                <a16:creationId xmlns:a16="http://schemas.microsoft.com/office/drawing/2014/main" id="{F6DD4C50-D8FD-4E6D-BD88-8F14AC687B8E}"/>
              </a:ext>
            </a:extLst>
          </p:cNvPr>
          <p:cNvSpPr>
            <a:spLocks noChangeArrowheads="1"/>
          </p:cNvSpPr>
          <p:nvPr/>
        </p:nvSpPr>
        <p:spPr bwMode="auto">
          <a:xfrm>
            <a:off x="5818188" y="5724525"/>
            <a:ext cx="28368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b="1">
                <a:solidFill>
                  <a:schemeClr val="tx1"/>
                </a:solidFill>
                <a:cs typeface="Arial" panose="020B0604020202020204" pitchFamily="34" charset="0"/>
              </a:rPr>
              <a:t>infiorescenza multiflora</a:t>
            </a:r>
            <a:r>
              <a:rPr lang="it-IT" altLang="it-IT" sz="1800">
                <a:solidFill>
                  <a:schemeClr val="tx1"/>
                </a:solidFill>
                <a:cs typeface="Arial" panose="020B0604020202020204" pitchFamily="34" charset="0"/>
              </a:rPr>
              <a:t> </a:t>
            </a:r>
          </a:p>
          <a:p>
            <a:pPr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p:txBody>
      </p:sp>
      <p:sp>
        <p:nvSpPr>
          <p:cNvPr id="18447" name="Rectangle 4">
            <a:extLst>
              <a:ext uri="{FF2B5EF4-FFF2-40B4-BE49-F238E27FC236}">
                <a16:creationId xmlns:a16="http://schemas.microsoft.com/office/drawing/2014/main" id="{E62DA257-0E22-45A8-B350-30736696E2F1}"/>
              </a:ext>
            </a:extLst>
          </p:cNvPr>
          <p:cNvSpPr>
            <a:spLocks noChangeArrowheads="1"/>
          </p:cNvSpPr>
          <p:nvPr/>
        </p:nvSpPr>
        <p:spPr bwMode="auto">
          <a:xfrm>
            <a:off x="1026623" y="5724525"/>
            <a:ext cx="28368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fiore solitario</a:t>
            </a: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6" name="Picture 5">
            <a:extLst>
              <a:ext uri="{FF2B5EF4-FFF2-40B4-BE49-F238E27FC236}">
                <a16:creationId xmlns:a16="http://schemas.microsoft.com/office/drawing/2014/main" id="{6003270B-AA32-467C-9B95-D9858622520C}"/>
              </a:ext>
            </a:extLst>
          </p:cNvPr>
          <p:cNvPicPr>
            <a:picLocks noChangeAspect="1" noChangeArrowheads="1"/>
          </p:cNvPicPr>
          <p:nvPr/>
        </p:nvPicPr>
        <p:blipFill>
          <a:blip r:embed="rId4">
            <a:clrChange>
              <a:clrFrom>
                <a:srgbClr val="DFE9E8"/>
              </a:clrFrom>
              <a:clrTo>
                <a:srgbClr val="DFE9E8">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2307187" y="2827982"/>
            <a:ext cx="1302787" cy="27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a:extLst>
              <a:ext uri="{FF2B5EF4-FFF2-40B4-BE49-F238E27FC236}">
                <a16:creationId xmlns:a16="http://schemas.microsoft.com/office/drawing/2014/main" id="{475CAA6F-F2F8-4972-B139-FA80CB9DEBA9}"/>
              </a:ext>
            </a:extLst>
          </p:cNvPr>
          <p:cNvPicPr>
            <a:picLocks noChangeAspect="1" noChangeArrowheads="1"/>
          </p:cNvPicPr>
          <p:nvPr/>
        </p:nvPicPr>
        <p:blipFill>
          <a:blip r:embed="rId5">
            <a:clrChange>
              <a:clrFrom>
                <a:srgbClr val="DFE9E8"/>
              </a:clrFrom>
              <a:clrTo>
                <a:srgbClr val="DFE9E8">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5288645" y="2813628"/>
            <a:ext cx="1416955" cy="270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a:extLst>
              <a:ext uri="{FF2B5EF4-FFF2-40B4-BE49-F238E27FC236}">
                <a16:creationId xmlns:a16="http://schemas.microsoft.com/office/drawing/2014/main" id="{A4D30A89-16EB-4EBB-A72E-4A75FCEA906E}"/>
              </a:ext>
            </a:extLst>
          </p:cNvPr>
          <p:cNvSpPr>
            <a:spLocks noChangeArrowheads="1"/>
          </p:cNvSpPr>
          <p:nvPr/>
        </p:nvSpPr>
        <p:spPr bwMode="auto">
          <a:xfrm>
            <a:off x="287338" y="830263"/>
            <a:ext cx="85693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nSpc>
                <a:spcPct val="95000"/>
              </a:lnSpc>
              <a:spcBef>
                <a:spcPct val="0"/>
              </a:spcBef>
              <a:buClr>
                <a:srgbClr val="FFFFCC"/>
              </a:buClr>
              <a:buFont typeface="Times New Roman" panose="02020603050405020304" pitchFamily="18" charset="0"/>
              <a:buNone/>
            </a:pPr>
            <a:r>
              <a:rPr lang="en-GB" altLang="it-IT" sz="1800" dirty="0">
                <a:solidFill>
                  <a:schemeClr val="tx1"/>
                </a:solidFill>
                <a:cs typeface="Arial" panose="020B0604020202020204" pitchFamily="34" charset="0"/>
              </a:rPr>
              <a:t>I </a:t>
            </a:r>
            <a:r>
              <a:rPr lang="en-GB" altLang="it-IT" sz="1800" dirty="0" err="1">
                <a:solidFill>
                  <a:schemeClr val="tx1"/>
                </a:solidFill>
                <a:cs typeface="Arial" panose="020B0604020202020204" pitchFamily="34" charset="0"/>
              </a:rPr>
              <a:t>fiori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possono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essere</a:t>
            </a:r>
            <a:r>
              <a:rPr lang="en-GB" altLang="it-IT" sz="1800" dirty="0">
                <a:solidFill>
                  <a:schemeClr val="tx1"/>
                </a:solidFill>
                <a:cs typeface="Arial" panose="020B0604020202020204" pitchFamily="34" charset="0"/>
              </a:rPr>
              <a:t> </a:t>
            </a:r>
            <a:r>
              <a:rPr lang="en-GB" altLang="it-IT" sz="1800" b="1" dirty="0" err="1">
                <a:solidFill>
                  <a:schemeClr val="tx1"/>
                </a:solidFill>
                <a:cs typeface="Arial" panose="020B0604020202020204" pitchFamily="34" charset="0"/>
              </a:rPr>
              <a:t>solitari</a:t>
            </a:r>
            <a:r>
              <a:rPr lang="en-GB" altLang="it-IT" sz="1800" dirty="0">
                <a:solidFill>
                  <a:schemeClr val="tx1"/>
                </a:solidFill>
                <a:cs typeface="Arial" panose="020B0604020202020204" pitchFamily="34" charset="0"/>
              </a:rPr>
              <a:t> o </a:t>
            </a:r>
            <a:r>
              <a:rPr lang="en-GB" altLang="it-IT" sz="1800" dirty="0" err="1">
                <a:solidFill>
                  <a:schemeClr val="tx1"/>
                </a:solidFill>
                <a:cs typeface="Arial" panose="020B0604020202020204" pitchFamily="34" charset="0"/>
              </a:rPr>
              <a:t>riuniti</a:t>
            </a:r>
            <a:r>
              <a:rPr lang="en-GB" altLang="it-IT" sz="1800" dirty="0">
                <a:solidFill>
                  <a:schemeClr val="tx1"/>
                </a:solidFill>
                <a:cs typeface="Arial" panose="020B0604020202020204" pitchFamily="34" charset="0"/>
              </a:rPr>
              <a:t> in </a:t>
            </a:r>
            <a:r>
              <a:rPr lang="en-GB" altLang="it-IT" sz="1800" dirty="0" err="1">
                <a:solidFill>
                  <a:schemeClr val="tx1"/>
                </a:solidFill>
                <a:cs typeface="Arial" panose="020B0604020202020204" pitchFamily="34" charset="0"/>
              </a:rPr>
              <a:t>strutture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chiamate</a:t>
            </a:r>
            <a:r>
              <a:rPr lang="en-GB" altLang="it-IT" sz="1800" dirty="0">
                <a:solidFill>
                  <a:schemeClr val="tx1"/>
                </a:solidFill>
                <a:cs typeface="Arial" panose="020B0604020202020204" pitchFamily="34" charset="0"/>
              </a:rPr>
              <a:t> </a:t>
            </a:r>
            <a:r>
              <a:rPr lang="en-GB" altLang="it-IT" sz="1800" b="1" dirty="0" err="1">
                <a:solidFill>
                  <a:schemeClr val="tx1"/>
                </a:solidFill>
                <a:cs typeface="Arial" panose="020B0604020202020204" pitchFamily="34" charset="0"/>
              </a:rPr>
              <a:t>infiorescenze</a:t>
            </a:r>
            <a:r>
              <a:rPr lang="en-GB" altLang="it-IT" sz="1800" dirty="0">
                <a:solidFill>
                  <a:schemeClr val="tx1"/>
                </a:solidFill>
                <a:cs typeface="Arial" panose="020B0604020202020204" pitchFamily="34" charset="0"/>
              </a:rPr>
              <a:t>, (dal </a:t>
            </a:r>
            <a:r>
              <a:rPr lang="en-GB" altLang="it-IT" sz="1800" dirty="0" err="1">
                <a:solidFill>
                  <a:schemeClr val="tx1"/>
                </a:solidFill>
                <a:cs typeface="Arial" panose="020B0604020202020204" pitchFamily="34" charset="0"/>
              </a:rPr>
              <a:t>latino</a:t>
            </a:r>
            <a:r>
              <a:rPr lang="en-GB" altLang="it-IT" sz="1800" dirty="0">
                <a:solidFill>
                  <a:schemeClr val="tx1"/>
                </a:solidFill>
                <a:cs typeface="Arial" panose="020B0604020202020204" pitchFamily="34" charset="0"/>
              </a:rPr>
              <a:t> </a:t>
            </a:r>
            <a:r>
              <a:rPr lang="en-GB" altLang="it-IT" sz="1800" i="1" dirty="0" err="1">
                <a:solidFill>
                  <a:schemeClr val="tx1"/>
                </a:solidFill>
                <a:cs typeface="Arial" panose="020B0604020202020204" pitchFamily="34" charset="0"/>
              </a:rPr>
              <a:t>inflorescere</a:t>
            </a:r>
            <a:r>
              <a:rPr lang="en-GB" altLang="it-IT" sz="1800" i="1" dirty="0">
                <a:solidFill>
                  <a:schemeClr val="tx1"/>
                </a:solidFill>
                <a:cs typeface="Arial" panose="020B0604020202020204" pitchFamily="34" charset="0"/>
              </a:rPr>
              <a:t>, </a:t>
            </a:r>
            <a:r>
              <a:rPr lang="en-GB" altLang="it-IT" sz="1800" i="1" dirty="0" err="1">
                <a:solidFill>
                  <a:schemeClr val="tx1"/>
                </a:solidFill>
                <a:cs typeface="Arial" panose="020B0604020202020204" pitchFamily="34" charset="0"/>
              </a:rPr>
              <a:t>fiorire</a:t>
            </a:r>
            <a:r>
              <a:rPr lang="en-GB" altLang="it-IT" sz="1800" dirty="0">
                <a:solidFill>
                  <a:schemeClr val="tx1"/>
                </a:solidFill>
                <a:cs typeface="Arial" panose="020B0604020202020204" pitchFamily="34" charset="0"/>
              </a:rPr>
              <a:t>), con </a:t>
            </a:r>
            <a:r>
              <a:rPr lang="en-GB" altLang="it-IT" sz="1800" dirty="0" err="1">
                <a:solidFill>
                  <a:schemeClr val="tx1"/>
                </a:solidFill>
                <a:cs typeface="Arial" panose="020B0604020202020204" pitchFamily="34" charset="0"/>
              </a:rPr>
              <a:t>distribuzione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varia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dei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fiori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sull’asse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fiorale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portante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spiga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corimbo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ombrella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capolino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spadice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cima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pannocchia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ecc</a:t>
            </a:r>
            <a:r>
              <a:rPr lang="en-GB" altLang="it-IT" sz="1800" dirty="0">
                <a:solidFill>
                  <a:schemeClr val="tx1"/>
                </a:solidFill>
                <a:cs typeface="Arial" panose="020B0604020202020204" pitchFamily="34" charset="0"/>
              </a:rPr>
              <a:t>)</a:t>
            </a:r>
            <a:r>
              <a:rPr lang="en-GB" altLang="it-IT" sz="1800" i="1" dirty="0">
                <a:solidFill>
                  <a:schemeClr val="tx1"/>
                </a:solidFill>
                <a:cs typeface="Arial" panose="020B0604020202020204" pitchFamily="34" charset="0"/>
              </a:rPr>
              <a:t>. </a:t>
            </a:r>
            <a:r>
              <a:rPr lang="en-GB" altLang="it-IT" sz="1800" dirty="0">
                <a:solidFill>
                  <a:schemeClr val="tx1"/>
                </a:solidFill>
                <a:cs typeface="Arial" panose="020B0604020202020204" pitchFamily="34" charset="0"/>
              </a:rPr>
              <a:t>I </a:t>
            </a:r>
            <a:r>
              <a:rPr lang="en-GB" altLang="it-IT" sz="1800" dirty="0" err="1">
                <a:solidFill>
                  <a:schemeClr val="tx1"/>
                </a:solidFill>
                <a:cs typeface="Arial" panose="020B0604020202020204" pitchFamily="34" charset="0"/>
              </a:rPr>
              <a:t>fiori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che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compongono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un’infiorescenza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hanno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disposizioni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caratteristiche</a:t>
            </a:r>
            <a:r>
              <a:rPr lang="en-GB" altLang="it-IT" sz="1800" dirty="0">
                <a:solidFill>
                  <a:schemeClr val="tx1"/>
                </a:solidFill>
                <a:cs typeface="Arial" panose="020B0604020202020204" pitchFamily="34" charset="0"/>
              </a:rPr>
              <a:t>. </a:t>
            </a:r>
          </a:p>
        </p:txBody>
      </p:sp>
      <p:sp>
        <p:nvSpPr>
          <p:cNvPr id="19" name="Segnaposto numero diapositiva 6">
            <a:extLst>
              <a:ext uri="{FF2B5EF4-FFF2-40B4-BE49-F238E27FC236}">
                <a16:creationId xmlns:a16="http://schemas.microsoft.com/office/drawing/2014/main" id="{9EAB385E-99F9-4079-97DC-E5F62556BEC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43</a:t>
            </a:fld>
            <a:endParaRPr lang="it-IT" altLang="it-IT" sz="1100">
              <a:solidFill>
                <a:schemeClr val="bg1"/>
              </a:solidFill>
            </a:endParaRPr>
          </a:p>
        </p:txBody>
      </p:sp>
      <p:sp>
        <p:nvSpPr>
          <p:cNvPr id="20" name="Segnaposto piè di pagina 7">
            <a:extLst>
              <a:ext uri="{FF2B5EF4-FFF2-40B4-BE49-F238E27FC236}">
                <a16:creationId xmlns:a16="http://schemas.microsoft.com/office/drawing/2014/main" id="{51689D1A-5332-4D4A-982A-51EE095F87A9}"/>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7" descr="A close up of a map&#10;&#10;Description automatically generated">
            <a:extLst>
              <a:ext uri="{FF2B5EF4-FFF2-40B4-BE49-F238E27FC236}">
                <a16:creationId xmlns:a16="http://schemas.microsoft.com/office/drawing/2014/main" id="{30BDB87C-F938-44AE-B81D-1778F8408FB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5065"/>
          <a:stretch>
            <a:fillRect/>
          </a:stretch>
        </p:blipFill>
        <p:spPr bwMode="auto">
          <a:xfrm>
            <a:off x="1063625" y="3644900"/>
            <a:ext cx="70167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a:extLst>
              <a:ext uri="{FF2B5EF4-FFF2-40B4-BE49-F238E27FC236}">
                <a16:creationId xmlns:a16="http://schemas.microsoft.com/office/drawing/2014/main" id="{4F576F02-5707-4E5D-988C-04929BD18F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9438" y="1327150"/>
            <a:ext cx="5418137"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Line 9">
            <a:extLst>
              <a:ext uri="{FF2B5EF4-FFF2-40B4-BE49-F238E27FC236}">
                <a16:creationId xmlns:a16="http://schemas.microsoft.com/office/drawing/2014/main" id="{2EF45689-1DDC-46BE-9D3D-B5E81AFCE48C}"/>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9461" name="Text Box 10">
            <a:extLst>
              <a:ext uri="{FF2B5EF4-FFF2-40B4-BE49-F238E27FC236}">
                <a16:creationId xmlns:a16="http://schemas.microsoft.com/office/drawing/2014/main" id="{4BA647F8-0003-4F4C-A5B1-5A31CC543685}"/>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9463" name="Rectangle 4">
            <a:extLst>
              <a:ext uri="{FF2B5EF4-FFF2-40B4-BE49-F238E27FC236}">
                <a16:creationId xmlns:a16="http://schemas.microsoft.com/office/drawing/2014/main" id="{ADC9D8DF-5A2E-485B-A5A1-E84208C9377D}"/>
              </a:ext>
            </a:extLst>
          </p:cNvPr>
          <p:cNvSpPr>
            <a:spLocks noChangeArrowheads="1"/>
          </p:cNvSpPr>
          <p:nvPr/>
        </p:nvSpPr>
        <p:spPr bwMode="auto">
          <a:xfrm>
            <a:off x="119063" y="620713"/>
            <a:ext cx="88788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Le infiorescenze mostrano una grande variabilità nella forma e nella disposizione, tuttavia si distinguono in due grandi categorie:</a:t>
            </a:r>
          </a:p>
        </p:txBody>
      </p:sp>
      <p:sp>
        <p:nvSpPr>
          <p:cNvPr id="19464" name="Rectangle 10">
            <a:extLst>
              <a:ext uri="{FF2B5EF4-FFF2-40B4-BE49-F238E27FC236}">
                <a16:creationId xmlns:a16="http://schemas.microsoft.com/office/drawing/2014/main" id="{4AF998CC-0902-4DF5-BA48-57CB8852AFB6}"/>
              </a:ext>
            </a:extLst>
          </p:cNvPr>
          <p:cNvSpPr>
            <a:spLocks noChangeArrowheads="1"/>
          </p:cNvSpPr>
          <p:nvPr/>
        </p:nvSpPr>
        <p:spPr bwMode="auto">
          <a:xfrm>
            <a:off x="119063" y="1316038"/>
            <a:ext cx="887888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Infiorescenze </a:t>
            </a:r>
            <a:r>
              <a:rPr lang="it-IT" altLang="it-IT" sz="1800" b="1">
                <a:solidFill>
                  <a:schemeClr val="tx1"/>
                </a:solidFill>
                <a:cs typeface="Arial" panose="020B0604020202020204" pitchFamily="34" charset="0"/>
              </a:rPr>
              <a:t>definite</a:t>
            </a:r>
            <a:r>
              <a:rPr lang="it-IT" altLang="it-IT" sz="1800">
                <a:solidFill>
                  <a:schemeClr val="tx1"/>
                </a:solidFill>
                <a:cs typeface="Arial" panose="020B0604020202020204" pitchFamily="34" charset="0"/>
              </a:rPr>
              <a:t> o </a:t>
            </a:r>
            <a:r>
              <a:rPr lang="it-IT" altLang="it-IT" sz="1800" i="1">
                <a:solidFill>
                  <a:schemeClr val="tx1"/>
                </a:solidFill>
                <a:cs typeface="Arial" panose="020B0604020202020204" pitchFamily="34" charset="0"/>
              </a:rPr>
              <a:t>cimose</a:t>
            </a:r>
            <a:r>
              <a:rPr lang="it-IT" altLang="it-IT" sz="1800">
                <a:solidFill>
                  <a:schemeClr val="tx1"/>
                </a:solidFill>
                <a:cs typeface="Arial" panose="020B0604020202020204" pitchFamily="34" charset="0"/>
              </a:rPr>
              <a:t>, in cui l’asse principale termina in un fiore</a:t>
            </a:r>
          </a:p>
        </p:txBody>
      </p:sp>
      <p:sp>
        <p:nvSpPr>
          <p:cNvPr id="19465" name="Rectangle 12">
            <a:extLst>
              <a:ext uri="{FF2B5EF4-FFF2-40B4-BE49-F238E27FC236}">
                <a16:creationId xmlns:a16="http://schemas.microsoft.com/office/drawing/2014/main" id="{EA592443-3D47-430F-8369-6F27166718A9}"/>
              </a:ext>
            </a:extLst>
          </p:cNvPr>
          <p:cNvSpPr>
            <a:spLocks noChangeArrowheads="1"/>
          </p:cNvSpPr>
          <p:nvPr/>
        </p:nvSpPr>
        <p:spPr bwMode="auto">
          <a:xfrm>
            <a:off x="119063" y="3429000"/>
            <a:ext cx="902493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Infiorescenze </a:t>
            </a:r>
            <a:r>
              <a:rPr lang="it-IT" altLang="it-IT" sz="1800" b="1">
                <a:solidFill>
                  <a:schemeClr val="tx1"/>
                </a:solidFill>
                <a:cs typeface="Arial" panose="020B0604020202020204" pitchFamily="34" charset="0"/>
              </a:rPr>
              <a:t>indefinite</a:t>
            </a:r>
            <a:r>
              <a:rPr lang="it-IT" altLang="it-IT" sz="1800">
                <a:solidFill>
                  <a:schemeClr val="tx1"/>
                </a:solidFill>
                <a:cs typeface="Arial" panose="020B0604020202020204" pitchFamily="34" charset="0"/>
              </a:rPr>
              <a:t> o </a:t>
            </a:r>
            <a:r>
              <a:rPr lang="it-IT" altLang="it-IT" sz="1800" i="1">
                <a:solidFill>
                  <a:schemeClr val="tx1"/>
                </a:solidFill>
                <a:cs typeface="Arial" panose="020B0604020202020204" pitchFamily="34" charset="0"/>
              </a:rPr>
              <a:t>racemose</a:t>
            </a:r>
            <a:r>
              <a:rPr lang="it-IT" altLang="it-IT" sz="1800">
                <a:solidFill>
                  <a:schemeClr val="tx1"/>
                </a:solidFill>
                <a:cs typeface="Arial" panose="020B0604020202020204" pitchFamily="34" charset="0"/>
              </a:rPr>
              <a:t>, in cui la zona di accrescimento produce solo fiori laterali</a:t>
            </a:r>
          </a:p>
        </p:txBody>
      </p:sp>
      <p:sp>
        <p:nvSpPr>
          <p:cNvPr id="10" name="Segnaposto numero diapositiva 6">
            <a:extLst>
              <a:ext uri="{FF2B5EF4-FFF2-40B4-BE49-F238E27FC236}">
                <a16:creationId xmlns:a16="http://schemas.microsoft.com/office/drawing/2014/main" id="{019CA0E8-17AA-4DE8-B1B2-94E725B01E14}"/>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44</a:t>
            </a:fld>
            <a:endParaRPr lang="it-IT" altLang="it-IT" sz="1100">
              <a:solidFill>
                <a:schemeClr val="bg1"/>
              </a:solidFill>
            </a:endParaRPr>
          </a:p>
        </p:txBody>
      </p:sp>
      <p:sp>
        <p:nvSpPr>
          <p:cNvPr id="11" name="Segnaposto piè di pagina 7">
            <a:extLst>
              <a:ext uri="{FF2B5EF4-FFF2-40B4-BE49-F238E27FC236}">
                <a16:creationId xmlns:a16="http://schemas.microsoft.com/office/drawing/2014/main" id="{CD1EA689-AEA9-4D06-9EC2-7AF18DF39EC9}"/>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9">
            <a:extLst>
              <a:ext uri="{FF2B5EF4-FFF2-40B4-BE49-F238E27FC236}">
                <a16:creationId xmlns:a16="http://schemas.microsoft.com/office/drawing/2014/main" id="{3A851AC5-C00A-4416-95D0-737030B6B164}"/>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0483" name="Text Box 10">
            <a:extLst>
              <a:ext uri="{FF2B5EF4-FFF2-40B4-BE49-F238E27FC236}">
                <a16:creationId xmlns:a16="http://schemas.microsoft.com/office/drawing/2014/main" id="{C42CEEA3-A9E6-4332-8A3A-E4BB3829B6C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20485" name="Rectangle 16">
            <a:extLst>
              <a:ext uri="{FF2B5EF4-FFF2-40B4-BE49-F238E27FC236}">
                <a16:creationId xmlns:a16="http://schemas.microsoft.com/office/drawing/2014/main" id="{74721766-2600-446A-A9FF-B30C638834AE}"/>
              </a:ext>
            </a:extLst>
          </p:cNvPr>
          <p:cNvSpPr>
            <a:spLocks noChangeArrowheads="1"/>
          </p:cNvSpPr>
          <p:nvPr/>
        </p:nvSpPr>
        <p:spPr bwMode="auto">
          <a:xfrm>
            <a:off x="119063" y="620713"/>
            <a:ext cx="8878887"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Il </a:t>
            </a:r>
            <a:r>
              <a:rPr lang="it-IT" altLang="it-IT" sz="1800" b="1" dirty="0">
                <a:solidFill>
                  <a:schemeClr val="tx1"/>
                </a:solidFill>
                <a:cs typeface="Arial" panose="020B0604020202020204" pitchFamily="34" charset="0"/>
              </a:rPr>
              <a:t>capolino </a:t>
            </a:r>
            <a:r>
              <a:rPr lang="it-IT" altLang="it-IT" sz="1800" dirty="0">
                <a:solidFill>
                  <a:schemeClr val="tx1"/>
                </a:solidFill>
                <a:cs typeface="Arial" panose="020B0604020202020204" pitchFamily="34" charset="0"/>
              </a:rPr>
              <a:t>o </a:t>
            </a:r>
            <a:r>
              <a:rPr lang="it-IT" altLang="it-IT" sz="1800" b="1" dirty="0">
                <a:solidFill>
                  <a:schemeClr val="tx1"/>
                </a:solidFill>
                <a:cs typeface="Arial" panose="020B0604020202020204" pitchFamily="34" charset="0"/>
              </a:rPr>
              <a:t>calatide</a:t>
            </a:r>
            <a:r>
              <a:rPr lang="it-IT" altLang="it-IT" sz="1800" dirty="0">
                <a:solidFill>
                  <a:schemeClr val="tx1"/>
                </a:solidFill>
                <a:cs typeface="Arial" panose="020B0604020202020204" pitchFamily="34" charset="0"/>
              </a:rPr>
              <a:t> è un infiorescenza presente principalmente nella famiglia delle </a:t>
            </a:r>
            <a:r>
              <a:rPr lang="it-IT" altLang="it-IT" sz="1800" dirty="0" err="1">
                <a:solidFill>
                  <a:schemeClr val="tx1"/>
                </a:solidFill>
                <a:cs typeface="Arial" panose="020B0604020202020204" pitchFamily="34" charset="0"/>
              </a:rPr>
              <a:t>Asteraceae</a:t>
            </a:r>
            <a:r>
              <a:rPr lang="it-IT" altLang="it-IT" sz="1800" dirty="0">
                <a:solidFill>
                  <a:schemeClr val="tx1"/>
                </a:solidFill>
                <a:cs typeface="Arial" panose="020B0604020202020204" pitchFamily="34" charset="0"/>
              </a:rPr>
              <a:t> (</a:t>
            </a:r>
            <a:r>
              <a:rPr lang="it-IT" altLang="it-IT" sz="1800" u="sng" dirty="0">
                <a:solidFill>
                  <a:schemeClr val="tx1"/>
                </a:solidFill>
                <a:cs typeface="Arial" panose="020B0604020202020204" pitchFamily="34" charset="0"/>
              </a:rPr>
              <a:t>ma non solo</a:t>
            </a:r>
            <a:r>
              <a:rPr lang="it-IT" altLang="it-IT" sz="1800" dirty="0">
                <a:solidFill>
                  <a:schemeClr val="tx1"/>
                </a:solidFill>
                <a:cs typeface="Arial" panose="020B0604020202020204" pitchFamily="34" charset="0"/>
              </a:rPr>
              <a:t>) e composta da numerosi fiori di piccole dimensioni definiti </a:t>
            </a:r>
            <a:r>
              <a:rPr lang="it-IT" altLang="it-IT" sz="1800" b="1" dirty="0">
                <a:solidFill>
                  <a:schemeClr val="tx1"/>
                </a:solidFill>
                <a:cs typeface="Arial" panose="020B0604020202020204" pitchFamily="34" charset="0"/>
              </a:rPr>
              <a:t>flosculi</a:t>
            </a:r>
            <a:r>
              <a:rPr lang="it-IT" altLang="it-IT" sz="1800" dirty="0">
                <a:solidFill>
                  <a:schemeClr val="tx1"/>
                </a:solidFill>
                <a:cs typeface="Arial" panose="020B0604020202020204" pitchFamily="34" charset="0"/>
              </a:rPr>
              <a:t>, posizionati parallelamente su di un ricettacolo allargato. </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L’infiorescenza presenta due tipologie fiorali distinte:</a:t>
            </a:r>
          </a:p>
        </p:txBody>
      </p:sp>
      <p:sp>
        <p:nvSpPr>
          <p:cNvPr id="20486" name="Rectangle 19">
            <a:extLst>
              <a:ext uri="{FF2B5EF4-FFF2-40B4-BE49-F238E27FC236}">
                <a16:creationId xmlns:a16="http://schemas.microsoft.com/office/drawing/2014/main" id="{CFA0565B-71C9-4B5F-BAE4-1A85427A9EF1}"/>
              </a:ext>
            </a:extLst>
          </p:cNvPr>
          <p:cNvSpPr>
            <a:spLocks noChangeArrowheads="1"/>
          </p:cNvSpPr>
          <p:nvPr/>
        </p:nvSpPr>
        <p:spPr bwMode="auto">
          <a:xfrm>
            <a:off x="119063" y="4364038"/>
            <a:ext cx="8202612"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Tx/>
              <a:buNone/>
            </a:pPr>
            <a:r>
              <a:rPr lang="it-IT" altLang="it-IT" sz="1800" b="1" dirty="0">
                <a:solidFill>
                  <a:schemeClr val="tx1"/>
                </a:solidFill>
                <a:cs typeface="Arial" panose="020B0604020202020204" pitchFamily="34" charset="0"/>
              </a:rPr>
              <a:t>Fiori tubulosi</a:t>
            </a:r>
            <a:r>
              <a:rPr lang="it-IT" altLang="it-IT" sz="1800" dirty="0">
                <a:solidFill>
                  <a:schemeClr val="tx1"/>
                </a:solidFill>
                <a:cs typeface="Arial" panose="020B0604020202020204" pitchFamily="34" charset="0"/>
              </a:rPr>
              <a:t>= attinomorfi, bisessuali, con 5 petali fusi (corolla gamopetala) e posizionati al centro</a:t>
            </a:r>
            <a:r>
              <a:rPr lang="it-IT" altLang="it-IT" sz="1800" b="1" dirty="0">
                <a:solidFill>
                  <a:schemeClr val="tx1"/>
                </a:solidFill>
                <a:cs typeface="Arial" panose="020B0604020202020204" pitchFamily="34" charset="0"/>
              </a:rPr>
              <a:t> </a:t>
            </a:r>
            <a:r>
              <a:rPr lang="it-IT" altLang="it-IT" sz="1800" dirty="0">
                <a:solidFill>
                  <a:schemeClr val="tx1"/>
                </a:solidFill>
                <a:cs typeface="Arial" panose="020B0604020202020204" pitchFamily="34" charset="0"/>
              </a:rPr>
              <a:t>dell’infiorescenza per questo chiamati anche </a:t>
            </a:r>
            <a:r>
              <a:rPr lang="it-IT" altLang="it-IT" sz="1800" i="1" u="sng" dirty="0">
                <a:solidFill>
                  <a:schemeClr val="tx1"/>
                </a:solidFill>
                <a:cs typeface="Arial" panose="020B0604020202020204" pitchFamily="34" charset="0"/>
              </a:rPr>
              <a:t>fiori del disco</a:t>
            </a:r>
            <a:endParaRPr lang="it-IT" altLang="it-IT" sz="1800" b="1" u="sng" dirty="0">
              <a:solidFill>
                <a:schemeClr val="tx1"/>
              </a:solidFill>
              <a:cs typeface="Arial" panose="020B0604020202020204" pitchFamily="34" charset="0"/>
            </a:endParaRPr>
          </a:p>
          <a:p>
            <a:pPr eaLnBrk="1" hangingPunct="1">
              <a:lnSpc>
                <a:spcPct val="95000"/>
              </a:lnSpc>
              <a:spcBef>
                <a:spcPct val="0"/>
              </a:spcBef>
              <a:buClr>
                <a:srgbClr val="FFFFCC"/>
              </a:buClr>
              <a:buFontTx/>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Tx/>
              <a:buNone/>
            </a:pPr>
            <a:r>
              <a:rPr lang="it-IT" altLang="it-IT" sz="1800" b="1" dirty="0">
                <a:solidFill>
                  <a:schemeClr val="tx1"/>
                </a:solidFill>
                <a:cs typeface="Arial" panose="020B0604020202020204" pitchFamily="34" charset="0"/>
              </a:rPr>
              <a:t>Fiori ligulati</a:t>
            </a:r>
            <a:r>
              <a:rPr lang="it-IT" altLang="it-IT" sz="1800" dirty="0">
                <a:solidFill>
                  <a:schemeClr val="tx1"/>
                </a:solidFill>
                <a:cs typeface="Arial" panose="020B0604020202020204" pitchFamily="34" charset="0"/>
              </a:rPr>
              <a:t>= zigomorfi, spesso femminili (pistilliferi) o sterili con lobi (3-5) fusi in una ligula e posizionati marginalmente all’estremità dell’infiorescenza, per questo chiamati </a:t>
            </a:r>
            <a:r>
              <a:rPr lang="it-IT" altLang="it-IT" sz="1800" i="1" u="sng" dirty="0">
                <a:solidFill>
                  <a:schemeClr val="tx1"/>
                </a:solidFill>
                <a:cs typeface="Arial" panose="020B0604020202020204" pitchFamily="34" charset="0"/>
              </a:rPr>
              <a:t>Fiori dei raggi</a:t>
            </a:r>
            <a:endParaRPr lang="it-IT" altLang="it-IT" sz="1800" u="sng" dirty="0">
              <a:solidFill>
                <a:schemeClr val="tx1"/>
              </a:solidFill>
              <a:cs typeface="Arial" panose="020B0604020202020204" pitchFamily="34" charset="0"/>
            </a:endParaRPr>
          </a:p>
          <a:p>
            <a:pPr eaLnBrk="1" hangingPunct="1">
              <a:lnSpc>
                <a:spcPct val="95000"/>
              </a:lnSpc>
              <a:spcBef>
                <a:spcPct val="0"/>
              </a:spcBef>
              <a:buClr>
                <a:srgbClr val="FFFFCC"/>
              </a:buClr>
              <a:buFontTx/>
              <a:buNone/>
            </a:pPr>
            <a:endParaRPr lang="it-IT" altLang="it-IT" sz="1800" b="1" dirty="0">
              <a:solidFill>
                <a:schemeClr val="tx1"/>
              </a:solidFill>
              <a:cs typeface="Arial" panose="020B0604020202020204" pitchFamily="34" charset="0"/>
            </a:endParaRPr>
          </a:p>
          <a:p>
            <a:pPr eaLnBrk="1" hangingPunct="1">
              <a:lnSpc>
                <a:spcPct val="95000"/>
              </a:lnSpc>
              <a:spcBef>
                <a:spcPct val="0"/>
              </a:spcBef>
              <a:buClr>
                <a:srgbClr val="FFFFCC"/>
              </a:buClr>
              <a:buFontTx/>
              <a:buNone/>
            </a:pPr>
            <a:endParaRPr lang="it-IT" altLang="it-IT" sz="1800" b="1" dirty="0">
              <a:solidFill>
                <a:schemeClr val="tx1"/>
              </a:solidFill>
              <a:cs typeface="Arial" panose="020B0604020202020204" pitchFamily="34" charset="0"/>
            </a:endParaRPr>
          </a:p>
        </p:txBody>
      </p:sp>
      <p:pic>
        <p:nvPicPr>
          <p:cNvPr id="20487" name="Picture 10" descr="A close up of a flower&#10;&#10;Description automatically generated">
            <a:extLst>
              <a:ext uri="{FF2B5EF4-FFF2-40B4-BE49-F238E27FC236}">
                <a16:creationId xmlns:a16="http://schemas.microsoft.com/office/drawing/2014/main" id="{6ED7ED39-95AE-4639-9840-08F6E13D51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703388"/>
            <a:ext cx="20939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4" descr="A close up of a flower&#10;&#10;Description automatically generated">
            <a:extLst>
              <a:ext uri="{FF2B5EF4-FFF2-40B4-BE49-F238E27FC236}">
                <a16:creationId xmlns:a16="http://schemas.microsoft.com/office/drawing/2014/main" id="{E6FB2143-278E-45AD-8102-4F0FB6C9B5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5250" y="1711325"/>
            <a:ext cx="18573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1" descr="A yellow flower&#10;&#10;Description automatically generated">
            <a:extLst>
              <a:ext uri="{FF2B5EF4-FFF2-40B4-BE49-F238E27FC236}">
                <a16:creationId xmlns:a16="http://schemas.microsoft.com/office/drawing/2014/main" id="{640F9F22-BDC5-4683-9E15-4D598024A44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7463" y="1703388"/>
            <a:ext cx="24130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descr="A green plant in a garden&#10;&#10;Description automatically generated">
            <a:extLst>
              <a:ext uri="{FF2B5EF4-FFF2-40B4-BE49-F238E27FC236}">
                <a16:creationId xmlns:a16="http://schemas.microsoft.com/office/drawing/2014/main" id="{91512019-B931-41D1-B593-B8FEC166AB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r="-4428"/>
          <a:stretch>
            <a:fillRect/>
          </a:stretch>
        </p:blipFill>
        <p:spPr bwMode="auto">
          <a:xfrm>
            <a:off x="7237413" y="1711325"/>
            <a:ext cx="18669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6">
            <a:extLst>
              <a:ext uri="{FF2B5EF4-FFF2-40B4-BE49-F238E27FC236}">
                <a16:creationId xmlns:a16="http://schemas.microsoft.com/office/drawing/2014/main" id="{E9D9EFA2-11F7-48D8-A7FF-0468326FD1CA}"/>
              </a:ext>
            </a:extLst>
          </p:cNvPr>
          <p:cNvSpPr txBox="1">
            <a:spLocks noChangeArrowheads="1"/>
          </p:cNvSpPr>
          <p:nvPr/>
        </p:nvSpPr>
        <p:spPr bwMode="auto">
          <a:xfrm>
            <a:off x="265113" y="3575050"/>
            <a:ext cx="20653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Matricaria camomilla</a:t>
            </a:r>
          </a:p>
        </p:txBody>
      </p:sp>
      <p:sp>
        <p:nvSpPr>
          <p:cNvPr id="20492" name="Text Box 6">
            <a:extLst>
              <a:ext uri="{FF2B5EF4-FFF2-40B4-BE49-F238E27FC236}">
                <a16:creationId xmlns:a16="http://schemas.microsoft.com/office/drawing/2014/main" id="{92C015E7-BAE3-4D68-8702-513DE825FF24}"/>
              </a:ext>
            </a:extLst>
          </p:cNvPr>
          <p:cNvSpPr txBox="1">
            <a:spLocks noChangeArrowheads="1"/>
          </p:cNvSpPr>
          <p:nvPr/>
        </p:nvSpPr>
        <p:spPr bwMode="auto">
          <a:xfrm>
            <a:off x="2719388" y="3575050"/>
            <a:ext cx="20907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Taraxacum officinalis</a:t>
            </a:r>
          </a:p>
        </p:txBody>
      </p:sp>
      <p:sp>
        <p:nvSpPr>
          <p:cNvPr id="20493" name="Text Box 6">
            <a:extLst>
              <a:ext uri="{FF2B5EF4-FFF2-40B4-BE49-F238E27FC236}">
                <a16:creationId xmlns:a16="http://schemas.microsoft.com/office/drawing/2014/main" id="{2207D7EC-0D43-4BE5-A93B-25A97B608347}"/>
              </a:ext>
            </a:extLst>
          </p:cNvPr>
          <p:cNvSpPr txBox="1">
            <a:spLocks noChangeArrowheads="1"/>
          </p:cNvSpPr>
          <p:nvPr/>
        </p:nvSpPr>
        <p:spPr bwMode="auto">
          <a:xfrm>
            <a:off x="5230813" y="3575050"/>
            <a:ext cx="17922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Succisa pratensis</a:t>
            </a:r>
          </a:p>
        </p:txBody>
      </p:sp>
      <p:sp>
        <p:nvSpPr>
          <p:cNvPr id="20494" name="Text Box 6">
            <a:extLst>
              <a:ext uri="{FF2B5EF4-FFF2-40B4-BE49-F238E27FC236}">
                <a16:creationId xmlns:a16="http://schemas.microsoft.com/office/drawing/2014/main" id="{3B8F4E2E-4911-4F12-846D-B09FD90F52DB}"/>
              </a:ext>
            </a:extLst>
          </p:cNvPr>
          <p:cNvSpPr txBox="1">
            <a:spLocks noChangeArrowheads="1"/>
          </p:cNvSpPr>
          <p:nvPr/>
        </p:nvSpPr>
        <p:spPr bwMode="auto">
          <a:xfrm>
            <a:off x="7270750" y="3575050"/>
            <a:ext cx="18113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Trifolium pratense</a:t>
            </a:r>
          </a:p>
        </p:txBody>
      </p:sp>
      <p:sp>
        <p:nvSpPr>
          <p:cNvPr id="15" name="Segnaposto numero diapositiva 6">
            <a:extLst>
              <a:ext uri="{FF2B5EF4-FFF2-40B4-BE49-F238E27FC236}">
                <a16:creationId xmlns:a16="http://schemas.microsoft.com/office/drawing/2014/main" id="{F3EF265C-F11F-46AA-8BED-90C6CD82AE8D}"/>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45</a:t>
            </a:fld>
            <a:endParaRPr lang="it-IT" altLang="it-IT" sz="1100">
              <a:solidFill>
                <a:schemeClr val="bg1"/>
              </a:solidFill>
            </a:endParaRPr>
          </a:p>
        </p:txBody>
      </p:sp>
      <p:sp>
        <p:nvSpPr>
          <p:cNvPr id="16" name="Segnaposto piè di pagina 7">
            <a:extLst>
              <a:ext uri="{FF2B5EF4-FFF2-40B4-BE49-F238E27FC236}">
                <a16:creationId xmlns:a16="http://schemas.microsoft.com/office/drawing/2014/main" id="{DEC8043A-601F-4979-B9EB-FC0E99240D9F}"/>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9">
            <a:extLst>
              <a:ext uri="{FF2B5EF4-FFF2-40B4-BE49-F238E27FC236}">
                <a16:creationId xmlns:a16="http://schemas.microsoft.com/office/drawing/2014/main" id="{0873F42A-687E-47FF-A8E4-E8D403F5865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1507" name="Text Box 10">
            <a:extLst>
              <a:ext uri="{FF2B5EF4-FFF2-40B4-BE49-F238E27FC236}">
                <a16:creationId xmlns:a16="http://schemas.microsoft.com/office/drawing/2014/main" id="{EEDDB4E5-0CB4-44C5-AB1F-203B407587C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21509" name="Picture 5" descr="A picture containing man, holding, white, flower&#10;&#10;Description automatically generated">
            <a:extLst>
              <a:ext uri="{FF2B5EF4-FFF2-40B4-BE49-F238E27FC236}">
                <a16:creationId xmlns:a16="http://schemas.microsoft.com/office/drawing/2014/main" id="{148F366B-62A4-4F63-9C56-D77236378E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6563" y="3540125"/>
            <a:ext cx="142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A close up of a flower&#10;&#10;Description automatically generated">
            <a:extLst>
              <a:ext uri="{FF2B5EF4-FFF2-40B4-BE49-F238E27FC236}">
                <a16:creationId xmlns:a16="http://schemas.microsoft.com/office/drawing/2014/main" id="{F20CC886-6497-4561-B53D-E3EC8ED039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4100" y="836613"/>
            <a:ext cx="307022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7" descr="A picture containing banana, table, sitting, yellow&#10;&#10;Description automatically generated">
            <a:extLst>
              <a:ext uri="{FF2B5EF4-FFF2-40B4-BE49-F238E27FC236}">
                <a16:creationId xmlns:a16="http://schemas.microsoft.com/office/drawing/2014/main" id="{A0E6CE74-6917-4FD3-AD81-AC55CDE530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3875" y="838200"/>
            <a:ext cx="19113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A yellow flower&#10;&#10;Description automatically generated">
            <a:extLst>
              <a:ext uri="{FF2B5EF4-FFF2-40B4-BE49-F238E27FC236}">
                <a16:creationId xmlns:a16="http://schemas.microsoft.com/office/drawing/2014/main" id="{92840778-04A8-4EB0-9D88-A42FD65D34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8300" y="838200"/>
            <a:ext cx="2717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1" descr="A picture containing yellow, cactus, plant, green&#10;&#10;Description automatically generated">
            <a:extLst>
              <a:ext uri="{FF2B5EF4-FFF2-40B4-BE49-F238E27FC236}">
                <a16:creationId xmlns:a16="http://schemas.microsoft.com/office/drawing/2014/main" id="{705E772B-6CF6-4B33-AA5B-989A0F594A6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37500" y="4084638"/>
            <a:ext cx="76041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14" name="Straight Connector 4">
            <a:extLst>
              <a:ext uri="{FF2B5EF4-FFF2-40B4-BE49-F238E27FC236}">
                <a16:creationId xmlns:a16="http://schemas.microsoft.com/office/drawing/2014/main" id="{3AF89F3E-CEA7-47DC-9EC4-996E98D92CA1}"/>
              </a:ext>
            </a:extLst>
          </p:cNvPr>
          <p:cNvCxnSpPr>
            <a:cxnSpLocks noChangeShapeType="1"/>
          </p:cNvCxnSpPr>
          <p:nvPr/>
        </p:nvCxnSpPr>
        <p:spPr bwMode="auto">
          <a:xfrm flipH="1">
            <a:off x="2051050" y="909638"/>
            <a:ext cx="360363" cy="431800"/>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5267D7C5-6DC4-4BE9-B0B3-B6B6F0ACC1DA}"/>
              </a:ext>
            </a:extLst>
          </p:cNvPr>
          <p:cNvCxnSpPr/>
          <p:nvPr/>
        </p:nvCxnSpPr>
        <p:spPr bwMode="auto">
          <a:xfrm flipV="1">
            <a:off x="2411413" y="836613"/>
            <a:ext cx="1182687" cy="73025"/>
          </a:xfrm>
          <a:prstGeom prst="line">
            <a:avLst/>
          </a:prstGeom>
          <a:noFill/>
          <a:ln w="28575" cap="flat" cmpd="sng" algn="ctr">
            <a:solidFill>
              <a:schemeClr val="accent5">
                <a:lumMod val="50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7A27399-5485-4BDB-BFF4-CB2F3503E54D}"/>
              </a:ext>
            </a:extLst>
          </p:cNvPr>
          <p:cNvCxnSpPr/>
          <p:nvPr/>
        </p:nvCxnSpPr>
        <p:spPr bwMode="auto">
          <a:xfrm>
            <a:off x="2051050" y="1341438"/>
            <a:ext cx="1543050" cy="1582737"/>
          </a:xfrm>
          <a:prstGeom prst="line">
            <a:avLst/>
          </a:prstGeom>
          <a:noFill/>
          <a:ln w="28575" cap="flat" cmpd="sng" algn="ctr">
            <a:solidFill>
              <a:schemeClr val="accent5">
                <a:lumMod val="50000"/>
              </a:schemeClr>
            </a:solidFill>
            <a:prstDash val="solid"/>
            <a:round/>
            <a:headEnd type="none" w="med" len="med"/>
            <a:tailEnd type="none" w="med" len="med"/>
          </a:ln>
          <a:effectLst/>
        </p:spPr>
      </p:cxnSp>
      <p:sp>
        <p:nvSpPr>
          <p:cNvPr id="21517" name="Oval 27">
            <a:extLst>
              <a:ext uri="{FF2B5EF4-FFF2-40B4-BE49-F238E27FC236}">
                <a16:creationId xmlns:a16="http://schemas.microsoft.com/office/drawing/2014/main" id="{DDB90C4C-5693-4DB8-B40A-81F6DF4B0BA2}"/>
              </a:ext>
            </a:extLst>
          </p:cNvPr>
          <p:cNvSpPr>
            <a:spLocks noChangeArrowheads="1"/>
          </p:cNvSpPr>
          <p:nvPr/>
        </p:nvSpPr>
        <p:spPr bwMode="auto">
          <a:xfrm>
            <a:off x="4930775" y="1028700"/>
            <a:ext cx="215900" cy="84931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21518" name="Oval 30">
            <a:extLst>
              <a:ext uri="{FF2B5EF4-FFF2-40B4-BE49-F238E27FC236}">
                <a16:creationId xmlns:a16="http://schemas.microsoft.com/office/drawing/2014/main" id="{21A799B1-C62E-4988-A72F-CCE48CC20BB9}"/>
              </a:ext>
            </a:extLst>
          </p:cNvPr>
          <p:cNvSpPr>
            <a:spLocks noChangeArrowheads="1"/>
          </p:cNvSpPr>
          <p:nvPr/>
        </p:nvSpPr>
        <p:spPr bwMode="auto">
          <a:xfrm rot="3635061">
            <a:off x="5770563" y="885825"/>
            <a:ext cx="450850" cy="14922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21519" name="Rectangle 28">
            <a:extLst>
              <a:ext uri="{FF2B5EF4-FFF2-40B4-BE49-F238E27FC236}">
                <a16:creationId xmlns:a16="http://schemas.microsoft.com/office/drawing/2014/main" id="{4E4766C1-5991-4D67-ACA3-459E0C487748}"/>
              </a:ext>
            </a:extLst>
          </p:cNvPr>
          <p:cNvSpPr>
            <a:spLocks noChangeArrowheads="1"/>
          </p:cNvSpPr>
          <p:nvPr/>
        </p:nvSpPr>
        <p:spPr bwMode="auto">
          <a:xfrm>
            <a:off x="368300" y="4999038"/>
            <a:ext cx="82026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Tx/>
              <a:buNone/>
            </a:pPr>
            <a:r>
              <a:rPr lang="it-IT" altLang="it-IT" sz="1800" b="1">
                <a:solidFill>
                  <a:schemeClr val="tx1"/>
                </a:solidFill>
                <a:cs typeface="Arial" panose="020B0604020202020204" pitchFamily="34" charset="0"/>
              </a:rPr>
              <a:t>Fiori tubulosi</a:t>
            </a:r>
            <a:r>
              <a:rPr lang="it-IT" altLang="it-IT" sz="1800">
                <a:solidFill>
                  <a:schemeClr val="tx1"/>
                </a:solidFill>
                <a:cs typeface="Arial" panose="020B0604020202020204" pitchFamily="34" charset="0"/>
              </a:rPr>
              <a:t>=attinomorfi, 5 lobi e posizionati al centro</a:t>
            </a:r>
            <a:r>
              <a:rPr lang="it-IT" altLang="it-IT" sz="1800" b="1">
                <a:solidFill>
                  <a:schemeClr val="tx1"/>
                </a:solidFill>
                <a:cs typeface="Arial" panose="020B0604020202020204" pitchFamily="34" charset="0"/>
              </a:rPr>
              <a:t> </a:t>
            </a:r>
          </a:p>
          <a:p>
            <a:pPr eaLnBrk="1" hangingPunct="1">
              <a:lnSpc>
                <a:spcPct val="95000"/>
              </a:lnSpc>
              <a:spcBef>
                <a:spcPct val="0"/>
              </a:spcBef>
              <a:buClr>
                <a:srgbClr val="FFFFCC"/>
              </a:buClr>
              <a:buFontTx/>
              <a:buNone/>
            </a:pPr>
            <a:endParaRPr lang="it-IT" altLang="it-IT" sz="1800">
              <a:solidFill>
                <a:schemeClr val="tx1"/>
              </a:solidFill>
              <a:cs typeface="Arial" panose="020B0604020202020204" pitchFamily="34" charset="0"/>
            </a:endParaRPr>
          </a:p>
          <a:p>
            <a:pPr eaLnBrk="1" hangingPunct="1">
              <a:lnSpc>
                <a:spcPct val="95000"/>
              </a:lnSpc>
              <a:spcBef>
                <a:spcPct val="0"/>
              </a:spcBef>
              <a:buClr>
                <a:srgbClr val="FFFFCC"/>
              </a:buClr>
              <a:buFontTx/>
              <a:buNone/>
            </a:pPr>
            <a:r>
              <a:rPr lang="it-IT" altLang="it-IT" sz="1800" b="1">
                <a:solidFill>
                  <a:schemeClr val="tx1"/>
                </a:solidFill>
                <a:cs typeface="Arial" panose="020B0604020202020204" pitchFamily="34" charset="0"/>
              </a:rPr>
              <a:t>Fiori ligulati</a:t>
            </a:r>
            <a:r>
              <a:rPr lang="it-IT" altLang="it-IT" sz="1800">
                <a:solidFill>
                  <a:schemeClr val="tx1"/>
                </a:solidFill>
                <a:cs typeface="Arial" panose="020B0604020202020204" pitchFamily="34" charset="0"/>
              </a:rPr>
              <a:t>= zigomorfi, lobi fusi in una ligula</a:t>
            </a:r>
            <a:endParaRPr lang="it-IT" altLang="it-IT" sz="1800" b="1">
              <a:solidFill>
                <a:schemeClr val="tx1"/>
              </a:solidFill>
              <a:cs typeface="Arial" panose="020B0604020202020204" pitchFamily="34" charset="0"/>
            </a:endParaRPr>
          </a:p>
        </p:txBody>
      </p:sp>
      <p:pic>
        <p:nvPicPr>
          <p:cNvPr id="21520" name="Picture 45057" descr="A picture containing fruit&#10;&#10;Description automatically generated">
            <a:extLst>
              <a:ext uri="{FF2B5EF4-FFF2-40B4-BE49-F238E27FC236}">
                <a16:creationId xmlns:a16="http://schemas.microsoft.com/office/drawing/2014/main" id="{BE997AE9-336C-4870-B572-56354FB67CA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1438" y="3063875"/>
            <a:ext cx="23145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6">
            <a:extLst>
              <a:ext uri="{FF2B5EF4-FFF2-40B4-BE49-F238E27FC236}">
                <a16:creationId xmlns:a16="http://schemas.microsoft.com/office/drawing/2014/main" id="{7E6B1AD3-33AE-4854-B3B2-F39C5E491D26}"/>
              </a:ext>
            </a:extLst>
          </p:cNvPr>
          <p:cNvSpPr txBox="1">
            <a:spLocks noChangeArrowheads="1"/>
          </p:cNvSpPr>
          <p:nvPr/>
        </p:nvSpPr>
        <p:spPr bwMode="auto">
          <a:xfrm>
            <a:off x="500063" y="4448175"/>
            <a:ext cx="24542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Leucanthemum vulgare </a:t>
            </a:r>
          </a:p>
        </p:txBody>
      </p:sp>
      <p:sp>
        <p:nvSpPr>
          <p:cNvPr id="18" name="Segnaposto numero diapositiva 6">
            <a:extLst>
              <a:ext uri="{FF2B5EF4-FFF2-40B4-BE49-F238E27FC236}">
                <a16:creationId xmlns:a16="http://schemas.microsoft.com/office/drawing/2014/main" id="{73460F0C-D369-48B9-A4FB-F51BA02EFFB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46</a:t>
            </a:fld>
            <a:endParaRPr lang="it-IT" altLang="it-IT" sz="1100">
              <a:solidFill>
                <a:schemeClr val="bg1"/>
              </a:solidFill>
            </a:endParaRPr>
          </a:p>
        </p:txBody>
      </p:sp>
      <p:sp>
        <p:nvSpPr>
          <p:cNvPr id="19" name="Segnaposto piè di pagina 7">
            <a:extLst>
              <a:ext uri="{FF2B5EF4-FFF2-40B4-BE49-F238E27FC236}">
                <a16:creationId xmlns:a16="http://schemas.microsoft.com/office/drawing/2014/main" id="{CA0B1A19-815C-4767-910F-9374166E6019}"/>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0A712B31-3DC1-4FBE-BE29-F924292D6B72}"/>
              </a:ext>
            </a:extLst>
          </p:cNvPr>
          <p:cNvSpPr>
            <a:spLocks noChangeArrowheads="1"/>
          </p:cNvSpPr>
          <p:nvPr/>
        </p:nvSpPr>
        <p:spPr bwMode="auto">
          <a:xfrm>
            <a:off x="119063" y="620713"/>
            <a:ext cx="887888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a:t>
            </a:r>
            <a:r>
              <a:rPr lang="it-IT" altLang="it-IT" sz="1800" b="1" dirty="0">
                <a:solidFill>
                  <a:schemeClr val="tx1"/>
                </a:solidFill>
                <a:cs typeface="Arial" panose="020B0604020202020204" pitchFamily="34" charset="0"/>
              </a:rPr>
              <a:t>ombrella</a:t>
            </a:r>
            <a:r>
              <a:rPr lang="it-IT" altLang="it-IT" sz="1800" dirty="0">
                <a:solidFill>
                  <a:schemeClr val="tx1"/>
                </a:solidFill>
                <a:cs typeface="Arial" panose="020B0604020202020204" pitchFamily="34" charset="0"/>
              </a:rPr>
              <a:t> è una infiorescenza spesso indefinita tipica della famiglia delle </a:t>
            </a:r>
            <a:r>
              <a:rPr lang="it-IT" altLang="it-IT" sz="1800" dirty="0" err="1">
                <a:solidFill>
                  <a:schemeClr val="tx1"/>
                </a:solidFill>
                <a:cs typeface="Arial" panose="020B0604020202020204" pitchFamily="34" charset="0"/>
              </a:rPr>
              <a:t>Apiaceae</a:t>
            </a:r>
            <a:r>
              <a:rPr lang="it-IT" altLang="it-IT" sz="1800" dirty="0">
                <a:solidFill>
                  <a:schemeClr val="tx1"/>
                </a:solidFill>
                <a:cs typeface="Arial" panose="020B0604020202020204" pitchFamily="34" charset="0"/>
              </a:rPr>
              <a:t> (ma non solo) in cui tutti i fiori sono peduncolati e </a:t>
            </a:r>
            <a:r>
              <a:rPr lang="it-IT" altLang="it-IT" sz="1800" u="sng" dirty="0">
                <a:solidFill>
                  <a:schemeClr val="tx1"/>
                </a:solidFill>
                <a:cs typeface="Arial" panose="020B0604020202020204" pitchFamily="34" charset="0"/>
              </a:rPr>
              <a:t>si inseriscono nel medesimo punto </a:t>
            </a:r>
            <a:r>
              <a:rPr lang="it-IT" altLang="it-IT" sz="1800" dirty="0">
                <a:solidFill>
                  <a:schemeClr val="tx1"/>
                </a:solidFill>
                <a:cs typeface="Arial" panose="020B0604020202020204" pitchFamily="34" charset="0"/>
              </a:rPr>
              <a:t>dell’asse fiorale </a:t>
            </a:r>
          </a:p>
        </p:txBody>
      </p:sp>
      <p:sp>
        <p:nvSpPr>
          <p:cNvPr id="22532" name="Line 9">
            <a:extLst>
              <a:ext uri="{FF2B5EF4-FFF2-40B4-BE49-F238E27FC236}">
                <a16:creationId xmlns:a16="http://schemas.microsoft.com/office/drawing/2014/main" id="{2897B0BA-6554-4BE7-BD54-A971A6FF5830}"/>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2533" name="Text Box 10">
            <a:extLst>
              <a:ext uri="{FF2B5EF4-FFF2-40B4-BE49-F238E27FC236}">
                <a16:creationId xmlns:a16="http://schemas.microsoft.com/office/drawing/2014/main" id="{345B8F46-64B9-42EF-BF9B-430C61FD6EBC}"/>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22535" name="Picture 8" descr="A close up of a flower&#10;&#10;Description automatically generated">
            <a:extLst>
              <a:ext uri="{FF2B5EF4-FFF2-40B4-BE49-F238E27FC236}">
                <a16:creationId xmlns:a16="http://schemas.microsoft.com/office/drawing/2014/main" id="{BD464B01-6113-4BE7-8F34-D809E87FF4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6247" y="2539950"/>
            <a:ext cx="2844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2" descr="A close up of a flower&#10;&#10;Description automatically generated">
            <a:extLst>
              <a:ext uri="{FF2B5EF4-FFF2-40B4-BE49-F238E27FC236}">
                <a16:creationId xmlns:a16="http://schemas.microsoft.com/office/drawing/2014/main" id="{3447CD7A-D963-4C91-BAF6-2306F42328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2847" y="2539950"/>
            <a:ext cx="25273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6">
            <a:extLst>
              <a:ext uri="{FF2B5EF4-FFF2-40B4-BE49-F238E27FC236}">
                <a16:creationId xmlns:a16="http://schemas.microsoft.com/office/drawing/2014/main" id="{7A1F1F52-3444-4CBE-9583-A0803306D6CC}"/>
              </a:ext>
            </a:extLst>
          </p:cNvPr>
          <p:cNvSpPr txBox="1">
            <a:spLocks noChangeArrowheads="1"/>
          </p:cNvSpPr>
          <p:nvPr/>
        </p:nvSpPr>
        <p:spPr bwMode="auto">
          <a:xfrm>
            <a:off x="3854109" y="4422725"/>
            <a:ext cx="15081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Daucus carota</a:t>
            </a:r>
          </a:p>
        </p:txBody>
      </p:sp>
      <p:sp>
        <p:nvSpPr>
          <p:cNvPr id="22541" name="Text Box 6">
            <a:extLst>
              <a:ext uri="{FF2B5EF4-FFF2-40B4-BE49-F238E27FC236}">
                <a16:creationId xmlns:a16="http://schemas.microsoft.com/office/drawing/2014/main" id="{4B8D4EA0-8908-48AF-A26A-BC599A3B3FD5}"/>
              </a:ext>
            </a:extLst>
          </p:cNvPr>
          <p:cNvSpPr txBox="1">
            <a:spLocks noChangeArrowheads="1"/>
          </p:cNvSpPr>
          <p:nvPr/>
        </p:nvSpPr>
        <p:spPr bwMode="auto">
          <a:xfrm>
            <a:off x="6541747" y="4422725"/>
            <a:ext cx="2235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Peucedanum venetum</a:t>
            </a:r>
          </a:p>
        </p:txBody>
      </p:sp>
      <p:pic>
        <p:nvPicPr>
          <p:cNvPr id="15" name="Picture 6">
            <a:extLst>
              <a:ext uri="{FF2B5EF4-FFF2-40B4-BE49-F238E27FC236}">
                <a16:creationId xmlns:a16="http://schemas.microsoft.com/office/drawing/2014/main" id="{2A0589C7-6968-498D-B1D6-DCBBDCB05886}"/>
              </a:ext>
            </a:extLst>
          </p:cNvPr>
          <p:cNvPicPr>
            <a:picLocks noChangeAspect="1" noChangeArrowheads="1"/>
          </p:cNvPicPr>
          <p:nvPr/>
        </p:nvPicPr>
        <p:blipFill>
          <a:blip r:embed="rId4">
            <a:clrChange>
              <a:clrFrom>
                <a:srgbClr val="DFE9E8"/>
              </a:clrFrom>
              <a:clrTo>
                <a:srgbClr val="DFE9E8">
                  <a:alpha val="0"/>
                </a:srgbClr>
              </a:clrTo>
            </a:clrChange>
            <a:extLst>
              <a:ext uri="{28A0092B-C50C-407E-A947-70E740481C1C}">
                <a14:useLocalDpi xmlns:a14="http://schemas.microsoft.com/office/drawing/2010/main"/>
              </a:ext>
            </a:extLst>
          </a:blip>
          <a:srcRect/>
          <a:stretch>
            <a:fillRect/>
          </a:stretch>
        </p:blipFill>
        <p:spPr bwMode="auto">
          <a:xfrm>
            <a:off x="445182" y="2198736"/>
            <a:ext cx="2449172" cy="268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egnaposto numero diapositiva 6">
            <a:extLst>
              <a:ext uri="{FF2B5EF4-FFF2-40B4-BE49-F238E27FC236}">
                <a16:creationId xmlns:a16="http://schemas.microsoft.com/office/drawing/2014/main" id="{9E2F416E-D1FA-4C75-BFEB-9D27AE20C9A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47</a:t>
            </a:fld>
            <a:endParaRPr lang="it-IT" altLang="it-IT" sz="1100">
              <a:solidFill>
                <a:schemeClr val="bg1"/>
              </a:solidFill>
            </a:endParaRPr>
          </a:p>
        </p:txBody>
      </p:sp>
      <p:sp>
        <p:nvSpPr>
          <p:cNvPr id="17" name="Segnaposto piè di pagina 7">
            <a:extLst>
              <a:ext uri="{FF2B5EF4-FFF2-40B4-BE49-F238E27FC236}">
                <a16:creationId xmlns:a16="http://schemas.microsoft.com/office/drawing/2014/main" id="{97F2D464-D294-4DDE-9529-AC6B9173DBE3}"/>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D41E3D48-1B11-4488-AD7F-3054EA4EC970}"/>
              </a:ext>
            </a:extLst>
          </p:cNvPr>
          <p:cNvSpPr>
            <a:spLocks noChangeArrowheads="1"/>
          </p:cNvSpPr>
          <p:nvPr/>
        </p:nvSpPr>
        <p:spPr bwMode="auto">
          <a:xfrm>
            <a:off x="119063" y="620713"/>
            <a:ext cx="887888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La </a:t>
            </a:r>
            <a:r>
              <a:rPr lang="it-IT" altLang="it-IT" sz="1800" b="1">
                <a:solidFill>
                  <a:schemeClr val="tx1"/>
                </a:solidFill>
                <a:cs typeface="Arial" panose="020B0604020202020204" pitchFamily="34" charset="0"/>
              </a:rPr>
              <a:t>spiga</a:t>
            </a:r>
            <a:r>
              <a:rPr lang="it-IT" altLang="it-IT" sz="1800">
                <a:solidFill>
                  <a:schemeClr val="tx1"/>
                </a:solidFill>
                <a:cs typeface="Arial" panose="020B0604020202020204" pitchFamily="34" charset="0"/>
              </a:rPr>
              <a:t> è un infiorescenza con singolo asse fiorale in cui i fiori, al contrario dell’infiorescenza a </a:t>
            </a:r>
            <a:r>
              <a:rPr lang="it-IT" altLang="it-IT" sz="1800" b="1">
                <a:solidFill>
                  <a:schemeClr val="tx1"/>
                </a:solidFill>
                <a:cs typeface="Arial" panose="020B0604020202020204" pitchFamily="34" charset="0"/>
              </a:rPr>
              <a:t>racemo</a:t>
            </a:r>
            <a:r>
              <a:rPr lang="it-IT" altLang="it-IT" sz="1800">
                <a:solidFill>
                  <a:schemeClr val="tx1"/>
                </a:solidFill>
                <a:cs typeface="Arial" panose="020B0604020202020204" pitchFamily="34" charset="0"/>
              </a:rPr>
              <a:t>, sono sprovvisti di un peduncolo (</a:t>
            </a:r>
            <a:r>
              <a:rPr lang="it-IT" altLang="it-IT" sz="1800" i="1">
                <a:solidFill>
                  <a:schemeClr val="tx1"/>
                </a:solidFill>
                <a:cs typeface="Arial" panose="020B0604020202020204" pitchFamily="34" charset="0"/>
              </a:rPr>
              <a:t>sessili</a:t>
            </a:r>
            <a:r>
              <a:rPr lang="it-IT" altLang="it-IT" sz="1800">
                <a:solidFill>
                  <a:schemeClr val="tx1"/>
                </a:solidFill>
                <a:cs typeface="Arial" panose="020B0604020202020204" pitchFamily="34" charset="0"/>
              </a:rPr>
              <a:t>) e si inseriscono direttamente sull’asse fiorale.</a:t>
            </a:r>
          </a:p>
        </p:txBody>
      </p:sp>
      <p:sp>
        <p:nvSpPr>
          <p:cNvPr id="23556" name="Line 9">
            <a:extLst>
              <a:ext uri="{FF2B5EF4-FFF2-40B4-BE49-F238E27FC236}">
                <a16:creationId xmlns:a16="http://schemas.microsoft.com/office/drawing/2014/main" id="{5203F574-055C-45AF-905B-6BDA56DD7CC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3557" name="Text Box 10">
            <a:extLst>
              <a:ext uri="{FF2B5EF4-FFF2-40B4-BE49-F238E27FC236}">
                <a16:creationId xmlns:a16="http://schemas.microsoft.com/office/drawing/2014/main" id="{D3A0DC46-EA10-4579-A66A-BD477867553B}"/>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23558" name="Picture 2" descr="A pink flower on a plant&#10;&#10;Description automatically generated">
            <a:extLst>
              <a:ext uri="{FF2B5EF4-FFF2-40B4-BE49-F238E27FC236}">
                <a16:creationId xmlns:a16="http://schemas.microsoft.com/office/drawing/2014/main" id="{C52E2F29-1716-48B4-B586-7CE9A0777B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50" y="2276475"/>
            <a:ext cx="2044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2" descr="A close up of a plant&#10;&#10;Description automatically generated">
            <a:extLst>
              <a:ext uri="{FF2B5EF4-FFF2-40B4-BE49-F238E27FC236}">
                <a16:creationId xmlns:a16="http://schemas.microsoft.com/office/drawing/2014/main" id="{EAFFA262-3665-4A85-9119-BBE2EAEBF0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1936" y="2293938"/>
            <a:ext cx="2287587"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2">
            <a:extLst>
              <a:ext uri="{FF2B5EF4-FFF2-40B4-BE49-F238E27FC236}">
                <a16:creationId xmlns:a16="http://schemas.microsoft.com/office/drawing/2014/main" id="{AB252E31-A94F-406E-90AF-80444F5E2DA4}"/>
              </a:ext>
            </a:extLst>
          </p:cNvPr>
          <p:cNvSpPr>
            <a:spLocks noChangeArrowheads="1"/>
          </p:cNvSpPr>
          <p:nvPr/>
        </p:nvSpPr>
        <p:spPr bwMode="auto">
          <a:xfrm>
            <a:off x="6016289" y="1573212"/>
            <a:ext cx="100537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2000" b="1" dirty="0">
                <a:solidFill>
                  <a:schemeClr val="tx1"/>
                </a:solidFill>
                <a:cs typeface="Arial" panose="020B0604020202020204" pitchFamily="34" charset="0"/>
              </a:rPr>
              <a:t>Spiga</a:t>
            </a:r>
          </a:p>
        </p:txBody>
      </p:sp>
      <p:sp>
        <p:nvSpPr>
          <p:cNvPr id="23562" name="Rectangle 2">
            <a:extLst>
              <a:ext uri="{FF2B5EF4-FFF2-40B4-BE49-F238E27FC236}">
                <a16:creationId xmlns:a16="http://schemas.microsoft.com/office/drawing/2014/main" id="{EE3D382F-03EC-4848-B385-6A03CC7330BE}"/>
              </a:ext>
            </a:extLst>
          </p:cNvPr>
          <p:cNvSpPr>
            <a:spLocks noChangeArrowheads="1"/>
          </p:cNvSpPr>
          <p:nvPr/>
        </p:nvSpPr>
        <p:spPr bwMode="auto">
          <a:xfrm>
            <a:off x="1517501" y="1571079"/>
            <a:ext cx="120967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2000" b="1" dirty="0">
                <a:solidFill>
                  <a:schemeClr val="tx1"/>
                </a:solidFill>
                <a:cs typeface="Arial" panose="020B0604020202020204" pitchFamily="34" charset="0"/>
              </a:rPr>
              <a:t>Racemo</a:t>
            </a:r>
          </a:p>
        </p:txBody>
      </p:sp>
      <p:sp>
        <p:nvSpPr>
          <p:cNvPr id="23563" name="Text Box 6">
            <a:extLst>
              <a:ext uri="{FF2B5EF4-FFF2-40B4-BE49-F238E27FC236}">
                <a16:creationId xmlns:a16="http://schemas.microsoft.com/office/drawing/2014/main" id="{3A039A15-BDEE-4C76-A9F1-61ED2BC0FEFA}"/>
              </a:ext>
            </a:extLst>
          </p:cNvPr>
          <p:cNvSpPr txBox="1">
            <a:spLocks noChangeArrowheads="1"/>
          </p:cNvSpPr>
          <p:nvPr/>
        </p:nvSpPr>
        <p:spPr bwMode="auto">
          <a:xfrm>
            <a:off x="21100" y="5700713"/>
            <a:ext cx="23463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Epilobium angustifolium</a:t>
            </a:r>
          </a:p>
        </p:txBody>
      </p:sp>
      <p:sp>
        <p:nvSpPr>
          <p:cNvPr id="23564" name="Text Box 6">
            <a:extLst>
              <a:ext uri="{FF2B5EF4-FFF2-40B4-BE49-F238E27FC236}">
                <a16:creationId xmlns:a16="http://schemas.microsoft.com/office/drawing/2014/main" id="{D1194513-B3C1-45AE-ABA6-B1C7D9FD25EE}"/>
              </a:ext>
            </a:extLst>
          </p:cNvPr>
          <p:cNvSpPr txBox="1">
            <a:spLocks noChangeArrowheads="1"/>
          </p:cNvSpPr>
          <p:nvPr/>
        </p:nvSpPr>
        <p:spPr bwMode="auto">
          <a:xfrm>
            <a:off x="7021661" y="5700713"/>
            <a:ext cx="160813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Plantago media</a:t>
            </a:r>
          </a:p>
        </p:txBody>
      </p:sp>
      <p:pic>
        <p:nvPicPr>
          <p:cNvPr id="15" name="Picture 6">
            <a:extLst>
              <a:ext uri="{FF2B5EF4-FFF2-40B4-BE49-F238E27FC236}">
                <a16:creationId xmlns:a16="http://schemas.microsoft.com/office/drawing/2014/main" id="{F50CA2CD-0BD9-4C9A-8081-1AB65AFA0287}"/>
              </a:ext>
            </a:extLst>
          </p:cNvPr>
          <p:cNvPicPr>
            <a:picLocks noChangeAspect="1" noChangeArrowheads="1"/>
          </p:cNvPicPr>
          <p:nvPr/>
        </p:nvPicPr>
        <p:blipFill>
          <a:blip r:embed="rId4">
            <a:clrChange>
              <a:clrFrom>
                <a:srgbClr val="DFE9E8"/>
              </a:clrFrom>
              <a:clrTo>
                <a:srgbClr val="DFE9E8">
                  <a:alpha val="0"/>
                </a:srgbClr>
              </a:clrTo>
            </a:clrChange>
            <a:extLst>
              <a:ext uri="{28A0092B-C50C-407E-A947-70E740481C1C}">
                <a14:useLocalDpi xmlns:a14="http://schemas.microsoft.com/office/drawing/2010/main"/>
              </a:ext>
            </a:extLst>
          </a:blip>
          <a:srcRect/>
          <a:stretch>
            <a:fillRect/>
          </a:stretch>
        </p:blipFill>
        <p:spPr bwMode="auto">
          <a:xfrm>
            <a:off x="5636117" y="2169282"/>
            <a:ext cx="6794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D83BD50F-6265-4C04-93D6-3369A32AB451}"/>
              </a:ext>
            </a:extLst>
          </p:cNvPr>
          <p:cNvPicPr>
            <a:picLocks noChangeAspect="1" noChangeArrowheads="1"/>
          </p:cNvPicPr>
          <p:nvPr/>
        </p:nvPicPr>
        <p:blipFill>
          <a:blip r:embed="rId5">
            <a:clrChange>
              <a:clrFrom>
                <a:srgbClr val="DFE9E8"/>
              </a:clrFrom>
              <a:clrTo>
                <a:srgbClr val="DFE9E8">
                  <a:alpha val="0"/>
                </a:srgbClr>
              </a:clrTo>
            </a:clrChange>
            <a:extLst>
              <a:ext uri="{28A0092B-C50C-407E-A947-70E740481C1C}">
                <a14:useLocalDpi xmlns:a14="http://schemas.microsoft.com/office/drawing/2010/main"/>
              </a:ext>
            </a:extLst>
          </a:blip>
          <a:srcRect/>
          <a:stretch>
            <a:fillRect/>
          </a:stretch>
        </p:blipFill>
        <p:spPr bwMode="auto">
          <a:xfrm>
            <a:off x="2320434" y="2293938"/>
            <a:ext cx="1766299" cy="328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diritto 2">
            <a:extLst>
              <a:ext uri="{FF2B5EF4-FFF2-40B4-BE49-F238E27FC236}">
                <a16:creationId xmlns:a16="http://schemas.microsoft.com/office/drawing/2014/main" id="{8C136A4B-75FF-46CD-A3FD-6ADA137B3F9F}"/>
              </a:ext>
            </a:extLst>
          </p:cNvPr>
          <p:cNvCxnSpPr>
            <a:cxnSpLocks/>
          </p:cNvCxnSpPr>
          <p:nvPr/>
        </p:nvCxnSpPr>
        <p:spPr>
          <a:xfrm>
            <a:off x="4572000" y="1571079"/>
            <a:ext cx="0" cy="4004953"/>
          </a:xfrm>
          <a:prstGeom prst="line">
            <a:avLst/>
          </a:prstGeom>
          <a:ln w="28575"/>
        </p:spPr>
        <p:style>
          <a:lnRef idx="1">
            <a:schemeClr val="dk1"/>
          </a:lnRef>
          <a:fillRef idx="0">
            <a:schemeClr val="dk1"/>
          </a:fillRef>
          <a:effectRef idx="0">
            <a:schemeClr val="dk1"/>
          </a:effectRef>
          <a:fontRef idx="minor">
            <a:schemeClr val="tx1"/>
          </a:fontRef>
        </p:style>
      </p:cxnSp>
      <p:sp>
        <p:nvSpPr>
          <p:cNvPr id="20" name="Segnaposto numero diapositiva 6">
            <a:extLst>
              <a:ext uri="{FF2B5EF4-FFF2-40B4-BE49-F238E27FC236}">
                <a16:creationId xmlns:a16="http://schemas.microsoft.com/office/drawing/2014/main" id="{1FBD2A20-28FC-436C-B727-82CCE052D735}"/>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48</a:t>
            </a:fld>
            <a:endParaRPr lang="it-IT" altLang="it-IT" sz="1100">
              <a:solidFill>
                <a:schemeClr val="bg1"/>
              </a:solidFill>
            </a:endParaRPr>
          </a:p>
        </p:txBody>
      </p:sp>
      <p:sp>
        <p:nvSpPr>
          <p:cNvPr id="21" name="Segnaposto piè di pagina 7">
            <a:extLst>
              <a:ext uri="{FF2B5EF4-FFF2-40B4-BE49-F238E27FC236}">
                <a16:creationId xmlns:a16="http://schemas.microsoft.com/office/drawing/2014/main" id="{7C751B9A-837F-4E4A-83BD-2D3CAB120A3E}"/>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Line 9">
            <a:extLst>
              <a:ext uri="{FF2B5EF4-FFF2-40B4-BE49-F238E27FC236}">
                <a16:creationId xmlns:a16="http://schemas.microsoft.com/office/drawing/2014/main" id="{5203F574-055C-45AF-905B-6BDA56DD7CC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3557" name="Text Box 10">
            <a:extLst>
              <a:ext uri="{FF2B5EF4-FFF2-40B4-BE49-F238E27FC236}">
                <a16:creationId xmlns:a16="http://schemas.microsoft.com/office/drawing/2014/main" id="{D3A0DC46-EA10-4579-A66A-BD477867553B}"/>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14" name="Picture 5">
            <a:extLst>
              <a:ext uri="{FF2B5EF4-FFF2-40B4-BE49-F238E27FC236}">
                <a16:creationId xmlns:a16="http://schemas.microsoft.com/office/drawing/2014/main" id="{B7E6AC24-5518-4F72-BB59-2EE1ACB3466D}"/>
              </a:ext>
            </a:extLst>
          </p:cNvPr>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684213" y="2276475"/>
            <a:ext cx="1833562"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D105EDB0-DC8B-4A8A-8EC9-5DF2DF46B6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1700213"/>
            <a:ext cx="5256213" cy="3941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7">
            <a:extLst>
              <a:ext uri="{FF2B5EF4-FFF2-40B4-BE49-F238E27FC236}">
                <a16:creationId xmlns:a16="http://schemas.microsoft.com/office/drawing/2014/main" id="{101C08F0-A732-457C-8C08-1B12B6B67613}"/>
              </a:ext>
            </a:extLst>
          </p:cNvPr>
          <p:cNvSpPr>
            <a:spLocks noChangeArrowheads="1"/>
          </p:cNvSpPr>
          <p:nvPr/>
        </p:nvSpPr>
        <p:spPr bwMode="auto">
          <a:xfrm>
            <a:off x="4797425" y="5699125"/>
            <a:ext cx="18732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Syringa vulgaris </a:t>
            </a:r>
            <a:endParaRPr lang="en-GB" altLang="it-IT" sz="1800" i="1">
              <a:solidFill>
                <a:schemeClr val="tx1"/>
              </a:solidFill>
              <a:cs typeface="Arial" panose="020B0604020202020204" pitchFamily="34" charset="0"/>
            </a:endParaRPr>
          </a:p>
        </p:txBody>
      </p:sp>
      <p:sp>
        <p:nvSpPr>
          <p:cNvPr id="17" name="Rectangle 4">
            <a:extLst>
              <a:ext uri="{FF2B5EF4-FFF2-40B4-BE49-F238E27FC236}">
                <a16:creationId xmlns:a16="http://schemas.microsoft.com/office/drawing/2014/main" id="{20300004-3B39-492B-98B5-B95109396F9F}"/>
              </a:ext>
            </a:extLst>
          </p:cNvPr>
          <p:cNvSpPr>
            <a:spLocks noChangeArrowheads="1"/>
          </p:cNvSpPr>
          <p:nvPr/>
        </p:nvSpPr>
        <p:spPr bwMode="auto">
          <a:xfrm>
            <a:off x="118522" y="606543"/>
            <a:ext cx="856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La</a:t>
            </a:r>
            <a:r>
              <a:rPr lang="it-IT" altLang="it-IT" sz="1800" b="1" dirty="0">
                <a:solidFill>
                  <a:schemeClr val="tx1"/>
                </a:solidFill>
                <a:cs typeface="Arial" panose="020B0604020202020204" pitchFamily="34" charset="0"/>
              </a:rPr>
              <a:t> Pannocchia </a:t>
            </a:r>
            <a:r>
              <a:rPr lang="it-IT" altLang="it-IT" sz="1800" dirty="0">
                <a:solidFill>
                  <a:schemeClr val="tx1"/>
                </a:solidFill>
                <a:cs typeface="Arial" panose="020B0604020202020204" pitchFamily="34" charset="0"/>
              </a:rPr>
              <a:t>è infiorescenza definita in cui lungo l'asse principale, invece di singoli peduncoli fiorali, si inseriscono ramificazioni irregolari e determinate che si accrescono formando generalmente un figura piramidale. </a:t>
            </a:r>
            <a:endParaRPr lang="en-GB" altLang="it-IT" sz="1800" dirty="0">
              <a:solidFill>
                <a:schemeClr val="tx1"/>
              </a:solidFill>
              <a:cs typeface="Arial" panose="020B0604020202020204" pitchFamily="34" charset="0"/>
            </a:endParaRPr>
          </a:p>
        </p:txBody>
      </p:sp>
      <p:sp>
        <p:nvSpPr>
          <p:cNvPr id="18" name="Segnaposto numero diapositiva 6">
            <a:extLst>
              <a:ext uri="{FF2B5EF4-FFF2-40B4-BE49-F238E27FC236}">
                <a16:creationId xmlns:a16="http://schemas.microsoft.com/office/drawing/2014/main" id="{DA180F69-AFA7-40CC-9CB7-9D11ECE27D54}"/>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49</a:t>
            </a:fld>
            <a:endParaRPr lang="it-IT" altLang="it-IT" sz="1100">
              <a:solidFill>
                <a:schemeClr val="bg1"/>
              </a:solidFill>
            </a:endParaRPr>
          </a:p>
        </p:txBody>
      </p:sp>
      <p:sp>
        <p:nvSpPr>
          <p:cNvPr id="19" name="Segnaposto piè di pagina 7">
            <a:extLst>
              <a:ext uri="{FF2B5EF4-FFF2-40B4-BE49-F238E27FC236}">
                <a16:creationId xmlns:a16="http://schemas.microsoft.com/office/drawing/2014/main" id="{7C4657A5-F444-497B-A997-3FCB9C79CBA7}"/>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extLst>
      <p:ext uri="{BB962C8B-B14F-4D97-AF65-F5344CB8AC3E}">
        <p14:creationId xmlns:p14="http://schemas.microsoft.com/office/powerpoint/2010/main" val="184193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4" name="Line 10">
            <a:extLst>
              <a:ext uri="{FF2B5EF4-FFF2-40B4-BE49-F238E27FC236}">
                <a16:creationId xmlns:a16="http://schemas.microsoft.com/office/drawing/2014/main" id="{04B17C08-F0DF-48A8-94B6-49F542EDCBD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 name="Text Box 11">
            <a:extLst>
              <a:ext uri="{FF2B5EF4-FFF2-40B4-BE49-F238E27FC236}">
                <a16:creationId xmlns:a16="http://schemas.microsoft.com/office/drawing/2014/main" id="{DBF5AB38-C4B3-44FA-8BBE-363EE26B1D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6" name="Segnaposto numero diapositiva 6">
            <a:extLst>
              <a:ext uri="{FF2B5EF4-FFF2-40B4-BE49-F238E27FC236}">
                <a16:creationId xmlns:a16="http://schemas.microsoft.com/office/drawing/2014/main" id="{60FD6087-D61F-464D-942E-8883CF75255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5</a:t>
            </a:fld>
            <a:endParaRPr lang="it-IT" altLang="it-IT" sz="1100">
              <a:solidFill>
                <a:schemeClr val="bg1"/>
              </a:solidFill>
            </a:endParaRPr>
          </a:p>
        </p:txBody>
      </p:sp>
      <p:sp>
        <p:nvSpPr>
          <p:cNvPr id="7" name="Segnaposto piè di pagina 7">
            <a:extLst>
              <a:ext uri="{FF2B5EF4-FFF2-40B4-BE49-F238E27FC236}">
                <a16:creationId xmlns:a16="http://schemas.microsoft.com/office/drawing/2014/main" id="{79D46D72-4C2A-43DB-BDDD-BA696913F637}"/>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pic>
        <p:nvPicPr>
          <p:cNvPr id="9" name="Picture 4">
            <a:extLst>
              <a:ext uri="{FF2B5EF4-FFF2-40B4-BE49-F238E27FC236}">
                <a16:creationId xmlns:a16="http://schemas.microsoft.com/office/drawing/2014/main" id="{766DD361-BFA2-4280-B89E-56219A4536A6}"/>
              </a:ext>
            </a:extLst>
          </p:cNvPr>
          <p:cNvPicPr>
            <a:picLocks noChangeAspect="1" noChangeArrowheads="1"/>
          </p:cNvPicPr>
          <p:nvPr/>
        </p:nvPicPr>
        <p:blipFill>
          <a:blip r:embed="rId3">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665163" y="549275"/>
            <a:ext cx="7812087"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06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4" name="Line 10">
            <a:extLst>
              <a:ext uri="{FF2B5EF4-FFF2-40B4-BE49-F238E27FC236}">
                <a16:creationId xmlns:a16="http://schemas.microsoft.com/office/drawing/2014/main" id="{04B17C08-F0DF-48A8-94B6-49F542EDCBD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 name="Text Box 11">
            <a:extLst>
              <a:ext uri="{FF2B5EF4-FFF2-40B4-BE49-F238E27FC236}">
                <a16:creationId xmlns:a16="http://schemas.microsoft.com/office/drawing/2014/main" id="{DBF5AB38-C4B3-44FA-8BBE-363EE26B1D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6" name="Segnaposto numero diapositiva 6">
            <a:extLst>
              <a:ext uri="{FF2B5EF4-FFF2-40B4-BE49-F238E27FC236}">
                <a16:creationId xmlns:a16="http://schemas.microsoft.com/office/drawing/2014/main" id="{60FD6087-D61F-464D-942E-8883CF75255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6</a:t>
            </a:fld>
            <a:endParaRPr lang="it-IT" altLang="it-IT" sz="1100">
              <a:solidFill>
                <a:schemeClr val="bg1"/>
              </a:solidFill>
            </a:endParaRPr>
          </a:p>
        </p:txBody>
      </p:sp>
      <p:sp>
        <p:nvSpPr>
          <p:cNvPr id="7" name="Segnaposto piè di pagina 7">
            <a:extLst>
              <a:ext uri="{FF2B5EF4-FFF2-40B4-BE49-F238E27FC236}">
                <a16:creationId xmlns:a16="http://schemas.microsoft.com/office/drawing/2014/main" id="{79D46D72-4C2A-43DB-BDDD-BA696913F637}"/>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pic>
        <p:nvPicPr>
          <p:cNvPr id="8" name="Picture 4">
            <a:extLst>
              <a:ext uri="{FF2B5EF4-FFF2-40B4-BE49-F238E27FC236}">
                <a16:creationId xmlns:a16="http://schemas.microsoft.com/office/drawing/2014/main" id="{5A613F2D-9F78-4FF3-A7AE-3C051BC3A359}"/>
              </a:ext>
            </a:extLst>
          </p:cNvPr>
          <p:cNvPicPr>
            <a:picLocks noChangeAspect="1" noChangeArrowheads="1"/>
          </p:cNvPicPr>
          <p:nvPr/>
        </p:nvPicPr>
        <p:blipFill>
          <a:blip r:embed="rId3">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538163" y="611188"/>
            <a:ext cx="80660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2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4" name="Google Shape;144;p4" descr="Immagine che contiene erba, esterni, pianta, verde&#10;&#10;Descrizione generata automa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09900" y="1557337"/>
            <a:ext cx="3168650" cy="4422775"/>
          </a:xfrm>
          <a:prstGeom prst="rect">
            <a:avLst/>
          </a:prstGeom>
          <a:noFill/>
          <a:ln>
            <a:noFill/>
          </a:ln>
        </p:spPr>
      </p:pic>
      <p:cxnSp>
        <p:nvCxnSpPr>
          <p:cNvPr id="145" name="Google Shape;145;p4"/>
          <p:cNvCxnSpPr/>
          <p:nvPr/>
        </p:nvCxnSpPr>
        <p:spPr>
          <a:xfrm rot="10800000">
            <a:off x="4738687" y="3597275"/>
            <a:ext cx="1831975" cy="846137"/>
          </a:xfrm>
          <a:prstGeom prst="straightConnector1">
            <a:avLst/>
          </a:prstGeom>
          <a:noFill/>
          <a:ln w="9525" cap="flat" cmpd="sng">
            <a:solidFill>
              <a:srgbClr val="FF0000"/>
            </a:solidFill>
            <a:prstDash val="solid"/>
            <a:miter lim="800000"/>
            <a:headEnd type="none" w="med" len="med"/>
            <a:tailEnd type="triangle" w="med" len="med"/>
          </a:ln>
        </p:spPr>
      </p:cxnSp>
      <p:sp>
        <p:nvSpPr>
          <p:cNvPr id="146" name="Google Shape;146;p4"/>
          <p:cNvSpPr txBox="1"/>
          <p:nvPr/>
        </p:nvSpPr>
        <p:spPr>
          <a:xfrm>
            <a:off x="6684962" y="4243387"/>
            <a:ext cx="90646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Stipole</a:t>
            </a:r>
            <a:endParaRPr/>
          </a:p>
        </p:txBody>
      </p:sp>
      <p:cxnSp>
        <p:nvCxnSpPr>
          <p:cNvPr id="147" name="Google Shape;147;p4"/>
          <p:cNvCxnSpPr/>
          <p:nvPr/>
        </p:nvCxnSpPr>
        <p:spPr>
          <a:xfrm flipH="1">
            <a:off x="5099050" y="2555875"/>
            <a:ext cx="1576387" cy="492125"/>
          </a:xfrm>
          <a:prstGeom prst="straightConnector1">
            <a:avLst/>
          </a:prstGeom>
          <a:noFill/>
          <a:ln w="9525" cap="flat" cmpd="sng">
            <a:solidFill>
              <a:srgbClr val="FF0000"/>
            </a:solidFill>
            <a:prstDash val="solid"/>
            <a:miter lim="800000"/>
            <a:headEnd type="none" w="med" len="med"/>
            <a:tailEnd type="triangle" w="med" len="med"/>
          </a:ln>
        </p:spPr>
      </p:cxnSp>
      <p:sp>
        <p:nvSpPr>
          <p:cNvPr id="148" name="Google Shape;148;p4"/>
          <p:cNvSpPr txBox="1"/>
          <p:nvPr/>
        </p:nvSpPr>
        <p:spPr>
          <a:xfrm>
            <a:off x="6715125" y="2341562"/>
            <a:ext cx="1057275" cy="40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Margine</a:t>
            </a:r>
            <a:endParaRPr/>
          </a:p>
        </p:txBody>
      </p:sp>
      <p:cxnSp>
        <p:nvCxnSpPr>
          <p:cNvPr id="149" name="Google Shape;149;p4"/>
          <p:cNvCxnSpPr/>
          <p:nvPr/>
        </p:nvCxnSpPr>
        <p:spPr>
          <a:xfrm flipH="1">
            <a:off x="5224462" y="1639887"/>
            <a:ext cx="1346200" cy="409575"/>
          </a:xfrm>
          <a:prstGeom prst="straightConnector1">
            <a:avLst/>
          </a:prstGeom>
          <a:noFill/>
          <a:ln w="9525" cap="flat" cmpd="sng">
            <a:solidFill>
              <a:srgbClr val="FF0000"/>
            </a:solidFill>
            <a:prstDash val="solid"/>
            <a:miter lim="800000"/>
            <a:headEnd type="none" w="med" len="med"/>
            <a:tailEnd type="triangle" w="med" len="med"/>
          </a:ln>
        </p:spPr>
      </p:cxnSp>
      <p:sp>
        <p:nvSpPr>
          <p:cNvPr id="150" name="Google Shape;150;p4"/>
          <p:cNvSpPr txBox="1"/>
          <p:nvPr/>
        </p:nvSpPr>
        <p:spPr>
          <a:xfrm>
            <a:off x="6742112" y="1301750"/>
            <a:ext cx="765175"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Apice</a:t>
            </a:r>
            <a:endParaRPr/>
          </a:p>
        </p:txBody>
      </p:sp>
      <p:cxnSp>
        <p:nvCxnSpPr>
          <p:cNvPr id="151" name="Google Shape;151;p4"/>
          <p:cNvCxnSpPr/>
          <p:nvPr/>
        </p:nvCxnSpPr>
        <p:spPr>
          <a:xfrm flipH="1">
            <a:off x="4838700" y="4443412"/>
            <a:ext cx="1731962" cy="287337"/>
          </a:xfrm>
          <a:prstGeom prst="straightConnector1">
            <a:avLst/>
          </a:prstGeom>
          <a:noFill/>
          <a:ln w="9525" cap="flat" cmpd="sng">
            <a:solidFill>
              <a:srgbClr val="FF0000"/>
            </a:solidFill>
            <a:prstDash val="solid"/>
            <a:miter lim="800000"/>
            <a:headEnd type="none" w="med" len="med"/>
            <a:tailEnd type="triangle" w="med" len="med"/>
          </a:ln>
        </p:spPr>
      </p:cxnSp>
      <p:cxnSp>
        <p:nvCxnSpPr>
          <p:cNvPr id="152" name="Google Shape;152;p4"/>
          <p:cNvCxnSpPr/>
          <p:nvPr/>
        </p:nvCxnSpPr>
        <p:spPr>
          <a:xfrm flipH="1">
            <a:off x="5051425" y="2133600"/>
            <a:ext cx="1519237" cy="511175"/>
          </a:xfrm>
          <a:prstGeom prst="straightConnector1">
            <a:avLst/>
          </a:prstGeom>
          <a:noFill/>
          <a:ln w="9525" cap="flat" cmpd="sng">
            <a:solidFill>
              <a:srgbClr val="FF0000"/>
            </a:solidFill>
            <a:prstDash val="solid"/>
            <a:miter lim="800000"/>
            <a:headEnd type="none" w="med" len="med"/>
            <a:tailEnd type="triangle" w="med" len="med"/>
          </a:ln>
        </p:spPr>
      </p:cxnSp>
      <p:sp>
        <p:nvSpPr>
          <p:cNvPr id="153" name="Google Shape;153;p4"/>
          <p:cNvSpPr txBox="1"/>
          <p:nvPr/>
        </p:nvSpPr>
        <p:spPr>
          <a:xfrm>
            <a:off x="6716712" y="1897062"/>
            <a:ext cx="93821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Lamina</a:t>
            </a:r>
            <a:endParaRPr/>
          </a:p>
        </p:txBody>
      </p:sp>
      <p:cxnSp>
        <p:nvCxnSpPr>
          <p:cNvPr id="154" name="Google Shape;154;p4"/>
          <p:cNvCxnSpPr/>
          <p:nvPr/>
        </p:nvCxnSpPr>
        <p:spPr>
          <a:xfrm rot="10800000" flipH="1">
            <a:off x="2465387" y="3048000"/>
            <a:ext cx="1839912" cy="1122362"/>
          </a:xfrm>
          <a:prstGeom prst="straightConnector1">
            <a:avLst/>
          </a:prstGeom>
          <a:noFill/>
          <a:ln w="9525" cap="flat" cmpd="sng">
            <a:solidFill>
              <a:srgbClr val="FF0000"/>
            </a:solidFill>
            <a:prstDash val="solid"/>
            <a:miter lim="800000"/>
            <a:headEnd type="none" w="med" len="med"/>
            <a:tailEnd type="triangle" w="med" len="med"/>
          </a:ln>
        </p:spPr>
      </p:cxnSp>
      <p:sp>
        <p:nvSpPr>
          <p:cNvPr id="155" name="Google Shape;155;p4"/>
          <p:cNvSpPr txBox="1"/>
          <p:nvPr/>
        </p:nvSpPr>
        <p:spPr>
          <a:xfrm>
            <a:off x="1514475" y="3970337"/>
            <a:ext cx="98266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Picciolo</a:t>
            </a:r>
            <a:endParaRPr/>
          </a:p>
        </p:txBody>
      </p:sp>
      <p:cxnSp>
        <p:nvCxnSpPr>
          <p:cNvPr id="156" name="Google Shape;156;p4"/>
          <p:cNvCxnSpPr/>
          <p:nvPr/>
        </p:nvCxnSpPr>
        <p:spPr>
          <a:xfrm>
            <a:off x="2774950" y="1501775"/>
            <a:ext cx="1343025" cy="665162"/>
          </a:xfrm>
          <a:prstGeom prst="straightConnector1">
            <a:avLst/>
          </a:prstGeom>
          <a:noFill/>
          <a:ln w="9525" cap="flat" cmpd="sng">
            <a:solidFill>
              <a:srgbClr val="FF0000"/>
            </a:solidFill>
            <a:prstDash val="solid"/>
            <a:miter lim="800000"/>
            <a:headEnd type="none" w="med" len="med"/>
            <a:tailEnd type="triangle" w="med" len="med"/>
          </a:ln>
        </p:spPr>
      </p:cxnSp>
      <p:sp>
        <p:nvSpPr>
          <p:cNvPr id="157" name="Google Shape;157;p4"/>
          <p:cNvSpPr txBox="1"/>
          <p:nvPr/>
        </p:nvSpPr>
        <p:spPr>
          <a:xfrm>
            <a:off x="1525587" y="1155700"/>
            <a:ext cx="128905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Nervatura </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centrale</a:t>
            </a:r>
            <a:endParaRPr/>
          </a:p>
        </p:txBody>
      </p:sp>
      <p:cxnSp>
        <p:nvCxnSpPr>
          <p:cNvPr id="158" name="Google Shape;158;p4"/>
          <p:cNvCxnSpPr/>
          <p:nvPr/>
        </p:nvCxnSpPr>
        <p:spPr>
          <a:xfrm rot="10800000" flipH="1">
            <a:off x="2446337" y="2414587"/>
            <a:ext cx="1560512" cy="311150"/>
          </a:xfrm>
          <a:prstGeom prst="straightConnector1">
            <a:avLst/>
          </a:prstGeom>
          <a:noFill/>
          <a:ln w="9525" cap="flat" cmpd="sng">
            <a:solidFill>
              <a:srgbClr val="FF0000"/>
            </a:solidFill>
            <a:prstDash val="solid"/>
            <a:miter lim="800000"/>
            <a:headEnd type="none" w="med" len="med"/>
            <a:tailEnd type="triangle" w="med" len="med"/>
          </a:ln>
        </p:spPr>
      </p:cxnSp>
      <p:cxnSp>
        <p:nvCxnSpPr>
          <p:cNvPr id="159" name="Google Shape;159;p4"/>
          <p:cNvCxnSpPr/>
          <p:nvPr/>
        </p:nvCxnSpPr>
        <p:spPr>
          <a:xfrm>
            <a:off x="2513012" y="2725737"/>
            <a:ext cx="1882775" cy="0"/>
          </a:xfrm>
          <a:prstGeom prst="straightConnector1">
            <a:avLst/>
          </a:prstGeom>
          <a:noFill/>
          <a:ln w="9525" cap="flat" cmpd="sng">
            <a:solidFill>
              <a:srgbClr val="FF0000"/>
            </a:solidFill>
            <a:prstDash val="solid"/>
            <a:miter lim="800000"/>
            <a:headEnd type="none" w="med" len="med"/>
            <a:tailEnd type="triangle" w="med" len="med"/>
          </a:ln>
        </p:spPr>
      </p:cxnSp>
      <p:sp>
        <p:nvSpPr>
          <p:cNvPr id="160" name="Google Shape;160;p4"/>
          <p:cNvSpPr txBox="1"/>
          <p:nvPr/>
        </p:nvSpPr>
        <p:spPr>
          <a:xfrm>
            <a:off x="1325562" y="2517775"/>
            <a:ext cx="1239837"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Nervature</a:t>
            </a:r>
            <a:endParaRPr/>
          </a:p>
        </p:txBody>
      </p:sp>
      <p:sp>
        <p:nvSpPr>
          <p:cNvPr id="161" name="Google Shape;161;p4"/>
          <p:cNvSpPr txBox="1"/>
          <p:nvPr/>
        </p:nvSpPr>
        <p:spPr>
          <a:xfrm>
            <a:off x="1042987" y="541337"/>
            <a:ext cx="7232650" cy="6143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dirty="0" err="1">
                <a:solidFill>
                  <a:srgbClr val="006600"/>
                </a:solidFill>
                <a:latin typeface="Calibri"/>
                <a:ea typeface="Calibri"/>
                <a:cs typeface="Calibri"/>
                <a:sym typeface="Calibri"/>
              </a:rPr>
              <a:t>Foglia</a:t>
            </a:r>
            <a:r>
              <a:rPr lang="en-US" sz="2000" b="1" i="1" u="none" dirty="0">
                <a:solidFill>
                  <a:srgbClr val="006600"/>
                </a:solidFill>
                <a:latin typeface="Calibri"/>
                <a:ea typeface="Calibri"/>
                <a:cs typeface="Calibri"/>
                <a:sym typeface="Calibri"/>
              </a:rPr>
              <a:t> semplice </a:t>
            </a:r>
            <a:r>
              <a:rPr lang="en-US" sz="2000" b="1" i="1" u="none" dirty="0" err="1">
                <a:solidFill>
                  <a:srgbClr val="006600"/>
                </a:solidFill>
                <a:latin typeface="Calibri"/>
                <a:ea typeface="Calibri"/>
                <a:cs typeface="Calibri"/>
                <a:sym typeface="Calibri"/>
              </a:rPr>
              <a:t>eu-dicotiledone</a:t>
            </a:r>
            <a:r>
              <a:rPr lang="en-US" sz="2000" b="1" i="1" u="none" dirty="0">
                <a:solidFill>
                  <a:srgbClr val="006600"/>
                </a:solidFill>
                <a:latin typeface="Calibri"/>
                <a:ea typeface="Calibri"/>
                <a:cs typeface="Calibri"/>
                <a:sym typeface="Calibri"/>
              </a:rPr>
              <a:t> </a:t>
            </a:r>
            <a:endParaRPr dirty="0"/>
          </a:p>
          <a:p>
            <a:pPr marL="0" marR="0" lvl="0" indent="0" algn="ctr" rtl="0">
              <a:lnSpc>
                <a:spcPct val="100000"/>
              </a:lnSpc>
              <a:spcBef>
                <a:spcPts val="0"/>
              </a:spcBef>
              <a:spcAft>
                <a:spcPts val="0"/>
              </a:spcAft>
              <a:buClr>
                <a:srgbClr val="006600"/>
              </a:buClr>
              <a:buSzPts val="1400"/>
              <a:buFont typeface="Calibri"/>
              <a:buNone/>
            </a:pPr>
            <a:r>
              <a:rPr lang="en-US" sz="1400" b="1" i="0" u="none" dirty="0">
                <a:solidFill>
                  <a:srgbClr val="006600"/>
                </a:solidFill>
                <a:latin typeface="Calibri"/>
                <a:ea typeface="Calibri"/>
                <a:cs typeface="Calibri"/>
                <a:sym typeface="Calibri"/>
              </a:rPr>
              <a:t>(</a:t>
            </a:r>
            <a:r>
              <a:rPr lang="en-US" sz="1400" b="1" i="1" u="none" dirty="0">
                <a:solidFill>
                  <a:srgbClr val="006600"/>
                </a:solidFill>
                <a:latin typeface="Calibri"/>
                <a:ea typeface="Calibri"/>
                <a:cs typeface="Calibri"/>
                <a:sym typeface="Calibri"/>
              </a:rPr>
              <a:t>Salix </a:t>
            </a:r>
            <a:r>
              <a:rPr lang="en-US" sz="1400" b="1" i="1" u="none" dirty="0" err="1">
                <a:solidFill>
                  <a:srgbClr val="006600"/>
                </a:solidFill>
                <a:latin typeface="Calibri"/>
                <a:ea typeface="Calibri"/>
                <a:cs typeface="Calibri"/>
                <a:sym typeface="Calibri"/>
              </a:rPr>
              <a:t>appendiculata</a:t>
            </a:r>
            <a:r>
              <a:rPr lang="en-US" sz="1400" b="1" i="1" u="none" dirty="0">
                <a:solidFill>
                  <a:srgbClr val="006600"/>
                </a:solidFill>
                <a:latin typeface="Calibri"/>
                <a:ea typeface="Calibri"/>
                <a:cs typeface="Calibri"/>
                <a:sym typeface="Calibri"/>
              </a:rPr>
              <a:t> </a:t>
            </a:r>
            <a:r>
              <a:rPr lang="en-US" sz="1400" b="1" i="0" u="none" dirty="0" err="1">
                <a:solidFill>
                  <a:srgbClr val="006600"/>
                </a:solidFill>
                <a:latin typeface="Calibri"/>
                <a:ea typeface="Calibri"/>
                <a:cs typeface="Calibri"/>
                <a:sym typeface="Calibri"/>
              </a:rPr>
              <a:t>Vill</a:t>
            </a:r>
            <a:r>
              <a:rPr lang="en-US" sz="1400" b="1" i="1" u="none" dirty="0">
                <a:solidFill>
                  <a:srgbClr val="006600"/>
                </a:solidFill>
                <a:latin typeface="Calibri"/>
                <a:ea typeface="Calibri"/>
                <a:cs typeface="Calibri"/>
                <a:sym typeface="Calibri"/>
              </a:rPr>
              <a:t>.</a:t>
            </a:r>
            <a:r>
              <a:rPr lang="en-US" sz="1400" b="1" i="0" u="none" dirty="0">
                <a:solidFill>
                  <a:srgbClr val="006600"/>
                </a:solidFill>
                <a:latin typeface="Calibri"/>
                <a:ea typeface="Calibri"/>
                <a:cs typeface="Calibri"/>
                <a:sym typeface="Calibri"/>
              </a:rPr>
              <a:t>)</a:t>
            </a:r>
            <a:endParaRPr dirty="0"/>
          </a:p>
        </p:txBody>
      </p:sp>
      <p:sp>
        <p:nvSpPr>
          <p:cNvPr id="162" name="Google Shape;162;p4"/>
          <p:cNvSpPr/>
          <p:nvPr/>
        </p:nvSpPr>
        <p:spPr>
          <a:xfrm rot="3300000">
            <a:off x="3659981" y="3688556"/>
            <a:ext cx="504825" cy="242887"/>
          </a:xfrm>
          <a:prstGeom prst="curvedUpArrow">
            <a:avLst>
              <a:gd name="adj1" fmla="val 16411"/>
              <a:gd name="adj2" fmla="val 20303"/>
              <a:gd name="adj3" fmla="val 0"/>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63" name="Google Shape;163;p4"/>
          <p:cNvSpPr txBox="1"/>
          <p:nvPr/>
        </p:nvSpPr>
        <p:spPr>
          <a:xfrm rot="3360000">
            <a:off x="3549650" y="3711575"/>
            <a:ext cx="536575" cy="339725"/>
          </a:xfrm>
          <a:prstGeom prst="rect">
            <a:avLst/>
          </a:prstGeom>
          <a:solidFill>
            <a:schemeClr val="accent2">
              <a:alpha val="2980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800"/>
              <a:buFont typeface="Calibri"/>
              <a:buNone/>
            </a:pPr>
            <a:r>
              <a:rPr lang="en-US" sz="800" b="1" i="0" u="none">
                <a:solidFill>
                  <a:schemeClr val="dk1"/>
                </a:solidFill>
                <a:latin typeface="Calibri"/>
                <a:ea typeface="Calibri"/>
                <a:cs typeface="Calibri"/>
                <a:sym typeface="Calibri"/>
              </a:rPr>
              <a:t>Faccia </a:t>
            </a:r>
            <a:endParaRPr/>
          </a:p>
          <a:p>
            <a:pPr marL="0" marR="0" lvl="0" indent="0" algn="ctr" rtl="0">
              <a:lnSpc>
                <a:spcPct val="100000"/>
              </a:lnSpc>
              <a:spcBef>
                <a:spcPts val="0"/>
              </a:spcBef>
              <a:spcAft>
                <a:spcPts val="0"/>
              </a:spcAft>
              <a:buClr>
                <a:schemeClr val="dk1"/>
              </a:buClr>
              <a:buSzPts val="800"/>
              <a:buFont typeface="Calibri"/>
              <a:buNone/>
            </a:pPr>
            <a:r>
              <a:rPr lang="en-US" sz="800" b="1" i="0" u="none">
                <a:solidFill>
                  <a:schemeClr val="dk1"/>
                </a:solidFill>
                <a:latin typeface="Calibri"/>
                <a:ea typeface="Calibri"/>
                <a:cs typeface="Calibri"/>
                <a:sym typeface="Calibri"/>
              </a:rPr>
              <a:t>inferiore</a:t>
            </a:r>
            <a:endParaRPr/>
          </a:p>
        </p:txBody>
      </p:sp>
      <p:sp>
        <p:nvSpPr>
          <p:cNvPr id="164" name="Google Shape;164;p4"/>
          <p:cNvSpPr txBox="1"/>
          <p:nvPr/>
        </p:nvSpPr>
        <p:spPr>
          <a:xfrm rot="3180000">
            <a:off x="3867150" y="3382962"/>
            <a:ext cx="595312" cy="338137"/>
          </a:xfrm>
          <a:prstGeom prst="rect">
            <a:avLst/>
          </a:prstGeom>
          <a:solidFill>
            <a:schemeClr val="accent2">
              <a:alpha val="2980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800"/>
              <a:buFont typeface="Calibri"/>
              <a:buNone/>
            </a:pPr>
            <a:r>
              <a:rPr lang="en-US" sz="800" b="1" i="0" u="none">
                <a:solidFill>
                  <a:schemeClr val="accent2"/>
                </a:solidFill>
                <a:latin typeface="Calibri"/>
                <a:ea typeface="Calibri"/>
                <a:cs typeface="Calibri"/>
                <a:sym typeface="Calibri"/>
              </a:rPr>
              <a:t>Faccia</a:t>
            </a:r>
            <a:endParaRPr/>
          </a:p>
          <a:p>
            <a:pPr marL="0" marR="0" lvl="0" indent="0" algn="ctr" rtl="0">
              <a:lnSpc>
                <a:spcPct val="100000"/>
              </a:lnSpc>
              <a:spcBef>
                <a:spcPts val="0"/>
              </a:spcBef>
              <a:spcAft>
                <a:spcPts val="0"/>
              </a:spcAft>
              <a:buClr>
                <a:schemeClr val="accent2"/>
              </a:buClr>
              <a:buSzPts val="800"/>
              <a:buFont typeface="Calibri"/>
              <a:buNone/>
            </a:pPr>
            <a:r>
              <a:rPr lang="en-US" sz="800" b="1" i="0" u="none">
                <a:solidFill>
                  <a:schemeClr val="accent2"/>
                </a:solidFill>
                <a:latin typeface="Calibri"/>
                <a:ea typeface="Calibri"/>
                <a:cs typeface="Calibri"/>
                <a:sym typeface="Calibri"/>
              </a:rPr>
              <a:t> superiore</a:t>
            </a:r>
            <a:endParaRPr/>
          </a:p>
        </p:txBody>
      </p:sp>
      <p:sp>
        <p:nvSpPr>
          <p:cNvPr id="24" name="Line 10">
            <a:extLst>
              <a:ext uri="{FF2B5EF4-FFF2-40B4-BE49-F238E27FC236}">
                <a16:creationId xmlns:a16="http://schemas.microsoft.com/office/drawing/2014/main" id="{10138F64-2325-49DC-B6D3-34BA46753703}"/>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5" name="Text Box 11">
            <a:extLst>
              <a:ext uri="{FF2B5EF4-FFF2-40B4-BE49-F238E27FC236}">
                <a16:creationId xmlns:a16="http://schemas.microsoft.com/office/drawing/2014/main" id="{0EC27995-3CF3-4E4A-9E14-B26CFA4CCC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26" name="Segnaposto numero diapositiva 6">
            <a:extLst>
              <a:ext uri="{FF2B5EF4-FFF2-40B4-BE49-F238E27FC236}">
                <a16:creationId xmlns:a16="http://schemas.microsoft.com/office/drawing/2014/main" id="{A7E194FA-DF17-4EED-8BDE-473B765CE6E6}"/>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7</a:t>
            </a:fld>
            <a:endParaRPr lang="it-IT" altLang="it-IT" sz="1100">
              <a:solidFill>
                <a:schemeClr val="bg1"/>
              </a:solidFill>
            </a:endParaRPr>
          </a:p>
        </p:txBody>
      </p:sp>
      <p:sp>
        <p:nvSpPr>
          <p:cNvPr id="27" name="Segnaposto piè di pagina 7">
            <a:extLst>
              <a:ext uri="{FF2B5EF4-FFF2-40B4-BE49-F238E27FC236}">
                <a16:creationId xmlns:a16="http://schemas.microsoft.com/office/drawing/2014/main" id="{BE4DDEF3-69F0-40C5-844B-45BB153B00CE}"/>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9700" y="1844675"/>
            <a:ext cx="3313112" cy="2532062"/>
          </a:xfrm>
          <a:prstGeom prst="rect">
            <a:avLst/>
          </a:prstGeom>
          <a:noFill/>
          <a:ln>
            <a:noFill/>
          </a:ln>
        </p:spPr>
      </p:pic>
      <p:pic>
        <p:nvPicPr>
          <p:cNvPr id="170" name="Google Shape;170;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312" y="1844675"/>
            <a:ext cx="3313112" cy="2532062"/>
          </a:xfrm>
          <a:prstGeom prst="rect">
            <a:avLst/>
          </a:prstGeom>
          <a:noFill/>
          <a:ln>
            <a:noFill/>
          </a:ln>
        </p:spPr>
      </p:pic>
      <p:sp>
        <p:nvSpPr>
          <p:cNvPr id="172" name="Google Shape;172;p5"/>
          <p:cNvSpPr txBox="1"/>
          <p:nvPr/>
        </p:nvSpPr>
        <p:spPr>
          <a:xfrm>
            <a:off x="900112" y="531812"/>
            <a:ext cx="7231062" cy="6143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composta eu-dicotiledone</a:t>
            </a:r>
            <a:endParaRPr/>
          </a:p>
          <a:p>
            <a:pPr marL="0" marR="0" lvl="0" indent="0" algn="ctr" rtl="0">
              <a:lnSpc>
                <a:spcPct val="100000"/>
              </a:lnSpc>
              <a:spcBef>
                <a:spcPts val="0"/>
              </a:spcBef>
              <a:spcAft>
                <a:spcPts val="0"/>
              </a:spcAft>
              <a:buClr>
                <a:srgbClr val="006600"/>
              </a:buClr>
              <a:buSzPts val="1400"/>
              <a:buFont typeface="Calibri"/>
              <a:buNone/>
            </a:pPr>
            <a:r>
              <a:rPr lang="en-US" sz="14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Fraxinus ornus </a:t>
            </a:r>
            <a:r>
              <a:rPr lang="en-US" sz="1400" b="1" i="0" u="none">
                <a:solidFill>
                  <a:srgbClr val="006600"/>
                </a:solidFill>
                <a:latin typeface="Calibri"/>
                <a:ea typeface="Calibri"/>
                <a:cs typeface="Calibri"/>
                <a:sym typeface="Calibri"/>
              </a:rPr>
              <a:t>L.)</a:t>
            </a:r>
            <a:endParaRPr/>
          </a:p>
        </p:txBody>
      </p:sp>
      <p:cxnSp>
        <p:nvCxnSpPr>
          <p:cNvPr id="173" name="Google Shape;173;p5"/>
          <p:cNvCxnSpPr/>
          <p:nvPr/>
        </p:nvCxnSpPr>
        <p:spPr>
          <a:xfrm rot="10800000" flipH="1">
            <a:off x="4354512" y="3111500"/>
            <a:ext cx="1512887" cy="1838325"/>
          </a:xfrm>
          <a:prstGeom prst="straightConnector1">
            <a:avLst/>
          </a:prstGeom>
          <a:noFill/>
          <a:ln w="9525" cap="flat" cmpd="sng">
            <a:solidFill>
              <a:srgbClr val="FF0000"/>
            </a:solidFill>
            <a:prstDash val="solid"/>
            <a:miter lim="800000"/>
            <a:headEnd type="none" w="med" len="med"/>
            <a:tailEnd type="triangle" w="med" len="med"/>
          </a:ln>
        </p:spPr>
      </p:cxnSp>
      <p:sp>
        <p:nvSpPr>
          <p:cNvPr id="174" name="Google Shape;174;p5"/>
          <p:cNvSpPr txBox="1"/>
          <p:nvPr/>
        </p:nvSpPr>
        <p:spPr>
          <a:xfrm>
            <a:off x="3770312" y="5027612"/>
            <a:ext cx="1190625"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Foglioline</a:t>
            </a:r>
            <a:endParaRPr/>
          </a:p>
        </p:txBody>
      </p:sp>
      <p:cxnSp>
        <p:nvCxnSpPr>
          <p:cNvPr id="175" name="Google Shape;175;p5"/>
          <p:cNvCxnSpPr/>
          <p:nvPr/>
        </p:nvCxnSpPr>
        <p:spPr>
          <a:xfrm rot="10800000">
            <a:off x="2289175" y="3513137"/>
            <a:ext cx="2066925" cy="1436687"/>
          </a:xfrm>
          <a:prstGeom prst="straightConnector1">
            <a:avLst/>
          </a:prstGeom>
          <a:noFill/>
          <a:ln w="9525" cap="flat" cmpd="sng">
            <a:solidFill>
              <a:srgbClr val="FF0000"/>
            </a:solidFill>
            <a:prstDash val="solid"/>
            <a:miter lim="800000"/>
            <a:headEnd type="none" w="med" len="med"/>
            <a:tailEnd type="triangle" w="med" len="med"/>
          </a:ln>
        </p:spPr>
      </p:cxnSp>
      <p:sp>
        <p:nvSpPr>
          <p:cNvPr id="176" name="Google Shape;176;p5"/>
          <p:cNvSpPr txBox="1"/>
          <p:nvPr/>
        </p:nvSpPr>
        <p:spPr>
          <a:xfrm>
            <a:off x="1030287" y="4441825"/>
            <a:ext cx="192881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Pagina superiore</a:t>
            </a:r>
            <a:endParaRPr/>
          </a:p>
        </p:txBody>
      </p:sp>
      <p:sp>
        <p:nvSpPr>
          <p:cNvPr id="177" name="Google Shape;177;p5"/>
          <p:cNvSpPr txBox="1"/>
          <p:nvPr/>
        </p:nvSpPr>
        <p:spPr>
          <a:xfrm>
            <a:off x="6021387" y="4452937"/>
            <a:ext cx="182245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Pagina inferiore</a:t>
            </a:r>
            <a:endParaRPr/>
          </a:p>
        </p:txBody>
      </p:sp>
      <p:cxnSp>
        <p:nvCxnSpPr>
          <p:cNvPr id="178" name="Google Shape;178;p5"/>
          <p:cNvCxnSpPr/>
          <p:nvPr/>
        </p:nvCxnSpPr>
        <p:spPr>
          <a:xfrm flipH="1">
            <a:off x="2124075" y="1631950"/>
            <a:ext cx="1111250" cy="1392237"/>
          </a:xfrm>
          <a:prstGeom prst="straightConnector1">
            <a:avLst/>
          </a:prstGeom>
          <a:noFill/>
          <a:ln w="9525" cap="flat" cmpd="sng">
            <a:solidFill>
              <a:srgbClr val="FF0000"/>
            </a:solidFill>
            <a:prstDash val="solid"/>
            <a:miter lim="800000"/>
            <a:headEnd type="none" w="med" len="med"/>
            <a:tailEnd type="triangle" w="med" len="med"/>
          </a:ln>
        </p:spPr>
      </p:cxnSp>
      <p:sp>
        <p:nvSpPr>
          <p:cNvPr id="179" name="Google Shape;179;p5"/>
          <p:cNvSpPr txBox="1"/>
          <p:nvPr/>
        </p:nvSpPr>
        <p:spPr>
          <a:xfrm>
            <a:off x="3209925" y="1368425"/>
            <a:ext cx="127635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Piccioletto</a:t>
            </a:r>
            <a:endParaRPr/>
          </a:p>
        </p:txBody>
      </p:sp>
      <p:cxnSp>
        <p:nvCxnSpPr>
          <p:cNvPr id="180" name="Google Shape;180;p5"/>
          <p:cNvCxnSpPr/>
          <p:nvPr/>
        </p:nvCxnSpPr>
        <p:spPr>
          <a:xfrm flipH="1">
            <a:off x="7097712" y="1404937"/>
            <a:ext cx="927100" cy="1476375"/>
          </a:xfrm>
          <a:prstGeom prst="straightConnector1">
            <a:avLst/>
          </a:prstGeom>
          <a:noFill/>
          <a:ln w="9525" cap="flat" cmpd="sng">
            <a:solidFill>
              <a:srgbClr val="FF0000"/>
            </a:solidFill>
            <a:prstDash val="solid"/>
            <a:miter lim="800000"/>
            <a:headEnd type="none" w="med" len="med"/>
            <a:tailEnd type="triangle" w="med" len="med"/>
          </a:ln>
        </p:spPr>
      </p:cxnSp>
      <p:sp>
        <p:nvSpPr>
          <p:cNvPr id="181" name="Google Shape;181;p5"/>
          <p:cNvSpPr txBox="1"/>
          <p:nvPr/>
        </p:nvSpPr>
        <p:spPr>
          <a:xfrm>
            <a:off x="7624762" y="1017587"/>
            <a:ext cx="101441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Rachide</a:t>
            </a:r>
            <a:endParaRPr/>
          </a:p>
        </p:txBody>
      </p:sp>
      <p:sp>
        <p:nvSpPr>
          <p:cNvPr id="15" name="Line 10">
            <a:extLst>
              <a:ext uri="{FF2B5EF4-FFF2-40B4-BE49-F238E27FC236}">
                <a16:creationId xmlns:a16="http://schemas.microsoft.com/office/drawing/2014/main" id="{7BBEBAFE-DBCB-49B8-8DA8-5B2D346EFE24}"/>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6" name="Text Box 11">
            <a:extLst>
              <a:ext uri="{FF2B5EF4-FFF2-40B4-BE49-F238E27FC236}">
                <a16:creationId xmlns:a16="http://schemas.microsoft.com/office/drawing/2014/main" id="{0BC6424D-26FB-4862-BD19-8447AD5454DD}"/>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17" name="Segnaposto numero diapositiva 6">
            <a:extLst>
              <a:ext uri="{FF2B5EF4-FFF2-40B4-BE49-F238E27FC236}">
                <a16:creationId xmlns:a16="http://schemas.microsoft.com/office/drawing/2014/main" id="{EF25F35B-9E23-485F-ABBC-BDF9CE4430B1}"/>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8</a:t>
            </a:fld>
            <a:endParaRPr lang="it-IT" altLang="it-IT" sz="1100">
              <a:solidFill>
                <a:schemeClr val="bg1"/>
              </a:solidFill>
            </a:endParaRPr>
          </a:p>
        </p:txBody>
      </p:sp>
      <p:sp>
        <p:nvSpPr>
          <p:cNvPr id="18" name="Segnaposto piè di pagina 7">
            <a:extLst>
              <a:ext uri="{FF2B5EF4-FFF2-40B4-BE49-F238E27FC236}">
                <a16:creationId xmlns:a16="http://schemas.microsoft.com/office/drawing/2014/main" id="{B4D6E166-3FDE-4B9B-AB9D-15B7B4C58132}"/>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6"/>
          <p:cNvSpPr txBox="1"/>
          <p:nvPr/>
        </p:nvSpPr>
        <p:spPr>
          <a:xfrm>
            <a:off x="1271587" y="847725"/>
            <a:ext cx="6696075"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palmato composta  eu-dicotiledone</a:t>
            </a:r>
            <a:endParaRPr/>
          </a:p>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Aesculus hippocastanum </a:t>
            </a:r>
            <a:r>
              <a:rPr lang="en-US" sz="1400" b="1" i="0" u="none">
                <a:solidFill>
                  <a:srgbClr val="006600"/>
                </a:solidFill>
                <a:latin typeface="Calibri"/>
                <a:ea typeface="Calibri"/>
                <a:cs typeface="Calibri"/>
                <a:sym typeface="Calibri"/>
              </a:rPr>
              <a:t>L..)</a:t>
            </a:r>
            <a:endParaRPr/>
          </a:p>
        </p:txBody>
      </p:sp>
      <p:pic>
        <p:nvPicPr>
          <p:cNvPr id="188" name="Google Shape;188;p6"/>
          <p:cNvPicPr preferRelativeResize="0"/>
          <p:nvPr/>
        </p:nvPicPr>
        <p:blipFill rotWithShape="1">
          <a:blip r:embed="rId3" cstate="screen">
            <a:alphaModFix/>
            <a:extLst>
              <a:ext uri="{28A0092B-C50C-407E-A947-70E740481C1C}">
                <a14:useLocalDpi xmlns:a14="http://schemas.microsoft.com/office/drawing/2010/main"/>
              </a:ext>
            </a:extLst>
          </a:blip>
          <a:srcRect l="8332"/>
          <a:stretch/>
        </p:blipFill>
        <p:spPr>
          <a:xfrm>
            <a:off x="2200275" y="1516062"/>
            <a:ext cx="4743450" cy="3879850"/>
          </a:xfrm>
          <a:prstGeom prst="rect">
            <a:avLst/>
          </a:prstGeom>
          <a:noFill/>
          <a:ln>
            <a:noFill/>
          </a:ln>
        </p:spPr>
      </p:pic>
      <p:sp>
        <p:nvSpPr>
          <p:cNvPr id="189" name="Google Shape;189;p6"/>
          <p:cNvSpPr txBox="1"/>
          <p:nvPr/>
        </p:nvSpPr>
        <p:spPr>
          <a:xfrm>
            <a:off x="6750050" y="3952875"/>
            <a:ext cx="1190625"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Foglioline</a:t>
            </a:r>
            <a:endParaRPr/>
          </a:p>
        </p:txBody>
      </p:sp>
      <p:cxnSp>
        <p:nvCxnSpPr>
          <p:cNvPr id="190" name="Google Shape;190;p6"/>
          <p:cNvCxnSpPr/>
          <p:nvPr/>
        </p:nvCxnSpPr>
        <p:spPr>
          <a:xfrm rot="10800000">
            <a:off x="5580062" y="2967037"/>
            <a:ext cx="1177925" cy="1211262"/>
          </a:xfrm>
          <a:prstGeom prst="straightConnector1">
            <a:avLst/>
          </a:prstGeom>
          <a:noFill/>
          <a:ln w="9525" cap="flat" cmpd="sng">
            <a:solidFill>
              <a:srgbClr val="FF0000"/>
            </a:solidFill>
            <a:prstDash val="solid"/>
            <a:miter lim="800000"/>
            <a:headEnd type="none" w="med" len="med"/>
            <a:tailEnd type="triangle" w="med" len="med"/>
          </a:ln>
        </p:spPr>
      </p:cxnSp>
      <p:cxnSp>
        <p:nvCxnSpPr>
          <p:cNvPr id="191" name="Google Shape;191;p6"/>
          <p:cNvCxnSpPr/>
          <p:nvPr/>
        </p:nvCxnSpPr>
        <p:spPr>
          <a:xfrm rot="10800000">
            <a:off x="5364162" y="4076700"/>
            <a:ext cx="1393825" cy="114300"/>
          </a:xfrm>
          <a:prstGeom prst="straightConnector1">
            <a:avLst/>
          </a:prstGeom>
          <a:noFill/>
          <a:ln w="9525" cap="flat" cmpd="sng">
            <a:solidFill>
              <a:srgbClr val="FF0000"/>
            </a:solidFill>
            <a:prstDash val="solid"/>
            <a:miter lim="800000"/>
            <a:headEnd type="none" w="med" len="med"/>
            <a:tailEnd type="triangle" w="med" len="med"/>
          </a:ln>
        </p:spPr>
      </p:cxnSp>
      <p:cxnSp>
        <p:nvCxnSpPr>
          <p:cNvPr id="192" name="Google Shape;192;p6"/>
          <p:cNvCxnSpPr/>
          <p:nvPr/>
        </p:nvCxnSpPr>
        <p:spPr>
          <a:xfrm rot="10800000">
            <a:off x="4313237" y="5207000"/>
            <a:ext cx="409575" cy="333375"/>
          </a:xfrm>
          <a:prstGeom prst="straightConnector1">
            <a:avLst/>
          </a:prstGeom>
          <a:noFill/>
          <a:ln w="9525" cap="flat" cmpd="sng">
            <a:solidFill>
              <a:srgbClr val="FF0000"/>
            </a:solidFill>
            <a:prstDash val="solid"/>
            <a:miter lim="800000"/>
            <a:headEnd type="none" w="med" len="med"/>
            <a:tailEnd type="triangle" w="med" len="med"/>
          </a:ln>
        </p:spPr>
      </p:cxnSp>
      <p:sp>
        <p:nvSpPr>
          <p:cNvPr id="193" name="Google Shape;193;p6"/>
          <p:cNvSpPr txBox="1"/>
          <p:nvPr/>
        </p:nvSpPr>
        <p:spPr>
          <a:xfrm>
            <a:off x="4714875" y="5384800"/>
            <a:ext cx="98266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Picciolo</a:t>
            </a:r>
            <a:endParaRPr/>
          </a:p>
        </p:txBody>
      </p:sp>
      <p:sp>
        <p:nvSpPr>
          <p:cNvPr id="10" name="Line 10">
            <a:extLst>
              <a:ext uri="{FF2B5EF4-FFF2-40B4-BE49-F238E27FC236}">
                <a16:creationId xmlns:a16="http://schemas.microsoft.com/office/drawing/2014/main" id="{8571CD20-2649-4011-B955-B8035975C36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B5330943-EA38-4EFB-9BBB-0CC099633B01}"/>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12" name="Segnaposto numero diapositiva 6">
            <a:extLst>
              <a:ext uri="{FF2B5EF4-FFF2-40B4-BE49-F238E27FC236}">
                <a16:creationId xmlns:a16="http://schemas.microsoft.com/office/drawing/2014/main" id="{B149EC2B-BF3A-4270-A599-99C4BD22F1CE}"/>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9</a:t>
            </a:fld>
            <a:endParaRPr lang="it-IT" altLang="it-IT" sz="1100">
              <a:solidFill>
                <a:schemeClr val="bg1"/>
              </a:solidFill>
            </a:endParaRPr>
          </a:p>
        </p:txBody>
      </p:sp>
      <p:sp>
        <p:nvSpPr>
          <p:cNvPr id="13" name="Segnaposto piè di pagina 7">
            <a:extLst>
              <a:ext uri="{FF2B5EF4-FFF2-40B4-BE49-F238E27FC236}">
                <a16:creationId xmlns:a16="http://schemas.microsoft.com/office/drawing/2014/main" id="{0C89D78C-41D6-4763-9B86-E3BD977E0E33}"/>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cSld>
  <p:clrMapOvr>
    <a:masterClrMapping/>
  </p:clrMapOvr>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2531</Words>
  <Application>Microsoft Office PowerPoint</Application>
  <PresentationFormat>Presentazione su schermo (4:3)</PresentationFormat>
  <Paragraphs>496</Paragraphs>
  <Slides>49</Slides>
  <Notes>25</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49</vt:i4>
      </vt:variant>
    </vt:vector>
  </HeadingPairs>
  <TitlesOfParts>
    <vt:vector size="54" baseType="lpstr">
      <vt:lpstr>Arial</vt:lpstr>
      <vt:lpstr>Bookman Old Style</vt:lpstr>
      <vt:lpstr>Calibri</vt:lpstr>
      <vt:lpstr>Times New Roman</vt:lpstr>
      <vt:lpstr>la sapienza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didattico</dc:title>
  <dc:creator>- -</dc:creator>
  <cp:lastModifiedBy>Federico Di Rita</cp:lastModifiedBy>
  <cp:revision>26</cp:revision>
  <dcterms:created xsi:type="dcterms:W3CDTF">2006-11-20T16:13:10Z</dcterms:created>
  <dcterms:modified xsi:type="dcterms:W3CDTF">2020-05-25T10:59:12Z</dcterms:modified>
</cp:coreProperties>
</file>