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57" r:id="rId4"/>
    <p:sldId id="261" r:id="rId5"/>
    <p:sldId id="263" r:id="rId6"/>
    <p:sldId id="258" r:id="rId7"/>
    <p:sldId id="264" r:id="rId8"/>
    <p:sldId id="259" r:id="rId9"/>
    <p:sldId id="269" r:id="rId10"/>
    <p:sldId id="265" r:id="rId11"/>
    <p:sldId id="266" r:id="rId12"/>
    <p:sldId id="267" r:id="rId13"/>
    <p:sldId id="26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5EE4C67-3CE7-4AFC-ADC5-0DEC43EA07CF}" type="datetimeFigureOut">
              <a:rPr lang="it-IT" smtClean="0"/>
              <a:t>26/10/2022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894703D-4A95-4FA8-98DB-AC692AE3CBD1}" type="slidenum">
              <a:rPr lang="it-IT" smtClean="0"/>
              <a:t>‹N›</a:t>
            </a:fld>
            <a:endParaRPr lang="it-IT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64816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E4C67-3CE7-4AFC-ADC5-0DEC43EA07CF}" type="datetimeFigureOut">
              <a:rPr lang="it-IT" smtClean="0"/>
              <a:t>26/10/2022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4703D-4A95-4FA8-98DB-AC692AE3CB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2607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E4C67-3CE7-4AFC-ADC5-0DEC43EA07CF}" type="datetimeFigureOut">
              <a:rPr lang="it-IT" smtClean="0"/>
              <a:t>26/10/2022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4703D-4A95-4FA8-98DB-AC692AE3CB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830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E4C67-3CE7-4AFC-ADC5-0DEC43EA07CF}" type="datetimeFigureOut">
              <a:rPr lang="it-IT" smtClean="0"/>
              <a:t>26/10/2022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4703D-4A95-4FA8-98DB-AC692AE3CB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1301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5EE4C67-3CE7-4AFC-ADC5-0DEC43EA07CF}" type="datetimeFigureOut">
              <a:rPr lang="it-IT" smtClean="0"/>
              <a:t>26/10/2022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894703D-4A95-4FA8-98DB-AC692AE3CBD1}" type="slidenum">
              <a:rPr lang="it-IT" smtClean="0"/>
              <a:t>‹N›</a:t>
            </a:fld>
            <a:endParaRPr lang="it-IT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26949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E4C67-3CE7-4AFC-ADC5-0DEC43EA07CF}" type="datetimeFigureOut">
              <a:rPr lang="it-IT" smtClean="0"/>
              <a:t>26/10/2022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4703D-4A95-4FA8-98DB-AC692AE3CB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217001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E4C67-3CE7-4AFC-ADC5-0DEC43EA07CF}" type="datetimeFigureOut">
              <a:rPr lang="it-IT" smtClean="0"/>
              <a:t>26/10/2022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4703D-4A95-4FA8-98DB-AC692AE3CB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157368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E4C67-3CE7-4AFC-ADC5-0DEC43EA07CF}" type="datetimeFigureOut">
              <a:rPr lang="it-IT" smtClean="0"/>
              <a:t>26/10/2022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4703D-4A95-4FA8-98DB-AC692AE3CB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6538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E4C67-3CE7-4AFC-ADC5-0DEC43EA07CF}" type="datetimeFigureOut">
              <a:rPr lang="it-IT" smtClean="0"/>
              <a:t>26/10/2022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4703D-4A95-4FA8-98DB-AC692AE3CB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7186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75EE4C67-3CE7-4AFC-ADC5-0DEC43EA07CF}" type="datetimeFigureOut">
              <a:rPr lang="it-IT" smtClean="0"/>
              <a:t>26/10/2022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894703D-4A95-4FA8-98DB-AC692AE3CBD1}" type="slidenum">
              <a:rPr lang="it-IT" smtClean="0"/>
              <a:t>‹N›</a:t>
            </a:fld>
            <a:endParaRPr lang="it-IT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084446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75EE4C67-3CE7-4AFC-ADC5-0DEC43EA07CF}" type="datetimeFigureOut">
              <a:rPr lang="it-IT" smtClean="0"/>
              <a:t>26/10/2022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894703D-4A95-4FA8-98DB-AC692AE3CB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867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5EE4C67-3CE7-4AFC-ADC5-0DEC43EA07CF}" type="datetimeFigureOut">
              <a:rPr lang="it-IT" smtClean="0"/>
              <a:t>26/10/2022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894703D-4A95-4FA8-98DB-AC692AE3CBD1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48789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dirty="0" err="1"/>
              <a:t>actions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01006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/>
              <a:t>Actions</a:t>
            </a:r>
            <a:r>
              <a:rPr lang="it-IT" dirty="0"/>
              <a:t> </a:t>
            </a:r>
            <a:r>
              <a:rPr lang="it-IT" dirty="0" err="1"/>
              <a:t>against</a:t>
            </a:r>
            <a:r>
              <a:rPr lang="it-IT" dirty="0"/>
              <a:t> the Union – II. </a:t>
            </a:r>
            <a:r>
              <a:rPr lang="it-IT" dirty="0" err="1"/>
              <a:t>Judicial</a:t>
            </a:r>
            <a:r>
              <a:rPr lang="it-IT" dirty="0"/>
              <a:t> </a:t>
            </a:r>
            <a:r>
              <a:rPr lang="it-IT" dirty="0" err="1"/>
              <a:t>review</a:t>
            </a:r>
            <a:r>
              <a:rPr lang="it-IT" dirty="0"/>
              <a:t> (</a:t>
            </a:r>
            <a:r>
              <a:rPr lang="it-IT" dirty="0" err="1"/>
              <a:t>action</a:t>
            </a:r>
            <a:r>
              <a:rPr lang="it-IT" dirty="0"/>
              <a:t> for </a:t>
            </a:r>
            <a:r>
              <a:rPr lang="it-IT" dirty="0" err="1"/>
              <a:t>annulment</a:t>
            </a:r>
            <a:r>
              <a:rPr lang="it-IT" dirty="0"/>
              <a:t> – </a:t>
            </a:r>
            <a:r>
              <a:rPr lang="it-IT" dirty="0" err="1"/>
              <a:t>article</a:t>
            </a:r>
            <a:r>
              <a:rPr lang="it-IT" dirty="0"/>
              <a:t> 263 TFEU)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Legal standing </a:t>
            </a:r>
            <a:r>
              <a:rPr lang="it-IT" dirty="0" err="1"/>
              <a:t>before</a:t>
            </a:r>
            <a:r>
              <a:rPr lang="it-IT" dirty="0"/>
              <a:t> the Court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err="1"/>
              <a:t>Privileged</a:t>
            </a:r>
            <a:r>
              <a:rPr lang="it-IT" dirty="0"/>
              <a:t> </a:t>
            </a:r>
            <a:r>
              <a:rPr lang="it-IT" dirty="0" err="1"/>
              <a:t>applicants</a:t>
            </a:r>
            <a:r>
              <a:rPr lang="it-IT" dirty="0"/>
              <a:t>: </a:t>
            </a:r>
            <a:r>
              <a:rPr lang="it-IT" dirty="0" err="1"/>
              <a:t>Member</a:t>
            </a:r>
            <a:r>
              <a:rPr lang="it-IT" dirty="0"/>
              <a:t> </a:t>
            </a:r>
            <a:r>
              <a:rPr lang="it-IT" dirty="0" err="1"/>
              <a:t>States</a:t>
            </a:r>
            <a:r>
              <a:rPr lang="it-IT" dirty="0"/>
              <a:t>, </a:t>
            </a:r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dirty="0" err="1"/>
              <a:t>Parliament</a:t>
            </a:r>
            <a:r>
              <a:rPr lang="it-IT" dirty="0"/>
              <a:t>, </a:t>
            </a:r>
            <a:r>
              <a:rPr lang="it-IT" dirty="0" err="1"/>
              <a:t>Council</a:t>
            </a:r>
            <a:r>
              <a:rPr lang="it-IT" dirty="0"/>
              <a:t>, </a:t>
            </a:r>
            <a:r>
              <a:rPr lang="it-IT" dirty="0" err="1"/>
              <a:t>Commission</a:t>
            </a:r>
            <a:r>
              <a:rPr lang="it-IT" dirty="0"/>
              <a:t>. </a:t>
            </a:r>
            <a:r>
              <a:rPr lang="it-IT" dirty="0" err="1"/>
              <a:t>They</a:t>
            </a:r>
            <a:r>
              <a:rPr lang="it-IT" dirty="0"/>
              <a:t> are ex officio </a:t>
            </a:r>
            <a:r>
              <a:rPr lang="it-IT" dirty="0" err="1"/>
              <a:t>deemed</a:t>
            </a:r>
            <a:r>
              <a:rPr lang="it-IT" dirty="0"/>
              <a:t> to be </a:t>
            </a:r>
            <a:r>
              <a:rPr lang="it-IT" dirty="0" err="1"/>
              <a:t>affected</a:t>
            </a:r>
            <a:r>
              <a:rPr lang="it-IT" dirty="0"/>
              <a:t> by the </a:t>
            </a:r>
            <a:r>
              <a:rPr lang="it-IT" dirty="0" err="1"/>
              <a:t>adoption</a:t>
            </a:r>
            <a:r>
              <a:rPr lang="it-IT" dirty="0"/>
              <a:t> of a Union </a:t>
            </a:r>
            <a:r>
              <a:rPr lang="it-IT" dirty="0" err="1"/>
              <a:t>act</a:t>
            </a:r>
            <a:endParaRPr lang="it-IT" dirty="0"/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Semi-</a:t>
            </a:r>
            <a:r>
              <a:rPr lang="it-IT" dirty="0" err="1"/>
              <a:t>privileged</a:t>
            </a:r>
            <a:r>
              <a:rPr lang="it-IT" dirty="0"/>
              <a:t> </a:t>
            </a:r>
            <a:r>
              <a:rPr lang="it-IT" dirty="0" err="1"/>
              <a:t>applicants</a:t>
            </a:r>
            <a:r>
              <a:rPr lang="it-IT" dirty="0"/>
              <a:t>: Court of Auditors, </a:t>
            </a:r>
            <a:r>
              <a:rPr lang="it-IT" dirty="0" err="1"/>
              <a:t>European</a:t>
            </a:r>
            <a:r>
              <a:rPr lang="it-IT" dirty="0"/>
              <a:t> Central </a:t>
            </a:r>
            <a:r>
              <a:rPr lang="it-IT" dirty="0" err="1"/>
              <a:t>Bank</a:t>
            </a:r>
            <a:r>
              <a:rPr lang="it-IT" dirty="0"/>
              <a:t>, </a:t>
            </a:r>
            <a:r>
              <a:rPr lang="it-IT" dirty="0" err="1"/>
              <a:t>Committee</a:t>
            </a:r>
            <a:r>
              <a:rPr lang="it-IT" dirty="0"/>
              <a:t> of the </a:t>
            </a:r>
            <a:r>
              <a:rPr lang="it-IT" dirty="0" err="1"/>
              <a:t>Regions</a:t>
            </a:r>
            <a:r>
              <a:rPr lang="it-IT" dirty="0"/>
              <a:t>. </a:t>
            </a:r>
            <a:r>
              <a:rPr lang="it-IT" dirty="0" err="1"/>
              <a:t>They</a:t>
            </a:r>
            <a:r>
              <a:rPr lang="it-IT" dirty="0"/>
              <a:t> </a:t>
            </a:r>
            <a:r>
              <a:rPr lang="it-IT" dirty="0" err="1"/>
              <a:t>may</a:t>
            </a:r>
            <a:r>
              <a:rPr lang="it-IT" dirty="0"/>
              <a:t> </a:t>
            </a:r>
            <a:r>
              <a:rPr lang="it-IT" dirty="0" err="1"/>
              <a:t>bring</a:t>
            </a:r>
            <a:r>
              <a:rPr lang="it-IT" dirty="0"/>
              <a:t> </a:t>
            </a:r>
            <a:r>
              <a:rPr lang="it-IT" dirty="0" err="1"/>
              <a:t>actions</a:t>
            </a:r>
            <a:r>
              <a:rPr lang="it-IT" dirty="0"/>
              <a:t> </a:t>
            </a:r>
            <a:r>
              <a:rPr lang="it-IT" dirty="0" err="1"/>
              <a:t>solely</a:t>
            </a:r>
            <a:r>
              <a:rPr lang="it-IT" dirty="0"/>
              <a:t> for the </a:t>
            </a:r>
            <a:r>
              <a:rPr lang="it-IT" dirty="0" err="1"/>
              <a:t>purpose</a:t>
            </a:r>
            <a:r>
              <a:rPr lang="it-IT" dirty="0"/>
              <a:t> of </a:t>
            </a:r>
            <a:r>
              <a:rPr lang="it-IT" dirty="0" err="1"/>
              <a:t>protecting</a:t>
            </a:r>
            <a:r>
              <a:rPr lang="it-IT" dirty="0"/>
              <a:t> </a:t>
            </a:r>
            <a:r>
              <a:rPr lang="it-IT" dirty="0" err="1"/>
              <a:t>their</a:t>
            </a:r>
            <a:r>
              <a:rPr lang="it-IT" dirty="0"/>
              <a:t> </a:t>
            </a:r>
            <a:r>
              <a:rPr lang="it-IT" dirty="0" err="1"/>
              <a:t>prerogatives</a:t>
            </a:r>
            <a:r>
              <a:rPr lang="it-IT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Non-</a:t>
            </a:r>
            <a:r>
              <a:rPr lang="it-IT" dirty="0" err="1"/>
              <a:t>privileged</a:t>
            </a:r>
            <a:r>
              <a:rPr lang="it-IT" dirty="0"/>
              <a:t> </a:t>
            </a:r>
            <a:r>
              <a:rPr lang="it-IT" dirty="0" err="1"/>
              <a:t>applicants</a:t>
            </a:r>
            <a:r>
              <a:rPr lang="it-IT" dirty="0"/>
              <a:t>: </a:t>
            </a:r>
            <a:r>
              <a:rPr lang="it-IT" dirty="0" err="1"/>
              <a:t>natural</a:t>
            </a:r>
            <a:r>
              <a:rPr lang="it-IT" dirty="0"/>
              <a:t> or </a:t>
            </a:r>
            <a:r>
              <a:rPr lang="it-IT" dirty="0" err="1"/>
              <a:t>legal</a:t>
            </a:r>
            <a:r>
              <a:rPr lang="it-IT" dirty="0"/>
              <a:t> </a:t>
            </a:r>
            <a:r>
              <a:rPr lang="it-IT" dirty="0" err="1"/>
              <a:t>persons</a:t>
            </a:r>
            <a:r>
              <a:rPr lang="it-IT" dirty="0"/>
              <a:t>. </a:t>
            </a:r>
            <a:r>
              <a:rPr lang="it-IT" dirty="0" err="1"/>
              <a:t>They</a:t>
            </a:r>
            <a:r>
              <a:rPr lang="it-IT" dirty="0"/>
              <a:t> must </a:t>
            </a:r>
            <a:r>
              <a:rPr lang="it-IT" dirty="0" err="1"/>
              <a:t>demonstrate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the Union </a:t>
            </a:r>
            <a:r>
              <a:rPr lang="it-IT" dirty="0" err="1"/>
              <a:t>act</a:t>
            </a:r>
            <a:r>
              <a:rPr lang="it-IT" dirty="0"/>
              <a:t> </a:t>
            </a:r>
            <a:r>
              <a:rPr lang="it-IT" dirty="0" err="1"/>
              <a:t>affects</a:t>
            </a:r>
            <a:r>
              <a:rPr lang="it-IT" dirty="0"/>
              <a:t> </a:t>
            </a:r>
            <a:r>
              <a:rPr lang="it-IT" dirty="0" err="1"/>
              <a:t>them</a:t>
            </a:r>
            <a:r>
              <a:rPr lang="it-IT" dirty="0"/>
              <a:t> </a:t>
            </a:r>
            <a:r>
              <a:rPr lang="it-IT" dirty="0" err="1"/>
              <a:t>specifically</a:t>
            </a:r>
            <a:r>
              <a:rPr lang="it-IT" dirty="0"/>
              <a:t>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830688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/>
              <a:t>Actions</a:t>
            </a:r>
            <a:r>
              <a:rPr lang="it-IT" dirty="0"/>
              <a:t> </a:t>
            </a:r>
            <a:r>
              <a:rPr lang="it-IT" dirty="0" err="1"/>
              <a:t>against</a:t>
            </a:r>
            <a:r>
              <a:rPr lang="it-IT" dirty="0"/>
              <a:t> the Union – II. </a:t>
            </a:r>
            <a:r>
              <a:rPr lang="it-IT" dirty="0" err="1"/>
              <a:t>Judicial</a:t>
            </a:r>
            <a:r>
              <a:rPr lang="it-IT" dirty="0"/>
              <a:t> </a:t>
            </a:r>
            <a:r>
              <a:rPr lang="it-IT" dirty="0" err="1"/>
              <a:t>review</a:t>
            </a:r>
            <a:r>
              <a:rPr lang="it-IT" dirty="0"/>
              <a:t> (</a:t>
            </a:r>
            <a:r>
              <a:rPr lang="it-IT" dirty="0" err="1"/>
              <a:t>action</a:t>
            </a:r>
            <a:r>
              <a:rPr lang="it-IT" dirty="0"/>
              <a:t> for </a:t>
            </a:r>
            <a:r>
              <a:rPr lang="it-IT" dirty="0" err="1"/>
              <a:t>annulment</a:t>
            </a:r>
            <a:r>
              <a:rPr lang="it-IT" dirty="0"/>
              <a:t> – </a:t>
            </a:r>
            <a:r>
              <a:rPr lang="it-IT" dirty="0" err="1"/>
              <a:t>article</a:t>
            </a:r>
            <a:r>
              <a:rPr lang="it-IT" dirty="0"/>
              <a:t> 263 TFEU)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Legal standing of </a:t>
            </a:r>
            <a:r>
              <a:rPr lang="it-IT" dirty="0" err="1"/>
              <a:t>natural</a:t>
            </a:r>
            <a:r>
              <a:rPr lang="it-IT" dirty="0"/>
              <a:t> and </a:t>
            </a:r>
            <a:r>
              <a:rPr lang="it-IT" dirty="0" err="1"/>
              <a:t>legal</a:t>
            </a:r>
            <a:r>
              <a:rPr lang="it-IT" dirty="0"/>
              <a:t> </a:t>
            </a:r>
            <a:r>
              <a:rPr lang="it-IT" dirty="0" err="1"/>
              <a:t>persons</a:t>
            </a:r>
            <a:r>
              <a:rPr lang="it-IT" dirty="0"/>
              <a:t> in the Rome </a:t>
            </a:r>
            <a:r>
              <a:rPr lang="it-IT" dirty="0" err="1"/>
              <a:t>Treaty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«</a:t>
            </a:r>
            <a:r>
              <a:rPr lang="it-IT" dirty="0" err="1"/>
              <a:t>Any</a:t>
            </a:r>
            <a:r>
              <a:rPr lang="it-IT" dirty="0"/>
              <a:t> </a:t>
            </a:r>
            <a:r>
              <a:rPr lang="it-IT" dirty="0" err="1"/>
              <a:t>natural</a:t>
            </a:r>
            <a:r>
              <a:rPr lang="it-IT" dirty="0"/>
              <a:t> or </a:t>
            </a:r>
            <a:r>
              <a:rPr lang="it-IT" dirty="0" err="1"/>
              <a:t>legal</a:t>
            </a:r>
            <a:r>
              <a:rPr lang="it-IT" dirty="0"/>
              <a:t> </a:t>
            </a:r>
            <a:r>
              <a:rPr lang="it-IT" dirty="0" err="1"/>
              <a:t>person</a:t>
            </a:r>
            <a:r>
              <a:rPr lang="it-IT" dirty="0"/>
              <a:t> </a:t>
            </a:r>
            <a:r>
              <a:rPr lang="it-IT" dirty="0" err="1"/>
              <a:t>may</a:t>
            </a:r>
            <a:r>
              <a:rPr lang="it-IT" dirty="0"/>
              <a:t>… </a:t>
            </a:r>
            <a:r>
              <a:rPr lang="it-IT" dirty="0" err="1"/>
              <a:t>institute</a:t>
            </a:r>
            <a:r>
              <a:rPr lang="it-IT" dirty="0"/>
              <a:t> </a:t>
            </a:r>
            <a:r>
              <a:rPr lang="it-IT" dirty="0" err="1"/>
              <a:t>proceedings</a:t>
            </a:r>
            <a:r>
              <a:rPr lang="it-IT" dirty="0"/>
              <a:t> </a:t>
            </a:r>
            <a:r>
              <a:rPr lang="it-IT" dirty="0" err="1"/>
              <a:t>against</a:t>
            </a:r>
            <a:r>
              <a:rPr lang="it-IT" dirty="0"/>
              <a:t> a </a:t>
            </a:r>
            <a:r>
              <a:rPr lang="it-IT" dirty="0" err="1"/>
              <a:t>decision</a:t>
            </a:r>
            <a:r>
              <a:rPr lang="it-IT" dirty="0"/>
              <a:t> </a:t>
            </a:r>
            <a:r>
              <a:rPr lang="it-IT" dirty="0" err="1"/>
              <a:t>addressed</a:t>
            </a:r>
            <a:r>
              <a:rPr lang="it-IT" dirty="0"/>
              <a:t> to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person</a:t>
            </a:r>
            <a:r>
              <a:rPr lang="it-IT" dirty="0"/>
              <a:t> or </a:t>
            </a:r>
            <a:r>
              <a:rPr lang="it-IT" dirty="0" err="1"/>
              <a:t>against</a:t>
            </a:r>
            <a:r>
              <a:rPr lang="it-IT" dirty="0"/>
              <a:t> a </a:t>
            </a:r>
            <a:r>
              <a:rPr lang="it-IT" dirty="0" err="1"/>
              <a:t>decision</a:t>
            </a:r>
            <a:r>
              <a:rPr lang="it-IT" dirty="0"/>
              <a:t> </a:t>
            </a:r>
            <a:r>
              <a:rPr lang="it-IT" dirty="0" err="1"/>
              <a:t>which</a:t>
            </a:r>
            <a:r>
              <a:rPr lang="it-IT" dirty="0"/>
              <a:t>, </a:t>
            </a:r>
            <a:r>
              <a:rPr lang="it-IT" dirty="0" err="1"/>
              <a:t>although</a:t>
            </a:r>
            <a:r>
              <a:rPr lang="it-IT" dirty="0"/>
              <a:t> in the </a:t>
            </a:r>
            <a:r>
              <a:rPr lang="it-IT" dirty="0" err="1"/>
              <a:t>form</a:t>
            </a:r>
            <a:r>
              <a:rPr lang="it-IT" dirty="0"/>
              <a:t> of a </a:t>
            </a:r>
            <a:r>
              <a:rPr lang="it-IT" dirty="0" err="1"/>
              <a:t>regulation</a:t>
            </a:r>
            <a:r>
              <a:rPr lang="it-IT" dirty="0"/>
              <a:t> or </a:t>
            </a:r>
            <a:r>
              <a:rPr lang="it-IT" dirty="0" err="1"/>
              <a:t>decision</a:t>
            </a:r>
            <a:r>
              <a:rPr lang="it-IT" dirty="0"/>
              <a:t> </a:t>
            </a:r>
            <a:r>
              <a:rPr lang="it-IT" dirty="0" err="1"/>
              <a:t>addressed</a:t>
            </a:r>
            <a:r>
              <a:rPr lang="it-IT" dirty="0"/>
              <a:t> to </a:t>
            </a:r>
            <a:r>
              <a:rPr lang="it-IT" dirty="0" err="1"/>
              <a:t>another</a:t>
            </a:r>
            <a:r>
              <a:rPr lang="it-IT" dirty="0"/>
              <a:t> </a:t>
            </a:r>
            <a:r>
              <a:rPr lang="it-IT" dirty="0" err="1"/>
              <a:t>person</a:t>
            </a:r>
            <a:r>
              <a:rPr lang="it-IT" dirty="0"/>
              <a:t>, </a:t>
            </a:r>
            <a:r>
              <a:rPr lang="it-IT" dirty="0" err="1"/>
              <a:t>is</a:t>
            </a:r>
            <a:r>
              <a:rPr lang="it-IT" dirty="0"/>
              <a:t> of </a:t>
            </a:r>
            <a:r>
              <a:rPr lang="it-IT" dirty="0" err="1"/>
              <a:t>direct</a:t>
            </a:r>
            <a:r>
              <a:rPr lang="it-IT" dirty="0"/>
              <a:t> and </a:t>
            </a:r>
            <a:r>
              <a:rPr lang="it-IT" dirty="0" err="1"/>
              <a:t>individual</a:t>
            </a:r>
            <a:r>
              <a:rPr lang="it-IT" dirty="0"/>
              <a:t> </a:t>
            </a:r>
            <a:r>
              <a:rPr lang="it-IT" dirty="0" err="1"/>
              <a:t>concern</a:t>
            </a:r>
            <a:r>
              <a:rPr lang="it-IT" dirty="0"/>
              <a:t> to the </a:t>
            </a:r>
            <a:r>
              <a:rPr lang="it-IT" dirty="0" err="1"/>
              <a:t>applicant</a:t>
            </a:r>
            <a:r>
              <a:rPr lang="it-IT" dirty="0"/>
              <a:t>». </a:t>
            </a:r>
          </a:p>
          <a:p>
            <a:pPr marL="0" indent="0">
              <a:buNone/>
            </a:pPr>
            <a:r>
              <a:rPr lang="it-IT" dirty="0" err="1"/>
              <a:t>Critics</a:t>
            </a:r>
            <a:r>
              <a:rPr lang="it-IT" dirty="0"/>
              <a:t>: </a:t>
            </a:r>
            <a:r>
              <a:rPr lang="it-IT" dirty="0" err="1"/>
              <a:t>this</a:t>
            </a:r>
            <a:r>
              <a:rPr lang="it-IT" dirty="0"/>
              <a:t> </a:t>
            </a:r>
            <a:r>
              <a:rPr lang="it-IT" dirty="0" err="1"/>
              <a:t>limitation</a:t>
            </a:r>
            <a:r>
              <a:rPr lang="it-IT" dirty="0"/>
              <a:t> of private party standing (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interpreted</a:t>
            </a:r>
            <a:r>
              <a:rPr lang="it-IT" dirty="0"/>
              <a:t> by the Court in </a:t>
            </a:r>
            <a:r>
              <a:rPr lang="it-IT" dirty="0" err="1"/>
              <a:t>Plaumann</a:t>
            </a:r>
            <a:r>
              <a:rPr lang="it-IT" dirty="0"/>
              <a:t>, 1963) </a:t>
            </a:r>
            <a:r>
              <a:rPr lang="it-IT" dirty="0" err="1"/>
              <a:t>is</a:t>
            </a:r>
            <a:r>
              <a:rPr lang="it-IT" dirty="0"/>
              <a:t> an </a:t>
            </a:r>
            <a:r>
              <a:rPr lang="it-IT" dirty="0" err="1"/>
              <a:t>illiberal</a:t>
            </a:r>
            <a:r>
              <a:rPr lang="it-IT" dirty="0"/>
              <a:t> </a:t>
            </a:r>
            <a:r>
              <a:rPr lang="it-IT" dirty="0" err="1"/>
              <a:t>limitation</a:t>
            </a:r>
            <a:r>
              <a:rPr lang="it-IT" dirty="0"/>
              <a:t> of an </a:t>
            </a:r>
            <a:r>
              <a:rPr lang="it-IT" dirty="0" err="1"/>
              <a:t>individual</a:t>
            </a:r>
            <a:r>
              <a:rPr lang="it-IT" dirty="0"/>
              <a:t> </a:t>
            </a:r>
            <a:r>
              <a:rPr lang="it-IT" dirty="0" err="1"/>
              <a:t>fundamental</a:t>
            </a:r>
            <a:r>
              <a:rPr lang="it-IT" dirty="0"/>
              <a:t> right to </a:t>
            </a:r>
            <a:r>
              <a:rPr lang="it-IT" dirty="0" err="1"/>
              <a:t>judicial</a:t>
            </a:r>
            <a:r>
              <a:rPr lang="it-IT" dirty="0"/>
              <a:t> </a:t>
            </a:r>
            <a:r>
              <a:rPr lang="it-IT" dirty="0" err="1"/>
              <a:t>review</a:t>
            </a:r>
            <a:r>
              <a:rPr lang="it-IT" dirty="0"/>
              <a:t> (art. 47 EU Charter of </a:t>
            </a:r>
            <a:r>
              <a:rPr lang="it-IT" dirty="0" err="1"/>
              <a:t>fundamental</a:t>
            </a:r>
            <a:r>
              <a:rPr lang="it-IT" dirty="0"/>
              <a:t> rights). </a:t>
            </a:r>
          </a:p>
          <a:p>
            <a:pPr marL="0" indent="0">
              <a:buNone/>
            </a:pPr>
            <a:r>
              <a:rPr lang="it-IT" dirty="0" err="1"/>
              <a:t>Uniòn</a:t>
            </a:r>
            <a:r>
              <a:rPr lang="it-IT" dirty="0"/>
              <a:t> de </a:t>
            </a:r>
            <a:r>
              <a:rPr lang="it-IT" dirty="0" err="1"/>
              <a:t>Pequenos</a:t>
            </a:r>
            <a:r>
              <a:rPr lang="it-IT" dirty="0"/>
              <a:t> </a:t>
            </a:r>
            <a:r>
              <a:rPr lang="it-IT" dirty="0" err="1"/>
              <a:t>Agricultores</a:t>
            </a:r>
            <a:r>
              <a:rPr lang="it-IT" dirty="0"/>
              <a:t> (2003); Jego-</a:t>
            </a:r>
            <a:r>
              <a:rPr lang="it-IT" dirty="0" err="1"/>
              <a:t>Quéré</a:t>
            </a:r>
            <a:r>
              <a:rPr lang="it-IT"/>
              <a:t> (2004).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830688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/>
              <a:t>Actions</a:t>
            </a:r>
            <a:r>
              <a:rPr lang="it-IT" dirty="0"/>
              <a:t> </a:t>
            </a:r>
            <a:r>
              <a:rPr lang="it-IT" dirty="0" err="1"/>
              <a:t>against</a:t>
            </a:r>
            <a:r>
              <a:rPr lang="it-IT" dirty="0"/>
              <a:t> the Union – II. </a:t>
            </a:r>
            <a:r>
              <a:rPr lang="it-IT" dirty="0" err="1"/>
              <a:t>Judicial</a:t>
            </a:r>
            <a:r>
              <a:rPr lang="it-IT" dirty="0"/>
              <a:t> </a:t>
            </a:r>
            <a:r>
              <a:rPr lang="it-IT" dirty="0" err="1"/>
              <a:t>review</a:t>
            </a:r>
            <a:r>
              <a:rPr lang="it-IT" dirty="0"/>
              <a:t> (</a:t>
            </a:r>
            <a:r>
              <a:rPr lang="it-IT" dirty="0" err="1"/>
              <a:t>action</a:t>
            </a:r>
            <a:r>
              <a:rPr lang="it-IT" dirty="0"/>
              <a:t> for </a:t>
            </a:r>
            <a:r>
              <a:rPr lang="it-IT" dirty="0" err="1"/>
              <a:t>annulment</a:t>
            </a:r>
            <a:r>
              <a:rPr lang="it-IT" dirty="0"/>
              <a:t> – </a:t>
            </a:r>
            <a:r>
              <a:rPr lang="it-IT" dirty="0" err="1"/>
              <a:t>article</a:t>
            </a:r>
            <a:r>
              <a:rPr lang="it-IT" dirty="0"/>
              <a:t> 263 TFEU)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Legal standing of </a:t>
            </a:r>
            <a:r>
              <a:rPr lang="it-IT" dirty="0" err="1"/>
              <a:t>natural</a:t>
            </a:r>
            <a:r>
              <a:rPr lang="it-IT" dirty="0"/>
              <a:t> and </a:t>
            </a:r>
            <a:r>
              <a:rPr lang="it-IT" dirty="0" err="1"/>
              <a:t>legal</a:t>
            </a:r>
            <a:r>
              <a:rPr lang="it-IT" dirty="0"/>
              <a:t> </a:t>
            </a:r>
            <a:r>
              <a:rPr lang="it-IT" dirty="0" err="1"/>
              <a:t>persons</a:t>
            </a:r>
            <a:r>
              <a:rPr lang="it-IT" dirty="0"/>
              <a:t> in the </a:t>
            </a:r>
            <a:r>
              <a:rPr lang="it-IT" dirty="0" err="1"/>
              <a:t>Lisbon</a:t>
            </a:r>
            <a:r>
              <a:rPr lang="it-IT" dirty="0"/>
              <a:t> </a:t>
            </a:r>
            <a:r>
              <a:rPr lang="it-IT" dirty="0" err="1"/>
              <a:t>Treaty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«</a:t>
            </a:r>
            <a:r>
              <a:rPr lang="it-IT" dirty="0" err="1"/>
              <a:t>Any</a:t>
            </a:r>
            <a:r>
              <a:rPr lang="it-IT" dirty="0"/>
              <a:t> </a:t>
            </a:r>
            <a:r>
              <a:rPr lang="it-IT" dirty="0" err="1"/>
              <a:t>natural</a:t>
            </a:r>
            <a:r>
              <a:rPr lang="it-IT" dirty="0"/>
              <a:t> or </a:t>
            </a:r>
            <a:r>
              <a:rPr lang="it-IT" dirty="0" err="1"/>
              <a:t>legal</a:t>
            </a:r>
            <a:r>
              <a:rPr lang="it-IT" dirty="0"/>
              <a:t> </a:t>
            </a:r>
            <a:r>
              <a:rPr lang="it-IT" dirty="0" err="1"/>
              <a:t>person</a:t>
            </a:r>
            <a:r>
              <a:rPr lang="it-IT" dirty="0"/>
              <a:t> </a:t>
            </a:r>
            <a:r>
              <a:rPr lang="it-IT" dirty="0" err="1"/>
              <a:t>may</a:t>
            </a:r>
            <a:r>
              <a:rPr lang="it-IT" dirty="0"/>
              <a:t>… </a:t>
            </a:r>
            <a:r>
              <a:rPr lang="it-IT" dirty="0" err="1"/>
              <a:t>institute</a:t>
            </a:r>
            <a:r>
              <a:rPr lang="it-IT" dirty="0"/>
              <a:t> </a:t>
            </a:r>
            <a:r>
              <a:rPr lang="it-IT" dirty="0" err="1"/>
              <a:t>proceedings</a:t>
            </a:r>
            <a:r>
              <a:rPr lang="it-IT" dirty="0"/>
              <a:t> </a:t>
            </a:r>
            <a:r>
              <a:rPr lang="it-IT" dirty="0" err="1"/>
              <a:t>against</a:t>
            </a:r>
            <a:r>
              <a:rPr lang="it-IT" dirty="0"/>
              <a:t> an </a:t>
            </a:r>
            <a:r>
              <a:rPr lang="it-IT" dirty="0" err="1"/>
              <a:t>act</a:t>
            </a:r>
            <a:r>
              <a:rPr lang="it-IT" dirty="0"/>
              <a:t> </a:t>
            </a:r>
            <a:r>
              <a:rPr lang="it-IT" dirty="0" err="1"/>
              <a:t>addressed</a:t>
            </a:r>
            <a:r>
              <a:rPr lang="it-IT" dirty="0"/>
              <a:t> to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person</a:t>
            </a:r>
            <a:r>
              <a:rPr lang="it-IT" dirty="0"/>
              <a:t> or </a:t>
            </a:r>
            <a:r>
              <a:rPr lang="it-IT" dirty="0" err="1"/>
              <a:t>which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of </a:t>
            </a:r>
            <a:r>
              <a:rPr lang="it-IT" dirty="0" err="1"/>
              <a:t>direct</a:t>
            </a:r>
            <a:r>
              <a:rPr lang="it-IT" dirty="0"/>
              <a:t> and </a:t>
            </a:r>
            <a:r>
              <a:rPr lang="it-IT" dirty="0" err="1"/>
              <a:t>individual</a:t>
            </a:r>
            <a:r>
              <a:rPr lang="it-IT" dirty="0"/>
              <a:t> </a:t>
            </a:r>
            <a:r>
              <a:rPr lang="it-IT" dirty="0" err="1"/>
              <a:t>concern</a:t>
            </a:r>
            <a:r>
              <a:rPr lang="it-IT" dirty="0"/>
              <a:t> to </a:t>
            </a:r>
            <a:r>
              <a:rPr lang="it-IT" dirty="0" err="1"/>
              <a:t>them</a:t>
            </a:r>
            <a:r>
              <a:rPr lang="it-IT" dirty="0"/>
              <a:t>, and </a:t>
            </a:r>
            <a:r>
              <a:rPr lang="it-IT" dirty="0" err="1"/>
              <a:t>against</a:t>
            </a:r>
            <a:r>
              <a:rPr lang="it-IT" dirty="0"/>
              <a:t> a </a:t>
            </a:r>
            <a:r>
              <a:rPr lang="it-IT" dirty="0" err="1"/>
              <a:t>regulatory</a:t>
            </a:r>
            <a:r>
              <a:rPr lang="it-IT" dirty="0"/>
              <a:t> </a:t>
            </a:r>
            <a:r>
              <a:rPr lang="it-IT" dirty="0" err="1"/>
              <a:t>act</a:t>
            </a:r>
            <a:r>
              <a:rPr lang="it-IT" dirty="0"/>
              <a:t> </a:t>
            </a:r>
            <a:r>
              <a:rPr lang="it-IT" dirty="0" err="1"/>
              <a:t>which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of </a:t>
            </a:r>
            <a:r>
              <a:rPr lang="it-IT" dirty="0" err="1"/>
              <a:t>direct</a:t>
            </a:r>
            <a:r>
              <a:rPr lang="it-IT" dirty="0"/>
              <a:t> </a:t>
            </a:r>
            <a:r>
              <a:rPr lang="it-IT" dirty="0" err="1"/>
              <a:t>concern</a:t>
            </a:r>
            <a:r>
              <a:rPr lang="it-IT" dirty="0"/>
              <a:t> to </a:t>
            </a:r>
            <a:r>
              <a:rPr lang="it-IT" dirty="0" err="1"/>
              <a:t>them</a:t>
            </a:r>
            <a:r>
              <a:rPr lang="it-IT" dirty="0"/>
              <a:t> and </a:t>
            </a:r>
            <a:r>
              <a:rPr lang="it-IT" dirty="0" err="1"/>
              <a:t>does</a:t>
            </a:r>
            <a:r>
              <a:rPr lang="it-IT" dirty="0"/>
              <a:t> </a:t>
            </a:r>
            <a:r>
              <a:rPr lang="it-IT" dirty="0" err="1"/>
              <a:t>not</a:t>
            </a:r>
            <a:r>
              <a:rPr lang="it-IT" dirty="0"/>
              <a:t> </a:t>
            </a:r>
            <a:r>
              <a:rPr lang="it-IT" dirty="0" err="1"/>
              <a:t>entail</a:t>
            </a:r>
            <a:r>
              <a:rPr lang="it-IT" dirty="0"/>
              <a:t> </a:t>
            </a:r>
            <a:r>
              <a:rPr lang="it-IT" dirty="0" err="1"/>
              <a:t>implementing</a:t>
            </a:r>
            <a:r>
              <a:rPr lang="it-IT" dirty="0"/>
              <a:t> </a:t>
            </a:r>
            <a:r>
              <a:rPr lang="it-IT" dirty="0" err="1"/>
              <a:t>measures</a:t>
            </a:r>
            <a:r>
              <a:rPr lang="it-IT" dirty="0"/>
              <a:t>». </a:t>
            </a:r>
          </a:p>
          <a:p>
            <a:pPr marL="0" indent="0">
              <a:buNone/>
            </a:pPr>
            <a:r>
              <a:rPr lang="it-IT" dirty="0" err="1"/>
              <a:t>Regulatory</a:t>
            </a:r>
            <a:r>
              <a:rPr lang="it-IT" dirty="0"/>
              <a:t> </a:t>
            </a:r>
            <a:r>
              <a:rPr lang="it-IT" dirty="0" err="1"/>
              <a:t>acts</a:t>
            </a:r>
            <a:r>
              <a:rPr lang="it-IT" dirty="0"/>
              <a:t>: Inuit I, 2010-2011. </a:t>
            </a:r>
            <a:r>
              <a:rPr lang="it-IT" dirty="0" err="1"/>
              <a:t>All</a:t>
            </a:r>
            <a:r>
              <a:rPr lang="it-IT" dirty="0"/>
              <a:t> </a:t>
            </a:r>
            <a:r>
              <a:rPr lang="it-IT" dirty="0" err="1"/>
              <a:t>acts</a:t>
            </a:r>
            <a:r>
              <a:rPr lang="it-IT" dirty="0"/>
              <a:t> of general </a:t>
            </a:r>
            <a:r>
              <a:rPr lang="it-IT" dirty="0" err="1"/>
              <a:t>application</a:t>
            </a:r>
            <a:r>
              <a:rPr lang="it-IT" dirty="0"/>
              <a:t> </a:t>
            </a:r>
            <a:r>
              <a:rPr lang="it-IT" dirty="0" err="1"/>
              <a:t>apart</a:t>
            </a:r>
            <a:r>
              <a:rPr lang="it-IT" dirty="0"/>
              <a:t> from legislative </a:t>
            </a:r>
            <a:r>
              <a:rPr lang="it-IT" dirty="0" err="1"/>
              <a:t>acts</a:t>
            </a:r>
            <a:r>
              <a:rPr lang="it-IT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19830688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Actions</a:t>
            </a:r>
            <a:r>
              <a:rPr lang="it-IT" dirty="0"/>
              <a:t> </a:t>
            </a:r>
            <a:r>
              <a:rPr lang="it-IT" dirty="0" err="1"/>
              <a:t>against</a:t>
            </a:r>
            <a:r>
              <a:rPr lang="it-IT" dirty="0"/>
              <a:t> the Union – III. </a:t>
            </a:r>
            <a:r>
              <a:rPr lang="it-IT" dirty="0" err="1"/>
              <a:t>Damages</a:t>
            </a:r>
            <a:r>
              <a:rPr lang="it-IT" dirty="0"/>
              <a:t> (</a:t>
            </a:r>
            <a:r>
              <a:rPr lang="it-IT" dirty="0" err="1"/>
              <a:t>article</a:t>
            </a:r>
            <a:r>
              <a:rPr lang="it-IT" dirty="0"/>
              <a:t> 340 TFEU)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The Union </a:t>
            </a:r>
            <a:r>
              <a:rPr lang="it-IT" dirty="0" err="1"/>
              <a:t>shall</a:t>
            </a:r>
            <a:r>
              <a:rPr lang="it-IT" dirty="0"/>
              <a:t> </a:t>
            </a:r>
            <a:r>
              <a:rPr lang="it-IT" dirty="0" err="1"/>
              <a:t>make</a:t>
            </a:r>
            <a:r>
              <a:rPr lang="it-IT" dirty="0"/>
              <a:t> </a:t>
            </a:r>
            <a:r>
              <a:rPr lang="it-IT" dirty="0" err="1"/>
              <a:t>good</a:t>
            </a:r>
            <a:r>
              <a:rPr lang="it-IT" dirty="0"/>
              <a:t> </a:t>
            </a:r>
            <a:r>
              <a:rPr lang="it-IT" dirty="0" err="1"/>
              <a:t>any</a:t>
            </a:r>
            <a:r>
              <a:rPr lang="it-IT" dirty="0"/>
              <a:t> </a:t>
            </a:r>
            <a:r>
              <a:rPr lang="it-IT" dirty="0" err="1"/>
              <a:t>damage</a:t>
            </a:r>
            <a:r>
              <a:rPr lang="it-IT" dirty="0"/>
              <a:t> </a:t>
            </a:r>
            <a:r>
              <a:rPr lang="it-IT" dirty="0" err="1"/>
              <a:t>caused</a:t>
            </a:r>
            <a:r>
              <a:rPr lang="it-IT" dirty="0"/>
              <a:t> by </a:t>
            </a:r>
            <a:r>
              <a:rPr lang="it-IT" dirty="0" err="1"/>
              <a:t>its</a:t>
            </a:r>
            <a:r>
              <a:rPr lang="it-IT" dirty="0"/>
              <a:t> </a:t>
            </a:r>
            <a:r>
              <a:rPr lang="it-IT" dirty="0" err="1"/>
              <a:t>institutions</a:t>
            </a:r>
            <a:r>
              <a:rPr lang="it-IT" dirty="0"/>
              <a:t> or by </a:t>
            </a:r>
            <a:r>
              <a:rPr lang="it-IT" dirty="0" err="1"/>
              <a:t>its</a:t>
            </a:r>
            <a:r>
              <a:rPr lang="it-IT" dirty="0"/>
              <a:t> </a:t>
            </a:r>
            <a:r>
              <a:rPr lang="it-IT" dirty="0" err="1"/>
              <a:t>servants</a:t>
            </a:r>
            <a:r>
              <a:rPr lang="it-IT" dirty="0"/>
              <a:t> in the performance of </a:t>
            </a:r>
            <a:r>
              <a:rPr lang="it-IT" dirty="0" err="1"/>
              <a:t>their</a:t>
            </a:r>
            <a:r>
              <a:rPr lang="it-IT" dirty="0"/>
              <a:t> </a:t>
            </a:r>
            <a:r>
              <a:rPr lang="it-IT" dirty="0" err="1"/>
              <a:t>duties</a:t>
            </a:r>
            <a:r>
              <a:rPr lang="it-IT" dirty="0"/>
              <a:t>. </a:t>
            </a:r>
          </a:p>
          <a:p>
            <a:r>
              <a:rPr lang="it-IT" dirty="0"/>
              <a:t>The </a:t>
            </a:r>
            <a:r>
              <a:rPr lang="it-IT" dirty="0" err="1"/>
              <a:t>proceedings</a:t>
            </a:r>
            <a:r>
              <a:rPr lang="it-IT" dirty="0"/>
              <a:t> can be </a:t>
            </a:r>
            <a:r>
              <a:rPr lang="it-IT" dirty="0" err="1"/>
              <a:t>brought</a:t>
            </a:r>
            <a:r>
              <a:rPr lang="it-IT" dirty="0"/>
              <a:t> </a:t>
            </a:r>
            <a:r>
              <a:rPr lang="it-IT" dirty="0" err="1"/>
              <a:t>against</a:t>
            </a:r>
            <a:r>
              <a:rPr lang="it-IT" dirty="0"/>
              <a:t> </a:t>
            </a:r>
            <a:r>
              <a:rPr lang="it-IT" dirty="0" err="1"/>
              <a:t>any</a:t>
            </a:r>
            <a:r>
              <a:rPr lang="it-IT" dirty="0"/>
              <a:t> Union </a:t>
            </a:r>
            <a:r>
              <a:rPr lang="it-IT" dirty="0" err="1"/>
              <a:t>action</a:t>
            </a:r>
            <a:r>
              <a:rPr lang="it-IT" dirty="0"/>
              <a:t> or </a:t>
            </a:r>
            <a:r>
              <a:rPr lang="it-IT" dirty="0" err="1"/>
              <a:t>inaction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claimed</a:t>
            </a:r>
            <a:r>
              <a:rPr lang="it-IT" dirty="0"/>
              <a:t> to </a:t>
            </a:r>
            <a:r>
              <a:rPr lang="it-IT" dirty="0" err="1"/>
              <a:t>have</a:t>
            </a:r>
            <a:r>
              <a:rPr lang="it-IT" dirty="0"/>
              <a:t> </a:t>
            </a:r>
            <a:r>
              <a:rPr lang="it-IT" dirty="0" err="1"/>
              <a:t>caused</a:t>
            </a:r>
            <a:r>
              <a:rPr lang="it-IT" dirty="0"/>
              <a:t> </a:t>
            </a:r>
            <a:r>
              <a:rPr lang="it-IT" dirty="0" err="1"/>
              <a:t>damage</a:t>
            </a:r>
            <a:r>
              <a:rPr lang="it-IT" dirty="0"/>
              <a:t>, </a:t>
            </a:r>
            <a:r>
              <a:rPr lang="it-IT" dirty="0" err="1"/>
              <a:t>within</a:t>
            </a:r>
            <a:r>
              <a:rPr lang="it-IT" dirty="0"/>
              <a:t> a </a:t>
            </a:r>
            <a:r>
              <a:rPr lang="it-IT" dirty="0" err="1"/>
              <a:t>five-year</a:t>
            </a:r>
            <a:r>
              <a:rPr lang="it-IT" dirty="0"/>
              <a:t> </a:t>
            </a:r>
            <a:r>
              <a:rPr lang="it-IT" dirty="0" err="1"/>
              <a:t>period</a:t>
            </a:r>
            <a:r>
              <a:rPr lang="it-IT" dirty="0"/>
              <a:t>.</a:t>
            </a:r>
          </a:p>
          <a:p>
            <a:r>
              <a:rPr lang="it-IT" dirty="0"/>
              <a:t>The right to </a:t>
            </a:r>
            <a:r>
              <a:rPr lang="it-IT" dirty="0" err="1"/>
              <a:t>reparation</a:t>
            </a:r>
            <a:r>
              <a:rPr lang="it-IT" dirty="0"/>
              <a:t> </a:t>
            </a:r>
            <a:r>
              <a:rPr lang="it-IT" dirty="0" err="1"/>
              <a:t>exists</a:t>
            </a:r>
            <a:r>
              <a:rPr lang="it-IT" dirty="0"/>
              <a:t> </a:t>
            </a:r>
            <a:r>
              <a:rPr lang="it-IT" dirty="0" err="1"/>
              <a:t>when</a:t>
            </a:r>
            <a:r>
              <a:rPr lang="it-IT" dirty="0"/>
              <a:t> </a:t>
            </a:r>
            <a:r>
              <a:rPr lang="it-IT" dirty="0" err="1"/>
              <a:t>three</a:t>
            </a:r>
            <a:r>
              <a:rPr lang="it-IT" dirty="0"/>
              <a:t> </a:t>
            </a:r>
            <a:r>
              <a:rPr lang="it-IT" dirty="0" err="1"/>
              <a:t>conditions</a:t>
            </a:r>
            <a:r>
              <a:rPr lang="it-IT" dirty="0"/>
              <a:t> are </a:t>
            </a:r>
            <a:r>
              <a:rPr lang="it-IT" dirty="0" err="1"/>
              <a:t>met</a:t>
            </a:r>
            <a:r>
              <a:rPr lang="it-IT" dirty="0"/>
              <a:t> (the </a:t>
            </a:r>
            <a:r>
              <a:rPr lang="it-IT" dirty="0" err="1"/>
              <a:t>same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State </a:t>
            </a:r>
            <a:r>
              <a:rPr lang="it-IT" dirty="0" err="1"/>
              <a:t>liability</a:t>
            </a:r>
            <a:r>
              <a:rPr lang="it-IT" dirty="0"/>
              <a:t>): A) the </a:t>
            </a:r>
            <a:r>
              <a:rPr lang="it-IT" dirty="0" err="1"/>
              <a:t>rule</a:t>
            </a:r>
            <a:r>
              <a:rPr lang="it-IT" dirty="0"/>
              <a:t> of law </a:t>
            </a:r>
            <a:r>
              <a:rPr lang="it-IT" dirty="0" err="1"/>
              <a:t>infringed</a:t>
            </a:r>
            <a:r>
              <a:rPr lang="it-IT" dirty="0"/>
              <a:t> must be </a:t>
            </a:r>
            <a:r>
              <a:rPr lang="it-IT" dirty="0" err="1"/>
              <a:t>intended</a:t>
            </a:r>
            <a:r>
              <a:rPr lang="it-IT" dirty="0"/>
              <a:t> to </a:t>
            </a:r>
            <a:r>
              <a:rPr lang="it-IT" dirty="0" err="1"/>
              <a:t>confer</a:t>
            </a:r>
            <a:r>
              <a:rPr lang="it-IT" dirty="0"/>
              <a:t> </a:t>
            </a:r>
            <a:r>
              <a:rPr lang="it-IT" dirty="0" err="1"/>
              <a:t>rights</a:t>
            </a:r>
            <a:r>
              <a:rPr lang="it-IT" dirty="0"/>
              <a:t> on </a:t>
            </a:r>
            <a:r>
              <a:rPr lang="it-IT" dirty="0" err="1"/>
              <a:t>individuals</a:t>
            </a:r>
            <a:r>
              <a:rPr lang="it-IT" dirty="0"/>
              <a:t>; B) the </a:t>
            </a:r>
            <a:r>
              <a:rPr lang="it-IT" dirty="0" err="1"/>
              <a:t>breach</a:t>
            </a:r>
            <a:r>
              <a:rPr lang="it-IT" dirty="0"/>
              <a:t> must be </a:t>
            </a:r>
            <a:r>
              <a:rPr lang="it-IT" dirty="0" err="1"/>
              <a:t>sufficiently</a:t>
            </a:r>
            <a:r>
              <a:rPr lang="it-IT" dirty="0"/>
              <a:t> </a:t>
            </a:r>
            <a:r>
              <a:rPr lang="it-IT" dirty="0" err="1"/>
              <a:t>serious</a:t>
            </a:r>
            <a:r>
              <a:rPr lang="it-IT" dirty="0"/>
              <a:t>; C) </a:t>
            </a:r>
            <a:r>
              <a:rPr lang="it-IT" dirty="0" err="1"/>
              <a:t>there</a:t>
            </a:r>
            <a:r>
              <a:rPr lang="it-IT" dirty="0"/>
              <a:t> must be a </a:t>
            </a:r>
            <a:r>
              <a:rPr lang="it-IT" dirty="0" err="1"/>
              <a:t>direct</a:t>
            </a:r>
            <a:r>
              <a:rPr lang="it-IT" dirty="0"/>
              <a:t> </a:t>
            </a:r>
            <a:r>
              <a:rPr lang="it-IT" dirty="0" err="1"/>
              <a:t>causal</a:t>
            </a:r>
            <a:r>
              <a:rPr lang="it-IT" dirty="0"/>
              <a:t> link </a:t>
            </a:r>
            <a:r>
              <a:rPr lang="it-IT" dirty="0" err="1"/>
              <a:t>between</a:t>
            </a:r>
            <a:r>
              <a:rPr lang="it-IT" dirty="0"/>
              <a:t> the </a:t>
            </a:r>
            <a:r>
              <a:rPr lang="it-IT" dirty="0" err="1"/>
              <a:t>breach</a:t>
            </a:r>
            <a:r>
              <a:rPr lang="it-IT" dirty="0"/>
              <a:t> of the </a:t>
            </a:r>
            <a:r>
              <a:rPr lang="it-IT" dirty="0" err="1"/>
              <a:t>obligation</a:t>
            </a:r>
            <a:r>
              <a:rPr lang="it-IT" dirty="0"/>
              <a:t> and the </a:t>
            </a:r>
            <a:r>
              <a:rPr lang="it-IT" dirty="0" err="1"/>
              <a:t>damage</a:t>
            </a:r>
            <a:r>
              <a:rPr lang="it-IT" dirty="0"/>
              <a:t> </a:t>
            </a:r>
            <a:r>
              <a:rPr lang="it-IT" dirty="0" err="1"/>
              <a:t>sustained</a:t>
            </a:r>
            <a:r>
              <a:rPr lang="it-IT" dirty="0"/>
              <a:t> by the </a:t>
            </a:r>
            <a:r>
              <a:rPr lang="it-IT" dirty="0" err="1"/>
              <a:t>injured</a:t>
            </a:r>
            <a:r>
              <a:rPr lang="it-IT" dirty="0"/>
              <a:t> parties.</a:t>
            </a:r>
          </a:p>
        </p:txBody>
      </p:sp>
    </p:spTree>
    <p:extLst>
      <p:ext uri="{BB962C8B-B14F-4D97-AF65-F5344CB8AC3E}">
        <p14:creationId xmlns:p14="http://schemas.microsoft.com/office/powerpoint/2010/main" val="3159100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Exceptions</a:t>
            </a:r>
            <a:r>
              <a:rPr lang="it-IT" dirty="0"/>
              <a:t> to </a:t>
            </a:r>
            <a:r>
              <a:rPr lang="it-IT" dirty="0" err="1"/>
              <a:t>jurisdiction</a:t>
            </a:r>
            <a:r>
              <a:rPr lang="it-IT" dirty="0"/>
              <a:t> – art. 275 and 276 TFEU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t-IT" dirty="0"/>
              <a:t>Art. 275 TFEU: </a:t>
            </a:r>
            <a:r>
              <a:rPr lang="it-IT" dirty="0" err="1"/>
              <a:t>all</a:t>
            </a:r>
            <a:r>
              <a:rPr lang="it-IT" dirty="0"/>
              <a:t> </a:t>
            </a:r>
            <a:r>
              <a:rPr lang="it-IT" dirty="0" err="1"/>
              <a:t>acts</a:t>
            </a:r>
            <a:r>
              <a:rPr lang="it-IT" dirty="0"/>
              <a:t> </a:t>
            </a:r>
            <a:r>
              <a:rPr lang="it-IT" dirty="0" err="1"/>
              <a:t>adopted</a:t>
            </a:r>
            <a:r>
              <a:rPr lang="it-IT" dirty="0"/>
              <a:t> under the Common </a:t>
            </a:r>
            <a:r>
              <a:rPr lang="it-IT" dirty="0" err="1"/>
              <a:t>foreign</a:t>
            </a:r>
            <a:r>
              <a:rPr lang="it-IT" dirty="0"/>
              <a:t> and security policy, with the </a:t>
            </a:r>
            <a:r>
              <a:rPr lang="it-IT" dirty="0" err="1"/>
              <a:t>exception</a:t>
            </a:r>
            <a:r>
              <a:rPr lang="it-IT" dirty="0"/>
              <a:t> of </a:t>
            </a:r>
            <a:r>
              <a:rPr lang="it-IT" dirty="0" err="1"/>
              <a:t>decisions</a:t>
            </a:r>
            <a:r>
              <a:rPr lang="it-IT" dirty="0"/>
              <a:t> </a:t>
            </a:r>
            <a:r>
              <a:rPr lang="it-IT" dirty="0" err="1"/>
              <a:t>establishing</a:t>
            </a:r>
            <a:r>
              <a:rPr lang="it-IT" dirty="0"/>
              <a:t> </a:t>
            </a:r>
            <a:r>
              <a:rPr lang="it-IT" dirty="0" err="1"/>
              <a:t>restrictive</a:t>
            </a:r>
            <a:r>
              <a:rPr lang="it-IT" dirty="0"/>
              <a:t> </a:t>
            </a:r>
            <a:r>
              <a:rPr lang="it-IT" dirty="0" err="1"/>
              <a:t>measures</a:t>
            </a:r>
            <a:r>
              <a:rPr lang="it-IT" dirty="0"/>
              <a:t> </a:t>
            </a:r>
            <a:r>
              <a:rPr lang="it-IT" dirty="0" err="1"/>
              <a:t>against</a:t>
            </a:r>
            <a:r>
              <a:rPr lang="it-IT" dirty="0"/>
              <a:t> </a:t>
            </a:r>
            <a:r>
              <a:rPr lang="it-IT" dirty="0" err="1"/>
              <a:t>individuals</a:t>
            </a:r>
            <a:endParaRPr lang="it-IT" dirty="0"/>
          </a:p>
          <a:p>
            <a:pPr marL="514350" indent="-514350">
              <a:buFont typeface="+mj-lt"/>
              <a:buAutoNum type="arabicPeriod"/>
            </a:pPr>
            <a:endParaRPr lang="it-IT" dirty="0"/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Art. 276 TFEU: </a:t>
            </a:r>
            <a:r>
              <a:rPr lang="it-IT" dirty="0" err="1"/>
              <a:t>validity</a:t>
            </a:r>
            <a:r>
              <a:rPr lang="it-IT" dirty="0"/>
              <a:t> or </a:t>
            </a:r>
            <a:r>
              <a:rPr lang="it-IT" dirty="0" err="1"/>
              <a:t>proportionality</a:t>
            </a:r>
            <a:r>
              <a:rPr lang="it-IT" dirty="0"/>
              <a:t> of </a:t>
            </a:r>
            <a:r>
              <a:rPr lang="it-IT" dirty="0" err="1"/>
              <a:t>police</a:t>
            </a:r>
            <a:r>
              <a:rPr lang="it-IT" dirty="0"/>
              <a:t> or </a:t>
            </a:r>
            <a:r>
              <a:rPr lang="it-IT" dirty="0" err="1"/>
              <a:t>other</a:t>
            </a:r>
            <a:r>
              <a:rPr lang="it-IT" dirty="0"/>
              <a:t> law </a:t>
            </a:r>
            <a:r>
              <a:rPr lang="it-IT" dirty="0" err="1"/>
              <a:t>enforcement</a:t>
            </a:r>
            <a:r>
              <a:rPr lang="it-IT" dirty="0"/>
              <a:t> </a:t>
            </a:r>
            <a:r>
              <a:rPr lang="it-IT" dirty="0" err="1"/>
              <a:t>operations</a:t>
            </a:r>
            <a:r>
              <a:rPr lang="it-IT" dirty="0"/>
              <a:t> in a </a:t>
            </a:r>
            <a:r>
              <a:rPr lang="it-IT" dirty="0" err="1"/>
              <a:t>Member</a:t>
            </a:r>
            <a:r>
              <a:rPr lang="it-IT" dirty="0"/>
              <a:t> State, or </a:t>
            </a:r>
            <a:r>
              <a:rPr lang="it-IT" dirty="0" err="1"/>
              <a:t>excercise</a:t>
            </a:r>
            <a:r>
              <a:rPr lang="it-IT" dirty="0"/>
              <a:t> of </a:t>
            </a:r>
            <a:r>
              <a:rPr lang="it-IT" dirty="0" err="1"/>
              <a:t>responsibilities</a:t>
            </a:r>
            <a:r>
              <a:rPr lang="it-IT" dirty="0"/>
              <a:t> </a:t>
            </a:r>
            <a:r>
              <a:rPr lang="it-IT" dirty="0" err="1"/>
              <a:t>necessary</a:t>
            </a:r>
            <a:r>
              <a:rPr lang="it-IT" dirty="0"/>
              <a:t> for </a:t>
            </a:r>
            <a:r>
              <a:rPr lang="it-IT" dirty="0" err="1"/>
              <a:t>maintaining</a:t>
            </a:r>
            <a:r>
              <a:rPr lang="it-IT" dirty="0"/>
              <a:t> public </a:t>
            </a:r>
            <a:r>
              <a:rPr lang="it-IT" dirty="0" err="1"/>
              <a:t>order</a:t>
            </a:r>
            <a:r>
              <a:rPr lang="it-IT" dirty="0"/>
              <a:t> and </a:t>
            </a:r>
            <a:r>
              <a:rPr lang="it-IT" dirty="0" err="1"/>
              <a:t>safeguarding</a:t>
            </a:r>
            <a:r>
              <a:rPr lang="it-IT" dirty="0"/>
              <a:t> </a:t>
            </a:r>
            <a:r>
              <a:rPr lang="it-IT" dirty="0" err="1"/>
              <a:t>internal</a:t>
            </a:r>
            <a:r>
              <a:rPr lang="it-IT" dirty="0"/>
              <a:t> security</a:t>
            </a:r>
          </a:p>
        </p:txBody>
      </p:sp>
    </p:spTree>
    <p:extLst>
      <p:ext uri="{BB962C8B-B14F-4D97-AF65-F5344CB8AC3E}">
        <p14:creationId xmlns:p14="http://schemas.microsoft.com/office/powerpoint/2010/main" val="2516401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/>
              <a:t>Infringement</a:t>
            </a:r>
            <a:r>
              <a:rPr lang="it-IT" dirty="0"/>
              <a:t> </a:t>
            </a:r>
            <a:r>
              <a:rPr lang="it-IT" dirty="0" err="1"/>
              <a:t>actions</a:t>
            </a:r>
            <a:r>
              <a:rPr lang="it-IT" dirty="0"/>
              <a:t> </a:t>
            </a:r>
            <a:r>
              <a:rPr lang="it-IT" dirty="0" err="1"/>
              <a:t>against</a:t>
            </a:r>
            <a:r>
              <a:rPr lang="it-IT" dirty="0"/>
              <a:t> </a:t>
            </a:r>
            <a:r>
              <a:rPr lang="it-IT" dirty="0" err="1"/>
              <a:t>Member</a:t>
            </a:r>
            <a:r>
              <a:rPr lang="it-IT" dirty="0"/>
              <a:t> </a:t>
            </a:r>
            <a:r>
              <a:rPr lang="it-IT" dirty="0" err="1"/>
              <a:t>States</a:t>
            </a:r>
            <a:r>
              <a:rPr lang="it-IT" dirty="0"/>
              <a:t> – </a:t>
            </a:r>
            <a:r>
              <a:rPr lang="it-IT" dirty="0" err="1"/>
              <a:t>articles</a:t>
            </a:r>
            <a:r>
              <a:rPr lang="it-IT" dirty="0"/>
              <a:t> 258 and 259 TFEU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/>
              <a:t>Breaches</a:t>
            </a:r>
            <a:r>
              <a:rPr lang="it-IT" dirty="0"/>
              <a:t> of </a:t>
            </a:r>
            <a:r>
              <a:rPr lang="it-IT" dirty="0" err="1"/>
              <a:t>European</a:t>
            </a:r>
            <a:r>
              <a:rPr lang="it-IT" dirty="0"/>
              <a:t> law by a </a:t>
            </a:r>
            <a:r>
              <a:rPr lang="it-IT" dirty="0" err="1"/>
              <a:t>Member</a:t>
            </a:r>
            <a:r>
              <a:rPr lang="it-IT" dirty="0"/>
              <a:t> State</a:t>
            </a:r>
          </a:p>
          <a:p>
            <a:r>
              <a:rPr lang="it-IT" dirty="0" err="1"/>
              <a:t>Applicants</a:t>
            </a:r>
            <a:r>
              <a:rPr lang="it-IT" dirty="0"/>
              <a:t>: the </a:t>
            </a:r>
            <a:r>
              <a:rPr lang="it-IT" dirty="0" err="1"/>
              <a:t>Commission</a:t>
            </a:r>
            <a:r>
              <a:rPr lang="it-IT" dirty="0"/>
              <a:t> or </a:t>
            </a:r>
            <a:r>
              <a:rPr lang="it-IT" dirty="0" err="1"/>
              <a:t>another</a:t>
            </a:r>
            <a:r>
              <a:rPr lang="it-IT" dirty="0"/>
              <a:t> </a:t>
            </a:r>
            <a:r>
              <a:rPr lang="it-IT" dirty="0" err="1"/>
              <a:t>Member</a:t>
            </a:r>
            <a:r>
              <a:rPr lang="it-IT" dirty="0"/>
              <a:t> State</a:t>
            </a:r>
          </a:p>
          <a:p>
            <a:r>
              <a:rPr lang="it-IT" dirty="0"/>
              <a:t>Procedure: 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err="1"/>
              <a:t>Administrative</a:t>
            </a:r>
            <a:r>
              <a:rPr lang="it-IT" dirty="0"/>
              <a:t> stage: the </a:t>
            </a:r>
            <a:r>
              <a:rPr lang="it-IT" dirty="0" err="1"/>
              <a:t>Commission</a:t>
            </a:r>
            <a:r>
              <a:rPr lang="it-IT" dirty="0"/>
              <a:t> </a:t>
            </a:r>
            <a:r>
              <a:rPr lang="it-IT" dirty="0" err="1"/>
              <a:t>sends</a:t>
            </a:r>
            <a:r>
              <a:rPr lang="it-IT" dirty="0"/>
              <a:t> a </a:t>
            </a:r>
            <a:r>
              <a:rPr lang="it-IT" dirty="0" err="1"/>
              <a:t>letter</a:t>
            </a:r>
            <a:r>
              <a:rPr lang="it-IT" dirty="0"/>
              <a:t> of </a:t>
            </a:r>
            <a:r>
              <a:rPr lang="it-IT" dirty="0" err="1"/>
              <a:t>formal</a:t>
            </a:r>
            <a:r>
              <a:rPr lang="it-IT" dirty="0"/>
              <a:t> </a:t>
            </a:r>
            <a:r>
              <a:rPr lang="it-IT" dirty="0" err="1"/>
              <a:t>notice</a:t>
            </a:r>
            <a:r>
              <a:rPr lang="it-IT" dirty="0"/>
              <a:t>. </a:t>
            </a:r>
            <a:r>
              <a:rPr lang="it-IT" dirty="0" err="1"/>
              <a:t>If</a:t>
            </a:r>
            <a:r>
              <a:rPr lang="it-IT" dirty="0"/>
              <a:t> the State </a:t>
            </a:r>
            <a:r>
              <a:rPr lang="it-IT" dirty="0" err="1"/>
              <a:t>doesn’t</a:t>
            </a:r>
            <a:r>
              <a:rPr lang="it-IT" dirty="0"/>
              <a:t> </a:t>
            </a:r>
            <a:r>
              <a:rPr lang="it-IT" dirty="0" err="1"/>
              <a:t>comply</a:t>
            </a:r>
            <a:r>
              <a:rPr lang="it-IT" dirty="0"/>
              <a:t>, the </a:t>
            </a:r>
            <a:r>
              <a:rPr lang="it-IT" dirty="0" err="1"/>
              <a:t>Commission</a:t>
            </a:r>
            <a:r>
              <a:rPr lang="it-IT" dirty="0"/>
              <a:t> </a:t>
            </a:r>
            <a:r>
              <a:rPr lang="it-IT" dirty="0" err="1"/>
              <a:t>delivers</a:t>
            </a:r>
            <a:r>
              <a:rPr lang="it-IT" dirty="0"/>
              <a:t> a </a:t>
            </a:r>
            <a:r>
              <a:rPr lang="it-IT" dirty="0" err="1"/>
              <a:t>reasoned</a:t>
            </a:r>
            <a:r>
              <a:rPr lang="it-IT" dirty="0"/>
              <a:t> opinion to the </a:t>
            </a:r>
            <a:r>
              <a:rPr lang="it-IT" dirty="0" err="1"/>
              <a:t>Member</a:t>
            </a:r>
            <a:r>
              <a:rPr lang="it-IT" dirty="0"/>
              <a:t> </a:t>
            </a:r>
            <a:r>
              <a:rPr lang="it-IT" dirty="0" err="1"/>
              <a:t>States</a:t>
            </a:r>
            <a:r>
              <a:rPr lang="it-IT" dirty="0"/>
              <a:t> and the </a:t>
            </a:r>
            <a:r>
              <a:rPr lang="it-IT" dirty="0" err="1"/>
              <a:t>latter</a:t>
            </a:r>
            <a:r>
              <a:rPr lang="it-IT" dirty="0"/>
              <a:t> can </a:t>
            </a:r>
            <a:r>
              <a:rPr lang="it-IT" dirty="0" err="1"/>
              <a:t>submit</a:t>
            </a:r>
            <a:r>
              <a:rPr lang="it-IT" dirty="0"/>
              <a:t> </a:t>
            </a:r>
            <a:r>
              <a:rPr lang="it-IT" dirty="0" err="1"/>
              <a:t>its</a:t>
            </a:r>
            <a:r>
              <a:rPr lang="it-IT" dirty="0"/>
              <a:t> </a:t>
            </a:r>
            <a:r>
              <a:rPr lang="it-IT" dirty="0" err="1"/>
              <a:t>observations</a:t>
            </a:r>
            <a:r>
              <a:rPr lang="it-IT" dirty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err="1"/>
              <a:t>Judicial</a:t>
            </a:r>
            <a:r>
              <a:rPr lang="it-IT" dirty="0"/>
              <a:t> stage: the </a:t>
            </a:r>
            <a:r>
              <a:rPr lang="it-IT" dirty="0" err="1"/>
              <a:t>Commission</a:t>
            </a:r>
            <a:r>
              <a:rPr lang="it-IT" dirty="0"/>
              <a:t> </a:t>
            </a:r>
            <a:r>
              <a:rPr lang="it-IT" dirty="0" err="1"/>
              <a:t>goes</a:t>
            </a:r>
            <a:r>
              <a:rPr lang="it-IT" dirty="0"/>
              <a:t> </a:t>
            </a:r>
            <a:r>
              <a:rPr lang="it-IT" dirty="0" err="1"/>
              <a:t>before</a:t>
            </a:r>
            <a:r>
              <a:rPr lang="it-IT" dirty="0"/>
              <a:t> the Court of </a:t>
            </a:r>
            <a:r>
              <a:rPr lang="it-IT" dirty="0" err="1"/>
              <a:t>Justice</a:t>
            </a:r>
            <a:r>
              <a:rPr lang="it-IT" dirty="0"/>
              <a:t>.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01481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/>
              <a:t>Infringement</a:t>
            </a:r>
            <a:r>
              <a:rPr lang="it-IT" dirty="0"/>
              <a:t> </a:t>
            </a:r>
            <a:r>
              <a:rPr lang="it-IT" dirty="0" err="1"/>
              <a:t>actions</a:t>
            </a:r>
            <a:r>
              <a:rPr lang="it-IT" dirty="0"/>
              <a:t> </a:t>
            </a:r>
            <a:r>
              <a:rPr lang="it-IT" dirty="0" err="1"/>
              <a:t>against</a:t>
            </a:r>
            <a:r>
              <a:rPr lang="it-IT" dirty="0"/>
              <a:t> </a:t>
            </a:r>
            <a:r>
              <a:rPr lang="it-IT" dirty="0" err="1"/>
              <a:t>Member</a:t>
            </a:r>
            <a:r>
              <a:rPr lang="it-IT" dirty="0"/>
              <a:t> </a:t>
            </a:r>
            <a:r>
              <a:rPr lang="it-IT" dirty="0" err="1"/>
              <a:t>States</a:t>
            </a:r>
            <a:r>
              <a:rPr lang="it-IT" dirty="0"/>
              <a:t> – </a:t>
            </a:r>
            <a:r>
              <a:rPr lang="it-IT" dirty="0" err="1"/>
              <a:t>articles</a:t>
            </a:r>
            <a:r>
              <a:rPr lang="it-IT" dirty="0"/>
              <a:t> 258 and 259 TFEU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r>
              <a:rPr lang="it-IT" dirty="0"/>
              <a:t>Object: </a:t>
            </a:r>
            <a:r>
              <a:rPr lang="it-IT" dirty="0" err="1"/>
              <a:t>any</a:t>
            </a:r>
            <a:r>
              <a:rPr lang="it-IT" dirty="0"/>
              <a:t> </a:t>
            </a:r>
            <a:r>
              <a:rPr lang="it-IT" dirty="0" err="1"/>
              <a:t>violation</a:t>
            </a:r>
            <a:r>
              <a:rPr lang="it-IT" dirty="0"/>
              <a:t> of EU law</a:t>
            </a:r>
          </a:p>
          <a:p>
            <a:r>
              <a:rPr lang="it-IT" dirty="0" err="1"/>
              <a:t>Subject</a:t>
            </a:r>
            <a:r>
              <a:rPr lang="it-IT" dirty="0"/>
              <a:t>: the State – </a:t>
            </a:r>
            <a:r>
              <a:rPr lang="it-IT" dirty="0" err="1"/>
              <a:t>any</a:t>
            </a:r>
            <a:r>
              <a:rPr lang="it-IT" dirty="0"/>
              <a:t> </a:t>
            </a:r>
            <a:r>
              <a:rPr lang="it-IT" dirty="0" err="1"/>
              <a:t>organ</a:t>
            </a:r>
            <a:r>
              <a:rPr lang="it-IT" dirty="0"/>
              <a:t> of the State, legislative, executive and </a:t>
            </a:r>
            <a:r>
              <a:rPr lang="it-IT" dirty="0" err="1"/>
              <a:t>judiciary</a:t>
            </a:r>
            <a:r>
              <a:rPr lang="it-IT" dirty="0"/>
              <a:t>, </a:t>
            </a:r>
            <a:r>
              <a:rPr lang="it-IT" dirty="0" err="1"/>
              <a:t>regions</a:t>
            </a:r>
            <a:r>
              <a:rPr lang="it-IT" dirty="0"/>
              <a:t> and </a:t>
            </a:r>
            <a:r>
              <a:rPr lang="it-IT" dirty="0" err="1"/>
              <a:t>local</a:t>
            </a:r>
            <a:r>
              <a:rPr lang="it-IT" dirty="0"/>
              <a:t> </a:t>
            </a:r>
            <a:r>
              <a:rPr lang="it-IT" dirty="0" err="1"/>
              <a:t>authorities</a:t>
            </a:r>
            <a:r>
              <a:rPr lang="it-IT" dirty="0"/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01481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Financial </a:t>
            </a:r>
            <a:r>
              <a:rPr lang="it-IT" dirty="0" err="1"/>
              <a:t>sanctions</a:t>
            </a:r>
            <a:r>
              <a:rPr lang="it-IT" dirty="0"/>
              <a:t> – art. 260 TFEU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The Court can </a:t>
            </a:r>
            <a:r>
              <a:rPr lang="it-IT" dirty="0" err="1"/>
              <a:t>only</a:t>
            </a:r>
            <a:r>
              <a:rPr lang="it-IT" dirty="0"/>
              <a:t> </a:t>
            </a:r>
            <a:r>
              <a:rPr lang="it-IT" dirty="0" err="1"/>
              <a:t>declare</a:t>
            </a:r>
            <a:r>
              <a:rPr lang="it-IT" dirty="0"/>
              <a:t> the </a:t>
            </a:r>
            <a:r>
              <a:rPr lang="it-IT" dirty="0" err="1"/>
              <a:t>existence</a:t>
            </a:r>
            <a:r>
              <a:rPr lang="it-IT" dirty="0"/>
              <a:t> of a </a:t>
            </a:r>
            <a:r>
              <a:rPr lang="it-IT" dirty="0" err="1"/>
              <a:t>breach</a:t>
            </a:r>
            <a:r>
              <a:rPr lang="it-IT" dirty="0"/>
              <a:t>, and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certain</a:t>
            </a:r>
            <a:r>
              <a:rPr lang="it-IT" dirty="0"/>
              <a:t> </a:t>
            </a:r>
            <a:r>
              <a:rPr lang="it-IT" dirty="0" err="1"/>
              <a:t>national</a:t>
            </a:r>
            <a:r>
              <a:rPr lang="it-IT" dirty="0"/>
              <a:t> </a:t>
            </a:r>
            <a:r>
              <a:rPr lang="it-IT" dirty="0" err="1"/>
              <a:t>laws</a:t>
            </a:r>
            <a:r>
              <a:rPr lang="it-IT" dirty="0"/>
              <a:t> or </a:t>
            </a:r>
            <a:r>
              <a:rPr lang="it-IT" dirty="0" err="1"/>
              <a:t>practices</a:t>
            </a:r>
            <a:r>
              <a:rPr lang="it-IT" dirty="0"/>
              <a:t> are </a:t>
            </a:r>
            <a:r>
              <a:rPr lang="it-IT" dirty="0" err="1"/>
              <a:t>incompatible</a:t>
            </a:r>
            <a:r>
              <a:rPr lang="it-IT" dirty="0"/>
              <a:t> with </a:t>
            </a:r>
            <a:r>
              <a:rPr lang="it-IT" dirty="0" err="1"/>
              <a:t>European</a:t>
            </a:r>
            <a:r>
              <a:rPr lang="it-IT" dirty="0"/>
              <a:t> law.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remains</a:t>
            </a:r>
            <a:r>
              <a:rPr lang="it-IT" dirty="0"/>
              <a:t> with the </a:t>
            </a:r>
            <a:r>
              <a:rPr lang="it-IT" dirty="0" err="1"/>
              <a:t>competenceof</a:t>
            </a:r>
            <a:r>
              <a:rPr lang="it-IT" dirty="0"/>
              <a:t> the </a:t>
            </a:r>
            <a:r>
              <a:rPr lang="it-IT" dirty="0" err="1"/>
              <a:t>Member</a:t>
            </a:r>
            <a:r>
              <a:rPr lang="it-IT" dirty="0"/>
              <a:t> </a:t>
            </a:r>
            <a:r>
              <a:rPr lang="it-IT" dirty="0" err="1"/>
              <a:t>States</a:t>
            </a:r>
            <a:r>
              <a:rPr lang="it-IT" dirty="0"/>
              <a:t> to </a:t>
            </a:r>
            <a:r>
              <a:rPr lang="it-IT" dirty="0" err="1"/>
              <a:t>remove</a:t>
            </a:r>
            <a:r>
              <a:rPr lang="it-IT" dirty="0"/>
              <a:t> </a:t>
            </a:r>
            <a:r>
              <a:rPr lang="it-IT" dirty="0" err="1"/>
              <a:t>national</a:t>
            </a:r>
            <a:r>
              <a:rPr lang="it-IT" dirty="0"/>
              <a:t> law or </a:t>
            </a:r>
            <a:r>
              <a:rPr lang="it-IT" dirty="0" err="1"/>
              <a:t>practices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are </a:t>
            </a:r>
            <a:r>
              <a:rPr lang="it-IT" dirty="0" err="1"/>
              <a:t>incompatible</a:t>
            </a:r>
            <a:r>
              <a:rPr lang="it-IT" dirty="0"/>
              <a:t> with </a:t>
            </a:r>
            <a:r>
              <a:rPr lang="it-IT" dirty="0" err="1"/>
              <a:t>European</a:t>
            </a:r>
            <a:r>
              <a:rPr lang="it-IT" dirty="0"/>
              <a:t> law. </a:t>
            </a:r>
          </a:p>
          <a:p>
            <a:r>
              <a:rPr lang="it-IT" dirty="0" err="1"/>
              <a:t>If</a:t>
            </a:r>
            <a:r>
              <a:rPr lang="it-IT" dirty="0"/>
              <a:t> the State </a:t>
            </a:r>
            <a:r>
              <a:rPr lang="it-IT" dirty="0" err="1"/>
              <a:t>fails</a:t>
            </a:r>
            <a:r>
              <a:rPr lang="it-IT" dirty="0"/>
              <a:t> to </a:t>
            </a:r>
            <a:r>
              <a:rPr lang="it-IT" dirty="0" err="1"/>
              <a:t>comply</a:t>
            </a:r>
            <a:r>
              <a:rPr lang="it-IT" dirty="0"/>
              <a:t> with the </a:t>
            </a:r>
            <a:r>
              <a:rPr lang="it-IT" dirty="0" err="1"/>
              <a:t>judgement</a:t>
            </a:r>
            <a:r>
              <a:rPr lang="it-IT" dirty="0"/>
              <a:t> of the Court, the </a:t>
            </a:r>
            <a:r>
              <a:rPr lang="it-IT" dirty="0" err="1"/>
              <a:t>Commission</a:t>
            </a:r>
            <a:r>
              <a:rPr lang="it-IT" dirty="0"/>
              <a:t> </a:t>
            </a:r>
            <a:r>
              <a:rPr lang="it-IT" dirty="0" err="1"/>
              <a:t>may</a:t>
            </a:r>
            <a:r>
              <a:rPr lang="it-IT" dirty="0"/>
              <a:t> </a:t>
            </a:r>
            <a:r>
              <a:rPr lang="it-IT" dirty="0" err="1"/>
              <a:t>bring</a:t>
            </a:r>
            <a:r>
              <a:rPr lang="it-IT" dirty="0"/>
              <a:t> a </a:t>
            </a:r>
            <a:r>
              <a:rPr lang="it-IT" dirty="0" err="1"/>
              <a:t>second</a:t>
            </a:r>
            <a:r>
              <a:rPr lang="it-IT" dirty="0"/>
              <a:t> case </a:t>
            </a:r>
            <a:r>
              <a:rPr lang="it-IT" dirty="0" err="1"/>
              <a:t>before</a:t>
            </a:r>
            <a:r>
              <a:rPr lang="it-IT" dirty="0"/>
              <a:t> the Court, </a:t>
            </a:r>
            <a:r>
              <a:rPr lang="it-IT" dirty="0" err="1"/>
              <a:t>applying</a:t>
            </a:r>
            <a:r>
              <a:rPr lang="it-IT" dirty="0"/>
              <a:t> for a </a:t>
            </a:r>
            <a:r>
              <a:rPr lang="it-IT" dirty="0" err="1"/>
              <a:t>lump</a:t>
            </a:r>
            <a:r>
              <a:rPr lang="it-IT" dirty="0"/>
              <a:t> sum or penalty </a:t>
            </a:r>
            <a:r>
              <a:rPr lang="it-IT" dirty="0" err="1"/>
              <a:t>payment</a:t>
            </a:r>
            <a:r>
              <a:rPr lang="it-IT" dirty="0"/>
              <a:t>. </a:t>
            </a:r>
            <a:r>
              <a:rPr lang="it-IT" dirty="0" err="1"/>
              <a:t>Only</a:t>
            </a:r>
            <a:r>
              <a:rPr lang="it-IT" dirty="0"/>
              <a:t> </a:t>
            </a:r>
            <a:r>
              <a:rPr lang="it-IT" dirty="0" err="1"/>
              <a:t>if</a:t>
            </a:r>
            <a:r>
              <a:rPr lang="it-IT" dirty="0"/>
              <a:t> the State </a:t>
            </a:r>
            <a:r>
              <a:rPr lang="it-IT" dirty="0" err="1"/>
              <a:t>fails</a:t>
            </a:r>
            <a:r>
              <a:rPr lang="it-IT" dirty="0"/>
              <a:t> to </a:t>
            </a:r>
            <a:r>
              <a:rPr lang="it-IT" dirty="0" err="1"/>
              <a:t>transpose</a:t>
            </a:r>
            <a:r>
              <a:rPr lang="it-IT" dirty="0"/>
              <a:t> a </a:t>
            </a:r>
            <a:r>
              <a:rPr lang="it-IT" dirty="0" err="1"/>
              <a:t>directive</a:t>
            </a:r>
            <a:r>
              <a:rPr lang="it-IT" dirty="0"/>
              <a:t>, the </a:t>
            </a:r>
            <a:r>
              <a:rPr lang="it-IT" dirty="0" err="1"/>
              <a:t>Commission</a:t>
            </a:r>
            <a:r>
              <a:rPr lang="it-IT" dirty="0"/>
              <a:t> can </a:t>
            </a:r>
            <a:r>
              <a:rPr lang="it-IT" dirty="0" err="1"/>
              <a:t>apply</a:t>
            </a:r>
            <a:r>
              <a:rPr lang="it-IT" dirty="0"/>
              <a:t> for </a:t>
            </a:r>
            <a:r>
              <a:rPr lang="it-IT" dirty="0" err="1"/>
              <a:t>financial</a:t>
            </a:r>
            <a:r>
              <a:rPr lang="it-IT" dirty="0"/>
              <a:t> </a:t>
            </a:r>
            <a:r>
              <a:rPr lang="it-IT" dirty="0" err="1"/>
              <a:t>sanctions</a:t>
            </a:r>
            <a:r>
              <a:rPr lang="it-IT" dirty="0"/>
              <a:t> </a:t>
            </a:r>
            <a:r>
              <a:rPr lang="it-IT" dirty="0" err="1"/>
              <a:t>during</a:t>
            </a:r>
            <a:r>
              <a:rPr lang="it-IT" dirty="0"/>
              <a:t> the first </a:t>
            </a:r>
            <a:r>
              <a:rPr lang="it-IT" dirty="0" err="1"/>
              <a:t>action</a:t>
            </a:r>
            <a:r>
              <a:rPr lang="it-IT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41045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Actions</a:t>
            </a:r>
            <a:r>
              <a:rPr lang="it-IT" dirty="0"/>
              <a:t> </a:t>
            </a:r>
            <a:r>
              <a:rPr lang="it-IT" dirty="0" err="1"/>
              <a:t>against</a:t>
            </a:r>
            <a:r>
              <a:rPr lang="it-IT" dirty="0"/>
              <a:t> the Union – I. </a:t>
            </a:r>
            <a:r>
              <a:rPr lang="it-IT" dirty="0" err="1"/>
              <a:t>Failure</a:t>
            </a:r>
            <a:r>
              <a:rPr lang="it-IT" dirty="0"/>
              <a:t> to </a:t>
            </a:r>
            <a:r>
              <a:rPr lang="it-IT" dirty="0" err="1"/>
              <a:t>act</a:t>
            </a:r>
            <a:r>
              <a:rPr lang="it-IT" dirty="0"/>
              <a:t> – </a:t>
            </a:r>
            <a:r>
              <a:rPr lang="it-IT" dirty="0" err="1"/>
              <a:t>article</a:t>
            </a:r>
            <a:r>
              <a:rPr lang="it-IT" dirty="0"/>
              <a:t> 265 TFEU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/>
          </a:p>
          <a:p>
            <a:r>
              <a:rPr lang="it-IT" dirty="0"/>
              <a:t>An </a:t>
            </a:r>
            <a:r>
              <a:rPr lang="it-IT" dirty="0" err="1"/>
              <a:t>action</a:t>
            </a:r>
            <a:r>
              <a:rPr lang="it-IT" dirty="0"/>
              <a:t> for </a:t>
            </a:r>
            <a:r>
              <a:rPr lang="it-IT" dirty="0" err="1"/>
              <a:t>failure</a:t>
            </a:r>
            <a:r>
              <a:rPr lang="it-IT" dirty="0"/>
              <a:t> to </a:t>
            </a:r>
            <a:r>
              <a:rPr lang="it-IT" dirty="0" err="1"/>
              <a:t>act</a:t>
            </a:r>
            <a:r>
              <a:rPr lang="it-IT" dirty="0"/>
              <a:t> can be </a:t>
            </a:r>
            <a:r>
              <a:rPr lang="it-IT" dirty="0" err="1"/>
              <a:t>brought</a:t>
            </a:r>
            <a:r>
              <a:rPr lang="it-IT" dirty="0"/>
              <a:t> </a:t>
            </a:r>
            <a:r>
              <a:rPr lang="it-IT" dirty="0" err="1"/>
              <a:t>against</a:t>
            </a:r>
            <a:r>
              <a:rPr lang="it-IT" dirty="0"/>
              <a:t> </a:t>
            </a:r>
            <a:r>
              <a:rPr lang="it-IT" dirty="0" err="1"/>
              <a:t>any</a:t>
            </a:r>
            <a:r>
              <a:rPr lang="it-IT" dirty="0"/>
              <a:t> Union </a:t>
            </a:r>
            <a:r>
              <a:rPr lang="it-IT" dirty="0" err="1"/>
              <a:t>institution</a:t>
            </a:r>
            <a:r>
              <a:rPr lang="it-IT" dirty="0"/>
              <a:t> or body, with the </a:t>
            </a:r>
            <a:r>
              <a:rPr lang="it-IT" dirty="0" err="1"/>
              <a:t>exception</a:t>
            </a:r>
            <a:r>
              <a:rPr lang="it-IT" dirty="0"/>
              <a:t> of the Court of Auditors and the Court of </a:t>
            </a:r>
            <a:r>
              <a:rPr lang="it-IT" dirty="0" err="1"/>
              <a:t>Justice</a:t>
            </a:r>
            <a:endParaRPr lang="it-IT" dirty="0"/>
          </a:p>
          <a:p>
            <a:r>
              <a:rPr lang="it-IT" dirty="0" err="1"/>
              <a:t>It</a:t>
            </a:r>
            <a:r>
              <a:rPr lang="it-IT" dirty="0"/>
              <a:t> can be </a:t>
            </a:r>
            <a:r>
              <a:rPr lang="it-IT" dirty="0" err="1"/>
              <a:t>brought</a:t>
            </a:r>
            <a:r>
              <a:rPr lang="it-IT" dirty="0"/>
              <a:t> by </a:t>
            </a:r>
            <a:r>
              <a:rPr lang="it-IT" dirty="0" err="1"/>
              <a:t>another</a:t>
            </a:r>
            <a:r>
              <a:rPr lang="it-IT" dirty="0"/>
              <a:t> Union </a:t>
            </a:r>
            <a:r>
              <a:rPr lang="it-IT" dirty="0" err="1"/>
              <a:t>institution</a:t>
            </a:r>
            <a:r>
              <a:rPr lang="it-IT" dirty="0"/>
              <a:t> or body, a </a:t>
            </a:r>
            <a:r>
              <a:rPr lang="it-IT" dirty="0" err="1"/>
              <a:t>Member</a:t>
            </a:r>
            <a:r>
              <a:rPr lang="it-IT" dirty="0"/>
              <a:t> State and a private party.</a:t>
            </a:r>
          </a:p>
        </p:txBody>
      </p:sp>
    </p:spTree>
    <p:extLst>
      <p:ext uri="{BB962C8B-B14F-4D97-AF65-F5344CB8AC3E}">
        <p14:creationId xmlns:p14="http://schemas.microsoft.com/office/powerpoint/2010/main" val="269032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Actions</a:t>
            </a:r>
            <a:r>
              <a:rPr lang="it-IT" dirty="0"/>
              <a:t> </a:t>
            </a:r>
            <a:r>
              <a:rPr lang="it-IT" dirty="0" err="1"/>
              <a:t>against</a:t>
            </a:r>
            <a:r>
              <a:rPr lang="it-IT" dirty="0"/>
              <a:t> the Union – I. </a:t>
            </a:r>
            <a:r>
              <a:rPr lang="it-IT" dirty="0" err="1"/>
              <a:t>Failure</a:t>
            </a:r>
            <a:r>
              <a:rPr lang="it-IT" dirty="0"/>
              <a:t> to </a:t>
            </a:r>
            <a:r>
              <a:rPr lang="it-IT" dirty="0" err="1"/>
              <a:t>act</a:t>
            </a:r>
            <a:r>
              <a:rPr lang="it-IT" dirty="0"/>
              <a:t> – </a:t>
            </a:r>
            <a:r>
              <a:rPr lang="it-IT" dirty="0" err="1"/>
              <a:t>article</a:t>
            </a:r>
            <a:r>
              <a:rPr lang="it-IT" dirty="0"/>
              <a:t> 265 TFEU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Procedurale </a:t>
            </a:r>
            <a:r>
              <a:rPr lang="it-IT" dirty="0" err="1"/>
              <a:t>stages</a:t>
            </a:r>
            <a:r>
              <a:rPr lang="it-IT" dirty="0"/>
              <a:t>: </a:t>
            </a:r>
            <a:r>
              <a:rPr lang="it-IT" b="1" dirty="0" err="1"/>
              <a:t>administrative</a:t>
            </a:r>
            <a:r>
              <a:rPr lang="it-IT" dirty="0"/>
              <a:t> (the Union body must first be </a:t>
            </a:r>
            <a:r>
              <a:rPr lang="it-IT" dirty="0" err="1"/>
              <a:t>called</a:t>
            </a:r>
            <a:r>
              <a:rPr lang="it-IT" dirty="0"/>
              <a:t> </a:t>
            </a:r>
            <a:r>
              <a:rPr lang="it-IT" dirty="0" err="1"/>
              <a:t>upon</a:t>
            </a:r>
            <a:r>
              <a:rPr lang="it-IT" dirty="0"/>
              <a:t> to </a:t>
            </a:r>
            <a:r>
              <a:rPr lang="it-IT" dirty="0" err="1"/>
              <a:t>act</a:t>
            </a:r>
            <a:r>
              <a:rPr lang="it-IT" dirty="0"/>
              <a:t>), </a:t>
            </a:r>
            <a:r>
              <a:rPr lang="it-IT" dirty="0" err="1"/>
              <a:t>then</a:t>
            </a:r>
            <a:r>
              <a:rPr lang="it-IT" dirty="0"/>
              <a:t> </a:t>
            </a:r>
            <a:r>
              <a:rPr lang="it-IT" b="1" dirty="0" err="1"/>
              <a:t>judicial</a:t>
            </a:r>
            <a:r>
              <a:rPr lang="it-IT" dirty="0"/>
              <a:t>, </a:t>
            </a:r>
            <a:r>
              <a:rPr lang="it-IT" dirty="0" err="1"/>
              <a:t>after</a:t>
            </a:r>
            <a:r>
              <a:rPr lang="it-IT" dirty="0"/>
              <a:t> </a:t>
            </a:r>
            <a:r>
              <a:rPr lang="it-IT" dirty="0" err="1"/>
              <a:t>two</a:t>
            </a:r>
            <a:r>
              <a:rPr lang="it-IT" dirty="0"/>
              <a:t> </a:t>
            </a:r>
            <a:r>
              <a:rPr lang="it-IT" dirty="0" err="1"/>
              <a:t>months</a:t>
            </a:r>
            <a:r>
              <a:rPr lang="it-IT" dirty="0"/>
              <a:t>.</a:t>
            </a:r>
          </a:p>
          <a:p>
            <a:r>
              <a:rPr lang="it-IT" dirty="0" err="1"/>
              <a:t>Inactions</a:t>
            </a:r>
            <a:r>
              <a:rPr lang="it-IT" dirty="0"/>
              <a:t>: </a:t>
            </a:r>
            <a:r>
              <a:rPr lang="it-IT" dirty="0" err="1"/>
              <a:t>all</a:t>
            </a:r>
            <a:r>
              <a:rPr lang="it-IT" dirty="0"/>
              <a:t> </a:t>
            </a:r>
            <a:r>
              <a:rPr lang="it-IT" dirty="0" err="1"/>
              <a:t>inactions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consist</a:t>
            </a:r>
            <a:r>
              <a:rPr lang="it-IT" dirty="0"/>
              <a:t> in a </a:t>
            </a:r>
            <a:r>
              <a:rPr lang="it-IT" dirty="0" err="1"/>
              <a:t>breach</a:t>
            </a:r>
            <a:r>
              <a:rPr lang="it-IT" dirty="0"/>
              <a:t> on an </a:t>
            </a:r>
            <a:r>
              <a:rPr lang="it-IT" dirty="0" err="1"/>
              <a:t>obligation</a:t>
            </a:r>
            <a:r>
              <a:rPr lang="it-IT" dirty="0"/>
              <a:t> to </a:t>
            </a:r>
            <a:r>
              <a:rPr lang="it-IT" dirty="0" err="1"/>
              <a:t>act</a:t>
            </a:r>
            <a:r>
              <a:rPr lang="it-IT" dirty="0"/>
              <a:t>. The </a:t>
            </a:r>
            <a:r>
              <a:rPr lang="it-IT" dirty="0" err="1"/>
              <a:t>existence</a:t>
            </a:r>
            <a:r>
              <a:rPr lang="it-IT" dirty="0"/>
              <a:t> of </a:t>
            </a:r>
            <a:r>
              <a:rPr lang="it-IT" dirty="0" err="1"/>
              <a:t>institutional</a:t>
            </a:r>
            <a:r>
              <a:rPr lang="it-IT" dirty="0"/>
              <a:t> </a:t>
            </a:r>
            <a:r>
              <a:rPr lang="it-IT" dirty="0" err="1"/>
              <a:t>discretion</a:t>
            </a:r>
            <a:r>
              <a:rPr lang="it-IT" dirty="0"/>
              <a:t> </a:t>
            </a:r>
            <a:r>
              <a:rPr lang="it-IT" dirty="0" err="1"/>
              <a:t>excludes</a:t>
            </a:r>
            <a:r>
              <a:rPr lang="it-IT" dirty="0"/>
              <a:t> an </a:t>
            </a:r>
            <a:r>
              <a:rPr lang="it-IT" dirty="0" err="1"/>
              <a:t>obligation</a:t>
            </a:r>
            <a:r>
              <a:rPr lang="it-IT" dirty="0"/>
              <a:t> to </a:t>
            </a:r>
            <a:r>
              <a:rPr lang="it-IT" dirty="0" err="1"/>
              <a:t>act</a:t>
            </a:r>
            <a:r>
              <a:rPr lang="it-IT" dirty="0"/>
              <a:t>, and the </a:t>
            </a:r>
            <a:r>
              <a:rPr lang="it-IT" dirty="0" err="1"/>
              <a:t>possibility</a:t>
            </a:r>
            <a:r>
              <a:rPr lang="it-IT" dirty="0"/>
              <a:t> of an </a:t>
            </a:r>
            <a:r>
              <a:rPr lang="it-IT" dirty="0" err="1"/>
              <a:t>action</a:t>
            </a:r>
            <a:r>
              <a:rPr lang="it-IT" dirty="0"/>
              <a:t> </a:t>
            </a:r>
            <a:r>
              <a:rPr lang="it-IT" dirty="0" err="1"/>
              <a:t>against</a:t>
            </a:r>
            <a:r>
              <a:rPr lang="it-IT" dirty="0"/>
              <a:t> the </a:t>
            </a:r>
            <a:r>
              <a:rPr lang="it-IT" dirty="0" err="1"/>
              <a:t>failure</a:t>
            </a:r>
            <a:r>
              <a:rPr lang="it-IT" dirty="0"/>
              <a:t> to </a:t>
            </a:r>
            <a:r>
              <a:rPr lang="it-IT" dirty="0" err="1"/>
              <a:t>act</a:t>
            </a:r>
            <a:endParaRPr lang="it-IT" dirty="0"/>
          </a:p>
          <a:p>
            <a:r>
              <a:rPr lang="it-IT" dirty="0" err="1"/>
              <a:t>Consequences</a:t>
            </a:r>
            <a:r>
              <a:rPr lang="it-IT" dirty="0"/>
              <a:t> of an </a:t>
            </a:r>
            <a:r>
              <a:rPr lang="it-IT" dirty="0" err="1"/>
              <a:t>established</a:t>
            </a:r>
            <a:r>
              <a:rPr lang="it-IT" dirty="0"/>
              <a:t> </a:t>
            </a:r>
            <a:r>
              <a:rPr lang="it-IT" dirty="0" err="1"/>
              <a:t>failure</a:t>
            </a:r>
            <a:r>
              <a:rPr lang="it-IT" dirty="0"/>
              <a:t> to </a:t>
            </a:r>
            <a:r>
              <a:rPr lang="it-IT" dirty="0" err="1"/>
              <a:t>act</a:t>
            </a:r>
            <a:r>
              <a:rPr lang="it-IT" dirty="0"/>
              <a:t>: the </a:t>
            </a:r>
            <a:r>
              <a:rPr lang="it-IT" dirty="0" err="1"/>
              <a:t>institution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required</a:t>
            </a:r>
            <a:r>
              <a:rPr lang="it-IT" dirty="0"/>
              <a:t> to take the </a:t>
            </a:r>
            <a:r>
              <a:rPr lang="it-IT" dirty="0" err="1"/>
              <a:t>necessary</a:t>
            </a:r>
            <a:r>
              <a:rPr lang="it-IT" dirty="0"/>
              <a:t> </a:t>
            </a:r>
            <a:r>
              <a:rPr lang="it-IT" dirty="0" err="1"/>
              <a:t>measures</a:t>
            </a:r>
            <a:r>
              <a:rPr lang="it-IT" dirty="0"/>
              <a:t> to </a:t>
            </a:r>
            <a:r>
              <a:rPr lang="it-IT" dirty="0" err="1"/>
              <a:t>comply</a:t>
            </a:r>
            <a:r>
              <a:rPr lang="it-IT" dirty="0"/>
              <a:t> with the </a:t>
            </a:r>
            <a:r>
              <a:rPr lang="it-IT" dirty="0" err="1"/>
              <a:t>judgment</a:t>
            </a:r>
            <a:r>
              <a:rPr lang="it-IT" dirty="0"/>
              <a:t> of the Court of </a:t>
            </a:r>
            <a:r>
              <a:rPr lang="it-IT" dirty="0" err="1"/>
              <a:t>Justice</a:t>
            </a:r>
            <a:r>
              <a:rPr lang="it-IT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9032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/>
              <a:t>Actions</a:t>
            </a:r>
            <a:r>
              <a:rPr lang="it-IT" dirty="0"/>
              <a:t> </a:t>
            </a:r>
            <a:r>
              <a:rPr lang="it-IT" dirty="0" err="1"/>
              <a:t>against</a:t>
            </a:r>
            <a:r>
              <a:rPr lang="it-IT" dirty="0"/>
              <a:t> the Union – II. </a:t>
            </a:r>
            <a:r>
              <a:rPr lang="it-IT" dirty="0" err="1"/>
              <a:t>Judicial</a:t>
            </a:r>
            <a:r>
              <a:rPr lang="it-IT" dirty="0"/>
              <a:t> </a:t>
            </a:r>
            <a:r>
              <a:rPr lang="it-IT" dirty="0" err="1"/>
              <a:t>review</a:t>
            </a:r>
            <a:r>
              <a:rPr lang="it-IT" dirty="0"/>
              <a:t> (</a:t>
            </a:r>
            <a:r>
              <a:rPr lang="it-IT" dirty="0" err="1"/>
              <a:t>action</a:t>
            </a:r>
            <a:r>
              <a:rPr lang="it-IT" dirty="0"/>
              <a:t> for </a:t>
            </a:r>
            <a:r>
              <a:rPr lang="it-IT" dirty="0" err="1"/>
              <a:t>annulment</a:t>
            </a:r>
            <a:r>
              <a:rPr lang="it-IT" dirty="0"/>
              <a:t> – </a:t>
            </a:r>
            <a:r>
              <a:rPr lang="it-IT" dirty="0" err="1"/>
              <a:t>article</a:t>
            </a:r>
            <a:r>
              <a:rPr lang="it-IT" dirty="0"/>
              <a:t> 263 TFEU)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t-IT" dirty="0" err="1"/>
              <a:t>Reviewable</a:t>
            </a:r>
            <a:r>
              <a:rPr lang="it-IT" dirty="0"/>
              <a:t> </a:t>
            </a:r>
            <a:r>
              <a:rPr lang="it-IT" dirty="0" err="1"/>
              <a:t>acts</a:t>
            </a:r>
            <a:r>
              <a:rPr lang="it-IT" dirty="0"/>
              <a:t>: an </a:t>
            </a:r>
            <a:r>
              <a:rPr lang="it-IT" dirty="0" err="1"/>
              <a:t>action</a:t>
            </a:r>
            <a:r>
              <a:rPr lang="it-IT" dirty="0"/>
              <a:t> for </a:t>
            </a:r>
            <a:r>
              <a:rPr lang="it-IT" dirty="0" err="1"/>
              <a:t>annulment</a:t>
            </a:r>
            <a:r>
              <a:rPr lang="it-IT" dirty="0"/>
              <a:t> must be </a:t>
            </a:r>
            <a:r>
              <a:rPr lang="it-IT" dirty="0" err="1"/>
              <a:t>available</a:t>
            </a:r>
            <a:r>
              <a:rPr lang="it-IT" dirty="0"/>
              <a:t> in the case of </a:t>
            </a:r>
            <a:r>
              <a:rPr lang="it-IT" dirty="0" err="1"/>
              <a:t>all</a:t>
            </a:r>
            <a:r>
              <a:rPr lang="it-IT" dirty="0"/>
              <a:t> </a:t>
            </a:r>
            <a:r>
              <a:rPr lang="it-IT" dirty="0" err="1"/>
              <a:t>measures</a:t>
            </a:r>
            <a:r>
              <a:rPr lang="it-IT" dirty="0"/>
              <a:t> </a:t>
            </a:r>
            <a:r>
              <a:rPr lang="it-IT" dirty="0" err="1"/>
              <a:t>adopted</a:t>
            </a:r>
            <a:r>
              <a:rPr lang="it-IT" dirty="0"/>
              <a:t> by the </a:t>
            </a:r>
            <a:r>
              <a:rPr lang="it-IT" dirty="0" err="1"/>
              <a:t>institutions</a:t>
            </a:r>
            <a:r>
              <a:rPr lang="it-IT" dirty="0"/>
              <a:t>, </a:t>
            </a:r>
            <a:r>
              <a:rPr lang="it-IT" dirty="0" err="1"/>
              <a:t>whatever</a:t>
            </a:r>
            <a:r>
              <a:rPr lang="it-IT" dirty="0"/>
              <a:t> </a:t>
            </a:r>
            <a:r>
              <a:rPr lang="it-IT" dirty="0" err="1"/>
              <a:t>their</a:t>
            </a:r>
            <a:r>
              <a:rPr lang="it-IT" dirty="0"/>
              <a:t> nature or </a:t>
            </a:r>
            <a:r>
              <a:rPr lang="it-IT" dirty="0" err="1"/>
              <a:t>form</a:t>
            </a:r>
            <a:r>
              <a:rPr lang="it-IT" dirty="0"/>
              <a:t>, </a:t>
            </a:r>
            <a:r>
              <a:rPr lang="it-IT" dirty="0" err="1"/>
              <a:t>which</a:t>
            </a:r>
            <a:r>
              <a:rPr lang="it-IT" dirty="0"/>
              <a:t> are </a:t>
            </a:r>
            <a:r>
              <a:rPr lang="it-IT" dirty="0" err="1"/>
              <a:t>intended</a:t>
            </a:r>
            <a:r>
              <a:rPr lang="it-IT" dirty="0"/>
              <a:t> to </a:t>
            </a:r>
            <a:r>
              <a:rPr lang="it-IT" dirty="0" err="1"/>
              <a:t>have</a:t>
            </a:r>
            <a:r>
              <a:rPr lang="it-IT" dirty="0"/>
              <a:t> </a:t>
            </a:r>
            <a:r>
              <a:rPr lang="it-IT" dirty="0" err="1"/>
              <a:t>legal</a:t>
            </a:r>
            <a:r>
              <a:rPr lang="it-IT" dirty="0"/>
              <a:t> </a:t>
            </a:r>
            <a:r>
              <a:rPr lang="it-IT" dirty="0" err="1"/>
              <a:t>effects</a:t>
            </a:r>
            <a:r>
              <a:rPr lang="it-IT" dirty="0"/>
              <a:t> (ERTA case). 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Ground for </a:t>
            </a:r>
            <a:r>
              <a:rPr lang="it-IT" dirty="0" err="1"/>
              <a:t>review</a:t>
            </a:r>
            <a:r>
              <a:rPr lang="it-IT" dirty="0"/>
              <a:t>: </a:t>
            </a:r>
            <a:r>
              <a:rPr lang="it-IT" dirty="0" err="1"/>
              <a:t>lack</a:t>
            </a:r>
            <a:r>
              <a:rPr lang="it-IT" dirty="0"/>
              <a:t> of </a:t>
            </a:r>
            <a:r>
              <a:rPr lang="it-IT" dirty="0" err="1"/>
              <a:t>competence</a:t>
            </a:r>
            <a:r>
              <a:rPr lang="it-IT" dirty="0"/>
              <a:t>; </a:t>
            </a:r>
            <a:r>
              <a:rPr lang="it-IT" dirty="0" err="1"/>
              <a:t>infringement</a:t>
            </a:r>
            <a:r>
              <a:rPr lang="it-IT" dirty="0"/>
              <a:t> of an </a:t>
            </a:r>
            <a:r>
              <a:rPr lang="it-IT" dirty="0" err="1"/>
              <a:t>essential</a:t>
            </a:r>
            <a:r>
              <a:rPr lang="it-IT" dirty="0"/>
              <a:t> </a:t>
            </a:r>
            <a:r>
              <a:rPr lang="it-IT" dirty="0" err="1"/>
              <a:t>procedural</a:t>
            </a:r>
            <a:r>
              <a:rPr lang="it-IT" dirty="0"/>
              <a:t> </a:t>
            </a:r>
            <a:r>
              <a:rPr lang="it-IT" dirty="0" err="1"/>
              <a:t>requirement</a:t>
            </a:r>
            <a:r>
              <a:rPr lang="it-IT" dirty="0"/>
              <a:t>; </a:t>
            </a:r>
            <a:r>
              <a:rPr lang="it-IT" dirty="0" err="1"/>
              <a:t>infringement</a:t>
            </a:r>
            <a:r>
              <a:rPr lang="it-IT" dirty="0"/>
              <a:t> of the </a:t>
            </a:r>
            <a:r>
              <a:rPr lang="it-IT" dirty="0" err="1"/>
              <a:t>Treaties</a:t>
            </a:r>
            <a:r>
              <a:rPr lang="it-IT" dirty="0"/>
              <a:t> or </a:t>
            </a:r>
            <a:r>
              <a:rPr lang="it-IT" dirty="0" err="1"/>
              <a:t>any</a:t>
            </a:r>
            <a:r>
              <a:rPr lang="it-IT" dirty="0"/>
              <a:t> </a:t>
            </a:r>
            <a:r>
              <a:rPr lang="it-IT" dirty="0" err="1"/>
              <a:t>rule</a:t>
            </a:r>
            <a:r>
              <a:rPr lang="it-IT" dirty="0"/>
              <a:t> of law </a:t>
            </a:r>
            <a:r>
              <a:rPr lang="it-IT" dirty="0" err="1"/>
              <a:t>relating</a:t>
            </a:r>
            <a:r>
              <a:rPr lang="it-IT" dirty="0"/>
              <a:t> to </a:t>
            </a:r>
            <a:r>
              <a:rPr lang="it-IT" dirty="0" err="1"/>
              <a:t>their</a:t>
            </a:r>
            <a:r>
              <a:rPr lang="it-IT" dirty="0"/>
              <a:t> </a:t>
            </a:r>
            <a:r>
              <a:rPr lang="it-IT" dirty="0" err="1"/>
              <a:t>application</a:t>
            </a:r>
            <a:r>
              <a:rPr lang="it-IT" dirty="0"/>
              <a:t>; </a:t>
            </a:r>
            <a:r>
              <a:rPr lang="it-IT" dirty="0" err="1"/>
              <a:t>misuse</a:t>
            </a:r>
            <a:r>
              <a:rPr lang="it-IT" dirty="0"/>
              <a:t> of </a:t>
            </a:r>
            <a:r>
              <a:rPr lang="it-IT" dirty="0" err="1"/>
              <a:t>powers</a:t>
            </a:r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83068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/>
              <a:t>Actions</a:t>
            </a:r>
            <a:r>
              <a:rPr lang="it-IT" dirty="0"/>
              <a:t> </a:t>
            </a:r>
            <a:r>
              <a:rPr lang="it-IT" dirty="0" err="1"/>
              <a:t>against</a:t>
            </a:r>
            <a:r>
              <a:rPr lang="it-IT" dirty="0"/>
              <a:t> the Union – II. </a:t>
            </a:r>
            <a:r>
              <a:rPr lang="it-IT" dirty="0" err="1"/>
              <a:t>Judicial</a:t>
            </a:r>
            <a:r>
              <a:rPr lang="it-IT" dirty="0"/>
              <a:t> </a:t>
            </a:r>
            <a:r>
              <a:rPr lang="it-IT" dirty="0" err="1"/>
              <a:t>review</a:t>
            </a:r>
            <a:r>
              <a:rPr lang="it-IT" dirty="0"/>
              <a:t> (</a:t>
            </a:r>
            <a:r>
              <a:rPr lang="it-IT" dirty="0" err="1"/>
              <a:t>action</a:t>
            </a:r>
            <a:r>
              <a:rPr lang="it-IT" dirty="0"/>
              <a:t> for </a:t>
            </a:r>
            <a:r>
              <a:rPr lang="it-IT" dirty="0" err="1"/>
              <a:t>annulment</a:t>
            </a:r>
            <a:r>
              <a:rPr lang="it-IT" dirty="0"/>
              <a:t> – </a:t>
            </a:r>
            <a:r>
              <a:rPr lang="it-IT" dirty="0" err="1"/>
              <a:t>article</a:t>
            </a:r>
            <a:r>
              <a:rPr lang="it-IT" dirty="0"/>
              <a:t> 263 TFEU)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it-IT" dirty="0"/>
          </a:p>
          <a:p>
            <a:pPr marL="514350" indent="-514350">
              <a:buFont typeface="+mj-lt"/>
              <a:buAutoNum type="arabicPeriod"/>
            </a:pPr>
            <a:endParaRPr lang="it-IT" dirty="0"/>
          </a:p>
          <a:p>
            <a:pPr marL="514350" indent="-514350">
              <a:buFont typeface="+mj-lt"/>
              <a:buAutoNum type="arabicPeriod"/>
            </a:pPr>
            <a:r>
              <a:rPr lang="it-IT" dirty="0" err="1"/>
              <a:t>Proportionality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a </a:t>
            </a:r>
            <a:r>
              <a:rPr lang="it-IT" dirty="0" err="1"/>
              <a:t>ground</a:t>
            </a:r>
            <a:r>
              <a:rPr lang="it-IT" dirty="0"/>
              <a:t> for </a:t>
            </a:r>
            <a:r>
              <a:rPr lang="it-IT" dirty="0" err="1"/>
              <a:t>review</a:t>
            </a:r>
            <a:r>
              <a:rPr lang="it-IT" dirty="0"/>
              <a:t>: </a:t>
            </a:r>
            <a:r>
              <a:rPr lang="it-IT" dirty="0" err="1"/>
              <a:t>suitability</a:t>
            </a:r>
            <a:r>
              <a:rPr lang="it-IT" dirty="0"/>
              <a:t>, </a:t>
            </a:r>
            <a:r>
              <a:rPr lang="it-IT" dirty="0" err="1"/>
              <a:t>necessity</a:t>
            </a:r>
            <a:r>
              <a:rPr lang="it-IT" dirty="0"/>
              <a:t> and </a:t>
            </a:r>
            <a:r>
              <a:rPr lang="it-IT" dirty="0" err="1"/>
              <a:t>strict</a:t>
            </a:r>
            <a:r>
              <a:rPr lang="it-IT" dirty="0"/>
              <a:t> </a:t>
            </a:r>
            <a:r>
              <a:rPr lang="it-IT" dirty="0" err="1"/>
              <a:t>proportionality</a:t>
            </a:r>
            <a:r>
              <a:rPr lang="it-IT" dirty="0"/>
              <a:t> of a Union </a:t>
            </a:r>
            <a:r>
              <a:rPr lang="it-IT" dirty="0" err="1"/>
              <a:t>act</a:t>
            </a:r>
            <a:r>
              <a:rPr lang="it-IT" dirty="0"/>
              <a:t>. </a:t>
            </a:r>
            <a:r>
              <a:rPr lang="it-IT" dirty="0" err="1"/>
              <a:t>Kadi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an </a:t>
            </a:r>
            <a:r>
              <a:rPr lang="it-IT" dirty="0" err="1"/>
              <a:t>example</a:t>
            </a:r>
            <a:r>
              <a:rPr lang="it-IT" dirty="0"/>
              <a:t> of a </a:t>
            </a:r>
            <a:r>
              <a:rPr lang="it-IT" dirty="0" err="1"/>
              <a:t>disproportionate</a:t>
            </a:r>
            <a:r>
              <a:rPr lang="it-IT" dirty="0"/>
              <a:t> Union </a:t>
            </a:r>
            <a:r>
              <a:rPr lang="it-IT" dirty="0" err="1"/>
              <a:t>act</a:t>
            </a:r>
            <a:r>
              <a:rPr lang="it-IT" dirty="0"/>
              <a:t>, an </a:t>
            </a:r>
            <a:r>
              <a:rPr lang="it-IT" dirty="0" err="1"/>
              <a:t>act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disproportionately</a:t>
            </a:r>
            <a:r>
              <a:rPr lang="it-IT" dirty="0"/>
              <a:t> </a:t>
            </a:r>
            <a:r>
              <a:rPr lang="it-IT" dirty="0" err="1"/>
              <a:t>interferes</a:t>
            </a:r>
            <a:r>
              <a:rPr lang="it-IT" dirty="0"/>
              <a:t> with </a:t>
            </a:r>
            <a:r>
              <a:rPr lang="it-IT" dirty="0" err="1"/>
              <a:t>fundamental</a:t>
            </a:r>
            <a:r>
              <a:rPr lang="it-IT" dirty="0"/>
              <a:t> </a:t>
            </a:r>
            <a:r>
              <a:rPr lang="it-IT" dirty="0" err="1"/>
              <a:t>rights</a:t>
            </a:r>
            <a:endParaRPr lang="it-IT" dirty="0"/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Time for the </a:t>
            </a:r>
            <a:r>
              <a:rPr lang="it-IT" dirty="0" err="1"/>
              <a:t>application</a:t>
            </a:r>
            <a:r>
              <a:rPr lang="it-IT" dirty="0"/>
              <a:t>. </a:t>
            </a:r>
            <a:r>
              <a:rPr lang="it-IT" dirty="0" err="1"/>
              <a:t>Two</a:t>
            </a:r>
            <a:r>
              <a:rPr lang="it-IT" dirty="0"/>
              <a:t> </a:t>
            </a:r>
            <a:r>
              <a:rPr lang="it-IT" dirty="0" err="1"/>
              <a:t>months</a:t>
            </a:r>
            <a:r>
              <a:rPr lang="it-IT" dirty="0"/>
              <a:t> from </a:t>
            </a:r>
            <a:r>
              <a:rPr lang="it-IT" dirty="0" err="1"/>
              <a:t>publication</a:t>
            </a:r>
            <a:r>
              <a:rPr lang="it-IT" dirty="0"/>
              <a:t> or </a:t>
            </a:r>
            <a:r>
              <a:rPr lang="it-IT" dirty="0" err="1"/>
              <a:t>notification</a:t>
            </a:r>
            <a:r>
              <a:rPr lang="it-IT" dirty="0"/>
              <a:t>, </a:t>
            </a:r>
            <a:r>
              <a:rPr lang="it-IT" dirty="0" err="1"/>
              <a:t>depending</a:t>
            </a:r>
            <a:r>
              <a:rPr lang="it-IT" dirty="0"/>
              <a:t> on the </a:t>
            </a:r>
            <a:r>
              <a:rPr lang="it-IT" dirty="0" err="1"/>
              <a:t>kind</a:t>
            </a:r>
            <a:r>
              <a:rPr lang="it-IT" dirty="0"/>
              <a:t> of </a:t>
            </a:r>
            <a:r>
              <a:rPr lang="it-IT" dirty="0" err="1"/>
              <a:t>act</a:t>
            </a:r>
            <a:r>
              <a:rPr lang="it-IT" dirty="0"/>
              <a:t> </a:t>
            </a:r>
            <a:r>
              <a:rPr lang="it-IT" dirty="0" err="1"/>
              <a:t>involved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83068863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552</TotalTime>
  <Words>1067</Words>
  <Application>Microsoft Office PowerPoint</Application>
  <PresentationFormat>Widescreen</PresentationFormat>
  <Paragraphs>54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7" baseType="lpstr">
      <vt:lpstr>Arial</vt:lpstr>
      <vt:lpstr>Gill Sans MT</vt:lpstr>
      <vt:lpstr>Impact</vt:lpstr>
      <vt:lpstr>Badge</vt:lpstr>
      <vt:lpstr>European actions</vt:lpstr>
      <vt:lpstr>Exceptions to jurisdiction – art. 275 and 276 TFEU</vt:lpstr>
      <vt:lpstr>Infringement actions against Member States – articles 258 and 259 TFEU</vt:lpstr>
      <vt:lpstr>Infringement actions against Member States – articles 258 and 259 TFEU</vt:lpstr>
      <vt:lpstr>Financial sanctions – art. 260 TFEU</vt:lpstr>
      <vt:lpstr>Actions against the Union – I. Failure to act – article 265 TFEU</vt:lpstr>
      <vt:lpstr>Actions against the Union – I. Failure to act – article 265 TFEU</vt:lpstr>
      <vt:lpstr>Actions against the Union – II. Judicial review (action for annulment – article 263 TFEU)</vt:lpstr>
      <vt:lpstr>Actions against the Union – II. Judicial review (action for annulment – article 263 TFEU)</vt:lpstr>
      <vt:lpstr>Actions against the Union – II. Judicial review (action for annulment – article 263 TFEU)</vt:lpstr>
      <vt:lpstr>Actions against the Union – II. Judicial review (action for annulment – article 263 TFEU)</vt:lpstr>
      <vt:lpstr>Actions against the Union – II. Judicial review (action for annulment – article 263 TFEU)</vt:lpstr>
      <vt:lpstr>Actions against the Union – III. Damages (article 340 TFEU)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actions</dc:title>
  <dc:creator>Alessandra Mignolli</dc:creator>
  <cp:lastModifiedBy>Alessandra</cp:lastModifiedBy>
  <cp:revision>19</cp:revision>
  <dcterms:created xsi:type="dcterms:W3CDTF">2016-11-03T16:48:35Z</dcterms:created>
  <dcterms:modified xsi:type="dcterms:W3CDTF">2022-10-26T09:37:30Z</dcterms:modified>
</cp:coreProperties>
</file>