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9" r:id="rId27"/>
    <p:sldId id="290" r:id="rId28"/>
    <p:sldId id="291" r:id="rId29"/>
    <p:sldId id="292" r:id="rId30"/>
    <p:sldId id="282" r:id="rId31"/>
    <p:sldId id="283" r:id="rId32"/>
    <p:sldId id="285" r:id="rId33"/>
    <p:sldId id="286" r:id="rId34"/>
    <p:sldId id="284" r:id="rId35"/>
    <p:sldId id="287" r:id="rId36"/>
    <p:sldId id="288" r:id="rId37"/>
  </p:sldIdLst>
  <p:sldSz cx="9144000" cy="6858000" type="screen4x3"/>
  <p:notesSz cx="6858000" cy="9144000"/>
  <p:defaultText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04"/>
    <p:restoredTop sz="94410"/>
  </p:normalViewPr>
  <p:slideViewPr>
    <p:cSldViewPr snapToGrid="0" snapToObjects="1">
      <p:cViewPr>
        <p:scale>
          <a:sx n="89" d="100"/>
          <a:sy n="89" d="100"/>
        </p:scale>
        <p:origin x="880" y="-3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p:spPr>
        <p:txBody>
          <a:bodyPr/>
          <a:lstStyle/>
          <a:p>
            <a:r>
              <a:rPr lang="it-IT"/>
              <a:t>Fare clic per modificare stile</a:t>
            </a:r>
          </a:p>
        </p:txBody>
      </p:sp>
      <p:sp>
        <p:nvSpPr>
          <p:cNvPr id="3" name="Sottotito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
        <p:nvSpPr>
          <p:cNvPr id="4" name="Segnaposto data 3"/>
          <p:cNvSpPr>
            <a:spLocks noGrp="1"/>
          </p:cNvSpPr>
          <p:nvPr>
            <p:ph type="dt" sz="half" idx="10"/>
          </p:nvPr>
        </p:nvSpPr>
        <p:spPr/>
        <p:txBody>
          <a:bodyPr/>
          <a:lstStyle/>
          <a:p>
            <a:fld id="{67383088-F201-E944-9F7F-936655ED04C5}" type="datetimeFigureOut">
              <a:rPr lang="it-IT" smtClean="0"/>
              <a:pPr/>
              <a:t>03/12/18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64E485E-5763-9E42-9476-92FACBDF96D2}" type="slidenum">
              <a:rPr lang="it-IT" smtClean="0"/>
              <a:pPr/>
              <a:t>‹N›</a:t>
            </a:fld>
            <a:endParaRPr lang="it-I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testo verticale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67383088-F201-E944-9F7F-936655ED04C5}" type="datetimeFigureOut">
              <a:rPr lang="it-IT" smtClean="0"/>
              <a:pPr/>
              <a:t>03/12/18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64E485E-5763-9E42-9476-92FACBDF96D2}" type="slidenum">
              <a:rPr lang="it-IT" smtClean="0"/>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p:spPr>
        <p:txBody>
          <a:bodyPr vert="eaVert"/>
          <a:lstStyle/>
          <a:p>
            <a:r>
              <a:rPr lang="it-IT"/>
              <a:t>Fare clic per modificare stile</a:t>
            </a:r>
          </a:p>
        </p:txBody>
      </p:sp>
      <p:sp>
        <p:nvSpPr>
          <p:cNvPr id="3" name="Segnaposto testo verticale 2"/>
          <p:cNvSpPr>
            <a:spLocks noGrp="1"/>
          </p:cNvSpPr>
          <p:nvPr>
            <p:ph type="body" orient="vert" idx="1"/>
          </p:nvPr>
        </p:nvSpPr>
        <p:spPr>
          <a:xfrm>
            <a:off x="457200" y="274638"/>
            <a:ext cx="6019800" cy="5851525"/>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67383088-F201-E944-9F7F-936655ED04C5}" type="datetimeFigureOut">
              <a:rPr lang="it-IT" smtClean="0"/>
              <a:pPr/>
              <a:t>03/12/18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64E485E-5763-9E42-9476-92FACBDF96D2}" type="slidenum">
              <a:rPr lang="it-IT" smtClean="0"/>
              <a:pPr/>
              <a:t>‹N›</a:t>
            </a:fld>
            <a:endParaRPr lang="it-I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10"/>
          </p:nvPr>
        </p:nvSpPr>
        <p:spPr/>
        <p:txBody>
          <a:bodyPr/>
          <a:lstStyle/>
          <a:p>
            <a:fld id="{67383088-F201-E944-9F7F-936655ED04C5}" type="datetimeFigureOut">
              <a:rPr lang="it-IT" smtClean="0"/>
              <a:pPr/>
              <a:t>03/12/18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64E485E-5763-9E42-9476-92FACBDF96D2}" type="slidenum">
              <a:rPr lang="it-IT" smtClean="0"/>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stile</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Segnaposto data 3"/>
          <p:cNvSpPr>
            <a:spLocks noGrp="1"/>
          </p:cNvSpPr>
          <p:nvPr>
            <p:ph type="dt" sz="half" idx="10"/>
          </p:nvPr>
        </p:nvSpPr>
        <p:spPr/>
        <p:txBody>
          <a:bodyPr/>
          <a:lstStyle/>
          <a:p>
            <a:fld id="{67383088-F201-E944-9F7F-936655ED04C5}" type="datetimeFigureOut">
              <a:rPr lang="it-IT" smtClean="0"/>
              <a:pPr/>
              <a:t>03/12/18</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64E485E-5763-9E42-9476-92FACBDF96D2}" type="slidenum">
              <a:rPr lang="it-IT" smtClean="0"/>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p:cNvSpPr>
            <a:spLocks noGrp="1"/>
          </p:cNvSpPr>
          <p:nvPr>
            <p:ph type="dt" sz="half" idx="10"/>
          </p:nvPr>
        </p:nvSpPr>
        <p:spPr/>
        <p:txBody>
          <a:bodyPr/>
          <a:lstStyle/>
          <a:p>
            <a:fld id="{67383088-F201-E944-9F7F-936655ED04C5}" type="datetimeFigureOut">
              <a:rPr lang="it-IT" smtClean="0"/>
              <a:pPr/>
              <a:t>03/12/18</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564E485E-5763-9E42-9476-92FACBDF96D2}" type="slidenum">
              <a:rPr lang="it-IT" smtClean="0"/>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lvl1pPr>
              <a:defRPr/>
            </a:lvl1pPr>
          </a:lstStyle>
          <a:p>
            <a:r>
              <a:rPr lang="it-IT"/>
              <a:t>Fare clic per modificare stile</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p:cNvSpPr>
            <a:spLocks noGrp="1"/>
          </p:cNvSpPr>
          <p:nvPr>
            <p:ph type="dt" sz="half" idx="10"/>
          </p:nvPr>
        </p:nvSpPr>
        <p:spPr/>
        <p:txBody>
          <a:bodyPr/>
          <a:lstStyle/>
          <a:p>
            <a:fld id="{67383088-F201-E944-9F7F-936655ED04C5}" type="datetimeFigureOut">
              <a:rPr lang="it-IT" smtClean="0"/>
              <a:pPr/>
              <a:t>03/12/18</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564E485E-5763-9E42-9476-92FACBDF96D2}" type="slidenum">
              <a:rPr lang="it-IT" smtClean="0"/>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data 2"/>
          <p:cNvSpPr>
            <a:spLocks noGrp="1"/>
          </p:cNvSpPr>
          <p:nvPr>
            <p:ph type="dt" sz="half" idx="10"/>
          </p:nvPr>
        </p:nvSpPr>
        <p:spPr/>
        <p:txBody>
          <a:bodyPr/>
          <a:lstStyle/>
          <a:p>
            <a:fld id="{67383088-F201-E944-9F7F-936655ED04C5}" type="datetimeFigureOut">
              <a:rPr lang="it-IT" smtClean="0"/>
              <a:pPr/>
              <a:t>03/12/18</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564E485E-5763-9E42-9476-92FACBDF96D2}" type="slidenum">
              <a:rPr lang="it-IT" smtClean="0"/>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67383088-F201-E944-9F7F-936655ED04C5}" type="datetimeFigureOut">
              <a:rPr lang="it-IT" smtClean="0"/>
              <a:pPr/>
              <a:t>03/12/18</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564E485E-5763-9E42-9476-92FACBDF96D2}" type="slidenum">
              <a:rPr lang="it-IT" smtClean="0"/>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stile</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67383088-F201-E944-9F7F-936655ED04C5}" type="datetimeFigureOut">
              <a:rPr lang="it-IT" smtClean="0"/>
              <a:pPr/>
              <a:t>03/12/18</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564E485E-5763-9E42-9476-92FACBDF96D2}" type="slidenum">
              <a:rPr lang="it-IT" smtClean="0"/>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stile</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Segnaposto data 4"/>
          <p:cNvSpPr>
            <a:spLocks noGrp="1"/>
          </p:cNvSpPr>
          <p:nvPr>
            <p:ph type="dt" sz="half" idx="10"/>
          </p:nvPr>
        </p:nvSpPr>
        <p:spPr/>
        <p:txBody>
          <a:bodyPr/>
          <a:lstStyle/>
          <a:p>
            <a:fld id="{67383088-F201-E944-9F7F-936655ED04C5}" type="datetimeFigureOut">
              <a:rPr lang="it-IT" smtClean="0"/>
              <a:pPr/>
              <a:t>03/12/18</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564E485E-5763-9E42-9476-92FACBDF96D2}" type="slidenum">
              <a:rPr lang="it-IT" smtClean="0"/>
              <a:pPr/>
              <a:t>‹N›</a:t>
            </a:fld>
            <a:endParaRPr lang="it-I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it-IT"/>
              <a:t>Fare clic per modificare stile</a:t>
            </a:r>
          </a:p>
        </p:txBody>
      </p:sp>
      <p:sp>
        <p:nvSpPr>
          <p:cNvPr id="3" name="Segnaposto tes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383088-F201-E944-9F7F-936655ED04C5}" type="datetimeFigureOut">
              <a:rPr lang="it-IT" smtClean="0"/>
              <a:pPr/>
              <a:t>03/12/18</a:t>
            </a:fld>
            <a:endParaRPr lang="it-IT"/>
          </a:p>
        </p:txBody>
      </p:sp>
      <p:sp>
        <p:nvSpPr>
          <p:cNvPr id="5" name="Segnaposto piè di pa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4E485E-5763-9E42-9476-92FACBDF96D2}" type="slidenum">
              <a:rPr lang="it-IT" smtClean="0"/>
              <a:pPr/>
              <a:t>‹N›</a:t>
            </a:fld>
            <a:endParaRPr lang="it-IT"/>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err="1"/>
              <a:t>Human</a:t>
            </a:r>
            <a:r>
              <a:rPr lang="it-IT" dirty="0"/>
              <a:t> </a:t>
            </a:r>
            <a:r>
              <a:rPr lang="it-IT" dirty="0" err="1"/>
              <a:t>Dignity</a:t>
            </a:r>
            <a:r>
              <a:rPr lang="it-IT" dirty="0"/>
              <a:t> in </a:t>
            </a:r>
            <a:r>
              <a:rPr lang="it-IT" dirty="0" err="1"/>
              <a:t>European</a:t>
            </a:r>
            <a:r>
              <a:rPr lang="it-IT" dirty="0"/>
              <a:t> </a:t>
            </a:r>
            <a:r>
              <a:rPr lang="it-IT" dirty="0" err="1"/>
              <a:t>Constitutional</a:t>
            </a:r>
            <a:r>
              <a:rPr lang="it-IT" dirty="0"/>
              <a:t> Culture</a:t>
            </a:r>
          </a:p>
        </p:txBody>
      </p:sp>
      <p:sp>
        <p:nvSpPr>
          <p:cNvPr id="3" name="Sottotitolo 2"/>
          <p:cNvSpPr>
            <a:spLocks noGrp="1"/>
          </p:cNvSpPr>
          <p:nvPr>
            <p:ph type="subTitle" idx="1"/>
          </p:nvPr>
        </p:nvSpPr>
        <p:spPr/>
        <p:txBody>
          <a:bodyPr/>
          <a:lstStyle/>
          <a:p>
            <a:r>
              <a:rPr lang="it-IT" i="1" dirty="0" err="1"/>
              <a:t>Lesson</a:t>
            </a:r>
            <a:r>
              <a:rPr lang="it-IT" i="1" dirty="0"/>
              <a:t> IV</a:t>
            </a:r>
          </a:p>
          <a:p>
            <a:r>
              <a:rPr lang="it-IT" i="1" dirty="0" err="1"/>
              <a:t>Human</a:t>
            </a:r>
            <a:r>
              <a:rPr lang="it-IT" i="1" dirty="0"/>
              <a:t> </a:t>
            </a:r>
            <a:r>
              <a:rPr lang="it-IT" i="1" dirty="0" err="1"/>
              <a:t>Dignity</a:t>
            </a:r>
            <a:r>
              <a:rPr lang="it-IT" i="1" dirty="0"/>
              <a:t> and the ECHR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Human</a:t>
            </a:r>
            <a:r>
              <a:rPr lang="it-IT" dirty="0"/>
              <a:t> </a:t>
            </a:r>
            <a:r>
              <a:rPr lang="it-IT" dirty="0" err="1"/>
              <a:t>Dignity</a:t>
            </a:r>
            <a:r>
              <a:rPr lang="it-IT" dirty="0"/>
              <a:t> in </a:t>
            </a:r>
            <a:r>
              <a:rPr lang="it-IT" dirty="0" err="1"/>
              <a:t>ECtHR</a:t>
            </a:r>
            <a:r>
              <a:rPr lang="it-IT" dirty="0"/>
              <a:t> </a:t>
            </a:r>
            <a:r>
              <a:rPr lang="it-IT" dirty="0" err="1"/>
              <a:t>case-law</a:t>
            </a:r>
            <a:endParaRPr lang="it-IT" b="1" dirty="0"/>
          </a:p>
        </p:txBody>
      </p:sp>
      <p:sp>
        <p:nvSpPr>
          <p:cNvPr id="3" name="Segnaposto contenuto 2"/>
          <p:cNvSpPr>
            <a:spLocks noGrp="1"/>
          </p:cNvSpPr>
          <p:nvPr>
            <p:ph idx="1"/>
          </p:nvPr>
        </p:nvSpPr>
        <p:spPr/>
        <p:txBody>
          <a:bodyPr>
            <a:normAutofit fontScale="92500"/>
          </a:bodyPr>
          <a:lstStyle/>
          <a:p>
            <a:r>
              <a:rPr lang="it-IT" b="1" dirty="0" err="1"/>
              <a:t>Degrading</a:t>
            </a:r>
            <a:r>
              <a:rPr lang="it-IT" b="1" dirty="0"/>
              <a:t> </a:t>
            </a:r>
            <a:r>
              <a:rPr lang="it-IT" b="1" dirty="0" err="1"/>
              <a:t>punishment</a:t>
            </a:r>
            <a:r>
              <a:rPr lang="it-IT" b="1" dirty="0"/>
              <a:t>?</a:t>
            </a:r>
          </a:p>
          <a:p>
            <a:pPr lvl="2"/>
            <a:r>
              <a:rPr lang="it-IT" dirty="0" err="1"/>
              <a:t>1</a:t>
            </a:r>
            <a:r>
              <a:rPr lang="it-IT" dirty="0"/>
              <a:t>. “</a:t>
            </a:r>
            <a:r>
              <a:rPr lang="en-GB" dirty="0"/>
              <a:t>what is relevant for the purposes of Article 3 (art. 3) is that he should be </a:t>
            </a:r>
            <a:r>
              <a:rPr lang="en-GB" b="1" dirty="0"/>
              <a:t>humiliated</a:t>
            </a:r>
            <a:r>
              <a:rPr lang="en-GB" dirty="0"/>
              <a:t> not simply by his conviction but by the execution of the punishment which is imposed on him</a:t>
            </a:r>
            <a:r>
              <a:rPr lang="it-IT" dirty="0"/>
              <a:t>”</a:t>
            </a:r>
          </a:p>
          <a:p>
            <a:pPr lvl="2"/>
            <a:r>
              <a:rPr lang="it-IT" dirty="0" err="1"/>
              <a:t>2</a:t>
            </a:r>
            <a:r>
              <a:rPr lang="it-IT" dirty="0"/>
              <a:t>. </a:t>
            </a:r>
            <a:r>
              <a:rPr lang="en-GB" dirty="0"/>
              <a:t>the humiliation or debasement involved must attain a particular level and must in any event be other than that usual element of humiliation inherent to conviction itself. </a:t>
            </a:r>
            <a:r>
              <a:rPr lang="en-GB" b="1" dirty="0"/>
              <a:t>The assessment is, in the nature of things, relative: it depends on all the circumstances of the case and, in particular, on the </a:t>
            </a:r>
            <a:r>
              <a:rPr lang="en-GB" b="1" i="1" dirty="0"/>
              <a:t>nature</a:t>
            </a:r>
            <a:r>
              <a:rPr lang="en-GB" b="1" dirty="0"/>
              <a:t> and </a:t>
            </a:r>
            <a:r>
              <a:rPr lang="en-GB" b="1" i="1" dirty="0"/>
              <a:t>context</a:t>
            </a:r>
            <a:r>
              <a:rPr lang="en-GB" b="1" dirty="0"/>
              <a:t> of the punishment itself and the manner and method of its execution</a:t>
            </a:r>
            <a:r>
              <a:rPr lang="it-IT" b="1" dirty="0"/>
              <a:t> </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Human</a:t>
            </a:r>
            <a:r>
              <a:rPr lang="it-IT" dirty="0"/>
              <a:t> </a:t>
            </a:r>
            <a:r>
              <a:rPr lang="it-IT" dirty="0" err="1"/>
              <a:t>Dignity</a:t>
            </a:r>
            <a:r>
              <a:rPr lang="it-IT" dirty="0"/>
              <a:t> in </a:t>
            </a:r>
            <a:r>
              <a:rPr lang="it-IT" dirty="0" err="1"/>
              <a:t>ECtHR</a:t>
            </a:r>
            <a:r>
              <a:rPr lang="it-IT" dirty="0"/>
              <a:t> </a:t>
            </a:r>
            <a:r>
              <a:rPr lang="it-IT" dirty="0" err="1"/>
              <a:t>case-law</a:t>
            </a:r>
            <a:endParaRPr lang="it-IT" dirty="0"/>
          </a:p>
        </p:txBody>
      </p:sp>
      <p:sp>
        <p:nvSpPr>
          <p:cNvPr id="3" name="Segnaposto contenuto 2"/>
          <p:cNvSpPr>
            <a:spLocks noGrp="1"/>
          </p:cNvSpPr>
          <p:nvPr>
            <p:ph idx="1"/>
          </p:nvPr>
        </p:nvSpPr>
        <p:spPr/>
        <p:txBody>
          <a:bodyPr>
            <a:normAutofit fontScale="92500" lnSpcReduction="10000"/>
          </a:bodyPr>
          <a:lstStyle/>
          <a:p>
            <a:r>
              <a:rPr lang="it-IT" b="1" dirty="0" err="1"/>
              <a:t>Context</a:t>
            </a:r>
            <a:r>
              <a:rPr lang="it-IT" b="1" dirty="0"/>
              <a:t> (I)</a:t>
            </a:r>
          </a:p>
          <a:p>
            <a:pPr lvl="1"/>
            <a:r>
              <a:rPr lang="it-IT" dirty="0" err="1"/>
              <a:t>1</a:t>
            </a:r>
            <a:r>
              <a:rPr lang="it-IT" dirty="0"/>
              <a:t>. Manx </a:t>
            </a:r>
            <a:r>
              <a:rPr lang="it-IT" dirty="0" err="1"/>
              <a:t>Attorney</a:t>
            </a:r>
            <a:r>
              <a:rPr lang="it-IT" dirty="0"/>
              <a:t> </a:t>
            </a:r>
            <a:r>
              <a:rPr lang="it-IT" dirty="0" err="1"/>
              <a:t>General</a:t>
            </a:r>
            <a:r>
              <a:rPr lang="it-IT" dirty="0"/>
              <a:t> </a:t>
            </a:r>
            <a:r>
              <a:rPr lang="it-IT" dirty="0" err="1"/>
              <a:t>stated</a:t>
            </a:r>
            <a:r>
              <a:rPr lang="it-IT" dirty="0"/>
              <a:t> </a:t>
            </a:r>
            <a:r>
              <a:rPr lang="it-IT" dirty="0" err="1"/>
              <a:t>that</a:t>
            </a:r>
            <a:r>
              <a:rPr lang="it-IT" dirty="0"/>
              <a:t> </a:t>
            </a:r>
            <a:r>
              <a:rPr lang="it-IT" dirty="0" err="1"/>
              <a:t>judicial</a:t>
            </a:r>
            <a:r>
              <a:rPr lang="it-IT" dirty="0"/>
              <a:t> </a:t>
            </a:r>
            <a:r>
              <a:rPr lang="it-IT" dirty="0" err="1"/>
              <a:t>corporal</a:t>
            </a:r>
            <a:r>
              <a:rPr lang="it-IT" dirty="0"/>
              <a:t> </a:t>
            </a:r>
            <a:r>
              <a:rPr lang="it-IT" dirty="0" err="1"/>
              <a:t>punishment</a:t>
            </a:r>
            <a:r>
              <a:rPr lang="en-GB" dirty="0"/>
              <a:t> “did not outrage public opinion in the Island”</a:t>
            </a:r>
            <a:endParaRPr lang="it-IT" dirty="0"/>
          </a:p>
          <a:p>
            <a:pPr lvl="2"/>
            <a:r>
              <a:rPr lang="it-IT" dirty="0"/>
              <a:t>The Court: “</a:t>
            </a:r>
            <a:r>
              <a:rPr lang="en-GB" dirty="0"/>
              <a:t>As regards their belief that judicial corporal punishment deters criminals, it must be pointed out that a punishment does not lose its degrading character just because it is believed to be, or actually is, an effective deterrent or aid to crime control</a:t>
            </a:r>
            <a:r>
              <a:rPr lang="it-IT" dirty="0"/>
              <a:t>”</a:t>
            </a:r>
          </a:p>
          <a:p>
            <a:pPr lvl="2"/>
            <a:r>
              <a:rPr lang="en-GB" dirty="0"/>
              <a:t>The Court:</a:t>
            </a:r>
            <a:r>
              <a:rPr lang="en-GB" b="1" dirty="0"/>
              <a:t> “the Convention is a living instrument which, as the Commission rightly stressed, must be interpreted in the light of present-day conditions”.</a:t>
            </a:r>
            <a:r>
              <a:rPr lang="it-IT" b="1" dirty="0"/>
              <a:t> </a:t>
            </a:r>
            <a:endParaRPr lang="en-GB"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Human</a:t>
            </a:r>
            <a:r>
              <a:rPr lang="it-IT" dirty="0"/>
              <a:t> </a:t>
            </a:r>
            <a:r>
              <a:rPr lang="it-IT" dirty="0" err="1"/>
              <a:t>Dignity</a:t>
            </a:r>
            <a:r>
              <a:rPr lang="it-IT" dirty="0"/>
              <a:t> in </a:t>
            </a:r>
            <a:r>
              <a:rPr lang="it-IT" dirty="0" err="1"/>
              <a:t>ECtHR</a:t>
            </a:r>
            <a:r>
              <a:rPr lang="it-IT" dirty="0"/>
              <a:t> </a:t>
            </a:r>
            <a:r>
              <a:rPr lang="it-IT" dirty="0" err="1"/>
              <a:t>case-law</a:t>
            </a:r>
            <a:endParaRPr lang="it-IT" dirty="0"/>
          </a:p>
        </p:txBody>
      </p:sp>
      <p:sp>
        <p:nvSpPr>
          <p:cNvPr id="3" name="Segnaposto contenuto 2"/>
          <p:cNvSpPr>
            <a:spLocks noGrp="1"/>
          </p:cNvSpPr>
          <p:nvPr>
            <p:ph idx="1"/>
          </p:nvPr>
        </p:nvSpPr>
        <p:spPr/>
        <p:txBody>
          <a:bodyPr/>
          <a:lstStyle/>
          <a:p>
            <a:r>
              <a:rPr lang="it-IT" b="1" dirty="0" err="1"/>
              <a:t>Context</a:t>
            </a:r>
            <a:r>
              <a:rPr lang="it-IT" b="1" dirty="0"/>
              <a:t> (II)</a:t>
            </a:r>
          </a:p>
          <a:p>
            <a:pPr lvl="1"/>
            <a:r>
              <a:rPr lang="it-IT" dirty="0" err="1"/>
              <a:t>Absence</a:t>
            </a:r>
            <a:r>
              <a:rPr lang="it-IT" dirty="0"/>
              <a:t> </a:t>
            </a:r>
            <a:r>
              <a:rPr lang="it-IT" dirty="0" err="1"/>
              <a:t>of</a:t>
            </a:r>
            <a:r>
              <a:rPr lang="it-IT" dirty="0"/>
              <a:t> </a:t>
            </a:r>
            <a:r>
              <a:rPr lang="it-IT" dirty="0" err="1"/>
              <a:t>publicity</a:t>
            </a:r>
            <a:r>
              <a:rPr lang="it-IT" dirty="0"/>
              <a:t> </a:t>
            </a:r>
            <a:r>
              <a:rPr lang="it-IT" dirty="0" err="1"/>
              <a:t>of</a:t>
            </a:r>
            <a:r>
              <a:rPr lang="it-IT" dirty="0"/>
              <a:t> </a:t>
            </a:r>
            <a:r>
              <a:rPr lang="it-IT" dirty="0" err="1"/>
              <a:t>birching</a:t>
            </a:r>
            <a:endParaRPr lang="it-IT" dirty="0"/>
          </a:p>
          <a:p>
            <a:pPr lvl="2"/>
            <a:r>
              <a:rPr lang="it-IT" dirty="0"/>
              <a:t>“</a:t>
            </a:r>
            <a:r>
              <a:rPr lang="en-GB" dirty="0"/>
              <a:t>Publicity may be a relevant factor in assessing whether a punishment is "degrading" within the meaning of Article 3 (art. 3), but the Court does not consider that absence of publicity will necessarily prevent a given punishment from falling into that category: it may well suffice that the victim is humiliated in his own eyes, even if not in the eyes of others”</a:t>
            </a:r>
            <a:r>
              <a:rPr lang="it-IT" dirty="0"/>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Human</a:t>
            </a:r>
            <a:r>
              <a:rPr lang="it-IT" dirty="0"/>
              <a:t> </a:t>
            </a:r>
            <a:r>
              <a:rPr lang="it-IT" dirty="0" err="1"/>
              <a:t>Dignity</a:t>
            </a:r>
            <a:r>
              <a:rPr lang="it-IT" dirty="0"/>
              <a:t> in </a:t>
            </a:r>
            <a:r>
              <a:rPr lang="it-IT" dirty="0" err="1"/>
              <a:t>ECtHR</a:t>
            </a:r>
            <a:r>
              <a:rPr lang="it-IT" dirty="0"/>
              <a:t> </a:t>
            </a:r>
            <a:r>
              <a:rPr lang="it-IT" dirty="0" err="1"/>
              <a:t>case-law</a:t>
            </a:r>
            <a:endParaRPr lang="it-IT" dirty="0"/>
          </a:p>
        </p:txBody>
      </p:sp>
      <p:sp>
        <p:nvSpPr>
          <p:cNvPr id="3" name="Segnaposto contenuto 2"/>
          <p:cNvSpPr>
            <a:spLocks noGrp="1"/>
          </p:cNvSpPr>
          <p:nvPr>
            <p:ph idx="1"/>
          </p:nvPr>
        </p:nvSpPr>
        <p:spPr/>
        <p:txBody>
          <a:bodyPr>
            <a:normAutofit fontScale="85000" lnSpcReduction="20000"/>
          </a:bodyPr>
          <a:lstStyle/>
          <a:p>
            <a:r>
              <a:rPr lang="it-IT" b="1" dirty="0" err="1"/>
              <a:t>Assessment</a:t>
            </a:r>
            <a:r>
              <a:rPr lang="it-IT" b="1" dirty="0"/>
              <a:t> </a:t>
            </a:r>
            <a:r>
              <a:rPr lang="it-IT" b="1" dirty="0" err="1"/>
              <a:t>of</a:t>
            </a:r>
            <a:r>
              <a:rPr lang="it-IT" b="1" dirty="0"/>
              <a:t> the Court</a:t>
            </a:r>
            <a:r>
              <a:rPr lang="it-IT" dirty="0"/>
              <a:t>	</a:t>
            </a:r>
          </a:p>
          <a:p>
            <a:pPr lvl="1"/>
            <a:r>
              <a:rPr lang="it-IT" dirty="0"/>
              <a:t>“</a:t>
            </a:r>
            <a:r>
              <a:rPr lang="en-GB" dirty="0"/>
              <a:t>The very nature of judicial corporal punishment is that </a:t>
            </a:r>
            <a:r>
              <a:rPr lang="en-GB" b="1" dirty="0"/>
              <a:t>it involves one human being inflicting physical violence on another human being</a:t>
            </a:r>
            <a:r>
              <a:rPr lang="en-GB" dirty="0"/>
              <a:t>. Furthermore, it is institutionalised violence that is in the present case </a:t>
            </a:r>
            <a:r>
              <a:rPr lang="en-GB" b="1" dirty="0"/>
              <a:t>violence permitted by the law, ordered by the judicial authorities of the State and carried out by the police authorities of the State </a:t>
            </a:r>
            <a:r>
              <a:rPr lang="en-GB" dirty="0"/>
              <a:t>(see paragraph 10 above). Thus, although the applicant did not suffer any severe or long-lasting physical effects, his punishment - whereby he was treated as an object in the power of the authorities - constituted an </a:t>
            </a:r>
            <a:r>
              <a:rPr lang="en-GB" b="1" dirty="0"/>
              <a:t>assault on precisely that which it is one of the main purposes of Article 3 (art. 3) to protect, </a:t>
            </a:r>
            <a:r>
              <a:rPr lang="en-GB" b="1" u="sng" dirty="0"/>
              <a:t>namely a person’s dignity and physical integrity</a:t>
            </a:r>
            <a:r>
              <a:rPr lang="en-GB" b="1" dirty="0"/>
              <a:t>”</a:t>
            </a:r>
            <a:r>
              <a:rPr lang="it-IT" b="1" dirty="0"/>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Human</a:t>
            </a:r>
            <a:r>
              <a:rPr lang="it-IT" dirty="0"/>
              <a:t> </a:t>
            </a:r>
            <a:r>
              <a:rPr lang="it-IT" dirty="0" err="1"/>
              <a:t>Dignity</a:t>
            </a:r>
            <a:r>
              <a:rPr lang="it-IT" dirty="0"/>
              <a:t> in </a:t>
            </a:r>
            <a:r>
              <a:rPr lang="it-IT" dirty="0" err="1"/>
              <a:t>ECtHR</a:t>
            </a:r>
            <a:r>
              <a:rPr lang="it-IT" dirty="0"/>
              <a:t> </a:t>
            </a:r>
            <a:r>
              <a:rPr lang="it-IT" dirty="0" err="1"/>
              <a:t>case-law</a:t>
            </a:r>
            <a:endParaRPr lang="it-IT" dirty="0"/>
          </a:p>
        </p:txBody>
      </p:sp>
      <p:sp>
        <p:nvSpPr>
          <p:cNvPr id="3" name="Segnaposto contenuto 2"/>
          <p:cNvSpPr>
            <a:spLocks noGrp="1"/>
          </p:cNvSpPr>
          <p:nvPr>
            <p:ph idx="1"/>
          </p:nvPr>
        </p:nvSpPr>
        <p:spPr/>
        <p:txBody>
          <a:bodyPr/>
          <a:lstStyle/>
          <a:p>
            <a:r>
              <a:rPr lang="it-IT" dirty="0" err="1"/>
              <a:t>Dignity</a:t>
            </a:r>
            <a:r>
              <a:rPr lang="it-IT" dirty="0"/>
              <a:t> in </a:t>
            </a:r>
            <a:r>
              <a:rPr lang="it-IT" dirty="0" err="1"/>
              <a:t>dying</a:t>
            </a:r>
            <a:r>
              <a:rPr lang="it-IT" dirty="0"/>
              <a:t>: </a:t>
            </a:r>
            <a:r>
              <a:rPr lang="it-IT" i="1" dirty="0" err="1"/>
              <a:t>Pretty</a:t>
            </a:r>
            <a:r>
              <a:rPr lang="it-IT" i="1" dirty="0"/>
              <a:t> vs. UK</a:t>
            </a:r>
            <a:r>
              <a:rPr lang="it-IT" dirty="0"/>
              <a:t> (2002)</a:t>
            </a:r>
          </a:p>
          <a:p>
            <a:pPr lvl="1"/>
            <a:r>
              <a:rPr lang="it-IT" dirty="0"/>
              <a:t>The </a:t>
            </a:r>
            <a:r>
              <a:rPr lang="it-IT" dirty="0" err="1"/>
              <a:t>facts</a:t>
            </a:r>
            <a:endParaRPr lang="it-IT" dirty="0"/>
          </a:p>
          <a:p>
            <a:pPr lvl="2"/>
            <a:r>
              <a:rPr lang="it-IT" dirty="0"/>
              <a:t>“</a:t>
            </a:r>
            <a:r>
              <a:rPr lang="en-GB" i="1" dirty="0"/>
              <a:t>The applicant, who is paralysed and suffering from a degenerative and incurable illness, alleged that </a:t>
            </a:r>
            <a:r>
              <a:rPr lang="en-GB" b="1" i="1" dirty="0"/>
              <a:t>the refusal of the Director of Public Prosecutions to grant an immunity from prosecution to her husband if he assisted her in committing suicide and the prohibition in domestic law on </a:t>
            </a:r>
            <a:r>
              <a:rPr lang="en-GB" b="1" i="1" u="sng" dirty="0"/>
              <a:t>assisting suicide</a:t>
            </a:r>
            <a:r>
              <a:rPr lang="en-GB" i="1" dirty="0"/>
              <a:t> infringed her rights under Articles 2, 3, 8, 9 and 14 of the Convention</a:t>
            </a:r>
            <a:r>
              <a:rPr lang="it-IT" dirty="0"/>
              <a:t>”</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Human</a:t>
            </a:r>
            <a:r>
              <a:rPr lang="it-IT" dirty="0"/>
              <a:t> </a:t>
            </a:r>
            <a:r>
              <a:rPr lang="it-IT" dirty="0" err="1"/>
              <a:t>Dignity</a:t>
            </a:r>
            <a:r>
              <a:rPr lang="it-IT" dirty="0"/>
              <a:t> in </a:t>
            </a:r>
            <a:r>
              <a:rPr lang="it-IT" dirty="0" err="1"/>
              <a:t>ECtHR</a:t>
            </a:r>
            <a:r>
              <a:rPr lang="it-IT" dirty="0"/>
              <a:t> </a:t>
            </a:r>
            <a:r>
              <a:rPr lang="it-IT" dirty="0" err="1"/>
              <a:t>case-law</a:t>
            </a:r>
            <a:endParaRPr lang="it-IT" dirty="0"/>
          </a:p>
        </p:txBody>
      </p:sp>
      <p:sp>
        <p:nvSpPr>
          <p:cNvPr id="3" name="Segnaposto contenuto 2"/>
          <p:cNvSpPr>
            <a:spLocks noGrp="1"/>
          </p:cNvSpPr>
          <p:nvPr>
            <p:ph idx="1"/>
          </p:nvPr>
        </p:nvSpPr>
        <p:spPr/>
        <p:txBody>
          <a:bodyPr/>
          <a:lstStyle/>
          <a:p>
            <a:r>
              <a:rPr lang="it-IT" dirty="0"/>
              <a:t>The </a:t>
            </a:r>
            <a:r>
              <a:rPr lang="it-IT" dirty="0" err="1"/>
              <a:t>Law</a:t>
            </a:r>
            <a:endParaRPr lang="it-IT" dirty="0"/>
          </a:p>
          <a:p>
            <a:pPr lvl="1"/>
            <a:r>
              <a:rPr lang="it-IT" dirty="0" err="1"/>
              <a:t>Use</a:t>
            </a:r>
            <a:r>
              <a:rPr lang="it-IT" dirty="0"/>
              <a:t> </a:t>
            </a:r>
            <a:r>
              <a:rPr lang="it-IT" dirty="0" err="1"/>
              <a:t>of</a:t>
            </a:r>
            <a:r>
              <a:rPr lang="it-IT" dirty="0"/>
              <a:t> </a:t>
            </a:r>
            <a:r>
              <a:rPr lang="it-IT" dirty="0" err="1"/>
              <a:t>international</a:t>
            </a:r>
            <a:r>
              <a:rPr lang="it-IT" dirty="0"/>
              <a:t> and comparative </a:t>
            </a:r>
            <a:r>
              <a:rPr lang="it-IT" dirty="0" err="1"/>
              <a:t>Law</a:t>
            </a:r>
            <a:endParaRPr lang="it-IT" dirty="0"/>
          </a:p>
          <a:p>
            <a:r>
              <a:rPr lang="it-IT" dirty="0" err="1"/>
              <a:t>Allegations</a:t>
            </a:r>
            <a:r>
              <a:rPr lang="it-IT" dirty="0"/>
              <a:t> </a:t>
            </a:r>
            <a:r>
              <a:rPr lang="it-IT" dirty="0" err="1"/>
              <a:t>of</a:t>
            </a:r>
            <a:r>
              <a:rPr lang="it-IT" dirty="0"/>
              <a:t> </a:t>
            </a:r>
            <a:r>
              <a:rPr lang="it-IT" dirty="0" err="1"/>
              <a:t>third</a:t>
            </a:r>
            <a:r>
              <a:rPr lang="it-IT" dirty="0"/>
              <a:t> </a:t>
            </a:r>
            <a:r>
              <a:rPr lang="it-IT" dirty="0" err="1"/>
              <a:t>parties</a:t>
            </a:r>
            <a:endParaRPr lang="it-IT" dirty="0"/>
          </a:p>
          <a:p>
            <a:pPr lvl="1"/>
            <a:r>
              <a:rPr lang="it-IT" dirty="0"/>
              <a:t>i.e. </a:t>
            </a:r>
            <a:r>
              <a:rPr lang="en-GB" dirty="0"/>
              <a:t>Catholic Bishops' Conference of England and Wales</a:t>
            </a:r>
            <a:r>
              <a:rPr lang="it-IT" dirty="0"/>
              <a:t> </a:t>
            </a:r>
            <a:r>
              <a:rPr lang="en-GB" dirty="0"/>
              <a:t>emphasised that </a:t>
            </a:r>
            <a:r>
              <a:rPr lang="en-GB" u="sng" dirty="0"/>
              <a:t>it was a fundamental tenet of the Catholic faith that human life was a </a:t>
            </a:r>
            <a:r>
              <a:rPr lang="en-GB" b="1" u="sng" dirty="0"/>
              <a:t>gift from God</a:t>
            </a:r>
            <a:r>
              <a:rPr lang="en-GB" u="sng" dirty="0"/>
              <a:t> received in trust</a:t>
            </a:r>
          </a:p>
          <a:p>
            <a:pPr lvl="2"/>
            <a:r>
              <a:rPr lang="en-GB" b="1" i="1" dirty="0"/>
              <a:t>Static and absolute understanding of human dignity</a:t>
            </a:r>
            <a:r>
              <a:rPr lang="it-IT" u="sng" dirty="0"/>
              <a:t>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Human</a:t>
            </a:r>
            <a:r>
              <a:rPr lang="it-IT" dirty="0"/>
              <a:t> </a:t>
            </a:r>
            <a:r>
              <a:rPr lang="it-IT" dirty="0" err="1"/>
              <a:t>Dignity</a:t>
            </a:r>
            <a:r>
              <a:rPr lang="it-IT" dirty="0"/>
              <a:t> in </a:t>
            </a:r>
            <a:r>
              <a:rPr lang="it-IT" dirty="0" err="1"/>
              <a:t>ECtHR</a:t>
            </a:r>
            <a:r>
              <a:rPr lang="it-IT" dirty="0"/>
              <a:t> </a:t>
            </a:r>
            <a:r>
              <a:rPr lang="it-IT" dirty="0" err="1"/>
              <a:t>case-law</a:t>
            </a:r>
            <a:endParaRPr lang="it-IT" dirty="0"/>
          </a:p>
        </p:txBody>
      </p:sp>
      <p:sp>
        <p:nvSpPr>
          <p:cNvPr id="3" name="Segnaposto contenuto 2"/>
          <p:cNvSpPr>
            <a:spLocks noGrp="1"/>
          </p:cNvSpPr>
          <p:nvPr>
            <p:ph idx="1"/>
          </p:nvPr>
        </p:nvSpPr>
        <p:spPr/>
        <p:txBody>
          <a:bodyPr>
            <a:normAutofit fontScale="92500"/>
          </a:bodyPr>
          <a:lstStyle/>
          <a:p>
            <a:r>
              <a:rPr lang="it-IT" dirty="0" err="1"/>
              <a:t>Violation</a:t>
            </a:r>
            <a:r>
              <a:rPr lang="it-IT" dirty="0"/>
              <a:t> </a:t>
            </a:r>
            <a:r>
              <a:rPr lang="it-IT" dirty="0" err="1"/>
              <a:t>of</a:t>
            </a:r>
            <a:r>
              <a:rPr lang="it-IT" dirty="0"/>
              <a:t> art. </a:t>
            </a:r>
            <a:r>
              <a:rPr lang="it-IT" dirty="0" err="1"/>
              <a:t>2</a:t>
            </a:r>
            <a:r>
              <a:rPr lang="it-IT" dirty="0"/>
              <a:t> (right </a:t>
            </a:r>
            <a:r>
              <a:rPr lang="it-IT" dirty="0" err="1"/>
              <a:t>to</a:t>
            </a:r>
            <a:r>
              <a:rPr lang="it-IT" dirty="0"/>
              <a:t> life)?</a:t>
            </a:r>
          </a:p>
          <a:p>
            <a:pPr lvl="1"/>
            <a:r>
              <a:rPr lang="it-IT" dirty="0" err="1"/>
              <a:t>1</a:t>
            </a:r>
            <a:r>
              <a:rPr lang="it-IT" dirty="0"/>
              <a:t>. “</a:t>
            </a:r>
            <a:r>
              <a:rPr lang="en-GB" dirty="0"/>
              <a:t>The Court is not persuaded that “the right to life” guaranteed in Article 2 can be interpreted as involving a negative aspect</a:t>
            </a:r>
            <a:r>
              <a:rPr lang="it-IT" dirty="0"/>
              <a:t>”.</a:t>
            </a:r>
          </a:p>
          <a:p>
            <a:pPr lvl="1"/>
            <a:r>
              <a:rPr lang="it-IT" dirty="0" err="1"/>
              <a:t>2</a:t>
            </a:r>
            <a:r>
              <a:rPr lang="it-IT" dirty="0"/>
              <a:t>. </a:t>
            </a:r>
            <a:r>
              <a:rPr lang="it-IT" dirty="0" err="1"/>
              <a:t>Therefore</a:t>
            </a:r>
            <a:r>
              <a:rPr lang="it-IT" dirty="0"/>
              <a:t>, “</a:t>
            </a:r>
            <a:r>
              <a:rPr lang="en-GB" dirty="0"/>
              <a:t>article 2 cannot, without a distortion of language, be interpreted as conferring the diametrically opposite right, namely a right to die; nor can it create a right to self-determination in the sense of conferring on an individual the entitlement to choose death rather than life”</a:t>
            </a:r>
            <a:r>
              <a:rPr lang="it-IT" dirty="0"/>
              <a:t>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Human</a:t>
            </a:r>
            <a:r>
              <a:rPr lang="it-IT" dirty="0"/>
              <a:t> </a:t>
            </a:r>
            <a:r>
              <a:rPr lang="it-IT" dirty="0" err="1"/>
              <a:t>Dignity</a:t>
            </a:r>
            <a:r>
              <a:rPr lang="it-IT" dirty="0"/>
              <a:t> in </a:t>
            </a:r>
            <a:r>
              <a:rPr lang="it-IT" dirty="0" err="1"/>
              <a:t>ECtHR</a:t>
            </a:r>
            <a:r>
              <a:rPr lang="it-IT" dirty="0"/>
              <a:t> </a:t>
            </a:r>
            <a:r>
              <a:rPr lang="it-IT" dirty="0" err="1"/>
              <a:t>case-law</a:t>
            </a:r>
            <a:endParaRPr lang="it-IT" dirty="0"/>
          </a:p>
        </p:txBody>
      </p:sp>
      <p:sp>
        <p:nvSpPr>
          <p:cNvPr id="3" name="Segnaposto contenuto 2"/>
          <p:cNvSpPr>
            <a:spLocks noGrp="1"/>
          </p:cNvSpPr>
          <p:nvPr>
            <p:ph idx="1"/>
          </p:nvPr>
        </p:nvSpPr>
        <p:spPr/>
        <p:txBody>
          <a:bodyPr>
            <a:normAutofit fontScale="85000" lnSpcReduction="20000"/>
          </a:bodyPr>
          <a:lstStyle/>
          <a:p>
            <a:r>
              <a:rPr lang="it-IT" dirty="0" err="1"/>
              <a:t>Violation</a:t>
            </a:r>
            <a:r>
              <a:rPr lang="it-IT" dirty="0"/>
              <a:t> </a:t>
            </a:r>
            <a:r>
              <a:rPr lang="it-IT" dirty="0" err="1"/>
              <a:t>of</a:t>
            </a:r>
            <a:r>
              <a:rPr lang="it-IT" dirty="0"/>
              <a:t> art. </a:t>
            </a:r>
            <a:r>
              <a:rPr lang="it-IT" dirty="0" err="1"/>
              <a:t>3</a:t>
            </a:r>
            <a:r>
              <a:rPr lang="it-IT" dirty="0"/>
              <a:t> (</a:t>
            </a:r>
            <a:r>
              <a:rPr lang="it-IT" dirty="0" err="1"/>
              <a:t>Inhuman</a:t>
            </a:r>
            <a:r>
              <a:rPr lang="it-IT" dirty="0"/>
              <a:t> or </a:t>
            </a:r>
            <a:r>
              <a:rPr lang="it-IT" dirty="0" err="1"/>
              <a:t>degrading</a:t>
            </a:r>
            <a:r>
              <a:rPr lang="it-IT" dirty="0"/>
              <a:t> treatment)?</a:t>
            </a:r>
          </a:p>
          <a:p>
            <a:pPr lvl="1"/>
            <a:r>
              <a:rPr lang="en-GB" dirty="0"/>
              <a:t>1. “ill-treatment” falls within the scope of Art. 3, only when it attains a minimum level of severity and involves actual bodily injury or intense physical or mental suffering</a:t>
            </a:r>
          </a:p>
          <a:p>
            <a:pPr lvl="1"/>
            <a:r>
              <a:rPr lang="en-GB" dirty="0"/>
              <a:t>2. “In the present case, it is beyond dispute that </a:t>
            </a:r>
            <a:r>
              <a:rPr lang="en-GB" b="1" dirty="0"/>
              <a:t>the respondent State has not, itself, inflicted any ill-treatment on the applicant</a:t>
            </a:r>
            <a:r>
              <a:rPr lang="en-GB" dirty="0"/>
              <a:t>. Nor is there any complaint that the applicant is not receiving adequate care from the State medical authorities</a:t>
            </a:r>
            <a:r>
              <a:rPr lang="it-IT" dirty="0"/>
              <a:t>”</a:t>
            </a:r>
          </a:p>
          <a:p>
            <a:pPr lvl="1"/>
            <a:r>
              <a:rPr lang="it-IT" dirty="0" err="1"/>
              <a:t>3</a:t>
            </a:r>
            <a:r>
              <a:rPr lang="it-IT" dirty="0"/>
              <a:t>. </a:t>
            </a:r>
            <a:r>
              <a:rPr lang="en-GB" b="1" dirty="0"/>
              <a:t>no positive obligation</a:t>
            </a:r>
            <a:r>
              <a:rPr lang="en-GB" dirty="0"/>
              <a:t> “either to give an undertaking not to prosecute the applicant's husband if he assisted her to commit suicide or to provide a lawful opportunity for any other form of assisted suicide”</a:t>
            </a:r>
            <a:r>
              <a:rPr lang="it-IT" dirty="0"/>
              <a:t>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Human</a:t>
            </a:r>
            <a:r>
              <a:rPr lang="it-IT" dirty="0"/>
              <a:t> </a:t>
            </a:r>
            <a:r>
              <a:rPr lang="it-IT" dirty="0" err="1"/>
              <a:t>Dignity</a:t>
            </a:r>
            <a:r>
              <a:rPr lang="it-IT" dirty="0"/>
              <a:t> in </a:t>
            </a:r>
            <a:r>
              <a:rPr lang="it-IT" dirty="0" err="1"/>
              <a:t>ECtHR</a:t>
            </a:r>
            <a:r>
              <a:rPr lang="it-IT" dirty="0"/>
              <a:t> </a:t>
            </a:r>
            <a:r>
              <a:rPr lang="it-IT" dirty="0" err="1"/>
              <a:t>case-law</a:t>
            </a:r>
            <a:endParaRPr lang="it-IT" dirty="0"/>
          </a:p>
        </p:txBody>
      </p:sp>
      <p:sp>
        <p:nvSpPr>
          <p:cNvPr id="3" name="Segnaposto contenuto 2"/>
          <p:cNvSpPr>
            <a:spLocks noGrp="1"/>
          </p:cNvSpPr>
          <p:nvPr>
            <p:ph idx="1"/>
          </p:nvPr>
        </p:nvSpPr>
        <p:spPr/>
        <p:txBody>
          <a:bodyPr>
            <a:normAutofit fontScale="77500" lnSpcReduction="20000"/>
          </a:bodyPr>
          <a:lstStyle/>
          <a:p>
            <a:r>
              <a:rPr lang="it-IT" b="1" i="1" dirty="0" err="1"/>
              <a:t>Inkursus</a:t>
            </a:r>
            <a:r>
              <a:rPr lang="it-IT" b="1" dirty="0"/>
              <a:t>: </a:t>
            </a:r>
            <a:r>
              <a:rPr lang="it-IT" b="1" dirty="0" err="1"/>
              <a:t>sympathetic</a:t>
            </a:r>
            <a:r>
              <a:rPr lang="it-IT" b="1" dirty="0"/>
              <a:t> </a:t>
            </a:r>
            <a:r>
              <a:rPr lang="it-IT" b="1" dirty="0" err="1"/>
              <a:t>discourse</a:t>
            </a:r>
            <a:r>
              <a:rPr lang="it-IT" b="1" dirty="0"/>
              <a:t> in </a:t>
            </a:r>
            <a:r>
              <a:rPr lang="it-IT" b="1" dirty="0" err="1"/>
              <a:t>human</a:t>
            </a:r>
            <a:r>
              <a:rPr lang="it-IT" b="1" dirty="0"/>
              <a:t> </a:t>
            </a:r>
            <a:r>
              <a:rPr lang="it-IT" b="1" dirty="0" err="1"/>
              <a:t>dignity</a:t>
            </a:r>
            <a:r>
              <a:rPr lang="it-IT" b="1" dirty="0"/>
              <a:t> </a:t>
            </a:r>
            <a:r>
              <a:rPr lang="it-IT" b="1" dirty="0" err="1"/>
              <a:t>cases</a:t>
            </a:r>
            <a:endParaRPr lang="it-IT" b="1" dirty="0"/>
          </a:p>
          <a:p>
            <a:pPr>
              <a:buNone/>
            </a:pPr>
            <a:endParaRPr lang="it-IT" dirty="0"/>
          </a:p>
          <a:p>
            <a:pPr lvl="1"/>
            <a:r>
              <a:rPr lang="it-IT" dirty="0"/>
              <a:t>“</a:t>
            </a:r>
            <a:r>
              <a:rPr lang="en-GB" dirty="0"/>
              <a:t>55.  The Court cannot but be sympathetic to the applicant's apprehension that without the possibility of ending her life she faces the prospect of a distressing death. It is true that she is unable to commit suicide herself due to physical incapacity and that the state of law is such that her husband faces the risk of prosecution if he renders her assistance. Nonetheless, the positive obligation on the part of the State which is relied on in the present case would not involve the removal or mitigation of harm by, for instance, preventing any ill-treatment by public bodies or private individuals or providing improved conditions or care. It would require that the State sanction actions intended to terminate life, an obligation that cannot be derived from Article 3 of the Convention”.</a:t>
            </a:r>
            <a:r>
              <a:rPr lang="it-IT" dirty="0"/>
              <a:t>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Human</a:t>
            </a:r>
            <a:r>
              <a:rPr lang="it-IT" dirty="0"/>
              <a:t> </a:t>
            </a:r>
            <a:r>
              <a:rPr lang="it-IT" dirty="0" err="1"/>
              <a:t>Dignity</a:t>
            </a:r>
            <a:r>
              <a:rPr lang="it-IT" dirty="0"/>
              <a:t> in </a:t>
            </a:r>
            <a:r>
              <a:rPr lang="it-IT" dirty="0" err="1"/>
              <a:t>ECtHR</a:t>
            </a:r>
            <a:r>
              <a:rPr lang="it-IT" dirty="0"/>
              <a:t> </a:t>
            </a:r>
            <a:r>
              <a:rPr lang="it-IT" dirty="0" err="1"/>
              <a:t>case-law</a:t>
            </a:r>
            <a:endParaRPr lang="it-IT" dirty="0"/>
          </a:p>
        </p:txBody>
      </p:sp>
      <p:sp>
        <p:nvSpPr>
          <p:cNvPr id="3" name="Segnaposto contenuto 2"/>
          <p:cNvSpPr>
            <a:spLocks noGrp="1"/>
          </p:cNvSpPr>
          <p:nvPr>
            <p:ph idx="1"/>
          </p:nvPr>
        </p:nvSpPr>
        <p:spPr/>
        <p:txBody>
          <a:bodyPr>
            <a:normAutofit fontScale="92500" lnSpcReduction="10000"/>
          </a:bodyPr>
          <a:lstStyle/>
          <a:p>
            <a:r>
              <a:rPr lang="it-IT" dirty="0" err="1"/>
              <a:t>Violation</a:t>
            </a:r>
            <a:r>
              <a:rPr lang="it-IT" dirty="0"/>
              <a:t> </a:t>
            </a:r>
            <a:r>
              <a:rPr lang="it-IT" dirty="0" err="1"/>
              <a:t>of</a:t>
            </a:r>
            <a:r>
              <a:rPr lang="it-IT" dirty="0"/>
              <a:t> art. </a:t>
            </a:r>
            <a:r>
              <a:rPr lang="it-IT" dirty="0" err="1"/>
              <a:t>8</a:t>
            </a:r>
            <a:r>
              <a:rPr lang="it-IT" dirty="0"/>
              <a:t> (</a:t>
            </a:r>
            <a:r>
              <a:rPr lang="it-IT" dirty="0" err="1"/>
              <a:t>undue</a:t>
            </a:r>
            <a:r>
              <a:rPr lang="it-IT" dirty="0"/>
              <a:t> </a:t>
            </a:r>
            <a:r>
              <a:rPr lang="it-IT" dirty="0" err="1"/>
              <a:t>interferences</a:t>
            </a:r>
            <a:r>
              <a:rPr lang="it-IT" dirty="0"/>
              <a:t> in private and family life)?</a:t>
            </a:r>
          </a:p>
          <a:p>
            <a:pPr lvl="1"/>
            <a:r>
              <a:rPr lang="it-IT" b="1" dirty="0" err="1"/>
              <a:t>Definition</a:t>
            </a:r>
            <a:r>
              <a:rPr lang="it-IT" b="1" dirty="0"/>
              <a:t> </a:t>
            </a:r>
            <a:r>
              <a:rPr lang="it-IT" b="1" dirty="0" err="1"/>
              <a:t>of</a:t>
            </a:r>
            <a:r>
              <a:rPr lang="it-IT" b="1" dirty="0"/>
              <a:t> “right </a:t>
            </a:r>
            <a:r>
              <a:rPr lang="it-IT" b="1" dirty="0" err="1"/>
              <a:t>to</a:t>
            </a:r>
            <a:r>
              <a:rPr lang="it-IT" b="1" dirty="0"/>
              <a:t> private life”</a:t>
            </a:r>
          </a:p>
          <a:p>
            <a:pPr lvl="2"/>
            <a:r>
              <a:rPr lang="it-IT" dirty="0" err="1"/>
              <a:t>1</a:t>
            </a:r>
            <a:r>
              <a:rPr lang="it-IT" dirty="0"/>
              <a:t>. “</a:t>
            </a:r>
            <a:r>
              <a:rPr lang="en-GB" dirty="0"/>
              <a:t>It covers the physical and psychological integrity of a person</a:t>
            </a:r>
            <a:r>
              <a:rPr lang="it-IT" dirty="0"/>
              <a:t> “</a:t>
            </a:r>
          </a:p>
          <a:p>
            <a:pPr lvl="2"/>
            <a:r>
              <a:rPr lang="it-IT" dirty="0" err="1"/>
              <a:t>2</a:t>
            </a:r>
            <a:r>
              <a:rPr lang="it-IT" dirty="0"/>
              <a:t>. “</a:t>
            </a:r>
            <a:r>
              <a:rPr lang="en-GB" dirty="0"/>
              <a:t>It can embrace aspects of an individual's physical and social identity”</a:t>
            </a:r>
          </a:p>
          <a:p>
            <a:pPr lvl="3"/>
            <a:r>
              <a:rPr lang="en-GB" dirty="0"/>
              <a:t>“Elements such as, for example, gender identification, name and sexual orientation and sexual life fall within the personal sphere protected by Article 8</a:t>
            </a:r>
            <a:r>
              <a:rPr lang="it-IT" dirty="0"/>
              <a:t>“</a:t>
            </a:r>
            <a:endParaRPr lang="en-GB" dirty="0"/>
          </a:p>
          <a:p>
            <a:pPr lvl="2"/>
            <a:r>
              <a:rPr lang="en-GB" dirty="0"/>
              <a:t>3. “Article 8 also protects a right to personal development, and the right to establish and develop relationships with other human beings and the outside world” </a:t>
            </a:r>
            <a:endParaRPr lang="it-IT" dirty="0"/>
          </a:p>
          <a:p>
            <a:pPr lvl="1"/>
            <a:endParaRPr lang="it-IT"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The </a:t>
            </a:r>
            <a:r>
              <a:rPr lang="it-IT" dirty="0" err="1"/>
              <a:t>European</a:t>
            </a:r>
            <a:r>
              <a:rPr lang="it-IT" dirty="0"/>
              <a:t> Convention on </a:t>
            </a:r>
            <a:r>
              <a:rPr lang="it-IT" dirty="0" err="1"/>
              <a:t>Human</a:t>
            </a:r>
            <a:r>
              <a:rPr lang="it-IT" dirty="0"/>
              <a:t> </a:t>
            </a:r>
            <a:r>
              <a:rPr lang="it-IT" dirty="0" err="1"/>
              <a:t>Rights</a:t>
            </a:r>
            <a:endParaRPr lang="it-IT" dirty="0"/>
          </a:p>
        </p:txBody>
      </p:sp>
      <p:sp>
        <p:nvSpPr>
          <p:cNvPr id="3" name="Segnaposto contenuto 2"/>
          <p:cNvSpPr>
            <a:spLocks noGrp="1"/>
          </p:cNvSpPr>
          <p:nvPr>
            <p:ph idx="1"/>
          </p:nvPr>
        </p:nvSpPr>
        <p:spPr/>
        <p:txBody>
          <a:bodyPr/>
          <a:lstStyle/>
          <a:p>
            <a:r>
              <a:rPr lang="it-IT" dirty="0" err="1"/>
              <a:t>Brief</a:t>
            </a:r>
            <a:r>
              <a:rPr lang="it-IT" dirty="0"/>
              <a:t> </a:t>
            </a:r>
            <a:r>
              <a:rPr lang="it-IT" dirty="0" err="1"/>
              <a:t>remarks</a:t>
            </a:r>
            <a:endParaRPr lang="it-IT" dirty="0"/>
          </a:p>
          <a:p>
            <a:pPr lvl="1"/>
            <a:r>
              <a:rPr lang="it-IT" dirty="0" err="1"/>
              <a:t>Origins</a:t>
            </a:r>
            <a:endParaRPr lang="it-IT" dirty="0"/>
          </a:p>
          <a:p>
            <a:pPr lvl="1"/>
            <a:r>
              <a:rPr lang="it-IT" dirty="0" err="1"/>
              <a:t>Main</a:t>
            </a:r>
            <a:r>
              <a:rPr lang="it-IT" dirty="0"/>
              <a:t> </a:t>
            </a:r>
            <a:r>
              <a:rPr lang="it-IT" dirty="0" err="1"/>
              <a:t>characteristics</a:t>
            </a:r>
            <a:endParaRPr lang="it-IT" dirty="0"/>
          </a:p>
          <a:p>
            <a:pPr lvl="1"/>
            <a:r>
              <a:rPr lang="it-IT" dirty="0"/>
              <a:t>ECHR system </a:t>
            </a:r>
            <a:r>
              <a:rPr lang="it-IT" dirty="0" err="1"/>
              <a:t>of</a:t>
            </a:r>
            <a:r>
              <a:rPr lang="it-IT" dirty="0"/>
              <a:t> </a:t>
            </a:r>
            <a:r>
              <a:rPr lang="it-IT" dirty="0" err="1"/>
              <a:t>protection</a:t>
            </a:r>
            <a:r>
              <a:rPr lang="it-IT" dirty="0"/>
              <a:t> </a:t>
            </a:r>
            <a:r>
              <a:rPr lang="it-IT" dirty="0" err="1"/>
              <a:t>of</a:t>
            </a:r>
            <a:r>
              <a:rPr lang="it-IT" dirty="0"/>
              <a:t> </a:t>
            </a:r>
            <a:r>
              <a:rPr lang="it-IT" dirty="0" err="1"/>
              <a:t>human</a:t>
            </a:r>
            <a:r>
              <a:rPr lang="it-IT" dirty="0"/>
              <a:t> </a:t>
            </a:r>
            <a:r>
              <a:rPr lang="it-IT" dirty="0" err="1"/>
              <a:t>rights</a:t>
            </a:r>
            <a:endParaRPr lang="it-IT" dirty="0"/>
          </a:p>
          <a:p>
            <a:pPr lvl="2"/>
            <a:r>
              <a:rPr lang="it-IT" dirty="0"/>
              <a:t>The Court</a:t>
            </a:r>
          </a:p>
          <a:p>
            <a:pPr lvl="2">
              <a:buNone/>
            </a:pPr>
            <a:endParaRPr lang="it-IT" dirty="0"/>
          </a:p>
          <a:p>
            <a:pPr lvl="2"/>
            <a:r>
              <a:rPr lang="it-IT" dirty="0" err="1"/>
              <a:t>Remedies</a:t>
            </a:r>
            <a:endParaRPr lang="it-IT" dirty="0"/>
          </a:p>
          <a:p>
            <a:pPr lvl="2">
              <a:buNone/>
            </a:pPr>
            <a:endParaRPr lang="it-IT" dirty="0"/>
          </a:p>
          <a:p>
            <a:pPr lvl="2"/>
            <a:r>
              <a:rPr lang="it-IT" dirty="0" err="1"/>
              <a:t>Subsidiarity</a:t>
            </a:r>
            <a:endParaRPr lang="it-IT" dirty="0"/>
          </a:p>
          <a:p>
            <a:pPr lvl="2">
              <a:buNone/>
            </a:pPr>
            <a:endParaRPr lang="it-IT"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Human</a:t>
            </a:r>
            <a:r>
              <a:rPr lang="it-IT" dirty="0"/>
              <a:t> </a:t>
            </a:r>
            <a:r>
              <a:rPr lang="it-IT" dirty="0" err="1"/>
              <a:t>Dignity</a:t>
            </a:r>
            <a:r>
              <a:rPr lang="it-IT" dirty="0"/>
              <a:t> in </a:t>
            </a:r>
            <a:r>
              <a:rPr lang="it-IT" dirty="0" err="1"/>
              <a:t>ECtHR</a:t>
            </a:r>
            <a:r>
              <a:rPr lang="it-IT" dirty="0"/>
              <a:t> </a:t>
            </a:r>
            <a:r>
              <a:rPr lang="it-IT" dirty="0" err="1"/>
              <a:t>case-law</a:t>
            </a:r>
            <a:endParaRPr lang="it-IT" dirty="0"/>
          </a:p>
        </p:txBody>
      </p:sp>
      <p:sp>
        <p:nvSpPr>
          <p:cNvPr id="3" name="Segnaposto contenuto 2"/>
          <p:cNvSpPr>
            <a:spLocks noGrp="1"/>
          </p:cNvSpPr>
          <p:nvPr>
            <p:ph idx="1"/>
          </p:nvPr>
        </p:nvSpPr>
        <p:spPr/>
        <p:txBody>
          <a:bodyPr>
            <a:normAutofit fontScale="85000" lnSpcReduction="20000"/>
          </a:bodyPr>
          <a:lstStyle/>
          <a:p>
            <a:pPr algn="just"/>
            <a:r>
              <a:rPr lang="it-IT" dirty="0"/>
              <a:t>“</a:t>
            </a:r>
            <a:r>
              <a:rPr lang="en-GB" dirty="0"/>
              <a:t>Although no previous case has established as such any </a:t>
            </a:r>
            <a:r>
              <a:rPr lang="en-GB" b="1" u="sng" dirty="0"/>
              <a:t>right to self-determination</a:t>
            </a:r>
            <a:r>
              <a:rPr lang="en-GB" dirty="0"/>
              <a:t> as being contained in Article 8 of the Convention, the Court considers that the notion of personal autonomy is an important principle underlying the interpretation of its guarantees</a:t>
            </a:r>
            <a:r>
              <a:rPr lang="it-IT" dirty="0"/>
              <a:t>“</a:t>
            </a:r>
          </a:p>
          <a:p>
            <a:endParaRPr lang="it-IT" dirty="0"/>
          </a:p>
          <a:p>
            <a:pPr algn="ctr">
              <a:buNone/>
            </a:pPr>
            <a:r>
              <a:rPr lang="it-IT" dirty="0"/>
              <a:t>	 </a:t>
            </a:r>
            <a:r>
              <a:rPr lang="it-IT" b="1" dirty="0"/>
              <a:t>The Court </a:t>
            </a:r>
            <a:r>
              <a:rPr lang="it-IT" b="1" dirty="0" err="1"/>
              <a:t>embraces</a:t>
            </a:r>
            <a:r>
              <a:rPr lang="it-IT" b="1" dirty="0"/>
              <a:t> a </a:t>
            </a:r>
            <a:r>
              <a:rPr lang="it-IT" b="1" dirty="0" err="1"/>
              <a:t>dynamic</a:t>
            </a:r>
            <a:r>
              <a:rPr lang="it-IT" b="1" dirty="0"/>
              <a:t> </a:t>
            </a:r>
            <a:r>
              <a:rPr lang="it-IT" b="1" dirty="0" err="1"/>
              <a:t>understanding</a:t>
            </a:r>
            <a:r>
              <a:rPr lang="it-IT" b="1" dirty="0"/>
              <a:t> </a:t>
            </a:r>
            <a:r>
              <a:rPr lang="it-IT" b="1" dirty="0" err="1"/>
              <a:t>of</a:t>
            </a:r>
            <a:r>
              <a:rPr lang="it-IT" b="1" dirty="0"/>
              <a:t> </a:t>
            </a:r>
            <a:r>
              <a:rPr lang="it-IT" b="1" dirty="0" err="1"/>
              <a:t>human</a:t>
            </a:r>
            <a:r>
              <a:rPr lang="it-IT" b="1" dirty="0"/>
              <a:t> </a:t>
            </a:r>
            <a:r>
              <a:rPr lang="it-IT" b="1" dirty="0" err="1"/>
              <a:t>dignity</a:t>
            </a:r>
            <a:r>
              <a:rPr lang="it-IT" b="1" dirty="0"/>
              <a:t>, </a:t>
            </a:r>
            <a:r>
              <a:rPr lang="it-IT" b="1" dirty="0" err="1"/>
              <a:t>both</a:t>
            </a:r>
            <a:r>
              <a:rPr lang="it-IT" b="1" dirty="0"/>
              <a:t> in the </a:t>
            </a:r>
            <a:r>
              <a:rPr lang="it-IT" b="1" dirty="0" err="1"/>
              <a:t>individual</a:t>
            </a:r>
            <a:r>
              <a:rPr lang="it-IT" b="1" dirty="0"/>
              <a:t> and social </a:t>
            </a:r>
            <a:r>
              <a:rPr lang="it-IT" b="1" dirty="0" err="1"/>
              <a:t>dimension</a:t>
            </a:r>
            <a:r>
              <a:rPr lang="it-IT" b="1" dirty="0"/>
              <a:t>  </a:t>
            </a:r>
          </a:p>
          <a:p>
            <a:pPr algn="ctr">
              <a:buNone/>
            </a:pPr>
            <a:endParaRPr lang="it-IT" b="1" dirty="0"/>
          </a:p>
          <a:p>
            <a:pPr algn="ctr">
              <a:buNone/>
            </a:pPr>
            <a:r>
              <a:rPr lang="it-IT" b="1" dirty="0" err="1">
                <a:solidFill>
                  <a:schemeClr val="accent6">
                    <a:lumMod val="75000"/>
                  </a:schemeClr>
                </a:solidFill>
              </a:rPr>
              <a:t>From</a:t>
            </a:r>
            <a:r>
              <a:rPr lang="it-IT" b="1" dirty="0">
                <a:solidFill>
                  <a:schemeClr val="accent6">
                    <a:lumMod val="75000"/>
                  </a:schemeClr>
                </a:solidFill>
              </a:rPr>
              <a:t> </a:t>
            </a:r>
            <a:r>
              <a:rPr lang="it-IT" b="1" dirty="0" err="1">
                <a:solidFill>
                  <a:schemeClr val="accent6">
                    <a:lumMod val="75000"/>
                  </a:schemeClr>
                </a:solidFill>
              </a:rPr>
              <a:t>Human</a:t>
            </a:r>
            <a:r>
              <a:rPr lang="it-IT" b="1" dirty="0">
                <a:solidFill>
                  <a:schemeClr val="accent6">
                    <a:lumMod val="75000"/>
                  </a:schemeClr>
                </a:solidFill>
              </a:rPr>
              <a:t> </a:t>
            </a:r>
            <a:r>
              <a:rPr lang="it-IT" b="1" dirty="0" err="1">
                <a:solidFill>
                  <a:schemeClr val="accent6">
                    <a:lumMod val="75000"/>
                  </a:schemeClr>
                </a:solidFill>
              </a:rPr>
              <a:t>dignity</a:t>
            </a:r>
            <a:r>
              <a:rPr lang="it-IT" b="1" dirty="0">
                <a:solidFill>
                  <a:schemeClr val="accent6">
                    <a:lumMod val="75000"/>
                  </a:schemeClr>
                </a:solidFill>
              </a:rPr>
              <a:t> </a:t>
            </a:r>
            <a:r>
              <a:rPr lang="it-IT" b="1" dirty="0" err="1">
                <a:solidFill>
                  <a:schemeClr val="accent6">
                    <a:lumMod val="75000"/>
                  </a:schemeClr>
                </a:solidFill>
              </a:rPr>
              <a:t>to</a:t>
            </a:r>
            <a:r>
              <a:rPr lang="it-IT" b="1" dirty="0">
                <a:solidFill>
                  <a:schemeClr val="accent6">
                    <a:lumMod val="75000"/>
                  </a:schemeClr>
                </a:solidFill>
              </a:rPr>
              <a:t> </a:t>
            </a:r>
            <a:r>
              <a:rPr lang="it-IT" b="1" u="sng" dirty="0">
                <a:solidFill>
                  <a:schemeClr val="accent6">
                    <a:lumMod val="75000"/>
                  </a:schemeClr>
                </a:solidFill>
              </a:rPr>
              <a:t>personal </a:t>
            </a:r>
            <a:r>
              <a:rPr lang="it-IT" b="1" u="sng" dirty="0" err="1">
                <a:solidFill>
                  <a:schemeClr val="accent6">
                    <a:lumMod val="75000"/>
                  </a:schemeClr>
                </a:solidFill>
              </a:rPr>
              <a:t>dignity</a:t>
            </a:r>
            <a:endParaRPr lang="it-IT" b="1" u="sng" dirty="0">
              <a:solidFill>
                <a:schemeClr val="accent6">
                  <a:lumMod val="75000"/>
                </a:schemeClr>
              </a:solidFill>
            </a:endParaRPr>
          </a:p>
        </p:txBody>
      </p:sp>
      <p:sp>
        <p:nvSpPr>
          <p:cNvPr id="4" name="Freccia giù 3"/>
          <p:cNvSpPr/>
          <p:nvPr/>
        </p:nvSpPr>
        <p:spPr>
          <a:xfrm>
            <a:off x="4583684" y="3483428"/>
            <a:ext cx="484632" cy="483809"/>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
        <p:nvSpPr>
          <p:cNvPr id="5" name="Freccia giù 4"/>
          <p:cNvSpPr/>
          <p:nvPr/>
        </p:nvSpPr>
        <p:spPr>
          <a:xfrm>
            <a:off x="4583684" y="5213047"/>
            <a:ext cx="484632" cy="338667"/>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Human</a:t>
            </a:r>
            <a:r>
              <a:rPr lang="it-IT" dirty="0"/>
              <a:t> </a:t>
            </a:r>
            <a:r>
              <a:rPr lang="it-IT" dirty="0" err="1"/>
              <a:t>Dignity</a:t>
            </a:r>
            <a:r>
              <a:rPr lang="it-IT" dirty="0"/>
              <a:t> in </a:t>
            </a:r>
            <a:r>
              <a:rPr lang="it-IT" dirty="0" err="1"/>
              <a:t>ECtHR</a:t>
            </a:r>
            <a:r>
              <a:rPr lang="it-IT" dirty="0"/>
              <a:t> </a:t>
            </a:r>
            <a:r>
              <a:rPr lang="it-IT" dirty="0" err="1"/>
              <a:t>case-law</a:t>
            </a:r>
            <a:endParaRPr lang="it-IT" dirty="0"/>
          </a:p>
        </p:txBody>
      </p:sp>
      <p:sp>
        <p:nvSpPr>
          <p:cNvPr id="3" name="Segnaposto contenuto 2"/>
          <p:cNvSpPr>
            <a:spLocks noGrp="1"/>
          </p:cNvSpPr>
          <p:nvPr>
            <p:ph idx="1"/>
          </p:nvPr>
        </p:nvSpPr>
        <p:spPr/>
        <p:txBody>
          <a:bodyPr>
            <a:normAutofit fontScale="85000" lnSpcReduction="20000"/>
          </a:bodyPr>
          <a:lstStyle/>
          <a:p>
            <a:pPr algn="just"/>
            <a:r>
              <a:rPr lang="it-IT" b="1" i="1" dirty="0"/>
              <a:t>Can </a:t>
            </a:r>
            <a:r>
              <a:rPr lang="it-IT" b="1" i="1" dirty="0" err="1"/>
              <a:t>t</a:t>
            </a:r>
            <a:r>
              <a:rPr lang="en-GB" b="1" i="1" dirty="0"/>
              <a:t>he right to private life encapsulate a right to die with assistance?</a:t>
            </a:r>
            <a:r>
              <a:rPr lang="it-IT" b="1" i="1" dirty="0"/>
              <a:t> </a:t>
            </a:r>
          </a:p>
          <a:p>
            <a:pPr lvl="1" algn="just"/>
            <a:r>
              <a:rPr lang="it-IT" b="1" dirty="0" err="1"/>
              <a:t>1</a:t>
            </a:r>
            <a:r>
              <a:rPr lang="it-IT" b="1" dirty="0"/>
              <a:t>. “</a:t>
            </a:r>
            <a:r>
              <a:rPr lang="en-GB" dirty="0"/>
              <a:t>The extent to which a State can use compulsory powers or the criminal law to protect people from the consequences of their chosen lifestyle has long been a topic of moral and jurisprudential discussion</a:t>
            </a:r>
            <a:r>
              <a:rPr lang="it-IT" dirty="0"/>
              <a:t> “</a:t>
            </a:r>
          </a:p>
          <a:p>
            <a:pPr lvl="1" algn="just"/>
            <a:r>
              <a:rPr lang="it-IT" b="1" dirty="0" err="1"/>
              <a:t>2</a:t>
            </a:r>
            <a:r>
              <a:rPr lang="it-IT" b="1" dirty="0"/>
              <a:t>. “</a:t>
            </a:r>
            <a:r>
              <a:rPr lang="en-GB" dirty="0"/>
              <a:t>However, even where the conduct poses a danger to health or, arguably, where it is of a life-threatening nature, the case-law of the Convention institutions has regarded the State's imposition of compulsory or criminal measures as impinging on the private life of the applicant within the meaning of Article 8 § 1 and </a:t>
            </a:r>
            <a:r>
              <a:rPr lang="en-GB" b="1" dirty="0"/>
              <a:t>requiring justification in terms of the second paragraph</a:t>
            </a:r>
            <a:r>
              <a:rPr lang="en-GB" dirty="0"/>
              <a:t>“</a:t>
            </a:r>
            <a:endParaRPr lang="it-IT" b="1"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Human</a:t>
            </a:r>
            <a:r>
              <a:rPr lang="it-IT" dirty="0"/>
              <a:t> </a:t>
            </a:r>
            <a:r>
              <a:rPr lang="it-IT" dirty="0" err="1"/>
              <a:t>Dignity</a:t>
            </a:r>
            <a:r>
              <a:rPr lang="it-IT" dirty="0"/>
              <a:t> in </a:t>
            </a:r>
            <a:r>
              <a:rPr lang="it-IT" dirty="0" err="1"/>
              <a:t>ECtHR</a:t>
            </a:r>
            <a:r>
              <a:rPr lang="it-IT" dirty="0"/>
              <a:t> </a:t>
            </a:r>
            <a:r>
              <a:rPr lang="it-IT" dirty="0" err="1"/>
              <a:t>case-law</a:t>
            </a:r>
            <a:endParaRPr lang="it-IT" dirty="0"/>
          </a:p>
        </p:txBody>
      </p:sp>
      <p:sp>
        <p:nvSpPr>
          <p:cNvPr id="3" name="Segnaposto contenuto 2"/>
          <p:cNvSpPr>
            <a:spLocks noGrp="1"/>
          </p:cNvSpPr>
          <p:nvPr>
            <p:ph idx="1"/>
          </p:nvPr>
        </p:nvSpPr>
        <p:spPr/>
        <p:txBody>
          <a:bodyPr>
            <a:normAutofit fontScale="85000" lnSpcReduction="10000"/>
          </a:bodyPr>
          <a:lstStyle/>
          <a:p>
            <a:r>
              <a:rPr lang="it-IT" dirty="0"/>
              <a:t>“65</a:t>
            </a:r>
            <a:r>
              <a:rPr lang="en-GB" dirty="0"/>
              <a:t>.  The very essence of the Convention is respect for human dignity and human freedom. Without in any way negating the principle of sanctity of life protected under the Convention, the Court considers that it is under Article 8 that notions of the quality of life take on significance. In an era of growing medical sophistication combined with longer life expectancies, many people are concerned that they should not be forced to linger on in old age or in states of advanced physical or mental decrepitude which conflict with strongly held ideas of self and personal identity”</a:t>
            </a:r>
            <a:endParaRPr lang="it-IT"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Human</a:t>
            </a:r>
            <a:r>
              <a:rPr lang="it-IT" dirty="0"/>
              <a:t> </a:t>
            </a:r>
            <a:r>
              <a:rPr lang="it-IT" dirty="0" err="1"/>
              <a:t>Dignity</a:t>
            </a:r>
            <a:r>
              <a:rPr lang="it-IT" dirty="0"/>
              <a:t> in </a:t>
            </a:r>
            <a:r>
              <a:rPr lang="it-IT" dirty="0" err="1"/>
              <a:t>ECtHR</a:t>
            </a:r>
            <a:r>
              <a:rPr lang="it-IT" dirty="0"/>
              <a:t> </a:t>
            </a:r>
            <a:r>
              <a:rPr lang="it-IT" dirty="0" err="1"/>
              <a:t>case-law</a:t>
            </a:r>
            <a:endParaRPr lang="it-IT" dirty="0"/>
          </a:p>
        </p:txBody>
      </p:sp>
      <p:sp>
        <p:nvSpPr>
          <p:cNvPr id="3" name="Segnaposto contenuto 2"/>
          <p:cNvSpPr>
            <a:spLocks noGrp="1"/>
          </p:cNvSpPr>
          <p:nvPr>
            <p:ph idx="1"/>
          </p:nvPr>
        </p:nvSpPr>
        <p:spPr/>
        <p:txBody>
          <a:bodyPr>
            <a:normAutofit fontScale="55000" lnSpcReduction="20000"/>
          </a:bodyPr>
          <a:lstStyle/>
          <a:p>
            <a:pPr marL="1588" indent="11113" algn="ctr">
              <a:buNone/>
            </a:pPr>
            <a:r>
              <a:rPr lang="en-GB" dirty="0"/>
              <a:t>	</a:t>
            </a:r>
            <a:r>
              <a:rPr lang="en-GB" i="1" dirty="0"/>
              <a:t>The applicant in this case is prevented by law from exercising her choice to avoid what she considers will be an undignified and distressing </a:t>
            </a:r>
            <a:r>
              <a:rPr lang="en-GB" dirty="0"/>
              <a:t>end to her life</a:t>
            </a:r>
            <a:r>
              <a:rPr lang="it-IT" dirty="0"/>
              <a:t> </a:t>
            </a:r>
          </a:p>
          <a:p>
            <a:endParaRPr lang="it-IT" dirty="0"/>
          </a:p>
          <a:p>
            <a:endParaRPr lang="it-IT" dirty="0"/>
          </a:p>
          <a:p>
            <a:pPr>
              <a:buNone/>
            </a:pPr>
            <a:endParaRPr lang="it-IT" dirty="0"/>
          </a:p>
          <a:p>
            <a:pPr algn="ctr">
              <a:buNone/>
            </a:pPr>
            <a:r>
              <a:rPr lang="it-IT" b="1" dirty="0" err="1"/>
              <a:t>Legal</a:t>
            </a:r>
            <a:r>
              <a:rPr lang="it-IT" b="1" dirty="0"/>
              <a:t> </a:t>
            </a:r>
            <a:r>
              <a:rPr lang="it-IT" b="1" dirty="0" err="1"/>
              <a:t>interference</a:t>
            </a:r>
            <a:endParaRPr lang="it-IT" b="1" dirty="0"/>
          </a:p>
          <a:p>
            <a:pPr algn="ctr">
              <a:buNone/>
            </a:pPr>
            <a:endParaRPr lang="it-IT" dirty="0"/>
          </a:p>
          <a:p>
            <a:endParaRPr lang="it-IT" dirty="0"/>
          </a:p>
          <a:p>
            <a:pPr algn="ctr">
              <a:buNone/>
            </a:pPr>
            <a:endParaRPr lang="it-IT" dirty="0"/>
          </a:p>
          <a:p>
            <a:pPr algn="ctr">
              <a:buNone/>
            </a:pPr>
            <a:endParaRPr lang="it-IT" dirty="0"/>
          </a:p>
          <a:p>
            <a:pPr marL="0" lvl="1" indent="0" algn="just">
              <a:buNone/>
            </a:pPr>
            <a:endParaRPr lang="en-GB" dirty="0"/>
          </a:p>
          <a:p>
            <a:pPr marL="0" lvl="1" indent="0" algn="just">
              <a:buNone/>
            </a:pPr>
            <a:endParaRPr lang="en-GB" dirty="0"/>
          </a:p>
          <a:p>
            <a:pPr marL="0" lvl="1" indent="0" algn="just">
              <a:buNone/>
            </a:pPr>
            <a:r>
              <a:rPr lang="en-GB" dirty="0"/>
              <a:t>There shall be no interference by a public authority with the exercise of this right except </a:t>
            </a:r>
            <a:r>
              <a:rPr lang="en-GB" b="1" u="sng" dirty="0"/>
              <a:t>such as is in accordance with the law</a:t>
            </a:r>
            <a:r>
              <a:rPr lang="en-GB" b="1" dirty="0"/>
              <a:t> </a:t>
            </a:r>
            <a:r>
              <a:rPr lang="en-GB" dirty="0"/>
              <a:t>and is </a:t>
            </a:r>
            <a:r>
              <a:rPr lang="en-GB" b="1" u="sng" dirty="0"/>
              <a:t>necessary in a democratic society</a:t>
            </a:r>
            <a:r>
              <a:rPr lang="en-GB" dirty="0"/>
              <a:t> in the interests of national security, public safety or the economic well-being of the country, for the prevention of disorder or crime, for the protection of health or morals, or for the protection of the rights and freedoms of others</a:t>
            </a:r>
            <a:r>
              <a:rPr lang="it-IT" dirty="0"/>
              <a:t> </a:t>
            </a:r>
          </a:p>
        </p:txBody>
      </p:sp>
      <p:sp>
        <p:nvSpPr>
          <p:cNvPr id="4" name="Freccia giù 3"/>
          <p:cNvSpPr/>
          <p:nvPr/>
        </p:nvSpPr>
        <p:spPr>
          <a:xfrm>
            <a:off x="4398378" y="2173557"/>
            <a:ext cx="484632" cy="512862"/>
          </a:xfrm>
          <a:prstGeom prst="downArrow">
            <a:avLst/>
          </a:prstGeom>
          <a:solidFill>
            <a:schemeClr val="accent6">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
        <p:nvSpPr>
          <p:cNvPr id="5" name="Freccia giù 4"/>
          <p:cNvSpPr/>
          <p:nvPr/>
        </p:nvSpPr>
        <p:spPr>
          <a:xfrm>
            <a:off x="4398378" y="3370235"/>
            <a:ext cx="484632" cy="476228"/>
          </a:xfrm>
          <a:prstGeom prst="downArrow">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
        <p:nvSpPr>
          <p:cNvPr id="6" name="Rettangolo arrotondato 5"/>
          <p:cNvSpPr/>
          <p:nvPr/>
        </p:nvSpPr>
        <p:spPr>
          <a:xfrm>
            <a:off x="3492733" y="2756248"/>
            <a:ext cx="2415698" cy="519351"/>
          </a:xfrm>
          <a:prstGeom prst="roundRect">
            <a:avLst>
              <a:gd name="adj" fmla="val 50000"/>
            </a:avLst>
          </a:prstGeom>
          <a:solidFill>
            <a:schemeClr val="accent6">
              <a:lumMod val="60000"/>
              <a:lumOff val="40000"/>
            </a:schemeClr>
          </a:solidFill>
        </p:spPr>
        <p:style>
          <a:lnRef idx="1">
            <a:schemeClr val="accent1"/>
          </a:lnRef>
          <a:fillRef idx="3">
            <a:schemeClr val="accent1"/>
          </a:fillRef>
          <a:effectRef idx="2">
            <a:schemeClr val="accent1"/>
          </a:effectRef>
          <a:fontRef idx="minor">
            <a:schemeClr val="lt1"/>
          </a:fontRef>
        </p:style>
        <p:txBody>
          <a:bodyPr wrap="square" rtlCol="0" anchor="ctr">
            <a:spAutoFit/>
          </a:bodyPr>
          <a:lstStyle/>
          <a:p>
            <a:pPr algn="ctr"/>
            <a:r>
              <a:rPr lang="it-IT" b="1" dirty="0" err="1"/>
              <a:t>Legal</a:t>
            </a:r>
            <a:r>
              <a:rPr lang="it-IT" b="1" dirty="0"/>
              <a:t> </a:t>
            </a:r>
            <a:r>
              <a:rPr lang="it-IT" b="1" dirty="0" err="1"/>
              <a:t>interference</a:t>
            </a:r>
            <a:endParaRPr lang="it-IT" b="1" dirty="0"/>
          </a:p>
        </p:txBody>
      </p:sp>
      <p:sp>
        <p:nvSpPr>
          <p:cNvPr id="7" name="Rettangolo arrotondato 6"/>
          <p:cNvSpPr/>
          <p:nvPr/>
        </p:nvSpPr>
        <p:spPr>
          <a:xfrm>
            <a:off x="2821054" y="3907134"/>
            <a:ext cx="3541581" cy="519351"/>
          </a:xfrm>
          <a:prstGeom prst="roundRect">
            <a:avLst>
              <a:gd name="adj" fmla="val 50000"/>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wrap="square" rtlCol="0" anchor="ctr">
            <a:spAutoFit/>
          </a:bodyPr>
          <a:lstStyle/>
          <a:p>
            <a:pPr algn="ctr">
              <a:buNone/>
            </a:pPr>
            <a:r>
              <a:rPr lang="it-IT" dirty="0" err="1"/>
              <a:t>Control</a:t>
            </a:r>
            <a:r>
              <a:rPr lang="it-IT" dirty="0"/>
              <a:t> under art. </a:t>
            </a:r>
            <a:r>
              <a:rPr lang="it-IT" dirty="0" err="1"/>
              <a:t>8</a:t>
            </a:r>
            <a:r>
              <a:rPr lang="it-IT" dirty="0"/>
              <a:t>, par. </a:t>
            </a:r>
            <a:r>
              <a:rPr lang="it-IT" dirty="0" err="1"/>
              <a:t>2</a:t>
            </a:r>
            <a:endParaRPr lang="it-IT"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Human</a:t>
            </a:r>
            <a:r>
              <a:rPr lang="it-IT" dirty="0"/>
              <a:t> </a:t>
            </a:r>
            <a:r>
              <a:rPr lang="it-IT" dirty="0" err="1"/>
              <a:t>Dignity</a:t>
            </a:r>
            <a:r>
              <a:rPr lang="it-IT" dirty="0"/>
              <a:t> in </a:t>
            </a:r>
            <a:r>
              <a:rPr lang="it-IT" dirty="0" err="1"/>
              <a:t>ECtHR</a:t>
            </a:r>
            <a:r>
              <a:rPr lang="it-IT" dirty="0"/>
              <a:t> </a:t>
            </a:r>
            <a:r>
              <a:rPr lang="it-IT" dirty="0" err="1"/>
              <a:t>case-law</a:t>
            </a:r>
            <a:endParaRPr lang="it-IT" dirty="0"/>
          </a:p>
        </p:txBody>
      </p:sp>
      <p:sp>
        <p:nvSpPr>
          <p:cNvPr id="3" name="Segnaposto contenuto 2"/>
          <p:cNvSpPr>
            <a:spLocks noGrp="1"/>
          </p:cNvSpPr>
          <p:nvPr>
            <p:ph idx="1"/>
          </p:nvPr>
        </p:nvSpPr>
        <p:spPr/>
        <p:txBody>
          <a:bodyPr>
            <a:normAutofit fontScale="85000" lnSpcReduction="10000"/>
          </a:bodyPr>
          <a:lstStyle/>
          <a:p>
            <a:pPr algn="ctr">
              <a:buNone/>
            </a:pPr>
            <a:r>
              <a:rPr lang="en-GB" dirty="0"/>
              <a:t>Margin of appreciation</a:t>
            </a:r>
          </a:p>
          <a:p>
            <a:pPr algn="ctr">
              <a:buNone/>
            </a:pPr>
            <a:endParaRPr lang="en-GB" dirty="0"/>
          </a:p>
          <a:p>
            <a:pPr marL="0" indent="0" algn="just">
              <a:buNone/>
            </a:pPr>
            <a:r>
              <a:rPr lang="en-GB" dirty="0"/>
              <a:t>“in determining whether an interference is &lt;necessary in a democratic society&gt;, the Court will take into account that a </a:t>
            </a:r>
            <a:r>
              <a:rPr lang="en-GB" b="1" dirty="0"/>
              <a:t>margin of appreciation is left to the national authorities</a:t>
            </a:r>
            <a:r>
              <a:rPr lang="en-GB" dirty="0"/>
              <a:t>, whose decision remains subject to review by the Court for conformity with the requirements of the Convention. </a:t>
            </a:r>
            <a:r>
              <a:rPr lang="en-GB" b="1" dirty="0"/>
              <a:t>The margin of appreciation to be accorded to the competent national authorities will vary in accordance with the nature of the issues and the importance of the interests at stake</a:t>
            </a:r>
            <a:r>
              <a:rPr lang="en-GB" dirty="0"/>
              <a:t>”</a:t>
            </a:r>
            <a:endParaRPr lang="it-IT" dirty="0"/>
          </a:p>
          <a:p>
            <a:endParaRPr lang="it-IT"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Human</a:t>
            </a:r>
            <a:r>
              <a:rPr lang="it-IT" dirty="0"/>
              <a:t> </a:t>
            </a:r>
            <a:r>
              <a:rPr lang="it-IT" dirty="0" err="1"/>
              <a:t>Dignity</a:t>
            </a:r>
            <a:r>
              <a:rPr lang="it-IT" dirty="0"/>
              <a:t> in </a:t>
            </a:r>
            <a:r>
              <a:rPr lang="it-IT" dirty="0" err="1"/>
              <a:t>ECtHR</a:t>
            </a:r>
            <a:r>
              <a:rPr lang="it-IT" dirty="0"/>
              <a:t> </a:t>
            </a:r>
            <a:r>
              <a:rPr lang="it-IT" dirty="0" err="1"/>
              <a:t>case-law</a:t>
            </a:r>
            <a:endParaRPr lang="it-IT" dirty="0"/>
          </a:p>
        </p:txBody>
      </p:sp>
      <p:sp>
        <p:nvSpPr>
          <p:cNvPr id="3" name="Segnaposto contenuto 2"/>
          <p:cNvSpPr>
            <a:spLocks noGrp="1"/>
          </p:cNvSpPr>
          <p:nvPr>
            <p:ph idx="1"/>
          </p:nvPr>
        </p:nvSpPr>
        <p:spPr/>
        <p:txBody>
          <a:bodyPr>
            <a:normAutofit fontScale="70000" lnSpcReduction="20000"/>
          </a:bodyPr>
          <a:lstStyle/>
          <a:p>
            <a:pPr algn="ctr">
              <a:buNone/>
            </a:pPr>
            <a:r>
              <a:rPr lang="it-IT" b="1" i="1" dirty="0" err="1"/>
              <a:t>Is</a:t>
            </a:r>
            <a:r>
              <a:rPr lang="it-IT" b="1" i="1" dirty="0"/>
              <a:t> the</a:t>
            </a:r>
            <a:r>
              <a:rPr lang="en-GB" b="1" i="1" dirty="0"/>
              <a:t> blanket nature of the ban on assisted suicide</a:t>
            </a:r>
            <a:r>
              <a:rPr lang="it-IT" b="1" i="1" dirty="0"/>
              <a:t> </a:t>
            </a:r>
            <a:r>
              <a:rPr lang="it-IT" b="1" i="1" dirty="0" err="1"/>
              <a:t>proportional</a:t>
            </a:r>
            <a:r>
              <a:rPr lang="it-IT" b="1" i="1" dirty="0"/>
              <a:t>?</a:t>
            </a:r>
          </a:p>
          <a:p>
            <a:pPr algn="ctr">
              <a:buNone/>
            </a:pPr>
            <a:endParaRPr lang="it-IT" b="1" i="1" dirty="0"/>
          </a:p>
          <a:p>
            <a:pPr lvl="1" algn="ctr">
              <a:buNone/>
            </a:pPr>
            <a:r>
              <a:rPr lang="it-IT" dirty="0"/>
              <a:t>The </a:t>
            </a:r>
            <a:r>
              <a:rPr lang="it-IT" dirty="0" err="1"/>
              <a:t>applicant</a:t>
            </a:r>
            <a:r>
              <a:rPr lang="it-IT" dirty="0"/>
              <a:t> </a:t>
            </a:r>
          </a:p>
          <a:p>
            <a:pPr lvl="1" algn="ctr">
              <a:buNone/>
            </a:pPr>
            <a:r>
              <a:rPr lang="it-IT" dirty="0"/>
              <a:t>   </a:t>
            </a:r>
          </a:p>
          <a:p>
            <a:pPr lvl="1" algn="ctr">
              <a:buNone/>
            </a:pPr>
            <a:r>
              <a:rPr lang="it-IT" b="1" dirty="0"/>
              <a:t>The </a:t>
            </a:r>
            <a:r>
              <a:rPr lang="it-IT" b="1" dirty="0" err="1"/>
              <a:t>ban</a:t>
            </a:r>
            <a:r>
              <a:rPr lang="it-IT" b="1" dirty="0"/>
              <a:t> </a:t>
            </a:r>
            <a:r>
              <a:rPr lang="it-IT" b="1" dirty="0" err="1"/>
              <a:t>does</a:t>
            </a:r>
            <a:r>
              <a:rPr lang="it-IT" b="1" dirty="0"/>
              <a:t> </a:t>
            </a:r>
            <a:r>
              <a:rPr lang="it-IT" b="1" dirty="0" err="1"/>
              <a:t>not</a:t>
            </a:r>
            <a:r>
              <a:rPr lang="it-IT" b="1" dirty="0"/>
              <a:t> take </a:t>
            </a:r>
            <a:r>
              <a:rPr lang="it-IT" b="1" dirty="0" err="1"/>
              <a:t>into</a:t>
            </a:r>
            <a:r>
              <a:rPr lang="it-IT" b="1" dirty="0"/>
              <a:t> account </a:t>
            </a:r>
            <a:r>
              <a:rPr lang="it-IT" b="1" dirty="0" err="1"/>
              <a:t>her</a:t>
            </a:r>
            <a:r>
              <a:rPr lang="it-IT" b="1" dirty="0"/>
              <a:t> concrete situation, </a:t>
            </a:r>
            <a:r>
              <a:rPr lang="it-IT" b="1" dirty="0" err="1"/>
              <a:t>her</a:t>
            </a:r>
            <a:r>
              <a:rPr lang="it-IT" b="1" dirty="0"/>
              <a:t> complete </a:t>
            </a:r>
            <a:r>
              <a:rPr lang="it-IT" b="1" dirty="0" err="1"/>
              <a:t>autonomy</a:t>
            </a:r>
            <a:endParaRPr lang="it-IT" b="1" dirty="0"/>
          </a:p>
          <a:p>
            <a:pPr lvl="1" algn="just">
              <a:buNone/>
            </a:pPr>
            <a:endParaRPr lang="it-IT" dirty="0"/>
          </a:p>
          <a:p>
            <a:pPr lvl="1" algn="ctr">
              <a:buNone/>
            </a:pPr>
            <a:r>
              <a:rPr lang="it-IT" dirty="0"/>
              <a:t>The </a:t>
            </a:r>
            <a:r>
              <a:rPr lang="it-IT" dirty="0" err="1"/>
              <a:t>Government</a:t>
            </a:r>
            <a:endParaRPr lang="it-IT" dirty="0"/>
          </a:p>
          <a:p>
            <a:pPr lvl="1" algn="ctr">
              <a:buNone/>
            </a:pPr>
            <a:endParaRPr lang="it-IT" dirty="0"/>
          </a:p>
          <a:p>
            <a:pPr lvl="1" algn="ctr">
              <a:buNone/>
            </a:pPr>
            <a:r>
              <a:rPr lang="it-IT" b="1" dirty="0" err="1"/>
              <a:t>She</a:t>
            </a:r>
            <a:r>
              <a:rPr lang="it-IT" b="1" dirty="0"/>
              <a:t>’</a:t>
            </a:r>
            <a:r>
              <a:rPr lang="it-IT" b="1" dirty="0" err="1"/>
              <a:t>s</a:t>
            </a:r>
            <a:r>
              <a:rPr lang="it-IT" b="1" dirty="0"/>
              <a:t> </a:t>
            </a:r>
            <a:r>
              <a:rPr lang="it-IT" b="1" dirty="0" err="1"/>
              <a:t>vulnerable</a:t>
            </a:r>
            <a:endParaRPr lang="it-IT" b="1" dirty="0"/>
          </a:p>
          <a:p>
            <a:pPr lvl="1" algn="ctr">
              <a:buNone/>
            </a:pPr>
            <a:endParaRPr lang="it-IT" dirty="0"/>
          </a:p>
          <a:p>
            <a:pPr lvl="1" algn="ctr">
              <a:buNone/>
            </a:pPr>
            <a:r>
              <a:rPr lang="it-IT" dirty="0"/>
              <a:t>The Court</a:t>
            </a:r>
          </a:p>
          <a:p>
            <a:pPr lvl="1" algn="ctr">
              <a:buNone/>
            </a:pPr>
            <a:endParaRPr lang="it-IT" dirty="0"/>
          </a:p>
          <a:p>
            <a:pPr lvl="1" algn="just">
              <a:buNone/>
            </a:pPr>
            <a:r>
              <a:rPr lang="it-IT" dirty="0"/>
              <a:t>Wide </a:t>
            </a:r>
            <a:r>
              <a:rPr lang="it-IT" dirty="0" err="1"/>
              <a:t>margin</a:t>
            </a:r>
            <a:r>
              <a:rPr lang="it-IT" dirty="0"/>
              <a:t> </a:t>
            </a:r>
            <a:r>
              <a:rPr lang="it-IT" dirty="0" err="1"/>
              <a:t>of</a:t>
            </a:r>
            <a:r>
              <a:rPr lang="it-IT" dirty="0"/>
              <a:t> </a:t>
            </a:r>
            <a:r>
              <a:rPr lang="it-IT" dirty="0" err="1"/>
              <a:t>appreciation</a:t>
            </a:r>
            <a:r>
              <a:rPr lang="it-IT" dirty="0"/>
              <a:t> in criminal </a:t>
            </a:r>
            <a:r>
              <a:rPr lang="it-IT" dirty="0" err="1"/>
              <a:t>law</a:t>
            </a:r>
            <a:r>
              <a:rPr lang="it-IT" dirty="0"/>
              <a:t>             </a:t>
            </a:r>
            <a:r>
              <a:rPr lang="it-IT" dirty="0" err="1"/>
              <a:t>Proportionality</a:t>
            </a:r>
            <a:endParaRPr lang="it-IT" dirty="0"/>
          </a:p>
          <a:p>
            <a:pPr algn="just">
              <a:buNone/>
            </a:pPr>
            <a:endParaRPr lang="it-IT" b="1" dirty="0"/>
          </a:p>
        </p:txBody>
      </p:sp>
      <p:sp>
        <p:nvSpPr>
          <p:cNvPr id="4" name="Rettangolo arrotondato 3"/>
          <p:cNvSpPr/>
          <p:nvPr/>
        </p:nvSpPr>
        <p:spPr>
          <a:xfrm>
            <a:off x="3675919" y="2259034"/>
            <a:ext cx="2454683" cy="341908"/>
          </a:xfrm>
          <a:prstGeom prst="roundRect">
            <a:avLst/>
          </a:prstGeom>
          <a:solidFill>
            <a:schemeClr val="accent6">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it-IT" dirty="0"/>
              <a:t>The </a:t>
            </a:r>
            <a:r>
              <a:rPr lang="it-IT" dirty="0" err="1"/>
              <a:t>applicant</a:t>
            </a:r>
            <a:endParaRPr lang="it-IT" dirty="0"/>
          </a:p>
        </p:txBody>
      </p:sp>
      <p:sp>
        <p:nvSpPr>
          <p:cNvPr id="5" name="Rettangolo arrotondato 4"/>
          <p:cNvSpPr/>
          <p:nvPr/>
        </p:nvSpPr>
        <p:spPr>
          <a:xfrm>
            <a:off x="3675919" y="3712142"/>
            <a:ext cx="2454683" cy="415174"/>
          </a:xfrm>
          <a:prstGeom prst="roundRect">
            <a:avLst/>
          </a:prstGeom>
          <a:solidFill>
            <a:schemeClr val="accent6">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it-IT" dirty="0"/>
              <a:t>The </a:t>
            </a:r>
            <a:r>
              <a:rPr lang="it-IT" dirty="0" err="1"/>
              <a:t>Government</a:t>
            </a:r>
            <a:endParaRPr lang="it-IT" dirty="0"/>
          </a:p>
        </p:txBody>
      </p:sp>
      <p:sp>
        <p:nvSpPr>
          <p:cNvPr id="6" name="Rettangolo arrotondato 5"/>
          <p:cNvSpPr/>
          <p:nvPr/>
        </p:nvSpPr>
        <p:spPr>
          <a:xfrm>
            <a:off x="3675919" y="4921031"/>
            <a:ext cx="2454683" cy="451807"/>
          </a:xfrm>
          <a:prstGeom prst="roundRect">
            <a:avLst/>
          </a:prstGeom>
          <a:solidFill>
            <a:schemeClr val="accent6">
              <a:lumMod val="75000"/>
            </a:schemeClr>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it-IT" dirty="0"/>
              <a:t>The Court</a:t>
            </a:r>
          </a:p>
        </p:txBody>
      </p:sp>
      <p:sp>
        <p:nvSpPr>
          <p:cNvPr id="7" name="Freccia destra 6"/>
          <p:cNvSpPr/>
          <p:nvPr/>
        </p:nvSpPr>
        <p:spPr>
          <a:xfrm flipV="1">
            <a:off x="5593258" y="5556004"/>
            <a:ext cx="537344" cy="366330"/>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87E382E-2152-E64F-93DD-0E00D7A66022}"/>
              </a:ext>
            </a:extLst>
          </p:cNvPr>
          <p:cNvSpPr>
            <a:spLocks noGrp="1"/>
          </p:cNvSpPr>
          <p:nvPr>
            <p:ph type="title"/>
          </p:nvPr>
        </p:nvSpPr>
        <p:spPr/>
        <p:txBody>
          <a:bodyPr/>
          <a:lstStyle/>
          <a:p>
            <a:r>
              <a:rPr lang="it-IT" dirty="0"/>
              <a:t>Human </a:t>
            </a:r>
            <a:r>
              <a:rPr lang="it-IT" dirty="0" err="1"/>
              <a:t>Dignity</a:t>
            </a:r>
            <a:r>
              <a:rPr lang="it-IT" dirty="0"/>
              <a:t> in </a:t>
            </a:r>
            <a:r>
              <a:rPr lang="it-IT" dirty="0" err="1"/>
              <a:t>ECtHR</a:t>
            </a:r>
            <a:r>
              <a:rPr lang="it-IT" dirty="0"/>
              <a:t> case-law</a:t>
            </a:r>
          </a:p>
        </p:txBody>
      </p:sp>
      <p:sp>
        <p:nvSpPr>
          <p:cNvPr id="3" name="Segnaposto contenuto 2">
            <a:extLst>
              <a:ext uri="{FF2B5EF4-FFF2-40B4-BE49-F238E27FC236}">
                <a16:creationId xmlns:a16="http://schemas.microsoft.com/office/drawing/2014/main" id="{8B504F35-02C9-D64B-9EAC-A181FA110EEF}"/>
              </a:ext>
            </a:extLst>
          </p:cNvPr>
          <p:cNvSpPr>
            <a:spLocks noGrp="1"/>
          </p:cNvSpPr>
          <p:nvPr>
            <p:ph idx="1"/>
          </p:nvPr>
        </p:nvSpPr>
        <p:spPr/>
        <p:txBody>
          <a:bodyPr>
            <a:normAutofit fontScale="55000" lnSpcReduction="20000"/>
          </a:bodyPr>
          <a:lstStyle/>
          <a:p>
            <a:r>
              <a:rPr lang="it-IT" dirty="0" err="1"/>
              <a:t>Haas</a:t>
            </a:r>
            <a:r>
              <a:rPr lang="it-IT" dirty="0"/>
              <a:t> v. </a:t>
            </a:r>
            <a:r>
              <a:rPr lang="it-IT" dirty="0" err="1"/>
              <a:t>Switzerland</a:t>
            </a:r>
            <a:r>
              <a:rPr lang="it-IT" dirty="0"/>
              <a:t> (20.1.2011)</a:t>
            </a:r>
          </a:p>
          <a:p>
            <a:pPr lvl="1"/>
            <a:r>
              <a:rPr lang="en-GB" dirty="0"/>
              <a:t>“</a:t>
            </a:r>
            <a:r>
              <a:rPr lang="en" dirty="0"/>
              <a:t>an individual’s right to decide by what means and at what point his or her life will end, provided he or she is capable of freely reaching a decision on this question and acting in consequence, is one of the aspects of the right to respect for private life within the meaning of Article 8 of the Convention” (par. 51)</a:t>
            </a:r>
          </a:p>
          <a:p>
            <a:pPr lvl="1"/>
            <a:r>
              <a:rPr lang="en" dirty="0"/>
              <a:t>“it is appropriate to examine the applicant’s request to obtain access to sodium pentobarbital without a medical prescription from the perspective of a positive obligation on the State to take the necessary measures to permit a dignified suicide. This presupposes a weighing of the different interests at stake, an exercise in which the State is </a:t>
            </a:r>
            <a:r>
              <a:rPr lang="en" dirty="0" err="1"/>
              <a:t>recognised</a:t>
            </a:r>
            <a:r>
              <a:rPr lang="en" dirty="0"/>
              <a:t> as enjoying a certain margin of appreciation, which varies in accordance with the nature of the issues and the importance of the interests at stake” (par. 53)</a:t>
            </a:r>
          </a:p>
          <a:p>
            <a:pPr lvl="1"/>
            <a:r>
              <a:rPr lang="it-IT" dirty="0"/>
              <a:t>L</a:t>
            </a:r>
            <a:r>
              <a:rPr lang="en" dirty="0"/>
              <a:t>ack of </a:t>
            </a:r>
            <a:r>
              <a:rPr lang="en" i="1" dirty="0"/>
              <a:t>consensus </a:t>
            </a:r>
            <a:r>
              <a:rPr lang="en" dirty="0"/>
              <a:t>and margin of appreciation</a:t>
            </a:r>
          </a:p>
          <a:p>
            <a:pPr lvl="1"/>
            <a:r>
              <a:rPr lang="en" i="1" dirty="0"/>
              <a:t>the Court is sympathetic to the applicant’s wish to commit suicide in a safe and dignified manner and without unnecessary pain and suffering, particularly given the high number of suicide attempts that are unsuccessful and which frequently have serious consequences for the individuals concerned and for their families. However, it is of the opinion that the regulations put in place by the Swiss authorities, namely the requirement to obtain a medical prescription, pursue, inter alia, the legitimate aims of protecting everybody from hasty decisions and preventing abuse, and, in particular, ensuring that a patient lacking discernment does not obtain a lethal dose of sodium pentobarbital </a:t>
            </a:r>
          </a:p>
          <a:p>
            <a:pPr lvl="1"/>
            <a:endParaRPr lang="it-IT" dirty="0"/>
          </a:p>
        </p:txBody>
      </p:sp>
    </p:spTree>
    <p:extLst>
      <p:ext uri="{BB962C8B-B14F-4D97-AF65-F5344CB8AC3E}">
        <p14:creationId xmlns:p14="http://schemas.microsoft.com/office/powerpoint/2010/main" val="56466563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F9FA4D3-44D9-8C43-9915-C08552DFE70F}"/>
              </a:ext>
            </a:extLst>
          </p:cNvPr>
          <p:cNvSpPr>
            <a:spLocks noGrp="1"/>
          </p:cNvSpPr>
          <p:nvPr>
            <p:ph type="title"/>
          </p:nvPr>
        </p:nvSpPr>
        <p:spPr/>
        <p:txBody>
          <a:bodyPr/>
          <a:lstStyle/>
          <a:p>
            <a:r>
              <a:rPr lang="it-IT" dirty="0"/>
              <a:t>Human </a:t>
            </a:r>
            <a:r>
              <a:rPr lang="it-IT" dirty="0" err="1"/>
              <a:t>Dignity</a:t>
            </a:r>
            <a:r>
              <a:rPr lang="it-IT" dirty="0"/>
              <a:t> in </a:t>
            </a:r>
            <a:r>
              <a:rPr lang="it-IT" dirty="0" err="1"/>
              <a:t>ECtHR</a:t>
            </a:r>
            <a:r>
              <a:rPr lang="it-IT" dirty="0"/>
              <a:t> case-law</a:t>
            </a:r>
          </a:p>
        </p:txBody>
      </p:sp>
      <p:sp>
        <p:nvSpPr>
          <p:cNvPr id="3" name="Segnaposto contenuto 2">
            <a:extLst>
              <a:ext uri="{FF2B5EF4-FFF2-40B4-BE49-F238E27FC236}">
                <a16:creationId xmlns:a16="http://schemas.microsoft.com/office/drawing/2014/main" id="{5483498C-5AFC-5747-A3A2-A24F3FE47E5D}"/>
              </a:ext>
            </a:extLst>
          </p:cNvPr>
          <p:cNvSpPr>
            <a:spLocks noGrp="1"/>
          </p:cNvSpPr>
          <p:nvPr>
            <p:ph idx="1"/>
          </p:nvPr>
        </p:nvSpPr>
        <p:spPr/>
        <p:txBody>
          <a:bodyPr>
            <a:normAutofit fontScale="85000" lnSpcReduction="20000"/>
          </a:bodyPr>
          <a:lstStyle/>
          <a:p>
            <a:pPr lvl="1"/>
            <a:r>
              <a:rPr lang="it-IT" dirty="0"/>
              <a:t>L</a:t>
            </a:r>
            <a:r>
              <a:rPr lang="en" dirty="0"/>
              <a:t>ack of </a:t>
            </a:r>
            <a:r>
              <a:rPr lang="en" i="1" dirty="0"/>
              <a:t>consensus </a:t>
            </a:r>
            <a:r>
              <a:rPr lang="en" dirty="0"/>
              <a:t>and margin of appreciation</a:t>
            </a:r>
          </a:p>
          <a:p>
            <a:pPr lvl="1"/>
            <a:r>
              <a:rPr lang="en" dirty="0"/>
              <a:t>“the Court is sympathetic to the applicant’s wish to commit suicide in a safe and dignified manner and without unnecessary pain and suffering, particularly given the high number of suicide attempts that are unsuccessful and which frequently have serious consequences for the individuals concerned and for their families. However, it is of the opinion that the regulations put in place by the Swiss authorities, namely the requirement to obtain a medical prescription, pursue, inter alia, the legitimate aims of protecting everybody from hasty decisions and preventing abuse, and, in particular, ensuring that a patient lacking discernment does not obtain a lethal dose of sodium pentobarbital” (par. 56)</a:t>
            </a:r>
          </a:p>
          <a:p>
            <a:pPr lvl="1"/>
            <a:endParaRPr lang="it-IT" dirty="0"/>
          </a:p>
          <a:p>
            <a:endParaRPr lang="it-IT" dirty="0"/>
          </a:p>
        </p:txBody>
      </p:sp>
    </p:spTree>
    <p:extLst>
      <p:ext uri="{BB962C8B-B14F-4D97-AF65-F5344CB8AC3E}">
        <p14:creationId xmlns:p14="http://schemas.microsoft.com/office/powerpoint/2010/main" val="327347922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B779391-76B9-824F-A836-877F67F1DFFB}"/>
              </a:ext>
            </a:extLst>
          </p:cNvPr>
          <p:cNvSpPr>
            <a:spLocks noGrp="1"/>
          </p:cNvSpPr>
          <p:nvPr>
            <p:ph type="title"/>
          </p:nvPr>
        </p:nvSpPr>
        <p:spPr/>
        <p:txBody>
          <a:bodyPr/>
          <a:lstStyle/>
          <a:p>
            <a:r>
              <a:rPr lang="it-IT" dirty="0"/>
              <a:t>Human </a:t>
            </a:r>
            <a:r>
              <a:rPr lang="it-IT" dirty="0" err="1"/>
              <a:t>Dignity</a:t>
            </a:r>
            <a:r>
              <a:rPr lang="it-IT" dirty="0"/>
              <a:t> in </a:t>
            </a:r>
            <a:r>
              <a:rPr lang="it-IT" dirty="0" err="1"/>
              <a:t>ECtHR</a:t>
            </a:r>
            <a:r>
              <a:rPr lang="it-IT" dirty="0"/>
              <a:t> case-law</a:t>
            </a:r>
          </a:p>
        </p:txBody>
      </p:sp>
      <p:sp>
        <p:nvSpPr>
          <p:cNvPr id="3" name="Segnaposto contenuto 2">
            <a:extLst>
              <a:ext uri="{FF2B5EF4-FFF2-40B4-BE49-F238E27FC236}">
                <a16:creationId xmlns:a16="http://schemas.microsoft.com/office/drawing/2014/main" id="{2F189117-A2AB-CA4C-A87C-0FDC41692B72}"/>
              </a:ext>
            </a:extLst>
          </p:cNvPr>
          <p:cNvSpPr>
            <a:spLocks noGrp="1"/>
          </p:cNvSpPr>
          <p:nvPr>
            <p:ph idx="1"/>
          </p:nvPr>
        </p:nvSpPr>
        <p:spPr/>
        <p:txBody>
          <a:bodyPr>
            <a:normAutofit fontScale="70000" lnSpcReduction="20000"/>
          </a:bodyPr>
          <a:lstStyle/>
          <a:p>
            <a:r>
              <a:rPr lang="it-IT" dirty="0" err="1"/>
              <a:t>Gross</a:t>
            </a:r>
            <a:r>
              <a:rPr lang="it-IT" dirty="0"/>
              <a:t> v. </a:t>
            </a:r>
            <a:r>
              <a:rPr lang="it-IT" dirty="0" err="1"/>
              <a:t>Switzerland</a:t>
            </a:r>
            <a:r>
              <a:rPr lang="it-IT" dirty="0"/>
              <a:t> (14.5.2013)</a:t>
            </a:r>
          </a:p>
          <a:p>
            <a:pPr lvl="1"/>
            <a:r>
              <a:rPr lang="en" dirty="0"/>
              <a:t>“The Court considers that the uncertainty as to the outcome of her request in a situation concerning a particularly important aspect of her life must have caused the applicant a considerable degree of anguish. The Court concludes that the applicant must have found herself in a state of anguish and uncertainty regarding the extent of her right to end her life which would not have occurred if there had been clear, State-approved guidelines defining the circumstances under which medical practitioners are </a:t>
            </a:r>
            <a:r>
              <a:rPr lang="en" dirty="0" err="1"/>
              <a:t>authorised</a:t>
            </a:r>
            <a:r>
              <a:rPr lang="en" dirty="0"/>
              <a:t> to issue the requested prescription in cases where an individual has come to a serious decision, in the exercise of his or her free will, to end his or her life, but where death is not imminent as a result of a specific medical condition. The Court acknowledges that there may be difficulties in finding the necessary political consensus on such controversial questions with a profound ethical and moral impact. However, these difficulties are inherent in any democratic process and cannot absolve the authorities from fulfilling their task therein” (par. 66).</a:t>
            </a:r>
            <a:endParaRPr lang="it-IT" dirty="0"/>
          </a:p>
        </p:txBody>
      </p:sp>
      <p:sp>
        <p:nvSpPr>
          <p:cNvPr id="4" name="CasellaDiTesto 3">
            <a:extLst>
              <a:ext uri="{FF2B5EF4-FFF2-40B4-BE49-F238E27FC236}">
                <a16:creationId xmlns:a16="http://schemas.microsoft.com/office/drawing/2014/main" id="{F4DD6B91-90DC-D941-901E-AA6411D11222}"/>
              </a:ext>
            </a:extLst>
          </p:cNvPr>
          <p:cNvSpPr txBox="1"/>
          <p:nvPr/>
        </p:nvSpPr>
        <p:spPr>
          <a:xfrm>
            <a:off x="-885825" y="2886075"/>
            <a:ext cx="184731" cy="369332"/>
          </a:xfrm>
          <a:prstGeom prst="rect">
            <a:avLst/>
          </a:prstGeom>
          <a:noFill/>
        </p:spPr>
        <p:txBody>
          <a:bodyPr wrap="none" rtlCol="0">
            <a:spAutoFit/>
          </a:bodyPr>
          <a:lstStyle/>
          <a:p>
            <a:endParaRPr lang="it-IT"/>
          </a:p>
        </p:txBody>
      </p:sp>
    </p:spTree>
    <p:extLst>
      <p:ext uri="{BB962C8B-B14F-4D97-AF65-F5344CB8AC3E}">
        <p14:creationId xmlns:p14="http://schemas.microsoft.com/office/powerpoint/2010/main" val="39607931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0A70B89-B2A4-2145-A3E8-B311B4CD7E2C}"/>
              </a:ext>
            </a:extLst>
          </p:cNvPr>
          <p:cNvSpPr>
            <a:spLocks noGrp="1"/>
          </p:cNvSpPr>
          <p:nvPr>
            <p:ph type="title"/>
          </p:nvPr>
        </p:nvSpPr>
        <p:spPr/>
        <p:txBody>
          <a:bodyPr/>
          <a:lstStyle/>
          <a:p>
            <a:r>
              <a:rPr lang="it-IT" dirty="0"/>
              <a:t>Human </a:t>
            </a:r>
            <a:r>
              <a:rPr lang="it-IT" dirty="0" err="1"/>
              <a:t>Dignity</a:t>
            </a:r>
            <a:r>
              <a:rPr lang="it-IT" dirty="0"/>
              <a:t> in </a:t>
            </a:r>
            <a:r>
              <a:rPr lang="it-IT" dirty="0" err="1"/>
              <a:t>ECtHR</a:t>
            </a:r>
            <a:r>
              <a:rPr lang="it-IT" dirty="0"/>
              <a:t> case-law</a:t>
            </a:r>
          </a:p>
        </p:txBody>
      </p:sp>
      <p:sp>
        <p:nvSpPr>
          <p:cNvPr id="3" name="Segnaposto contenuto 2">
            <a:extLst>
              <a:ext uri="{FF2B5EF4-FFF2-40B4-BE49-F238E27FC236}">
                <a16:creationId xmlns:a16="http://schemas.microsoft.com/office/drawing/2014/main" id="{C39FDC8F-746E-C447-BD02-D48E1E31D195}"/>
              </a:ext>
            </a:extLst>
          </p:cNvPr>
          <p:cNvSpPr>
            <a:spLocks noGrp="1"/>
          </p:cNvSpPr>
          <p:nvPr>
            <p:ph idx="1"/>
          </p:nvPr>
        </p:nvSpPr>
        <p:spPr/>
        <p:txBody>
          <a:bodyPr>
            <a:normAutofit fontScale="62500" lnSpcReduction="20000"/>
          </a:bodyPr>
          <a:lstStyle/>
          <a:p>
            <a:r>
              <a:rPr lang="en" dirty="0"/>
              <a:t>“The foregoing considerations are sufficient to enable the Court to conclude that Swiss law, while providing the possibility of obtaining a lethal dose of sodium pentobarbital on medical prescription, does not provide sufficient guidelines ensuring clarity as to the extent of this right. There has accordingly been a violation of Article 8 of the Convention in this respect” (par. 67).</a:t>
            </a:r>
          </a:p>
          <a:p>
            <a:pPr marL="0" indent="0">
              <a:buNone/>
            </a:pPr>
            <a:endParaRPr lang="en" dirty="0"/>
          </a:p>
          <a:p>
            <a:r>
              <a:rPr lang="en" dirty="0"/>
              <a:t>“Having regard to the […] principle of subsidiarity, the Court considers that it is primarily up to the domestic authorities to issue comprehensive and clear guidelines on whether and under which circumstances an individual in the applicant’s situation – that is, someone not suffering from a terminal illness – should be granted the ability to acquire a lethal dose of medication allowing them to end their life. Accordingly, the Court decides to limit itself to the conclusion that the absence of clear and comprehensive legal guidelines violated the applicant’s right to respect for her private life under Article 8 of the Convention, without in any way taking up a stance on the substantive content of such guidelines” (par. 69).</a:t>
            </a:r>
            <a:endParaRPr lang="it-IT" dirty="0"/>
          </a:p>
        </p:txBody>
      </p:sp>
    </p:spTree>
    <p:extLst>
      <p:ext uri="{BB962C8B-B14F-4D97-AF65-F5344CB8AC3E}">
        <p14:creationId xmlns:p14="http://schemas.microsoft.com/office/powerpoint/2010/main" val="26405310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The </a:t>
            </a:r>
            <a:r>
              <a:rPr lang="it-IT" dirty="0" err="1"/>
              <a:t>European</a:t>
            </a:r>
            <a:r>
              <a:rPr lang="it-IT" dirty="0"/>
              <a:t> Convention on </a:t>
            </a:r>
            <a:r>
              <a:rPr lang="it-IT" dirty="0" err="1"/>
              <a:t>Human</a:t>
            </a:r>
            <a:r>
              <a:rPr lang="it-IT" dirty="0"/>
              <a:t> </a:t>
            </a:r>
            <a:r>
              <a:rPr lang="it-IT" dirty="0" err="1"/>
              <a:t>Rights</a:t>
            </a:r>
            <a:endParaRPr lang="it-IT" dirty="0"/>
          </a:p>
        </p:txBody>
      </p:sp>
      <p:sp>
        <p:nvSpPr>
          <p:cNvPr id="3" name="Segnaposto contenuto 2"/>
          <p:cNvSpPr>
            <a:spLocks noGrp="1"/>
          </p:cNvSpPr>
          <p:nvPr>
            <p:ph idx="1"/>
          </p:nvPr>
        </p:nvSpPr>
        <p:spPr/>
        <p:txBody>
          <a:bodyPr/>
          <a:lstStyle/>
          <a:p>
            <a:r>
              <a:rPr lang="it-IT" dirty="0" err="1"/>
              <a:t>Consequences</a:t>
            </a:r>
            <a:endParaRPr lang="it-IT" dirty="0"/>
          </a:p>
          <a:p>
            <a:pPr lvl="1"/>
            <a:r>
              <a:rPr lang="it-IT" dirty="0"/>
              <a:t>Minimum standard</a:t>
            </a:r>
          </a:p>
          <a:p>
            <a:pPr lvl="1">
              <a:buNone/>
            </a:pPr>
            <a:endParaRPr lang="it-IT" dirty="0"/>
          </a:p>
          <a:p>
            <a:pPr lvl="1"/>
            <a:r>
              <a:rPr lang="it-IT" dirty="0" err="1"/>
              <a:t>Margin</a:t>
            </a:r>
            <a:r>
              <a:rPr lang="it-IT" dirty="0"/>
              <a:t> </a:t>
            </a:r>
            <a:r>
              <a:rPr lang="it-IT" dirty="0" err="1"/>
              <a:t>of</a:t>
            </a:r>
            <a:r>
              <a:rPr lang="it-IT" dirty="0"/>
              <a:t> </a:t>
            </a:r>
            <a:r>
              <a:rPr lang="it-IT" dirty="0" err="1"/>
              <a:t>appreciation</a:t>
            </a:r>
            <a:endParaRPr lang="it-IT" dirty="0"/>
          </a:p>
          <a:p>
            <a:pPr lvl="2"/>
            <a:r>
              <a:rPr lang="it-IT" dirty="0" err="1"/>
              <a:t>Ratio</a:t>
            </a:r>
            <a:r>
              <a:rPr lang="it-IT" dirty="0"/>
              <a:t>: </a:t>
            </a:r>
            <a:r>
              <a:rPr lang="it-IT" dirty="0" err="1"/>
              <a:t>universalism</a:t>
            </a:r>
            <a:r>
              <a:rPr lang="it-IT" dirty="0"/>
              <a:t> vs. </a:t>
            </a:r>
            <a:r>
              <a:rPr lang="it-IT" dirty="0" err="1"/>
              <a:t>particularism</a:t>
            </a:r>
            <a:endParaRPr lang="it-IT" dirty="0"/>
          </a:p>
          <a:p>
            <a:pPr lvl="2"/>
            <a:r>
              <a:rPr lang="it-IT" dirty="0" err="1"/>
              <a:t>Standards</a:t>
            </a:r>
            <a:r>
              <a:rPr lang="it-IT" dirty="0"/>
              <a:t> </a:t>
            </a:r>
            <a:r>
              <a:rPr lang="it-IT" dirty="0" err="1"/>
              <a:t>of</a:t>
            </a:r>
            <a:r>
              <a:rPr lang="it-IT" dirty="0"/>
              <a:t> </a:t>
            </a:r>
            <a:r>
              <a:rPr lang="it-IT" dirty="0" err="1"/>
              <a:t>protection</a:t>
            </a:r>
            <a:r>
              <a:rPr lang="it-IT" dirty="0"/>
              <a:t> and </a:t>
            </a:r>
            <a:r>
              <a:rPr lang="it-IT" dirty="0" err="1"/>
              <a:t>national</a:t>
            </a:r>
            <a:r>
              <a:rPr lang="it-IT" dirty="0"/>
              <a:t> </a:t>
            </a:r>
            <a:r>
              <a:rPr lang="it-IT" dirty="0" err="1"/>
              <a:t>identities</a:t>
            </a:r>
            <a:endParaRPr lang="it-IT" dirty="0"/>
          </a:p>
          <a:p>
            <a:pPr lvl="2"/>
            <a:r>
              <a:rPr lang="it-IT" dirty="0" err="1"/>
              <a:t>Application</a:t>
            </a:r>
            <a:r>
              <a:rPr lang="it-IT" dirty="0"/>
              <a:t> in </a:t>
            </a:r>
            <a:r>
              <a:rPr lang="it-IT" dirty="0" err="1"/>
              <a:t>different</a:t>
            </a:r>
            <a:r>
              <a:rPr lang="it-IT" dirty="0"/>
              <a:t> </a:t>
            </a:r>
            <a:r>
              <a:rPr lang="it-IT" dirty="0" err="1"/>
              <a:t>fields</a:t>
            </a:r>
            <a:endParaRPr lang="it-IT" dirty="0"/>
          </a:p>
          <a:p>
            <a:pPr lvl="1"/>
            <a:endParaRPr lang="it-IT" dirty="0"/>
          </a:p>
          <a:p>
            <a:pPr lvl="1"/>
            <a:r>
              <a:rPr lang="it-IT" dirty="0" err="1"/>
              <a:t>Relevance</a:t>
            </a:r>
            <a:r>
              <a:rPr lang="it-IT" dirty="0"/>
              <a:t> </a:t>
            </a:r>
            <a:r>
              <a:rPr lang="it-IT" dirty="0" err="1"/>
              <a:t>of</a:t>
            </a:r>
            <a:r>
              <a:rPr lang="it-IT" dirty="0"/>
              <a:t> </a:t>
            </a:r>
            <a:r>
              <a:rPr lang="it-IT" dirty="0" err="1"/>
              <a:t>Consensus</a:t>
            </a:r>
            <a:endParaRPr lang="it-IT"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Human</a:t>
            </a:r>
            <a:r>
              <a:rPr lang="it-IT" dirty="0"/>
              <a:t> </a:t>
            </a:r>
            <a:r>
              <a:rPr lang="it-IT" dirty="0" err="1"/>
              <a:t>Dignity</a:t>
            </a:r>
            <a:r>
              <a:rPr lang="it-IT" dirty="0"/>
              <a:t> in </a:t>
            </a:r>
            <a:r>
              <a:rPr lang="it-IT" dirty="0" err="1"/>
              <a:t>ECtHR</a:t>
            </a:r>
            <a:r>
              <a:rPr lang="it-IT" dirty="0"/>
              <a:t> </a:t>
            </a:r>
            <a:r>
              <a:rPr lang="it-IT" dirty="0" err="1"/>
              <a:t>case-law</a:t>
            </a:r>
            <a:endParaRPr lang="it-IT" dirty="0"/>
          </a:p>
        </p:txBody>
      </p:sp>
      <p:sp>
        <p:nvSpPr>
          <p:cNvPr id="3" name="Segnaposto contenuto 2"/>
          <p:cNvSpPr>
            <a:spLocks noGrp="1"/>
          </p:cNvSpPr>
          <p:nvPr>
            <p:ph idx="1"/>
          </p:nvPr>
        </p:nvSpPr>
        <p:spPr/>
        <p:txBody>
          <a:bodyPr>
            <a:normAutofit fontScale="92500" lnSpcReduction="10000"/>
          </a:bodyPr>
          <a:lstStyle/>
          <a:p>
            <a:pPr marL="1588" indent="11113" algn="just">
              <a:buNone/>
            </a:pPr>
            <a:r>
              <a:rPr lang="it-IT" dirty="0"/>
              <a:t>The right </a:t>
            </a:r>
            <a:r>
              <a:rPr lang="it-IT" dirty="0" err="1"/>
              <a:t>to</a:t>
            </a:r>
            <a:r>
              <a:rPr lang="it-IT" dirty="0"/>
              <a:t> </a:t>
            </a:r>
            <a:r>
              <a:rPr lang="it-IT" dirty="0" err="1"/>
              <a:t>be</a:t>
            </a:r>
            <a:r>
              <a:rPr lang="it-IT" dirty="0"/>
              <a:t> </a:t>
            </a:r>
            <a:r>
              <a:rPr lang="it-IT" dirty="0" err="1"/>
              <a:t>oneself</a:t>
            </a:r>
            <a:r>
              <a:rPr lang="it-IT" dirty="0"/>
              <a:t> (and </a:t>
            </a:r>
            <a:r>
              <a:rPr lang="it-IT" dirty="0" err="1"/>
              <a:t>to</a:t>
            </a:r>
            <a:r>
              <a:rPr lang="it-IT" dirty="0"/>
              <a:t> </a:t>
            </a:r>
            <a:r>
              <a:rPr lang="it-IT" dirty="0" err="1"/>
              <a:t>be</a:t>
            </a:r>
            <a:r>
              <a:rPr lang="it-IT" dirty="0"/>
              <a:t> </a:t>
            </a:r>
            <a:r>
              <a:rPr lang="it-IT" dirty="0" err="1"/>
              <a:t>legally</a:t>
            </a:r>
            <a:r>
              <a:rPr lang="it-IT" dirty="0"/>
              <a:t> </a:t>
            </a:r>
            <a:r>
              <a:rPr lang="it-IT" dirty="0" err="1"/>
              <a:t>recognized</a:t>
            </a:r>
            <a:r>
              <a:rPr lang="it-IT" dirty="0"/>
              <a:t> </a:t>
            </a:r>
            <a:r>
              <a:rPr lang="it-IT" dirty="0" err="1"/>
              <a:t>as</a:t>
            </a:r>
            <a:r>
              <a:rPr lang="it-IT" dirty="0"/>
              <a:t> </a:t>
            </a:r>
            <a:r>
              <a:rPr lang="it-IT" dirty="0" err="1"/>
              <a:t>such</a:t>
            </a:r>
            <a:r>
              <a:rPr lang="it-IT" dirty="0"/>
              <a:t>) </a:t>
            </a:r>
            <a:r>
              <a:rPr lang="it-IT" dirty="0" err="1"/>
              <a:t>–</a:t>
            </a:r>
            <a:r>
              <a:rPr lang="it-IT" dirty="0"/>
              <a:t> </a:t>
            </a:r>
            <a:r>
              <a:rPr lang="it-IT" b="1" i="1" dirty="0"/>
              <a:t>The Goodwin v. UK case </a:t>
            </a:r>
          </a:p>
          <a:p>
            <a:pPr marL="1588" indent="11113" algn="ctr">
              <a:buNone/>
            </a:pPr>
            <a:r>
              <a:rPr lang="it-IT" b="1" i="1" dirty="0"/>
              <a:t>(2002)</a:t>
            </a:r>
          </a:p>
          <a:p>
            <a:pPr marL="1588" indent="11113" algn="just">
              <a:buNone/>
            </a:pPr>
            <a:r>
              <a:rPr lang="it-IT" b="1" dirty="0"/>
              <a:t>The </a:t>
            </a:r>
            <a:r>
              <a:rPr lang="it-IT" b="1" dirty="0" err="1"/>
              <a:t>facts</a:t>
            </a:r>
            <a:endParaRPr lang="it-IT" b="1" dirty="0"/>
          </a:p>
          <a:p>
            <a:pPr marL="1588" indent="11113" algn="just">
              <a:buNone/>
            </a:pPr>
            <a:r>
              <a:rPr lang="it-IT" dirty="0" err="1"/>
              <a:t>Consequences</a:t>
            </a:r>
            <a:r>
              <a:rPr lang="it-IT" dirty="0"/>
              <a:t> </a:t>
            </a:r>
            <a:r>
              <a:rPr lang="it-IT" dirty="0" err="1"/>
              <a:t>of</a:t>
            </a:r>
            <a:r>
              <a:rPr lang="it-IT" dirty="0"/>
              <a:t> the </a:t>
            </a:r>
            <a:r>
              <a:rPr lang="it-IT" dirty="0" err="1"/>
              <a:t>lack</a:t>
            </a:r>
            <a:r>
              <a:rPr lang="it-IT" dirty="0"/>
              <a:t> </a:t>
            </a:r>
            <a:r>
              <a:rPr lang="it-IT" dirty="0" err="1"/>
              <a:t>of</a:t>
            </a:r>
            <a:r>
              <a:rPr lang="it-IT" dirty="0"/>
              <a:t> </a:t>
            </a:r>
            <a:r>
              <a:rPr lang="it-IT" dirty="0" err="1"/>
              <a:t>legal</a:t>
            </a:r>
            <a:r>
              <a:rPr lang="it-IT" dirty="0"/>
              <a:t> </a:t>
            </a:r>
            <a:r>
              <a:rPr lang="it-IT" dirty="0" err="1"/>
              <a:t>recognition</a:t>
            </a:r>
            <a:r>
              <a:rPr lang="it-IT" dirty="0"/>
              <a:t> </a:t>
            </a:r>
            <a:r>
              <a:rPr lang="it-IT" dirty="0" err="1"/>
              <a:t>of</a:t>
            </a:r>
            <a:r>
              <a:rPr lang="it-IT" dirty="0"/>
              <a:t> gender </a:t>
            </a:r>
            <a:r>
              <a:rPr lang="it-IT" dirty="0" err="1"/>
              <a:t>reassignment</a:t>
            </a:r>
            <a:r>
              <a:rPr lang="it-IT" dirty="0"/>
              <a:t> (i.e.: right </a:t>
            </a:r>
            <a:r>
              <a:rPr lang="it-IT" dirty="0" err="1"/>
              <a:t>to</a:t>
            </a:r>
            <a:r>
              <a:rPr lang="it-IT" dirty="0"/>
              <a:t> </a:t>
            </a:r>
            <a:r>
              <a:rPr lang="it-IT" dirty="0" err="1"/>
              <a:t>marriage</a:t>
            </a:r>
            <a:r>
              <a:rPr lang="it-IT" dirty="0"/>
              <a:t>, </a:t>
            </a:r>
            <a:r>
              <a:rPr lang="it-IT" dirty="0" err="1"/>
              <a:t>retiring</a:t>
            </a:r>
            <a:r>
              <a:rPr lang="it-IT" dirty="0"/>
              <a:t> </a:t>
            </a:r>
            <a:r>
              <a:rPr lang="it-IT" dirty="0" err="1"/>
              <a:t>age</a:t>
            </a:r>
            <a:r>
              <a:rPr lang="it-IT" dirty="0"/>
              <a:t>, social security)</a:t>
            </a:r>
          </a:p>
          <a:p>
            <a:pPr marL="1588" indent="11113" algn="just">
              <a:buNone/>
            </a:pPr>
            <a:endParaRPr lang="it-IT" dirty="0"/>
          </a:p>
          <a:p>
            <a:pPr marL="1588" indent="11113" algn="ctr">
              <a:buNone/>
            </a:pPr>
            <a:r>
              <a:rPr lang="it-IT" b="1" dirty="0" err="1"/>
              <a:t>Violation</a:t>
            </a:r>
            <a:r>
              <a:rPr lang="it-IT" b="1" dirty="0"/>
              <a:t> </a:t>
            </a:r>
            <a:r>
              <a:rPr lang="it-IT" b="1" dirty="0" err="1"/>
              <a:t>of</a:t>
            </a:r>
            <a:r>
              <a:rPr lang="it-IT" b="1" dirty="0"/>
              <a:t> artt. </a:t>
            </a:r>
            <a:r>
              <a:rPr lang="it-IT" b="1" dirty="0" err="1"/>
              <a:t>8</a:t>
            </a:r>
            <a:r>
              <a:rPr lang="it-IT" b="1" dirty="0"/>
              <a:t>, 12, 13, 14 ECHR</a:t>
            </a:r>
          </a:p>
          <a:p>
            <a:pPr marL="1588" indent="11113" algn="just">
              <a:buNone/>
            </a:pPr>
            <a:endParaRPr lang="it-IT" dirty="0"/>
          </a:p>
        </p:txBody>
      </p:sp>
      <p:sp>
        <p:nvSpPr>
          <p:cNvPr id="4" name="Freccia giù 3"/>
          <p:cNvSpPr/>
          <p:nvPr/>
        </p:nvSpPr>
        <p:spPr>
          <a:xfrm>
            <a:off x="4300680" y="4578359"/>
            <a:ext cx="484632" cy="721213"/>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Human</a:t>
            </a:r>
            <a:r>
              <a:rPr lang="it-IT" dirty="0"/>
              <a:t> </a:t>
            </a:r>
            <a:r>
              <a:rPr lang="it-IT" dirty="0" err="1"/>
              <a:t>Dignity</a:t>
            </a:r>
            <a:r>
              <a:rPr lang="it-IT" dirty="0"/>
              <a:t> in </a:t>
            </a:r>
            <a:r>
              <a:rPr lang="it-IT" dirty="0" err="1"/>
              <a:t>ECtHR</a:t>
            </a:r>
            <a:r>
              <a:rPr lang="it-IT" dirty="0"/>
              <a:t> </a:t>
            </a:r>
            <a:r>
              <a:rPr lang="it-IT" dirty="0" err="1"/>
              <a:t>case-law</a:t>
            </a:r>
            <a:endParaRPr lang="it-IT" dirty="0"/>
          </a:p>
        </p:txBody>
      </p:sp>
      <p:sp>
        <p:nvSpPr>
          <p:cNvPr id="3" name="Segnaposto contenuto 2"/>
          <p:cNvSpPr>
            <a:spLocks noGrp="1"/>
          </p:cNvSpPr>
          <p:nvPr>
            <p:ph idx="1"/>
          </p:nvPr>
        </p:nvSpPr>
        <p:spPr/>
        <p:txBody>
          <a:bodyPr/>
          <a:lstStyle/>
          <a:p>
            <a:pPr marL="1588" indent="11113" algn="ctr">
              <a:buNone/>
            </a:pPr>
            <a:r>
              <a:rPr lang="it-IT" b="1" dirty="0" err="1"/>
              <a:t>Violation</a:t>
            </a:r>
            <a:r>
              <a:rPr lang="it-IT" b="1" dirty="0"/>
              <a:t> </a:t>
            </a:r>
            <a:r>
              <a:rPr lang="it-IT" b="1" dirty="0" err="1"/>
              <a:t>of</a:t>
            </a:r>
            <a:r>
              <a:rPr lang="it-IT" b="1" dirty="0"/>
              <a:t> art. </a:t>
            </a:r>
            <a:r>
              <a:rPr lang="it-IT" b="1" dirty="0" err="1"/>
              <a:t>8</a:t>
            </a:r>
            <a:endParaRPr lang="it-IT" b="1" dirty="0"/>
          </a:p>
          <a:p>
            <a:pPr marL="1588" indent="11113" algn="ctr">
              <a:buNone/>
            </a:pPr>
            <a:endParaRPr lang="it-IT" b="1" dirty="0"/>
          </a:p>
          <a:p>
            <a:pPr marL="1588" indent="11113" algn="ctr">
              <a:buNone/>
            </a:pPr>
            <a:r>
              <a:rPr lang="it-IT" i="1" dirty="0" err="1"/>
              <a:t>Has</a:t>
            </a:r>
            <a:r>
              <a:rPr lang="it-IT" i="1" dirty="0"/>
              <a:t> </a:t>
            </a:r>
            <a:r>
              <a:rPr lang="en-GB" i="1" dirty="0"/>
              <a:t>the respondent State failed to comply with a </a:t>
            </a:r>
            <a:r>
              <a:rPr lang="en-GB" b="1" i="1" dirty="0"/>
              <a:t>positive obligation</a:t>
            </a:r>
            <a:r>
              <a:rPr lang="en-GB" i="1" dirty="0"/>
              <a:t> to ensure the </a:t>
            </a:r>
            <a:r>
              <a:rPr lang="en-GB" b="1" i="1" dirty="0"/>
              <a:t>right of the applicant</a:t>
            </a:r>
            <a:r>
              <a:rPr lang="en-GB" i="1" dirty="0"/>
              <a:t>, a post-operative male to female transsexual, </a:t>
            </a:r>
            <a:r>
              <a:rPr lang="en-GB" b="1" i="1" dirty="0"/>
              <a:t>to respect for her private life</a:t>
            </a:r>
            <a:r>
              <a:rPr lang="en-GB" i="1" dirty="0"/>
              <a:t>, in particular </a:t>
            </a:r>
            <a:r>
              <a:rPr lang="en-GB" b="1" i="1" dirty="0"/>
              <a:t>through the lack of legal recognition given to her gender re-assignment?</a:t>
            </a:r>
            <a:r>
              <a:rPr lang="it-IT" i="1" dirty="0"/>
              <a:t> </a:t>
            </a:r>
            <a:endParaRPr lang="it-IT" b="1" i="1" dirty="0"/>
          </a:p>
          <a:p>
            <a:pPr marL="1588" indent="11113" algn="just">
              <a:buNone/>
            </a:pPr>
            <a:endParaRPr lang="it-IT" b="1" dirty="0"/>
          </a:p>
          <a:p>
            <a:pPr marL="1588" indent="11113" algn="just">
              <a:buNone/>
            </a:pPr>
            <a:endParaRPr lang="it-IT" b="1"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dirty="0" err="1"/>
              <a:t>Human</a:t>
            </a:r>
            <a:r>
              <a:rPr lang="it-IT" dirty="0"/>
              <a:t> </a:t>
            </a:r>
            <a:r>
              <a:rPr lang="it-IT" dirty="0" err="1"/>
              <a:t>Dignity</a:t>
            </a:r>
            <a:r>
              <a:rPr lang="it-IT" dirty="0"/>
              <a:t> in </a:t>
            </a:r>
            <a:r>
              <a:rPr lang="it-IT" dirty="0" err="1"/>
              <a:t>ECtHR</a:t>
            </a:r>
            <a:r>
              <a:rPr lang="it-IT" dirty="0"/>
              <a:t> </a:t>
            </a:r>
            <a:r>
              <a:rPr lang="it-IT" dirty="0" err="1"/>
              <a:t>case-law</a:t>
            </a:r>
            <a:endParaRPr lang="it-IT" dirty="0"/>
          </a:p>
        </p:txBody>
      </p:sp>
      <p:sp>
        <p:nvSpPr>
          <p:cNvPr id="3" name="Segnaposto contenuto 2"/>
          <p:cNvSpPr>
            <a:spLocks noGrp="1"/>
          </p:cNvSpPr>
          <p:nvPr>
            <p:ph idx="1"/>
          </p:nvPr>
        </p:nvSpPr>
        <p:spPr/>
        <p:txBody>
          <a:bodyPr/>
          <a:lstStyle/>
          <a:p>
            <a:pPr algn="just">
              <a:buNone/>
            </a:pPr>
            <a:r>
              <a:rPr lang="it-IT" dirty="0"/>
              <a:t> </a:t>
            </a:r>
          </a:p>
        </p:txBody>
      </p:sp>
      <p:sp>
        <p:nvSpPr>
          <p:cNvPr id="5" name="Dodecagono 4"/>
          <p:cNvSpPr/>
          <p:nvPr/>
        </p:nvSpPr>
        <p:spPr>
          <a:xfrm>
            <a:off x="1172386" y="1600200"/>
            <a:ext cx="6301575" cy="1674039"/>
          </a:xfrm>
          <a:prstGeom prst="dodecagon">
            <a:avLst/>
          </a:prstGeom>
          <a:solidFill>
            <a:schemeClr val="accent2">
              <a:lumMod val="40000"/>
              <a:lumOff val="60000"/>
            </a:schemeClr>
          </a:solidFill>
        </p:spPr>
        <p:style>
          <a:lnRef idx="1">
            <a:schemeClr val="accent1"/>
          </a:lnRef>
          <a:fillRef idx="3">
            <a:schemeClr val="accent1"/>
          </a:fillRef>
          <a:effectRef idx="2">
            <a:schemeClr val="accent1"/>
          </a:effectRef>
          <a:fontRef idx="minor">
            <a:schemeClr val="lt1"/>
          </a:fontRef>
        </p:style>
        <p:txBody>
          <a:bodyPr rtlCol="0" anchor="ctr">
            <a:normAutofit/>
          </a:bodyPr>
          <a:lstStyle/>
          <a:p>
            <a:pPr algn="ctr"/>
            <a:r>
              <a:rPr lang="it-IT" b="1" dirty="0" err="1">
                <a:solidFill>
                  <a:schemeClr val="bg1"/>
                </a:solidFill>
              </a:rPr>
              <a:t>Overruling</a:t>
            </a:r>
            <a:r>
              <a:rPr lang="it-IT" b="1" dirty="0">
                <a:solidFill>
                  <a:schemeClr val="bg1"/>
                </a:solidFill>
              </a:rPr>
              <a:t> </a:t>
            </a:r>
            <a:r>
              <a:rPr lang="it-IT" b="1" dirty="0" err="1">
                <a:solidFill>
                  <a:schemeClr val="bg1"/>
                </a:solidFill>
              </a:rPr>
              <a:t>of</a:t>
            </a:r>
            <a:r>
              <a:rPr lang="it-IT" b="1" dirty="0">
                <a:solidFill>
                  <a:schemeClr val="bg1"/>
                </a:solidFill>
              </a:rPr>
              <a:t> </a:t>
            </a:r>
            <a:r>
              <a:rPr lang="it-IT" b="1" dirty="0" err="1">
                <a:solidFill>
                  <a:schemeClr val="bg1"/>
                </a:solidFill>
              </a:rPr>
              <a:t>past</a:t>
            </a:r>
            <a:r>
              <a:rPr lang="it-IT" b="1" dirty="0">
                <a:solidFill>
                  <a:schemeClr val="bg1"/>
                </a:solidFill>
              </a:rPr>
              <a:t> </a:t>
            </a:r>
            <a:r>
              <a:rPr lang="it-IT" b="1" dirty="0" err="1">
                <a:solidFill>
                  <a:schemeClr val="bg1"/>
                </a:solidFill>
              </a:rPr>
              <a:t>decisions</a:t>
            </a:r>
            <a:r>
              <a:rPr lang="it-IT" b="1" dirty="0">
                <a:solidFill>
                  <a:schemeClr val="bg1"/>
                </a:solidFill>
              </a:rPr>
              <a:t> </a:t>
            </a:r>
            <a:r>
              <a:rPr lang="it-IT" b="1" dirty="0" err="1">
                <a:solidFill>
                  <a:schemeClr val="bg1"/>
                </a:solidFill>
              </a:rPr>
              <a:t>concerning</a:t>
            </a:r>
            <a:r>
              <a:rPr lang="it-IT" b="1" dirty="0">
                <a:solidFill>
                  <a:schemeClr val="bg1"/>
                </a:solidFill>
              </a:rPr>
              <a:t> UK </a:t>
            </a:r>
            <a:r>
              <a:rPr lang="it-IT" b="1" dirty="0" err="1">
                <a:solidFill>
                  <a:schemeClr val="bg1"/>
                </a:solidFill>
              </a:rPr>
              <a:t>–</a:t>
            </a:r>
            <a:r>
              <a:rPr lang="it-IT" b="1" dirty="0">
                <a:solidFill>
                  <a:schemeClr val="bg1"/>
                </a:solidFill>
              </a:rPr>
              <a:t> ECHR </a:t>
            </a:r>
            <a:r>
              <a:rPr lang="it-IT" b="1" dirty="0" err="1">
                <a:solidFill>
                  <a:schemeClr val="bg1"/>
                </a:solidFill>
              </a:rPr>
              <a:t>as</a:t>
            </a:r>
            <a:r>
              <a:rPr lang="it-IT" b="1" dirty="0">
                <a:solidFill>
                  <a:schemeClr val="bg1"/>
                </a:solidFill>
              </a:rPr>
              <a:t> a living </a:t>
            </a:r>
            <a:r>
              <a:rPr lang="it-IT" b="1" dirty="0" err="1">
                <a:solidFill>
                  <a:schemeClr val="bg1"/>
                </a:solidFill>
              </a:rPr>
              <a:t>instrument</a:t>
            </a:r>
            <a:r>
              <a:rPr lang="it-IT" b="1" dirty="0">
                <a:solidFill>
                  <a:schemeClr val="bg1"/>
                </a:solidFill>
              </a:rPr>
              <a:t> </a:t>
            </a:r>
          </a:p>
          <a:p>
            <a:pPr algn="ctr"/>
            <a:r>
              <a:rPr lang="it-IT" b="1" i="1" dirty="0" err="1">
                <a:solidFill>
                  <a:schemeClr val="bg1"/>
                </a:solidFill>
              </a:rPr>
              <a:t>Margin</a:t>
            </a:r>
            <a:r>
              <a:rPr lang="it-IT" b="1" i="1" dirty="0">
                <a:solidFill>
                  <a:schemeClr val="bg1"/>
                </a:solidFill>
              </a:rPr>
              <a:t> </a:t>
            </a:r>
            <a:r>
              <a:rPr lang="it-IT" b="1" i="1" dirty="0" err="1">
                <a:solidFill>
                  <a:schemeClr val="bg1"/>
                </a:solidFill>
              </a:rPr>
              <a:t>of</a:t>
            </a:r>
            <a:r>
              <a:rPr lang="it-IT" b="1" i="1" dirty="0">
                <a:solidFill>
                  <a:schemeClr val="bg1"/>
                </a:solidFill>
              </a:rPr>
              <a:t> </a:t>
            </a:r>
            <a:r>
              <a:rPr lang="it-IT" b="1" i="1" dirty="0" err="1">
                <a:solidFill>
                  <a:schemeClr val="bg1"/>
                </a:solidFill>
              </a:rPr>
              <a:t>appreciation</a:t>
            </a:r>
            <a:r>
              <a:rPr lang="it-IT" b="1" i="1" dirty="0">
                <a:solidFill>
                  <a:schemeClr val="bg1"/>
                </a:solidFill>
              </a:rPr>
              <a:t> and </a:t>
            </a:r>
            <a:r>
              <a:rPr lang="it-IT" b="1" i="1" dirty="0" err="1">
                <a:solidFill>
                  <a:schemeClr val="bg1"/>
                </a:solidFill>
              </a:rPr>
              <a:t>evolution</a:t>
            </a:r>
            <a:r>
              <a:rPr lang="it-IT" b="1" i="1" dirty="0">
                <a:solidFill>
                  <a:schemeClr val="bg1"/>
                </a:solidFill>
              </a:rPr>
              <a:t> </a:t>
            </a:r>
            <a:r>
              <a:rPr lang="it-IT" b="1" i="1" dirty="0" err="1">
                <a:solidFill>
                  <a:schemeClr val="bg1"/>
                </a:solidFill>
              </a:rPr>
              <a:t>of</a:t>
            </a:r>
            <a:r>
              <a:rPr lang="it-IT" b="1" i="1" dirty="0">
                <a:solidFill>
                  <a:schemeClr val="bg1"/>
                </a:solidFill>
              </a:rPr>
              <a:t> </a:t>
            </a:r>
            <a:r>
              <a:rPr lang="it-IT" b="1" i="1" dirty="0" err="1">
                <a:solidFill>
                  <a:schemeClr val="bg1"/>
                </a:solidFill>
              </a:rPr>
              <a:t>national</a:t>
            </a:r>
            <a:r>
              <a:rPr lang="it-IT" b="1" i="1" dirty="0">
                <a:solidFill>
                  <a:schemeClr val="bg1"/>
                </a:solidFill>
              </a:rPr>
              <a:t> </a:t>
            </a:r>
            <a:r>
              <a:rPr lang="it-IT" b="1" i="1" dirty="0" err="1">
                <a:solidFill>
                  <a:schemeClr val="bg1"/>
                </a:solidFill>
              </a:rPr>
              <a:t>legal</a:t>
            </a:r>
            <a:r>
              <a:rPr lang="it-IT" b="1" i="1" dirty="0">
                <a:solidFill>
                  <a:schemeClr val="bg1"/>
                </a:solidFill>
              </a:rPr>
              <a:t> </a:t>
            </a:r>
            <a:r>
              <a:rPr lang="it-IT" b="1" i="1" dirty="0" err="1">
                <a:solidFill>
                  <a:schemeClr val="bg1"/>
                </a:solidFill>
              </a:rPr>
              <a:t>orders</a:t>
            </a:r>
            <a:r>
              <a:rPr lang="it-IT" b="1" i="1" dirty="0">
                <a:solidFill>
                  <a:schemeClr val="bg1"/>
                </a:solidFill>
              </a:rPr>
              <a:t> in </a:t>
            </a:r>
            <a:r>
              <a:rPr lang="it-IT" b="1" i="1" dirty="0" err="1">
                <a:solidFill>
                  <a:schemeClr val="bg1"/>
                </a:solidFill>
              </a:rPr>
              <a:t>this</a:t>
            </a:r>
            <a:r>
              <a:rPr lang="it-IT" b="1" i="1" dirty="0">
                <a:solidFill>
                  <a:schemeClr val="bg1"/>
                </a:solidFill>
              </a:rPr>
              <a:t> </a:t>
            </a:r>
            <a:r>
              <a:rPr lang="it-IT" b="1" i="1" dirty="0" err="1">
                <a:solidFill>
                  <a:schemeClr val="bg1"/>
                </a:solidFill>
              </a:rPr>
              <a:t>field</a:t>
            </a:r>
            <a:endParaRPr lang="it-IT" b="1" i="1" dirty="0">
              <a:solidFill>
                <a:schemeClr val="bg1"/>
              </a:solidFill>
            </a:endParaRPr>
          </a:p>
        </p:txBody>
      </p:sp>
      <p:sp>
        <p:nvSpPr>
          <p:cNvPr id="12" name="Ottagono 11"/>
          <p:cNvSpPr/>
          <p:nvPr/>
        </p:nvSpPr>
        <p:spPr>
          <a:xfrm>
            <a:off x="2540169" y="4343977"/>
            <a:ext cx="3712555" cy="2063115"/>
          </a:xfrm>
          <a:prstGeom prst="octagon">
            <a:avLst>
              <a:gd name="adj" fmla="val 28794"/>
            </a:avLst>
          </a:prstGeom>
          <a:solidFill>
            <a:schemeClr val="accent2">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spAutoFit/>
          </a:bodyPr>
          <a:lstStyle/>
          <a:p>
            <a:pPr algn="ctr"/>
            <a:r>
              <a:rPr lang="en-GB" b="1" dirty="0">
                <a:solidFill>
                  <a:schemeClr val="bg1"/>
                </a:solidFill>
              </a:rPr>
              <a:t>Serious interference with private life can arise where the state of domestic law conflicts with an important aspect of personal identity</a:t>
            </a:r>
            <a:r>
              <a:rPr lang="it-IT" b="1" dirty="0">
                <a:solidFill>
                  <a:schemeClr val="bg1"/>
                </a:solidFill>
              </a:rPr>
              <a:t>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Human</a:t>
            </a:r>
            <a:r>
              <a:rPr lang="it-IT" dirty="0"/>
              <a:t> </a:t>
            </a:r>
            <a:r>
              <a:rPr lang="it-IT" dirty="0" err="1"/>
              <a:t>Dignity</a:t>
            </a:r>
            <a:r>
              <a:rPr lang="it-IT" dirty="0"/>
              <a:t> in </a:t>
            </a:r>
            <a:r>
              <a:rPr lang="it-IT" dirty="0" err="1"/>
              <a:t>ECtHR</a:t>
            </a:r>
            <a:r>
              <a:rPr lang="it-IT" dirty="0"/>
              <a:t> </a:t>
            </a:r>
            <a:r>
              <a:rPr lang="it-IT" dirty="0" err="1"/>
              <a:t>case-law</a:t>
            </a:r>
            <a:endParaRPr lang="it-IT" dirty="0"/>
          </a:p>
        </p:txBody>
      </p:sp>
      <p:sp>
        <p:nvSpPr>
          <p:cNvPr id="3" name="Segnaposto contenuto 2"/>
          <p:cNvSpPr>
            <a:spLocks noGrp="1"/>
          </p:cNvSpPr>
          <p:nvPr>
            <p:ph idx="1"/>
          </p:nvPr>
        </p:nvSpPr>
        <p:spPr/>
        <p:txBody>
          <a:bodyPr/>
          <a:lstStyle/>
          <a:p>
            <a:pPr>
              <a:buNone/>
            </a:pPr>
            <a:r>
              <a:rPr lang="it-IT" dirty="0"/>
              <a:t> </a:t>
            </a:r>
          </a:p>
        </p:txBody>
      </p:sp>
      <p:sp>
        <p:nvSpPr>
          <p:cNvPr id="4" name="Connettore 3"/>
          <p:cNvSpPr/>
          <p:nvPr/>
        </p:nvSpPr>
        <p:spPr>
          <a:xfrm>
            <a:off x="212953" y="1306710"/>
            <a:ext cx="5612339" cy="2077403"/>
          </a:xfrm>
          <a:prstGeom prst="flowChartConnector">
            <a:avLst/>
          </a:prstGeom>
          <a:solidFill>
            <a:schemeClr val="accent2">
              <a:lumMod val="60000"/>
              <a:lumOff val="40000"/>
            </a:schemeClr>
          </a:solidFill>
        </p:spPr>
        <p:style>
          <a:lnRef idx="1">
            <a:schemeClr val="accent1"/>
          </a:lnRef>
          <a:fillRef idx="3">
            <a:schemeClr val="accent1"/>
          </a:fillRef>
          <a:effectRef idx="2">
            <a:schemeClr val="accent1"/>
          </a:effectRef>
          <a:fontRef idx="minor">
            <a:schemeClr val="lt1"/>
          </a:fontRef>
        </p:style>
        <p:txBody>
          <a:bodyPr wrap="square" rtlCol="0" anchor="ctr">
            <a:spAutoFit/>
          </a:bodyPr>
          <a:lstStyle/>
          <a:p>
            <a:pPr algn="ctr"/>
            <a:r>
              <a:rPr lang="en-GB" b="1" dirty="0"/>
              <a:t>A </a:t>
            </a:r>
            <a:r>
              <a:rPr lang="en-GB" b="1" u="sng" dirty="0"/>
              <a:t>conflict between social reality and law</a:t>
            </a:r>
            <a:r>
              <a:rPr lang="en-GB" b="1" dirty="0"/>
              <a:t> arises which places the transsexual in an anomalous position, in which he or she may experience feelings of vulnerability, humiliation and anxiet</a:t>
            </a:r>
            <a:r>
              <a:rPr lang="en-GB" dirty="0"/>
              <a:t>y </a:t>
            </a:r>
            <a:endParaRPr lang="it-IT" dirty="0"/>
          </a:p>
        </p:txBody>
      </p:sp>
      <p:sp>
        <p:nvSpPr>
          <p:cNvPr id="8" name="Ovale 7"/>
          <p:cNvSpPr/>
          <p:nvPr/>
        </p:nvSpPr>
        <p:spPr>
          <a:xfrm>
            <a:off x="212953" y="3675509"/>
            <a:ext cx="5038360" cy="3028327"/>
          </a:xfrm>
          <a:prstGeom prst="ellipse">
            <a:avLst/>
          </a:prstGeom>
          <a:solidFill>
            <a:schemeClr val="accent2">
              <a:lumMod val="75000"/>
            </a:schemeClr>
          </a:solidFill>
        </p:spPr>
        <p:style>
          <a:lnRef idx="1">
            <a:schemeClr val="accent1"/>
          </a:lnRef>
          <a:fillRef idx="3">
            <a:schemeClr val="accent1"/>
          </a:fillRef>
          <a:effectRef idx="2">
            <a:schemeClr val="accent1"/>
          </a:effectRef>
          <a:fontRef idx="minor">
            <a:schemeClr val="lt1"/>
          </a:fontRef>
        </p:style>
        <p:txBody>
          <a:bodyPr rtlCol="0" anchor="ctr">
            <a:normAutofit lnSpcReduction="10000"/>
          </a:bodyPr>
          <a:lstStyle/>
          <a:p>
            <a:pPr algn="ctr"/>
            <a:r>
              <a:rPr lang="en-GB" dirty="0"/>
              <a:t>The gender re-assignment which is </a:t>
            </a:r>
            <a:r>
              <a:rPr lang="en-GB" b="1" dirty="0"/>
              <a:t>lawfully provided </a:t>
            </a:r>
            <a:r>
              <a:rPr lang="en-GB" dirty="0"/>
              <a:t>is </a:t>
            </a:r>
            <a:r>
              <a:rPr lang="en-GB" b="1" dirty="0"/>
              <a:t>not met with full recognition in law</a:t>
            </a:r>
            <a:r>
              <a:rPr lang="en-GB" dirty="0"/>
              <a:t>, which might be regarded as </a:t>
            </a:r>
            <a:r>
              <a:rPr lang="en-GB" u="sng" dirty="0"/>
              <a:t>the final and culminating step in the long and difficult process of transformation which the transsexual has undergone</a:t>
            </a:r>
            <a:r>
              <a:rPr lang="it-IT" u="sng" dirty="0"/>
              <a:t> </a:t>
            </a:r>
          </a:p>
        </p:txBody>
      </p:sp>
      <p:sp>
        <p:nvSpPr>
          <p:cNvPr id="10" name="Ovale 9"/>
          <p:cNvSpPr/>
          <p:nvPr/>
        </p:nvSpPr>
        <p:spPr>
          <a:xfrm>
            <a:off x="5251313" y="2918428"/>
            <a:ext cx="3162999" cy="2368933"/>
          </a:xfrm>
          <a:prstGeom prst="ellipse">
            <a:avLst/>
          </a:prstGeom>
          <a:solidFill>
            <a:schemeClr val="accent2">
              <a:lumMod val="50000"/>
            </a:schemeClr>
          </a:solidFill>
        </p:spPr>
        <p:style>
          <a:lnRef idx="1">
            <a:schemeClr val="accent1"/>
          </a:lnRef>
          <a:fillRef idx="3">
            <a:schemeClr val="accent1"/>
          </a:fillRef>
          <a:effectRef idx="2">
            <a:schemeClr val="accent1"/>
          </a:effectRef>
          <a:fontRef idx="minor">
            <a:schemeClr val="lt1"/>
          </a:fontRef>
        </p:style>
        <p:txBody>
          <a:bodyPr rtlCol="0" anchor="ctr">
            <a:normAutofit fontScale="85000" lnSpcReduction="20000"/>
          </a:bodyPr>
          <a:lstStyle/>
          <a:p>
            <a:pPr algn="ctr"/>
            <a:r>
              <a:rPr lang="en-GB" b="1" i="1" dirty="0"/>
              <a:t>The coherence of the administrative and legal practices within the domestic system must be regarded as an important factor in the assessment carried out under Article 8 of the Convention</a:t>
            </a:r>
            <a:r>
              <a:rPr lang="it-IT" b="1" i="1" dirty="0"/>
              <a:t>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Human</a:t>
            </a:r>
            <a:r>
              <a:rPr lang="it-IT" dirty="0"/>
              <a:t> </a:t>
            </a:r>
            <a:r>
              <a:rPr lang="it-IT" dirty="0" err="1"/>
              <a:t>Dignity</a:t>
            </a:r>
            <a:r>
              <a:rPr lang="it-IT" dirty="0"/>
              <a:t> in </a:t>
            </a:r>
            <a:r>
              <a:rPr lang="it-IT" dirty="0" err="1"/>
              <a:t>ECtHR</a:t>
            </a:r>
            <a:r>
              <a:rPr lang="it-IT" dirty="0"/>
              <a:t> </a:t>
            </a:r>
            <a:r>
              <a:rPr lang="it-IT" dirty="0" err="1"/>
              <a:t>case-law</a:t>
            </a:r>
            <a:endParaRPr lang="it-IT" dirty="0"/>
          </a:p>
        </p:txBody>
      </p:sp>
      <p:sp>
        <p:nvSpPr>
          <p:cNvPr id="3" name="Segnaposto contenuto 2"/>
          <p:cNvSpPr>
            <a:spLocks noGrp="1"/>
          </p:cNvSpPr>
          <p:nvPr>
            <p:ph idx="1"/>
          </p:nvPr>
        </p:nvSpPr>
        <p:spPr/>
        <p:txBody>
          <a:bodyPr/>
          <a:lstStyle/>
          <a:p>
            <a:pPr>
              <a:buNone/>
            </a:pPr>
            <a:r>
              <a:rPr lang="it-IT" dirty="0"/>
              <a:t> </a:t>
            </a:r>
          </a:p>
        </p:txBody>
      </p:sp>
      <p:sp>
        <p:nvSpPr>
          <p:cNvPr id="4" name="Rettangolo arrotondato 3"/>
          <p:cNvSpPr/>
          <p:nvPr/>
        </p:nvSpPr>
        <p:spPr>
          <a:xfrm>
            <a:off x="754404" y="1810776"/>
            <a:ext cx="7556609" cy="628742"/>
          </a:xfrm>
          <a:prstGeom prst="roundRect">
            <a:avLst/>
          </a:prstGeom>
        </p:spPr>
        <p:style>
          <a:lnRef idx="1">
            <a:schemeClr val="accent1"/>
          </a:lnRef>
          <a:fillRef idx="3">
            <a:schemeClr val="accent1"/>
          </a:fillRef>
          <a:effectRef idx="2">
            <a:schemeClr val="accent1"/>
          </a:effectRef>
          <a:fontRef idx="minor">
            <a:schemeClr val="lt1"/>
          </a:fontRef>
        </p:style>
        <p:txBody>
          <a:bodyPr rtlCol="0" anchor="ctr">
            <a:normAutofit/>
          </a:bodyPr>
          <a:lstStyle/>
          <a:p>
            <a:pPr algn="ctr">
              <a:buNone/>
            </a:pPr>
            <a:r>
              <a:rPr lang="en-GB" sz="2400" i="1" dirty="0">
                <a:solidFill>
                  <a:schemeClr val="bg1"/>
                </a:solidFill>
              </a:rPr>
              <a:t>Countervailing arguments of a public interest nature</a:t>
            </a:r>
            <a:r>
              <a:rPr lang="it-IT" sz="2400" i="1" dirty="0">
                <a:solidFill>
                  <a:schemeClr val="bg1"/>
                </a:solidFill>
              </a:rPr>
              <a:t> </a:t>
            </a:r>
          </a:p>
        </p:txBody>
      </p:sp>
      <p:sp>
        <p:nvSpPr>
          <p:cNvPr id="5" name="Ovale 4"/>
          <p:cNvSpPr/>
          <p:nvPr/>
        </p:nvSpPr>
        <p:spPr>
          <a:xfrm>
            <a:off x="754404" y="2771934"/>
            <a:ext cx="2187770" cy="3245941"/>
          </a:xfrm>
          <a:prstGeom prst="ellipse">
            <a:avLst/>
          </a:prstGeom>
        </p:spPr>
        <p:style>
          <a:lnRef idx="1">
            <a:schemeClr val="accent1"/>
          </a:lnRef>
          <a:fillRef idx="3">
            <a:schemeClr val="accent1"/>
          </a:fillRef>
          <a:effectRef idx="2">
            <a:schemeClr val="accent1"/>
          </a:effectRef>
          <a:fontRef idx="minor">
            <a:schemeClr val="lt1"/>
          </a:fontRef>
        </p:style>
        <p:txBody>
          <a:bodyPr rtlCol="0" anchor="ctr">
            <a:spAutoFit/>
          </a:bodyPr>
          <a:lstStyle/>
          <a:p>
            <a:pPr algn="ctr"/>
            <a:r>
              <a:rPr lang="it-IT" sz="2400" dirty="0" err="1">
                <a:solidFill>
                  <a:schemeClr val="bg1"/>
                </a:solidFill>
              </a:rPr>
              <a:t>Medical</a:t>
            </a:r>
            <a:r>
              <a:rPr lang="it-IT" sz="2400" dirty="0">
                <a:solidFill>
                  <a:schemeClr val="bg1"/>
                </a:solidFill>
              </a:rPr>
              <a:t> and </a:t>
            </a:r>
            <a:r>
              <a:rPr lang="it-IT" sz="2400" dirty="0" err="1">
                <a:solidFill>
                  <a:schemeClr val="bg1"/>
                </a:solidFill>
              </a:rPr>
              <a:t>Scientific</a:t>
            </a:r>
            <a:endParaRPr lang="it-IT" sz="2400" dirty="0">
              <a:solidFill>
                <a:schemeClr val="bg1"/>
              </a:solidFill>
            </a:endParaRPr>
          </a:p>
          <a:p>
            <a:pPr algn="ctr"/>
            <a:r>
              <a:rPr lang="it-IT" sz="2400" dirty="0" err="1">
                <a:solidFill>
                  <a:schemeClr val="bg1"/>
                </a:solidFill>
              </a:rPr>
              <a:t>Considera-tions</a:t>
            </a:r>
            <a:endParaRPr lang="it-IT" sz="2400" dirty="0">
              <a:solidFill>
                <a:schemeClr val="bg1"/>
              </a:solidFill>
            </a:endParaRPr>
          </a:p>
          <a:p>
            <a:pPr algn="ctr"/>
            <a:endParaRPr lang="it-IT" dirty="0"/>
          </a:p>
        </p:txBody>
      </p:sp>
      <p:sp>
        <p:nvSpPr>
          <p:cNvPr id="6" name="Ovale 5"/>
          <p:cNvSpPr/>
          <p:nvPr/>
        </p:nvSpPr>
        <p:spPr>
          <a:xfrm>
            <a:off x="4625594" y="3842920"/>
            <a:ext cx="3685419" cy="1298377"/>
          </a:xfrm>
          <a:prstGeom prst="ellipse">
            <a:avLst/>
          </a:prstGeom>
        </p:spPr>
        <p:style>
          <a:lnRef idx="1">
            <a:schemeClr val="accent1"/>
          </a:lnRef>
          <a:fillRef idx="3">
            <a:schemeClr val="accent1"/>
          </a:fillRef>
          <a:effectRef idx="2">
            <a:schemeClr val="accent1"/>
          </a:effectRef>
          <a:fontRef idx="minor">
            <a:schemeClr val="lt1"/>
          </a:fontRef>
        </p:style>
        <p:txBody>
          <a:bodyPr wrap="square" rtlCol="0" anchor="ctr">
            <a:spAutoFit/>
          </a:bodyPr>
          <a:lstStyle/>
          <a:p>
            <a:pPr algn="ctr"/>
            <a:r>
              <a:rPr lang="en-GB" dirty="0">
                <a:solidFill>
                  <a:schemeClr val="bg1"/>
                </a:solidFill>
              </a:rPr>
              <a:t>The state of European and international consensus</a:t>
            </a:r>
            <a:r>
              <a:rPr lang="it-IT" dirty="0">
                <a:solidFill>
                  <a:schemeClr val="bg1"/>
                </a:solidFill>
              </a:rPr>
              <a:t>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Human</a:t>
            </a:r>
            <a:r>
              <a:rPr lang="it-IT" dirty="0"/>
              <a:t> </a:t>
            </a:r>
            <a:r>
              <a:rPr lang="it-IT" dirty="0" err="1"/>
              <a:t>Dignity</a:t>
            </a:r>
            <a:r>
              <a:rPr lang="it-IT" dirty="0"/>
              <a:t> in </a:t>
            </a:r>
            <a:r>
              <a:rPr lang="it-IT" dirty="0" err="1"/>
              <a:t>ECtHR</a:t>
            </a:r>
            <a:r>
              <a:rPr lang="it-IT" dirty="0"/>
              <a:t> </a:t>
            </a:r>
            <a:r>
              <a:rPr lang="it-IT" dirty="0" err="1"/>
              <a:t>case-law</a:t>
            </a:r>
            <a:endParaRPr lang="it-IT" dirty="0"/>
          </a:p>
        </p:txBody>
      </p:sp>
      <p:sp>
        <p:nvSpPr>
          <p:cNvPr id="3" name="Segnaposto contenuto 2"/>
          <p:cNvSpPr>
            <a:spLocks noGrp="1"/>
          </p:cNvSpPr>
          <p:nvPr>
            <p:ph idx="1"/>
          </p:nvPr>
        </p:nvSpPr>
        <p:spPr/>
        <p:txBody>
          <a:bodyPr/>
          <a:lstStyle/>
          <a:p>
            <a:pPr>
              <a:buNone/>
            </a:pPr>
            <a:r>
              <a:rPr lang="it-IT" dirty="0"/>
              <a:t> </a:t>
            </a:r>
          </a:p>
        </p:txBody>
      </p:sp>
      <p:sp>
        <p:nvSpPr>
          <p:cNvPr id="4" name="Callout con freccia in giù 3"/>
          <p:cNvSpPr/>
          <p:nvPr/>
        </p:nvSpPr>
        <p:spPr>
          <a:xfrm>
            <a:off x="842652" y="1600200"/>
            <a:ext cx="7510598" cy="707231"/>
          </a:xfrm>
          <a:prstGeom prst="downArrowCallout">
            <a:avLst/>
          </a:prstGeom>
          <a:solidFill>
            <a:schemeClr val="accent1">
              <a:lumMod val="75000"/>
            </a:schemeClr>
          </a:solidFill>
        </p:spPr>
        <p:style>
          <a:lnRef idx="1">
            <a:schemeClr val="accent1"/>
          </a:lnRef>
          <a:fillRef idx="3">
            <a:schemeClr val="accent1"/>
          </a:fillRef>
          <a:effectRef idx="2">
            <a:schemeClr val="accent1"/>
          </a:effectRef>
          <a:fontRef idx="minor">
            <a:schemeClr val="lt1"/>
          </a:fontRef>
        </p:style>
        <p:txBody>
          <a:bodyPr wrap="square" rtlCol="0" anchor="ctr">
            <a:spAutoFit/>
          </a:bodyPr>
          <a:lstStyle/>
          <a:p>
            <a:pPr algn="ctr"/>
            <a:r>
              <a:rPr lang="en-GB" sz="2400" i="1" dirty="0">
                <a:solidFill>
                  <a:schemeClr val="bg1"/>
                </a:solidFill>
              </a:rPr>
              <a:t>Striking a balance in the present case</a:t>
            </a:r>
            <a:r>
              <a:rPr lang="it-IT" sz="2400" i="1" dirty="0">
                <a:solidFill>
                  <a:schemeClr val="bg1"/>
                </a:solidFill>
              </a:rPr>
              <a:t> </a:t>
            </a:r>
          </a:p>
        </p:txBody>
      </p:sp>
      <p:sp>
        <p:nvSpPr>
          <p:cNvPr id="6" name="Callout con freccia in giù 5"/>
          <p:cNvSpPr/>
          <p:nvPr/>
        </p:nvSpPr>
        <p:spPr>
          <a:xfrm>
            <a:off x="842652" y="2781905"/>
            <a:ext cx="7510597" cy="3556000"/>
          </a:xfrm>
          <a:prstGeom prst="downArrowCallout">
            <a:avLst>
              <a:gd name="adj1" fmla="val 23476"/>
              <a:gd name="adj2" fmla="val 24647"/>
              <a:gd name="adj3" fmla="val 25000"/>
              <a:gd name="adj4" fmla="val 75000"/>
            </a:avLst>
          </a:prstGeom>
          <a:solidFill>
            <a:schemeClr val="accent1">
              <a:lumMod val="75000"/>
            </a:schemeClr>
          </a:solidFill>
          <a:effectLst>
            <a:glow rad="101600">
              <a:schemeClr val="bg2">
                <a:lumMod val="75000"/>
                <a:alpha val="75000"/>
              </a:schemeClr>
            </a:glow>
            <a:outerShdw blurRad="40000" dist="23000" dir="5400000" rotWithShape="0">
              <a:srgbClr val="000000">
                <a:alpha val="35000"/>
              </a:srgbClr>
            </a:outerShdw>
          </a:effectLst>
        </p:spPr>
        <p:style>
          <a:lnRef idx="1">
            <a:schemeClr val="accent1"/>
          </a:lnRef>
          <a:fillRef idx="3">
            <a:schemeClr val="accent1"/>
          </a:fillRef>
          <a:effectRef idx="2">
            <a:schemeClr val="accent1"/>
          </a:effectRef>
          <a:fontRef idx="minor">
            <a:schemeClr val="lt1"/>
          </a:fontRef>
        </p:style>
        <p:txBody>
          <a:bodyPr wrap="square" rtlCol="0" anchor="ctr">
            <a:noAutofit/>
          </a:bodyPr>
          <a:lstStyle/>
          <a:p>
            <a:pPr algn="ctr"/>
            <a:r>
              <a:rPr lang="en-GB" sz="2000" b="1" dirty="0">
                <a:solidFill>
                  <a:schemeClr val="bg1"/>
                </a:solidFill>
              </a:rPr>
              <a:t>The very essence of the Convention is respect for human dignity and human freedom.</a:t>
            </a:r>
            <a:r>
              <a:rPr lang="en-GB" sz="2000" dirty="0">
                <a:solidFill>
                  <a:schemeClr val="bg1"/>
                </a:solidFill>
              </a:rPr>
              <a:t> </a:t>
            </a:r>
          </a:p>
          <a:p>
            <a:pPr algn="ctr"/>
            <a:endParaRPr lang="en-GB" sz="2000" dirty="0">
              <a:solidFill>
                <a:schemeClr val="bg1"/>
              </a:solidFill>
            </a:endParaRPr>
          </a:p>
          <a:p>
            <a:pPr algn="just"/>
            <a:r>
              <a:rPr lang="en-GB" sz="2000" i="1" dirty="0">
                <a:solidFill>
                  <a:schemeClr val="bg1"/>
                </a:solidFill>
              </a:rPr>
              <a:t>Under Article 8 of the Convention in particular, where the notion of personal autonomy is an important principle underlying the interpretation of its guarantees, </a:t>
            </a:r>
            <a:r>
              <a:rPr lang="en-GB" sz="2000" b="1" i="1" u="sng" dirty="0">
                <a:solidFill>
                  <a:schemeClr val="bg1"/>
                </a:solidFill>
              </a:rPr>
              <a:t>protection is given to the personal sphere of each individual, including the right to establish details of their identity as individual human beings </a:t>
            </a:r>
            <a:endParaRPr lang="it-IT" sz="2000" b="1" i="1" u="sng" dirty="0">
              <a:solidFill>
                <a:schemeClr val="bg1"/>
              </a:solidFill>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Human</a:t>
            </a:r>
            <a:r>
              <a:rPr lang="it-IT" dirty="0"/>
              <a:t> </a:t>
            </a:r>
            <a:r>
              <a:rPr lang="it-IT" dirty="0" err="1"/>
              <a:t>Dignity</a:t>
            </a:r>
            <a:r>
              <a:rPr lang="it-IT" dirty="0"/>
              <a:t> in </a:t>
            </a:r>
            <a:r>
              <a:rPr lang="it-IT" dirty="0" err="1"/>
              <a:t>ECtHR</a:t>
            </a:r>
            <a:r>
              <a:rPr lang="it-IT" dirty="0"/>
              <a:t> </a:t>
            </a:r>
            <a:r>
              <a:rPr lang="it-IT" dirty="0" err="1"/>
              <a:t>case-law</a:t>
            </a:r>
            <a:endParaRPr lang="it-IT" dirty="0"/>
          </a:p>
        </p:txBody>
      </p:sp>
      <p:sp>
        <p:nvSpPr>
          <p:cNvPr id="3" name="Segnaposto contenuto 2"/>
          <p:cNvSpPr>
            <a:spLocks noGrp="1"/>
          </p:cNvSpPr>
          <p:nvPr>
            <p:ph idx="1"/>
          </p:nvPr>
        </p:nvSpPr>
        <p:spPr/>
        <p:txBody>
          <a:bodyPr/>
          <a:lstStyle/>
          <a:p>
            <a:pPr>
              <a:buNone/>
            </a:pPr>
            <a:r>
              <a:rPr lang="it-IT" dirty="0"/>
              <a:t> </a:t>
            </a:r>
          </a:p>
        </p:txBody>
      </p:sp>
      <p:sp>
        <p:nvSpPr>
          <p:cNvPr id="4" name="Callout con freccia destra 3"/>
          <p:cNvSpPr/>
          <p:nvPr/>
        </p:nvSpPr>
        <p:spPr>
          <a:xfrm>
            <a:off x="677334" y="1600201"/>
            <a:ext cx="3785810" cy="4253894"/>
          </a:xfrm>
          <a:prstGeom prst="rightArrowCallout">
            <a:avLst/>
          </a:prstGeom>
        </p:spPr>
        <p:style>
          <a:lnRef idx="1">
            <a:schemeClr val="accent1"/>
          </a:lnRef>
          <a:fillRef idx="3">
            <a:schemeClr val="accent1"/>
          </a:fillRef>
          <a:effectRef idx="2">
            <a:schemeClr val="accent1"/>
          </a:effectRef>
          <a:fontRef idx="minor">
            <a:schemeClr val="lt1"/>
          </a:fontRef>
        </p:style>
        <p:txBody>
          <a:bodyPr rtlCol="0" anchor="ctr">
            <a:normAutofit/>
          </a:bodyPr>
          <a:lstStyle/>
          <a:p>
            <a:pPr algn="ctr"/>
            <a:r>
              <a:rPr lang="en-GB" b="1" dirty="0">
                <a:solidFill>
                  <a:schemeClr val="bg1"/>
                </a:solidFill>
              </a:rPr>
              <a:t>Society may reasonably be expected to tolerate a certain inconvenience to enable individuals to live in dignity and worth in accordance with the sexual identity chosen by them at great personal cost</a:t>
            </a:r>
            <a:r>
              <a:rPr lang="it-IT" b="1" dirty="0">
                <a:solidFill>
                  <a:schemeClr val="bg1"/>
                </a:solidFill>
              </a:rPr>
              <a:t> </a:t>
            </a:r>
          </a:p>
        </p:txBody>
      </p:sp>
      <p:sp>
        <p:nvSpPr>
          <p:cNvPr id="5" name="Ovale 4"/>
          <p:cNvSpPr/>
          <p:nvPr/>
        </p:nvSpPr>
        <p:spPr>
          <a:xfrm>
            <a:off x="4463144" y="1600200"/>
            <a:ext cx="4499429" cy="4253895"/>
          </a:xfrm>
          <a:prstGeom prst="ellipse">
            <a:avLst/>
          </a:prstGeom>
          <a:solidFill>
            <a:schemeClr val="accent4">
              <a:lumMod val="60000"/>
              <a:lumOff val="40000"/>
            </a:schemeClr>
          </a:solidFill>
        </p:spPr>
        <p:style>
          <a:lnRef idx="1">
            <a:schemeClr val="accent1"/>
          </a:lnRef>
          <a:fillRef idx="3">
            <a:schemeClr val="accent1"/>
          </a:fillRef>
          <a:effectRef idx="2">
            <a:schemeClr val="accent1"/>
          </a:effectRef>
          <a:fontRef idx="minor">
            <a:schemeClr val="lt1"/>
          </a:fontRef>
        </p:style>
        <p:txBody>
          <a:bodyPr rtlCol="0" anchor="ctr">
            <a:normAutofit fontScale="85000" lnSpcReduction="20000"/>
          </a:bodyPr>
          <a:lstStyle/>
          <a:p>
            <a:pPr algn="ctr"/>
            <a:r>
              <a:rPr lang="en-GB" dirty="0">
                <a:solidFill>
                  <a:schemeClr val="bg1"/>
                </a:solidFill>
              </a:rPr>
              <a:t>The Court finds that </a:t>
            </a:r>
            <a:r>
              <a:rPr lang="en-GB" b="1" dirty="0">
                <a:solidFill>
                  <a:schemeClr val="bg1"/>
                </a:solidFill>
              </a:rPr>
              <a:t>the respondent Government can no longer claim that the matter falls within their margin of appreciation, save as regards the appropriate means of achieving recognition of the right protected under the Convention</a:t>
            </a:r>
            <a:r>
              <a:rPr lang="en-GB" dirty="0">
                <a:solidFill>
                  <a:schemeClr val="bg1"/>
                </a:solidFill>
              </a:rPr>
              <a:t>. </a:t>
            </a:r>
          </a:p>
          <a:p>
            <a:pPr algn="ctr"/>
            <a:r>
              <a:rPr lang="en-GB" dirty="0">
                <a:solidFill>
                  <a:schemeClr val="bg1"/>
                </a:solidFill>
              </a:rPr>
              <a:t>Since there are no significant factors of public interest to weigh against the interest of this individual applicant in obtaining legal recognition of her gender re-assignment, it reaches the conclusion that the fair balance that is inherent in the Convention now tilts decisively in favour of the applicant</a:t>
            </a:r>
            <a:r>
              <a:rPr lang="it-IT" dirty="0">
                <a:solidFill>
                  <a:schemeClr val="bg1"/>
                </a:solidFill>
              </a:rPr>
              <a:t>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The </a:t>
            </a:r>
            <a:r>
              <a:rPr lang="it-IT" dirty="0" err="1"/>
              <a:t>European</a:t>
            </a:r>
            <a:r>
              <a:rPr lang="it-IT" dirty="0"/>
              <a:t> Convention on </a:t>
            </a:r>
            <a:r>
              <a:rPr lang="it-IT" dirty="0" err="1"/>
              <a:t>Human</a:t>
            </a:r>
            <a:r>
              <a:rPr lang="it-IT" dirty="0"/>
              <a:t> </a:t>
            </a:r>
            <a:r>
              <a:rPr lang="it-IT" dirty="0" err="1"/>
              <a:t>Rights</a:t>
            </a:r>
            <a:endParaRPr lang="it-IT" dirty="0"/>
          </a:p>
        </p:txBody>
      </p:sp>
      <p:sp>
        <p:nvSpPr>
          <p:cNvPr id="3" name="Segnaposto contenuto 2"/>
          <p:cNvSpPr>
            <a:spLocks noGrp="1"/>
          </p:cNvSpPr>
          <p:nvPr>
            <p:ph idx="1"/>
          </p:nvPr>
        </p:nvSpPr>
        <p:spPr/>
        <p:txBody>
          <a:bodyPr>
            <a:normAutofit lnSpcReduction="10000"/>
          </a:bodyPr>
          <a:lstStyle/>
          <a:p>
            <a:r>
              <a:rPr lang="it-IT" dirty="0" err="1"/>
              <a:t>Human</a:t>
            </a:r>
            <a:r>
              <a:rPr lang="it-IT" dirty="0"/>
              <a:t> </a:t>
            </a:r>
            <a:r>
              <a:rPr lang="it-IT" dirty="0" err="1"/>
              <a:t>Dignity</a:t>
            </a:r>
            <a:r>
              <a:rPr lang="it-IT" dirty="0"/>
              <a:t> and the ECHR</a:t>
            </a:r>
          </a:p>
          <a:p>
            <a:pPr lvl="1"/>
            <a:r>
              <a:rPr lang="it-IT" dirty="0" err="1"/>
              <a:t>Relevant</a:t>
            </a:r>
            <a:r>
              <a:rPr lang="it-IT" dirty="0"/>
              <a:t> </a:t>
            </a:r>
            <a:r>
              <a:rPr lang="it-IT" dirty="0" err="1"/>
              <a:t>norms</a:t>
            </a:r>
            <a:endParaRPr lang="it-IT" dirty="0"/>
          </a:p>
          <a:p>
            <a:pPr lvl="2" algn="ctr">
              <a:buNone/>
            </a:pPr>
            <a:r>
              <a:rPr lang="it-IT" b="1" dirty="0"/>
              <a:t>Art. </a:t>
            </a:r>
            <a:r>
              <a:rPr lang="it-IT" b="1" dirty="0" err="1"/>
              <a:t>2</a:t>
            </a:r>
            <a:r>
              <a:rPr lang="it-IT" b="1" dirty="0"/>
              <a:t> (Right </a:t>
            </a:r>
            <a:r>
              <a:rPr lang="it-IT" b="1" dirty="0" err="1"/>
              <a:t>to</a:t>
            </a:r>
            <a:r>
              <a:rPr lang="it-IT" b="1" dirty="0"/>
              <a:t> life)</a:t>
            </a:r>
          </a:p>
          <a:p>
            <a:pPr lvl="2" algn="just">
              <a:buNone/>
            </a:pPr>
            <a:r>
              <a:rPr lang="it-IT" i="1" dirty="0" err="1"/>
              <a:t>Everyone</a:t>
            </a:r>
            <a:r>
              <a:rPr lang="it-IT" i="1" dirty="0"/>
              <a:t>’</a:t>
            </a:r>
            <a:r>
              <a:rPr lang="it-IT" i="1" dirty="0" err="1"/>
              <a:t>s</a:t>
            </a:r>
            <a:r>
              <a:rPr lang="it-IT" i="1" dirty="0"/>
              <a:t> right </a:t>
            </a:r>
            <a:r>
              <a:rPr lang="it-IT" i="1" dirty="0" err="1"/>
              <a:t>to</a:t>
            </a:r>
            <a:r>
              <a:rPr lang="it-IT" i="1" dirty="0"/>
              <a:t> life </a:t>
            </a:r>
            <a:r>
              <a:rPr lang="it-IT" i="1" dirty="0" err="1"/>
              <a:t>shall</a:t>
            </a:r>
            <a:r>
              <a:rPr lang="it-IT" i="1" dirty="0"/>
              <a:t> </a:t>
            </a:r>
            <a:r>
              <a:rPr lang="it-IT" i="1" dirty="0" err="1"/>
              <a:t>be</a:t>
            </a:r>
            <a:r>
              <a:rPr lang="it-IT" i="1" dirty="0"/>
              <a:t> </a:t>
            </a:r>
            <a:r>
              <a:rPr lang="it-IT" i="1" dirty="0" err="1"/>
              <a:t>protected</a:t>
            </a:r>
            <a:r>
              <a:rPr lang="it-IT" i="1" dirty="0"/>
              <a:t> </a:t>
            </a:r>
            <a:r>
              <a:rPr lang="it-IT" i="1" dirty="0" err="1"/>
              <a:t>by</a:t>
            </a:r>
            <a:r>
              <a:rPr lang="it-IT" i="1" dirty="0"/>
              <a:t> </a:t>
            </a:r>
            <a:r>
              <a:rPr lang="it-IT" i="1" dirty="0" err="1"/>
              <a:t>law</a:t>
            </a:r>
            <a:r>
              <a:rPr lang="it-IT" i="1" dirty="0"/>
              <a:t>. No </a:t>
            </a:r>
            <a:r>
              <a:rPr lang="it-IT" i="1" dirty="0" err="1"/>
              <a:t>one</a:t>
            </a:r>
            <a:endParaRPr lang="it-IT" i="1" dirty="0"/>
          </a:p>
          <a:p>
            <a:pPr lvl="2" algn="just">
              <a:buNone/>
            </a:pPr>
            <a:r>
              <a:rPr lang="it-IT" i="1" dirty="0" err="1"/>
              <a:t>shall</a:t>
            </a:r>
            <a:r>
              <a:rPr lang="it-IT" i="1" dirty="0"/>
              <a:t> </a:t>
            </a:r>
            <a:r>
              <a:rPr lang="it-IT" i="1" dirty="0" err="1"/>
              <a:t>be</a:t>
            </a:r>
            <a:r>
              <a:rPr lang="it-IT" i="1" dirty="0"/>
              <a:t> </a:t>
            </a:r>
            <a:r>
              <a:rPr lang="it-IT" i="1" dirty="0" err="1"/>
              <a:t>deprived</a:t>
            </a:r>
            <a:r>
              <a:rPr lang="it-IT" i="1" dirty="0"/>
              <a:t> </a:t>
            </a:r>
            <a:r>
              <a:rPr lang="it-IT" i="1" dirty="0" err="1"/>
              <a:t>of</a:t>
            </a:r>
            <a:r>
              <a:rPr lang="it-IT" i="1" dirty="0"/>
              <a:t> </a:t>
            </a:r>
            <a:r>
              <a:rPr lang="it-IT" i="1" dirty="0" err="1"/>
              <a:t>his</a:t>
            </a:r>
            <a:r>
              <a:rPr lang="it-IT" i="1" dirty="0"/>
              <a:t> life </a:t>
            </a:r>
            <a:r>
              <a:rPr lang="it-IT" i="1" dirty="0" err="1"/>
              <a:t>intentionally</a:t>
            </a:r>
            <a:r>
              <a:rPr lang="it-IT" i="1" dirty="0"/>
              <a:t> </a:t>
            </a:r>
            <a:r>
              <a:rPr lang="it-IT" i="1" dirty="0" err="1"/>
              <a:t>save</a:t>
            </a:r>
            <a:r>
              <a:rPr lang="it-IT" i="1" dirty="0"/>
              <a:t> in the</a:t>
            </a:r>
          </a:p>
          <a:p>
            <a:pPr lvl="2" algn="just">
              <a:buNone/>
            </a:pPr>
            <a:r>
              <a:rPr lang="it-IT" i="1" dirty="0" err="1"/>
              <a:t>execution</a:t>
            </a:r>
            <a:r>
              <a:rPr lang="it-IT" i="1" dirty="0"/>
              <a:t> </a:t>
            </a:r>
            <a:r>
              <a:rPr lang="it-IT" i="1" dirty="0" err="1"/>
              <a:t>of</a:t>
            </a:r>
            <a:r>
              <a:rPr lang="it-IT" i="1" dirty="0"/>
              <a:t> a </a:t>
            </a:r>
            <a:r>
              <a:rPr lang="it-IT" i="1" dirty="0" err="1"/>
              <a:t>sentence</a:t>
            </a:r>
            <a:r>
              <a:rPr lang="it-IT" i="1" dirty="0"/>
              <a:t> </a:t>
            </a:r>
            <a:r>
              <a:rPr lang="it-IT" i="1" dirty="0" err="1"/>
              <a:t>of</a:t>
            </a:r>
            <a:r>
              <a:rPr lang="it-IT" i="1" dirty="0"/>
              <a:t> a court </a:t>
            </a:r>
            <a:r>
              <a:rPr lang="it-IT" i="1" dirty="0" err="1"/>
              <a:t>following</a:t>
            </a:r>
            <a:r>
              <a:rPr lang="it-IT" i="1" dirty="0"/>
              <a:t> </a:t>
            </a:r>
            <a:r>
              <a:rPr lang="it-IT" i="1" dirty="0" err="1"/>
              <a:t>his</a:t>
            </a:r>
            <a:r>
              <a:rPr lang="it-IT" i="1" dirty="0"/>
              <a:t> </a:t>
            </a:r>
            <a:r>
              <a:rPr lang="it-IT" i="1" dirty="0" err="1"/>
              <a:t>conviction</a:t>
            </a:r>
            <a:endParaRPr lang="it-IT" i="1" dirty="0"/>
          </a:p>
          <a:p>
            <a:pPr lvl="2" algn="just">
              <a:buNone/>
            </a:pPr>
            <a:r>
              <a:rPr lang="it-IT" i="1" dirty="0" err="1"/>
              <a:t>of</a:t>
            </a:r>
            <a:r>
              <a:rPr lang="it-IT" i="1" dirty="0"/>
              <a:t> a crime </a:t>
            </a:r>
            <a:r>
              <a:rPr lang="it-IT" i="1" dirty="0" err="1"/>
              <a:t>for</a:t>
            </a:r>
            <a:r>
              <a:rPr lang="it-IT" i="1" dirty="0"/>
              <a:t> </a:t>
            </a:r>
            <a:r>
              <a:rPr lang="it-IT" i="1" dirty="0" err="1"/>
              <a:t>which</a:t>
            </a:r>
            <a:r>
              <a:rPr lang="it-IT" i="1" dirty="0"/>
              <a:t> </a:t>
            </a:r>
            <a:r>
              <a:rPr lang="it-IT" i="1" dirty="0" err="1"/>
              <a:t>this</a:t>
            </a:r>
            <a:r>
              <a:rPr lang="it-IT" i="1" dirty="0"/>
              <a:t> penalty </a:t>
            </a:r>
            <a:r>
              <a:rPr lang="it-IT" i="1" dirty="0" err="1"/>
              <a:t>is</a:t>
            </a:r>
            <a:r>
              <a:rPr lang="it-IT" i="1" dirty="0"/>
              <a:t> </a:t>
            </a:r>
            <a:r>
              <a:rPr lang="it-IT" i="1" dirty="0" err="1"/>
              <a:t>provided</a:t>
            </a:r>
            <a:r>
              <a:rPr lang="it-IT" i="1" dirty="0"/>
              <a:t> </a:t>
            </a:r>
            <a:r>
              <a:rPr lang="it-IT" i="1" dirty="0" err="1"/>
              <a:t>by</a:t>
            </a:r>
            <a:r>
              <a:rPr lang="it-IT" i="1" dirty="0"/>
              <a:t> </a:t>
            </a:r>
            <a:r>
              <a:rPr lang="it-IT" i="1" dirty="0" err="1"/>
              <a:t>law</a:t>
            </a:r>
            <a:r>
              <a:rPr lang="it-IT" i="1" dirty="0"/>
              <a:t>. </a:t>
            </a:r>
          </a:p>
          <a:p>
            <a:pPr lvl="2" algn="ctr">
              <a:buNone/>
            </a:pPr>
            <a:r>
              <a:rPr lang="it-IT" b="1" dirty="0" err="1"/>
              <a:t>Prot</a:t>
            </a:r>
            <a:r>
              <a:rPr lang="it-IT" b="1" dirty="0"/>
              <a:t>. 13 (2003)</a:t>
            </a:r>
            <a:r>
              <a:rPr lang="it-IT" dirty="0"/>
              <a:t> </a:t>
            </a:r>
          </a:p>
          <a:p>
            <a:pPr lvl="2" algn="just">
              <a:buNone/>
            </a:pPr>
            <a:r>
              <a:rPr lang="it-IT" i="1" dirty="0"/>
              <a:t>The </a:t>
            </a:r>
            <a:r>
              <a:rPr lang="it-IT" i="1" dirty="0" err="1"/>
              <a:t>death</a:t>
            </a:r>
            <a:r>
              <a:rPr lang="it-IT" i="1" dirty="0"/>
              <a:t> penalty </a:t>
            </a:r>
            <a:r>
              <a:rPr lang="it-IT" i="1" dirty="0" err="1"/>
              <a:t>shall</a:t>
            </a:r>
            <a:r>
              <a:rPr lang="it-IT" i="1" dirty="0"/>
              <a:t> </a:t>
            </a:r>
            <a:r>
              <a:rPr lang="it-IT" i="1" dirty="0" err="1"/>
              <a:t>be</a:t>
            </a:r>
            <a:r>
              <a:rPr lang="it-IT" i="1" dirty="0"/>
              <a:t> </a:t>
            </a:r>
            <a:r>
              <a:rPr lang="it-IT" i="1" dirty="0" err="1"/>
              <a:t>abolished</a:t>
            </a:r>
            <a:r>
              <a:rPr lang="it-IT" i="1" dirty="0"/>
              <a:t>.</a:t>
            </a:r>
          </a:p>
          <a:p>
            <a:pPr lvl="2" algn="just">
              <a:buNone/>
            </a:pPr>
            <a:r>
              <a:rPr lang="it-IT" i="1" dirty="0"/>
              <a:t>No </a:t>
            </a:r>
            <a:r>
              <a:rPr lang="it-IT" i="1" dirty="0" err="1"/>
              <a:t>one</a:t>
            </a:r>
            <a:r>
              <a:rPr lang="it-IT" i="1" dirty="0"/>
              <a:t> </a:t>
            </a:r>
            <a:r>
              <a:rPr lang="it-IT" i="1" dirty="0" err="1"/>
              <a:t>shall</a:t>
            </a:r>
            <a:r>
              <a:rPr lang="it-IT" i="1" dirty="0"/>
              <a:t> </a:t>
            </a:r>
            <a:r>
              <a:rPr lang="it-IT" i="1" dirty="0" err="1"/>
              <a:t>be</a:t>
            </a:r>
            <a:r>
              <a:rPr lang="it-IT" i="1" dirty="0"/>
              <a:t> </a:t>
            </a:r>
            <a:r>
              <a:rPr lang="it-IT" i="1" dirty="0" err="1"/>
              <a:t>condemned</a:t>
            </a:r>
            <a:r>
              <a:rPr lang="it-IT" i="1" dirty="0"/>
              <a:t> </a:t>
            </a:r>
            <a:r>
              <a:rPr lang="it-IT" i="1" dirty="0" err="1"/>
              <a:t>to</a:t>
            </a:r>
            <a:r>
              <a:rPr lang="it-IT" i="1" dirty="0"/>
              <a:t> </a:t>
            </a:r>
            <a:r>
              <a:rPr lang="it-IT" i="1" dirty="0" err="1"/>
              <a:t>such</a:t>
            </a:r>
            <a:r>
              <a:rPr lang="it-IT" i="1" dirty="0"/>
              <a:t> penalty or </a:t>
            </a:r>
            <a:r>
              <a:rPr lang="it-IT" i="1" dirty="0" err="1"/>
              <a:t>executed</a:t>
            </a:r>
            <a:r>
              <a:rPr lang="it-IT" i="1" dirty="0"/>
              <a:t>. </a:t>
            </a:r>
          </a:p>
          <a:p>
            <a:pPr lvl="4"/>
            <a:endParaRPr lang="it-IT"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The </a:t>
            </a:r>
            <a:r>
              <a:rPr lang="it-IT" dirty="0" err="1"/>
              <a:t>European</a:t>
            </a:r>
            <a:r>
              <a:rPr lang="it-IT" dirty="0"/>
              <a:t> Convention on </a:t>
            </a:r>
            <a:r>
              <a:rPr lang="it-IT" dirty="0" err="1"/>
              <a:t>Human</a:t>
            </a:r>
            <a:r>
              <a:rPr lang="it-IT" dirty="0"/>
              <a:t> </a:t>
            </a:r>
            <a:r>
              <a:rPr lang="it-IT" dirty="0" err="1"/>
              <a:t>Rights</a:t>
            </a:r>
            <a:endParaRPr lang="it-IT" dirty="0"/>
          </a:p>
        </p:txBody>
      </p:sp>
      <p:sp>
        <p:nvSpPr>
          <p:cNvPr id="3" name="Segnaposto contenuto 2"/>
          <p:cNvSpPr>
            <a:spLocks noGrp="1"/>
          </p:cNvSpPr>
          <p:nvPr>
            <p:ph idx="1"/>
          </p:nvPr>
        </p:nvSpPr>
        <p:spPr/>
        <p:txBody>
          <a:bodyPr>
            <a:normAutofit/>
          </a:bodyPr>
          <a:lstStyle/>
          <a:p>
            <a:r>
              <a:rPr lang="it-IT" dirty="0" err="1"/>
              <a:t>Relevant</a:t>
            </a:r>
            <a:r>
              <a:rPr lang="it-IT" dirty="0"/>
              <a:t> </a:t>
            </a:r>
            <a:r>
              <a:rPr lang="it-IT" dirty="0" err="1"/>
              <a:t>norms</a:t>
            </a:r>
            <a:endParaRPr lang="it-IT" dirty="0"/>
          </a:p>
          <a:p>
            <a:pPr algn="ctr">
              <a:buNone/>
            </a:pPr>
            <a:endParaRPr lang="it-IT" b="1" dirty="0"/>
          </a:p>
          <a:p>
            <a:pPr algn="ctr">
              <a:buNone/>
            </a:pPr>
            <a:r>
              <a:rPr lang="it-IT" b="1" dirty="0"/>
              <a:t>Art. </a:t>
            </a:r>
            <a:r>
              <a:rPr lang="it-IT" b="1" dirty="0" err="1"/>
              <a:t>3</a:t>
            </a:r>
            <a:endParaRPr lang="it-IT" b="1" dirty="0"/>
          </a:p>
          <a:p>
            <a:pPr algn="ctr">
              <a:buNone/>
            </a:pPr>
            <a:r>
              <a:rPr lang="it-IT" b="1" dirty="0" err="1"/>
              <a:t>Prohibition</a:t>
            </a:r>
            <a:r>
              <a:rPr lang="it-IT" b="1" dirty="0"/>
              <a:t> </a:t>
            </a:r>
            <a:r>
              <a:rPr lang="it-IT" b="1" dirty="0" err="1"/>
              <a:t>of</a:t>
            </a:r>
            <a:r>
              <a:rPr lang="it-IT" b="1" dirty="0"/>
              <a:t> torture </a:t>
            </a:r>
          </a:p>
          <a:p>
            <a:pPr algn="ctr">
              <a:buNone/>
            </a:pPr>
            <a:endParaRPr lang="it-IT" i="1" dirty="0"/>
          </a:p>
          <a:p>
            <a:pPr algn="just">
              <a:buNone/>
            </a:pPr>
            <a:r>
              <a:rPr lang="it-IT" i="1" dirty="0"/>
              <a:t>No </a:t>
            </a:r>
            <a:r>
              <a:rPr lang="it-IT" i="1" dirty="0" err="1"/>
              <a:t>one</a:t>
            </a:r>
            <a:r>
              <a:rPr lang="it-IT" i="1" dirty="0"/>
              <a:t> </a:t>
            </a:r>
            <a:r>
              <a:rPr lang="it-IT" i="1" dirty="0" err="1"/>
              <a:t>shall</a:t>
            </a:r>
            <a:r>
              <a:rPr lang="it-IT" i="1" dirty="0"/>
              <a:t> </a:t>
            </a:r>
            <a:r>
              <a:rPr lang="it-IT" i="1" dirty="0" err="1"/>
              <a:t>be</a:t>
            </a:r>
            <a:r>
              <a:rPr lang="it-IT" i="1" dirty="0"/>
              <a:t> </a:t>
            </a:r>
            <a:r>
              <a:rPr lang="it-IT" i="1" dirty="0" err="1"/>
              <a:t>subjected</a:t>
            </a:r>
            <a:r>
              <a:rPr lang="it-IT" i="1" dirty="0"/>
              <a:t> </a:t>
            </a:r>
            <a:r>
              <a:rPr lang="it-IT" i="1" dirty="0" err="1"/>
              <a:t>to</a:t>
            </a:r>
            <a:r>
              <a:rPr lang="it-IT" i="1" dirty="0"/>
              <a:t> torture or </a:t>
            </a:r>
            <a:r>
              <a:rPr lang="it-IT" i="1" dirty="0" err="1"/>
              <a:t>to</a:t>
            </a:r>
            <a:endParaRPr lang="it-IT" i="1" dirty="0"/>
          </a:p>
          <a:p>
            <a:pPr algn="just">
              <a:buNone/>
            </a:pPr>
            <a:r>
              <a:rPr lang="it-IT" i="1" dirty="0" err="1"/>
              <a:t>inhuman</a:t>
            </a:r>
            <a:r>
              <a:rPr lang="it-IT" i="1" dirty="0"/>
              <a:t> or </a:t>
            </a:r>
            <a:r>
              <a:rPr lang="it-IT" i="1" dirty="0" err="1"/>
              <a:t>degrading</a:t>
            </a:r>
            <a:r>
              <a:rPr lang="it-IT" i="1" dirty="0"/>
              <a:t> treatment or </a:t>
            </a:r>
            <a:r>
              <a:rPr lang="it-IT" i="1" dirty="0" err="1"/>
              <a:t>punishment</a:t>
            </a:r>
            <a:r>
              <a:rPr lang="it-IT" i="1" dirty="0"/>
              <a:t>. </a:t>
            </a:r>
          </a:p>
          <a:p>
            <a:endParaRPr lang="it-IT"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The </a:t>
            </a:r>
            <a:r>
              <a:rPr lang="it-IT" dirty="0" err="1"/>
              <a:t>European</a:t>
            </a:r>
            <a:r>
              <a:rPr lang="it-IT" dirty="0"/>
              <a:t> Convention on </a:t>
            </a:r>
            <a:r>
              <a:rPr lang="it-IT" dirty="0" err="1"/>
              <a:t>Human</a:t>
            </a:r>
            <a:r>
              <a:rPr lang="it-IT" dirty="0"/>
              <a:t> </a:t>
            </a:r>
            <a:r>
              <a:rPr lang="it-IT" dirty="0" err="1"/>
              <a:t>Rights</a:t>
            </a:r>
            <a:endParaRPr lang="it-IT" dirty="0"/>
          </a:p>
        </p:txBody>
      </p:sp>
      <p:sp>
        <p:nvSpPr>
          <p:cNvPr id="3" name="Segnaposto contenuto 2"/>
          <p:cNvSpPr>
            <a:spLocks noGrp="1"/>
          </p:cNvSpPr>
          <p:nvPr>
            <p:ph idx="1"/>
          </p:nvPr>
        </p:nvSpPr>
        <p:spPr/>
        <p:txBody>
          <a:bodyPr/>
          <a:lstStyle/>
          <a:p>
            <a:r>
              <a:rPr lang="it-IT" dirty="0" err="1"/>
              <a:t>Relevant</a:t>
            </a:r>
            <a:r>
              <a:rPr lang="it-IT" dirty="0"/>
              <a:t> </a:t>
            </a:r>
            <a:r>
              <a:rPr lang="it-IT" dirty="0" err="1"/>
              <a:t>norms</a:t>
            </a:r>
            <a:endParaRPr lang="it-IT" dirty="0"/>
          </a:p>
          <a:p>
            <a:pPr algn="ctr">
              <a:buNone/>
            </a:pPr>
            <a:r>
              <a:rPr lang="it-IT" b="1" dirty="0"/>
              <a:t>Art. </a:t>
            </a:r>
            <a:r>
              <a:rPr lang="it-IT" b="1" dirty="0" err="1"/>
              <a:t>4</a:t>
            </a:r>
            <a:endParaRPr lang="it-IT" b="1" dirty="0"/>
          </a:p>
          <a:p>
            <a:pPr algn="ctr">
              <a:buNone/>
            </a:pPr>
            <a:r>
              <a:rPr lang="it-IT" b="1" dirty="0" err="1"/>
              <a:t>Prohibition</a:t>
            </a:r>
            <a:r>
              <a:rPr lang="it-IT" b="1" dirty="0"/>
              <a:t> </a:t>
            </a:r>
            <a:r>
              <a:rPr lang="it-IT" b="1" dirty="0" err="1"/>
              <a:t>of</a:t>
            </a:r>
            <a:r>
              <a:rPr lang="it-IT" b="1" dirty="0"/>
              <a:t> </a:t>
            </a:r>
            <a:r>
              <a:rPr lang="it-IT" b="1" dirty="0" err="1"/>
              <a:t>slavery</a:t>
            </a:r>
            <a:r>
              <a:rPr lang="it-IT" b="1" dirty="0"/>
              <a:t> and </a:t>
            </a:r>
            <a:r>
              <a:rPr lang="it-IT" b="1" dirty="0" err="1"/>
              <a:t>forced</a:t>
            </a:r>
            <a:r>
              <a:rPr lang="it-IT" b="1" dirty="0"/>
              <a:t> </a:t>
            </a:r>
            <a:r>
              <a:rPr lang="it-IT" b="1" dirty="0" err="1"/>
              <a:t>labour</a:t>
            </a:r>
            <a:endParaRPr lang="it-IT" b="1" dirty="0"/>
          </a:p>
          <a:p>
            <a:pPr algn="ctr">
              <a:buNone/>
            </a:pPr>
            <a:r>
              <a:rPr lang="it-IT" b="1" dirty="0"/>
              <a:t> </a:t>
            </a:r>
            <a:endParaRPr lang="it-IT" dirty="0"/>
          </a:p>
          <a:p>
            <a:pPr>
              <a:buNone/>
            </a:pPr>
            <a:r>
              <a:rPr lang="it-IT" i="1" dirty="0" err="1"/>
              <a:t>1</a:t>
            </a:r>
            <a:r>
              <a:rPr lang="it-IT" i="1" dirty="0"/>
              <a:t>. No </a:t>
            </a:r>
            <a:r>
              <a:rPr lang="it-IT" i="1" dirty="0" err="1"/>
              <a:t>one</a:t>
            </a:r>
            <a:r>
              <a:rPr lang="it-IT" i="1" dirty="0"/>
              <a:t> </a:t>
            </a:r>
            <a:r>
              <a:rPr lang="it-IT" i="1" dirty="0" err="1"/>
              <a:t>shall</a:t>
            </a:r>
            <a:r>
              <a:rPr lang="it-IT" i="1" dirty="0"/>
              <a:t> </a:t>
            </a:r>
            <a:r>
              <a:rPr lang="it-IT" i="1" dirty="0" err="1"/>
              <a:t>be</a:t>
            </a:r>
            <a:r>
              <a:rPr lang="it-IT" i="1" dirty="0"/>
              <a:t> </a:t>
            </a:r>
            <a:r>
              <a:rPr lang="it-IT" i="1" dirty="0" err="1"/>
              <a:t>held</a:t>
            </a:r>
            <a:r>
              <a:rPr lang="it-IT" i="1" dirty="0"/>
              <a:t> in </a:t>
            </a:r>
            <a:r>
              <a:rPr lang="it-IT" i="1" dirty="0" err="1"/>
              <a:t>slavery</a:t>
            </a:r>
            <a:r>
              <a:rPr lang="it-IT" i="1" dirty="0"/>
              <a:t> or </a:t>
            </a:r>
            <a:r>
              <a:rPr lang="it-IT" i="1" dirty="0" err="1"/>
              <a:t>servitude</a:t>
            </a:r>
            <a:r>
              <a:rPr lang="it-IT" i="1" dirty="0"/>
              <a:t>. </a:t>
            </a:r>
          </a:p>
          <a:p>
            <a:pPr>
              <a:buNone/>
            </a:pPr>
            <a:r>
              <a:rPr lang="it-IT" i="1" dirty="0" err="1"/>
              <a:t>2</a:t>
            </a:r>
            <a:r>
              <a:rPr lang="it-IT" i="1" dirty="0"/>
              <a:t>. No </a:t>
            </a:r>
            <a:r>
              <a:rPr lang="it-IT" i="1" dirty="0" err="1"/>
              <a:t>one</a:t>
            </a:r>
            <a:r>
              <a:rPr lang="it-IT" i="1" dirty="0"/>
              <a:t> </a:t>
            </a:r>
            <a:r>
              <a:rPr lang="it-IT" i="1" dirty="0" err="1"/>
              <a:t>shall</a:t>
            </a:r>
            <a:r>
              <a:rPr lang="it-IT" i="1" dirty="0"/>
              <a:t> </a:t>
            </a:r>
            <a:r>
              <a:rPr lang="it-IT" i="1" dirty="0" err="1"/>
              <a:t>be</a:t>
            </a:r>
            <a:r>
              <a:rPr lang="it-IT" i="1" dirty="0"/>
              <a:t> </a:t>
            </a:r>
            <a:r>
              <a:rPr lang="it-IT" i="1" dirty="0" err="1"/>
              <a:t>required</a:t>
            </a:r>
            <a:r>
              <a:rPr lang="it-IT" i="1" dirty="0"/>
              <a:t> </a:t>
            </a:r>
            <a:r>
              <a:rPr lang="it-IT" i="1" dirty="0" err="1"/>
              <a:t>to</a:t>
            </a:r>
            <a:r>
              <a:rPr lang="it-IT" i="1" dirty="0"/>
              <a:t> </a:t>
            </a:r>
            <a:r>
              <a:rPr lang="it-IT" i="1" dirty="0" err="1"/>
              <a:t>perform</a:t>
            </a:r>
            <a:r>
              <a:rPr lang="it-IT" i="1" dirty="0"/>
              <a:t> </a:t>
            </a:r>
            <a:r>
              <a:rPr lang="it-IT" i="1" dirty="0" err="1"/>
              <a:t>forced</a:t>
            </a:r>
            <a:r>
              <a:rPr lang="it-IT" i="1" dirty="0"/>
              <a:t> or </a:t>
            </a:r>
            <a:r>
              <a:rPr lang="it-IT" i="1" dirty="0" err="1"/>
              <a:t>compulsory</a:t>
            </a:r>
            <a:r>
              <a:rPr lang="it-IT" i="1" dirty="0"/>
              <a:t> </a:t>
            </a:r>
            <a:r>
              <a:rPr lang="it-IT" i="1" dirty="0" err="1"/>
              <a:t>labour</a:t>
            </a:r>
            <a:r>
              <a:rPr lang="it-IT" i="1" dirty="0"/>
              <a:t>. </a:t>
            </a:r>
          </a:p>
          <a:p>
            <a:endParaRPr lang="it-IT"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r>
              <a:rPr lang="it-IT" dirty="0"/>
              <a:t>The </a:t>
            </a:r>
            <a:r>
              <a:rPr lang="it-IT" dirty="0" err="1"/>
              <a:t>European</a:t>
            </a:r>
            <a:r>
              <a:rPr lang="it-IT" dirty="0"/>
              <a:t> Convention on </a:t>
            </a:r>
            <a:r>
              <a:rPr lang="it-IT" dirty="0" err="1"/>
              <a:t>Human</a:t>
            </a:r>
            <a:r>
              <a:rPr lang="it-IT" dirty="0"/>
              <a:t> </a:t>
            </a:r>
            <a:r>
              <a:rPr lang="it-IT" dirty="0" err="1"/>
              <a:t>Rights</a:t>
            </a:r>
            <a:endParaRPr lang="it-IT" dirty="0"/>
          </a:p>
        </p:txBody>
      </p:sp>
      <p:sp>
        <p:nvSpPr>
          <p:cNvPr id="3" name="Segnaposto contenuto 2"/>
          <p:cNvSpPr>
            <a:spLocks noGrp="1"/>
          </p:cNvSpPr>
          <p:nvPr>
            <p:ph idx="1"/>
          </p:nvPr>
        </p:nvSpPr>
        <p:spPr/>
        <p:txBody>
          <a:bodyPr>
            <a:normAutofit fontScale="70000" lnSpcReduction="20000"/>
          </a:bodyPr>
          <a:lstStyle/>
          <a:p>
            <a:r>
              <a:rPr lang="it-IT" dirty="0" err="1"/>
              <a:t>Relevant</a:t>
            </a:r>
            <a:r>
              <a:rPr lang="it-IT" dirty="0"/>
              <a:t> </a:t>
            </a:r>
            <a:r>
              <a:rPr lang="it-IT" dirty="0" err="1"/>
              <a:t>norms</a:t>
            </a:r>
            <a:endParaRPr lang="it-IT" dirty="0"/>
          </a:p>
          <a:p>
            <a:r>
              <a:rPr lang="it-IT" b="1" dirty="0"/>
              <a:t>Art. </a:t>
            </a:r>
            <a:r>
              <a:rPr lang="it-IT" b="1" dirty="0" err="1"/>
              <a:t>5</a:t>
            </a:r>
            <a:r>
              <a:rPr lang="it-IT" dirty="0"/>
              <a:t> (</a:t>
            </a:r>
            <a:r>
              <a:rPr lang="it-IT" b="1" dirty="0"/>
              <a:t>Right </a:t>
            </a:r>
            <a:r>
              <a:rPr lang="it-IT" b="1" dirty="0" err="1"/>
              <a:t>to</a:t>
            </a:r>
            <a:r>
              <a:rPr lang="it-IT" b="1" dirty="0"/>
              <a:t> liberty and security)</a:t>
            </a:r>
          </a:p>
          <a:p>
            <a:pPr>
              <a:buNone/>
            </a:pPr>
            <a:endParaRPr lang="it-IT" b="1" dirty="0"/>
          </a:p>
          <a:p>
            <a:r>
              <a:rPr lang="it-IT" b="1" dirty="0"/>
              <a:t>Art. </a:t>
            </a:r>
            <a:r>
              <a:rPr lang="it-IT" b="1" dirty="0" err="1"/>
              <a:t>8</a:t>
            </a:r>
            <a:r>
              <a:rPr lang="it-IT" b="1" dirty="0"/>
              <a:t> (Right </a:t>
            </a:r>
            <a:r>
              <a:rPr lang="it-IT" b="1" dirty="0" err="1"/>
              <a:t>to</a:t>
            </a:r>
            <a:r>
              <a:rPr lang="it-IT" b="1" dirty="0"/>
              <a:t> </a:t>
            </a:r>
            <a:r>
              <a:rPr lang="it-IT" b="1" dirty="0" err="1"/>
              <a:t>respect</a:t>
            </a:r>
            <a:r>
              <a:rPr lang="it-IT" b="1" dirty="0"/>
              <a:t> </a:t>
            </a:r>
            <a:r>
              <a:rPr lang="it-IT" b="1" dirty="0" err="1"/>
              <a:t>for</a:t>
            </a:r>
            <a:r>
              <a:rPr lang="it-IT" b="1" dirty="0"/>
              <a:t> private and family life) </a:t>
            </a:r>
            <a:endParaRPr lang="it-IT" dirty="0"/>
          </a:p>
          <a:p>
            <a:pPr>
              <a:buNone/>
            </a:pPr>
            <a:r>
              <a:rPr lang="it-IT" dirty="0"/>
              <a:t>	</a:t>
            </a:r>
            <a:r>
              <a:rPr lang="it-IT" dirty="0" err="1"/>
              <a:t>1</a:t>
            </a:r>
            <a:r>
              <a:rPr lang="it-IT" dirty="0"/>
              <a:t>. </a:t>
            </a:r>
            <a:r>
              <a:rPr lang="it-IT" dirty="0" err="1"/>
              <a:t>Everyone</a:t>
            </a:r>
            <a:r>
              <a:rPr lang="it-IT" dirty="0"/>
              <a:t> </a:t>
            </a:r>
            <a:r>
              <a:rPr lang="it-IT" dirty="0" err="1"/>
              <a:t>has</a:t>
            </a:r>
            <a:r>
              <a:rPr lang="it-IT" dirty="0"/>
              <a:t> the right </a:t>
            </a:r>
            <a:r>
              <a:rPr lang="it-IT" dirty="0" err="1"/>
              <a:t>to</a:t>
            </a:r>
            <a:r>
              <a:rPr lang="it-IT" dirty="0"/>
              <a:t> </a:t>
            </a:r>
            <a:r>
              <a:rPr lang="it-IT" dirty="0" err="1"/>
              <a:t>respect</a:t>
            </a:r>
            <a:r>
              <a:rPr lang="it-IT" dirty="0"/>
              <a:t> </a:t>
            </a:r>
            <a:r>
              <a:rPr lang="it-IT" dirty="0" err="1"/>
              <a:t>for</a:t>
            </a:r>
            <a:r>
              <a:rPr lang="it-IT" dirty="0"/>
              <a:t> </a:t>
            </a:r>
            <a:r>
              <a:rPr lang="it-IT" dirty="0" err="1"/>
              <a:t>his</a:t>
            </a:r>
            <a:r>
              <a:rPr lang="it-IT" dirty="0"/>
              <a:t> private and family life, </a:t>
            </a:r>
            <a:r>
              <a:rPr lang="it-IT" dirty="0" err="1"/>
              <a:t>his</a:t>
            </a:r>
            <a:r>
              <a:rPr lang="it-IT" dirty="0"/>
              <a:t> home and </a:t>
            </a:r>
            <a:r>
              <a:rPr lang="it-IT" dirty="0" err="1"/>
              <a:t>his</a:t>
            </a:r>
            <a:r>
              <a:rPr lang="it-IT" dirty="0"/>
              <a:t> </a:t>
            </a:r>
            <a:r>
              <a:rPr lang="it-IT" dirty="0" err="1"/>
              <a:t>correspondence</a:t>
            </a:r>
            <a:r>
              <a:rPr lang="it-IT" dirty="0"/>
              <a:t>. </a:t>
            </a:r>
          </a:p>
          <a:p>
            <a:pPr>
              <a:buNone/>
            </a:pPr>
            <a:endParaRPr lang="it-IT" dirty="0"/>
          </a:p>
          <a:p>
            <a:pPr>
              <a:buNone/>
            </a:pPr>
            <a:r>
              <a:rPr lang="it-IT" dirty="0"/>
              <a:t>	</a:t>
            </a:r>
            <a:r>
              <a:rPr lang="it-IT" dirty="0" err="1"/>
              <a:t>2</a:t>
            </a:r>
            <a:r>
              <a:rPr lang="it-IT" dirty="0"/>
              <a:t>. </a:t>
            </a:r>
            <a:r>
              <a:rPr lang="it-IT" dirty="0" err="1"/>
              <a:t>There</a:t>
            </a:r>
            <a:r>
              <a:rPr lang="it-IT" dirty="0"/>
              <a:t> </a:t>
            </a:r>
            <a:r>
              <a:rPr lang="it-IT" dirty="0" err="1"/>
              <a:t>shall</a:t>
            </a:r>
            <a:r>
              <a:rPr lang="it-IT" dirty="0"/>
              <a:t> </a:t>
            </a:r>
            <a:r>
              <a:rPr lang="it-IT" dirty="0" err="1"/>
              <a:t>be</a:t>
            </a:r>
            <a:r>
              <a:rPr lang="it-IT" dirty="0"/>
              <a:t> </a:t>
            </a:r>
            <a:r>
              <a:rPr lang="it-IT" b="1" dirty="0"/>
              <a:t>no </a:t>
            </a:r>
            <a:r>
              <a:rPr lang="it-IT" b="1" dirty="0" err="1"/>
              <a:t>interference</a:t>
            </a:r>
            <a:r>
              <a:rPr lang="it-IT" dirty="0"/>
              <a:t> </a:t>
            </a:r>
            <a:r>
              <a:rPr lang="it-IT" dirty="0" err="1"/>
              <a:t>by</a:t>
            </a:r>
            <a:r>
              <a:rPr lang="it-IT" dirty="0"/>
              <a:t> a public authority </a:t>
            </a:r>
            <a:r>
              <a:rPr lang="it-IT" dirty="0" err="1"/>
              <a:t>with</a:t>
            </a:r>
            <a:r>
              <a:rPr lang="it-IT" dirty="0"/>
              <a:t> the </a:t>
            </a:r>
            <a:r>
              <a:rPr lang="it-IT" dirty="0" err="1"/>
              <a:t>exercise</a:t>
            </a:r>
            <a:r>
              <a:rPr lang="it-IT" dirty="0"/>
              <a:t> </a:t>
            </a:r>
            <a:r>
              <a:rPr lang="it-IT" dirty="0" err="1"/>
              <a:t>of</a:t>
            </a:r>
            <a:r>
              <a:rPr lang="it-IT" dirty="0"/>
              <a:t> </a:t>
            </a:r>
            <a:r>
              <a:rPr lang="it-IT" dirty="0" err="1"/>
              <a:t>this</a:t>
            </a:r>
            <a:r>
              <a:rPr lang="it-IT" dirty="0"/>
              <a:t> right </a:t>
            </a:r>
            <a:r>
              <a:rPr lang="it-IT" dirty="0" err="1"/>
              <a:t>except</a:t>
            </a:r>
            <a:r>
              <a:rPr lang="it-IT" dirty="0"/>
              <a:t> </a:t>
            </a:r>
            <a:r>
              <a:rPr lang="it-IT" dirty="0" err="1"/>
              <a:t>such</a:t>
            </a:r>
            <a:r>
              <a:rPr lang="it-IT" dirty="0"/>
              <a:t> </a:t>
            </a:r>
            <a:r>
              <a:rPr lang="it-IT" dirty="0" err="1"/>
              <a:t>as</a:t>
            </a:r>
            <a:r>
              <a:rPr lang="it-IT" dirty="0"/>
              <a:t> </a:t>
            </a:r>
            <a:r>
              <a:rPr lang="it-IT" dirty="0" err="1"/>
              <a:t>is</a:t>
            </a:r>
            <a:r>
              <a:rPr lang="it-IT" dirty="0"/>
              <a:t> </a:t>
            </a:r>
            <a:r>
              <a:rPr lang="it-IT" b="1" dirty="0"/>
              <a:t>in </a:t>
            </a:r>
            <a:r>
              <a:rPr lang="it-IT" b="1" dirty="0" err="1"/>
              <a:t>accordance</a:t>
            </a:r>
            <a:r>
              <a:rPr lang="it-IT" b="1" dirty="0"/>
              <a:t> </a:t>
            </a:r>
            <a:r>
              <a:rPr lang="it-IT" b="1" dirty="0" err="1"/>
              <a:t>with</a:t>
            </a:r>
            <a:r>
              <a:rPr lang="it-IT" b="1" dirty="0"/>
              <a:t> the </a:t>
            </a:r>
            <a:r>
              <a:rPr lang="it-IT" b="1" dirty="0" err="1"/>
              <a:t>law</a:t>
            </a:r>
            <a:r>
              <a:rPr lang="it-IT" dirty="0"/>
              <a:t> and </a:t>
            </a:r>
            <a:r>
              <a:rPr lang="it-IT" dirty="0" err="1"/>
              <a:t>is</a:t>
            </a:r>
            <a:r>
              <a:rPr lang="it-IT" dirty="0"/>
              <a:t> </a:t>
            </a:r>
            <a:r>
              <a:rPr lang="it-IT" b="1" dirty="0" err="1"/>
              <a:t>necessary</a:t>
            </a:r>
            <a:r>
              <a:rPr lang="it-IT" b="1" dirty="0"/>
              <a:t> in a </a:t>
            </a:r>
            <a:r>
              <a:rPr lang="it-IT" b="1" dirty="0" err="1"/>
              <a:t>democratic</a:t>
            </a:r>
            <a:r>
              <a:rPr lang="it-IT" b="1" dirty="0"/>
              <a:t> society</a:t>
            </a:r>
            <a:r>
              <a:rPr lang="it-IT" dirty="0"/>
              <a:t> in the </a:t>
            </a:r>
            <a:r>
              <a:rPr lang="it-IT" dirty="0" err="1"/>
              <a:t>interests</a:t>
            </a:r>
            <a:r>
              <a:rPr lang="it-IT" dirty="0"/>
              <a:t> </a:t>
            </a:r>
            <a:r>
              <a:rPr lang="it-IT" dirty="0" err="1"/>
              <a:t>of</a:t>
            </a:r>
            <a:r>
              <a:rPr lang="it-IT" dirty="0"/>
              <a:t> </a:t>
            </a:r>
            <a:r>
              <a:rPr lang="it-IT" dirty="0" err="1"/>
              <a:t>national</a:t>
            </a:r>
            <a:r>
              <a:rPr lang="it-IT" dirty="0"/>
              <a:t> security, public </a:t>
            </a:r>
            <a:r>
              <a:rPr lang="it-IT" dirty="0" err="1"/>
              <a:t>safety</a:t>
            </a:r>
            <a:r>
              <a:rPr lang="it-IT" dirty="0"/>
              <a:t> or the </a:t>
            </a:r>
            <a:r>
              <a:rPr lang="it-IT" dirty="0" err="1"/>
              <a:t>economic</a:t>
            </a:r>
            <a:r>
              <a:rPr lang="it-IT" dirty="0"/>
              <a:t> </a:t>
            </a:r>
            <a:r>
              <a:rPr lang="it-IT" dirty="0" err="1"/>
              <a:t>wellbeing</a:t>
            </a:r>
            <a:r>
              <a:rPr lang="it-IT" dirty="0"/>
              <a:t> </a:t>
            </a:r>
            <a:r>
              <a:rPr lang="it-IT" dirty="0" err="1"/>
              <a:t>of</a:t>
            </a:r>
            <a:r>
              <a:rPr lang="it-IT" dirty="0"/>
              <a:t> the </a:t>
            </a:r>
            <a:r>
              <a:rPr lang="it-IT" dirty="0" err="1"/>
              <a:t>country</a:t>
            </a:r>
            <a:r>
              <a:rPr lang="it-IT" dirty="0"/>
              <a:t>, </a:t>
            </a:r>
            <a:r>
              <a:rPr lang="it-IT" dirty="0" err="1"/>
              <a:t>for</a:t>
            </a:r>
            <a:r>
              <a:rPr lang="it-IT" dirty="0"/>
              <a:t> the </a:t>
            </a:r>
            <a:r>
              <a:rPr lang="it-IT" dirty="0" err="1"/>
              <a:t>prevention</a:t>
            </a:r>
            <a:r>
              <a:rPr lang="it-IT" dirty="0"/>
              <a:t> </a:t>
            </a:r>
            <a:r>
              <a:rPr lang="it-IT" dirty="0" err="1"/>
              <a:t>of</a:t>
            </a:r>
            <a:r>
              <a:rPr lang="it-IT" dirty="0"/>
              <a:t> </a:t>
            </a:r>
            <a:r>
              <a:rPr lang="it-IT" dirty="0" err="1"/>
              <a:t>disorder</a:t>
            </a:r>
            <a:r>
              <a:rPr lang="it-IT" dirty="0"/>
              <a:t> or crime, </a:t>
            </a:r>
            <a:r>
              <a:rPr lang="it-IT" dirty="0" err="1"/>
              <a:t>for</a:t>
            </a:r>
            <a:r>
              <a:rPr lang="it-IT" dirty="0"/>
              <a:t> the </a:t>
            </a:r>
            <a:r>
              <a:rPr lang="it-IT" dirty="0" err="1"/>
              <a:t>protection</a:t>
            </a:r>
            <a:r>
              <a:rPr lang="it-IT" dirty="0"/>
              <a:t> </a:t>
            </a:r>
            <a:r>
              <a:rPr lang="it-IT" dirty="0" err="1"/>
              <a:t>of</a:t>
            </a:r>
            <a:r>
              <a:rPr lang="it-IT" dirty="0"/>
              <a:t> </a:t>
            </a:r>
            <a:r>
              <a:rPr lang="it-IT" dirty="0" err="1"/>
              <a:t>health</a:t>
            </a:r>
            <a:r>
              <a:rPr lang="it-IT" dirty="0"/>
              <a:t> or </a:t>
            </a:r>
            <a:r>
              <a:rPr lang="it-IT" dirty="0" err="1"/>
              <a:t>morals</a:t>
            </a:r>
            <a:r>
              <a:rPr lang="it-IT" dirty="0"/>
              <a:t>, or </a:t>
            </a:r>
            <a:r>
              <a:rPr lang="it-IT" dirty="0" err="1"/>
              <a:t>for</a:t>
            </a:r>
            <a:r>
              <a:rPr lang="it-IT" dirty="0"/>
              <a:t> the </a:t>
            </a:r>
            <a:r>
              <a:rPr lang="it-IT" dirty="0" err="1"/>
              <a:t>protection</a:t>
            </a:r>
            <a:r>
              <a:rPr lang="it-IT" dirty="0"/>
              <a:t> </a:t>
            </a:r>
            <a:r>
              <a:rPr lang="it-IT" dirty="0" err="1"/>
              <a:t>of</a:t>
            </a:r>
            <a:r>
              <a:rPr lang="it-IT" dirty="0"/>
              <a:t> the </a:t>
            </a:r>
            <a:r>
              <a:rPr lang="it-IT" dirty="0" err="1"/>
              <a:t>rights</a:t>
            </a:r>
            <a:r>
              <a:rPr lang="it-IT" dirty="0"/>
              <a:t> and </a:t>
            </a:r>
            <a:r>
              <a:rPr lang="it-IT" dirty="0" err="1"/>
              <a:t>freedoms</a:t>
            </a:r>
            <a:r>
              <a:rPr lang="it-IT" dirty="0"/>
              <a:t> </a:t>
            </a:r>
            <a:r>
              <a:rPr lang="it-IT" dirty="0" err="1"/>
              <a:t>of</a:t>
            </a:r>
            <a:r>
              <a:rPr lang="it-IT" dirty="0"/>
              <a:t> </a:t>
            </a:r>
            <a:r>
              <a:rPr lang="it-IT" dirty="0" err="1"/>
              <a:t>others</a:t>
            </a:r>
            <a:r>
              <a:rPr lang="it-IT" dirty="0"/>
              <a:t>. </a:t>
            </a:r>
          </a:p>
          <a:p>
            <a:pPr>
              <a:buNone/>
            </a:pPr>
            <a:endParaRPr lang="it-IT" dirty="0"/>
          </a:p>
          <a:p>
            <a:endParaRPr lang="it-IT" dirty="0"/>
          </a:p>
          <a:p>
            <a:pPr>
              <a:buNone/>
            </a:pPr>
            <a:endParaRPr lang="it-IT"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Human</a:t>
            </a:r>
            <a:r>
              <a:rPr lang="it-IT" dirty="0"/>
              <a:t> </a:t>
            </a:r>
            <a:r>
              <a:rPr lang="it-IT" dirty="0" err="1"/>
              <a:t>Dignity</a:t>
            </a:r>
            <a:r>
              <a:rPr lang="it-IT" dirty="0"/>
              <a:t> in </a:t>
            </a:r>
            <a:r>
              <a:rPr lang="it-IT" dirty="0" err="1"/>
              <a:t>ECtHR</a:t>
            </a:r>
            <a:r>
              <a:rPr lang="it-IT" dirty="0"/>
              <a:t> </a:t>
            </a:r>
            <a:r>
              <a:rPr lang="it-IT" dirty="0" err="1"/>
              <a:t>case-law</a:t>
            </a:r>
            <a:endParaRPr lang="it-IT" dirty="0"/>
          </a:p>
        </p:txBody>
      </p:sp>
      <p:sp>
        <p:nvSpPr>
          <p:cNvPr id="3" name="Segnaposto contenuto 2"/>
          <p:cNvSpPr>
            <a:spLocks noGrp="1"/>
          </p:cNvSpPr>
          <p:nvPr>
            <p:ph idx="1"/>
          </p:nvPr>
        </p:nvSpPr>
        <p:spPr/>
        <p:txBody>
          <a:bodyPr>
            <a:normAutofit fontScale="85000" lnSpcReduction="10000"/>
          </a:bodyPr>
          <a:lstStyle/>
          <a:p>
            <a:r>
              <a:rPr lang="it-IT" dirty="0"/>
              <a:t>“Three </a:t>
            </a:r>
            <a:r>
              <a:rPr lang="it-IT" dirty="0" err="1"/>
              <a:t>strokes</a:t>
            </a:r>
            <a:r>
              <a:rPr lang="it-IT" dirty="0"/>
              <a:t> </a:t>
            </a:r>
            <a:r>
              <a:rPr lang="it-IT" dirty="0" err="1"/>
              <a:t>of</a:t>
            </a:r>
            <a:r>
              <a:rPr lang="it-IT" dirty="0"/>
              <a:t> </a:t>
            </a:r>
            <a:r>
              <a:rPr lang="it-IT" dirty="0" err="1"/>
              <a:t>birch</a:t>
            </a:r>
            <a:r>
              <a:rPr lang="it-IT" dirty="0"/>
              <a:t>”: </a:t>
            </a:r>
            <a:r>
              <a:rPr lang="it-IT" i="1" dirty="0" err="1"/>
              <a:t>Tyrer</a:t>
            </a:r>
            <a:r>
              <a:rPr lang="it-IT" i="1" dirty="0"/>
              <a:t> vs. UK</a:t>
            </a:r>
            <a:r>
              <a:rPr lang="it-IT" dirty="0"/>
              <a:t> (1978) </a:t>
            </a:r>
            <a:r>
              <a:rPr lang="it-IT" dirty="0" err="1"/>
              <a:t>–</a:t>
            </a:r>
            <a:r>
              <a:rPr lang="it-IT" dirty="0"/>
              <a:t> </a:t>
            </a:r>
            <a:r>
              <a:rPr lang="it-IT" dirty="0" err="1"/>
              <a:t>judicial</a:t>
            </a:r>
            <a:r>
              <a:rPr lang="it-IT" dirty="0"/>
              <a:t> </a:t>
            </a:r>
            <a:r>
              <a:rPr lang="it-IT" dirty="0" err="1"/>
              <a:t>corporal</a:t>
            </a:r>
            <a:r>
              <a:rPr lang="it-IT" dirty="0"/>
              <a:t> </a:t>
            </a:r>
            <a:r>
              <a:rPr lang="it-IT" dirty="0" err="1"/>
              <a:t>punishment</a:t>
            </a:r>
            <a:r>
              <a:rPr lang="it-IT" dirty="0"/>
              <a:t> and </a:t>
            </a:r>
            <a:r>
              <a:rPr lang="it-IT" dirty="0" err="1"/>
              <a:t>human</a:t>
            </a:r>
            <a:r>
              <a:rPr lang="it-IT" dirty="0"/>
              <a:t> </a:t>
            </a:r>
            <a:r>
              <a:rPr lang="it-IT" dirty="0" err="1"/>
              <a:t>dignity</a:t>
            </a:r>
            <a:r>
              <a:rPr lang="it-IT" dirty="0"/>
              <a:t> in the </a:t>
            </a:r>
            <a:r>
              <a:rPr lang="it-IT" dirty="0" err="1"/>
              <a:t>Isle</a:t>
            </a:r>
            <a:r>
              <a:rPr lang="it-IT" dirty="0"/>
              <a:t> </a:t>
            </a:r>
            <a:r>
              <a:rPr lang="it-IT" dirty="0" err="1"/>
              <a:t>of</a:t>
            </a:r>
            <a:r>
              <a:rPr lang="it-IT" dirty="0"/>
              <a:t> Man</a:t>
            </a:r>
          </a:p>
          <a:p>
            <a:pPr lvl="1"/>
            <a:r>
              <a:rPr lang="it-IT" b="1" dirty="0"/>
              <a:t>The </a:t>
            </a:r>
            <a:r>
              <a:rPr lang="it-IT" b="1" dirty="0" err="1"/>
              <a:t>facts</a:t>
            </a:r>
            <a:r>
              <a:rPr lang="it-IT" b="1" dirty="0"/>
              <a:t>	</a:t>
            </a:r>
          </a:p>
          <a:p>
            <a:pPr lvl="2" algn="just"/>
            <a:r>
              <a:rPr lang="it-IT" dirty="0"/>
              <a:t>“10. </a:t>
            </a:r>
            <a:r>
              <a:rPr lang="it-IT" dirty="0" err="1"/>
              <a:t>After</a:t>
            </a:r>
            <a:r>
              <a:rPr lang="it-IT" dirty="0"/>
              <a:t> </a:t>
            </a:r>
            <a:r>
              <a:rPr lang="it-IT" dirty="0" err="1"/>
              <a:t>waiting</a:t>
            </a:r>
            <a:r>
              <a:rPr lang="it-IT" dirty="0"/>
              <a:t> in a </a:t>
            </a:r>
            <a:r>
              <a:rPr lang="it-IT" dirty="0" err="1"/>
              <a:t>police</a:t>
            </a:r>
            <a:r>
              <a:rPr lang="it-IT" dirty="0"/>
              <a:t> station </a:t>
            </a:r>
            <a:r>
              <a:rPr lang="it-IT" dirty="0" err="1"/>
              <a:t>for</a:t>
            </a:r>
            <a:r>
              <a:rPr lang="it-IT" dirty="0"/>
              <a:t> a </a:t>
            </a:r>
            <a:r>
              <a:rPr lang="it-IT" dirty="0" err="1"/>
              <a:t>considerable</a:t>
            </a:r>
            <a:r>
              <a:rPr lang="it-IT" dirty="0"/>
              <a:t> </a:t>
            </a:r>
            <a:r>
              <a:rPr lang="it-IT" dirty="0" err="1"/>
              <a:t>time</a:t>
            </a:r>
            <a:r>
              <a:rPr lang="it-IT" dirty="0"/>
              <a:t> [</a:t>
            </a:r>
            <a:r>
              <a:rPr lang="it-IT" dirty="0" err="1"/>
              <a:t>…</a:t>
            </a:r>
            <a:r>
              <a:rPr lang="it-IT" dirty="0"/>
              <a:t>] </a:t>
            </a:r>
            <a:r>
              <a:rPr lang="it-IT" b="1" dirty="0"/>
              <a:t>Mr. </a:t>
            </a:r>
            <a:r>
              <a:rPr lang="it-IT" b="1" dirty="0" err="1"/>
              <a:t>Tyrer</a:t>
            </a:r>
            <a:r>
              <a:rPr lang="it-IT" b="1" dirty="0"/>
              <a:t> </a:t>
            </a:r>
            <a:r>
              <a:rPr lang="it-IT" b="1" dirty="0" err="1"/>
              <a:t>was</a:t>
            </a:r>
            <a:r>
              <a:rPr lang="it-IT" b="1" dirty="0"/>
              <a:t> </a:t>
            </a:r>
            <a:r>
              <a:rPr lang="it-IT" b="1" dirty="0" err="1"/>
              <a:t>birched</a:t>
            </a:r>
            <a:r>
              <a:rPr lang="it-IT" b="1" dirty="0"/>
              <a:t> late in the </a:t>
            </a:r>
            <a:r>
              <a:rPr lang="it-IT" b="1" dirty="0" err="1"/>
              <a:t>afternoon</a:t>
            </a:r>
            <a:r>
              <a:rPr lang="it-IT" b="1" dirty="0"/>
              <a:t> </a:t>
            </a:r>
            <a:r>
              <a:rPr lang="it-IT" b="1" dirty="0" err="1"/>
              <a:t>of</a:t>
            </a:r>
            <a:r>
              <a:rPr lang="it-IT" b="1" dirty="0"/>
              <a:t> the </a:t>
            </a:r>
            <a:r>
              <a:rPr lang="it-IT" b="1" dirty="0" err="1"/>
              <a:t>same</a:t>
            </a:r>
            <a:r>
              <a:rPr lang="it-IT" b="1" dirty="0"/>
              <a:t> </a:t>
            </a:r>
            <a:r>
              <a:rPr lang="it-IT" b="1" dirty="0" err="1"/>
              <a:t>day</a:t>
            </a:r>
            <a:r>
              <a:rPr lang="it-IT" dirty="0"/>
              <a:t>. </a:t>
            </a:r>
            <a:r>
              <a:rPr lang="it-IT" dirty="0" err="1"/>
              <a:t>His</a:t>
            </a:r>
            <a:r>
              <a:rPr lang="it-IT" dirty="0"/>
              <a:t> </a:t>
            </a:r>
            <a:r>
              <a:rPr lang="it-IT" dirty="0" err="1"/>
              <a:t>father</a:t>
            </a:r>
            <a:r>
              <a:rPr lang="it-IT" dirty="0"/>
              <a:t> and a </a:t>
            </a:r>
            <a:r>
              <a:rPr lang="it-IT" dirty="0" err="1"/>
              <a:t>doctor</a:t>
            </a:r>
            <a:r>
              <a:rPr lang="it-IT" dirty="0"/>
              <a:t> </a:t>
            </a:r>
            <a:r>
              <a:rPr lang="it-IT" dirty="0" err="1"/>
              <a:t>were</a:t>
            </a:r>
            <a:r>
              <a:rPr lang="it-IT" dirty="0"/>
              <a:t> </a:t>
            </a:r>
            <a:r>
              <a:rPr lang="it-IT" dirty="0" err="1"/>
              <a:t>present</a:t>
            </a:r>
            <a:r>
              <a:rPr lang="it-IT" dirty="0"/>
              <a:t>. The </a:t>
            </a:r>
            <a:r>
              <a:rPr lang="it-IT" dirty="0" err="1"/>
              <a:t>applicant</a:t>
            </a:r>
            <a:r>
              <a:rPr lang="it-IT" dirty="0"/>
              <a:t> </a:t>
            </a:r>
            <a:r>
              <a:rPr lang="it-IT" dirty="0" err="1"/>
              <a:t>was</a:t>
            </a:r>
            <a:r>
              <a:rPr lang="it-IT" dirty="0"/>
              <a:t> </a:t>
            </a:r>
            <a:r>
              <a:rPr lang="it-IT" dirty="0" err="1"/>
              <a:t>made</a:t>
            </a:r>
            <a:r>
              <a:rPr lang="it-IT" dirty="0"/>
              <a:t> </a:t>
            </a:r>
            <a:r>
              <a:rPr lang="it-IT" dirty="0" err="1"/>
              <a:t>to</a:t>
            </a:r>
            <a:r>
              <a:rPr lang="it-IT" dirty="0"/>
              <a:t> take down </a:t>
            </a:r>
            <a:r>
              <a:rPr lang="it-IT" dirty="0" err="1"/>
              <a:t>his</a:t>
            </a:r>
            <a:r>
              <a:rPr lang="it-IT" dirty="0"/>
              <a:t> </a:t>
            </a:r>
            <a:r>
              <a:rPr lang="it-IT" dirty="0" err="1"/>
              <a:t>trousers</a:t>
            </a:r>
            <a:r>
              <a:rPr lang="it-IT" dirty="0"/>
              <a:t> and </a:t>
            </a:r>
            <a:r>
              <a:rPr lang="it-IT" dirty="0" err="1"/>
              <a:t>underpants</a:t>
            </a:r>
            <a:r>
              <a:rPr lang="it-IT" dirty="0"/>
              <a:t> and </a:t>
            </a:r>
            <a:r>
              <a:rPr lang="it-IT" dirty="0" err="1"/>
              <a:t>bend</a:t>
            </a:r>
            <a:r>
              <a:rPr lang="it-IT" dirty="0"/>
              <a:t> </a:t>
            </a:r>
            <a:r>
              <a:rPr lang="it-IT" dirty="0" err="1"/>
              <a:t>over</a:t>
            </a:r>
            <a:r>
              <a:rPr lang="it-IT" dirty="0"/>
              <a:t> a </a:t>
            </a:r>
            <a:r>
              <a:rPr lang="it-IT" dirty="0" err="1"/>
              <a:t>table</a:t>
            </a:r>
            <a:r>
              <a:rPr lang="it-IT" dirty="0"/>
              <a:t>; </a:t>
            </a:r>
            <a:r>
              <a:rPr lang="it-IT" dirty="0" err="1"/>
              <a:t>he</a:t>
            </a:r>
            <a:r>
              <a:rPr lang="it-IT" dirty="0"/>
              <a:t> </a:t>
            </a:r>
            <a:r>
              <a:rPr lang="it-IT" dirty="0" err="1"/>
              <a:t>was</a:t>
            </a:r>
            <a:r>
              <a:rPr lang="it-IT" dirty="0"/>
              <a:t> </a:t>
            </a:r>
            <a:r>
              <a:rPr lang="it-IT" dirty="0" err="1"/>
              <a:t>held</a:t>
            </a:r>
            <a:r>
              <a:rPr lang="it-IT" dirty="0"/>
              <a:t> </a:t>
            </a:r>
            <a:r>
              <a:rPr lang="it-IT" dirty="0" err="1"/>
              <a:t>by</a:t>
            </a:r>
            <a:r>
              <a:rPr lang="it-IT" dirty="0"/>
              <a:t> </a:t>
            </a:r>
            <a:r>
              <a:rPr lang="it-IT" dirty="0" err="1"/>
              <a:t>two</a:t>
            </a:r>
            <a:r>
              <a:rPr lang="it-IT" dirty="0"/>
              <a:t> </a:t>
            </a:r>
            <a:r>
              <a:rPr lang="it-IT" dirty="0" err="1"/>
              <a:t>policemen</a:t>
            </a:r>
            <a:r>
              <a:rPr lang="it-IT" dirty="0"/>
              <a:t> </a:t>
            </a:r>
            <a:r>
              <a:rPr lang="it-IT" dirty="0" err="1"/>
              <a:t>whilst</a:t>
            </a:r>
            <a:r>
              <a:rPr lang="it-IT" dirty="0"/>
              <a:t> a </a:t>
            </a:r>
            <a:r>
              <a:rPr lang="it-IT" dirty="0" err="1"/>
              <a:t>third</a:t>
            </a:r>
            <a:r>
              <a:rPr lang="it-IT" dirty="0"/>
              <a:t> </a:t>
            </a:r>
            <a:r>
              <a:rPr lang="it-IT" dirty="0" err="1"/>
              <a:t>administered</a:t>
            </a:r>
            <a:r>
              <a:rPr lang="it-IT" dirty="0"/>
              <a:t> the </a:t>
            </a:r>
            <a:r>
              <a:rPr lang="it-IT" dirty="0" err="1"/>
              <a:t>punishment</a:t>
            </a:r>
            <a:r>
              <a:rPr lang="it-IT" dirty="0"/>
              <a:t>, </a:t>
            </a:r>
            <a:r>
              <a:rPr lang="it-IT" dirty="0" err="1"/>
              <a:t>pieces</a:t>
            </a:r>
            <a:r>
              <a:rPr lang="it-IT" dirty="0"/>
              <a:t> </a:t>
            </a:r>
            <a:r>
              <a:rPr lang="it-IT" dirty="0" err="1"/>
              <a:t>of</a:t>
            </a:r>
            <a:r>
              <a:rPr lang="it-IT" dirty="0"/>
              <a:t> the </a:t>
            </a:r>
            <a:r>
              <a:rPr lang="it-IT" dirty="0" err="1"/>
              <a:t>birch</a:t>
            </a:r>
            <a:r>
              <a:rPr lang="it-IT" dirty="0"/>
              <a:t> </a:t>
            </a:r>
            <a:r>
              <a:rPr lang="it-IT" dirty="0" err="1"/>
              <a:t>breaking</a:t>
            </a:r>
            <a:r>
              <a:rPr lang="it-IT" dirty="0"/>
              <a:t> at the first </a:t>
            </a:r>
            <a:r>
              <a:rPr lang="it-IT" dirty="0" err="1"/>
              <a:t>stroke</a:t>
            </a:r>
            <a:r>
              <a:rPr lang="it-IT" dirty="0"/>
              <a:t>. The </a:t>
            </a:r>
            <a:r>
              <a:rPr lang="it-IT" dirty="0" err="1"/>
              <a:t>applicant</a:t>
            </a:r>
            <a:r>
              <a:rPr lang="it-IT" dirty="0"/>
              <a:t>’</a:t>
            </a:r>
            <a:r>
              <a:rPr lang="it-IT" dirty="0" err="1"/>
              <a:t>s</a:t>
            </a:r>
            <a:r>
              <a:rPr lang="it-IT" dirty="0"/>
              <a:t> </a:t>
            </a:r>
            <a:r>
              <a:rPr lang="it-IT" dirty="0" err="1"/>
              <a:t>father</a:t>
            </a:r>
            <a:r>
              <a:rPr lang="it-IT" dirty="0"/>
              <a:t> </a:t>
            </a:r>
            <a:r>
              <a:rPr lang="it-IT" dirty="0" err="1"/>
              <a:t>lost</a:t>
            </a:r>
            <a:r>
              <a:rPr lang="it-IT" dirty="0"/>
              <a:t> </a:t>
            </a:r>
            <a:r>
              <a:rPr lang="it-IT" dirty="0" err="1"/>
              <a:t>his</a:t>
            </a:r>
            <a:r>
              <a:rPr lang="it-IT" dirty="0"/>
              <a:t> self-control and </a:t>
            </a:r>
            <a:r>
              <a:rPr lang="it-IT" dirty="0" err="1"/>
              <a:t>after</a:t>
            </a:r>
            <a:r>
              <a:rPr lang="it-IT" dirty="0"/>
              <a:t> the </a:t>
            </a:r>
            <a:r>
              <a:rPr lang="it-IT" dirty="0" err="1"/>
              <a:t>third</a:t>
            </a:r>
            <a:r>
              <a:rPr lang="it-IT" dirty="0"/>
              <a:t> </a:t>
            </a:r>
            <a:r>
              <a:rPr lang="it-IT" dirty="0" err="1"/>
              <a:t>stroke</a:t>
            </a:r>
            <a:r>
              <a:rPr lang="it-IT" dirty="0"/>
              <a:t> "</a:t>
            </a:r>
            <a:r>
              <a:rPr lang="it-IT" dirty="0" err="1"/>
              <a:t>went</a:t>
            </a:r>
            <a:r>
              <a:rPr lang="it-IT" dirty="0"/>
              <a:t> </a:t>
            </a:r>
            <a:r>
              <a:rPr lang="it-IT" dirty="0" err="1"/>
              <a:t>for</a:t>
            </a:r>
            <a:r>
              <a:rPr lang="it-IT" dirty="0"/>
              <a:t>" </a:t>
            </a:r>
            <a:r>
              <a:rPr lang="it-IT" dirty="0" err="1"/>
              <a:t>one</a:t>
            </a:r>
            <a:r>
              <a:rPr lang="it-IT" dirty="0"/>
              <a:t> </a:t>
            </a:r>
            <a:r>
              <a:rPr lang="it-IT" dirty="0" err="1"/>
              <a:t>of</a:t>
            </a:r>
            <a:r>
              <a:rPr lang="it-IT" dirty="0"/>
              <a:t> the </a:t>
            </a:r>
            <a:r>
              <a:rPr lang="it-IT" dirty="0" err="1"/>
              <a:t>policemen</a:t>
            </a:r>
            <a:r>
              <a:rPr lang="it-IT" dirty="0"/>
              <a:t> and </a:t>
            </a:r>
            <a:r>
              <a:rPr lang="it-IT" dirty="0" err="1"/>
              <a:t>had</a:t>
            </a:r>
            <a:r>
              <a:rPr lang="it-IT" dirty="0"/>
              <a:t> </a:t>
            </a:r>
            <a:r>
              <a:rPr lang="it-IT" dirty="0" err="1"/>
              <a:t>to</a:t>
            </a:r>
            <a:r>
              <a:rPr lang="it-IT" dirty="0"/>
              <a:t> </a:t>
            </a:r>
            <a:r>
              <a:rPr lang="it-IT" dirty="0" err="1"/>
              <a:t>be</a:t>
            </a:r>
            <a:r>
              <a:rPr lang="it-IT" dirty="0"/>
              <a:t> </a:t>
            </a:r>
            <a:r>
              <a:rPr lang="it-IT" dirty="0" err="1"/>
              <a:t>restrained</a:t>
            </a:r>
            <a:r>
              <a:rPr lang="it-IT" dirty="0"/>
              <a:t>.</a:t>
            </a:r>
          </a:p>
          <a:p>
            <a:pPr lvl="2" algn="just">
              <a:buNone/>
            </a:pPr>
            <a:r>
              <a:rPr lang="it-IT" dirty="0"/>
              <a:t>	The </a:t>
            </a:r>
            <a:r>
              <a:rPr lang="it-IT" dirty="0" err="1"/>
              <a:t>birching</a:t>
            </a:r>
            <a:r>
              <a:rPr lang="it-IT" dirty="0"/>
              <a:t> </a:t>
            </a:r>
            <a:r>
              <a:rPr lang="it-IT" dirty="0" err="1"/>
              <a:t>raised</a:t>
            </a:r>
            <a:r>
              <a:rPr lang="it-IT" dirty="0"/>
              <a:t>, </a:t>
            </a:r>
            <a:r>
              <a:rPr lang="it-IT" dirty="0" err="1"/>
              <a:t>but</a:t>
            </a:r>
            <a:r>
              <a:rPr lang="it-IT" dirty="0"/>
              <a:t> </a:t>
            </a:r>
            <a:r>
              <a:rPr lang="it-IT" dirty="0" err="1"/>
              <a:t>did</a:t>
            </a:r>
            <a:r>
              <a:rPr lang="it-IT" dirty="0"/>
              <a:t> </a:t>
            </a:r>
            <a:r>
              <a:rPr lang="it-IT" dirty="0" err="1"/>
              <a:t>not</a:t>
            </a:r>
            <a:r>
              <a:rPr lang="it-IT" dirty="0"/>
              <a:t> cut, the </a:t>
            </a:r>
            <a:r>
              <a:rPr lang="it-IT" dirty="0" err="1"/>
              <a:t>applicant</a:t>
            </a:r>
            <a:r>
              <a:rPr lang="it-IT" dirty="0"/>
              <a:t>’</a:t>
            </a:r>
            <a:r>
              <a:rPr lang="it-IT" dirty="0" err="1"/>
              <a:t>s</a:t>
            </a:r>
            <a:r>
              <a:rPr lang="it-IT" dirty="0"/>
              <a:t> </a:t>
            </a:r>
            <a:r>
              <a:rPr lang="it-IT" dirty="0" err="1"/>
              <a:t>skin</a:t>
            </a:r>
            <a:r>
              <a:rPr lang="it-IT" dirty="0"/>
              <a:t> and </a:t>
            </a:r>
            <a:r>
              <a:rPr lang="it-IT" dirty="0" err="1"/>
              <a:t>he</a:t>
            </a:r>
            <a:r>
              <a:rPr lang="it-IT" dirty="0"/>
              <a:t> </a:t>
            </a:r>
            <a:r>
              <a:rPr lang="it-IT" dirty="0" err="1"/>
              <a:t>was</a:t>
            </a:r>
            <a:r>
              <a:rPr lang="it-IT" dirty="0"/>
              <a:t> </a:t>
            </a:r>
            <a:r>
              <a:rPr lang="it-IT" dirty="0" err="1"/>
              <a:t>sore</a:t>
            </a:r>
            <a:r>
              <a:rPr lang="it-IT" dirty="0"/>
              <a:t> </a:t>
            </a:r>
            <a:r>
              <a:rPr lang="it-IT" dirty="0" err="1"/>
              <a:t>for</a:t>
            </a:r>
            <a:r>
              <a:rPr lang="it-IT" dirty="0"/>
              <a:t> </a:t>
            </a:r>
            <a:r>
              <a:rPr lang="it-IT" dirty="0" err="1"/>
              <a:t>about</a:t>
            </a:r>
            <a:r>
              <a:rPr lang="it-IT" dirty="0"/>
              <a:t> a week and a </a:t>
            </a:r>
            <a:r>
              <a:rPr lang="it-IT" dirty="0" err="1"/>
              <a:t>half</a:t>
            </a:r>
            <a:r>
              <a:rPr lang="it-IT" dirty="0"/>
              <a:t> </a:t>
            </a:r>
            <a:r>
              <a:rPr lang="it-IT" dirty="0" err="1"/>
              <a:t>afterwards</a:t>
            </a:r>
            <a:r>
              <a:rPr lang="it-IT" dirty="0"/>
              <a:t>”.</a:t>
            </a:r>
          </a:p>
          <a:p>
            <a:pPr lvl="2"/>
            <a:endParaRPr lang="it-IT"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err="1"/>
              <a:t>Human</a:t>
            </a:r>
            <a:r>
              <a:rPr lang="it-IT" dirty="0"/>
              <a:t> </a:t>
            </a:r>
            <a:r>
              <a:rPr lang="it-IT" dirty="0" err="1"/>
              <a:t>Dignity</a:t>
            </a:r>
            <a:r>
              <a:rPr lang="it-IT" dirty="0"/>
              <a:t> in </a:t>
            </a:r>
            <a:r>
              <a:rPr lang="it-IT" dirty="0" err="1"/>
              <a:t>ECtHR</a:t>
            </a:r>
            <a:r>
              <a:rPr lang="it-IT" dirty="0"/>
              <a:t> </a:t>
            </a:r>
            <a:r>
              <a:rPr lang="it-IT" dirty="0" err="1"/>
              <a:t>case-law</a:t>
            </a:r>
            <a:endParaRPr lang="it-IT" dirty="0"/>
          </a:p>
        </p:txBody>
      </p:sp>
      <p:sp>
        <p:nvSpPr>
          <p:cNvPr id="3" name="Segnaposto contenuto 2"/>
          <p:cNvSpPr>
            <a:spLocks noGrp="1"/>
          </p:cNvSpPr>
          <p:nvPr>
            <p:ph idx="1"/>
          </p:nvPr>
        </p:nvSpPr>
        <p:spPr/>
        <p:txBody>
          <a:bodyPr>
            <a:normAutofit fontScale="92500" lnSpcReduction="20000"/>
          </a:bodyPr>
          <a:lstStyle/>
          <a:p>
            <a:r>
              <a:rPr lang="it-IT" dirty="0"/>
              <a:t>Court’</a:t>
            </a:r>
            <a:r>
              <a:rPr lang="it-IT" dirty="0" err="1"/>
              <a:t>s</a:t>
            </a:r>
            <a:r>
              <a:rPr lang="it-IT" dirty="0"/>
              <a:t> </a:t>
            </a:r>
            <a:r>
              <a:rPr lang="it-IT" dirty="0" err="1"/>
              <a:t>Assessment</a:t>
            </a:r>
            <a:r>
              <a:rPr lang="it-IT" dirty="0"/>
              <a:t> </a:t>
            </a:r>
            <a:r>
              <a:rPr lang="it-IT" dirty="0" err="1"/>
              <a:t>–</a:t>
            </a:r>
            <a:r>
              <a:rPr lang="it-IT" dirty="0"/>
              <a:t> </a:t>
            </a:r>
            <a:r>
              <a:rPr lang="it-IT" dirty="0" err="1"/>
              <a:t>Violation</a:t>
            </a:r>
            <a:r>
              <a:rPr lang="it-IT" dirty="0"/>
              <a:t> </a:t>
            </a:r>
            <a:r>
              <a:rPr lang="it-IT" dirty="0" err="1"/>
              <a:t>of</a:t>
            </a:r>
            <a:r>
              <a:rPr lang="it-IT" dirty="0"/>
              <a:t> art. </a:t>
            </a:r>
            <a:r>
              <a:rPr lang="it-IT" dirty="0" err="1"/>
              <a:t>3</a:t>
            </a:r>
            <a:r>
              <a:rPr lang="it-IT" dirty="0"/>
              <a:t> </a:t>
            </a:r>
            <a:r>
              <a:rPr lang="it-IT" dirty="0" err="1"/>
              <a:t>–</a:t>
            </a:r>
            <a:r>
              <a:rPr lang="it-IT" dirty="0"/>
              <a:t> On </a:t>
            </a:r>
            <a:r>
              <a:rPr lang="it-IT" dirty="0" err="1"/>
              <a:t>which</a:t>
            </a:r>
            <a:r>
              <a:rPr lang="it-IT" dirty="0"/>
              <a:t> </a:t>
            </a:r>
            <a:r>
              <a:rPr lang="it-IT" dirty="0" err="1"/>
              <a:t>basis</a:t>
            </a:r>
            <a:r>
              <a:rPr lang="it-IT" dirty="0"/>
              <a:t>?</a:t>
            </a:r>
          </a:p>
          <a:p>
            <a:pPr lvl="1"/>
            <a:r>
              <a:rPr lang="it-IT" b="1" dirty="0"/>
              <a:t>Torture?</a:t>
            </a:r>
          </a:p>
          <a:p>
            <a:pPr lvl="2"/>
            <a:r>
              <a:rPr lang="en-GB" i="1" dirty="0"/>
              <a:t>The Court does not consider that the facts of this particular case reveal that the applicant underwent suffering of the level inherent in this notion </a:t>
            </a:r>
            <a:endParaRPr lang="it-IT" i="1" dirty="0"/>
          </a:p>
          <a:p>
            <a:pPr lvl="1"/>
            <a:r>
              <a:rPr lang="it-IT" b="1" dirty="0" err="1"/>
              <a:t>Inhuman</a:t>
            </a:r>
            <a:r>
              <a:rPr lang="it-IT" b="1" dirty="0"/>
              <a:t> </a:t>
            </a:r>
            <a:r>
              <a:rPr lang="it-IT" b="1" dirty="0" err="1"/>
              <a:t>Punishment</a:t>
            </a:r>
            <a:r>
              <a:rPr lang="it-IT" b="1" dirty="0"/>
              <a:t>?</a:t>
            </a:r>
          </a:p>
          <a:p>
            <a:pPr lvl="2"/>
            <a:r>
              <a:rPr lang="en-GB" dirty="0"/>
              <a:t>The suffering occasioned must attain a particular level before a punishment can be classified as "inhuman" within the meaning of Article 3 (art. 3). The Court does not consider on the facts of the case that that level was attained and it therefore concurs with the Commission that the penalty imposed on Mr. </a:t>
            </a:r>
            <a:r>
              <a:rPr lang="en-GB" dirty="0" err="1"/>
              <a:t>Tyrer</a:t>
            </a:r>
            <a:r>
              <a:rPr lang="en-GB" dirty="0"/>
              <a:t> was not "inhuman punishment" within the meaning of Article 3 </a:t>
            </a:r>
            <a:endParaRPr lang="it-IT" dirty="0"/>
          </a:p>
        </p:txBody>
      </p:sp>
    </p:spTree>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55</TotalTime>
  <Words>2923</Words>
  <Application>Microsoft Macintosh PowerPoint</Application>
  <PresentationFormat>Presentazione su schermo (4:3)</PresentationFormat>
  <Paragraphs>217</Paragraphs>
  <Slides>36</Slides>
  <Notes>0</Notes>
  <HiddenSlides>0</HiddenSlides>
  <MMClips>0</MMClips>
  <ScaleCrop>false</ScaleCrop>
  <HeadingPairs>
    <vt:vector size="6" baseType="variant">
      <vt:variant>
        <vt:lpstr>Caratteri utilizzati</vt:lpstr>
      </vt:variant>
      <vt:variant>
        <vt:i4>2</vt:i4>
      </vt:variant>
      <vt:variant>
        <vt:lpstr>Tema</vt:lpstr>
      </vt:variant>
      <vt:variant>
        <vt:i4>1</vt:i4>
      </vt:variant>
      <vt:variant>
        <vt:lpstr>Titoli diapositive</vt:lpstr>
      </vt:variant>
      <vt:variant>
        <vt:i4>36</vt:i4>
      </vt:variant>
    </vt:vector>
  </HeadingPairs>
  <TitlesOfParts>
    <vt:vector size="39" baseType="lpstr">
      <vt:lpstr>Arial</vt:lpstr>
      <vt:lpstr>Calibri</vt:lpstr>
      <vt:lpstr>Tema di Office</vt:lpstr>
      <vt:lpstr>Human Dignity in European Constitutional Culture</vt:lpstr>
      <vt:lpstr>The European Convention on Human Rights</vt:lpstr>
      <vt:lpstr>The European Convention on Human Rights</vt:lpstr>
      <vt:lpstr>The European Convention on Human Rights</vt:lpstr>
      <vt:lpstr>The European Convention on Human Rights</vt:lpstr>
      <vt:lpstr>The European Convention on Human Rights</vt:lpstr>
      <vt:lpstr>The European Convention on Human Rights</vt:lpstr>
      <vt:lpstr>Human Dignity in ECtHR case-law</vt:lpstr>
      <vt:lpstr>Human Dignity in ECtHR case-law</vt:lpstr>
      <vt:lpstr>Human Dignity in ECtHR case-law</vt:lpstr>
      <vt:lpstr>Human Dignity in ECtHR case-law</vt:lpstr>
      <vt:lpstr>Human Dignity in ECtHR case-law</vt:lpstr>
      <vt:lpstr>Human Dignity in ECtHR case-law</vt:lpstr>
      <vt:lpstr>Human Dignity in ECtHR case-law</vt:lpstr>
      <vt:lpstr>Human Dignity in ECtHR case-law</vt:lpstr>
      <vt:lpstr>Human Dignity in ECtHR case-law</vt:lpstr>
      <vt:lpstr>Human Dignity in ECtHR case-law</vt:lpstr>
      <vt:lpstr>Human Dignity in ECtHR case-law</vt:lpstr>
      <vt:lpstr>Human Dignity in ECtHR case-law</vt:lpstr>
      <vt:lpstr>Human Dignity in ECtHR case-law</vt:lpstr>
      <vt:lpstr>Human Dignity in ECtHR case-law</vt:lpstr>
      <vt:lpstr>Human Dignity in ECtHR case-law</vt:lpstr>
      <vt:lpstr>Human Dignity in ECtHR case-law</vt:lpstr>
      <vt:lpstr>Human Dignity in ECtHR case-law</vt:lpstr>
      <vt:lpstr>Human Dignity in ECtHR case-law</vt:lpstr>
      <vt:lpstr>Human Dignity in ECtHR case-law</vt:lpstr>
      <vt:lpstr>Human Dignity in ECtHR case-law</vt:lpstr>
      <vt:lpstr>Human Dignity in ECtHR case-law</vt:lpstr>
      <vt:lpstr>Human Dignity in ECtHR case-law</vt:lpstr>
      <vt:lpstr>Human Dignity in ECtHR case-law</vt:lpstr>
      <vt:lpstr>Human Dignity in ECtHR case-law</vt:lpstr>
      <vt:lpstr>Human Dignity in ECtHR case-law</vt:lpstr>
      <vt:lpstr>Human Dignity in ECtHR case-law</vt:lpstr>
      <vt:lpstr>Human Dignity in ECtHR case-law</vt:lpstr>
      <vt:lpstr>Human Dignity in ECtHR case-law</vt:lpstr>
      <vt:lpstr>Human Dignity in ECtHR case-law</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 Dignity in European Constitutional Culture</dc:title>
  <dc:creator>Angelo</dc:creator>
  <cp:lastModifiedBy>Angelo Schillaci</cp:lastModifiedBy>
  <cp:revision>13</cp:revision>
  <dcterms:created xsi:type="dcterms:W3CDTF">2016-03-12T15:28:10Z</dcterms:created>
  <dcterms:modified xsi:type="dcterms:W3CDTF">2018-12-03T11:26:06Z</dcterms:modified>
</cp:coreProperties>
</file>