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43"/>
  </p:notesMasterIdLst>
  <p:sldIdLst>
    <p:sldId id="256" r:id="rId2"/>
    <p:sldId id="278" r:id="rId3"/>
    <p:sldId id="257" r:id="rId4"/>
    <p:sldId id="258" r:id="rId5"/>
    <p:sldId id="444" r:id="rId6"/>
    <p:sldId id="443" r:id="rId7"/>
    <p:sldId id="259" r:id="rId8"/>
    <p:sldId id="260" r:id="rId9"/>
    <p:sldId id="261" r:id="rId10"/>
    <p:sldId id="262" r:id="rId11"/>
    <p:sldId id="263" r:id="rId12"/>
    <p:sldId id="264" r:id="rId13"/>
    <p:sldId id="265" r:id="rId14"/>
    <p:sldId id="266" r:id="rId15"/>
    <p:sldId id="267" r:id="rId16"/>
    <p:sldId id="269" r:id="rId17"/>
    <p:sldId id="271" r:id="rId18"/>
    <p:sldId id="273" r:id="rId19"/>
    <p:sldId id="274" r:id="rId20"/>
    <p:sldId id="276" r:id="rId21"/>
    <p:sldId id="277" r:id="rId22"/>
    <p:sldId id="391" r:id="rId23"/>
    <p:sldId id="392" r:id="rId24"/>
    <p:sldId id="396" r:id="rId25"/>
    <p:sldId id="433" r:id="rId26"/>
    <p:sldId id="397" r:id="rId27"/>
    <p:sldId id="427" r:id="rId28"/>
    <p:sldId id="430" r:id="rId29"/>
    <p:sldId id="446" r:id="rId30"/>
    <p:sldId id="431" r:id="rId31"/>
    <p:sldId id="424" r:id="rId32"/>
    <p:sldId id="425" r:id="rId33"/>
    <p:sldId id="445" r:id="rId34"/>
    <p:sldId id="447" r:id="rId35"/>
    <p:sldId id="434" r:id="rId36"/>
    <p:sldId id="435" r:id="rId37"/>
    <p:sldId id="438" r:id="rId38"/>
    <p:sldId id="439" r:id="rId39"/>
    <p:sldId id="440" r:id="rId40"/>
    <p:sldId id="441" r:id="rId41"/>
    <p:sldId id="442" r:id="rId4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2D200454-40CA-4A62-9FC3-DE9A4176ACB9}">
      <p15:notesGuideLst xmlns:p15="http://schemas.microsoft.com/office/powerpoint/2012/main">
        <p15:guide id="1" orient="horz" pos="2880">
          <p15:clr>
            <a:srgbClr val="000000"/>
          </p15:clr>
        </p15:guide>
        <p15:guide id="2" pos="2160">
          <p15:clr>
            <a:srgbClr val="000000"/>
          </p15:clr>
        </p15:guide>
      </p15:notes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iszO1z5saYloRqE9n6YM53c2fHJ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924" y="48"/>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56"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6800"/>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‹N›</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9: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12</a:t>
            </a:fld>
            <a:endParaRPr/>
          </a:p>
        </p:txBody>
      </p:sp>
      <p:sp>
        <p:nvSpPr>
          <p:cNvPr id="228" name="Google Shape;22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9" name="Google Shape;229;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8383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1323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3</a:t>
            </a:fld>
            <a:endParaRPr/>
          </a:p>
        </p:txBody>
      </p:sp>
      <p:sp>
        <p:nvSpPr>
          <p:cNvPr id="118" name="Google Shape;118;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9" name="Google Shape;119;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8680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2428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4: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7</a:t>
            </a:fld>
            <a:endParaRPr/>
          </a:p>
        </p:txBody>
      </p:sp>
      <p:sp>
        <p:nvSpPr>
          <p:cNvPr id="140" name="Google Shape;14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1" name="Google Shape;141;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8"/>
        <p:cNvGrpSpPr/>
        <p:nvPr/>
      </p:nvGrpSpPr>
      <p:grpSpPr>
        <a:xfrm>
          <a:off x="0" y="0"/>
          <a:ext cx="0" cy="0"/>
          <a:chOff x="0" y="0"/>
          <a:chExt cx="0" cy="0"/>
        </a:xfrm>
      </p:grpSpPr>
      <p:sp>
        <p:nvSpPr>
          <p:cNvPr id="19" name="Google Shape;19;p23"/>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SzPts val="2400"/>
              <a:buFont typeface="Arial"/>
              <a:buNone/>
              <a:defRPr sz="2400"/>
            </a:lvl1pPr>
            <a:lvl2pPr lvl="1" algn="ctr">
              <a:spcBef>
                <a:spcPts val="400"/>
              </a:spcBef>
              <a:spcAft>
                <a:spcPts val="0"/>
              </a:spcAft>
              <a:buClr>
                <a:srgbClr val="000000"/>
              </a:buClr>
              <a:buSzPts val="2000"/>
              <a:buFont typeface="Arial"/>
              <a:buNone/>
              <a:defRPr sz="2000"/>
            </a:lvl2pPr>
            <a:lvl3pPr lvl="2" algn="ctr">
              <a:spcBef>
                <a:spcPts val="360"/>
              </a:spcBef>
              <a:spcAft>
                <a:spcPts val="0"/>
              </a:spcAft>
              <a:buClr>
                <a:srgbClr val="000000"/>
              </a:buClr>
              <a:buSzPts val="1800"/>
              <a:buFont typeface="Arial"/>
              <a:buNone/>
              <a:defRPr sz="1800"/>
            </a:lvl3pPr>
            <a:lvl4pPr lvl="3" algn="ctr">
              <a:spcBef>
                <a:spcPts val="320"/>
              </a:spcBef>
              <a:spcAft>
                <a:spcPts val="0"/>
              </a:spcAft>
              <a:buClr>
                <a:srgbClr val="000000"/>
              </a:buClr>
              <a:buSzPts val="1600"/>
              <a:buFont typeface="Arial"/>
              <a:buNone/>
              <a:defRPr sz="1600"/>
            </a:lvl4pPr>
            <a:lvl5pPr lvl="4" algn="ctr">
              <a:spcBef>
                <a:spcPts val="320"/>
              </a:spcBef>
              <a:spcAft>
                <a:spcPts val="0"/>
              </a:spcAft>
              <a:buClr>
                <a:srgbClr val="000000"/>
              </a:buClr>
              <a:buSzPts val="1600"/>
              <a:buFont typeface="Arial"/>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 name="Google Shape;21;p23"/>
          <p:cNvSpPr txBox="1">
            <a:spLocks noGrp="1"/>
          </p:cNvSpPr>
          <p:nvPr>
            <p:ph type="dt" idx="10"/>
          </p:nvPr>
        </p:nvSpPr>
        <p:spPr>
          <a:xfrm>
            <a:off x="4343400" y="6146800"/>
            <a:ext cx="19050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3"/>
          <p:cNvSpPr txBox="1">
            <a:spLocks noGrp="1"/>
          </p:cNvSpPr>
          <p:nvPr>
            <p:ph type="ftr" idx="11"/>
          </p:nvPr>
        </p:nvSpPr>
        <p:spPr>
          <a:xfrm>
            <a:off x="1219200" y="61468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3"/>
          <p:cNvSpPr txBox="1">
            <a:spLocks noGrp="1"/>
          </p:cNvSpPr>
          <p:nvPr>
            <p:ph type="sldNum" idx="12"/>
          </p:nvPr>
        </p:nvSpPr>
        <p:spPr>
          <a:xfrm>
            <a:off x="6553200" y="61468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9pPr>
          </a:lstStyle>
          <a:p>
            <a:pPr marL="0" lvl="0" indent="0" algn="r" rtl="0">
              <a:spcBef>
                <a:spcPts val="0"/>
              </a:spcBef>
              <a:spcAft>
                <a:spcPts val="0"/>
              </a:spcAft>
              <a:buNone/>
            </a:pPr>
            <a:r>
              <a:rPr lang="en-US"/>
              <a:t>Pagina </a:t>
            </a: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a:off x="1116012" y="409575"/>
            <a:ext cx="7559675" cy="5048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3"/>
          <p:cNvSpPr txBox="1">
            <a:spLocks noGrp="1"/>
          </p:cNvSpPr>
          <p:nvPr>
            <p:ph type="dt" idx="10"/>
          </p:nvPr>
        </p:nvSpPr>
        <p:spPr>
          <a:xfrm>
            <a:off x="4343400" y="6146800"/>
            <a:ext cx="19050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3"/>
          <p:cNvSpPr txBox="1">
            <a:spLocks noGrp="1"/>
          </p:cNvSpPr>
          <p:nvPr>
            <p:ph type="ftr" idx="11"/>
          </p:nvPr>
        </p:nvSpPr>
        <p:spPr>
          <a:xfrm>
            <a:off x="1219200" y="61468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3"/>
          <p:cNvSpPr txBox="1">
            <a:spLocks noGrp="1"/>
          </p:cNvSpPr>
          <p:nvPr>
            <p:ph type="sldNum" idx="12"/>
          </p:nvPr>
        </p:nvSpPr>
        <p:spPr>
          <a:xfrm>
            <a:off x="6553200" y="61468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9pPr>
          </a:lstStyle>
          <a:p>
            <a:pPr marL="0" lvl="0" indent="0" algn="r" rtl="0">
              <a:spcBef>
                <a:spcPts val="0"/>
              </a:spcBef>
              <a:spcAft>
                <a:spcPts val="0"/>
              </a:spcAft>
              <a:buNone/>
            </a:pPr>
            <a:r>
              <a:rPr lang="en-US"/>
              <a:t>Pagina </a:t>
            </a: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83"/>
        <p:cNvGrpSpPr/>
        <p:nvPr/>
      </p:nvGrpSpPr>
      <p:grpSpPr>
        <a:xfrm>
          <a:off x="0" y="0"/>
          <a:ext cx="0" cy="0"/>
          <a:chOff x="0" y="0"/>
          <a:chExt cx="0" cy="0"/>
        </a:xfrm>
      </p:grpSpPr>
      <p:sp>
        <p:nvSpPr>
          <p:cNvPr id="84" name="Google Shape;84;p34"/>
          <p:cNvSpPr txBox="1">
            <a:spLocks noGrp="1"/>
          </p:cNvSpPr>
          <p:nvPr>
            <p:ph type="title"/>
          </p:nvPr>
        </p:nvSpPr>
        <p:spPr>
          <a:xfrm>
            <a:off x="630238" y="365125"/>
            <a:ext cx="7886700" cy="1325563"/>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4"/>
          <p:cNvSpPr txBox="1">
            <a:spLocks noGrp="1"/>
          </p:cNvSpPr>
          <p:nvPr>
            <p:ph type="body" idx="1"/>
          </p:nvPr>
        </p:nvSpPr>
        <p:spPr>
          <a:xfrm>
            <a:off x="630238" y="1681163"/>
            <a:ext cx="3868737"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Font typeface="Arial"/>
              <a:buNone/>
              <a:defRPr sz="2400" b="1"/>
            </a:lvl1pPr>
            <a:lvl2pPr marL="914400" lvl="1" indent="-228600" algn="l">
              <a:spcBef>
                <a:spcPts val="400"/>
              </a:spcBef>
              <a:spcAft>
                <a:spcPts val="0"/>
              </a:spcAft>
              <a:buClr>
                <a:srgbClr val="000000"/>
              </a:buClr>
              <a:buSzPts val="2000"/>
              <a:buFont typeface="Arial"/>
              <a:buNone/>
              <a:defRPr sz="2000" b="1"/>
            </a:lvl2pPr>
            <a:lvl3pPr marL="1371600" lvl="2" indent="-228600" algn="l">
              <a:spcBef>
                <a:spcPts val="360"/>
              </a:spcBef>
              <a:spcAft>
                <a:spcPts val="0"/>
              </a:spcAft>
              <a:buClr>
                <a:srgbClr val="000000"/>
              </a:buClr>
              <a:buSzPts val="1800"/>
              <a:buFont typeface="Arial"/>
              <a:buNone/>
              <a:defRPr sz="1800" b="1"/>
            </a:lvl3pPr>
            <a:lvl4pPr marL="1828800" lvl="3" indent="-228600" algn="l">
              <a:spcBef>
                <a:spcPts val="320"/>
              </a:spcBef>
              <a:spcAft>
                <a:spcPts val="0"/>
              </a:spcAft>
              <a:buClr>
                <a:srgbClr val="000000"/>
              </a:buClr>
              <a:buSzPts val="1600"/>
              <a:buFont typeface="Arial"/>
              <a:buNone/>
              <a:defRPr sz="1600" b="1"/>
            </a:lvl4pPr>
            <a:lvl5pPr marL="2286000" lvl="4" indent="-228600" algn="l">
              <a:spcBef>
                <a:spcPts val="320"/>
              </a:spcBef>
              <a:spcAft>
                <a:spcPts val="0"/>
              </a:spcAft>
              <a:buClr>
                <a:srgbClr val="000000"/>
              </a:buClr>
              <a:buSzPts val="1600"/>
              <a:buFont typeface="Arial"/>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6" name="Google Shape;86;p34"/>
          <p:cNvSpPr txBox="1">
            <a:spLocks noGrp="1"/>
          </p:cNvSpPr>
          <p:nvPr>
            <p:ph type="body" idx="2"/>
          </p:nvPr>
        </p:nvSpPr>
        <p:spPr>
          <a:xfrm>
            <a:off x="630238" y="2505075"/>
            <a:ext cx="3868737"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Clr>
                <a:srgbClr val="000000"/>
              </a:buClr>
              <a:buSzPts val="1800"/>
              <a:buChar char="–"/>
              <a:defRPr/>
            </a:lvl2pPr>
            <a:lvl3pPr marL="1371600" lvl="2" indent="-342900" algn="l">
              <a:spcBef>
                <a:spcPts val="360"/>
              </a:spcBef>
              <a:spcAft>
                <a:spcPts val="0"/>
              </a:spcAft>
              <a:buClr>
                <a:srgbClr val="000000"/>
              </a:buClr>
              <a:buSzPts val="1800"/>
              <a:buChar char="•"/>
              <a:defRPr/>
            </a:lvl3pPr>
            <a:lvl4pPr marL="1828800" lvl="3" indent="-342900" algn="l">
              <a:spcBef>
                <a:spcPts val="360"/>
              </a:spcBef>
              <a:spcAft>
                <a:spcPts val="0"/>
              </a:spcAft>
              <a:buClr>
                <a:srgbClr val="000000"/>
              </a:buClr>
              <a:buSzPts val="1800"/>
              <a:buChar char="–"/>
              <a:defRPr/>
            </a:lvl4pPr>
            <a:lvl5pPr marL="2286000" lvl="4" indent="-342900" algn="l">
              <a:spcBef>
                <a:spcPts val="36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34"/>
          <p:cNvSpPr txBox="1">
            <a:spLocks noGrp="1"/>
          </p:cNvSpPr>
          <p:nvPr>
            <p:ph type="body" idx="3"/>
          </p:nvPr>
        </p:nvSpPr>
        <p:spPr>
          <a:xfrm>
            <a:off x="4629150" y="1681163"/>
            <a:ext cx="3887788"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Font typeface="Arial"/>
              <a:buNone/>
              <a:defRPr sz="2400" b="1"/>
            </a:lvl1pPr>
            <a:lvl2pPr marL="914400" lvl="1" indent="-228600" algn="l">
              <a:spcBef>
                <a:spcPts val="400"/>
              </a:spcBef>
              <a:spcAft>
                <a:spcPts val="0"/>
              </a:spcAft>
              <a:buClr>
                <a:srgbClr val="000000"/>
              </a:buClr>
              <a:buSzPts val="2000"/>
              <a:buFont typeface="Arial"/>
              <a:buNone/>
              <a:defRPr sz="2000" b="1"/>
            </a:lvl2pPr>
            <a:lvl3pPr marL="1371600" lvl="2" indent="-228600" algn="l">
              <a:spcBef>
                <a:spcPts val="360"/>
              </a:spcBef>
              <a:spcAft>
                <a:spcPts val="0"/>
              </a:spcAft>
              <a:buClr>
                <a:srgbClr val="000000"/>
              </a:buClr>
              <a:buSzPts val="1800"/>
              <a:buFont typeface="Arial"/>
              <a:buNone/>
              <a:defRPr sz="1800" b="1"/>
            </a:lvl3pPr>
            <a:lvl4pPr marL="1828800" lvl="3" indent="-228600" algn="l">
              <a:spcBef>
                <a:spcPts val="320"/>
              </a:spcBef>
              <a:spcAft>
                <a:spcPts val="0"/>
              </a:spcAft>
              <a:buClr>
                <a:srgbClr val="000000"/>
              </a:buClr>
              <a:buSzPts val="1600"/>
              <a:buFont typeface="Arial"/>
              <a:buNone/>
              <a:defRPr sz="1600" b="1"/>
            </a:lvl4pPr>
            <a:lvl5pPr marL="2286000" lvl="4" indent="-228600" algn="l">
              <a:spcBef>
                <a:spcPts val="320"/>
              </a:spcBef>
              <a:spcAft>
                <a:spcPts val="0"/>
              </a:spcAft>
              <a:buClr>
                <a:srgbClr val="000000"/>
              </a:buClr>
              <a:buSzPts val="1600"/>
              <a:buFont typeface="Arial"/>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8" name="Google Shape;88;p34"/>
          <p:cNvSpPr txBox="1">
            <a:spLocks noGrp="1"/>
          </p:cNvSpPr>
          <p:nvPr>
            <p:ph type="body" idx="4"/>
          </p:nvPr>
        </p:nvSpPr>
        <p:spPr>
          <a:xfrm>
            <a:off x="4629150" y="2505075"/>
            <a:ext cx="3887788"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Clr>
                <a:srgbClr val="000000"/>
              </a:buClr>
              <a:buSzPts val="1800"/>
              <a:buChar char="–"/>
              <a:defRPr/>
            </a:lvl2pPr>
            <a:lvl3pPr marL="1371600" lvl="2" indent="-342900" algn="l">
              <a:spcBef>
                <a:spcPts val="360"/>
              </a:spcBef>
              <a:spcAft>
                <a:spcPts val="0"/>
              </a:spcAft>
              <a:buClr>
                <a:srgbClr val="000000"/>
              </a:buClr>
              <a:buSzPts val="1800"/>
              <a:buChar char="•"/>
              <a:defRPr/>
            </a:lvl3pPr>
            <a:lvl4pPr marL="1828800" lvl="3" indent="-342900" algn="l">
              <a:spcBef>
                <a:spcPts val="360"/>
              </a:spcBef>
              <a:spcAft>
                <a:spcPts val="0"/>
              </a:spcAft>
              <a:buClr>
                <a:srgbClr val="000000"/>
              </a:buClr>
              <a:buSzPts val="1800"/>
              <a:buChar char="–"/>
              <a:defRPr/>
            </a:lvl4pPr>
            <a:lvl5pPr marL="2286000" lvl="4" indent="-342900" algn="l">
              <a:spcBef>
                <a:spcPts val="36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34"/>
          <p:cNvSpPr txBox="1">
            <a:spLocks noGrp="1"/>
          </p:cNvSpPr>
          <p:nvPr>
            <p:ph type="dt" idx="10"/>
          </p:nvPr>
        </p:nvSpPr>
        <p:spPr>
          <a:xfrm>
            <a:off x="4343400" y="6146800"/>
            <a:ext cx="19050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34"/>
          <p:cNvSpPr txBox="1">
            <a:spLocks noGrp="1"/>
          </p:cNvSpPr>
          <p:nvPr>
            <p:ph type="ftr" idx="11"/>
          </p:nvPr>
        </p:nvSpPr>
        <p:spPr>
          <a:xfrm>
            <a:off x="1219200" y="61468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34"/>
          <p:cNvSpPr txBox="1">
            <a:spLocks noGrp="1"/>
          </p:cNvSpPr>
          <p:nvPr>
            <p:ph type="sldNum" idx="12"/>
          </p:nvPr>
        </p:nvSpPr>
        <p:spPr>
          <a:xfrm>
            <a:off x="6553200" y="61468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9pPr>
          </a:lstStyle>
          <a:p>
            <a:pPr marL="0" lvl="0" indent="0" algn="r" rtl="0">
              <a:spcBef>
                <a:spcPts val="0"/>
              </a:spcBef>
              <a:spcAft>
                <a:spcPts val="0"/>
              </a:spcAft>
              <a:buNone/>
            </a:pPr>
            <a:r>
              <a:rPr lang="en-US"/>
              <a:t>Pagina </a:t>
            </a:r>
            <a:fld id="{00000000-1234-1234-1234-123412341234}" type="slidenum">
              <a:rPr lang="en-US"/>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92"/>
        <p:cNvGrpSpPr/>
        <p:nvPr/>
      </p:nvGrpSpPr>
      <p:grpSpPr>
        <a:xfrm>
          <a:off x="0" y="0"/>
          <a:ext cx="0" cy="0"/>
          <a:chOff x="0" y="0"/>
          <a:chExt cx="0" cy="0"/>
        </a:xfrm>
      </p:grpSpPr>
      <p:sp>
        <p:nvSpPr>
          <p:cNvPr id="93" name="Google Shape;93;p35"/>
          <p:cNvSpPr txBox="1">
            <a:spLocks noGrp="1"/>
          </p:cNvSpPr>
          <p:nvPr>
            <p:ph type="title"/>
          </p:nvPr>
        </p:nvSpPr>
        <p:spPr>
          <a:xfrm>
            <a:off x="1116012" y="409575"/>
            <a:ext cx="7559675" cy="5048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5"/>
          <p:cNvSpPr txBox="1">
            <a:spLocks noGrp="1"/>
          </p:cNvSpPr>
          <p:nvPr>
            <p:ph type="body" idx="1"/>
          </p:nvPr>
        </p:nvSpPr>
        <p:spPr>
          <a:xfrm>
            <a:off x="1116013" y="1752600"/>
            <a:ext cx="3703637"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Clr>
                <a:srgbClr val="000000"/>
              </a:buClr>
              <a:buSzPts val="1800"/>
              <a:buChar char="–"/>
              <a:defRPr/>
            </a:lvl2pPr>
            <a:lvl3pPr marL="1371600" lvl="2" indent="-342900" algn="l">
              <a:spcBef>
                <a:spcPts val="360"/>
              </a:spcBef>
              <a:spcAft>
                <a:spcPts val="0"/>
              </a:spcAft>
              <a:buClr>
                <a:srgbClr val="000000"/>
              </a:buClr>
              <a:buSzPts val="1800"/>
              <a:buChar char="•"/>
              <a:defRPr/>
            </a:lvl3pPr>
            <a:lvl4pPr marL="1828800" lvl="3" indent="-342900" algn="l">
              <a:spcBef>
                <a:spcPts val="360"/>
              </a:spcBef>
              <a:spcAft>
                <a:spcPts val="0"/>
              </a:spcAft>
              <a:buClr>
                <a:srgbClr val="000000"/>
              </a:buClr>
              <a:buSzPts val="1800"/>
              <a:buChar char="–"/>
              <a:defRPr/>
            </a:lvl4pPr>
            <a:lvl5pPr marL="2286000" lvl="4" indent="-342900" algn="l">
              <a:spcBef>
                <a:spcPts val="36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35"/>
          <p:cNvSpPr txBox="1">
            <a:spLocks noGrp="1"/>
          </p:cNvSpPr>
          <p:nvPr>
            <p:ph type="body" idx="2"/>
          </p:nvPr>
        </p:nvSpPr>
        <p:spPr>
          <a:xfrm>
            <a:off x="4972050" y="1752600"/>
            <a:ext cx="3703638"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Clr>
                <a:srgbClr val="000000"/>
              </a:buClr>
              <a:buSzPts val="1800"/>
              <a:buChar char="–"/>
              <a:defRPr/>
            </a:lvl2pPr>
            <a:lvl3pPr marL="1371600" lvl="2" indent="-342900" algn="l">
              <a:spcBef>
                <a:spcPts val="360"/>
              </a:spcBef>
              <a:spcAft>
                <a:spcPts val="0"/>
              </a:spcAft>
              <a:buClr>
                <a:srgbClr val="000000"/>
              </a:buClr>
              <a:buSzPts val="1800"/>
              <a:buChar char="•"/>
              <a:defRPr/>
            </a:lvl3pPr>
            <a:lvl4pPr marL="1828800" lvl="3" indent="-342900" algn="l">
              <a:spcBef>
                <a:spcPts val="360"/>
              </a:spcBef>
              <a:spcAft>
                <a:spcPts val="0"/>
              </a:spcAft>
              <a:buClr>
                <a:srgbClr val="000000"/>
              </a:buClr>
              <a:buSzPts val="1800"/>
              <a:buChar char="–"/>
              <a:defRPr/>
            </a:lvl4pPr>
            <a:lvl5pPr marL="2286000" lvl="4" indent="-342900" algn="l">
              <a:spcBef>
                <a:spcPts val="36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35"/>
          <p:cNvSpPr txBox="1">
            <a:spLocks noGrp="1"/>
          </p:cNvSpPr>
          <p:nvPr>
            <p:ph type="dt" idx="10"/>
          </p:nvPr>
        </p:nvSpPr>
        <p:spPr>
          <a:xfrm>
            <a:off x="4343400" y="6146800"/>
            <a:ext cx="19050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35"/>
          <p:cNvSpPr txBox="1">
            <a:spLocks noGrp="1"/>
          </p:cNvSpPr>
          <p:nvPr>
            <p:ph type="ftr" idx="11"/>
          </p:nvPr>
        </p:nvSpPr>
        <p:spPr>
          <a:xfrm>
            <a:off x="1219200" y="61468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5"/>
          <p:cNvSpPr txBox="1">
            <a:spLocks noGrp="1"/>
          </p:cNvSpPr>
          <p:nvPr>
            <p:ph type="sldNum" idx="12"/>
          </p:nvPr>
        </p:nvSpPr>
        <p:spPr>
          <a:xfrm>
            <a:off x="6553200" y="61468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9pPr>
          </a:lstStyle>
          <a:p>
            <a:pPr marL="0" lvl="0" indent="0" algn="r" rtl="0">
              <a:spcBef>
                <a:spcPts val="0"/>
              </a:spcBef>
              <a:spcAft>
                <a:spcPts val="0"/>
              </a:spcAft>
              <a:buNone/>
            </a:pPr>
            <a:r>
              <a:rPr lang="en-US"/>
              <a:t>Pagina </a:t>
            </a:r>
            <a:fld id="{00000000-1234-1234-1234-123412341234}" type="slidenum">
              <a:rPr lang="en-US"/>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99"/>
        <p:cNvGrpSpPr/>
        <p:nvPr/>
      </p:nvGrpSpPr>
      <p:grpSpPr>
        <a:xfrm>
          <a:off x="0" y="0"/>
          <a:ext cx="0" cy="0"/>
          <a:chOff x="0" y="0"/>
          <a:chExt cx="0" cy="0"/>
        </a:xfrm>
      </p:grpSpPr>
      <p:sp>
        <p:nvSpPr>
          <p:cNvPr id="100" name="Google Shape;100;p36"/>
          <p:cNvSpPr txBox="1">
            <a:spLocks noGrp="1"/>
          </p:cNvSpPr>
          <p:nvPr>
            <p:ph type="title"/>
          </p:nvPr>
        </p:nvSpPr>
        <p:spPr>
          <a:xfrm>
            <a:off x="623888" y="1709738"/>
            <a:ext cx="7886700" cy="285273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36"/>
          <p:cNvSpPr txBox="1">
            <a:spLocks noGrp="1"/>
          </p:cNvSpPr>
          <p:nvPr>
            <p:ph type="body" idx="1"/>
          </p:nvPr>
        </p:nvSpPr>
        <p:spPr>
          <a:xfrm>
            <a:off x="623888" y="4589463"/>
            <a:ext cx="7886700" cy="1500187"/>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SzPts val="2400"/>
              <a:buFont typeface="Arial"/>
              <a:buNone/>
              <a:defRPr sz="2400"/>
            </a:lvl1pPr>
            <a:lvl2pPr marL="914400" lvl="1" indent="-228600" algn="l">
              <a:spcBef>
                <a:spcPts val="400"/>
              </a:spcBef>
              <a:spcAft>
                <a:spcPts val="0"/>
              </a:spcAft>
              <a:buClr>
                <a:srgbClr val="000000"/>
              </a:buClr>
              <a:buSzPts val="2000"/>
              <a:buFont typeface="Arial"/>
              <a:buNone/>
              <a:defRPr sz="2000"/>
            </a:lvl2pPr>
            <a:lvl3pPr marL="1371600" lvl="2" indent="-228600" algn="l">
              <a:spcBef>
                <a:spcPts val="360"/>
              </a:spcBef>
              <a:spcAft>
                <a:spcPts val="0"/>
              </a:spcAft>
              <a:buClr>
                <a:srgbClr val="000000"/>
              </a:buClr>
              <a:buSzPts val="1800"/>
              <a:buFont typeface="Arial"/>
              <a:buNone/>
              <a:defRPr sz="1800"/>
            </a:lvl3pPr>
            <a:lvl4pPr marL="1828800" lvl="3" indent="-228600" algn="l">
              <a:spcBef>
                <a:spcPts val="320"/>
              </a:spcBef>
              <a:spcAft>
                <a:spcPts val="0"/>
              </a:spcAft>
              <a:buClr>
                <a:srgbClr val="000000"/>
              </a:buClr>
              <a:buSzPts val="1600"/>
              <a:buFont typeface="Arial"/>
              <a:buNone/>
              <a:defRPr sz="1600"/>
            </a:lvl4pPr>
            <a:lvl5pPr marL="2286000" lvl="4" indent="-228600" algn="l">
              <a:spcBef>
                <a:spcPts val="320"/>
              </a:spcBef>
              <a:spcAft>
                <a:spcPts val="0"/>
              </a:spcAft>
              <a:buClr>
                <a:srgbClr val="000000"/>
              </a:buClr>
              <a:buSzPts val="1600"/>
              <a:buFont typeface="Arial"/>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102" name="Google Shape;102;p36"/>
          <p:cNvSpPr txBox="1">
            <a:spLocks noGrp="1"/>
          </p:cNvSpPr>
          <p:nvPr>
            <p:ph type="dt" idx="10"/>
          </p:nvPr>
        </p:nvSpPr>
        <p:spPr>
          <a:xfrm>
            <a:off x="4343400" y="6146800"/>
            <a:ext cx="19050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36"/>
          <p:cNvSpPr txBox="1">
            <a:spLocks noGrp="1"/>
          </p:cNvSpPr>
          <p:nvPr>
            <p:ph type="ftr" idx="11"/>
          </p:nvPr>
        </p:nvSpPr>
        <p:spPr>
          <a:xfrm>
            <a:off x="1219200" y="61468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36"/>
          <p:cNvSpPr txBox="1">
            <a:spLocks noGrp="1"/>
          </p:cNvSpPr>
          <p:nvPr>
            <p:ph type="sldNum" idx="12"/>
          </p:nvPr>
        </p:nvSpPr>
        <p:spPr>
          <a:xfrm>
            <a:off x="6553200" y="61468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9pPr>
          </a:lstStyle>
          <a:p>
            <a:pPr marL="0" lvl="0" indent="0" algn="r" rtl="0">
              <a:spcBef>
                <a:spcPts val="0"/>
              </a:spcBef>
              <a:spcAft>
                <a:spcPts val="0"/>
              </a:spcAft>
              <a:buNone/>
            </a:pPr>
            <a:r>
              <a:rPr lang="en-US"/>
              <a:t>Pagina </a:t>
            </a: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24"/>
        <p:cNvGrpSpPr/>
        <p:nvPr/>
      </p:nvGrpSpPr>
      <p:grpSpPr>
        <a:xfrm>
          <a:off x="0" y="0"/>
          <a:ext cx="0" cy="0"/>
          <a:chOff x="0" y="0"/>
          <a:chExt cx="0" cy="0"/>
        </a:xfrm>
      </p:grpSpPr>
      <p:sp>
        <p:nvSpPr>
          <p:cNvPr id="25" name="Google Shape;25;p24"/>
          <p:cNvSpPr txBox="1">
            <a:spLocks noGrp="1"/>
          </p:cNvSpPr>
          <p:nvPr>
            <p:ph type="dt" idx="10"/>
          </p:nvPr>
        </p:nvSpPr>
        <p:spPr>
          <a:xfrm>
            <a:off x="4343400" y="6146800"/>
            <a:ext cx="19050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4"/>
          <p:cNvSpPr txBox="1">
            <a:spLocks noGrp="1"/>
          </p:cNvSpPr>
          <p:nvPr>
            <p:ph type="ftr" idx="11"/>
          </p:nvPr>
        </p:nvSpPr>
        <p:spPr>
          <a:xfrm>
            <a:off x="1219200" y="61468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4"/>
          <p:cNvSpPr txBox="1">
            <a:spLocks noGrp="1"/>
          </p:cNvSpPr>
          <p:nvPr>
            <p:ph type="sldNum" idx="12"/>
          </p:nvPr>
        </p:nvSpPr>
        <p:spPr>
          <a:xfrm>
            <a:off x="6553200" y="61468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9pPr>
          </a:lstStyle>
          <a:p>
            <a:pPr marL="0" lvl="0" indent="0" algn="r" rtl="0">
              <a:spcBef>
                <a:spcPts val="0"/>
              </a:spcBef>
              <a:spcAft>
                <a:spcPts val="0"/>
              </a:spcAft>
              <a:buNone/>
            </a:pPr>
            <a:r>
              <a:rPr lang="en-US"/>
              <a:t>Pagina </a:t>
            </a: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olo e grafico" type="chart">
  <p:cSld name="CHART">
    <p:spTree>
      <p:nvGrpSpPr>
        <p:cNvPr id="1" name="Shape 28"/>
        <p:cNvGrpSpPr/>
        <p:nvPr/>
      </p:nvGrpSpPr>
      <p:grpSpPr>
        <a:xfrm>
          <a:off x="0" y="0"/>
          <a:ext cx="0" cy="0"/>
          <a:chOff x="0" y="0"/>
          <a:chExt cx="0" cy="0"/>
        </a:xfrm>
      </p:grpSpPr>
      <p:sp>
        <p:nvSpPr>
          <p:cNvPr id="29" name="Google Shape;29;p25"/>
          <p:cNvSpPr txBox="1">
            <a:spLocks noGrp="1"/>
          </p:cNvSpPr>
          <p:nvPr>
            <p:ph type="title"/>
          </p:nvPr>
        </p:nvSpPr>
        <p:spPr>
          <a:xfrm>
            <a:off x="1116013" y="409575"/>
            <a:ext cx="7559675" cy="5048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5"/>
          <p:cNvSpPr>
            <a:spLocks noGrp="1"/>
          </p:cNvSpPr>
          <p:nvPr>
            <p:ph type="chart" idx="2"/>
          </p:nvPr>
        </p:nvSpPr>
        <p:spPr>
          <a:xfrm>
            <a:off x="1116013" y="1752600"/>
            <a:ext cx="7559675" cy="4114800"/>
          </a:xfrm>
          <a:prstGeom prst="rect">
            <a:avLst/>
          </a:prstGeom>
          <a:noFill/>
          <a:ln>
            <a:noFill/>
          </a:ln>
        </p:spPr>
        <p:txBody>
          <a:bodyPr spcFirstLastPara="1" wrap="square" lIns="91425" tIns="45700" rIns="91425" bIns="45700" anchor="t" anchorCtr="0">
            <a:noAutofit/>
          </a:bodyPr>
          <a:lstStyle>
            <a:lvl1pPr marR="0" lvl="0" algn="l" rtl="0">
              <a:spcBef>
                <a:spcPts val="480"/>
              </a:spcBef>
              <a:spcAft>
                <a:spcPts val="0"/>
              </a:spcAft>
              <a:buClr>
                <a:srgbClr val="822433"/>
              </a:buClr>
              <a:buSzPts val="2400"/>
              <a:buFont typeface="Arial"/>
              <a:buChar char="•"/>
              <a:defRPr sz="2400" b="0" i="0" u="none" strike="noStrike" cap="none">
                <a:solidFill>
                  <a:srgbClr val="000000"/>
                </a:solidFill>
                <a:latin typeface="Arial"/>
                <a:ea typeface="Arial"/>
                <a:cs typeface="Arial"/>
                <a:sym typeface="Arial"/>
              </a:defRPr>
            </a:lvl1pPr>
            <a:lvl2pPr marR="0" lvl="1" algn="l" rtl="0">
              <a:spcBef>
                <a:spcPts val="4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2pPr>
            <a:lvl3pPr marR="0" lvl="2" algn="l" rtl="0">
              <a:spcBef>
                <a:spcPts val="32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R="0" lvl="3" algn="l" rtl="0">
              <a:spcBef>
                <a:spcPts val="28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R="0" lvl="4" algn="l" rtl="0">
              <a:spcBef>
                <a:spcPts val="24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1" name="Google Shape;31;p25"/>
          <p:cNvSpPr txBox="1">
            <a:spLocks noGrp="1"/>
          </p:cNvSpPr>
          <p:nvPr>
            <p:ph type="dt" idx="10"/>
          </p:nvPr>
        </p:nvSpPr>
        <p:spPr>
          <a:xfrm>
            <a:off x="4343400" y="6146800"/>
            <a:ext cx="19050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5"/>
          <p:cNvSpPr txBox="1">
            <a:spLocks noGrp="1"/>
          </p:cNvSpPr>
          <p:nvPr>
            <p:ph type="ftr" idx="11"/>
          </p:nvPr>
        </p:nvSpPr>
        <p:spPr>
          <a:xfrm>
            <a:off x="1219200" y="61468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5"/>
          <p:cNvSpPr txBox="1">
            <a:spLocks noGrp="1"/>
          </p:cNvSpPr>
          <p:nvPr>
            <p:ph type="sldNum" idx="12"/>
          </p:nvPr>
        </p:nvSpPr>
        <p:spPr>
          <a:xfrm>
            <a:off x="6553200" y="61468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9pPr>
          </a:lstStyle>
          <a:p>
            <a:pPr marL="0" lvl="0" indent="0" algn="r" rtl="0">
              <a:spcBef>
                <a:spcPts val="0"/>
              </a:spcBef>
              <a:spcAft>
                <a:spcPts val="0"/>
              </a:spcAft>
              <a:buNone/>
            </a:pPr>
            <a:r>
              <a:rPr lang="en-US"/>
              <a:t>Pagina </a:t>
            </a: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41"/>
        <p:cNvGrpSpPr/>
        <p:nvPr/>
      </p:nvGrpSpPr>
      <p:grpSpPr>
        <a:xfrm>
          <a:off x="0" y="0"/>
          <a:ext cx="0" cy="0"/>
          <a:chOff x="0" y="0"/>
          <a:chExt cx="0" cy="0"/>
        </a:xfrm>
      </p:grpSpPr>
      <p:sp>
        <p:nvSpPr>
          <p:cNvPr id="42" name="Google Shape;42;p27"/>
          <p:cNvSpPr txBox="1">
            <a:spLocks noGrp="1"/>
          </p:cNvSpPr>
          <p:nvPr>
            <p:ph type="title"/>
          </p:nvPr>
        </p:nvSpPr>
        <p:spPr>
          <a:xfrm>
            <a:off x="1116012" y="409575"/>
            <a:ext cx="7559675" cy="5048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7"/>
          <p:cNvSpPr txBox="1">
            <a:spLocks noGrp="1"/>
          </p:cNvSpPr>
          <p:nvPr>
            <p:ph type="body" idx="1"/>
          </p:nvPr>
        </p:nvSpPr>
        <p:spPr>
          <a:xfrm>
            <a:off x="1116012" y="1752600"/>
            <a:ext cx="7559675"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Clr>
                <a:srgbClr val="000000"/>
              </a:buClr>
              <a:buSzPts val="1800"/>
              <a:buChar char="–"/>
              <a:defRPr/>
            </a:lvl2pPr>
            <a:lvl3pPr marL="1371600" lvl="2" indent="-342900" algn="l">
              <a:spcBef>
                <a:spcPts val="360"/>
              </a:spcBef>
              <a:spcAft>
                <a:spcPts val="0"/>
              </a:spcAft>
              <a:buClr>
                <a:srgbClr val="000000"/>
              </a:buClr>
              <a:buSzPts val="1800"/>
              <a:buChar char="•"/>
              <a:defRPr/>
            </a:lvl3pPr>
            <a:lvl4pPr marL="1828800" lvl="3" indent="-342900" algn="l">
              <a:spcBef>
                <a:spcPts val="360"/>
              </a:spcBef>
              <a:spcAft>
                <a:spcPts val="0"/>
              </a:spcAft>
              <a:buClr>
                <a:srgbClr val="000000"/>
              </a:buClr>
              <a:buSzPts val="1800"/>
              <a:buChar char="–"/>
              <a:defRPr/>
            </a:lvl4pPr>
            <a:lvl5pPr marL="2286000" lvl="4" indent="-342900" algn="l">
              <a:spcBef>
                <a:spcPts val="36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dt" idx="10"/>
          </p:nvPr>
        </p:nvSpPr>
        <p:spPr>
          <a:xfrm>
            <a:off x="4343400" y="6146800"/>
            <a:ext cx="19050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7"/>
          <p:cNvSpPr txBox="1">
            <a:spLocks noGrp="1"/>
          </p:cNvSpPr>
          <p:nvPr>
            <p:ph type="ftr" idx="11"/>
          </p:nvPr>
        </p:nvSpPr>
        <p:spPr>
          <a:xfrm>
            <a:off x="1219200" y="61468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7"/>
          <p:cNvSpPr txBox="1">
            <a:spLocks noGrp="1"/>
          </p:cNvSpPr>
          <p:nvPr>
            <p:ph type="sldNum" idx="12"/>
          </p:nvPr>
        </p:nvSpPr>
        <p:spPr>
          <a:xfrm>
            <a:off x="6553200" y="61468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9pPr>
          </a:lstStyle>
          <a:p>
            <a:pPr marL="0" lvl="0" indent="0" algn="r" rtl="0">
              <a:spcBef>
                <a:spcPts val="0"/>
              </a:spcBef>
              <a:spcAft>
                <a:spcPts val="0"/>
              </a:spcAft>
              <a:buNone/>
            </a:pPr>
            <a:r>
              <a:rPr lang="en-US"/>
              <a:t>Pagina </a:t>
            </a: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olo e tabella" type="tbl">
  <p:cSld name="TABLE">
    <p:spTree>
      <p:nvGrpSpPr>
        <p:cNvPr id="1" name="Shape 47"/>
        <p:cNvGrpSpPr/>
        <p:nvPr/>
      </p:nvGrpSpPr>
      <p:grpSpPr>
        <a:xfrm>
          <a:off x="0" y="0"/>
          <a:ext cx="0" cy="0"/>
          <a:chOff x="0" y="0"/>
          <a:chExt cx="0" cy="0"/>
        </a:xfrm>
      </p:grpSpPr>
      <p:sp>
        <p:nvSpPr>
          <p:cNvPr id="48" name="Google Shape;48;p28"/>
          <p:cNvSpPr txBox="1">
            <a:spLocks noGrp="1"/>
          </p:cNvSpPr>
          <p:nvPr>
            <p:ph type="title"/>
          </p:nvPr>
        </p:nvSpPr>
        <p:spPr>
          <a:xfrm>
            <a:off x="1116013" y="409575"/>
            <a:ext cx="7559675" cy="5048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8"/>
          <p:cNvSpPr txBox="1">
            <a:spLocks noGrp="1"/>
          </p:cNvSpPr>
          <p:nvPr>
            <p:ph type="dt" idx="10"/>
          </p:nvPr>
        </p:nvSpPr>
        <p:spPr>
          <a:xfrm>
            <a:off x="4343400" y="6146800"/>
            <a:ext cx="19050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8"/>
          <p:cNvSpPr txBox="1">
            <a:spLocks noGrp="1"/>
          </p:cNvSpPr>
          <p:nvPr>
            <p:ph type="ftr" idx="11"/>
          </p:nvPr>
        </p:nvSpPr>
        <p:spPr>
          <a:xfrm>
            <a:off x="1219200" y="61468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8"/>
          <p:cNvSpPr txBox="1">
            <a:spLocks noGrp="1"/>
          </p:cNvSpPr>
          <p:nvPr>
            <p:ph type="sldNum" idx="12"/>
          </p:nvPr>
        </p:nvSpPr>
        <p:spPr>
          <a:xfrm>
            <a:off x="6553200" y="61468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9pPr>
          </a:lstStyle>
          <a:p>
            <a:pPr marL="0" lvl="0" indent="0" algn="r" rtl="0">
              <a:spcBef>
                <a:spcPts val="0"/>
              </a:spcBef>
              <a:spcAft>
                <a:spcPts val="0"/>
              </a:spcAft>
              <a:buNone/>
            </a:pPr>
            <a:r>
              <a:rPr lang="en-US"/>
              <a:t>Pagina </a:t>
            </a: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52"/>
        <p:cNvGrpSpPr/>
        <p:nvPr/>
      </p:nvGrpSpPr>
      <p:grpSpPr>
        <a:xfrm>
          <a:off x="0" y="0"/>
          <a:ext cx="0" cy="0"/>
          <a:chOff x="0" y="0"/>
          <a:chExt cx="0" cy="0"/>
        </a:xfrm>
      </p:grpSpPr>
      <p:sp>
        <p:nvSpPr>
          <p:cNvPr id="53" name="Google Shape;53;p29"/>
          <p:cNvSpPr txBox="1">
            <a:spLocks noGrp="1"/>
          </p:cNvSpPr>
          <p:nvPr>
            <p:ph type="title"/>
          </p:nvPr>
        </p:nvSpPr>
        <p:spPr>
          <a:xfrm rot="5400000">
            <a:off x="5002213" y="2193925"/>
            <a:ext cx="5457825" cy="1889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9"/>
          <p:cNvSpPr txBox="1">
            <a:spLocks noGrp="1"/>
          </p:cNvSpPr>
          <p:nvPr>
            <p:ph type="body" idx="1"/>
          </p:nvPr>
        </p:nvSpPr>
        <p:spPr>
          <a:xfrm rot="5400000">
            <a:off x="1146176" y="379412"/>
            <a:ext cx="5457825" cy="551815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Clr>
                <a:srgbClr val="000000"/>
              </a:buClr>
              <a:buSzPts val="1800"/>
              <a:buChar char="–"/>
              <a:defRPr/>
            </a:lvl2pPr>
            <a:lvl3pPr marL="1371600" lvl="2" indent="-342900" algn="l">
              <a:spcBef>
                <a:spcPts val="360"/>
              </a:spcBef>
              <a:spcAft>
                <a:spcPts val="0"/>
              </a:spcAft>
              <a:buClr>
                <a:srgbClr val="000000"/>
              </a:buClr>
              <a:buSzPts val="1800"/>
              <a:buChar char="•"/>
              <a:defRPr/>
            </a:lvl3pPr>
            <a:lvl4pPr marL="1828800" lvl="3" indent="-342900" algn="l">
              <a:spcBef>
                <a:spcPts val="360"/>
              </a:spcBef>
              <a:spcAft>
                <a:spcPts val="0"/>
              </a:spcAft>
              <a:buClr>
                <a:srgbClr val="000000"/>
              </a:buClr>
              <a:buSzPts val="1800"/>
              <a:buChar char="–"/>
              <a:defRPr/>
            </a:lvl4pPr>
            <a:lvl5pPr marL="2286000" lvl="4" indent="-342900" algn="l">
              <a:spcBef>
                <a:spcPts val="36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9"/>
          <p:cNvSpPr txBox="1">
            <a:spLocks noGrp="1"/>
          </p:cNvSpPr>
          <p:nvPr>
            <p:ph type="dt" idx="10"/>
          </p:nvPr>
        </p:nvSpPr>
        <p:spPr>
          <a:xfrm>
            <a:off x="4343400" y="6146800"/>
            <a:ext cx="19050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1219200" y="61468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6553200" y="61468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9pPr>
          </a:lstStyle>
          <a:p>
            <a:pPr marL="0" lvl="0" indent="0" algn="r" rtl="0">
              <a:spcBef>
                <a:spcPts val="0"/>
              </a:spcBef>
              <a:spcAft>
                <a:spcPts val="0"/>
              </a:spcAft>
              <a:buNone/>
            </a:pPr>
            <a:r>
              <a:rPr lang="en-US"/>
              <a:t>Pagina </a:t>
            </a: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1116012" y="409575"/>
            <a:ext cx="7559675" cy="5048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0"/>
          <p:cNvSpPr txBox="1">
            <a:spLocks noGrp="1"/>
          </p:cNvSpPr>
          <p:nvPr>
            <p:ph type="body" idx="1"/>
          </p:nvPr>
        </p:nvSpPr>
        <p:spPr>
          <a:xfrm rot="5400000">
            <a:off x="2838449" y="30162"/>
            <a:ext cx="4114800" cy="755967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Clr>
                <a:srgbClr val="000000"/>
              </a:buClr>
              <a:buSzPts val="1800"/>
              <a:buChar char="–"/>
              <a:defRPr/>
            </a:lvl2pPr>
            <a:lvl3pPr marL="1371600" lvl="2" indent="-342900" algn="l">
              <a:spcBef>
                <a:spcPts val="360"/>
              </a:spcBef>
              <a:spcAft>
                <a:spcPts val="0"/>
              </a:spcAft>
              <a:buClr>
                <a:srgbClr val="000000"/>
              </a:buClr>
              <a:buSzPts val="1800"/>
              <a:buChar char="•"/>
              <a:defRPr/>
            </a:lvl3pPr>
            <a:lvl4pPr marL="1828800" lvl="3" indent="-342900" algn="l">
              <a:spcBef>
                <a:spcPts val="360"/>
              </a:spcBef>
              <a:spcAft>
                <a:spcPts val="0"/>
              </a:spcAft>
              <a:buClr>
                <a:srgbClr val="000000"/>
              </a:buClr>
              <a:buSzPts val="1800"/>
              <a:buChar char="–"/>
              <a:defRPr/>
            </a:lvl4pPr>
            <a:lvl5pPr marL="2286000" lvl="4" indent="-342900" algn="l">
              <a:spcBef>
                <a:spcPts val="360"/>
              </a:spcBef>
              <a:spcAft>
                <a:spcPts val="0"/>
              </a:spcAft>
              <a:buClr>
                <a:srgbClr val="000000"/>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30"/>
          <p:cNvSpPr txBox="1">
            <a:spLocks noGrp="1"/>
          </p:cNvSpPr>
          <p:nvPr>
            <p:ph type="dt" idx="10"/>
          </p:nvPr>
        </p:nvSpPr>
        <p:spPr>
          <a:xfrm>
            <a:off x="4343400" y="6146800"/>
            <a:ext cx="19050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0"/>
          <p:cNvSpPr txBox="1">
            <a:spLocks noGrp="1"/>
          </p:cNvSpPr>
          <p:nvPr>
            <p:ph type="ftr" idx="11"/>
          </p:nvPr>
        </p:nvSpPr>
        <p:spPr>
          <a:xfrm>
            <a:off x="1219200" y="61468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0"/>
          <p:cNvSpPr txBox="1">
            <a:spLocks noGrp="1"/>
          </p:cNvSpPr>
          <p:nvPr>
            <p:ph type="sldNum" idx="12"/>
          </p:nvPr>
        </p:nvSpPr>
        <p:spPr>
          <a:xfrm>
            <a:off x="6553200" y="61468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9pPr>
          </a:lstStyle>
          <a:p>
            <a:pPr marL="0" lvl="0" indent="0" algn="r" rtl="0">
              <a:spcBef>
                <a:spcPts val="0"/>
              </a:spcBef>
              <a:spcAft>
                <a:spcPts val="0"/>
              </a:spcAft>
              <a:buNone/>
            </a:pPr>
            <a:r>
              <a:rPr lang="en-US"/>
              <a:t>Pagina </a:t>
            </a: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4"/>
        <p:cNvGrpSpPr/>
        <p:nvPr/>
      </p:nvGrpSpPr>
      <p:grpSpPr>
        <a:xfrm>
          <a:off x="0" y="0"/>
          <a:ext cx="0" cy="0"/>
          <a:chOff x="0" y="0"/>
          <a:chExt cx="0" cy="0"/>
        </a:xfrm>
      </p:grpSpPr>
      <p:sp>
        <p:nvSpPr>
          <p:cNvPr id="65" name="Google Shape;65;p31"/>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1"/>
          <p:cNvSpPr>
            <a:spLocks noGrp="1"/>
          </p:cNvSpPr>
          <p:nvPr>
            <p:ph type="pic" idx="2"/>
          </p:nvPr>
        </p:nvSpPr>
        <p:spPr>
          <a:xfrm>
            <a:off x="3887788" y="987425"/>
            <a:ext cx="4629150" cy="4873625"/>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rgbClr val="822433"/>
              </a:buClr>
              <a:buSzPts val="3200"/>
              <a:buFont typeface="Arial"/>
              <a:buNone/>
              <a:defRPr sz="3200" b="0" i="0" u="none" strike="noStrike" cap="none">
                <a:solidFill>
                  <a:srgbClr val="000000"/>
                </a:solidFill>
                <a:latin typeface="Arial"/>
                <a:ea typeface="Arial"/>
                <a:cs typeface="Arial"/>
                <a:sym typeface="Arial"/>
              </a:defRPr>
            </a:lvl1pPr>
            <a:lvl2pPr marR="0" lvl="1" algn="l" rtl="0">
              <a:spcBef>
                <a:spcPts val="56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l" rtl="0">
              <a:spcBef>
                <a:spcPts val="48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R="0" lvl="3" algn="l" rtl="0">
              <a:spcBef>
                <a:spcPts val="40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4pPr>
            <a:lvl5pPr marR="0" lvl="4" algn="l" rtl="0">
              <a:spcBef>
                <a:spcPts val="40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7" name="Google Shape;67;p31"/>
          <p:cNvSpPr txBox="1">
            <a:spLocks noGrp="1"/>
          </p:cNvSpPr>
          <p:nvPr>
            <p:ph type="body" idx="1"/>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SzPts val="1600"/>
              <a:buFont typeface="Arial"/>
              <a:buNone/>
              <a:defRPr sz="1600"/>
            </a:lvl1pPr>
            <a:lvl2pPr marL="914400" lvl="1" indent="-228600" algn="l">
              <a:spcBef>
                <a:spcPts val="280"/>
              </a:spcBef>
              <a:spcAft>
                <a:spcPts val="0"/>
              </a:spcAft>
              <a:buClr>
                <a:srgbClr val="000000"/>
              </a:buClr>
              <a:buSzPts val="1400"/>
              <a:buFont typeface="Arial"/>
              <a:buNone/>
              <a:defRPr sz="1400"/>
            </a:lvl2pPr>
            <a:lvl3pPr marL="1371600" lvl="2" indent="-228600" algn="l">
              <a:spcBef>
                <a:spcPts val="240"/>
              </a:spcBef>
              <a:spcAft>
                <a:spcPts val="0"/>
              </a:spcAft>
              <a:buClr>
                <a:srgbClr val="000000"/>
              </a:buClr>
              <a:buSzPts val="1200"/>
              <a:buFont typeface="Arial"/>
              <a:buNone/>
              <a:defRPr sz="1200"/>
            </a:lvl3pPr>
            <a:lvl4pPr marL="1828800" lvl="3" indent="-228600" algn="l">
              <a:spcBef>
                <a:spcPts val="200"/>
              </a:spcBef>
              <a:spcAft>
                <a:spcPts val="0"/>
              </a:spcAft>
              <a:buClr>
                <a:srgbClr val="000000"/>
              </a:buClr>
              <a:buSzPts val="1000"/>
              <a:buFont typeface="Arial"/>
              <a:buNone/>
              <a:defRPr sz="1000"/>
            </a:lvl4pPr>
            <a:lvl5pPr marL="2286000" lvl="4" indent="-228600" algn="l">
              <a:spcBef>
                <a:spcPts val="200"/>
              </a:spcBef>
              <a:spcAft>
                <a:spcPts val="0"/>
              </a:spcAft>
              <a:buClr>
                <a:srgbClr val="000000"/>
              </a:buClr>
              <a:buSzPts val="1000"/>
              <a:buFont typeface="Arial"/>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p31"/>
          <p:cNvSpPr txBox="1">
            <a:spLocks noGrp="1"/>
          </p:cNvSpPr>
          <p:nvPr>
            <p:ph type="dt" idx="10"/>
          </p:nvPr>
        </p:nvSpPr>
        <p:spPr>
          <a:xfrm>
            <a:off x="4343400" y="6146800"/>
            <a:ext cx="19050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1"/>
          <p:cNvSpPr txBox="1">
            <a:spLocks noGrp="1"/>
          </p:cNvSpPr>
          <p:nvPr>
            <p:ph type="ftr" idx="11"/>
          </p:nvPr>
        </p:nvSpPr>
        <p:spPr>
          <a:xfrm>
            <a:off x="1219200" y="61468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1"/>
          <p:cNvSpPr txBox="1">
            <a:spLocks noGrp="1"/>
          </p:cNvSpPr>
          <p:nvPr>
            <p:ph type="sldNum" idx="12"/>
          </p:nvPr>
        </p:nvSpPr>
        <p:spPr>
          <a:xfrm>
            <a:off x="6553200" y="61468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9pPr>
          </a:lstStyle>
          <a:p>
            <a:pPr marL="0" lvl="0" indent="0" algn="r" rtl="0">
              <a:spcBef>
                <a:spcPts val="0"/>
              </a:spcBef>
              <a:spcAft>
                <a:spcPts val="0"/>
              </a:spcAft>
              <a:buNone/>
            </a:pPr>
            <a:r>
              <a:rPr lang="en-US"/>
              <a:t>Pagina </a:t>
            </a: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71"/>
        <p:cNvGrpSpPr/>
        <p:nvPr/>
      </p:nvGrpSpPr>
      <p:grpSpPr>
        <a:xfrm>
          <a:off x="0" y="0"/>
          <a:ext cx="0" cy="0"/>
          <a:chOff x="0" y="0"/>
          <a:chExt cx="0" cy="0"/>
        </a:xfrm>
      </p:grpSpPr>
      <p:sp>
        <p:nvSpPr>
          <p:cNvPr id="72" name="Google Shape;72;p32"/>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2"/>
          <p:cNvSpPr txBox="1">
            <a:spLocks noGrp="1"/>
          </p:cNvSpPr>
          <p:nvPr>
            <p:ph type="body" idx="1"/>
          </p:nvPr>
        </p:nvSpPr>
        <p:spPr>
          <a:xfrm>
            <a:off x="3887788" y="987425"/>
            <a:ext cx="4629150" cy="487362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SzPts val="3200"/>
              <a:buFont typeface="Arial"/>
              <a:buChar char="•"/>
              <a:defRPr sz="3200"/>
            </a:lvl1pPr>
            <a:lvl2pPr marL="914400" lvl="1" indent="-406400" algn="l">
              <a:spcBef>
                <a:spcPts val="560"/>
              </a:spcBef>
              <a:spcAft>
                <a:spcPts val="0"/>
              </a:spcAft>
              <a:buClr>
                <a:srgbClr val="000000"/>
              </a:buClr>
              <a:buSzPts val="2800"/>
              <a:buFont typeface="Arial"/>
              <a:buChar char="–"/>
              <a:defRPr sz="2800"/>
            </a:lvl2pPr>
            <a:lvl3pPr marL="1371600" lvl="2" indent="-381000" algn="l">
              <a:spcBef>
                <a:spcPts val="480"/>
              </a:spcBef>
              <a:spcAft>
                <a:spcPts val="0"/>
              </a:spcAft>
              <a:buClr>
                <a:srgbClr val="000000"/>
              </a:buClr>
              <a:buSzPts val="2400"/>
              <a:buFont typeface="Arial"/>
              <a:buChar char="•"/>
              <a:defRPr sz="2400"/>
            </a:lvl3pPr>
            <a:lvl4pPr marL="1828800" lvl="3" indent="-355600" algn="l">
              <a:spcBef>
                <a:spcPts val="400"/>
              </a:spcBef>
              <a:spcAft>
                <a:spcPts val="0"/>
              </a:spcAft>
              <a:buClr>
                <a:srgbClr val="000000"/>
              </a:buClr>
              <a:buSzPts val="2000"/>
              <a:buFont typeface="Arial"/>
              <a:buChar char="–"/>
              <a:defRPr sz="2000"/>
            </a:lvl4pPr>
            <a:lvl5pPr marL="2286000" lvl="4" indent="-355600" algn="l">
              <a:spcBef>
                <a:spcPts val="400"/>
              </a:spcBef>
              <a:spcAft>
                <a:spcPts val="0"/>
              </a:spcAft>
              <a:buClr>
                <a:srgbClr val="000000"/>
              </a:buClr>
              <a:buSzPts val="2000"/>
              <a:buFont typeface="Arial"/>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4" name="Google Shape;74;p32"/>
          <p:cNvSpPr txBox="1">
            <a:spLocks noGrp="1"/>
          </p:cNvSpPr>
          <p:nvPr>
            <p:ph type="body" idx="2"/>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SzPts val="1600"/>
              <a:buFont typeface="Arial"/>
              <a:buNone/>
              <a:defRPr sz="1600"/>
            </a:lvl1pPr>
            <a:lvl2pPr marL="914400" lvl="1" indent="-228600" algn="l">
              <a:spcBef>
                <a:spcPts val="280"/>
              </a:spcBef>
              <a:spcAft>
                <a:spcPts val="0"/>
              </a:spcAft>
              <a:buClr>
                <a:srgbClr val="000000"/>
              </a:buClr>
              <a:buSzPts val="1400"/>
              <a:buFont typeface="Arial"/>
              <a:buNone/>
              <a:defRPr sz="1400"/>
            </a:lvl2pPr>
            <a:lvl3pPr marL="1371600" lvl="2" indent="-228600" algn="l">
              <a:spcBef>
                <a:spcPts val="240"/>
              </a:spcBef>
              <a:spcAft>
                <a:spcPts val="0"/>
              </a:spcAft>
              <a:buClr>
                <a:srgbClr val="000000"/>
              </a:buClr>
              <a:buSzPts val="1200"/>
              <a:buFont typeface="Arial"/>
              <a:buNone/>
              <a:defRPr sz="1200"/>
            </a:lvl3pPr>
            <a:lvl4pPr marL="1828800" lvl="3" indent="-228600" algn="l">
              <a:spcBef>
                <a:spcPts val="200"/>
              </a:spcBef>
              <a:spcAft>
                <a:spcPts val="0"/>
              </a:spcAft>
              <a:buClr>
                <a:srgbClr val="000000"/>
              </a:buClr>
              <a:buSzPts val="1000"/>
              <a:buFont typeface="Arial"/>
              <a:buNone/>
              <a:defRPr sz="1000"/>
            </a:lvl4pPr>
            <a:lvl5pPr marL="2286000" lvl="4" indent="-228600" algn="l">
              <a:spcBef>
                <a:spcPts val="200"/>
              </a:spcBef>
              <a:spcAft>
                <a:spcPts val="0"/>
              </a:spcAft>
              <a:buClr>
                <a:srgbClr val="000000"/>
              </a:buClr>
              <a:buSzPts val="1000"/>
              <a:buFont typeface="Arial"/>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5" name="Google Shape;75;p32"/>
          <p:cNvSpPr txBox="1">
            <a:spLocks noGrp="1"/>
          </p:cNvSpPr>
          <p:nvPr>
            <p:ph type="dt" idx="10"/>
          </p:nvPr>
        </p:nvSpPr>
        <p:spPr>
          <a:xfrm>
            <a:off x="4343400" y="6146800"/>
            <a:ext cx="19050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1219200" y="61468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1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6553200" y="61468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9pPr>
          </a:lstStyle>
          <a:p>
            <a:pPr marL="0" lvl="0" indent="0" algn="r" rtl="0">
              <a:spcBef>
                <a:spcPts val="0"/>
              </a:spcBef>
              <a:spcAft>
                <a:spcPts val="0"/>
              </a:spcAft>
              <a:buNone/>
            </a:pPr>
            <a:r>
              <a:rPr lang="en-US"/>
              <a:t>Pagina </a:t>
            </a: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22"/>
          <p:cNvGrpSpPr/>
          <p:nvPr/>
        </p:nvGrpSpPr>
        <p:grpSpPr>
          <a:xfrm>
            <a:off x="0" y="6096000"/>
            <a:ext cx="9144000" cy="762000"/>
            <a:chOff x="0" y="3840"/>
            <a:chExt cx="5760" cy="480"/>
          </a:xfrm>
        </p:grpSpPr>
        <p:sp>
          <p:nvSpPr>
            <p:cNvPr id="11" name="Google Shape;11;p22"/>
            <p:cNvSpPr txBox="1"/>
            <p:nvPr/>
          </p:nvSpPr>
          <p:spPr>
            <a:xfrm>
              <a:off x="0" y="3984"/>
              <a:ext cx="5760" cy="336"/>
            </a:xfrm>
            <a:prstGeom prst="rect">
              <a:avLst/>
            </a:prstGeom>
            <a:solidFill>
              <a:srgbClr val="8224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sp>
          <p:nvSpPr>
            <p:cNvPr id="12" name="Google Shape;12;p22"/>
            <p:cNvSpPr txBox="1"/>
            <p:nvPr/>
          </p:nvSpPr>
          <p:spPr>
            <a:xfrm>
              <a:off x="768" y="3840"/>
              <a:ext cx="4992" cy="480"/>
            </a:xfrm>
            <a:prstGeom prst="rect">
              <a:avLst/>
            </a:prstGeom>
            <a:solidFill>
              <a:srgbClr val="8224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grpSp>
      <p:sp>
        <p:nvSpPr>
          <p:cNvPr id="13" name="Google Shape;13;p22"/>
          <p:cNvSpPr txBox="1">
            <a:spLocks noGrp="1"/>
          </p:cNvSpPr>
          <p:nvPr>
            <p:ph type="title"/>
          </p:nvPr>
        </p:nvSpPr>
        <p:spPr>
          <a:xfrm>
            <a:off x="1116012" y="409575"/>
            <a:ext cx="7559675" cy="5048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b="1" i="0" u="none" strike="noStrike" cap="none">
                <a:solidFill>
                  <a:srgbClr val="822433"/>
                </a:solidFill>
                <a:latin typeface="Arial"/>
                <a:ea typeface="Arial"/>
                <a:cs typeface="Arial"/>
                <a:sym typeface="Arial"/>
              </a:defRPr>
            </a:lvl1pPr>
            <a:lvl2pPr marR="0" lvl="1" algn="l" rtl="0">
              <a:spcBef>
                <a:spcPts val="0"/>
              </a:spcBef>
              <a:spcAft>
                <a:spcPts val="0"/>
              </a:spcAft>
              <a:buSzPts val="1400"/>
              <a:buNone/>
              <a:defRPr sz="2400" b="1" i="0" u="none" strike="noStrike" cap="none">
                <a:solidFill>
                  <a:srgbClr val="822433"/>
                </a:solidFill>
                <a:latin typeface="Arial"/>
                <a:ea typeface="Arial"/>
                <a:cs typeface="Arial"/>
                <a:sym typeface="Arial"/>
              </a:defRPr>
            </a:lvl2pPr>
            <a:lvl3pPr marR="0" lvl="2" algn="l" rtl="0">
              <a:spcBef>
                <a:spcPts val="0"/>
              </a:spcBef>
              <a:spcAft>
                <a:spcPts val="0"/>
              </a:spcAft>
              <a:buSzPts val="1400"/>
              <a:buNone/>
              <a:defRPr sz="2400" b="1" i="0" u="none" strike="noStrike" cap="none">
                <a:solidFill>
                  <a:srgbClr val="822433"/>
                </a:solidFill>
                <a:latin typeface="Arial"/>
                <a:ea typeface="Arial"/>
                <a:cs typeface="Arial"/>
                <a:sym typeface="Arial"/>
              </a:defRPr>
            </a:lvl3pPr>
            <a:lvl4pPr marR="0" lvl="3" algn="l" rtl="0">
              <a:spcBef>
                <a:spcPts val="0"/>
              </a:spcBef>
              <a:spcAft>
                <a:spcPts val="0"/>
              </a:spcAft>
              <a:buSzPts val="1400"/>
              <a:buNone/>
              <a:defRPr sz="2400" b="1" i="0" u="none" strike="noStrike" cap="none">
                <a:solidFill>
                  <a:srgbClr val="822433"/>
                </a:solidFill>
                <a:latin typeface="Arial"/>
                <a:ea typeface="Arial"/>
                <a:cs typeface="Arial"/>
                <a:sym typeface="Arial"/>
              </a:defRPr>
            </a:lvl4pPr>
            <a:lvl5pPr marR="0" lvl="4" algn="l" rtl="0">
              <a:spcBef>
                <a:spcPts val="0"/>
              </a:spcBef>
              <a:spcAft>
                <a:spcPts val="0"/>
              </a:spcAft>
              <a:buSzPts val="1400"/>
              <a:buNone/>
              <a:defRPr sz="2400" b="1" i="0" u="none" strike="noStrike" cap="none">
                <a:solidFill>
                  <a:srgbClr val="822433"/>
                </a:solidFill>
                <a:latin typeface="Arial"/>
                <a:ea typeface="Arial"/>
                <a:cs typeface="Arial"/>
                <a:sym typeface="Arial"/>
              </a:defRPr>
            </a:lvl5pPr>
            <a:lvl6pPr marR="0" lvl="5" algn="l" rtl="0">
              <a:spcBef>
                <a:spcPts val="0"/>
              </a:spcBef>
              <a:spcAft>
                <a:spcPts val="0"/>
              </a:spcAft>
              <a:buSzPts val="1400"/>
              <a:buNone/>
              <a:defRPr sz="2400" b="1" i="0" u="none" strike="noStrike" cap="none">
                <a:solidFill>
                  <a:srgbClr val="822433"/>
                </a:solidFill>
                <a:latin typeface="Arial"/>
                <a:ea typeface="Arial"/>
                <a:cs typeface="Arial"/>
                <a:sym typeface="Arial"/>
              </a:defRPr>
            </a:lvl6pPr>
            <a:lvl7pPr marR="0" lvl="6" algn="l" rtl="0">
              <a:spcBef>
                <a:spcPts val="0"/>
              </a:spcBef>
              <a:spcAft>
                <a:spcPts val="0"/>
              </a:spcAft>
              <a:buSzPts val="1400"/>
              <a:buNone/>
              <a:defRPr sz="2400" b="1" i="0" u="none" strike="noStrike" cap="none">
                <a:solidFill>
                  <a:srgbClr val="822433"/>
                </a:solidFill>
                <a:latin typeface="Arial"/>
                <a:ea typeface="Arial"/>
                <a:cs typeface="Arial"/>
                <a:sym typeface="Arial"/>
              </a:defRPr>
            </a:lvl7pPr>
            <a:lvl8pPr marR="0" lvl="7" algn="l" rtl="0">
              <a:spcBef>
                <a:spcPts val="0"/>
              </a:spcBef>
              <a:spcAft>
                <a:spcPts val="0"/>
              </a:spcAft>
              <a:buSzPts val="1400"/>
              <a:buNone/>
              <a:defRPr sz="2400" b="1" i="0" u="none" strike="noStrike" cap="none">
                <a:solidFill>
                  <a:srgbClr val="822433"/>
                </a:solidFill>
                <a:latin typeface="Arial"/>
                <a:ea typeface="Arial"/>
                <a:cs typeface="Arial"/>
                <a:sym typeface="Arial"/>
              </a:defRPr>
            </a:lvl8pPr>
            <a:lvl9pPr marR="0" lvl="8" algn="l" rtl="0">
              <a:spcBef>
                <a:spcPts val="0"/>
              </a:spcBef>
              <a:spcAft>
                <a:spcPts val="0"/>
              </a:spcAft>
              <a:buSzPts val="1400"/>
              <a:buNone/>
              <a:defRPr sz="2400" b="1" i="0" u="none" strike="noStrike" cap="none">
                <a:solidFill>
                  <a:srgbClr val="822433"/>
                </a:solidFill>
                <a:latin typeface="Arial"/>
                <a:ea typeface="Arial"/>
                <a:cs typeface="Arial"/>
                <a:sym typeface="Arial"/>
              </a:defRPr>
            </a:lvl9pPr>
          </a:lstStyle>
          <a:p>
            <a:endParaRPr/>
          </a:p>
        </p:txBody>
      </p:sp>
      <p:sp>
        <p:nvSpPr>
          <p:cNvPr id="14" name="Google Shape;14;p22"/>
          <p:cNvSpPr txBox="1">
            <a:spLocks noGrp="1"/>
          </p:cNvSpPr>
          <p:nvPr>
            <p:ph type="body" idx="1"/>
          </p:nvPr>
        </p:nvSpPr>
        <p:spPr>
          <a:xfrm>
            <a:off x="1116012" y="1752600"/>
            <a:ext cx="7559675" cy="41148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822433"/>
              </a:buClr>
              <a:buSzPts val="2400"/>
              <a:buFont typeface="Arial"/>
              <a:buChar char="•"/>
              <a:defRPr sz="2400" b="0" i="0" u="none" strike="noStrike" cap="none">
                <a:solidFill>
                  <a:srgbClr val="000000"/>
                </a:solidFill>
                <a:latin typeface="Arial"/>
                <a:ea typeface="Arial"/>
                <a:cs typeface="Arial"/>
                <a:sym typeface="Arial"/>
              </a:defRPr>
            </a:lvl1pPr>
            <a:lvl2pPr marL="914400" marR="0" lvl="1" indent="-355600" algn="l" rtl="0">
              <a:spcBef>
                <a:spcPts val="4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2pPr>
            <a:lvl3pPr marL="1371600" marR="0" lvl="2" indent="-330200" algn="l" rtl="0">
              <a:spcBef>
                <a:spcPts val="32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3pPr>
            <a:lvl4pPr marL="1828800" marR="0" lvl="3" indent="-317500" algn="l" rtl="0">
              <a:spcBef>
                <a:spcPts val="28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04800" algn="l" rtl="0">
              <a:spcBef>
                <a:spcPts val="24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 name="Google Shape;15;p22"/>
          <p:cNvSpPr txBox="1">
            <a:spLocks noGrp="1"/>
          </p:cNvSpPr>
          <p:nvPr>
            <p:ph type="dt" idx="10"/>
          </p:nvPr>
        </p:nvSpPr>
        <p:spPr>
          <a:xfrm>
            <a:off x="4343400" y="6146800"/>
            <a:ext cx="1905000" cy="4572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SzPts val="1400"/>
              <a:buNone/>
              <a:defRPr sz="11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9pPr>
          </a:lstStyle>
          <a:p>
            <a:endParaRPr/>
          </a:p>
        </p:txBody>
      </p:sp>
      <p:sp>
        <p:nvSpPr>
          <p:cNvPr id="16" name="Google Shape;16;p22"/>
          <p:cNvSpPr txBox="1">
            <a:spLocks noGrp="1"/>
          </p:cNvSpPr>
          <p:nvPr>
            <p:ph type="ftr" idx="11"/>
          </p:nvPr>
        </p:nvSpPr>
        <p:spPr>
          <a:xfrm>
            <a:off x="1219200" y="61468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1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900" b="0" i="0" u="none" strike="noStrike" cap="none">
                <a:solidFill>
                  <a:schemeClr val="lt1"/>
                </a:solidFill>
                <a:latin typeface="Arial"/>
                <a:ea typeface="Arial"/>
                <a:cs typeface="Arial"/>
                <a:sym typeface="Arial"/>
              </a:defRPr>
            </a:lvl9pPr>
          </a:lstStyle>
          <a:p>
            <a:endParaRPr/>
          </a:p>
        </p:txBody>
      </p:sp>
      <p:sp>
        <p:nvSpPr>
          <p:cNvPr id="17" name="Google Shape;17;p22"/>
          <p:cNvSpPr txBox="1">
            <a:spLocks noGrp="1"/>
          </p:cNvSpPr>
          <p:nvPr>
            <p:ph type="sldNum" idx="12"/>
          </p:nvPr>
        </p:nvSpPr>
        <p:spPr>
          <a:xfrm>
            <a:off x="6553200" y="61468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1100"/>
              <a:buFont typeface="Arial"/>
              <a:buNone/>
              <a:defRPr sz="1100" b="0" i="0" u="none">
                <a:solidFill>
                  <a:schemeClr val="lt1"/>
                </a:solidFill>
                <a:latin typeface="Arial"/>
                <a:ea typeface="Arial"/>
                <a:cs typeface="Arial"/>
                <a:sym typeface="Arial"/>
              </a:defRPr>
            </a:lvl9pPr>
          </a:lstStyle>
          <a:p>
            <a:pPr marL="0" lvl="0" indent="0" algn="r" rtl="0">
              <a:spcBef>
                <a:spcPts val="0"/>
              </a:spcBef>
              <a:spcAft>
                <a:spcPts val="0"/>
              </a:spcAft>
              <a:buNone/>
            </a:pPr>
            <a:r>
              <a:rPr lang="en-US"/>
              <a:t>Pagina </a:t>
            </a:r>
            <a:fld id="{00000000-1234-1234-1234-123412341234}" type="slidenum">
              <a:rPr lang="en-US"/>
              <a:t>‹N›</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jpeg"/></Relationships>
</file>

<file path=ppt/slides/_rels/slide3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108"/>
        <p:cNvGrpSpPr/>
        <p:nvPr/>
      </p:nvGrpSpPr>
      <p:grpSpPr>
        <a:xfrm>
          <a:off x="0" y="0"/>
          <a:ext cx="0" cy="0"/>
          <a:chOff x="0" y="0"/>
          <a:chExt cx="0" cy="0"/>
        </a:xfrm>
      </p:grpSpPr>
      <p:sp>
        <p:nvSpPr>
          <p:cNvPr id="109" name="Google Shape;109;p1"/>
          <p:cNvSpPr txBox="1"/>
          <p:nvPr/>
        </p:nvSpPr>
        <p:spPr>
          <a:xfrm>
            <a:off x="0" y="0"/>
            <a:ext cx="9144000" cy="3429000"/>
          </a:xfrm>
          <a:prstGeom prst="rect">
            <a:avLst/>
          </a:prstGeom>
          <a:solidFill>
            <a:srgbClr val="00677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grpSp>
        <p:nvGrpSpPr>
          <p:cNvPr id="112" name="Google Shape;112;p1"/>
          <p:cNvGrpSpPr/>
          <p:nvPr/>
        </p:nvGrpSpPr>
        <p:grpSpPr>
          <a:xfrm>
            <a:off x="0" y="2759075"/>
            <a:ext cx="9145587" cy="4098925"/>
            <a:chOff x="0" y="1738"/>
            <a:chExt cx="5761" cy="2582"/>
          </a:xfrm>
        </p:grpSpPr>
        <p:pic>
          <p:nvPicPr>
            <p:cNvPr id="113" name="Google Shape;113;p1" descr="Fondino"/>
            <p:cNvPicPr preferRelativeResize="0"/>
            <p:nvPr/>
          </p:nvPicPr>
          <p:blipFill rotWithShape="1">
            <a:blip r:embed="rId3">
              <a:alphaModFix/>
            </a:blip>
            <a:srcRect/>
            <a:stretch/>
          </p:blipFill>
          <p:spPr>
            <a:xfrm>
              <a:off x="0" y="2158"/>
              <a:ext cx="5760" cy="2162"/>
            </a:xfrm>
            <a:prstGeom prst="rect">
              <a:avLst/>
            </a:prstGeom>
            <a:noFill/>
            <a:ln>
              <a:noFill/>
            </a:ln>
          </p:spPr>
        </p:pic>
        <p:pic>
          <p:nvPicPr>
            <p:cNvPr id="114" name="Google Shape;114;p1" descr="logo +marchio"/>
            <p:cNvPicPr preferRelativeResize="0"/>
            <p:nvPr/>
          </p:nvPicPr>
          <p:blipFill rotWithShape="1">
            <a:blip r:embed="rId4">
              <a:alphaModFix/>
            </a:blip>
            <a:srcRect/>
            <a:stretch/>
          </p:blipFill>
          <p:spPr>
            <a:xfrm>
              <a:off x="0" y="2160"/>
              <a:ext cx="5761" cy="722"/>
            </a:xfrm>
            <a:prstGeom prst="rect">
              <a:avLst/>
            </a:prstGeom>
            <a:noFill/>
            <a:ln>
              <a:noFill/>
            </a:ln>
          </p:spPr>
        </p:pic>
        <p:pic>
          <p:nvPicPr>
            <p:cNvPr id="115" name="Google Shape;115;p1" descr="fascia"/>
            <p:cNvPicPr preferRelativeResize="0"/>
            <p:nvPr/>
          </p:nvPicPr>
          <p:blipFill rotWithShape="1">
            <a:blip r:embed="rId5">
              <a:alphaModFix/>
            </a:blip>
            <a:srcRect/>
            <a:stretch/>
          </p:blipFill>
          <p:spPr>
            <a:xfrm>
              <a:off x="1316" y="1738"/>
              <a:ext cx="4444" cy="422"/>
            </a:xfrm>
            <a:prstGeom prst="rect">
              <a:avLst/>
            </a:prstGeom>
            <a:noFill/>
            <a:ln>
              <a:noFill/>
            </a:ln>
          </p:spPr>
        </p:pic>
      </p:grpSp>
      <p:sp>
        <p:nvSpPr>
          <p:cNvPr id="13" name="Rectangle 4">
            <a:extLst>
              <a:ext uri="{FF2B5EF4-FFF2-40B4-BE49-F238E27FC236}">
                <a16:creationId xmlns:a16="http://schemas.microsoft.com/office/drawing/2014/main" id="{12418F84-C3FF-4C53-BEE8-65BA50C6C7DD}"/>
              </a:ext>
            </a:extLst>
          </p:cNvPr>
          <p:cNvSpPr>
            <a:spLocks noGrp="1" noChangeArrowheads="1"/>
          </p:cNvSpPr>
          <p:nvPr/>
        </p:nvSpPr>
        <p:spPr bwMode="auto">
          <a:xfrm>
            <a:off x="1187450" y="1152525"/>
            <a:ext cx="7199313" cy="141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5621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19812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4384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895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352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10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buFontTx/>
              <a:buNone/>
            </a:pPr>
            <a:r>
              <a:rPr lang="it-IT" altLang="it-IT"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La Foglia </a:t>
            </a:r>
          </a:p>
          <a:p>
            <a:pPr eaLnBrk="1" hangingPunct="1">
              <a:buFontTx/>
              <a:buNone/>
            </a:pPr>
            <a:r>
              <a:rPr lang="it-IT" altLang="it-IT"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Il Fiore</a:t>
            </a:r>
          </a:p>
        </p:txBody>
      </p:sp>
      <p:sp>
        <p:nvSpPr>
          <p:cNvPr id="14" name="Rectangle 3">
            <a:extLst>
              <a:ext uri="{FF2B5EF4-FFF2-40B4-BE49-F238E27FC236}">
                <a16:creationId xmlns:a16="http://schemas.microsoft.com/office/drawing/2014/main" id="{FEEEB923-54B5-49CA-9C47-BF1898DD7523}"/>
              </a:ext>
            </a:extLst>
          </p:cNvPr>
          <p:cNvSpPr>
            <a:spLocks noGrp="1" noChangeArrowheads="1"/>
          </p:cNvSpPr>
          <p:nvPr/>
        </p:nvSpPr>
        <p:spPr bwMode="auto">
          <a:xfrm>
            <a:off x="1206500" y="484188"/>
            <a:ext cx="60960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5621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19812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4384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895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352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10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it-IT" altLang="it-IT" dirty="0">
                <a:solidFill>
                  <a:schemeClr val="bg1"/>
                </a:solidFill>
              </a:rPr>
              <a:t>Laboratorio didattico n.5</a:t>
            </a:r>
          </a:p>
        </p:txBody>
      </p:sp>
      <p:sp>
        <p:nvSpPr>
          <p:cNvPr id="15" name="Rectangle 3">
            <a:extLst>
              <a:ext uri="{FF2B5EF4-FFF2-40B4-BE49-F238E27FC236}">
                <a16:creationId xmlns:a16="http://schemas.microsoft.com/office/drawing/2014/main" id="{EA258FF2-5EC7-4D0A-8E1C-C1F07BB005D3}"/>
              </a:ext>
            </a:extLst>
          </p:cNvPr>
          <p:cNvSpPr txBox="1">
            <a:spLocks noChangeArrowheads="1"/>
          </p:cNvSpPr>
          <p:nvPr/>
        </p:nvSpPr>
        <p:spPr bwMode="auto">
          <a:xfrm>
            <a:off x="2268538" y="4868863"/>
            <a:ext cx="6096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5621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19812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4384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895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352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10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it-IT" altLang="it-IT" sz="2000" b="1" dirty="0">
                <a:solidFill>
                  <a:schemeClr val="bg1"/>
                </a:solidFill>
              </a:rPr>
              <a:t>Corso di Botanica Morfo-funzionale </a:t>
            </a:r>
            <a:br>
              <a:rPr lang="it-IT" altLang="it-IT" sz="2000" b="1" dirty="0">
                <a:solidFill>
                  <a:schemeClr val="bg1"/>
                </a:solidFill>
              </a:rPr>
            </a:br>
            <a:r>
              <a:rPr lang="it-IT" altLang="it-IT" sz="2000" b="1" dirty="0">
                <a:solidFill>
                  <a:schemeClr val="bg1"/>
                </a:solidFill>
              </a:rPr>
              <a:t>A.A. 2024-2025</a:t>
            </a:r>
          </a:p>
          <a:p>
            <a:pPr eaLnBrk="1" hangingPunct="1">
              <a:spcBef>
                <a:spcPct val="0"/>
              </a:spcBef>
              <a:buClrTx/>
              <a:buFontTx/>
              <a:buNone/>
            </a:pPr>
            <a:endParaRPr lang="it-IT" altLang="it-IT" sz="2000" b="1"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9537" y="1533525"/>
            <a:ext cx="4416425" cy="3313112"/>
          </a:xfrm>
          <a:prstGeom prst="rect">
            <a:avLst/>
          </a:prstGeom>
          <a:noFill/>
          <a:ln>
            <a:noFill/>
          </a:ln>
        </p:spPr>
      </p:pic>
      <p:sp>
        <p:nvSpPr>
          <p:cNvPr id="200" name="Google Shape;200;p7"/>
          <p:cNvSpPr txBox="1"/>
          <p:nvPr/>
        </p:nvSpPr>
        <p:spPr>
          <a:xfrm>
            <a:off x="-396875" y="628650"/>
            <a:ext cx="5786437"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6600"/>
              </a:buClr>
              <a:buSzPts val="2000"/>
              <a:buFont typeface="Calibri"/>
              <a:buNone/>
            </a:pPr>
            <a:r>
              <a:rPr lang="en-US" sz="2000" b="1" i="1" u="none">
                <a:solidFill>
                  <a:srgbClr val="006600"/>
                </a:solidFill>
                <a:latin typeface="Calibri"/>
                <a:ea typeface="Calibri"/>
                <a:cs typeface="Calibri"/>
                <a:sym typeface="Calibri"/>
              </a:rPr>
              <a:t>Foglia sessile eu-dicotiledone</a:t>
            </a:r>
            <a:endParaRPr/>
          </a:p>
          <a:p>
            <a:pPr marL="0" marR="0" lvl="0" indent="0" algn="ctr" rtl="0">
              <a:lnSpc>
                <a:spcPct val="100000"/>
              </a:lnSpc>
              <a:spcBef>
                <a:spcPts val="0"/>
              </a:spcBef>
              <a:spcAft>
                <a:spcPts val="0"/>
              </a:spcAft>
              <a:buClr>
                <a:srgbClr val="006600"/>
              </a:buClr>
              <a:buSzPts val="2000"/>
              <a:buFont typeface="Calibri"/>
              <a:buNone/>
            </a:pPr>
            <a:r>
              <a:rPr lang="en-US" sz="2000" b="1" i="0" u="none">
                <a:solidFill>
                  <a:srgbClr val="006600"/>
                </a:solidFill>
                <a:latin typeface="Calibri"/>
                <a:ea typeface="Calibri"/>
                <a:cs typeface="Calibri"/>
                <a:sym typeface="Calibri"/>
              </a:rPr>
              <a:t>(</a:t>
            </a:r>
            <a:r>
              <a:rPr lang="en-US" sz="1400" b="1" i="1" u="none">
                <a:solidFill>
                  <a:srgbClr val="006600"/>
                </a:solidFill>
                <a:latin typeface="Calibri"/>
                <a:ea typeface="Calibri"/>
                <a:cs typeface="Calibri"/>
                <a:sym typeface="Calibri"/>
              </a:rPr>
              <a:t>Cytisus sessilifolius </a:t>
            </a:r>
            <a:r>
              <a:rPr lang="en-US" sz="1400" b="1" i="0" u="none">
                <a:solidFill>
                  <a:srgbClr val="006600"/>
                </a:solidFill>
                <a:latin typeface="Calibri"/>
                <a:ea typeface="Calibri"/>
                <a:cs typeface="Calibri"/>
                <a:sym typeface="Calibri"/>
              </a:rPr>
              <a:t>L..)</a:t>
            </a:r>
            <a:endParaRPr/>
          </a:p>
        </p:txBody>
      </p:sp>
      <p:pic>
        <p:nvPicPr>
          <p:cNvPr id="201" name="Google Shape;201;p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233987" y="1452562"/>
            <a:ext cx="2952750" cy="3935412"/>
          </a:xfrm>
          <a:prstGeom prst="rect">
            <a:avLst/>
          </a:prstGeom>
          <a:noFill/>
          <a:ln>
            <a:noFill/>
          </a:ln>
        </p:spPr>
      </p:pic>
      <p:sp>
        <p:nvSpPr>
          <p:cNvPr id="202" name="Google Shape;202;p7"/>
          <p:cNvSpPr txBox="1"/>
          <p:nvPr/>
        </p:nvSpPr>
        <p:spPr>
          <a:xfrm>
            <a:off x="3851275" y="608012"/>
            <a:ext cx="5786437" cy="6159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6600"/>
              </a:buClr>
              <a:buSzPts val="2000"/>
              <a:buFont typeface="Calibri"/>
              <a:buNone/>
            </a:pPr>
            <a:r>
              <a:rPr lang="en-US" sz="2000" b="1" i="1" u="none">
                <a:solidFill>
                  <a:srgbClr val="006600"/>
                </a:solidFill>
                <a:latin typeface="Calibri"/>
                <a:ea typeface="Calibri"/>
                <a:cs typeface="Calibri"/>
                <a:sym typeface="Calibri"/>
              </a:rPr>
              <a:t>Foglia sessile monocotiledone</a:t>
            </a:r>
            <a:endParaRPr/>
          </a:p>
          <a:p>
            <a:pPr marL="0" marR="0" lvl="0" indent="0" algn="ctr" rtl="0">
              <a:lnSpc>
                <a:spcPct val="100000"/>
              </a:lnSpc>
              <a:spcBef>
                <a:spcPts val="0"/>
              </a:spcBef>
              <a:spcAft>
                <a:spcPts val="0"/>
              </a:spcAft>
              <a:buClr>
                <a:srgbClr val="006600"/>
              </a:buClr>
              <a:buSzPts val="1400"/>
              <a:buFont typeface="Calibri"/>
              <a:buNone/>
            </a:pPr>
            <a:r>
              <a:rPr lang="en-US" sz="1400" b="1" i="0" u="none">
                <a:solidFill>
                  <a:srgbClr val="006600"/>
                </a:solidFill>
                <a:latin typeface="Calibri"/>
                <a:ea typeface="Calibri"/>
                <a:cs typeface="Calibri"/>
                <a:sym typeface="Calibri"/>
              </a:rPr>
              <a:t>(</a:t>
            </a:r>
            <a:r>
              <a:rPr lang="en-US" sz="1400" b="1" i="1" u="none">
                <a:solidFill>
                  <a:srgbClr val="006600"/>
                </a:solidFill>
                <a:latin typeface="Calibri"/>
                <a:ea typeface="Calibri"/>
                <a:cs typeface="Calibri"/>
                <a:sym typeface="Calibri"/>
              </a:rPr>
              <a:t>Echinochloa crus-galli </a:t>
            </a:r>
            <a:r>
              <a:rPr lang="en-US" sz="1400" b="1" i="0" u="none">
                <a:solidFill>
                  <a:srgbClr val="006600"/>
                </a:solidFill>
                <a:latin typeface="Calibri"/>
                <a:ea typeface="Calibri"/>
                <a:cs typeface="Calibri"/>
                <a:sym typeface="Calibri"/>
              </a:rPr>
              <a:t>(L.) P. Beauv.)</a:t>
            </a:r>
            <a:endParaRPr/>
          </a:p>
        </p:txBody>
      </p:sp>
      <p:cxnSp>
        <p:nvCxnSpPr>
          <p:cNvPr id="203" name="Google Shape;203;p7"/>
          <p:cNvCxnSpPr/>
          <p:nvPr/>
        </p:nvCxnSpPr>
        <p:spPr>
          <a:xfrm flipH="1">
            <a:off x="6948487" y="2708275"/>
            <a:ext cx="1584325" cy="1522412"/>
          </a:xfrm>
          <a:prstGeom prst="straightConnector1">
            <a:avLst/>
          </a:prstGeom>
          <a:noFill/>
          <a:ln w="9525" cap="flat" cmpd="sng">
            <a:solidFill>
              <a:srgbClr val="FF0000"/>
            </a:solidFill>
            <a:prstDash val="solid"/>
            <a:miter lim="800000"/>
            <a:headEnd type="none" w="med" len="med"/>
            <a:tailEnd type="triangle" w="med" len="med"/>
          </a:ln>
        </p:spPr>
      </p:cxnSp>
      <p:sp>
        <p:nvSpPr>
          <p:cNvPr id="204" name="Google Shape;204;p7"/>
          <p:cNvSpPr txBox="1"/>
          <p:nvPr/>
        </p:nvSpPr>
        <p:spPr>
          <a:xfrm>
            <a:off x="8177212" y="1981200"/>
            <a:ext cx="969962"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Guaina</a:t>
            </a:r>
            <a:endParaRPr/>
          </a:p>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fogliare</a:t>
            </a:r>
            <a:endParaRPr/>
          </a:p>
        </p:txBody>
      </p:sp>
      <p:sp>
        <p:nvSpPr>
          <p:cNvPr id="205" name="Google Shape;205;p7"/>
          <p:cNvSpPr/>
          <p:nvPr/>
        </p:nvSpPr>
        <p:spPr>
          <a:xfrm>
            <a:off x="2195512" y="3249612"/>
            <a:ext cx="792162" cy="503237"/>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sp>
        <p:nvSpPr>
          <p:cNvPr id="10" name="Line 10">
            <a:extLst>
              <a:ext uri="{FF2B5EF4-FFF2-40B4-BE49-F238E27FC236}">
                <a16:creationId xmlns:a16="http://schemas.microsoft.com/office/drawing/2014/main" id="{F83D11D2-6EFF-4EAD-B13E-9191FF33C7CE}"/>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1" name="Text Box 11">
            <a:extLst>
              <a:ext uri="{FF2B5EF4-FFF2-40B4-BE49-F238E27FC236}">
                <a16:creationId xmlns:a16="http://schemas.microsoft.com/office/drawing/2014/main" id="{8689D0F8-311C-42E0-ABEC-91F79FB92F59}"/>
              </a:ext>
            </a:extLst>
          </p:cNvPr>
          <p:cNvSpPr txBox="1">
            <a:spLocks noChangeArrowheads="1"/>
          </p:cNvSpPr>
          <p:nvPr/>
        </p:nvSpPr>
        <p:spPr bwMode="auto">
          <a:xfrm>
            <a:off x="925803" y="87313"/>
            <a:ext cx="7297190"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macroscopica: morfologia fogliare</a:t>
            </a:r>
          </a:p>
        </p:txBody>
      </p:sp>
      <p:sp>
        <p:nvSpPr>
          <p:cNvPr id="12" name="Segnaposto numero diapositiva 6">
            <a:extLst>
              <a:ext uri="{FF2B5EF4-FFF2-40B4-BE49-F238E27FC236}">
                <a16:creationId xmlns:a16="http://schemas.microsoft.com/office/drawing/2014/main" id="{9A88D9F5-FA7D-4BC0-B398-CBB18F9C001C}"/>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10</a:t>
            </a:fld>
            <a:endParaRPr lang="it-IT" altLang="it-IT" sz="1100">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8"/>
          <p:cNvPicPr preferRelativeResize="0"/>
          <p:nvPr/>
        </p:nvPicPr>
        <p:blipFill rotWithShape="1">
          <a:blip r:embed="rId3">
            <a:alphaModFix/>
          </a:blip>
          <a:srcRect/>
          <a:stretch/>
        </p:blipFill>
        <p:spPr>
          <a:xfrm>
            <a:off x="7332662" y="1358900"/>
            <a:ext cx="1631950" cy="1223962"/>
          </a:xfrm>
          <a:prstGeom prst="rect">
            <a:avLst/>
          </a:prstGeom>
          <a:noFill/>
          <a:ln>
            <a:noFill/>
          </a:ln>
        </p:spPr>
      </p:pic>
      <p:sp>
        <p:nvSpPr>
          <p:cNvPr id="212" name="Google Shape;212;p8"/>
          <p:cNvSpPr txBox="1"/>
          <p:nvPr/>
        </p:nvSpPr>
        <p:spPr>
          <a:xfrm>
            <a:off x="1835150" y="808037"/>
            <a:ext cx="5786437" cy="4016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6600"/>
              </a:buClr>
              <a:buSzPts val="2000"/>
              <a:buFont typeface="Calibri"/>
              <a:buNone/>
            </a:pPr>
            <a:r>
              <a:rPr lang="en-US" sz="2000" b="1" i="0" u="none">
                <a:solidFill>
                  <a:srgbClr val="006600"/>
                </a:solidFill>
                <a:latin typeface="Calibri"/>
                <a:ea typeface="Calibri"/>
                <a:cs typeface="Calibri"/>
                <a:sym typeface="Calibri"/>
              </a:rPr>
              <a:t>Foglia dorso-ventrale dicotiledone</a:t>
            </a:r>
            <a:endParaRPr/>
          </a:p>
        </p:txBody>
      </p:sp>
      <p:sp>
        <p:nvSpPr>
          <p:cNvPr id="213" name="Google Shape;213;p8"/>
          <p:cNvSpPr txBox="1"/>
          <p:nvPr/>
        </p:nvSpPr>
        <p:spPr>
          <a:xfrm rot="-1020000">
            <a:off x="4071937" y="2843212"/>
            <a:ext cx="1439862" cy="23653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sp>
        <p:nvSpPr>
          <p:cNvPr id="214" name="Google Shape;214;p8"/>
          <p:cNvSpPr txBox="1"/>
          <p:nvPr/>
        </p:nvSpPr>
        <p:spPr>
          <a:xfrm rot="-1020000">
            <a:off x="4919662" y="2708275"/>
            <a:ext cx="1441450" cy="23653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sp>
        <p:nvSpPr>
          <p:cNvPr id="215" name="Google Shape;215;p8"/>
          <p:cNvSpPr txBox="1"/>
          <p:nvPr/>
        </p:nvSpPr>
        <p:spPr>
          <a:xfrm rot="-9600000">
            <a:off x="4508500" y="4179887"/>
            <a:ext cx="1492250" cy="24923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sp>
        <p:nvSpPr>
          <p:cNvPr id="216" name="Google Shape;216;p8"/>
          <p:cNvSpPr txBox="1"/>
          <p:nvPr/>
        </p:nvSpPr>
        <p:spPr>
          <a:xfrm rot="-9600000">
            <a:off x="5054600" y="4492625"/>
            <a:ext cx="1490662" cy="2508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sp>
        <p:nvSpPr>
          <p:cNvPr id="217" name="Google Shape;217;p8"/>
          <p:cNvSpPr txBox="1"/>
          <p:nvPr/>
        </p:nvSpPr>
        <p:spPr>
          <a:xfrm rot="-1020000">
            <a:off x="4919662" y="2708275"/>
            <a:ext cx="1441450" cy="23653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sp>
        <p:nvSpPr>
          <p:cNvPr id="218" name="Google Shape;218;p8"/>
          <p:cNvSpPr txBox="1"/>
          <p:nvPr/>
        </p:nvSpPr>
        <p:spPr>
          <a:xfrm rot="-9600000">
            <a:off x="4508500" y="4179887"/>
            <a:ext cx="1492250" cy="24923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sp>
        <p:nvSpPr>
          <p:cNvPr id="219" name="Google Shape;219;p8"/>
          <p:cNvSpPr txBox="1"/>
          <p:nvPr/>
        </p:nvSpPr>
        <p:spPr>
          <a:xfrm rot="-9600000">
            <a:off x="5054600" y="4492625"/>
            <a:ext cx="1490662" cy="2508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pic>
        <p:nvPicPr>
          <p:cNvPr id="220" name="Google Shape;220;p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31812" y="2370137"/>
            <a:ext cx="6335712" cy="3362325"/>
          </a:xfrm>
          <a:prstGeom prst="rect">
            <a:avLst/>
          </a:prstGeom>
          <a:noFill/>
          <a:ln>
            <a:noFill/>
          </a:ln>
        </p:spPr>
      </p:pic>
      <p:cxnSp>
        <p:nvCxnSpPr>
          <p:cNvPr id="221" name="Google Shape;221;p8"/>
          <p:cNvCxnSpPr/>
          <p:nvPr/>
        </p:nvCxnSpPr>
        <p:spPr>
          <a:xfrm rot="10800000" flipH="1">
            <a:off x="4565650" y="2370137"/>
            <a:ext cx="2374900" cy="1058862"/>
          </a:xfrm>
          <a:prstGeom prst="straightConnector1">
            <a:avLst/>
          </a:prstGeom>
          <a:noFill/>
          <a:ln w="15875" cap="flat" cmpd="sng">
            <a:solidFill>
              <a:srgbClr val="FF0000"/>
            </a:solidFill>
            <a:prstDash val="solid"/>
            <a:miter lim="800000"/>
            <a:headEnd type="none" w="med" len="med"/>
            <a:tailEnd type="stealth" w="med" len="med"/>
          </a:ln>
        </p:spPr>
      </p:cxnSp>
      <p:sp>
        <p:nvSpPr>
          <p:cNvPr id="222" name="Google Shape;222;p8"/>
          <p:cNvSpPr txBox="1"/>
          <p:nvPr/>
        </p:nvSpPr>
        <p:spPr>
          <a:xfrm>
            <a:off x="7499350" y="2563812"/>
            <a:ext cx="1296987"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Cloroplasti</a:t>
            </a:r>
            <a:endParaRPr/>
          </a:p>
        </p:txBody>
      </p:sp>
      <p:sp>
        <p:nvSpPr>
          <p:cNvPr id="223" name="Google Shape;223;p8"/>
          <p:cNvSpPr/>
          <p:nvPr/>
        </p:nvSpPr>
        <p:spPr>
          <a:xfrm rot="7620000">
            <a:off x="5099843" y="3161506"/>
            <a:ext cx="595312" cy="1409700"/>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cxnSp>
        <p:nvCxnSpPr>
          <p:cNvPr id="224" name="Google Shape;224;p8"/>
          <p:cNvCxnSpPr/>
          <p:nvPr/>
        </p:nvCxnSpPr>
        <p:spPr>
          <a:xfrm rot="10800000">
            <a:off x="6029325" y="4267200"/>
            <a:ext cx="838200" cy="17462"/>
          </a:xfrm>
          <a:prstGeom prst="straightConnector1">
            <a:avLst/>
          </a:prstGeom>
          <a:noFill/>
          <a:ln w="9525" cap="flat" cmpd="sng">
            <a:solidFill>
              <a:srgbClr val="FF0000"/>
            </a:solidFill>
            <a:prstDash val="solid"/>
            <a:miter lim="800000"/>
            <a:headEnd type="stealth" w="med" len="med"/>
            <a:tailEnd type="none" w="med" len="med"/>
          </a:ln>
        </p:spPr>
      </p:cxnSp>
      <p:sp>
        <p:nvSpPr>
          <p:cNvPr id="225" name="Google Shape;225;p8"/>
          <p:cNvSpPr txBox="1"/>
          <p:nvPr/>
        </p:nvSpPr>
        <p:spPr>
          <a:xfrm>
            <a:off x="6819900" y="3957637"/>
            <a:ext cx="2116137"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Nervature</a:t>
            </a:r>
            <a:endParaRPr/>
          </a:p>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 (xilema e floema )</a:t>
            </a:r>
            <a:endParaRPr/>
          </a:p>
        </p:txBody>
      </p:sp>
      <p:sp>
        <p:nvSpPr>
          <p:cNvPr id="18" name="Line 10">
            <a:extLst>
              <a:ext uri="{FF2B5EF4-FFF2-40B4-BE49-F238E27FC236}">
                <a16:creationId xmlns:a16="http://schemas.microsoft.com/office/drawing/2014/main" id="{33D7BC6E-7B75-420F-9622-B7A6284BF5C9}"/>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9" name="Text Box 11">
            <a:extLst>
              <a:ext uri="{FF2B5EF4-FFF2-40B4-BE49-F238E27FC236}">
                <a16:creationId xmlns:a16="http://schemas.microsoft.com/office/drawing/2014/main" id="{88AF628B-84A7-465F-A0B5-19412F7E6CFD}"/>
              </a:ext>
            </a:extLst>
          </p:cNvPr>
          <p:cNvSpPr txBox="1">
            <a:spLocks noChangeArrowheads="1"/>
          </p:cNvSpPr>
          <p:nvPr/>
        </p:nvSpPr>
        <p:spPr bwMode="auto">
          <a:xfrm>
            <a:off x="1078891" y="87313"/>
            <a:ext cx="6991017"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microscopica: anatomia fogliare</a:t>
            </a:r>
          </a:p>
        </p:txBody>
      </p:sp>
      <p:sp>
        <p:nvSpPr>
          <p:cNvPr id="20" name="Segnaposto numero diapositiva 6">
            <a:extLst>
              <a:ext uri="{FF2B5EF4-FFF2-40B4-BE49-F238E27FC236}">
                <a16:creationId xmlns:a16="http://schemas.microsoft.com/office/drawing/2014/main" id="{5DDEAA7F-F24A-4FA8-B5E8-C68FA265BFE2}"/>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11</a:t>
            </a:fld>
            <a:endParaRPr lang="it-IT" altLang="it-IT" sz="110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9"/>
          <p:cNvPicPr preferRelativeResize="0"/>
          <p:nvPr/>
        </p:nvPicPr>
        <p:blipFill rotWithShape="1">
          <a:blip r:embed="rId3">
            <a:alphaModFix/>
          </a:blip>
          <a:srcRect/>
          <a:stretch/>
        </p:blipFill>
        <p:spPr>
          <a:xfrm>
            <a:off x="41133" y="736261"/>
            <a:ext cx="4282450" cy="3922476"/>
          </a:xfrm>
          <a:prstGeom prst="rect">
            <a:avLst/>
          </a:prstGeom>
          <a:noFill/>
          <a:ln>
            <a:noFill/>
          </a:ln>
        </p:spPr>
      </p:pic>
      <p:sp>
        <p:nvSpPr>
          <p:cNvPr id="233" name="Google Shape;233;p9"/>
          <p:cNvSpPr txBox="1"/>
          <p:nvPr/>
        </p:nvSpPr>
        <p:spPr>
          <a:xfrm>
            <a:off x="4572000" y="939800"/>
            <a:ext cx="6553200" cy="38354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chemeClr val="dk1"/>
              </a:buClr>
              <a:buSzPts val="1800"/>
              <a:buFont typeface="Calibri"/>
              <a:buNone/>
            </a:pPr>
            <a:r>
              <a:rPr lang="en-US" sz="1800" b="0" i="0" u="none">
                <a:solidFill>
                  <a:schemeClr val="dk1"/>
                </a:solidFill>
                <a:latin typeface="Calibri"/>
                <a:ea typeface="Calibri"/>
                <a:cs typeface="Calibri"/>
                <a:sym typeface="Calibri"/>
              </a:rPr>
              <a:t>1. Cuticola</a:t>
            </a:r>
            <a:endParaRPr/>
          </a:p>
          <a:p>
            <a:pPr marL="0" marR="0" lvl="0" indent="0" algn="l" rtl="0">
              <a:lnSpc>
                <a:spcPct val="150000"/>
              </a:lnSpc>
              <a:spcBef>
                <a:spcPts val="0"/>
              </a:spcBef>
              <a:spcAft>
                <a:spcPts val="0"/>
              </a:spcAft>
              <a:buClr>
                <a:schemeClr val="dk1"/>
              </a:buClr>
              <a:buSzPts val="1800"/>
              <a:buFont typeface="Calibri"/>
              <a:buNone/>
            </a:pPr>
            <a:r>
              <a:rPr lang="en-US" sz="1800" b="0" i="0" u="none">
                <a:solidFill>
                  <a:schemeClr val="dk1"/>
                </a:solidFill>
                <a:latin typeface="Calibri"/>
                <a:ea typeface="Calibri"/>
                <a:cs typeface="Calibri"/>
                <a:sym typeface="Calibri"/>
              </a:rPr>
              <a:t>2. Mesofillo (parenchima fotosintetico)</a:t>
            </a:r>
            <a:endParaRPr/>
          </a:p>
          <a:p>
            <a:pPr marL="0" marR="0" lvl="0" indent="0" algn="l" rtl="0">
              <a:lnSpc>
                <a:spcPct val="150000"/>
              </a:lnSpc>
              <a:spcBef>
                <a:spcPts val="0"/>
              </a:spcBef>
              <a:spcAft>
                <a:spcPts val="0"/>
              </a:spcAft>
              <a:buClr>
                <a:schemeClr val="dk1"/>
              </a:buClr>
              <a:buSzPts val="1800"/>
              <a:buFont typeface="Calibri"/>
              <a:buNone/>
            </a:pPr>
            <a:r>
              <a:rPr lang="en-US" sz="1800" b="0" i="0" u="none">
                <a:solidFill>
                  <a:schemeClr val="dk1"/>
                </a:solidFill>
                <a:latin typeface="Calibri"/>
                <a:ea typeface="Calibri"/>
                <a:cs typeface="Calibri"/>
                <a:sym typeface="Calibri"/>
              </a:rPr>
              <a:t>3. Epidermide inferiore (molti stomi)</a:t>
            </a:r>
            <a:endParaRPr/>
          </a:p>
          <a:p>
            <a:pPr marL="0" marR="0" lvl="0" indent="0" algn="l" rtl="0">
              <a:lnSpc>
                <a:spcPct val="150000"/>
              </a:lnSpc>
              <a:spcBef>
                <a:spcPts val="0"/>
              </a:spcBef>
              <a:spcAft>
                <a:spcPts val="0"/>
              </a:spcAft>
              <a:buClr>
                <a:schemeClr val="dk1"/>
              </a:buClr>
              <a:buSzPts val="1800"/>
              <a:buFont typeface="Calibri"/>
              <a:buNone/>
            </a:pPr>
            <a:r>
              <a:rPr lang="en-US" sz="1800" b="0" i="0" u="none">
                <a:solidFill>
                  <a:schemeClr val="dk1"/>
                </a:solidFill>
                <a:latin typeface="Calibri"/>
                <a:ea typeface="Calibri"/>
                <a:cs typeface="Calibri"/>
                <a:sym typeface="Calibri"/>
              </a:rPr>
              <a:t>4. Stomi</a:t>
            </a:r>
            <a:endParaRPr/>
          </a:p>
          <a:p>
            <a:pPr marL="0" marR="0" lvl="0" indent="0" algn="l" rtl="0">
              <a:lnSpc>
                <a:spcPct val="150000"/>
              </a:lnSpc>
              <a:spcBef>
                <a:spcPts val="0"/>
              </a:spcBef>
              <a:spcAft>
                <a:spcPts val="0"/>
              </a:spcAft>
              <a:buClr>
                <a:schemeClr val="dk1"/>
              </a:buClr>
              <a:buSzPts val="1800"/>
              <a:buFont typeface="Calibri"/>
              <a:buNone/>
            </a:pPr>
            <a:r>
              <a:rPr lang="en-US" sz="1800" b="0" i="0" u="none">
                <a:solidFill>
                  <a:schemeClr val="dk1"/>
                </a:solidFill>
                <a:latin typeface="Calibri"/>
                <a:ea typeface="Calibri"/>
                <a:cs typeface="Calibri"/>
                <a:sym typeface="Calibri"/>
              </a:rPr>
              <a:t>5. Nervatura (xilema di colore rosso; floema </a:t>
            </a:r>
            <a:endParaRPr/>
          </a:p>
          <a:p>
            <a:pPr marL="0" marR="0" lvl="0" indent="0" algn="l" rtl="0">
              <a:lnSpc>
                <a:spcPct val="150000"/>
              </a:lnSpc>
              <a:spcBef>
                <a:spcPts val="0"/>
              </a:spcBef>
              <a:spcAft>
                <a:spcPts val="0"/>
              </a:spcAft>
              <a:buClr>
                <a:schemeClr val="dk1"/>
              </a:buClr>
              <a:buSzPts val="1800"/>
              <a:buFont typeface="Calibri"/>
              <a:buNone/>
            </a:pPr>
            <a:r>
              <a:rPr lang="en-US" sz="1800" b="0" i="0" u="none">
                <a:solidFill>
                  <a:schemeClr val="dk1"/>
                </a:solidFill>
                <a:latin typeface="Calibri"/>
                <a:ea typeface="Calibri"/>
                <a:cs typeface="Calibri"/>
                <a:sym typeface="Calibri"/>
              </a:rPr>
              <a:t>di colore viola)</a:t>
            </a:r>
            <a:endParaRPr/>
          </a:p>
          <a:p>
            <a:pPr marL="0" marR="0" lvl="0" indent="0" algn="l" rtl="0">
              <a:lnSpc>
                <a:spcPct val="150000"/>
              </a:lnSpc>
              <a:spcBef>
                <a:spcPts val="0"/>
              </a:spcBef>
              <a:spcAft>
                <a:spcPts val="0"/>
              </a:spcAft>
              <a:buClr>
                <a:schemeClr val="dk1"/>
              </a:buClr>
              <a:buSzPts val="1800"/>
              <a:buFont typeface="Calibri"/>
              <a:buNone/>
            </a:pPr>
            <a:r>
              <a:rPr lang="en-US" sz="1800" b="0" i="0" u="none">
                <a:solidFill>
                  <a:schemeClr val="dk1"/>
                </a:solidFill>
                <a:latin typeface="Calibri"/>
                <a:ea typeface="Calibri"/>
                <a:cs typeface="Calibri"/>
                <a:sym typeface="Calibri"/>
              </a:rPr>
              <a:t>6. Tessuto lacunoso (passaggio di CO</a:t>
            </a:r>
            <a:r>
              <a:rPr lang="en-US" sz="1800" b="0" i="0" u="none" baseline="-25000">
                <a:solidFill>
                  <a:schemeClr val="dk1"/>
                </a:solidFill>
                <a:latin typeface="Calibri"/>
                <a:ea typeface="Calibri"/>
                <a:cs typeface="Calibri"/>
                <a:sym typeface="Calibri"/>
              </a:rPr>
              <a:t>2</a:t>
            </a:r>
            <a:r>
              <a:rPr lang="en-US" sz="1800" b="0" i="0" u="none">
                <a:solidFill>
                  <a:schemeClr val="dk1"/>
                </a:solidFill>
                <a:latin typeface="Calibri"/>
                <a:ea typeface="Calibri"/>
                <a:cs typeface="Calibri"/>
                <a:sym typeface="Calibri"/>
              </a:rPr>
              <a:t>)</a:t>
            </a:r>
            <a:endParaRPr/>
          </a:p>
          <a:p>
            <a:pPr marL="0" marR="0" lvl="0" indent="0" algn="l" rtl="0">
              <a:lnSpc>
                <a:spcPct val="150000"/>
              </a:lnSpc>
              <a:spcBef>
                <a:spcPts val="0"/>
              </a:spcBef>
              <a:spcAft>
                <a:spcPts val="0"/>
              </a:spcAft>
              <a:buClr>
                <a:schemeClr val="dk1"/>
              </a:buClr>
              <a:buSzPts val="1800"/>
              <a:buFont typeface="Calibri"/>
              <a:buNone/>
            </a:pPr>
            <a:r>
              <a:rPr lang="en-US" sz="1800" b="0" i="0" u="none">
                <a:solidFill>
                  <a:schemeClr val="dk1"/>
                </a:solidFill>
                <a:latin typeface="Calibri"/>
                <a:ea typeface="Calibri"/>
                <a:cs typeface="Calibri"/>
                <a:sym typeface="Calibri"/>
              </a:rPr>
              <a:t>7. Tessuto a palizzata (fotosintesi)</a:t>
            </a:r>
            <a:endParaRPr/>
          </a:p>
          <a:p>
            <a:pPr marL="0" marR="0" lvl="0" indent="0" algn="l" rtl="0">
              <a:lnSpc>
                <a:spcPct val="150000"/>
              </a:lnSpc>
              <a:spcBef>
                <a:spcPts val="0"/>
              </a:spcBef>
              <a:spcAft>
                <a:spcPts val="0"/>
              </a:spcAft>
              <a:buClr>
                <a:schemeClr val="dk1"/>
              </a:buClr>
              <a:buSzPts val="1800"/>
              <a:buFont typeface="Calibri"/>
              <a:buNone/>
            </a:pPr>
            <a:r>
              <a:rPr lang="en-US" sz="1800" b="0" i="0" u="none">
                <a:solidFill>
                  <a:schemeClr val="dk1"/>
                </a:solidFill>
                <a:latin typeface="Calibri"/>
                <a:ea typeface="Calibri"/>
                <a:cs typeface="Calibri"/>
                <a:sym typeface="Calibri"/>
              </a:rPr>
              <a:t>8. Epidermide superiore (pochi stomi)</a:t>
            </a:r>
            <a:endParaRPr/>
          </a:p>
        </p:txBody>
      </p:sp>
      <p:sp>
        <p:nvSpPr>
          <p:cNvPr id="234" name="Google Shape;234;p9"/>
          <p:cNvSpPr txBox="1"/>
          <p:nvPr/>
        </p:nvSpPr>
        <p:spPr>
          <a:xfrm>
            <a:off x="3563937" y="539750"/>
            <a:ext cx="5786437"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6600"/>
              </a:buClr>
              <a:buSzPts val="2000"/>
              <a:buFont typeface="Calibri"/>
              <a:buNone/>
            </a:pPr>
            <a:r>
              <a:rPr lang="en-US" sz="2000" b="1" i="0" u="none">
                <a:solidFill>
                  <a:srgbClr val="006600"/>
                </a:solidFill>
                <a:latin typeface="Calibri"/>
                <a:ea typeface="Calibri"/>
                <a:cs typeface="Calibri"/>
                <a:sym typeface="Calibri"/>
              </a:rPr>
              <a:t>Foglia dorso-ventrale dicotiledone</a:t>
            </a:r>
            <a:endParaRPr/>
          </a:p>
        </p:txBody>
      </p:sp>
      <p:sp>
        <p:nvSpPr>
          <p:cNvPr id="235" name="Google Shape;235;p9"/>
          <p:cNvSpPr txBox="1"/>
          <p:nvPr/>
        </p:nvSpPr>
        <p:spPr>
          <a:xfrm>
            <a:off x="242887" y="4994275"/>
            <a:ext cx="8658225" cy="9239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800"/>
              <a:buFont typeface="Calibri"/>
              <a:buNone/>
            </a:pPr>
            <a:r>
              <a:rPr lang="en-US" sz="1800" b="0" i="1" u="none">
                <a:solidFill>
                  <a:schemeClr val="dk1"/>
                </a:solidFill>
                <a:latin typeface="Calibri"/>
                <a:ea typeface="Calibri"/>
                <a:cs typeface="Calibri"/>
                <a:sym typeface="Calibri"/>
              </a:rPr>
              <a:t>I fasci vascolari delle foglie sono di tipo collaterale chiuso, solo eccezionalmente può avvenire un piccolo accrescimento secondario, limitato alla nervatura centrale delle foglie che durano per anni. Le foglie sono quindi costituite, quasi tutte, da soli tessuti primari. </a:t>
            </a:r>
            <a:endParaRPr/>
          </a:p>
        </p:txBody>
      </p:sp>
      <p:sp>
        <p:nvSpPr>
          <p:cNvPr id="7" name="Line 10">
            <a:extLst>
              <a:ext uri="{FF2B5EF4-FFF2-40B4-BE49-F238E27FC236}">
                <a16:creationId xmlns:a16="http://schemas.microsoft.com/office/drawing/2014/main" id="{4133149F-D7F6-4882-A55E-B96CE65CD455}"/>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8" name="Text Box 11">
            <a:extLst>
              <a:ext uri="{FF2B5EF4-FFF2-40B4-BE49-F238E27FC236}">
                <a16:creationId xmlns:a16="http://schemas.microsoft.com/office/drawing/2014/main" id="{CF3DAFE9-649C-4D51-94F1-EDB2662BA435}"/>
              </a:ext>
            </a:extLst>
          </p:cNvPr>
          <p:cNvSpPr txBox="1">
            <a:spLocks noChangeArrowheads="1"/>
          </p:cNvSpPr>
          <p:nvPr/>
        </p:nvSpPr>
        <p:spPr bwMode="auto">
          <a:xfrm>
            <a:off x="1078891" y="87313"/>
            <a:ext cx="6991017"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microscopica: anatomia fogliare</a:t>
            </a:r>
          </a:p>
        </p:txBody>
      </p:sp>
      <p:sp>
        <p:nvSpPr>
          <p:cNvPr id="9" name="Segnaposto numero diapositiva 6">
            <a:extLst>
              <a:ext uri="{FF2B5EF4-FFF2-40B4-BE49-F238E27FC236}">
                <a16:creationId xmlns:a16="http://schemas.microsoft.com/office/drawing/2014/main" id="{59560CDF-D8B6-4D38-9FB5-7412ECC9CC24}"/>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12</a:t>
            </a:fld>
            <a:endParaRPr lang="it-IT" altLang="it-IT" sz="110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10" descr="Vetrini &amp; Copri Vetrini &lt; Materiale di consumo &lt; Necessità della ..."/>
          <p:cNvPicPr preferRelativeResize="0"/>
          <p:nvPr/>
        </p:nvPicPr>
        <p:blipFill rotWithShape="1">
          <a:blip r:embed="rId3">
            <a:alphaModFix/>
          </a:blip>
          <a:srcRect/>
          <a:stretch/>
        </p:blipFill>
        <p:spPr>
          <a:xfrm>
            <a:off x="6481762" y="3352800"/>
            <a:ext cx="2452687" cy="2454275"/>
          </a:xfrm>
          <a:prstGeom prst="rect">
            <a:avLst/>
          </a:prstGeom>
          <a:noFill/>
          <a:ln>
            <a:noFill/>
          </a:ln>
        </p:spPr>
      </p:pic>
      <p:sp>
        <p:nvSpPr>
          <p:cNvPr id="242" name="Google Shape;242;p10"/>
          <p:cNvSpPr txBox="1"/>
          <p:nvPr/>
        </p:nvSpPr>
        <p:spPr>
          <a:xfrm>
            <a:off x="639762" y="511175"/>
            <a:ext cx="8007350"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6600"/>
              </a:buClr>
              <a:buSzPts val="2000"/>
              <a:buFont typeface="Calibri"/>
              <a:buNone/>
            </a:pPr>
            <a:r>
              <a:rPr lang="en-US" sz="2000" b="1" i="0" u="none">
                <a:solidFill>
                  <a:srgbClr val="006600"/>
                </a:solidFill>
                <a:latin typeface="Calibri"/>
                <a:ea typeface="Calibri"/>
                <a:cs typeface="Calibri"/>
                <a:sym typeface="Calibri"/>
              </a:rPr>
              <a:t>Protocollo per l’osservazione al microscopio di preparati fogliari a fresco</a:t>
            </a:r>
            <a:endParaRPr/>
          </a:p>
        </p:txBody>
      </p:sp>
      <p:sp>
        <p:nvSpPr>
          <p:cNvPr id="243" name="Google Shape;243;p10"/>
          <p:cNvSpPr txBox="1"/>
          <p:nvPr/>
        </p:nvSpPr>
        <p:spPr>
          <a:xfrm>
            <a:off x="30162" y="1125537"/>
            <a:ext cx="2339975" cy="40925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6600"/>
              </a:buClr>
              <a:buSzPts val="2000"/>
              <a:buFont typeface="Calibri"/>
              <a:buNone/>
            </a:pPr>
            <a:r>
              <a:rPr lang="en-US" sz="2000" b="0" i="1" u="none">
                <a:solidFill>
                  <a:srgbClr val="006600"/>
                </a:solidFill>
                <a:latin typeface="Calibri"/>
                <a:ea typeface="Calibri"/>
                <a:cs typeface="Calibri"/>
                <a:sym typeface="Calibri"/>
              </a:rPr>
              <a:t>Strumenti</a:t>
            </a:r>
            <a:r>
              <a:rPr lang="en-US" sz="2000" b="0" i="1" u="none">
                <a:solidFill>
                  <a:schemeClr val="dk1"/>
                </a:solidFill>
                <a:latin typeface="Calibri"/>
                <a:ea typeface="Calibri"/>
                <a:cs typeface="Calibri"/>
                <a:sym typeface="Calibri"/>
              </a:rPr>
              <a:t>:</a:t>
            </a:r>
            <a:r>
              <a:rPr lang="en-US" sz="2000" b="0" i="0" u="none">
                <a:solidFill>
                  <a:schemeClr val="dk1"/>
                </a:solidFill>
                <a:latin typeface="Calibri"/>
                <a:ea typeface="Calibri"/>
                <a:cs typeface="Calibri"/>
                <a:sym typeface="Calibri"/>
              </a:rPr>
              <a:t> </a:t>
            </a:r>
            <a:endParaRPr/>
          </a:p>
          <a:p>
            <a:pPr marL="0" marR="0" lvl="0" indent="0" algn="l"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Microscopio</a:t>
            </a:r>
            <a:endParaRPr/>
          </a:p>
          <a:p>
            <a:pPr marL="0" marR="0" lvl="0" indent="0" algn="l" rtl="0">
              <a:lnSpc>
                <a:spcPct val="100000"/>
              </a:lnSpc>
              <a:spcBef>
                <a:spcPts val="0"/>
              </a:spcBef>
              <a:spcAft>
                <a:spcPts val="0"/>
              </a:spcAft>
              <a:buClr>
                <a:schemeClr val="lt1"/>
              </a:buClr>
              <a:buSzPts val="2000"/>
              <a:buFont typeface="Arial"/>
              <a:buNone/>
            </a:pPr>
            <a:endParaRPr sz="2000" b="0" i="0" u="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6600"/>
              </a:buClr>
              <a:buSzPts val="2000"/>
              <a:buFont typeface="Calibri"/>
              <a:buNone/>
            </a:pPr>
            <a:r>
              <a:rPr lang="en-US" sz="2000" b="0" i="1" u="none">
                <a:solidFill>
                  <a:srgbClr val="006600"/>
                </a:solidFill>
                <a:latin typeface="Calibri"/>
                <a:ea typeface="Calibri"/>
                <a:cs typeface="Calibri"/>
                <a:sym typeface="Calibri"/>
              </a:rPr>
              <a:t>Materiale</a:t>
            </a:r>
            <a:r>
              <a:rPr lang="en-US" sz="2000" b="0" i="1" u="none">
                <a:solidFill>
                  <a:schemeClr val="dk1"/>
                </a:solidFill>
                <a:latin typeface="Calibri"/>
                <a:ea typeface="Calibri"/>
                <a:cs typeface="Calibri"/>
                <a:sym typeface="Calibri"/>
              </a:rPr>
              <a:t>:</a:t>
            </a:r>
            <a:r>
              <a:rPr lang="en-US" sz="2000" b="0" i="0" u="none">
                <a:solidFill>
                  <a:schemeClr val="dk1"/>
                </a:solidFill>
                <a:latin typeface="Calibri"/>
                <a:ea typeface="Calibri"/>
                <a:cs typeface="Calibri"/>
                <a:sym typeface="Calibri"/>
              </a:rPr>
              <a:t> </a:t>
            </a:r>
            <a:endParaRPr/>
          </a:p>
          <a:p>
            <a:pPr marL="0" marR="0" lvl="0" indent="0" algn="l"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Foglie fresche</a:t>
            </a:r>
            <a:endParaRPr/>
          </a:p>
          <a:p>
            <a:pPr marL="0" marR="0" lvl="0" indent="0" algn="l"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Lamette</a:t>
            </a:r>
            <a:endParaRPr/>
          </a:p>
          <a:p>
            <a:pPr marL="0" marR="0" lvl="0" indent="0" algn="l"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Navicelle</a:t>
            </a:r>
            <a:endParaRPr/>
          </a:p>
          <a:p>
            <a:pPr marL="0" marR="0" lvl="0" indent="0" algn="l"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Pipette monouso</a:t>
            </a:r>
            <a:endParaRPr/>
          </a:p>
          <a:p>
            <a:pPr marL="0" marR="0" lvl="0" indent="0" algn="l"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Pinzette</a:t>
            </a:r>
            <a:endParaRPr/>
          </a:p>
          <a:p>
            <a:pPr marL="0" marR="0" lvl="0" indent="0" algn="l"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Spruzzetta</a:t>
            </a:r>
            <a:endParaRPr/>
          </a:p>
          <a:p>
            <a:pPr marL="0" marR="0" lvl="0" indent="0" algn="l"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Vetrini portaoggetti</a:t>
            </a:r>
            <a:endParaRPr/>
          </a:p>
          <a:p>
            <a:pPr marL="0" marR="0" lvl="0" indent="0" algn="l"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Vetrini copri-oggetto</a:t>
            </a:r>
            <a:endParaRPr/>
          </a:p>
          <a:p>
            <a:pPr marL="0" marR="0" lvl="0" indent="0" algn="l"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  </a:t>
            </a:r>
            <a:endParaRPr/>
          </a:p>
        </p:txBody>
      </p:sp>
      <p:pic>
        <p:nvPicPr>
          <p:cNvPr id="244" name="Google Shape;244;p1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029075" y="1344612"/>
            <a:ext cx="4618037" cy="2084387"/>
          </a:xfrm>
          <a:prstGeom prst="rect">
            <a:avLst/>
          </a:prstGeom>
          <a:noFill/>
          <a:ln>
            <a:noFill/>
          </a:ln>
        </p:spPr>
      </p:pic>
      <p:pic>
        <p:nvPicPr>
          <p:cNvPr id="245" name="Google Shape;245;p10"/>
          <p:cNvPicPr preferRelativeResize="0"/>
          <p:nvPr/>
        </p:nvPicPr>
        <p:blipFill rotWithShape="1">
          <a:blip r:embed="rId5">
            <a:alphaModFix/>
          </a:blip>
          <a:srcRect/>
          <a:stretch/>
        </p:blipFill>
        <p:spPr>
          <a:xfrm>
            <a:off x="2979737" y="3941762"/>
            <a:ext cx="1820862" cy="1276350"/>
          </a:xfrm>
          <a:prstGeom prst="rect">
            <a:avLst/>
          </a:prstGeom>
          <a:noFill/>
          <a:ln>
            <a:noFill/>
          </a:ln>
        </p:spPr>
      </p:pic>
      <p:pic>
        <p:nvPicPr>
          <p:cNvPr id="246" name="Google Shape;246;p10"/>
          <p:cNvPicPr preferRelativeResize="0"/>
          <p:nvPr/>
        </p:nvPicPr>
        <p:blipFill rotWithShape="1">
          <a:blip r:embed="rId6">
            <a:alphaModFix/>
          </a:blip>
          <a:srcRect/>
          <a:stretch/>
        </p:blipFill>
        <p:spPr>
          <a:xfrm>
            <a:off x="4935537" y="4006850"/>
            <a:ext cx="1719262" cy="1719262"/>
          </a:xfrm>
          <a:prstGeom prst="rect">
            <a:avLst/>
          </a:prstGeom>
          <a:noFill/>
          <a:ln>
            <a:noFill/>
          </a:ln>
        </p:spPr>
      </p:pic>
      <p:pic>
        <p:nvPicPr>
          <p:cNvPr id="247" name="Google Shape;247;p1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051050" y="1684337"/>
            <a:ext cx="1525587" cy="1357312"/>
          </a:xfrm>
          <a:prstGeom prst="rect">
            <a:avLst/>
          </a:prstGeom>
          <a:noFill/>
          <a:ln>
            <a:noFill/>
          </a:ln>
        </p:spPr>
      </p:pic>
      <p:sp>
        <p:nvSpPr>
          <p:cNvPr id="10" name="Line 10">
            <a:extLst>
              <a:ext uri="{FF2B5EF4-FFF2-40B4-BE49-F238E27FC236}">
                <a16:creationId xmlns:a16="http://schemas.microsoft.com/office/drawing/2014/main" id="{C082F5C1-6328-4D8E-9279-22D7E970F28A}"/>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1" name="Text Box 11">
            <a:extLst>
              <a:ext uri="{FF2B5EF4-FFF2-40B4-BE49-F238E27FC236}">
                <a16:creationId xmlns:a16="http://schemas.microsoft.com/office/drawing/2014/main" id="{247355B2-F7E3-417D-823D-D053A06E5A17}"/>
              </a:ext>
            </a:extLst>
          </p:cNvPr>
          <p:cNvSpPr txBox="1">
            <a:spLocks noChangeArrowheads="1"/>
          </p:cNvSpPr>
          <p:nvPr/>
        </p:nvSpPr>
        <p:spPr bwMode="auto">
          <a:xfrm>
            <a:off x="1078891" y="87313"/>
            <a:ext cx="6991017"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microscopica: anatomia fogliare</a:t>
            </a:r>
          </a:p>
        </p:txBody>
      </p:sp>
      <p:sp>
        <p:nvSpPr>
          <p:cNvPr id="12" name="Segnaposto numero diapositiva 6">
            <a:extLst>
              <a:ext uri="{FF2B5EF4-FFF2-40B4-BE49-F238E27FC236}">
                <a16:creationId xmlns:a16="http://schemas.microsoft.com/office/drawing/2014/main" id="{FF5E172C-B0F5-4457-BEB1-6903DE5F1252}"/>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13</a:t>
            </a:fld>
            <a:endParaRPr lang="it-IT" altLang="it-IT" sz="1100">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1"/>
          <p:cNvSpPr txBox="1"/>
          <p:nvPr/>
        </p:nvSpPr>
        <p:spPr>
          <a:xfrm>
            <a:off x="1016000" y="1916112"/>
            <a:ext cx="7577137" cy="2160587"/>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80000"/>
              </a:lnSpc>
              <a:spcBef>
                <a:spcPts val="0"/>
              </a:spcBef>
              <a:spcAft>
                <a:spcPts val="0"/>
              </a:spcAft>
              <a:buClr>
                <a:schemeClr val="dk1"/>
              </a:buClr>
              <a:buSzPts val="1600"/>
              <a:buFont typeface="Calibri"/>
              <a:buAutoNum type="arabicPeriod"/>
            </a:pPr>
            <a:r>
              <a:rPr lang="en-US" sz="1600" b="0" i="0" u="none">
                <a:solidFill>
                  <a:schemeClr val="dk1"/>
                </a:solidFill>
                <a:latin typeface="Calibri"/>
                <a:ea typeface="Calibri"/>
                <a:cs typeface="Calibri"/>
                <a:sym typeface="Calibri"/>
              </a:rPr>
              <a:t>Effettuare tutte le sezioni ponendo la lametta perpendicolarmente alla lamina della foglia (sezioni trasversali)</a:t>
            </a:r>
            <a:endParaRPr/>
          </a:p>
          <a:p>
            <a:pPr marL="342900" marR="0" lvl="0" indent="-342900" algn="just" rtl="0">
              <a:lnSpc>
                <a:spcPct val="80000"/>
              </a:lnSpc>
              <a:spcBef>
                <a:spcPts val="800"/>
              </a:spcBef>
              <a:spcAft>
                <a:spcPts val="0"/>
              </a:spcAft>
              <a:buClr>
                <a:schemeClr val="dk1"/>
              </a:buClr>
              <a:buSzPts val="1600"/>
              <a:buFont typeface="Calibri"/>
              <a:buAutoNum type="arabicPeriod"/>
            </a:pPr>
            <a:r>
              <a:rPr lang="en-US" sz="1600" b="0" i="0" u="none">
                <a:solidFill>
                  <a:schemeClr val="dk1"/>
                </a:solidFill>
                <a:latin typeface="Calibri"/>
                <a:ea typeface="Calibri"/>
                <a:cs typeface="Calibri"/>
                <a:sym typeface="Calibri"/>
              </a:rPr>
              <a:t>Porre le sezioni nella navicella e aggiungere </a:t>
            </a:r>
            <a:r>
              <a:rPr lang="en-US" sz="1600" b="1" i="0" u="none">
                <a:solidFill>
                  <a:schemeClr val="dk1"/>
                </a:solidFill>
                <a:latin typeface="Calibri"/>
                <a:ea typeface="Calibri"/>
                <a:cs typeface="Calibri"/>
                <a:sym typeface="Calibri"/>
              </a:rPr>
              <a:t>acqua di Javel </a:t>
            </a:r>
            <a:r>
              <a:rPr lang="en-US" sz="1600" b="0" i="0" u="none">
                <a:solidFill>
                  <a:schemeClr val="dk1"/>
                </a:solidFill>
                <a:latin typeface="Calibri"/>
                <a:ea typeface="Calibri"/>
                <a:cs typeface="Calibri"/>
                <a:sym typeface="Calibri"/>
              </a:rPr>
              <a:t>(ipoclorito di sodio diluito 1:8) (</a:t>
            </a:r>
            <a:r>
              <a:rPr lang="en-US" sz="1600" b="0" i="0" u="sng">
                <a:solidFill>
                  <a:schemeClr val="dk1"/>
                </a:solidFill>
                <a:latin typeface="Calibri"/>
                <a:ea typeface="Calibri"/>
                <a:cs typeface="Calibri"/>
                <a:sym typeface="Calibri"/>
              </a:rPr>
              <a:t>le sezioni si decolorano</a:t>
            </a:r>
            <a:r>
              <a:rPr lang="en-US" sz="1600" b="0" i="0" u="none">
                <a:solidFill>
                  <a:schemeClr val="dk1"/>
                </a:solidFill>
                <a:latin typeface="Calibri"/>
                <a:ea typeface="Calibri"/>
                <a:cs typeface="Calibri"/>
                <a:sym typeface="Calibri"/>
              </a:rPr>
              <a:t>)</a:t>
            </a:r>
            <a:endParaRPr/>
          </a:p>
          <a:p>
            <a:pPr marL="342900" marR="0" lvl="0" indent="-342900" algn="just" rtl="0">
              <a:lnSpc>
                <a:spcPct val="80000"/>
              </a:lnSpc>
              <a:spcBef>
                <a:spcPts val="800"/>
              </a:spcBef>
              <a:spcAft>
                <a:spcPts val="0"/>
              </a:spcAft>
              <a:buClr>
                <a:schemeClr val="dk1"/>
              </a:buClr>
              <a:buSzPts val="1600"/>
              <a:buFont typeface="Calibri"/>
              <a:buAutoNum type="arabicPeriod"/>
            </a:pPr>
            <a:r>
              <a:rPr lang="en-US" sz="1600" b="0" i="0" u="none">
                <a:solidFill>
                  <a:schemeClr val="dk1"/>
                </a:solidFill>
                <a:latin typeface="Calibri"/>
                <a:ea typeface="Calibri"/>
                <a:cs typeface="Calibri"/>
                <a:sym typeface="Calibri"/>
              </a:rPr>
              <a:t>Calcolare </a:t>
            </a:r>
            <a:r>
              <a:rPr lang="en-US" sz="1600" b="1" i="0" u="none">
                <a:solidFill>
                  <a:schemeClr val="dk1"/>
                </a:solidFill>
                <a:latin typeface="Calibri"/>
                <a:ea typeface="Calibri"/>
                <a:cs typeface="Calibri"/>
                <a:sym typeface="Calibri"/>
              </a:rPr>
              <a:t>10</a:t>
            </a:r>
            <a:r>
              <a:rPr lang="en-US" sz="1600" b="0" i="0" u="none">
                <a:solidFill>
                  <a:schemeClr val="dk1"/>
                </a:solidFill>
                <a:latin typeface="Calibri"/>
                <a:ea typeface="Calibri"/>
                <a:cs typeface="Calibri"/>
                <a:sym typeface="Calibri"/>
              </a:rPr>
              <a:t> min dall’ultima sezione</a:t>
            </a:r>
            <a:endParaRPr/>
          </a:p>
          <a:p>
            <a:pPr marL="342900" marR="0" lvl="0" indent="-342900" algn="just" rtl="0">
              <a:lnSpc>
                <a:spcPct val="80000"/>
              </a:lnSpc>
              <a:spcBef>
                <a:spcPts val="800"/>
              </a:spcBef>
              <a:spcAft>
                <a:spcPts val="0"/>
              </a:spcAft>
              <a:buClr>
                <a:schemeClr val="dk1"/>
              </a:buClr>
              <a:buSzPts val="1600"/>
              <a:buFont typeface="Calibri"/>
              <a:buAutoNum type="arabicPeriod"/>
            </a:pPr>
            <a:r>
              <a:rPr lang="en-US" sz="1600" b="0" i="0" u="none">
                <a:solidFill>
                  <a:schemeClr val="dk1"/>
                </a:solidFill>
                <a:latin typeface="Calibri"/>
                <a:ea typeface="Calibri"/>
                <a:cs typeface="Calibri"/>
                <a:sym typeface="Calibri"/>
              </a:rPr>
              <a:t>Lavaggio in </a:t>
            </a:r>
            <a:r>
              <a:rPr lang="en-US" sz="1600" b="1" i="0" u="none">
                <a:solidFill>
                  <a:schemeClr val="dk1"/>
                </a:solidFill>
                <a:latin typeface="Calibri"/>
                <a:ea typeface="Calibri"/>
                <a:cs typeface="Calibri"/>
                <a:sym typeface="Calibri"/>
              </a:rPr>
              <a:t>acqua distillata</a:t>
            </a:r>
            <a:endParaRPr/>
          </a:p>
          <a:p>
            <a:pPr marL="342900" marR="0" lvl="0" indent="-342900" algn="just" rtl="0">
              <a:lnSpc>
                <a:spcPct val="80000"/>
              </a:lnSpc>
              <a:spcBef>
                <a:spcPts val="800"/>
              </a:spcBef>
              <a:spcAft>
                <a:spcPts val="0"/>
              </a:spcAft>
              <a:buClr>
                <a:schemeClr val="dk1"/>
              </a:buClr>
              <a:buSzPts val="1600"/>
              <a:buFont typeface="Calibri"/>
              <a:buAutoNum type="arabicPeriod"/>
            </a:pPr>
            <a:r>
              <a:rPr lang="en-US" sz="1600" b="0" i="0" u="none">
                <a:solidFill>
                  <a:schemeClr val="dk1"/>
                </a:solidFill>
                <a:latin typeface="Calibri"/>
                <a:ea typeface="Calibri"/>
                <a:cs typeface="Calibri"/>
                <a:sym typeface="Calibri"/>
              </a:rPr>
              <a:t>Montaggio su vetrino portaoggetto, aggiungere una goccia di </a:t>
            </a:r>
            <a:r>
              <a:rPr lang="en-US" sz="1600" b="1" i="0" u="none">
                <a:solidFill>
                  <a:schemeClr val="dk1"/>
                </a:solidFill>
                <a:latin typeface="Calibri"/>
                <a:ea typeface="Calibri"/>
                <a:cs typeface="Calibri"/>
                <a:sym typeface="Calibri"/>
              </a:rPr>
              <a:t>acqua distillata, </a:t>
            </a:r>
            <a:r>
              <a:rPr lang="en-US" sz="1600" b="0" i="0" u="none">
                <a:solidFill>
                  <a:schemeClr val="dk1"/>
                </a:solidFill>
                <a:latin typeface="Calibri"/>
                <a:ea typeface="Calibri"/>
                <a:cs typeface="Calibri"/>
                <a:sym typeface="Calibri"/>
              </a:rPr>
              <a:t>coprire con il vetrino coprioggetto e osservare</a:t>
            </a:r>
            <a:endParaRPr/>
          </a:p>
        </p:txBody>
      </p:sp>
      <p:pic>
        <p:nvPicPr>
          <p:cNvPr id="255" name="Google Shape;255;p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87650" y="4364037"/>
            <a:ext cx="1860550" cy="1463675"/>
          </a:xfrm>
          <a:prstGeom prst="rect">
            <a:avLst/>
          </a:prstGeom>
          <a:noFill/>
          <a:ln>
            <a:noFill/>
          </a:ln>
        </p:spPr>
      </p:pic>
      <p:pic>
        <p:nvPicPr>
          <p:cNvPr id="256" name="Google Shape;256;p1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22237" y="4392612"/>
            <a:ext cx="923925" cy="1860550"/>
          </a:xfrm>
          <a:prstGeom prst="rect">
            <a:avLst/>
          </a:prstGeom>
          <a:noFill/>
          <a:ln>
            <a:noFill/>
          </a:ln>
        </p:spPr>
      </p:pic>
      <p:sp>
        <p:nvSpPr>
          <p:cNvPr id="257" name="Google Shape;257;p11"/>
          <p:cNvSpPr/>
          <p:nvPr/>
        </p:nvSpPr>
        <p:spPr>
          <a:xfrm>
            <a:off x="1511300" y="4221162"/>
            <a:ext cx="935037" cy="1008062"/>
          </a:xfrm>
          <a:prstGeom prst="curvedRightArrow">
            <a:avLst>
              <a:gd name="adj1" fmla="val 11582"/>
              <a:gd name="adj2" fmla="val 19095"/>
              <a:gd name="adj3" fmla="val 16200"/>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sp>
        <p:nvSpPr>
          <p:cNvPr id="258" name="Google Shape;258;p11"/>
          <p:cNvSpPr txBox="1"/>
          <p:nvPr/>
        </p:nvSpPr>
        <p:spPr>
          <a:xfrm>
            <a:off x="4886325" y="4508500"/>
            <a:ext cx="4135437" cy="107791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600"/>
              <a:buFont typeface="Calibri"/>
              <a:buNone/>
            </a:pPr>
            <a:r>
              <a:rPr lang="en-US" sz="1600" b="0" i="1" u="none">
                <a:solidFill>
                  <a:schemeClr val="dk1"/>
                </a:solidFill>
                <a:latin typeface="Calibri"/>
                <a:ea typeface="Calibri"/>
                <a:cs typeface="Calibri"/>
                <a:sym typeface="Calibri"/>
              </a:rPr>
              <a:t>N.B. le sezioni possono essere anche osservate senza la decolorazione ponendole direttamente sul vetrino potaoggetto a aggiungendo l’acqua distillata</a:t>
            </a:r>
            <a:endParaRPr/>
          </a:p>
        </p:txBody>
      </p:sp>
      <p:sp>
        <p:nvSpPr>
          <p:cNvPr id="259" name="Google Shape;259;p11"/>
          <p:cNvSpPr txBox="1"/>
          <p:nvPr/>
        </p:nvSpPr>
        <p:spPr>
          <a:xfrm>
            <a:off x="153010" y="1089205"/>
            <a:ext cx="7883525" cy="70784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6600"/>
              </a:buClr>
              <a:buSzPts val="2000"/>
              <a:buFont typeface="Calibri"/>
              <a:buNone/>
            </a:pPr>
            <a:r>
              <a:rPr lang="en-US" sz="2000" b="1" i="0" u="none" dirty="0" err="1">
                <a:solidFill>
                  <a:srgbClr val="006600"/>
                </a:solidFill>
                <a:latin typeface="Calibri"/>
                <a:ea typeface="Calibri"/>
                <a:cs typeface="Calibri"/>
                <a:sym typeface="Calibri"/>
              </a:rPr>
              <a:t>Protocollo</a:t>
            </a:r>
            <a:r>
              <a:rPr lang="en-US" sz="2000" b="1" i="0" u="none" dirty="0">
                <a:solidFill>
                  <a:srgbClr val="006600"/>
                </a:solidFill>
                <a:latin typeface="Calibri"/>
                <a:ea typeface="Calibri"/>
                <a:cs typeface="Calibri"/>
                <a:sym typeface="Calibri"/>
              </a:rPr>
              <a:t> per </a:t>
            </a:r>
            <a:r>
              <a:rPr lang="en-US" sz="2000" b="1" i="0" u="none" dirty="0" err="1">
                <a:solidFill>
                  <a:srgbClr val="006600"/>
                </a:solidFill>
                <a:latin typeface="Calibri"/>
                <a:ea typeface="Calibri"/>
                <a:cs typeface="Calibri"/>
                <a:sym typeface="Calibri"/>
              </a:rPr>
              <a:t>l’osservazione</a:t>
            </a:r>
            <a:r>
              <a:rPr lang="en-US" sz="2000" b="1" i="0" u="none" dirty="0">
                <a:solidFill>
                  <a:srgbClr val="006600"/>
                </a:solidFill>
                <a:latin typeface="Calibri"/>
                <a:ea typeface="Calibri"/>
                <a:cs typeface="Calibri"/>
                <a:sym typeface="Calibri"/>
              </a:rPr>
              <a:t> al </a:t>
            </a:r>
            <a:r>
              <a:rPr lang="en-US" sz="2000" b="1" i="0" u="none" dirty="0" err="1">
                <a:solidFill>
                  <a:srgbClr val="006600"/>
                </a:solidFill>
                <a:latin typeface="Calibri"/>
                <a:ea typeface="Calibri"/>
                <a:cs typeface="Calibri"/>
                <a:sym typeface="Calibri"/>
              </a:rPr>
              <a:t>microscopio</a:t>
            </a:r>
            <a:r>
              <a:rPr lang="en-US" sz="2000" b="1" i="0" u="none" dirty="0">
                <a:solidFill>
                  <a:srgbClr val="006600"/>
                </a:solidFill>
                <a:latin typeface="Calibri"/>
                <a:ea typeface="Calibri"/>
                <a:cs typeface="Calibri"/>
                <a:sym typeface="Calibri"/>
              </a:rPr>
              <a:t> di </a:t>
            </a:r>
            <a:r>
              <a:rPr lang="en-US" sz="2000" b="1" i="0" u="none" dirty="0" err="1">
                <a:solidFill>
                  <a:srgbClr val="006600"/>
                </a:solidFill>
                <a:latin typeface="Calibri"/>
                <a:ea typeface="Calibri"/>
                <a:cs typeface="Calibri"/>
                <a:sym typeface="Calibri"/>
              </a:rPr>
              <a:t>preparati</a:t>
            </a:r>
            <a:r>
              <a:rPr lang="en-US" sz="2000" b="1" i="0" u="none" dirty="0">
                <a:solidFill>
                  <a:srgbClr val="006600"/>
                </a:solidFill>
                <a:latin typeface="Calibri"/>
                <a:ea typeface="Calibri"/>
                <a:cs typeface="Calibri"/>
                <a:sym typeface="Calibri"/>
              </a:rPr>
              <a:t> </a:t>
            </a:r>
            <a:r>
              <a:rPr lang="en-US" sz="2000" b="1" i="0" u="none" dirty="0" err="1">
                <a:solidFill>
                  <a:srgbClr val="006600"/>
                </a:solidFill>
                <a:latin typeface="Calibri"/>
                <a:ea typeface="Calibri"/>
                <a:cs typeface="Calibri"/>
                <a:sym typeface="Calibri"/>
              </a:rPr>
              <a:t>vegetali</a:t>
            </a:r>
            <a:r>
              <a:rPr lang="en-US" sz="2000" b="1" i="0" u="none" dirty="0">
                <a:solidFill>
                  <a:srgbClr val="006600"/>
                </a:solidFill>
                <a:latin typeface="Calibri"/>
                <a:ea typeface="Calibri"/>
                <a:cs typeface="Calibri"/>
                <a:sym typeface="Calibri"/>
              </a:rPr>
              <a:t> a fresco </a:t>
            </a:r>
            <a:r>
              <a:rPr lang="en-US" sz="2000" b="1" i="0" u="none" dirty="0" err="1">
                <a:solidFill>
                  <a:srgbClr val="006600"/>
                </a:solidFill>
                <a:latin typeface="Calibri"/>
                <a:ea typeface="Calibri"/>
                <a:cs typeface="Calibri"/>
                <a:sym typeface="Calibri"/>
              </a:rPr>
              <a:t>semplicemente</a:t>
            </a:r>
            <a:r>
              <a:rPr lang="en-US" sz="2000" b="1" i="0" u="none" dirty="0">
                <a:solidFill>
                  <a:srgbClr val="006600"/>
                </a:solidFill>
                <a:latin typeface="Calibri"/>
                <a:ea typeface="Calibri"/>
                <a:cs typeface="Calibri"/>
                <a:sym typeface="Calibri"/>
              </a:rPr>
              <a:t> </a:t>
            </a:r>
            <a:r>
              <a:rPr lang="en-US" sz="2000" b="1" i="0" u="none" dirty="0" err="1">
                <a:solidFill>
                  <a:srgbClr val="006600"/>
                </a:solidFill>
                <a:latin typeface="Calibri"/>
                <a:ea typeface="Calibri"/>
                <a:cs typeface="Calibri"/>
                <a:sym typeface="Calibri"/>
              </a:rPr>
              <a:t>decolorati</a:t>
            </a:r>
            <a:endParaRPr dirty="0"/>
          </a:p>
        </p:txBody>
      </p:sp>
      <p:sp>
        <p:nvSpPr>
          <p:cNvPr id="10" name="Line 10">
            <a:extLst>
              <a:ext uri="{FF2B5EF4-FFF2-40B4-BE49-F238E27FC236}">
                <a16:creationId xmlns:a16="http://schemas.microsoft.com/office/drawing/2014/main" id="{2B0E17B3-8636-4943-889B-75146909C7D8}"/>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1" name="Text Box 11">
            <a:extLst>
              <a:ext uri="{FF2B5EF4-FFF2-40B4-BE49-F238E27FC236}">
                <a16:creationId xmlns:a16="http://schemas.microsoft.com/office/drawing/2014/main" id="{F7508621-82B9-4D58-8E29-2CCA31EFE9EE}"/>
              </a:ext>
            </a:extLst>
          </p:cNvPr>
          <p:cNvSpPr txBox="1">
            <a:spLocks noChangeArrowheads="1"/>
          </p:cNvSpPr>
          <p:nvPr/>
        </p:nvSpPr>
        <p:spPr bwMode="auto">
          <a:xfrm>
            <a:off x="357918" y="87313"/>
            <a:ext cx="6991017"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microscopica: anatomia fogliare</a:t>
            </a:r>
          </a:p>
        </p:txBody>
      </p:sp>
      <p:pic>
        <p:nvPicPr>
          <p:cNvPr id="13" name="Google Shape;254;p11">
            <a:extLst>
              <a:ext uri="{FF2B5EF4-FFF2-40B4-BE49-F238E27FC236}">
                <a16:creationId xmlns:a16="http://schemas.microsoft.com/office/drawing/2014/main" id="{6A718BB1-638A-4BDE-BA55-D7D5305F0199}"/>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b="-1647"/>
          <a:stretch/>
        </p:blipFill>
        <p:spPr>
          <a:xfrm>
            <a:off x="7667625" y="41275"/>
            <a:ext cx="1185862" cy="1104900"/>
          </a:xfrm>
          <a:prstGeom prst="rect">
            <a:avLst/>
          </a:prstGeom>
          <a:noFill/>
          <a:ln>
            <a:noFill/>
          </a:ln>
        </p:spPr>
      </p:pic>
      <p:sp>
        <p:nvSpPr>
          <p:cNvPr id="14" name="Segnaposto numero diapositiva 6">
            <a:extLst>
              <a:ext uri="{FF2B5EF4-FFF2-40B4-BE49-F238E27FC236}">
                <a16:creationId xmlns:a16="http://schemas.microsoft.com/office/drawing/2014/main" id="{82BA1763-1AC1-4B53-A2FC-9C66FB58CA27}"/>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14</a:t>
            </a:fld>
            <a:endParaRPr lang="it-IT" altLang="it-IT" sz="110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5" name="Google Shape;265;p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71475" y="2069737"/>
            <a:ext cx="8651875" cy="3689350"/>
          </a:xfrm>
          <a:prstGeom prst="rect">
            <a:avLst/>
          </a:prstGeom>
          <a:noFill/>
          <a:ln>
            <a:noFill/>
          </a:ln>
        </p:spPr>
      </p:pic>
      <p:sp>
        <p:nvSpPr>
          <p:cNvPr id="266" name="Google Shape;266;p12"/>
          <p:cNvSpPr txBox="1"/>
          <p:nvPr/>
        </p:nvSpPr>
        <p:spPr>
          <a:xfrm>
            <a:off x="7451725" y="6381750"/>
            <a:ext cx="1416050" cy="368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900"/>
              <a:buFont typeface="Arial"/>
              <a:buNone/>
            </a:pPr>
            <a:r>
              <a:rPr lang="en-US" sz="900" b="0" i="0" u="none">
                <a:solidFill>
                  <a:schemeClr val="dk1"/>
                </a:solidFill>
                <a:latin typeface="Arial"/>
                <a:ea typeface="Arial"/>
                <a:cs typeface="Arial"/>
                <a:sym typeface="Arial"/>
              </a:rPr>
              <a:t>dicotiledone</a:t>
            </a:r>
            <a:endParaRPr/>
          </a:p>
        </p:txBody>
      </p:sp>
      <p:pic>
        <p:nvPicPr>
          <p:cNvPr id="269" name="Google Shape;269;p1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838266" y="753640"/>
            <a:ext cx="2212072" cy="1659055"/>
          </a:xfrm>
          <a:prstGeom prst="rect">
            <a:avLst/>
          </a:prstGeom>
          <a:noFill/>
          <a:ln>
            <a:noFill/>
          </a:ln>
        </p:spPr>
      </p:pic>
      <p:cxnSp>
        <p:nvCxnSpPr>
          <p:cNvPr id="270" name="Google Shape;270;p12"/>
          <p:cNvCxnSpPr/>
          <p:nvPr/>
        </p:nvCxnSpPr>
        <p:spPr>
          <a:xfrm rot="10800000" flipH="1">
            <a:off x="4427537" y="1722075"/>
            <a:ext cx="646112" cy="830262"/>
          </a:xfrm>
          <a:prstGeom prst="straightConnector1">
            <a:avLst/>
          </a:prstGeom>
          <a:noFill/>
          <a:ln w="9525" cap="flat" cmpd="sng">
            <a:solidFill>
              <a:schemeClr val="dk1"/>
            </a:solidFill>
            <a:prstDash val="solid"/>
            <a:miter lim="800000"/>
            <a:headEnd type="none" w="med" len="med"/>
            <a:tailEnd type="triangle" w="med" len="med"/>
          </a:ln>
        </p:spPr>
      </p:cxnSp>
      <p:sp>
        <p:nvSpPr>
          <p:cNvPr id="271" name="Google Shape;271;p12"/>
          <p:cNvSpPr txBox="1"/>
          <p:nvPr/>
        </p:nvSpPr>
        <p:spPr>
          <a:xfrm>
            <a:off x="5073649" y="1444262"/>
            <a:ext cx="159092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alibri"/>
              <a:buNone/>
            </a:pPr>
            <a:r>
              <a:rPr lang="en-US" b="0" i="1" u="none" dirty="0" err="1">
                <a:solidFill>
                  <a:schemeClr val="dk1"/>
                </a:solidFill>
                <a:latin typeface="Calibri"/>
                <a:ea typeface="Calibri"/>
                <a:cs typeface="Calibri"/>
                <a:sym typeface="Calibri"/>
              </a:rPr>
              <a:t>Cuticola</a:t>
            </a:r>
            <a:r>
              <a:rPr lang="en-US" b="0" i="1" u="none" dirty="0">
                <a:solidFill>
                  <a:schemeClr val="dk1"/>
                </a:solidFill>
                <a:latin typeface="Calibri"/>
                <a:ea typeface="Calibri"/>
                <a:cs typeface="Calibri"/>
                <a:sym typeface="Calibri"/>
              </a:rPr>
              <a:t> </a:t>
            </a:r>
            <a:r>
              <a:rPr lang="en-US" b="0" i="1" u="none" dirty="0" err="1">
                <a:solidFill>
                  <a:schemeClr val="dk1"/>
                </a:solidFill>
                <a:latin typeface="Calibri"/>
                <a:ea typeface="Calibri"/>
                <a:cs typeface="Calibri"/>
                <a:sym typeface="Calibri"/>
              </a:rPr>
              <a:t>superiore</a:t>
            </a:r>
            <a:endParaRPr dirty="0"/>
          </a:p>
        </p:txBody>
      </p:sp>
      <p:cxnSp>
        <p:nvCxnSpPr>
          <p:cNvPr id="272" name="Google Shape;272;p12"/>
          <p:cNvCxnSpPr/>
          <p:nvPr/>
        </p:nvCxnSpPr>
        <p:spPr>
          <a:xfrm>
            <a:off x="5700712" y="5333637"/>
            <a:ext cx="288925" cy="574675"/>
          </a:xfrm>
          <a:prstGeom prst="straightConnector1">
            <a:avLst/>
          </a:prstGeom>
          <a:noFill/>
          <a:ln w="9525" cap="flat" cmpd="sng">
            <a:solidFill>
              <a:schemeClr val="dk1"/>
            </a:solidFill>
            <a:prstDash val="solid"/>
            <a:miter lim="800000"/>
            <a:headEnd type="none" w="med" len="med"/>
            <a:tailEnd type="triangle" w="med" len="med"/>
          </a:ln>
        </p:spPr>
      </p:cxnSp>
      <p:sp>
        <p:nvSpPr>
          <p:cNvPr id="273" name="Google Shape;273;p12"/>
          <p:cNvSpPr txBox="1"/>
          <p:nvPr/>
        </p:nvSpPr>
        <p:spPr>
          <a:xfrm>
            <a:off x="5929312" y="5800362"/>
            <a:ext cx="173758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alibri"/>
              <a:buNone/>
            </a:pPr>
            <a:r>
              <a:rPr lang="en-US" b="0" i="1" u="none" dirty="0" err="1">
                <a:solidFill>
                  <a:schemeClr val="dk1"/>
                </a:solidFill>
                <a:latin typeface="Calibri"/>
                <a:ea typeface="Calibri"/>
                <a:cs typeface="Calibri"/>
                <a:sym typeface="Calibri"/>
              </a:rPr>
              <a:t>Cuticola</a:t>
            </a:r>
            <a:r>
              <a:rPr lang="en-US" b="0" i="1" u="none" dirty="0">
                <a:solidFill>
                  <a:schemeClr val="dk1"/>
                </a:solidFill>
                <a:latin typeface="Calibri"/>
                <a:ea typeface="Calibri"/>
                <a:cs typeface="Calibri"/>
                <a:sym typeface="Calibri"/>
              </a:rPr>
              <a:t> </a:t>
            </a:r>
            <a:r>
              <a:rPr lang="en-US" b="0" i="1" u="none" dirty="0" err="1">
                <a:solidFill>
                  <a:schemeClr val="dk1"/>
                </a:solidFill>
                <a:latin typeface="Calibri"/>
                <a:ea typeface="Calibri"/>
                <a:cs typeface="Calibri"/>
                <a:sym typeface="Calibri"/>
              </a:rPr>
              <a:t>inferiore</a:t>
            </a:r>
            <a:endParaRPr dirty="0"/>
          </a:p>
        </p:txBody>
      </p:sp>
      <p:sp>
        <p:nvSpPr>
          <p:cNvPr id="15" name="Line 10">
            <a:extLst>
              <a:ext uri="{FF2B5EF4-FFF2-40B4-BE49-F238E27FC236}">
                <a16:creationId xmlns:a16="http://schemas.microsoft.com/office/drawing/2014/main" id="{EDAF1886-9082-4EB2-A2A2-8D2339027ABF}"/>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6" name="Text Box 11">
            <a:extLst>
              <a:ext uri="{FF2B5EF4-FFF2-40B4-BE49-F238E27FC236}">
                <a16:creationId xmlns:a16="http://schemas.microsoft.com/office/drawing/2014/main" id="{581BB77F-6155-4021-8B02-01B7B4E4DC89}"/>
              </a:ext>
            </a:extLst>
          </p:cNvPr>
          <p:cNvSpPr txBox="1">
            <a:spLocks noChangeArrowheads="1"/>
          </p:cNvSpPr>
          <p:nvPr/>
        </p:nvSpPr>
        <p:spPr bwMode="auto">
          <a:xfrm>
            <a:off x="357918" y="87313"/>
            <a:ext cx="6991017"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microscopica: anatomia fogliare</a:t>
            </a:r>
          </a:p>
        </p:txBody>
      </p:sp>
      <p:sp>
        <p:nvSpPr>
          <p:cNvPr id="17" name="Google Shape;268;p12">
            <a:extLst>
              <a:ext uri="{FF2B5EF4-FFF2-40B4-BE49-F238E27FC236}">
                <a16:creationId xmlns:a16="http://schemas.microsoft.com/office/drawing/2014/main" id="{E5478A27-F233-4804-9D41-F50CFC09990E}"/>
              </a:ext>
            </a:extLst>
          </p:cNvPr>
          <p:cNvSpPr txBox="1"/>
          <p:nvPr/>
        </p:nvSpPr>
        <p:spPr>
          <a:xfrm>
            <a:off x="107730" y="538872"/>
            <a:ext cx="6334125"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6600"/>
              </a:buClr>
              <a:buSzPts val="2000"/>
              <a:buFont typeface="Calibri"/>
              <a:buNone/>
            </a:pPr>
            <a:r>
              <a:rPr lang="en-US" sz="2000" b="0" i="0" u="none" dirty="0" err="1">
                <a:solidFill>
                  <a:srgbClr val="006600"/>
                </a:solidFill>
                <a:latin typeface="Calibri"/>
                <a:ea typeface="Calibri"/>
                <a:cs typeface="Calibri"/>
                <a:sym typeface="Calibri"/>
              </a:rPr>
              <a:t>Sezione</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trasversale</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foglia</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dorso-ventrale</a:t>
            </a:r>
            <a:r>
              <a:rPr lang="en-US" sz="2000" b="0" i="0" u="none" dirty="0">
                <a:solidFill>
                  <a:srgbClr val="006600"/>
                </a:solidFill>
                <a:latin typeface="Calibri"/>
                <a:ea typeface="Calibri"/>
                <a:cs typeface="Calibri"/>
                <a:sym typeface="Calibri"/>
              </a:rPr>
              <a:t> di </a:t>
            </a:r>
            <a:r>
              <a:rPr lang="en-US" sz="2000" b="0" i="0" u="none" dirty="0" err="1">
                <a:solidFill>
                  <a:srgbClr val="006600"/>
                </a:solidFill>
                <a:latin typeface="Calibri"/>
                <a:ea typeface="Calibri"/>
                <a:cs typeface="Calibri"/>
                <a:sym typeface="Calibri"/>
              </a:rPr>
              <a:t>dicotiledone</a:t>
            </a:r>
            <a:r>
              <a:rPr lang="en-US" sz="2000" b="0" i="0" u="none" dirty="0">
                <a:solidFill>
                  <a:srgbClr val="006600"/>
                </a:solidFill>
                <a:latin typeface="Calibri"/>
                <a:ea typeface="Calibri"/>
                <a:cs typeface="Calibri"/>
                <a:sym typeface="Calibri"/>
              </a:rPr>
              <a:t> (</a:t>
            </a:r>
            <a:r>
              <a:rPr lang="en-US" sz="2000" b="0" i="1" u="none" dirty="0">
                <a:solidFill>
                  <a:srgbClr val="006600"/>
                </a:solidFill>
                <a:latin typeface="Calibri"/>
                <a:ea typeface="Calibri"/>
                <a:cs typeface="Calibri"/>
                <a:sym typeface="Calibri"/>
              </a:rPr>
              <a:t>Laurus </a:t>
            </a:r>
            <a:r>
              <a:rPr lang="en-US" sz="2000" b="0" i="1" u="none" dirty="0" err="1">
                <a:solidFill>
                  <a:srgbClr val="006600"/>
                </a:solidFill>
                <a:latin typeface="Calibri"/>
                <a:ea typeface="Calibri"/>
                <a:cs typeface="Calibri"/>
                <a:sym typeface="Calibri"/>
              </a:rPr>
              <a:t>nobilis</a:t>
            </a:r>
            <a:r>
              <a:rPr lang="en-US" sz="2000" b="0" i="1" u="none" dirty="0">
                <a:solidFill>
                  <a:srgbClr val="006600"/>
                </a:solidFill>
                <a:latin typeface="Calibri"/>
                <a:ea typeface="Calibri"/>
                <a:cs typeface="Calibri"/>
                <a:sym typeface="Calibri"/>
              </a:rPr>
              <a:t>  </a:t>
            </a:r>
            <a:r>
              <a:rPr lang="en-US" sz="2000" b="0" i="0" u="none" dirty="0">
                <a:solidFill>
                  <a:srgbClr val="006600"/>
                </a:solidFill>
                <a:latin typeface="Calibri"/>
                <a:ea typeface="Calibri"/>
                <a:cs typeface="Calibri"/>
                <a:sym typeface="Calibri"/>
              </a:rPr>
              <a:t>L.)</a:t>
            </a:r>
            <a:endParaRPr dirty="0"/>
          </a:p>
        </p:txBody>
      </p:sp>
      <p:sp>
        <p:nvSpPr>
          <p:cNvPr id="18" name="Segnaposto numero diapositiva 6">
            <a:extLst>
              <a:ext uri="{FF2B5EF4-FFF2-40B4-BE49-F238E27FC236}">
                <a16:creationId xmlns:a16="http://schemas.microsoft.com/office/drawing/2014/main" id="{11453F42-B5FC-44D0-8321-4D2876D100E8}"/>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15</a:t>
            </a:fld>
            <a:endParaRPr lang="it-IT" altLang="it-IT" sz="1100">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2" name="Google Shape;292;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12176" y="596934"/>
            <a:ext cx="2531824" cy="2037412"/>
          </a:xfrm>
          <a:prstGeom prst="rect">
            <a:avLst/>
          </a:prstGeom>
          <a:noFill/>
          <a:ln>
            <a:noFill/>
          </a:ln>
        </p:spPr>
      </p:pic>
      <p:pic>
        <p:nvPicPr>
          <p:cNvPr id="293" name="Google Shape;293;p14" descr="nerium oleander"/>
          <p:cNvPicPr preferRelativeResize="0"/>
          <p:nvPr/>
        </p:nvPicPr>
        <p:blipFill rotWithShape="1">
          <a:blip r:embed="rId4">
            <a:alphaModFix/>
          </a:blip>
          <a:srcRect/>
          <a:stretch/>
        </p:blipFill>
        <p:spPr>
          <a:xfrm>
            <a:off x="5723212" y="3619500"/>
            <a:ext cx="3411984" cy="2427592"/>
          </a:xfrm>
          <a:prstGeom prst="rect">
            <a:avLst/>
          </a:prstGeom>
          <a:noFill/>
          <a:ln>
            <a:noFill/>
          </a:ln>
        </p:spPr>
      </p:pic>
      <p:pic>
        <p:nvPicPr>
          <p:cNvPr id="294" name="Google Shape;294;p1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69862" y="1203325"/>
            <a:ext cx="4645025" cy="3563937"/>
          </a:xfrm>
          <a:prstGeom prst="rect">
            <a:avLst/>
          </a:prstGeom>
          <a:noFill/>
          <a:ln>
            <a:noFill/>
          </a:ln>
        </p:spPr>
      </p:pic>
      <p:cxnSp>
        <p:nvCxnSpPr>
          <p:cNvPr id="295" name="Google Shape;295;p14"/>
          <p:cNvCxnSpPr/>
          <p:nvPr/>
        </p:nvCxnSpPr>
        <p:spPr>
          <a:xfrm flipH="1">
            <a:off x="2627312" y="1182687"/>
            <a:ext cx="260350" cy="325437"/>
          </a:xfrm>
          <a:prstGeom prst="straightConnector1">
            <a:avLst/>
          </a:prstGeom>
          <a:noFill/>
          <a:ln w="9525" cap="flat" cmpd="sng">
            <a:solidFill>
              <a:schemeClr val="dk1"/>
            </a:solidFill>
            <a:prstDash val="solid"/>
            <a:miter lim="800000"/>
            <a:headEnd type="none" w="med" len="med"/>
            <a:tailEnd type="triangle" w="med" len="med"/>
          </a:ln>
        </p:spPr>
      </p:cxnSp>
      <p:sp>
        <p:nvSpPr>
          <p:cNvPr id="296" name="Google Shape;296;p14"/>
          <p:cNvSpPr txBox="1"/>
          <p:nvPr/>
        </p:nvSpPr>
        <p:spPr>
          <a:xfrm>
            <a:off x="3768725" y="1104820"/>
            <a:ext cx="1295400"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900"/>
              <a:buFont typeface="Calibri"/>
              <a:buNone/>
            </a:pPr>
            <a:r>
              <a:rPr lang="en-US" b="0" i="1" u="none" dirty="0" err="1">
                <a:solidFill>
                  <a:schemeClr val="dk1"/>
                </a:solidFill>
                <a:latin typeface="Calibri"/>
                <a:ea typeface="Calibri"/>
                <a:cs typeface="Calibri"/>
                <a:sym typeface="Calibri"/>
              </a:rPr>
              <a:t>Nervatura</a:t>
            </a:r>
            <a:endParaRPr dirty="0"/>
          </a:p>
        </p:txBody>
      </p:sp>
      <p:cxnSp>
        <p:nvCxnSpPr>
          <p:cNvPr id="297" name="Google Shape;297;p14"/>
          <p:cNvCxnSpPr/>
          <p:nvPr/>
        </p:nvCxnSpPr>
        <p:spPr>
          <a:xfrm flipH="1">
            <a:off x="2520950" y="1370012"/>
            <a:ext cx="1554162" cy="1150937"/>
          </a:xfrm>
          <a:prstGeom prst="straightConnector1">
            <a:avLst/>
          </a:prstGeom>
          <a:noFill/>
          <a:ln w="9525" cap="flat" cmpd="sng">
            <a:solidFill>
              <a:schemeClr val="dk1"/>
            </a:solidFill>
            <a:prstDash val="solid"/>
            <a:miter lim="800000"/>
            <a:headEnd type="none" w="med" len="med"/>
            <a:tailEnd type="triangle" w="med" len="med"/>
          </a:ln>
        </p:spPr>
      </p:cxnSp>
      <p:sp>
        <p:nvSpPr>
          <p:cNvPr id="298" name="Google Shape;298;p14"/>
          <p:cNvSpPr txBox="1"/>
          <p:nvPr/>
        </p:nvSpPr>
        <p:spPr>
          <a:xfrm>
            <a:off x="2443609" y="926496"/>
            <a:ext cx="1524237"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900"/>
              <a:buFont typeface="Calibri"/>
              <a:buNone/>
            </a:pPr>
            <a:r>
              <a:rPr lang="en-US" b="0" i="1" u="none" dirty="0" err="1">
                <a:solidFill>
                  <a:schemeClr val="dk1"/>
                </a:solidFill>
                <a:latin typeface="Calibri"/>
                <a:ea typeface="Calibri"/>
                <a:cs typeface="Calibri"/>
                <a:sym typeface="Calibri"/>
              </a:rPr>
              <a:t>Cuticola</a:t>
            </a:r>
            <a:r>
              <a:rPr lang="en-US" b="0" i="1" u="none" dirty="0">
                <a:solidFill>
                  <a:schemeClr val="dk1"/>
                </a:solidFill>
                <a:latin typeface="Calibri"/>
                <a:ea typeface="Calibri"/>
                <a:cs typeface="Calibri"/>
                <a:sym typeface="Calibri"/>
              </a:rPr>
              <a:t> </a:t>
            </a:r>
            <a:r>
              <a:rPr lang="en-US" b="0" i="1" u="none" dirty="0" err="1">
                <a:solidFill>
                  <a:schemeClr val="dk1"/>
                </a:solidFill>
                <a:latin typeface="Calibri"/>
                <a:ea typeface="Calibri"/>
                <a:cs typeface="Calibri"/>
                <a:sym typeface="Calibri"/>
              </a:rPr>
              <a:t>superiore</a:t>
            </a:r>
            <a:endParaRPr dirty="0"/>
          </a:p>
        </p:txBody>
      </p:sp>
      <p:cxnSp>
        <p:nvCxnSpPr>
          <p:cNvPr id="299" name="Google Shape;299;p14"/>
          <p:cNvCxnSpPr/>
          <p:nvPr/>
        </p:nvCxnSpPr>
        <p:spPr>
          <a:xfrm rot="10800000">
            <a:off x="4403725" y="1741487"/>
            <a:ext cx="660400" cy="0"/>
          </a:xfrm>
          <a:prstGeom prst="straightConnector1">
            <a:avLst/>
          </a:prstGeom>
          <a:noFill/>
          <a:ln w="9525" cap="flat" cmpd="sng">
            <a:solidFill>
              <a:schemeClr val="dk1"/>
            </a:solidFill>
            <a:prstDash val="solid"/>
            <a:miter lim="800000"/>
            <a:headEnd type="none" w="med" len="med"/>
            <a:tailEnd type="triangle" w="med" len="med"/>
          </a:ln>
        </p:spPr>
      </p:cxnSp>
      <p:sp>
        <p:nvSpPr>
          <p:cNvPr id="300" name="Google Shape;300;p14"/>
          <p:cNvSpPr txBox="1"/>
          <p:nvPr/>
        </p:nvSpPr>
        <p:spPr>
          <a:xfrm>
            <a:off x="4815459" y="1294238"/>
            <a:ext cx="1295400"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900"/>
              <a:buFont typeface="Calibri"/>
              <a:buNone/>
            </a:pPr>
            <a:r>
              <a:rPr lang="en-US" b="0" i="1" u="none" dirty="0" err="1">
                <a:solidFill>
                  <a:schemeClr val="dk1"/>
                </a:solidFill>
                <a:latin typeface="Calibri"/>
                <a:ea typeface="Calibri"/>
                <a:cs typeface="Calibri"/>
                <a:sym typeface="Calibri"/>
              </a:rPr>
              <a:t>Epidermide</a:t>
            </a:r>
            <a:r>
              <a:rPr lang="en-US" b="0" i="1" u="none" dirty="0">
                <a:solidFill>
                  <a:schemeClr val="dk1"/>
                </a:solidFill>
                <a:latin typeface="Calibri"/>
                <a:ea typeface="Calibri"/>
                <a:cs typeface="Calibri"/>
                <a:sym typeface="Calibri"/>
              </a:rPr>
              <a:t> </a:t>
            </a:r>
            <a:r>
              <a:rPr lang="en-US" b="0" i="1" u="none" dirty="0" err="1">
                <a:solidFill>
                  <a:schemeClr val="dk1"/>
                </a:solidFill>
                <a:latin typeface="Calibri"/>
                <a:ea typeface="Calibri"/>
                <a:cs typeface="Calibri"/>
                <a:sym typeface="Calibri"/>
              </a:rPr>
              <a:t>superiore</a:t>
            </a:r>
            <a:r>
              <a:rPr lang="en-US" b="0" i="1" u="none" dirty="0">
                <a:solidFill>
                  <a:schemeClr val="dk1"/>
                </a:solidFill>
                <a:latin typeface="Calibri"/>
                <a:ea typeface="Calibri"/>
                <a:cs typeface="Calibri"/>
                <a:sym typeface="Calibri"/>
              </a:rPr>
              <a:t> </a:t>
            </a:r>
            <a:r>
              <a:rPr lang="en-US" b="0" i="1" u="none" dirty="0" err="1">
                <a:solidFill>
                  <a:schemeClr val="dk1"/>
                </a:solidFill>
                <a:latin typeface="Calibri"/>
                <a:ea typeface="Calibri"/>
                <a:cs typeface="Calibri"/>
                <a:sym typeface="Calibri"/>
              </a:rPr>
              <a:t>stratificata</a:t>
            </a:r>
            <a:endParaRPr dirty="0"/>
          </a:p>
        </p:txBody>
      </p:sp>
      <p:cxnSp>
        <p:nvCxnSpPr>
          <p:cNvPr id="301" name="Google Shape;301;p14"/>
          <p:cNvCxnSpPr/>
          <p:nvPr/>
        </p:nvCxnSpPr>
        <p:spPr>
          <a:xfrm rot="10800000">
            <a:off x="4505325" y="2276475"/>
            <a:ext cx="660400" cy="0"/>
          </a:xfrm>
          <a:prstGeom prst="straightConnector1">
            <a:avLst/>
          </a:prstGeom>
          <a:noFill/>
          <a:ln w="9525" cap="flat" cmpd="sng">
            <a:solidFill>
              <a:schemeClr val="dk1"/>
            </a:solidFill>
            <a:prstDash val="solid"/>
            <a:miter lim="800000"/>
            <a:headEnd type="none" w="med" len="med"/>
            <a:tailEnd type="triangle" w="med" len="med"/>
          </a:ln>
        </p:spPr>
      </p:cxnSp>
      <p:sp>
        <p:nvSpPr>
          <p:cNvPr id="302" name="Google Shape;302;p14"/>
          <p:cNvSpPr txBox="1"/>
          <p:nvPr/>
        </p:nvSpPr>
        <p:spPr>
          <a:xfrm>
            <a:off x="4848499" y="2099491"/>
            <a:ext cx="1749425" cy="7386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900"/>
              <a:buFont typeface="Calibri"/>
              <a:buNone/>
            </a:pPr>
            <a:r>
              <a:rPr lang="en-US" b="0" i="1" u="none" dirty="0" err="1">
                <a:solidFill>
                  <a:schemeClr val="dk1"/>
                </a:solidFill>
                <a:latin typeface="Calibri"/>
                <a:ea typeface="Calibri"/>
                <a:cs typeface="Calibri"/>
                <a:sym typeface="Calibri"/>
              </a:rPr>
              <a:t>Parenchima</a:t>
            </a:r>
            <a:r>
              <a:rPr lang="en-US" b="0" i="1" u="none" dirty="0">
                <a:solidFill>
                  <a:schemeClr val="dk1"/>
                </a:solidFill>
                <a:latin typeface="Calibri"/>
                <a:ea typeface="Calibri"/>
                <a:cs typeface="Calibri"/>
                <a:sym typeface="Calibri"/>
              </a:rPr>
              <a:t> a </a:t>
            </a:r>
            <a:r>
              <a:rPr lang="en-US" b="0" i="1" u="none" dirty="0" err="1">
                <a:solidFill>
                  <a:schemeClr val="dk1"/>
                </a:solidFill>
                <a:latin typeface="Calibri"/>
                <a:ea typeface="Calibri"/>
                <a:cs typeface="Calibri"/>
                <a:sym typeface="Calibri"/>
              </a:rPr>
              <a:t>palizzata</a:t>
            </a:r>
            <a:r>
              <a:rPr lang="en-US" b="0" i="1" u="none" dirty="0">
                <a:solidFill>
                  <a:schemeClr val="dk1"/>
                </a:solidFill>
                <a:latin typeface="Calibri"/>
                <a:ea typeface="Calibri"/>
                <a:cs typeface="Calibri"/>
                <a:sym typeface="Calibri"/>
              </a:rPr>
              <a:t> </a:t>
            </a:r>
            <a:r>
              <a:rPr lang="en-US" b="0" i="1" u="none" dirty="0" err="1">
                <a:solidFill>
                  <a:schemeClr val="dk1"/>
                </a:solidFill>
                <a:latin typeface="Calibri"/>
                <a:ea typeface="Calibri"/>
                <a:cs typeface="Calibri"/>
                <a:sym typeface="Calibri"/>
              </a:rPr>
              <a:t>pluristratificato</a:t>
            </a:r>
            <a:endParaRPr dirty="0"/>
          </a:p>
        </p:txBody>
      </p:sp>
      <p:cxnSp>
        <p:nvCxnSpPr>
          <p:cNvPr id="303" name="Google Shape;303;p14"/>
          <p:cNvCxnSpPr/>
          <p:nvPr/>
        </p:nvCxnSpPr>
        <p:spPr>
          <a:xfrm rot="10800000">
            <a:off x="3008312" y="3619500"/>
            <a:ext cx="155575" cy="685800"/>
          </a:xfrm>
          <a:prstGeom prst="straightConnector1">
            <a:avLst/>
          </a:prstGeom>
          <a:noFill/>
          <a:ln w="9525" cap="flat" cmpd="sng">
            <a:solidFill>
              <a:schemeClr val="dk1"/>
            </a:solidFill>
            <a:prstDash val="solid"/>
            <a:miter lim="800000"/>
            <a:headEnd type="none" w="med" len="med"/>
            <a:tailEnd type="triangle" w="med" len="med"/>
          </a:ln>
        </p:spPr>
      </p:cxnSp>
      <p:sp>
        <p:nvSpPr>
          <p:cNvPr id="304" name="Google Shape;304;p14"/>
          <p:cNvSpPr txBox="1"/>
          <p:nvPr/>
        </p:nvSpPr>
        <p:spPr>
          <a:xfrm>
            <a:off x="2516187" y="4228544"/>
            <a:ext cx="1295400"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900"/>
              <a:buFont typeface="Calibri"/>
              <a:buNone/>
            </a:pPr>
            <a:r>
              <a:rPr lang="en-US" b="0" i="1" u="none" dirty="0" err="1">
                <a:solidFill>
                  <a:schemeClr val="dk1"/>
                </a:solidFill>
                <a:latin typeface="Calibri"/>
                <a:ea typeface="Calibri"/>
                <a:cs typeface="Calibri"/>
                <a:sym typeface="Calibri"/>
              </a:rPr>
              <a:t>Tricomi</a:t>
            </a:r>
            <a:endParaRPr dirty="0"/>
          </a:p>
        </p:txBody>
      </p:sp>
      <p:cxnSp>
        <p:nvCxnSpPr>
          <p:cNvPr id="305" name="Google Shape;305;p14"/>
          <p:cNvCxnSpPr>
            <a:cxnSpLocks/>
          </p:cNvCxnSpPr>
          <p:nvPr/>
        </p:nvCxnSpPr>
        <p:spPr>
          <a:xfrm flipH="1" flipV="1">
            <a:off x="3997325" y="2927786"/>
            <a:ext cx="1524238" cy="288171"/>
          </a:xfrm>
          <a:prstGeom prst="straightConnector1">
            <a:avLst/>
          </a:prstGeom>
          <a:noFill/>
          <a:ln w="9525" cap="flat" cmpd="sng">
            <a:solidFill>
              <a:schemeClr val="dk1"/>
            </a:solidFill>
            <a:prstDash val="solid"/>
            <a:miter lim="800000"/>
            <a:headEnd type="none" w="med" len="med"/>
            <a:tailEnd type="triangle" w="med" len="med"/>
          </a:ln>
        </p:spPr>
      </p:cxnSp>
      <p:sp>
        <p:nvSpPr>
          <p:cNvPr id="306" name="Google Shape;306;p14"/>
          <p:cNvSpPr txBox="1"/>
          <p:nvPr/>
        </p:nvSpPr>
        <p:spPr>
          <a:xfrm>
            <a:off x="5303856" y="2968266"/>
            <a:ext cx="1524238"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900"/>
              <a:buFont typeface="Calibri"/>
              <a:buNone/>
            </a:pPr>
            <a:r>
              <a:rPr lang="en-US" b="0" i="1" u="none" dirty="0" err="1">
                <a:solidFill>
                  <a:schemeClr val="dk1"/>
                </a:solidFill>
                <a:latin typeface="Calibri"/>
                <a:ea typeface="Calibri"/>
                <a:cs typeface="Calibri"/>
                <a:sym typeface="Calibri"/>
              </a:rPr>
              <a:t>Parenchima</a:t>
            </a:r>
            <a:r>
              <a:rPr lang="en-US" b="0" i="1" u="none" dirty="0">
                <a:solidFill>
                  <a:schemeClr val="dk1"/>
                </a:solidFill>
                <a:latin typeface="Calibri"/>
                <a:ea typeface="Calibri"/>
                <a:cs typeface="Calibri"/>
                <a:sym typeface="Calibri"/>
              </a:rPr>
              <a:t> </a:t>
            </a:r>
            <a:r>
              <a:rPr lang="en-US" b="0" i="1" u="none" dirty="0" err="1">
                <a:solidFill>
                  <a:schemeClr val="dk1"/>
                </a:solidFill>
                <a:latin typeface="Calibri"/>
                <a:ea typeface="Calibri"/>
                <a:cs typeface="Calibri"/>
                <a:sym typeface="Calibri"/>
              </a:rPr>
              <a:t>lacunoso</a:t>
            </a:r>
            <a:endParaRPr dirty="0"/>
          </a:p>
        </p:txBody>
      </p:sp>
      <p:cxnSp>
        <p:nvCxnSpPr>
          <p:cNvPr id="307" name="Google Shape;307;p14"/>
          <p:cNvCxnSpPr/>
          <p:nvPr/>
        </p:nvCxnSpPr>
        <p:spPr>
          <a:xfrm rot="10800000">
            <a:off x="3390900" y="3325812"/>
            <a:ext cx="371475" cy="979487"/>
          </a:xfrm>
          <a:prstGeom prst="straightConnector1">
            <a:avLst/>
          </a:prstGeom>
          <a:noFill/>
          <a:ln w="28575" cap="flat" cmpd="sng">
            <a:solidFill>
              <a:schemeClr val="accent2"/>
            </a:solidFill>
            <a:prstDash val="solid"/>
            <a:miter lim="800000"/>
            <a:headEnd type="none" w="med" len="med"/>
            <a:tailEnd type="triangle" w="med" len="med"/>
          </a:ln>
        </p:spPr>
      </p:cxnSp>
      <p:sp>
        <p:nvSpPr>
          <p:cNvPr id="308" name="Google Shape;308;p14"/>
          <p:cNvSpPr txBox="1"/>
          <p:nvPr/>
        </p:nvSpPr>
        <p:spPr>
          <a:xfrm>
            <a:off x="3121025" y="4337289"/>
            <a:ext cx="1295400"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900"/>
              <a:buFont typeface="Calibri"/>
              <a:buNone/>
            </a:pPr>
            <a:r>
              <a:rPr lang="en-US" b="0" i="1" u="none" dirty="0" err="1">
                <a:solidFill>
                  <a:schemeClr val="dk1"/>
                </a:solidFill>
                <a:latin typeface="Calibri"/>
                <a:ea typeface="Calibri"/>
                <a:cs typeface="Calibri"/>
                <a:sym typeface="Calibri"/>
              </a:rPr>
              <a:t>Stomi</a:t>
            </a:r>
            <a:endParaRPr dirty="0"/>
          </a:p>
        </p:txBody>
      </p:sp>
      <p:sp>
        <p:nvSpPr>
          <p:cNvPr id="309" name="Google Shape;309;p14"/>
          <p:cNvSpPr/>
          <p:nvPr/>
        </p:nvSpPr>
        <p:spPr>
          <a:xfrm rot="300000">
            <a:off x="2052637" y="2414587"/>
            <a:ext cx="520700" cy="665162"/>
          </a:xfrm>
          <a:prstGeom prst="ellipse">
            <a:avLst/>
          </a:prstGeom>
          <a:noFill/>
          <a:ln w="38100" cap="flat" cmpd="sng">
            <a:solidFill>
              <a:srgbClr val="82243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sp>
        <p:nvSpPr>
          <p:cNvPr id="310" name="Google Shape;310;p14"/>
          <p:cNvSpPr txBox="1"/>
          <p:nvPr/>
        </p:nvSpPr>
        <p:spPr>
          <a:xfrm>
            <a:off x="142875" y="4622903"/>
            <a:ext cx="6230937" cy="175418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6600"/>
              </a:buClr>
              <a:buSzPts val="1800"/>
              <a:buFont typeface="Calibri"/>
              <a:buNone/>
            </a:pPr>
            <a:r>
              <a:rPr lang="en-US" sz="1800" b="0" i="0" u="sng" dirty="0" err="1">
                <a:solidFill>
                  <a:srgbClr val="006600"/>
                </a:solidFill>
                <a:latin typeface="Calibri"/>
                <a:ea typeface="Calibri"/>
                <a:cs typeface="Calibri"/>
                <a:sym typeface="Calibri"/>
              </a:rPr>
              <a:t>Adattamenti</a:t>
            </a:r>
            <a:r>
              <a:rPr lang="en-US" sz="1800" b="0" i="0" u="sng" dirty="0">
                <a:solidFill>
                  <a:srgbClr val="006600"/>
                </a:solidFill>
                <a:latin typeface="Calibri"/>
                <a:ea typeface="Calibri"/>
                <a:cs typeface="Calibri"/>
                <a:sym typeface="Calibri"/>
              </a:rPr>
              <a:t> </a:t>
            </a:r>
            <a:r>
              <a:rPr lang="en-US" sz="1800" b="0" i="0" u="sng" dirty="0" err="1">
                <a:solidFill>
                  <a:srgbClr val="006600"/>
                </a:solidFill>
                <a:latin typeface="Calibri"/>
                <a:ea typeface="Calibri"/>
                <a:cs typeface="Calibri"/>
                <a:sym typeface="Calibri"/>
              </a:rPr>
              <a:t>xeromorfici</a:t>
            </a:r>
            <a:r>
              <a:rPr lang="en-US" sz="1800" b="0" i="0" u="none" dirty="0">
                <a:solidFill>
                  <a:srgbClr val="006600"/>
                </a:solidFill>
                <a:latin typeface="Calibri"/>
                <a:ea typeface="Calibri"/>
                <a:cs typeface="Calibri"/>
                <a:sym typeface="Calibri"/>
              </a:rPr>
              <a:t>:</a:t>
            </a:r>
            <a:endParaRPr dirty="0"/>
          </a:p>
          <a:p>
            <a:pPr marL="0" marR="0" lvl="0" indent="0" algn="just" rtl="0">
              <a:lnSpc>
                <a:spcPct val="100000"/>
              </a:lnSpc>
              <a:spcBef>
                <a:spcPts val="0"/>
              </a:spcBef>
              <a:spcAft>
                <a:spcPts val="0"/>
              </a:spcAft>
              <a:buClr>
                <a:schemeClr val="lt1"/>
              </a:buClr>
              <a:buSzPts val="1800"/>
              <a:buFont typeface="Arial"/>
              <a:buNone/>
            </a:pPr>
            <a:endParaRPr sz="1800" b="0" i="0" u="none" dirty="0">
              <a:solidFill>
                <a:srgbClr val="006600"/>
              </a:solidFill>
              <a:latin typeface="Calibri"/>
              <a:ea typeface="Calibri"/>
              <a:cs typeface="Calibri"/>
              <a:sym typeface="Calibri"/>
            </a:endParaRPr>
          </a:p>
          <a:p>
            <a:pPr marL="0" marR="0" lvl="0" indent="-114300" algn="just" rtl="0">
              <a:lnSpc>
                <a:spcPct val="100000"/>
              </a:lnSpc>
              <a:spcBef>
                <a:spcPts val="0"/>
              </a:spcBef>
              <a:spcAft>
                <a:spcPts val="0"/>
              </a:spcAft>
              <a:buClr>
                <a:srgbClr val="006600"/>
              </a:buClr>
              <a:buSzPts val="1800"/>
              <a:buFont typeface="Calibri"/>
              <a:buChar char="-"/>
            </a:pPr>
            <a:r>
              <a:rPr lang="en-US" sz="1800" b="1" i="0" u="none" dirty="0" err="1">
                <a:solidFill>
                  <a:srgbClr val="006600"/>
                </a:solidFill>
                <a:latin typeface="Calibri"/>
                <a:ea typeface="Calibri"/>
                <a:cs typeface="Calibri"/>
                <a:sym typeface="Calibri"/>
              </a:rPr>
              <a:t>Epidermide</a:t>
            </a:r>
            <a:r>
              <a:rPr lang="en-US" sz="1800" b="1" i="0" u="none" dirty="0">
                <a:solidFill>
                  <a:srgbClr val="006600"/>
                </a:solidFill>
                <a:latin typeface="Calibri"/>
                <a:ea typeface="Calibri"/>
                <a:cs typeface="Calibri"/>
                <a:sym typeface="Calibri"/>
              </a:rPr>
              <a:t> </a:t>
            </a:r>
            <a:r>
              <a:rPr lang="en-US" sz="1800" b="1" i="0" u="none" dirty="0" err="1">
                <a:solidFill>
                  <a:srgbClr val="006600"/>
                </a:solidFill>
                <a:latin typeface="Calibri"/>
                <a:ea typeface="Calibri"/>
                <a:cs typeface="Calibri"/>
                <a:sym typeface="Calibri"/>
              </a:rPr>
              <a:t>stratificata</a:t>
            </a:r>
            <a:endParaRPr dirty="0"/>
          </a:p>
          <a:p>
            <a:pPr marL="0" marR="0" lvl="0" indent="-114300" algn="just" rtl="0">
              <a:lnSpc>
                <a:spcPct val="100000"/>
              </a:lnSpc>
              <a:spcBef>
                <a:spcPts val="0"/>
              </a:spcBef>
              <a:spcAft>
                <a:spcPts val="0"/>
              </a:spcAft>
              <a:buClr>
                <a:srgbClr val="006600"/>
              </a:buClr>
              <a:buSzPts val="1800"/>
              <a:buFont typeface="Calibri"/>
              <a:buChar char="-"/>
            </a:pPr>
            <a:r>
              <a:rPr lang="en-US" sz="1800" b="1" i="0" u="none" dirty="0" err="1">
                <a:solidFill>
                  <a:srgbClr val="006600"/>
                </a:solidFill>
                <a:latin typeface="Calibri"/>
                <a:ea typeface="Calibri"/>
                <a:cs typeface="Calibri"/>
                <a:sym typeface="Calibri"/>
              </a:rPr>
              <a:t>Palizzata</a:t>
            </a:r>
            <a:r>
              <a:rPr lang="en-US" sz="1800" b="1" i="0" u="none" dirty="0">
                <a:solidFill>
                  <a:srgbClr val="006600"/>
                </a:solidFill>
                <a:latin typeface="Calibri"/>
                <a:ea typeface="Calibri"/>
                <a:cs typeface="Calibri"/>
                <a:sym typeface="Calibri"/>
              </a:rPr>
              <a:t> </a:t>
            </a:r>
            <a:r>
              <a:rPr lang="en-US" sz="1800" b="1" i="0" u="none" dirty="0" err="1">
                <a:solidFill>
                  <a:srgbClr val="006600"/>
                </a:solidFill>
                <a:latin typeface="Calibri"/>
                <a:ea typeface="Calibri"/>
                <a:cs typeface="Calibri"/>
                <a:sym typeface="Calibri"/>
              </a:rPr>
              <a:t>pluristratificata</a:t>
            </a:r>
            <a:endParaRPr dirty="0"/>
          </a:p>
          <a:p>
            <a:pPr marL="0" marR="0" lvl="0" indent="-114300" algn="just" rtl="0">
              <a:lnSpc>
                <a:spcPct val="100000"/>
              </a:lnSpc>
              <a:spcBef>
                <a:spcPts val="0"/>
              </a:spcBef>
              <a:spcAft>
                <a:spcPts val="0"/>
              </a:spcAft>
              <a:buClr>
                <a:srgbClr val="006600"/>
              </a:buClr>
              <a:buSzPts val="1800"/>
              <a:buFont typeface="Calibri"/>
              <a:buChar char="-"/>
            </a:pPr>
            <a:r>
              <a:rPr lang="en-US" sz="1800" b="1" i="0" u="none" dirty="0" err="1">
                <a:solidFill>
                  <a:srgbClr val="006600"/>
                </a:solidFill>
                <a:latin typeface="Calibri"/>
                <a:ea typeface="Calibri"/>
                <a:cs typeface="Calibri"/>
                <a:sym typeface="Calibri"/>
              </a:rPr>
              <a:t>Stomi</a:t>
            </a:r>
            <a:r>
              <a:rPr lang="en-US" sz="1800" b="1" i="0" u="none" dirty="0">
                <a:solidFill>
                  <a:srgbClr val="006600"/>
                </a:solidFill>
                <a:latin typeface="Calibri"/>
                <a:ea typeface="Calibri"/>
                <a:cs typeface="Calibri"/>
                <a:sym typeface="Calibri"/>
              </a:rPr>
              <a:t> </a:t>
            </a:r>
            <a:r>
              <a:rPr lang="en-US" sz="1800" b="1" i="0" u="none" dirty="0" err="1">
                <a:solidFill>
                  <a:srgbClr val="006600"/>
                </a:solidFill>
                <a:latin typeface="Calibri"/>
                <a:ea typeface="Calibri"/>
                <a:cs typeface="Calibri"/>
                <a:sym typeface="Calibri"/>
              </a:rPr>
              <a:t>all’interno</a:t>
            </a:r>
            <a:r>
              <a:rPr lang="en-US" sz="1800" b="1" i="0" u="none" dirty="0">
                <a:solidFill>
                  <a:srgbClr val="006600"/>
                </a:solidFill>
                <a:latin typeface="Calibri"/>
                <a:ea typeface="Calibri"/>
                <a:cs typeface="Calibri"/>
                <a:sym typeface="Calibri"/>
              </a:rPr>
              <a:t> di </a:t>
            </a:r>
            <a:r>
              <a:rPr lang="en-US" sz="1800" b="1" i="0" u="none" dirty="0" err="1">
                <a:solidFill>
                  <a:srgbClr val="006600"/>
                </a:solidFill>
                <a:latin typeface="Calibri"/>
                <a:ea typeface="Calibri"/>
                <a:cs typeface="Calibri"/>
                <a:sym typeface="Calibri"/>
              </a:rPr>
              <a:t>cripte</a:t>
            </a:r>
            <a:endParaRPr dirty="0"/>
          </a:p>
          <a:p>
            <a:pPr marL="0" marR="0" lvl="0" indent="0" algn="l" rtl="0">
              <a:lnSpc>
                <a:spcPct val="100000"/>
              </a:lnSpc>
              <a:spcBef>
                <a:spcPts val="0"/>
              </a:spcBef>
              <a:spcAft>
                <a:spcPts val="0"/>
              </a:spcAft>
              <a:buNone/>
            </a:pPr>
            <a:endParaRPr sz="1800" b="1" i="0" u="none" dirty="0">
              <a:solidFill>
                <a:srgbClr val="006600"/>
              </a:solidFill>
              <a:latin typeface="Calibri"/>
              <a:ea typeface="Calibri"/>
              <a:cs typeface="Calibri"/>
              <a:sym typeface="Calibri"/>
            </a:endParaRPr>
          </a:p>
        </p:txBody>
      </p:sp>
      <p:cxnSp>
        <p:nvCxnSpPr>
          <p:cNvPr id="311" name="Google Shape;311;p14"/>
          <p:cNvCxnSpPr>
            <a:cxnSpLocks/>
          </p:cNvCxnSpPr>
          <p:nvPr/>
        </p:nvCxnSpPr>
        <p:spPr>
          <a:xfrm flipV="1">
            <a:off x="5165725" y="4892675"/>
            <a:ext cx="1042193" cy="476250"/>
          </a:xfrm>
          <a:prstGeom prst="straightConnector1">
            <a:avLst/>
          </a:prstGeom>
          <a:noFill/>
          <a:ln w="9525" cap="flat" cmpd="sng">
            <a:solidFill>
              <a:schemeClr val="dk1"/>
            </a:solidFill>
            <a:prstDash val="solid"/>
            <a:miter lim="800000"/>
            <a:headEnd type="none" w="med" len="med"/>
            <a:tailEnd type="triangle" w="med" len="med"/>
          </a:ln>
        </p:spPr>
      </p:cxnSp>
      <p:sp>
        <p:nvSpPr>
          <p:cNvPr id="312" name="Google Shape;312;p14"/>
          <p:cNvSpPr txBox="1"/>
          <p:nvPr/>
        </p:nvSpPr>
        <p:spPr>
          <a:xfrm>
            <a:off x="4044275" y="5097138"/>
            <a:ext cx="1430338"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900"/>
              <a:buFont typeface="Calibri"/>
              <a:buNone/>
            </a:pPr>
            <a:r>
              <a:rPr lang="en-US" b="0" i="1" u="none" dirty="0" err="1">
                <a:solidFill>
                  <a:schemeClr val="dk1"/>
                </a:solidFill>
                <a:latin typeface="Calibri"/>
                <a:ea typeface="Calibri"/>
                <a:cs typeface="Calibri"/>
                <a:sym typeface="Calibri"/>
              </a:rPr>
              <a:t>Nervatura</a:t>
            </a:r>
            <a:r>
              <a:rPr lang="en-US" b="0" i="1" u="none" dirty="0">
                <a:solidFill>
                  <a:schemeClr val="dk1"/>
                </a:solidFill>
                <a:latin typeface="Calibri"/>
                <a:ea typeface="Calibri"/>
                <a:cs typeface="Calibri"/>
                <a:sym typeface="Calibri"/>
              </a:rPr>
              <a:t> </a:t>
            </a:r>
            <a:r>
              <a:rPr lang="en-US" b="0" i="1" u="none" dirty="0" err="1">
                <a:solidFill>
                  <a:schemeClr val="dk1"/>
                </a:solidFill>
                <a:latin typeface="Calibri"/>
                <a:ea typeface="Calibri"/>
                <a:cs typeface="Calibri"/>
                <a:sym typeface="Calibri"/>
              </a:rPr>
              <a:t>centrale</a:t>
            </a:r>
            <a:endParaRPr dirty="0"/>
          </a:p>
        </p:txBody>
      </p:sp>
      <p:sp>
        <p:nvSpPr>
          <p:cNvPr id="28" name="Line 10">
            <a:extLst>
              <a:ext uri="{FF2B5EF4-FFF2-40B4-BE49-F238E27FC236}">
                <a16:creationId xmlns:a16="http://schemas.microsoft.com/office/drawing/2014/main" id="{46650762-55C7-41F4-A51C-9E500A99B0F7}"/>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29" name="Text Box 11">
            <a:extLst>
              <a:ext uri="{FF2B5EF4-FFF2-40B4-BE49-F238E27FC236}">
                <a16:creationId xmlns:a16="http://schemas.microsoft.com/office/drawing/2014/main" id="{D64FF648-84C2-47EC-A865-533847BCB0F6}"/>
              </a:ext>
            </a:extLst>
          </p:cNvPr>
          <p:cNvSpPr txBox="1">
            <a:spLocks noChangeArrowheads="1"/>
          </p:cNvSpPr>
          <p:nvPr/>
        </p:nvSpPr>
        <p:spPr bwMode="auto">
          <a:xfrm>
            <a:off x="357918" y="87313"/>
            <a:ext cx="6991017"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microscopica: anatomia fogliare</a:t>
            </a:r>
          </a:p>
        </p:txBody>
      </p:sp>
      <p:sp>
        <p:nvSpPr>
          <p:cNvPr id="30" name="Google Shape;291;p14">
            <a:extLst>
              <a:ext uri="{FF2B5EF4-FFF2-40B4-BE49-F238E27FC236}">
                <a16:creationId xmlns:a16="http://schemas.microsoft.com/office/drawing/2014/main" id="{AA9995D7-E64E-4085-8654-755CDBCCB4B0}"/>
              </a:ext>
            </a:extLst>
          </p:cNvPr>
          <p:cNvSpPr txBox="1"/>
          <p:nvPr/>
        </p:nvSpPr>
        <p:spPr>
          <a:xfrm>
            <a:off x="109453" y="551132"/>
            <a:ext cx="6489700"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6600"/>
              </a:buClr>
              <a:buSzPts val="2000"/>
              <a:buFont typeface="Calibri"/>
              <a:buNone/>
            </a:pPr>
            <a:r>
              <a:rPr lang="en-US" sz="2000" b="0" i="0" u="none" dirty="0" err="1">
                <a:solidFill>
                  <a:srgbClr val="006600"/>
                </a:solidFill>
                <a:latin typeface="Calibri"/>
                <a:ea typeface="Calibri"/>
                <a:cs typeface="Calibri"/>
                <a:sym typeface="Calibri"/>
              </a:rPr>
              <a:t>Sezione</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trasversale</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foglia</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dorso-ventrale</a:t>
            </a:r>
            <a:r>
              <a:rPr lang="en-US" sz="2000" b="0" i="0" u="none" dirty="0">
                <a:solidFill>
                  <a:srgbClr val="006600"/>
                </a:solidFill>
                <a:latin typeface="Calibri"/>
                <a:ea typeface="Calibri"/>
                <a:cs typeface="Calibri"/>
                <a:sym typeface="Calibri"/>
              </a:rPr>
              <a:t> di </a:t>
            </a:r>
            <a:r>
              <a:rPr lang="en-US" sz="2000" b="0" i="0" u="none" dirty="0" err="1">
                <a:solidFill>
                  <a:srgbClr val="006600"/>
                </a:solidFill>
                <a:latin typeface="Calibri"/>
                <a:ea typeface="Calibri"/>
                <a:cs typeface="Calibri"/>
                <a:sym typeface="Calibri"/>
              </a:rPr>
              <a:t>dicotiledone</a:t>
            </a:r>
            <a:r>
              <a:rPr lang="en-US" sz="2000" b="0" i="0" u="none" dirty="0">
                <a:solidFill>
                  <a:srgbClr val="006600"/>
                </a:solidFill>
                <a:latin typeface="Calibri"/>
                <a:ea typeface="Calibri"/>
                <a:cs typeface="Calibri"/>
                <a:sym typeface="Calibri"/>
              </a:rPr>
              <a:t> (</a:t>
            </a:r>
            <a:r>
              <a:rPr lang="en-US" sz="2000" b="0" i="1" u="none" dirty="0">
                <a:solidFill>
                  <a:srgbClr val="006600"/>
                </a:solidFill>
                <a:latin typeface="Calibri"/>
                <a:ea typeface="Calibri"/>
                <a:cs typeface="Calibri"/>
                <a:sym typeface="Calibri"/>
              </a:rPr>
              <a:t>Nerium oleander </a:t>
            </a:r>
            <a:r>
              <a:rPr lang="en-US" sz="2000" b="0" i="0" u="none" dirty="0">
                <a:solidFill>
                  <a:srgbClr val="006600"/>
                </a:solidFill>
                <a:latin typeface="Calibri"/>
                <a:ea typeface="Calibri"/>
                <a:cs typeface="Calibri"/>
                <a:sym typeface="Calibri"/>
              </a:rPr>
              <a:t>L.) </a:t>
            </a:r>
            <a:endParaRPr dirty="0"/>
          </a:p>
        </p:txBody>
      </p:sp>
      <p:sp>
        <p:nvSpPr>
          <p:cNvPr id="32" name="Segnaposto numero diapositiva 6">
            <a:extLst>
              <a:ext uri="{FF2B5EF4-FFF2-40B4-BE49-F238E27FC236}">
                <a16:creationId xmlns:a16="http://schemas.microsoft.com/office/drawing/2014/main" id="{DA5BA600-939C-4A03-BEFE-FBAC793F8AB3}"/>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16</a:t>
            </a:fld>
            <a:endParaRPr lang="it-IT" altLang="it-IT" sz="1100">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33" name="Google Shape;333;p16"/>
          <p:cNvPicPr preferRelativeResize="0"/>
          <p:nvPr/>
        </p:nvPicPr>
        <p:blipFill rotWithShape="1">
          <a:blip r:embed="rId3" cstate="screen">
            <a:alphaModFix/>
            <a:extLst>
              <a:ext uri="{28A0092B-C50C-407E-A947-70E740481C1C}">
                <a14:useLocalDpi xmlns:a14="http://schemas.microsoft.com/office/drawing/2010/main"/>
              </a:ext>
            </a:extLst>
          </a:blip>
          <a:srcRect t="-6154"/>
          <a:stretch/>
        </p:blipFill>
        <p:spPr>
          <a:xfrm>
            <a:off x="33337" y="1554652"/>
            <a:ext cx="7146925" cy="4514850"/>
          </a:xfrm>
          <a:prstGeom prst="rect">
            <a:avLst/>
          </a:prstGeom>
          <a:noFill/>
          <a:ln>
            <a:noFill/>
          </a:ln>
        </p:spPr>
      </p:pic>
      <p:pic>
        <p:nvPicPr>
          <p:cNvPr id="334" name="Google Shape;334;p1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475922" y="486873"/>
            <a:ext cx="2634741" cy="1756494"/>
          </a:xfrm>
          <a:prstGeom prst="rect">
            <a:avLst/>
          </a:prstGeom>
          <a:noFill/>
          <a:ln>
            <a:noFill/>
          </a:ln>
        </p:spPr>
      </p:pic>
      <p:sp>
        <p:nvSpPr>
          <p:cNvPr id="9" name="Google Shape;332;p16">
            <a:extLst>
              <a:ext uri="{FF2B5EF4-FFF2-40B4-BE49-F238E27FC236}">
                <a16:creationId xmlns:a16="http://schemas.microsoft.com/office/drawing/2014/main" id="{6808B065-7470-4C76-928C-76348D2F6C18}"/>
              </a:ext>
            </a:extLst>
          </p:cNvPr>
          <p:cNvSpPr txBox="1"/>
          <p:nvPr/>
        </p:nvSpPr>
        <p:spPr>
          <a:xfrm>
            <a:off x="111615" y="556533"/>
            <a:ext cx="6369050" cy="4000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6600"/>
              </a:buClr>
              <a:buSzPts val="2000"/>
              <a:buFont typeface="Calibri"/>
              <a:buNone/>
            </a:pPr>
            <a:r>
              <a:rPr lang="en-US" sz="2000" b="0" i="0" u="none" dirty="0" err="1">
                <a:solidFill>
                  <a:srgbClr val="006600"/>
                </a:solidFill>
                <a:latin typeface="Calibri"/>
                <a:ea typeface="Calibri"/>
                <a:cs typeface="Calibri"/>
                <a:sym typeface="Calibri"/>
              </a:rPr>
              <a:t>Sezione</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trasversale</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foglia</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epistomata</a:t>
            </a:r>
            <a:r>
              <a:rPr lang="en-US" sz="2000" b="0" i="0" u="none" dirty="0">
                <a:solidFill>
                  <a:srgbClr val="006600"/>
                </a:solidFill>
                <a:latin typeface="Calibri"/>
                <a:ea typeface="Calibri"/>
                <a:cs typeface="Calibri"/>
                <a:sym typeface="Calibri"/>
              </a:rPr>
              <a:t> di </a:t>
            </a:r>
            <a:r>
              <a:rPr lang="en-US" sz="2000" b="0" i="1" u="none" dirty="0">
                <a:solidFill>
                  <a:srgbClr val="006600"/>
                </a:solidFill>
                <a:latin typeface="Calibri"/>
                <a:ea typeface="Calibri"/>
                <a:cs typeface="Calibri"/>
                <a:sym typeface="Calibri"/>
              </a:rPr>
              <a:t>Nymphaea alba</a:t>
            </a:r>
            <a:r>
              <a:rPr lang="en-US" sz="2000" b="0" i="0" u="none" dirty="0">
                <a:solidFill>
                  <a:srgbClr val="006600"/>
                </a:solidFill>
                <a:latin typeface="Calibri"/>
                <a:ea typeface="Calibri"/>
                <a:cs typeface="Calibri"/>
                <a:sym typeface="Calibri"/>
              </a:rPr>
              <a:t> L. </a:t>
            </a:r>
            <a:endParaRPr dirty="0"/>
          </a:p>
        </p:txBody>
      </p:sp>
      <p:sp>
        <p:nvSpPr>
          <p:cNvPr id="10" name="Line 10">
            <a:extLst>
              <a:ext uri="{FF2B5EF4-FFF2-40B4-BE49-F238E27FC236}">
                <a16:creationId xmlns:a16="http://schemas.microsoft.com/office/drawing/2014/main" id="{868DF2F5-8FDD-472C-B969-4FE4DF3E60A9}"/>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1" name="Text Box 11">
            <a:extLst>
              <a:ext uri="{FF2B5EF4-FFF2-40B4-BE49-F238E27FC236}">
                <a16:creationId xmlns:a16="http://schemas.microsoft.com/office/drawing/2014/main" id="{9977C7E8-359B-47CB-B5FD-716F23D396F4}"/>
              </a:ext>
            </a:extLst>
          </p:cNvPr>
          <p:cNvSpPr txBox="1">
            <a:spLocks noChangeArrowheads="1"/>
          </p:cNvSpPr>
          <p:nvPr/>
        </p:nvSpPr>
        <p:spPr bwMode="auto">
          <a:xfrm>
            <a:off x="357918" y="87313"/>
            <a:ext cx="6991017"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microscopica: anatomia fogliare</a:t>
            </a:r>
          </a:p>
        </p:txBody>
      </p:sp>
      <p:sp>
        <p:nvSpPr>
          <p:cNvPr id="16" name="Segnaposto numero diapositiva 6">
            <a:extLst>
              <a:ext uri="{FF2B5EF4-FFF2-40B4-BE49-F238E27FC236}">
                <a16:creationId xmlns:a16="http://schemas.microsoft.com/office/drawing/2014/main" id="{D714AF4F-98AF-43E2-892C-FC4058BBC3FC}"/>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17</a:t>
            </a:fld>
            <a:endParaRPr lang="it-IT" altLang="it-IT" sz="110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6" name="Google Shape;356;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4137" y="1636712"/>
            <a:ext cx="5229225" cy="3673475"/>
          </a:xfrm>
          <a:prstGeom prst="rect">
            <a:avLst/>
          </a:prstGeom>
          <a:noFill/>
          <a:ln>
            <a:noFill/>
          </a:ln>
        </p:spPr>
      </p:pic>
      <p:pic>
        <p:nvPicPr>
          <p:cNvPr id="357" name="Google Shape;357;p18" descr="http://www.agroatlas.ru/content/cultural/Zea_mays_K/Zea_mays_K.jpg"/>
          <p:cNvPicPr preferRelativeResize="0"/>
          <p:nvPr/>
        </p:nvPicPr>
        <p:blipFill rotWithShape="1">
          <a:blip r:embed="rId4">
            <a:alphaModFix/>
          </a:blip>
          <a:srcRect/>
          <a:stretch/>
        </p:blipFill>
        <p:spPr>
          <a:xfrm>
            <a:off x="6634780" y="663870"/>
            <a:ext cx="2320307" cy="3093742"/>
          </a:xfrm>
          <a:prstGeom prst="rect">
            <a:avLst/>
          </a:prstGeom>
          <a:noFill/>
          <a:ln>
            <a:noFill/>
          </a:ln>
        </p:spPr>
      </p:pic>
      <p:sp>
        <p:nvSpPr>
          <p:cNvPr id="360" name="Google Shape;360;p18"/>
          <p:cNvSpPr txBox="1"/>
          <p:nvPr/>
        </p:nvSpPr>
        <p:spPr>
          <a:xfrm>
            <a:off x="5243512" y="3757612"/>
            <a:ext cx="3711575" cy="120173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6600"/>
              </a:buClr>
              <a:buSzPts val="1800"/>
              <a:buFont typeface="Calibri"/>
              <a:buNone/>
            </a:pPr>
            <a:r>
              <a:rPr lang="en-US" sz="1800" b="0" i="0" u="sng">
                <a:solidFill>
                  <a:srgbClr val="006600"/>
                </a:solidFill>
                <a:latin typeface="Calibri"/>
                <a:ea typeface="Calibri"/>
                <a:cs typeface="Calibri"/>
                <a:sym typeface="Calibri"/>
              </a:rPr>
              <a:t>Foglie unifacciale</a:t>
            </a:r>
            <a:r>
              <a:rPr lang="en-US" sz="1800" b="0" i="0" u="none">
                <a:solidFill>
                  <a:srgbClr val="006600"/>
                </a:solidFill>
                <a:latin typeface="Calibri"/>
                <a:ea typeface="Calibri"/>
                <a:cs typeface="Calibri"/>
                <a:sym typeface="Calibri"/>
              </a:rPr>
              <a:t>: </a:t>
            </a:r>
            <a:endParaRPr/>
          </a:p>
          <a:p>
            <a:pPr marL="0" marR="0" lvl="0" indent="0" algn="just" rtl="0">
              <a:lnSpc>
                <a:spcPct val="100000"/>
              </a:lnSpc>
              <a:spcBef>
                <a:spcPts val="0"/>
              </a:spcBef>
              <a:spcAft>
                <a:spcPts val="0"/>
              </a:spcAft>
              <a:buClr>
                <a:schemeClr val="lt1"/>
              </a:buClr>
              <a:buSzPts val="1800"/>
              <a:buFont typeface="Arial"/>
              <a:buNone/>
            </a:pPr>
            <a:endParaRPr sz="1800" b="0" i="0" u="none">
              <a:solidFill>
                <a:srgbClr val="006600"/>
              </a:solidFill>
              <a:latin typeface="Calibri"/>
              <a:ea typeface="Calibri"/>
              <a:cs typeface="Calibri"/>
              <a:sym typeface="Calibri"/>
            </a:endParaRPr>
          </a:p>
          <a:p>
            <a:pPr marL="0" marR="0" lvl="0" indent="0" algn="just" rtl="0">
              <a:lnSpc>
                <a:spcPct val="100000"/>
              </a:lnSpc>
              <a:spcBef>
                <a:spcPts val="0"/>
              </a:spcBef>
              <a:spcAft>
                <a:spcPts val="0"/>
              </a:spcAft>
              <a:buClr>
                <a:srgbClr val="006600"/>
              </a:buClr>
              <a:buSzPts val="1800"/>
              <a:buFont typeface="Calibri"/>
              <a:buNone/>
            </a:pPr>
            <a:r>
              <a:rPr lang="en-US" sz="1800" b="0" i="0" u="none">
                <a:solidFill>
                  <a:srgbClr val="006600"/>
                </a:solidFill>
                <a:latin typeface="Calibri"/>
                <a:ea typeface="Calibri"/>
                <a:cs typeface="Calibri"/>
                <a:sym typeface="Calibri"/>
              </a:rPr>
              <a:t>Non c’è distinzione tra il parenchima a  palizzata e quello lacunoso</a:t>
            </a:r>
            <a:endParaRPr/>
          </a:p>
        </p:txBody>
      </p:sp>
      <p:sp>
        <p:nvSpPr>
          <p:cNvPr id="11" name="Line 10">
            <a:extLst>
              <a:ext uri="{FF2B5EF4-FFF2-40B4-BE49-F238E27FC236}">
                <a16:creationId xmlns:a16="http://schemas.microsoft.com/office/drawing/2014/main" id="{3434CB35-E774-438D-95BB-645F5CF3ED3D}"/>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2" name="Text Box 11">
            <a:extLst>
              <a:ext uri="{FF2B5EF4-FFF2-40B4-BE49-F238E27FC236}">
                <a16:creationId xmlns:a16="http://schemas.microsoft.com/office/drawing/2014/main" id="{2DD1971F-0F4E-48FF-9373-786EE828C6CF}"/>
              </a:ext>
            </a:extLst>
          </p:cNvPr>
          <p:cNvSpPr txBox="1">
            <a:spLocks noChangeArrowheads="1"/>
          </p:cNvSpPr>
          <p:nvPr/>
        </p:nvSpPr>
        <p:spPr bwMode="auto">
          <a:xfrm>
            <a:off x="357918" y="87313"/>
            <a:ext cx="6991017"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microscopica: anatomia fogliare</a:t>
            </a:r>
          </a:p>
        </p:txBody>
      </p:sp>
      <p:sp>
        <p:nvSpPr>
          <p:cNvPr id="13" name="Google Shape;359;p18">
            <a:extLst>
              <a:ext uri="{FF2B5EF4-FFF2-40B4-BE49-F238E27FC236}">
                <a16:creationId xmlns:a16="http://schemas.microsoft.com/office/drawing/2014/main" id="{FBF21754-5925-432E-BA6B-61150FB9BBAA}"/>
              </a:ext>
            </a:extLst>
          </p:cNvPr>
          <p:cNvSpPr txBox="1"/>
          <p:nvPr/>
        </p:nvSpPr>
        <p:spPr>
          <a:xfrm>
            <a:off x="107950" y="564690"/>
            <a:ext cx="6288087"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6600"/>
              </a:buClr>
              <a:buSzPts val="2000"/>
              <a:buFont typeface="Calibri"/>
              <a:buNone/>
            </a:pPr>
            <a:r>
              <a:rPr lang="en-US" sz="2000" b="0" i="0" u="none" dirty="0" err="1">
                <a:solidFill>
                  <a:srgbClr val="006600"/>
                </a:solidFill>
                <a:latin typeface="Calibri"/>
                <a:ea typeface="Calibri"/>
                <a:cs typeface="Calibri"/>
                <a:sym typeface="Calibri"/>
              </a:rPr>
              <a:t>Sezione</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trasversale</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foglia</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unifacciale</a:t>
            </a:r>
            <a:r>
              <a:rPr lang="en-US" sz="2000" b="0" i="0" u="none" dirty="0">
                <a:solidFill>
                  <a:srgbClr val="006600"/>
                </a:solidFill>
                <a:latin typeface="Calibri"/>
                <a:ea typeface="Calibri"/>
                <a:cs typeface="Calibri"/>
                <a:sym typeface="Calibri"/>
              </a:rPr>
              <a:t> di </a:t>
            </a:r>
            <a:r>
              <a:rPr lang="en-US" sz="2000" b="0" i="0" u="none" dirty="0" err="1">
                <a:solidFill>
                  <a:srgbClr val="006600"/>
                </a:solidFill>
                <a:latin typeface="Calibri"/>
                <a:ea typeface="Calibri"/>
                <a:cs typeface="Calibri"/>
                <a:sym typeface="Calibri"/>
              </a:rPr>
              <a:t>monocotiledone</a:t>
            </a:r>
            <a:r>
              <a:rPr lang="en-US" sz="2000" b="0" i="0" u="none" dirty="0">
                <a:solidFill>
                  <a:srgbClr val="006600"/>
                </a:solidFill>
                <a:latin typeface="Calibri"/>
                <a:ea typeface="Calibri"/>
                <a:cs typeface="Calibri"/>
                <a:sym typeface="Calibri"/>
              </a:rPr>
              <a:t> (</a:t>
            </a:r>
            <a:r>
              <a:rPr lang="en-US" sz="2000" b="0" i="1" u="none" dirty="0" err="1">
                <a:solidFill>
                  <a:srgbClr val="006600"/>
                </a:solidFill>
                <a:latin typeface="Calibri"/>
                <a:ea typeface="Calibri"/>
                <a:cs typeface="Calibri"/>
                <a:sym typeface="Calibri"/>
              </a:rPr>
              <a:t>Zea</a:t>
            </a:r>
            <a:r>
              <a:rPr lang="en-US" sz="2000" b="0" i="1" u="none" dirty="0">
                <a:solidFill>
                  <a:srgbClr val="006600"/>
                </a:solidFill>
                <a:latin typeface="Calibri"/>
                <a:ea typeface="Calibri"/>
                <a:cs typeface="Calibri"/>
                <a:sym typeface="Calibri"/>
              </a:rPr>
              <a:t> </a:t>
            </a:r>
            <a:r>
              <a:rPr lang="en-US" sz="2000" b="0" i="1" u="none" dirty="0" err="1">
                <a:solidFill>
                  <a:srgbClr val="006600"/>
                </a:solidFill>
                <a:latin typeface="Calibri"/>
                <a:ea typeface="Calibri"/>
                <a:cs typeface="Calibri"/>
                <a:sym typeface="Calibri"/>
              </a:rPr>
              <a:t>mais</a:t>
            </a:r>
            <a:r>
              <a:rPr lang="en-US" sz="2000" b="0" i="1" u="none" dirty="0">
                <a:solidFill>
                  <a:srgbClr val="006600"/>
                </a:solidFill>
                <a:latin typeface="Calibri"/>
                <a:ea typeface="Calibri"/>
                <a:cs typeface="Calibri"/>
                <a:sym typeface="Calibri"/>
              </a:rPr>
              <a:t> </a:t>
            </a:r>
            <a:r>
              <a:rPr lang="en-US" sz="2000" b="0" i="0" u="none" dirty="0">
                <a:solidFill>
                  <a:srgbClr val="006600"/>
                </a:solidFill>
                <a:latin typeface="Calibri"/>
                <a:ea typeface="Calibri"/>
                <a:cs typeface="Calibri"/>
                <a:sym typeface="Calibri"/>
              </a:rPr>
              <a:t>L.)</a:t>
            </a:r>
            <a:endParaRPr dirty="0"/>
          </a:p>
        </p:txBody>
      </p:sp>
      <p:sp>
        <p:nvSpPr>
          <p:cNvPr id="16" name="Segnaposto numero diapositiva 6">
            <a:extLst>
              <a:ext uri="{FF2B5EF4-FFF2-40B4-BE49-F238E27FC236}">
                <a16:creationId xmlns:a16="http://schemas.microsoft.com/office/drawing/2014/main" id="{6704C111-6536-4ACF-B5C9-B875C59CF8DA}"/>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18</a:t>
            </a:fld>
            <a:endParaRPr lang="it-IT" altLang="it-IT" sz="1100">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658605" y="640912"/>
            <a:ext cx="1951620" cy="1693152"/>
          </a:xfrm>
          <a:prstGeom prst="rect">
            <a:avLst/>
          </a:prstGeom>
          <a:noFill/>
          <a:ln>
            <a:noFill/>
          </a:ln>
        </p:spPr>
      </p:pic>
      <p:pic>
        <p:nvPicPr>
          <p:cNvPr id="368" name="Google Shape;368;p1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03200" y="1268412"/>
            <a:ext cx="2452687" cy="3941762"/>
          </a:xfrm>
          <a:prstGeom prst="rect">
            <a:avLst/>
          </a:prstGeom>
          <a:noFill/>
          <a:ln>
            <a:noFill/>
          </a:ln>
        </p:spPr>
      </p:pic>
      <p:sp>
        <p:nvSpPr>
          <p:cNvPr id="369" name="Google Shape;369;p19"/>
          <p:cNvSpPr txBox="1"/>
          <p:nvPr/>
        </p:nvSpPr>
        <p:spPr>
          <a:xfrm>
            <a:off x="107950" y="5248275"/>
            <a:ext cx="4502150" cy="10779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Calibri"/>
              <a:buNone/>
            </a:pPr>
            <a:r>
              <a:rPr lang="en-US" sz="1600" b="0" i="0" u="none">
                <a:solidFill>
                  <a:schemeClr val="dk1"/>
                </a:solidFill>
                <a:latin typeface="Calibri"/>
                <a:ea typeface="Calibri"/>
                <a:cs typeface="Calibri"/>
                <a:sym typeface="Calibri"/>
              </a:rPr>
              <a:t>E = epidermide inferiore</a:t>
            </a:r>
            <a:endParaRPr/>
          </a:p>
          <a:p>
            <a:pPr marL="0" marR="0" lvl="0" indent="0" algn="l" rtl="0">
              <a:lnSpc>
                <a:spcPct val="100000"/>
              </a:lnSpc>
              <a:spcBef>
                <a:spcPts val="0"/>
              </a:spcBef>
              <a:spcAft>
                <a:spcPts val="0"/>
              </a:spcAft>
              <a:buClr>
                <a:schemeClr val="dk1"/>
              </a:buClr>
              <a:buSzPts val="1600"/>
              <a:buFont typeface="Calibri"/>
              <a:buNone/>
            </a:pPr>
            <a:r>
              <a:rPr lang="en-US" sz="1600" b="0" i="0" u="none">
                <a:solidFill>
                  <a:schemeClr val="dk1"/>
                </a:solidFill>
                <a:latin typeface="Calibri"/>
                <a:ea typeface="Calibri"/>
                <a:cs typeface="Calibri"/>
                <a:sym typeface="Calibri"/>
              </a:rPr>
              <a:t>S = stomi</a:t>
            </a:r>
            <a:endParaRPr/>
          </a:p>
          <a:p>
            <a:pPr marL="0" marR="0" lvl="0" indent="0" algn="l" rtl="0">
              <a:lnSpc>
                <a:spcPct val="100000"/>
              </a:lnSpc>
              <a:spcBef>
                <a:spcPts val="0"/>
              </a:spcBef>
              <a:spcAft>
                <a:spcPts val="0"/>
              </a:spcAft>
              <a:buClr>
                <a:schemeClr val="dk1"/>
              </a:buClr>
              <a:buSzPts val="1600"/>
              <a:buFont typeface="Calibri"/>
              <a:buNone/>
            </a:pPr>
            <a:r>
              <a:rPr lang="en-US" sz="1600" b="0" i="0" u="none">
                <a:solidFill>
                  <a:schemeClr val="dk1"/>
                </a:solidFill>
                <a:latin typeface="Calibri"/>
                <a:ea typeface="Calibri"/>
                <a:cs typeface="Calibri"/>
                <a:sym typeface="Calibri"/>
              </a:rPr>
              <a:t>F = floema</a:t>
            </a:r>
            <a:endParaRPr/>
          </a:p>
          <a:p>
            <a:pPr marL="0" marR="0" lvl="0" indent="0" algn="l" rtl="0">
              <a:lnSpc>
                <a:spcPct val="100000"/>
              </a:lnSpc>
              <a:spcBef>
                <a:spcPts val="0"/>
              </a:spcBef>
              <a:spcAft>
                <a:spcPts val="0"/>
              </a:spcAft>
              <a:buClr>
                <a:schemeClr val="dk1"/>
              </a:buClr>
              <a:buSzPts val="1600"/>
              <a:buFont typeface="Calibri"/>
              <a:buNone/>
            </a:pPr>
            <a:r>
              <a:rPr lang="en-US" sz="1600" b="0" i="0" u="none">
                <a:solidFill>
                  <a:schemeClr val="dk1"/>
                </a:solidFill>
                <a:latin typeface="Calibri"/>
                <a:ea typeface="Calibri"/>
                <a:cs typeface="Calibri"/>
                <a:sym typeface="Calibri"/>
              </a:rPr>
              <a:t>X = xilema</a:t>
            </a:r>
            <a:endParaRPr/>
          </a:p>
        </p:txBody>
      </p:sp>
      <p:sp>
        <p:nvSpPr>
          <p:cNvPr id="370" name="Google Shape;370;p19"/>
          <p:cNvSpPr txBox="1"/>
          <p:nvPr/>
        </p:nvSpPr>
        <p:spPr>
          <a:xfrm>
            <a:off x="2359025" y="3606800"/>
            <a:ext cx="2251075" cy="7381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6600"/>
              </a:buClr>
              <a:buSzPts val="1400"/>
              <a:buFont typeface="Calibri"/>
              <a:buNone/>
            </a:pPr>
            <a:r>
              <a:rPr lang="en-US" sz="1400" b="0" i="1" u="none">
                <a:solidFill>
                  <a:srgbClr val="006600"/>
                </a:solidFill>
                <a:latin typeface="Calibri"/>
                <a:ea typeface="Calibri"/>
                <a:cs typeface="Calibri"/>
                <a:sym typeface="Calibri"/>
              </a:rPr>
              <a:t>passaggio dalla struttura dorso-ventrale a quella unifacciale</a:t>
            </a:r>
            <a:endParaRPr/>
          </a:p>
        </p:txBody>
      </p:sp>
      <p:sp>
        <p:nvSpPr>
          <p:cNvPr id="371" name="Google Shape;371;p19"/>
          <p:cNvSpPr/>
          <p:nvPr/>
        </p:nvSpPr>
        <p:spPr>
          <a:xfrm>
            <a:off x="468312" y="3573462"/>
            <a:ext cx="1871662" cy="457200"/>
          </a:xfrm>
          <a:prstGeom prst="ellipse">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pic>
        <p:nvPicPr>
          <p:cNvPr id="372" name="Google Shape;372;p19" descr="iris"/>
          <p:cNvPicPr preferRelativeResize="0"/>
          <p:nvPr/>
        </p:nvPicPr>
        <p:blipFill rotWithShape="1">
          <a:blip r:embed="rId5">
            <a:alphaModFix/>
          </a:blip>
          <a:srcRect/>
          <a:stretch/>
        </p:blipFill>
        <p:spPr>
          <a:xfrm>
            <a:off x="4629150" y="2513012"/>
            <a:ext cx="4113212" cy="2925762"/>
          </a:xfrm>
          <a:prstGeom prst="rect">
            <a:avLst/>
          </a:prstGeom>
          <a:noFill/>
          <a:ln>
            <a:noFill/>
          </a:ln>
        </p:spPr>
      </p:pic>
      <p:sp>
        <p:nvSpPr>
          <p:cNvPr id="373" name="Google Shape;373;p19"/>
          <p:cNvSpPr txBox="1"/>
          <p:nvPr/>
        </p:nvSpPr>
        <p:spPr>
          <a:xfrm>
            <a:off x="4688985" y="5585044"/>
            <a:ext cx="130016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alibri"/>
              <a:buNone/>
            </a:pPr>
            <a:r>
              <a:rPr lang="en-US" b="0" i="1" u="none" dirty="0" err="1">
                <a:solidFill>
                  <a:schemeClr val="dk1"/>
                </a:solidFill>
                <a:latin typeface="Calibri"/>
                <a:ea typeface="Calibri"/>
                <a:cs typeface="Calibri"/>
                <a:sym typeface="Calibri"/>
              </a:rPr>
              <a:t>Epidermide</a:t>
            </a:r>
            <a:r>
              <a:rPr lang="en-US" b="0" i="1" u="none" dirty="0">
                <a:solidFill>
                  <a:schemeClr val="dk1"/>
                </a:solidFill>
                <a:latin typeface="Calibri"/>
                <a:ea typeface="Calibri"/>
                <a:cs typeface="Calibri"/>
                <a:sym typeface="Calibri"/>
              </a:rPr>
              <a:t> </a:t>
            </a:r>
            <a:r>
              <a:rPr lang="en-US" b="0" i="1" u="none" dirty="0" err="1">
                <a:solidFill>
                  <a:schemeClr val="dk1"/>
                </a:solidFill>
                <a:latin typeface="Calibri"/>
                <a:ea typeface="Calibri"/>
                <a:cs typeface="Calibri"/>
                <a:sym typeface="Calibri"/>
              </a:rPr>
              <a:t>inferiore</a:t>
            </a:r>
            <a:r>
              <a:rPr lang="en-US" b="0" i="1" u="none" dirty="0">
                <a:solidFill>
                  <a:schemeClr val="dk1"/>
                </a:solidFill>
                <a:latin typeface="Calibri"/>
                <a:ea typeface="Calibri"/>
                <a:cs typeface="Calibri"/>
                <a:sym typeface="Calibri"/>
              </a:rPr>
              <a:t> </a:t>
            </a:r>
            <a:endParaRPr dirty="0"/>
          </a:p>
        </p:txBody>
      </p:sp>
      <p:sp>
        <p:nvSpPr>
          <p:cNvPr id="374" name="Google Shape;374;p19"/>
          <p:cNvSpPr txBox="1"/>
          <p:nvPr/>
        </p:nvSpPr>
        <p:spPr>
          <a:xfrm>
            <a:off x="7701756" y="2247102"/>
            <a:ext cx="129540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alibri"/>
              <a:buNone/>
            </a:pPr>
            <a:r>
              <a:rPr lang="en-US" b="0" i="1" u="none" dirty="0" err="1">
                <a:solidFill>
                  <a:schemeClr val="dk1"/>
                </a:solidFill>
                <a:latin typeface="Calibri"/>
                <a:ea typeface="Calibri"/>
                <a:cs typeface="Calibri"/>
                <a:sym typeface="Calibri"/>
              </a:rPr>
              <a:t>Nervature</a:t>
            </a:r>
            <a:endParaRPr dirty="0"/>
          </a:p>
        </p:txBody>
      </p:sp>
      <p:cxnSp>
        <p:nvCxnSpPr>
          <p:cNvPr id="375" name="Google Shape;375;p19"/>
          <p:cNvCxnSpPr/>
          <p:nvPr/>
        </p:nvCxnSpPr>
        <p:spPr>
          <a:xfrm rot="10800000" flipH="1">
            <a:off x="5570537" y="5346700"/>
            <a:ext cx="763587" cy="533400"/>
          </a:xfrm>
          <a:prstGeom prst="straightConnector1">
            <a:avLst/>
          </a:prstGeom>
          <a:noFill/>
          <a:ln w="19050" cap="flat" cmpd="sng">
            <a:solidFill>
              <a:schemeClr val="dk1"/>
            </a:solidFill>
            <a:prstDash val="solid"/>
            <a:miter lim="800000"/>
            <a:headEnd type="none" w="med" len="med"/>
            <a:tailEnd type="stealth" w="med" len="med"/>
          </a:ln>
        </p:spPr>
      </p:cxnSp>
      <p:cxnSp>
        <p:nvCxnSpPr>
          <p:cNvPr id="376" name="Google Shape;376;p19"/>
          <p:cNvCxnSpPr/>
          <p:nvPr/>
        </p:nvCxnSpPr>
        <p:spPr>
          <a:xfrm>
            <a:off x="5310187" y="2233612"/>
            <a:ext cx="522287" cy="360362"/>
          </a:xfrm>
          <a:prstGeom prst="straightConnector1">
            <a:avLst/>
          </a:prstGeom>
          <a:noFill/>
          <a:ln w="19050" cap="flat" cmpd="sng">
            <a:solidFill>
              <a:schemeClr val="dk1"/>
            </a:solidFill>
            <a:prstDash val="solid"/>
            <a:miter lim="800000"/>
            <a:headEnd type="none" w="med" len="med"/>
            <a:tailEnd type="stealth" w="med" len="med"/>
          </a:ln>
        </p:spPr>
      </p:cxnSp>
      <p:cxnSp>
        <p:nvCxnSpPr>
          <p:cNvPr id="377" name="Google Shape;377;p19"/>
          <p:cNvCxnSpPr/>
          <p:nvPr/>
        </p:nvCxnSpPr>
        <p:spPr>
          <a:xfrm flipH="1">
            <a:off x="6745287" y="2513012"/>
            <a:ext cx="1211262" cy="1049337"/>
          </a:xfrm>
          <a:prstGeom prst="straightConnector1">
            <a:avLst/>
          </a:prstGeom>
          <a:noFill/>
          <a:ln w="38100" cap="flat" cmpd="sng">
            <a:solidFill>
              <a:schemeClr val="accent2"/>
            </a:solidFill>
            <a:prstDash val="solid"/>
            <a:miter lim="800000"/>
            <a:headEnd type="none" w="med" len="med"/>
            <a:tailEnd type="stealth" w="med" len="med"/>
          </a:ln>
        </p:spPr>
      </p:cxnSp>
      <p:sp>
        <p:nvSpPr>
          <p:cNvPr id="378" name="Google Shape;378;p19"/>
          <p:cNvSpPr txBox="1"/>
          <p:nvPr/>
        </p:nvSpPr>
        <p:spPr>
          <a:xfrm>
            <a:off x="6511925" y="5659437"/>
            <a:ext cx="1300162"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200"/>
              <a:buFont typeface="Calibri"/>
              <a:buNone/>
            </a:pPr>
            <a:r>
              <a:rPr lang="en-US" b="0" i="1" u="none" dirty="0" err="1">
                <a:solidFill>
                  <a:schemeClr val="dk1"/>
                </a:solidFill>
                <a:latin typeface="Calibri"/>
                <a:ea typeface="Calibri"/>
                <a:cs typeface="Calibri"/>
                <a:sym typeface="Calibri"/>
              </a:rPr>
              <a:t>Mesofillo</a:t>
            </a:r>
            <a:endParaRPr dirty="0"/>
          </a:p>
        </p:txBody>
      </p:sp>
      <p:cxnSp>
        <p:nvCxnSpPr>
          <p:cNvPr id="379" name="Google Shape;379;p19"/>
          <p:cNvCxnSpPr/>
          <p:nvPr/>
        </p:nvCxnSpPr>
        <p:spPr>
          <a:xfrm rot="10800000">
            <a:off x="7627937" y="4243387"/>
            <a:ext cx="679450" cy="1158875"/>
          </a:xfrm>
          <a:prstGeom prst="straightConnector1">
            <a:avLst/>
          </a:prstGeom>
          <a:noFill/>
          <a:ln w="19050" cap="flat" cmpd="sng">
            <a:solidFill>
              <a:schemeClr val="dk1"/>
            </a:solidFill>
            <a:prstDash val="solid"/>
            <a:miter lim="800000"/>
            <a:headEnd type="none" w="med" len="med"/>
            <a:tailEnd type="stealth" w="med" len="med"/>
          </a:ln>
        </p:spPr>
      </p:cxnSp>
      <p:sp>
        <p:nvSpPr>
          <p:cNvPr id="380" name="Google Shape;380;p19"/>
          <p:cNvSpPr txBox="1"/>
          <p:nvPr/>
        </p:nvSpPr>
        <p:spPr>
          <a:xfrm>
            <a:off x="7996237" y="5440362"/>
            <a:ext cx="1300162"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alibri"/>
              <a:buNone/>
            </a:pPr>
            <a:r>
              <a:rPr lang="en-US" b="0" i="1" u="none" dirty="0">
                <a:solidFill>
                  <a:schemeClr val="dk1"/>
                </a:solidFill>
                <a:latin typeface="Calibri"/>
                <a:ea typeface="Calibri"/>
                <a:cs typeface="Calibri"/>
                <a:sym typeface="Calibri"/>
              </a:rPr>
              <a:t>Lacuna</a:t>
            </a:r>
            <a:endParaRPr dirty="0"/>
          </a:p>
        </p:txBody>
      </p:sp>
      <p:sp>
        <p:nvSpPr>
          <p:cNvPr id="381" name="Google Shape;381;p19"/>
          <p:cNvSpPr txBox="1"/>
          <p:nvPr/>
        </p:nvSpPr>
        <p:spPr>
          <a:xfrm>
            <a:off x="3723044" y="2067747"/>
            <a:ext cx="195579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alibri"/>
              <a:buNone/>
            </a:pPr>
            <a:r>
              <a:rPr lang="en-US" b="0" i="1" u="none" dirty="0" err="1">
                <a:solidFill>
                  <a:schemeClr val="dk1"/>
                </a:solidFill>
                <a:latin typeface="Calibri"/>
                <a:ea typeface="Calibri"/>
                <a:cs typeface="Calibri"/>
                <a:sym typeface="Calibri"/>
              </a:rPr>
              <a:t>Epidermide</a:t>
            </a:r>
            <a:r>
              <a:rPr lang="en-US" b="0" i="1" u="none" dirty="0">
                <a:solidFill>
                  <a:schemeClr val="dk1"/>
                </a:solidFill>
                <a:latin typeface="Calibri"/>
                <a:ea typeface="Calibri"/>
                <a:cs typeface="Calibri"/>
                <a:sym typeface="Calibri"/>
              </a:rPr>
              <a:t> </a:t>
            </a:r>
            <a:r>
              <a:rPr lang="en-US" b="0" i="1" u="none" dirty="0" err="1">
                <a:solidFill>
                  <a:schemeClr val="dk1"/>
                </a:solidFill>
                <a:latin typeface="Calibri"/>
                <a:ea typeface="Calibri"/>
                <a:cs typeface="Calibri"/>
                <a:sym typeface="Calibri"/>
              </a:rPr>
              <a:t>inferiore</a:t>
            </a:r>
            <a:r>
              <a:rPr lang="en-US" b="0" i="1" u="none" dirty="0">
                <a:solidFill>
                  <a:schemeClr val="dk1"/>
                </a:solidFill>
                <a:latin typeface="Calibri"/>
                <a:ea typeface="Calibri"/>
                <a:cs typeface="Calibri"/>
                <a:sym typeface="Calibri"/>
              </a:rPr>
              <a:t> </a:t>
            </a:r>
            <a:endParaRPr dirty="0"/>
          </a:p>
        </p:txBody>
      </p:sp>
      <p:cxnSp>
        <p:nvCxnSpPr>
          <p:cNvPr id="382" name="Google Shape;382;p19"/>
          <p:cNvCxnSpPr/>
          <p:nvPr/>
        </p:nvCxnSpPr>
        <p:spPr>
          <a:xfrm rot="10800000">
            <a:off x="7164387" y="4997450"/>
            <a:ext cx="0" cy="615950"/>
          </a:xfrm>
          <a:prstGeom prst="straightConnector1">
            <a:avLst/>
          </a:prstGeom>
          <a:noFill/>
          <a:ln w="34925" cap="flat" cmpd="sng">
            <a:solidFill>
              <a:schemeClr val="accent2"/>
            </a:solidFill>
            <a:prstDash val="solid"/>
            <a:miter lim="800000"/>
            <a:headEnd type="none" w="med" len="med"/>
            <a:tailEnd type="stealth" w="med" len="med"/>
          </a:ln>
        </p:spPr>
      </p:cxnSp>
      <p:pic>
        <p:nvPicPr>
          <p:cNvPr id="383" name="Google Shape;383;p1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144116" y="83208"/>
            <a:ext cx="1093787" cy="1714500"/>
          </a:xfrm>
          <a:prstGeom prst="rect">
            <a:avLst/>
          </a:prstGeom>
          <a:noFill/>
          <a:ln>
            <a:noFill/>
          </a:ln>
        </p:spPr>
      </p:pic>
      <p:sp>
        <p:nvSpPr>
          <p:cNvPr id="384" name="Google Shape;384;p19"/>
          <p:cNvSpPr txBox="1"/>
          <p:nvPr/>
        </p:nvSpPr>
        <p:spPr>
          <a:xfrm>
            <a:off x="8222149" y="610622"/>
            <a:ext cx="1295400" cy="6001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alibri"/>
              <a:buNone/>
            </a:pPr>
            <a:r>
              <a:rPr lang="en-US" b="0" i="1" u="none" dirty="0" err="1">
                <a:solidFill>
                  <a:schemeClr val="dk1"/>
                </a:solidFill>
                <a:latin typeface="Calibri"/>
                <a:ea typeface="Calibri"/>
                <a:cs typeface="Calibri"/>
                <a:sym typeface="Calibri"/>
              </a:rPr>
              <a:t>Nervature</a:t>
            </a:r>
            <a:endParaRPr dirty="0"/>
          </a:p>
          <a:p>
            <a:pPr marL="0" marR="0" lvl="0" indent="0" algn="l" rtl="0">
              <a:lnSpc>
                <a:spcPct val="100000"/>
              </a:lnSpc>
              <a:spcBef>
                <a:spcPts val="600"/>
              </a:spcBef>
              <a:spcAft>
                <a:spcPts val="0"/>
              </a:spcAft>
              <a:buClr>
                <a:schemeClr val="dk1"/>
              </a:buClr>
              <a:buSzPts val="1200"/>
              <a:buFont typeface="Calibri"/>
              <a:buNone/>
            </a:pPr>
            <a:r>
              <a:rPr lang="en-US" b="0" i="1" u="none" dirty="0" err="1">
                <a:solidFill>
                  <a:schemeClr val="dk1"/>
                </a:solidFill>
                <a:latin typeface="Calibri"/>
                <a:ea typeface="Calibri"/>
                <a:cs typeface="Calibri"/>
                <a:sym typeface="Calibri"/>
              </a:rPr>
              <a:t>parallele</a:t>
            </a:r>
            <a:endParaRPr dirty="0"/>
          </a:p>
        </p:txBody>
      </p:sp>
      <p:cxnSp>
        <p:nvCxnSpPr>
          <p:cNvPr id="385" name="Google Shape;385;p19"/>
          <p:cNvCxnSpPr>
            <a:cxnSpLocks/>
          </p:cNvCxnSpPr>
          <p:nvPr/>
        </p:nvCxnSpPr>
        <p:spPr>
          <a:xfrm flipH="1">
            <a:off x="7691010" y="1239591"/>
            <a:ext cx="783797" cy="0"/>
          </a:xfrm>
          <a:prstGeom prst="straightConnector1">
            <a:avLst/>
          </a:prstGeom>
          <a:noFill/>
          <a:ln w="38100" cap="flat" cmpd="sng">
            <a:solidFill>
              <a:schemeClr val="accent2"/>
            </a:solidFill>
            <a:prstDash val="solid"/>
            <a:miter lim="800000"/>
            <a:headEnd type="none" w="med" len="med"/>
            <a:tailEnd type="stealth" w="med" len="med"/>
          </a:ln>
        </p:spPr>
      </p:cxnSp>
      <p:sp>
        <p:nvSpPr>
          <p:cNvPr id="25" name="Line 10">
            <a:extLst>
              <a:ext uri="{FF2B5EF4-FFF2-40B4-BE49-F238E27FC236}">
                <a16:creationId xmlns:a16="http://schemas.microsoft.com/office/drawing/2014/main" id="{A6A51EBE-D989-4D2A-A64E-3A5FF836D3A4}"/>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26" name="Text Box 11">
            <a:extLst>
              <a:ext uri="{FF2B5EF4-FFF2-40B4-BE49-F238E27FC236}">
                <a16:creationId xmlns:a16="http://schemas.microsoft.com/office/drawing/2014/main" id="{E9A40D9A-F836-4D7C-927D-B1768FDD6A4E}"/>
              </a:ext>
            </a:extLst>
          </p:cNvPr>
          <p:cNvSpPr txBox="1">
            <a:spLocks noChangeArrowheads="1"/>
          </p:cNvSpPr>
          <p:nvPr/>
        </p:nvSpPr>
        <p:spPr bwMode="auto">
          <a:xfrm>
            <a:off x="357918" y="87313"/>
            <a:ext cx="6991017"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microscopica: anatomia fogliare</a:t>
            </a:r>
          </a:p>
        </p:txBody>
      </p:sp>
      <p:sp>
        <p:nvSpPr>
          <p:cNvPr id="27" name="Google Shape;367;p19">
            <a:extLst>
              <a:ext uri="{FF2B5EF4-FFF2-40B4-BE49-F238E27FC236}">
                <a16:creationId xmlns:a16="http://schemas.microsoft.com/office/drawing/2014/main" id="{AF1A8ED3-F172-4ADE-9306-339CB921E657}"/>
              </a:ext>
            </a:extLst>
          </p:cNvPr>
          <p:cNvSpPr txBox="1"/>
          <p:nvPr/>
        </p:nvSpPr>
        <p:spPr>
          <a:xfrm>
            <a:off x="107950" y="560080"/>
            <a:ext cx="4968875"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6600"/>
              </a:buClr>
              <a:buSzPts val="2000"/>
              <a:buFont typeface="Calibri"/>
              <a:buNone/>
            </a:pPr>
            <a:r>
              <a:rPr lang="en-US" sz="2000" b="0" i="0" u="none" dirty="0" err="1">
                <a:solidFill>
                  <a:srgbClr val="006600"/>
                </a:solidFill>
                <a:latin typeface="Calibri"/>
                <a:ea typeface="Calibri"/>
                <a:cs typeface="Calibri"/>
                <a:sym typeface="Calibri"/>
              </a:rPr>
              <a:t>Sezione</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trasversale</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foglia</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unifacciale</a:t>
            </a:r>
            <a:r>
              <a:rPr lang="en-US" sz="2000" b="0" i="0" u="none" dirty="0">
                <a:solidFill>
                  <a:srgbClr val="006600"/>
                </a:solidFill>
                <a:latin typeface="Calibri"/>
                <a:ea typeface="Calibri"/>
                <a:cs typeface="Calibri"/>
                <a:sym typeface="Calibri"/>
              </a:rPr>
              <a:t> di </a:t>
            </a:r>
            <a:r>
              <a:rPr lang="en-US" sz="2000" b="0" i="0" u="none" dirty="0" err="1">
                <a:solidFill>
                  <a:srgbClr val="006600"/>
                </a:solidFill>
                <a:latin typeface="Calibri"/>
                <a:ea typeface="Calibri"/>
                <a:cs typeface="Calibri"/>
                <a:sym typeface="Calibri"/>
              </a:rPr>
              <a:t>monocotiledone</a:t>
            </a:r>
            <a:r>
              <a:rPr lang="en-US" sz="2000" b="0" i="0" u="none" dirty="0">
                <a:solidFill>
                  <a:srgbClr val="006600"/>
                </a:solidFill>
                <a:latin typeface="Calibri"/>
                <a:ea typeface="Calibri"/>
                <a:cs typeface="Calibri"/>
                <a:sym typeface="Calibri"/>
              </a:rPr>
              <a:t> (</a:t>
            </a:r>
            <a:r>
              <a:rPr lang="en-US" sz="2000" b="0" i="1" u="none" dirty="0">
                <a:solidFill>
                  <a:srgbClr val="006600"/>
                </a:solidFill>
                <a:latin typeface="Calibri"/>
                <a:ea typeface="Calibri"/>
                <a:cs typeface="Calibri"/>
                <a:sym typeface="Calibri"/>
              </a:rPr>
              <a:t>Iris</a:t>
            </a:r>
            <a:r>
              <a:rPr lang="en-US" sz="2000" b="0" i="0" u="none" dirty="0">
                <a:solidFill>
                  <a:srgbClr val="006600"/>
                </a:solidFill>
                <a:latin typeface="Calibri"/>
                <a:ea typeface="Calibri"/>
                <a:cs typeface="Calibri"/>
                <a:sym typeface="Calibri"/>
              </a:rPr>
              <a:t> sp.)</a:t>
            </a:r>
            <a:endParaRPr dirty="0"/>
          </a:p>
        </p:txBody>
      </p:sp>
      <p:sp>
        <p:nvSpPr>
          <p:cNvPr id="28" name="Segnaposto numero diapositiva 6">
            <a:extLst>
              <a:ext uri="{FF2B5EF4-FFF2-40B4-BE49-F238E27FC236}">
                <a16:creationId xmlns:a16="http://schemas.microsoft.com/office/drawing/2014/main" id="{DBB29923-A575-4D92-AFC4-1C3C49CE820A}"/>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19</a:t>
            </a:fld>
            <a:endParaRPr lang="it-IT" altLang="it-IT" sz="110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2" name="CasellaDiTesto 1">
            <a:extLst>
              <a:ext uri="{FF2B5EF4-FFF2-40B4-BE49-F238E27FC236}">
                <a16:creationId xmlns:a16="http://schemas.microsoft.com/office/drawing/2014/main" id="{F72A730A-E97A-42E6-A2D3-958721559E34}"/>
              </a:ext>
            </a:extLst>
          </p:cNvPr>
          <p:cNvSpPr txBox="1"/>
          <p:nvPr/>
        </p:nvSpPr>
        <p:spPr>
          <a:xfrm>
            <a:off x="1863566" y="2228671"/>
            <a:ext cx="5416868" cy="1200329"/>
          </a:xfrm>
          <a:prstGeom prst="rect">
            <a:avLst/>
          </a:prstGeom>
          <a:noFill/>
        </p:spPr>
        <p:txBody>
          <a:bodyPr wrap="none" rtlCol="0">
            <a:spAutoFit/>
          </a:bodyPr>
          <a:lstStyle/>
          <a:p>
            <a:r>
              <a:rPr lang="it-IT" sz="7200" b="1" dirty="0">
                <a:solidFill>
                  <a:srgbClr val="C00000"/>
                </a:solidFill>
              </a:rPr>
              <a:t>LA FOGLIA </a:t>
            </a:r>
          </a:p>
        </p:txBody>
      </p:sp>
      <p:sp>
        <p:nvSpPr>
          <p:cNvPr id="3" name="Segnaposto numero diapositiva 6">
            <a:extLst>
              <a:ext uri="{FF2B5EF4-FFF2-40B4-BE49-F238E27FC236}">
                <a16:creationId xmlns:a16="http://schemas.microsoft.com/office/drawing/2014/main" id="{5D03741F-EEC9-45C1-B7C0-9F413C10F73B}"/>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2</a:t>
            </a:fld>
            <a:endParaRPr lang="it-IT" altLang="it-IT" sz="1100">
              <a:solidFill>
                <a:schemeClr val="bg1"/>
              </a:solidFill>
            </a:endParaRPr>
          </a:p>
        </p:txBody>
      </p:sp>
    </p:spTree>
    <p:extLst>
      <p:ext uri="{BB962C8B-B14F-4D97-AF65-F5344CB8AC3E}">
        <p14:creationId xmlns:p14="http://schemas.microsoft.com/office/powerpoint/2010/main" val="250603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2700" y="2565400"/>
            <a:ext cx="6865937" cy="3095625"/>
          </a:xfrm>
          <a:prstGeom prst="rect">
            <a:avLst/>
          </a:prstGeom>
          <a:noFill/>
          <a:ln>
            <a:noFill/>
          </a:ln>
        </p:spPr>
      </p:pic>
      <p:pic>
        <p:nvPicPr>
          <p:cNvPr id="401" name="Google Shape;401;p2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625067" y="719504"/>
            <a:ext cx="2372883" cy="1779662"/>
          </a:xfrm>
          <a:prstGeom prst="rect">
            <a:avLst/>
          </a:prstGeom>
          <a:noFill/>
          <a:ln>
            <a:noFill/>
          </a:ln>
        </p:spPr>
      </p:pic>
      <p:sp>
        <p:nvSpPr>
          <p:cNvPr id="402" name="Google Shape;402;p21"/>
          <p:cNvSpPr txBox="1"/>
          <p:nvPr/>
        </p:nvSpPr>
        <p:spPr>
          <a:xfrm>
            <a:off x="6729412" y="2420937"/>
            <a:ext cx="2411412" cy="292417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632523"/>
              </a:buClr>
              <a:buSzPts val="1600"/>
              <a:buFont typeface="Calibri"/>
              <a:buNone/>
            </a:pPr>
            <a:r>
              <a:rPr lang="en-US" sz="1600" b="1" i="0" u="none">
                <a:solidFill>
                  <a:srgbClr val="632523"/>
                </a:solidFill>
                <a:latin typeface="Calibri"/>
                <a:ea typeface="Calibri"/>
                <a:cs typeface="Calibri"/>
                <a:sym typeface="Calibri"/>
              </a:rPr>
              <a:t>Foglia xerofila:</a:t>
            </a:r>
            <a:endParaRPr/>
          </a:p>
          <a:p>
            <a:pPr marL="0" marR="0" lvl="0" indent="-101600" algn="l" rtl="0">
              <a:lnSpc>
                <a:spcPct val="150000"/>
              </a:lnSpc>
              <a:spcBef>
                <a:spcPts val="0"/>
              </a:spcBef>
              <a:spcAft>
                <a:spcPts val="0"/>
              </a:spcAft>
              <a:buClr>
                <a:srgbClr val="632523"/>
              </a:buClr>
              <a:buSzPts val="1600"/>
              <a:buFont typeface="Calibri"/>
              <a:buChar char="-"/>
            </a:pPr>
            <a:r>
              <a:rPr lang="en-US" sz="1600" b="0" i="0" u="none">
                <a:solidFill>
                  <a:srgbClr val="632523"/>
                </a:solidFill>
                <a:latin typeface="Calibri"/>
                <a:ea typeface="Calibri"/>
                <a:cs typeface="Calibri"/>
                <a:sym typeface="Calibri"/>
              </a:rPr>
              <a:t> Ridotta superficie fogliare</a:t>
            </a:r>
            <a:endParaRPr/>
          </a:p>
          <a:p>
            <a:pPr marL="0" marR="0" lvl="0" indent="-101600" algn="l" rtl="0">
              <a:lnSpc>
                <a:spcPct val="150000"/>
              </a:lnSpc>
              <a:spcBef>
                <a:spcPts val="0"/>
              </a:spcBef>
              <a:spcAft>
                <a:spcPts val="0"/>
              </a:spcAft>
              <a:buClr>
                <a:srgbClr val="632523"/>
              </a:buClr>
              <a:buSzPts val="1600"/>
              <a:buFont typeface="Calibri"/>
              <a:buChar char="-"/>
            </a:pPr>
            <a:r>
              <a:rPr lang="en-US" sz="1600" b="0" i="0" u="none">
                <a:solidFill>
                  <a:srgbClr val="632523"/>
                </a:solidFill>
                <a:latin typeface="Calibri"/>
                <a:ea typeface="Calibri"/>
                <a:cs typeface="Calibri"/>
                <a:sym typeface="Calibri"/>
              </a:rPr>
              <a:t> Mesofillo compatto</a:t>
            </a:r>
            <a:endParaRPr/>
          </a:p>
          <a:p>
            <a:pPr marL="0" marR="0" lvl="0" indent="-101600" algn="l" rtl="0">
              <a:lnSpc>
                <a:spcPct val="150000"/>
              </a:lnSpc>
              <a:spcBef>
                <a:spcPts val="0"/>
              </a:spcBef>
              <a:spcAft>
                <a:spcPts val="0"/>
              </a:spcAft>
              <a:buClr>
                <a:srgbClr val="632523"/>
              </a:buClr>
              <a:buSzPts val="1600"/>
              <a:buFont typeface="Calibri"/>
              <a:buChar char="-"/>
            </a:pPr>
            <a:r>
              <a:rPr lang="en-US" sz="1600" b="0" i="0" u="none">
                <a:solidFill>
                  <a:srgbClr val="632523"/>
                </a:solidFill>
                <a:latin typeface="Calibri"/>
                <a:ea typeface="Calibri"/>
                <a:cs typeface="Calibri"/>
                <a:sym typeface="Calibri"/>
              </a:rPr>
              <a:t> Cuticola spessa </a:t>
            </a:r>
            <a:endParaRPr/>
          </a:p>
          <a:p>
            <a:pPr marL="0" marR="0" lvl="0" indent="-101600" algn="l" rtl="0">
              <a:lnSpc>
                <a:spcPct val="150000"/>
              </a:lnSpc>
              <a:spcBef>
                <a:spcPts val="0"/>
              </a:spcBef>
              <a:spcAft>
                <a:spcPts val="0"/>
              </a:spcAft>
              <a:buClr>
                <a:srgbClr val="632523"/>
              </a:buClr>
              <a:buSzPts val="1600"/>
              <a:buFont typeface="Calibri"/>
              <a:buChar char="-"/>
            </a:pPr>
            <a:r>
              <a:rPr lang="en-US" sz="1600" b="0" i="0" u="none">
                <a:solidFill>
                  <a:srgbClr val="632523"/>
                </a:solidFill>
                <a:latin typeface="Calibri"/>
                <a:ea typeface="Calibri"/>
                <a:cs typeface="Calibri"/>
                <a:sym typeface="Calibri"/>
              </a:rPr>
              <a:t> Parete delle cellule </a:t>
            </a:r>
            <a:endParaRPr/>
          </a:p>
          <a:p>
            <a:pPr marL="0" marR="0" lvl="0" indent="0" algn="l" rtl="0">
              <a:lnSpc>
                <a:spcPct val="150000"/>
              </a:lnSpc>
              <a:spcBef>
                <a:spcPts val="0"/>
              </a:spcBef>
              <a:spcAft>
                <a:spcPts val="0"/>
              </a:spcAft>
              <a:buClr>
                <a:srgbClr val="632523"/>
              </a:buClr>
              <a:buSzPts val="1600"/>
              <a:buFont typeface="Calibri"/>
              <a:buNone/>
            </a:pPr>
            <a:r>
              <a:rPr lang="en-US" sz="1600" b="0" i="0" u="none">
                <a:solidFill>
                  <a:srgbClr val="632523"/>
                </a:solidFill>
                <a:latin typeface="Calibri"/>
                <a:ea typeface="Calibri"/>
                <a:cs typeface="Calibri"/>
                <a:sym typeface="Calibri"/>
              </a:rPr>
              <a:t>epidermiche ispessita</a:t>
            </a:r>
            <a:endParaRPr/>
          </a:p>
          <a:p>
            <a:pPr marL="0" marR="0" lvl="0" indent="-101600" algn="l" rtl="0">
              <a:lnSpc>
                <a:spcPct val="150000"/>
              </a:lnSpc>
              <a:spcBef>
                <a:spcPts val="0"/>
              </a:spcBef>
              <a:spcAft>
                <a:spcPts val="0"/>
              </a:spcAft>
              <a:buClr>
                <a:srgbClr val="632523"/>
              </a:buClr>
              <a:buSzPts val="1600"/>
              <a:buFont typeface="Calibri"/>
              <a:buChar char="-"/>
            </a:pPr>
            <a:r>
              <a:rPr lang="en-US" sz="1600" b="0" i="0" u="none">
                <a:solidFill>
                  <a:srgbClr val="632523"/>
                </a:solidFill>
                <a:latin typeface="Calibri"/>
                <a:ea typeface="Calibri"/>
                <a:cs typeface="Calibri"/>
                <a:sym typeface="Calibri"/>
              </a:rPr>
              <a:t> Stomi infossati</a:t>
            </a:r>
            <a:endParaRPr/>
          </a:p>
          <a:p>
            <a:pPr marL="0" marR="0" lvl="0" indent="0" algn="l" rtl="0">
              <a:lnSpc>
                <a:spcPct val="100000"/>
              </a:lnSpc>
              <a:spcBef>
                <a:spcPts val="0"/>
              </a:spcBef>
              <a:spcAft>
                <a:spcPts val="0"/>
              </a:spcAft>
              <a:buNone/>
            </a:pPr>
            <a:endParaRPr sz="1600" b="0" i="0" u="none">
              <a:solidFill>
                <a:srgbClr val="632523"/>
              </a:solidFill>
              <a:latin typeface="Calibri"/>
              <a:ea typeface="Calibri"/>
              <a:cs typeface="Calibri"/>
              <a:sym typeface="Calibri"/>
            </a:endParaRPr>
          </a:p>
        </p:txBody>
      </p:sp>
      <p:sp>
        <p:nvSpPr>
          <p:cNvPr id="7" name="Segnaposto numero diapositiva 6">
            <a:extLst>
              <a:ext uri="{FF2B5EF4-FFF2-40B4-BE49-F238E27FC236}">
                <a16:creationId xmlns:a16="http://schemas.microsoft.com/office/drawing/2014/main" id="{BF809888-CC2E-42FD-AD85-F2D9728B4FFE}"/>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20</a:t>
            </a:fld>
            <a:endParaRPr lang="it-IT" altLang="it-IT" sz="1100">
              <a:solidFill>
                <a:schemeClr val="bg1"/>
              </a:solidFill>
            </a:endParaRPr>
          </a:p>
        </p:txBody>
      </p:sp>
      <p:sp>
        <p:nvSpPr>
          <p:cNvPr id="9" name="Line 10">
            <a:extLst>
              <a:ext uri="{FF2B5EF4-FFF2-40B4-BE49-F238E27FC236}">
                <a16:creationId xmlns:a16="http://schemas.microsoft.com/office/drawing/2014/main" id="{252E70FA-37CA-4D78-8A0D-87C6AA0E246D}"/>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0" name="Text Box 11">
            <a:extLst>
              <a:ext uri="{FF2B5EF4-FFF2-40B4-BE49-F238E27FC236}">
                <a16:creationId xmlns:a16="http://schemas.microsoft.com/office/drawing/2014/main" id="{22A243DC-2DD9-4568-804B-475DD15A9AEC}"/>
              </a:ext>
            </a:extLst>
          </p:cNvPr>
          <p:cNvSpPr txBox="1">
            <a:spLocks noChangeArrowheads="1"/>
          </p:cNvSpPr>
          <p:nvPr/>
        </p:nvSpPr>
        <p:spPr bwMode="auto">
          <a:xfrm>
            <a:off x="357918" y="87313"/>
            <a:ext cx="6991017"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microscopica: anatomia fogliare</a:t>
            </a:r>
          </a:p>
        </p:txBody>
      </p:sp>
      <p:sp>
        <p:nvSpPr>
          <p:cNvPr id="11" name="Google Shape;400;p21">
            <a:extLst>
              <a:ext uri="{FF2B5EF4-FFF2-40B4-BE49-F238E27FC236}">
                <a16:creationId xmlns:a16="http://schemas.microsoft.com/office/drawing/2014/main" id="{F0636F0A-D4C8-4191-BECF-CDAA5BFE14DB}"/>
              </a:ext>
            </a:extLst>
          </p:cNvPr>
          <p:cNvSpPr txBox="1"/>
          <p:nvPr/>
        </p:nvSpPr>
        <p:spPr>
          <a:xfrm>
            <a:off x="91197" y="557564"/>
            <a:ext cx="4897437" cy="7080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6600"/>
              </a:buClr>
              <a:buSzPts val="2000"/>
              <a:buFont typeface="Calibri"/>
              <a:buNone/>
            </a:pPr>
            <a:r>
              <a:rPr lang="en-US" sz="2000" b="0" i="0" u="none" dirty="0" err="1">
                <a:solidFill>
                  <a:srgbClr val="006600"/>
                </a:solidFill>
                <a:latin typeface="Calibri"/>
                <a:ea typeface="Calibri"/>
                <a:cs typeface="Calibri"/>
                <a:sym typeface="Calibri"/>
              </a:rPr>
              <a:t>Sezione</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trasversale</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foglia</a:t>
            </a:r>
            <a:r>
              <a:rPr lang="en-US" sz="2000" b="0" i="0" u="none" dirty="0">
                <a:solidFill>
                  <a:srgbClr val="006600"/>
                </a:solidFill>
                <a:latin typeface="Calibri"/>
                <a:ea typeface="Calibri"/>
                <a:cs typeface="Calibri"/>
                <a:sym typeface="Calibri"/>
              </a:rPr>
              <a:t> </a:t>
            </a:r>
            <a:r>
              <a:rPr lang="en-US" sz="2000" b="0" i="0" u="none" dirty="0" err="1">
                <a:solidFill>
                  <a:srgbClr val="006600"/>
                </a:solidFill>
                <a:latin typeface="Calibri"/>
                <a:ea typeface="Calibri"/>
                <a:cs typeface="Calibri"/>
                <a:sym typeface="Calibri"/>
              </a:rPr>
              <a:t>equifacciale</a:t>
            </a:r>
            <a:r>
              <a:rPr lang="en-US" sz="2000" b="0" i="0" u="none" dirty="0">
                <a:solidFill>
                  <a:srgbClr val="006600"/>
                </a:solidFill>
                <a:latin typeface="Calibri"/>
                <a:ea typeface="Calibri"/>
                <a:cs typeface="Calibri"/>
                <a:sym typeface="Calibri"/>
              </a:rPr>
              <a:t> di </a:t>
            </a:r>
            <a:r>
              <a:rPr lang="en-US" sz="2000" b="0" i="0" u="none" dirty="0" err="1">
                <a:solidFill>
                  <a:srgbClr val="006600"/>
                </a:solidFill>
                <a:latin typeface="Calibri"/>
                <a:ea typeface="Calibri"/>
                <a:cs typeface="Calibri"/>
                <a:sym typeface="Calibri"/>
              </a:rPr>
              <a:t>Gimnosperma</a:t>
            </a:r>
            <a:r>
              <a:rPr lang="en-US" sz="2000" b="0" i="0" u="none" dirty="0">
                <a:solidFill>
                  <a:srgbClr val="006600"/>
                </a:solidFill>
                <a:latin typeface="Calibri"/>
                <a:ea typeface="Calibri"/>
                <a:cs typeface="Calibri"/>
                <a:sym typeface="Calibri"/>
              </a:rPr>
              <a:t> (</a:t>
            </a:r>
            <a:r>
              <a:rPr lang="en-US" sz="2000" b="0" i="1" u="none" dirty="0">
                <a:solidFill>
                  <a:srgbClr val="006600"/>
                </a:solidFill>
                <a:latin typeface="Calibri"/>
                <a:ea typeface="Calibri"/>
                <a:cs typeface="Calibri"/>
                <a:sym typeface="Calibri"/>
              </a:rPr>
              <a:t>Pinus</a:t>
            </a:r>
            <a:r>
              <a:rPr lang="en-US" sz="2000" b="0" i="0" u="none" dirty="0">
                <a:solidFill>
                  <a:srgbClr val="006600"/>
                </a:solidFill>
                <a:latin typeface="Calibri"/>
                <a:ea typeface="Calibri"/>
                <a:cs typeface="Calibri"/>
                <a:sym typeface="Calibri"/>
              </a:rPr>
              <a:t> sp.) </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2" name="CasellaDiTesto 1">
            <a:extLst>
              <a:ext uri="{FF2B5EF4-FFF2-40B4-BE49-F238E27FC236}">
                <a16:creationId xmlns:a16="http://schemas.microsoft.com/office/drawing/2014/main" id="{F72A730A-E97A-42E6-A2D3-958721559E34}"/>
              </a:ext>
            </a:extLst>
          </p:cNvPr>
          <p:cNvSpPr txBox="1"/>
          <p:nvPr/>
        </p:nvSpPr>
        <p:spPr>
          <a:xfrm>
            <a:off x="2402175" y="2228671"/>
            <a:ext cx="4339650" cy="1200329"/>
          </a:xfrm>
          <a:prstGeom prst="rect">
            <a:avLst/>
          </a:prstGeom>
          <a:noFill/>
        </p:spPr>
        <p:txBody>
          <a:bodyPr wrap="none" rtlCol="0">
            <a:spAutoFit/>
          </a:bodyPr>
          <a:lstStyle/>
          <a:p>
            <a:r>
              <a:rPr lang="it-IT" sz="7200" b="1" dirty="0">
                <a:solidFill>
                  <a:srgbClr val="C00000"/>
                </a:solidFill>
              </a:rPr>
              <a:t>IL FIORE </a:t>
            </a:r>
          </a:p>
        </p:txBody>
      </p:sp>
      <p:sp>
        <p:nvSpPr>
          <p:cNvPr id="10" name="Segnaposto numero diapositiva 6">
            <a:extLst>
              <a:ext uri="{FF2B5EF4-FFF2-40B4-BE49-F238E27FC236}">
                <a16:creationId xmlns:a16="http://schemas.microsoft.com/office/drawing/2014/main" id="{8CCB9C92-E6F9-4C98-8CCE-0BD1424C319A}"/>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21</a:t>
            </a:fld>
            <a:endParaRPr lang="it-IT" altLang="it-IT" sz="1100">
              <a:solidFill>
                <a:schemeClr val="bg1"/>
              </a:solidFill>
            </a:endParaRPr>
          </a:p>
        </p:txBody>
      </p:sp>
      <p:sp>
        <p:nvSpPr>
          <p:cNvPr id="11" name="Segnaposto piè di pagina 7">
            <a:extLst>
              <a:ext uri="{FF2B5EF4-FFF2-40B4-BE49-F238E27FC236}">
                <a16:creationId xmlns:a16="http://schemas.microsoft.com/office/drawing/2014/main" id="{BC72B56F-5E0A-44A2-83CF-5EC434BB9EEA}"/>
              </a:ext>
            </a:extLst>
          </p:cNvPr>
          <p:cNvSpPr txBox="1">
            <a:spLocks/>
          </p:cNvSpPr>
          <p:nvPr/>
        </p:nvSpPr>
        <p:spPr>
          <a:xfrm>
            <a:off x="1219200" y="6146800"/>
            <a:ext cx="385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ctr"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l">
              <a:spcBef>
                <a:spcPct val="0"/>
              </a:spcBef>
              <a:buClrTx/>
              <a:buFontTx/>
              <a:buNone/>
            </a:pPr>
            <a:r>
              <a:rPr lang="it-IT" altLang="it-IT" sz="1100" dirty="0">
                <a:solidFill>
                  <a:schemeClr val="bg1"/>
                </a:solidFill>
              </a:rPr>
              <a:t>Esercitazione Corso Botanica Morfo-funzionale 2019-2020</a:t>
            </a:r>
          </a:p>
          <a:p>
            <a:pPr algn="l">
              <a:spcBef>
                <a:spcPct val="0"/>
              </a:spcBef>
              <a:buClrTx/>
              <a:buFontTx/>
              <a:buNone/>
            </a:pPr>
            <a:r>
              <a:rPr lang="it-IT" altLang="it-IT" sz="1100" dirty="0">
                <a:solidFill>
                  <a:schemeClr val="bg1"/>
                </a:solidFill>
              </a:rPr>
              <a:t>Foglia e Fiore</a:t>
            </a:r>
          </a:p>
        </p:txBody>
      </p:sp>
    </p:spTree>
    <p:extLst>
      <p:ext uri="{BB962C8B-B14F-4D97-AF65-F5344CB8AC3E}">
        <p14:creationId xmlns:p14="http://schemas.microsoft.com/office/powerpoint/2010/main" val="3633239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0C17C988-6346-4EB1-9094-CA116E0F0C24}"/>
              </a:ext>
            </a:extLst>
          </p:cNvPr>
          <p:cNvSpPr>
            <a:spLocks noChangeArrowheads="1"/>
          </p:cNvSpPr>
          <p:nvPr/>
        </p:nvSpPr>
        <p:spPr bwMode="auto">
          <a:xfrm>
            <a:off x="287338" y="620713"/>
            <a:ext cx="8856662"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 typeface="Times New Roman" panose="02020603050405020304" pitchFamily="18" charset="0"/>
              <a:buNone/>
            </a:pPr>
            <a:r>
              <a:rPr lang="it-IT" altLang="it-IT" sz="1800" dirty="0">
                <a:solidFill>
                  <a:schemeClr val="tx1"/>
                </a:solidFill>
                <a:cs typeface="Arial" panose="020B0604020202020204" pitchFamily="34" charset="0"/>
              </a:rPr>
              <a:t>Il fiore è un </a:t>
            </a:r>
            <a:r>
              <a:rPr lang="it-IT" altLang="it-IT" sz="1800" b="1" dirty="0">
                <a:solidFill>
                  <a:schemeClr val="tx1"/>
                </a:solidFill>
                <a:cs typeface="Arial" panose="020B0604020202020204" pitchFamily="34" charset="0"/>
              </a:rPr>
              <a:t>germoglio a crescita definita, che porta gli sporofilli</a:t>
            </a:r>
            <a:r>
              <a:rPr lang="it-IT" altLang="it-IT" sz="1800" dirty="0">
                <a:solidFill>
                  <a:schemeClr val="tx1"/>
                </a:solidFill>
                <a:cs typeface="Arial" panose="020B0604020202020204" pitchFamily="34" charset="0"/>
              </a:rPr>
              <a:t>, foglie modificate che contengono gli sporangi, circondati o no da altre foglie modificate sterili (</a:t>
            </a:r>
            <a:r>
              <a:rPr lang="it-IT" altLang="it-IT" sz="1800" b="1" dirty="0">
                <a:solidFill>
                  <a:schemeClr val="tx1"/>
                </a:solidFill>
                <a:cs typeface="Arial" panose="020B0604020202020204" pitchFamily="34" charset="0"/>
              </a:rPr>
              <a:t>antofilli</a:t>
            </a:r>
            <a:r>
              <a:rPr lang="it-IT" altLang="it-IT" sz="1800" dirty="0">
                <a:solidFill>
                  <a:schemeClr val="tx1"/>
                </a:solidFill>
                <a:cs typeface="Arial" panose="020B0604020202020204" pitchFamily="34" charset="0"/>
              </a:rPr>
              <a:t>) che formano il perianzio.</a:t>
            </a:r>
          </a:p>
        </p:txBody>
      </p:sp>
      <p:pic>
        <p:nvPicPr>
          <p:cNvPr id="4099" name="Picture 5">
            <a:extLst>
              <a:ext uri="{FF2B5EF4-FFF2-40B4-BE49-F238E27FC236}">
                <a16:creationId xmlns:a16="http://schemas.microsoft.com/office/drawing/2014/main" id="{255957D9-452E-45AC-949E-95D109F9803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62038" y="1501775"/>
            <a:ext cx="7019925" cy="44973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00" name="Line 6">
            <a:extLst>
              <a:ext uri="{FF2B5EF4-FFF2-40B4-BE49-F238E27FC236}">
                <a16:creationId xmlns:a16="http://schemas.microsoft.com/office/drawing/2014/main" id="{5F77D43E-1901-4175-9AEA-17DA42C3BB3D}"/>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4101" name="Text Box 7">
            <a:extLst>
              <a:ext uri="{FF2B5EF4-FFF2-40B4-BE49-F238E27FC236}">
                <a16:creationId xmlns:a16="http://schemas.microsoft.com/office/drawing/2014/main" id="{D0856255-6195-41BB-AD49-F33AC42308BD}"/>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sp>
        <p:nvSpPr>
          <p:cNvPr id="9" name="Segnaposto numero diapositiva 6">
            <a:extLst>
              <a:ext uri="{FF2B5EF4-FFF2-40B4-BE49-F238E27FC236}">
                <a16:creationId xmlns:a16="http://schemas.microsoft.com/office/drawing/2014/main" id="{D82AE6FF-A22F-487B-8B72-0CA72CFBB6C3}"/>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22</a:t>
            </a:fld>
            <a:endParaRPr lang="it-IT" altLang="it-IT" sz="1100">
              <a:solidFill>
                <a:schemeClr val="bg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a:extLst>
              <a:ext uri="{FF2B5EF4-FFF2-40B4-BE49-F238E27FC236}">
                <a16:creationId xmlns:a16="http://schemas.microsoft.com/office/drawing/2014/main" id="{B7300CDD-771E-4C8C-A059-D31FC325471C}"/>
              </a:ext>
            </a:extLst>
          </p:cNvPr>
          <p:cNvSpPr>
            <a:spLocks noChangeArrowheads="1"/>
          </p:cNvSpPr>
          <p:nvPr/>
        </p:nvSpPr>
        <p:spPr bwMode="auto">
          <a:xfrm>
            <a:off x="323850" y="765175"/>
            <a:ext cx="7488238" cy="404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49263">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defTabSz="449263">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defTabSz="449263">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defTabSz="449263">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defTabSz="449263">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 typeface="Times New Roman" panose="02020603050405020304" pitchFamily="18" charset="0"/>
              <a:buNone/>
            </a:pPr>
            <a:r>
              <a:rPr lang="it-IT" altLang="ko-KR" sz="1800">
                <a:solidFill>
                  <a:schemeClr val="tx1"/>
                </a:solidFill>
                <a:ea typeface="Gulim" panose="020B0600000101010101" pitchFamily="34" charset="-127"/>
                <a:cs typeface="Arial" panose="020B0604020202020204" pitchFamily="34" charset="0"/>
              </a:rPr>
              <a:t>Un fiore completo è composto da : </a:t>
            </a:r>
            <a:endParaRPr lang="it-IT" altLang="ko-KR" sz="1800" b="1">
              <a:solidFill>
                <a:schemeClr val="tx1"/>
              </a:solidFill>
              <a:ea typeface="Gulim" panose="020B0600000101010101" pitchFamily="34" charset="-127"/>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r>
              <a:rPr lang="it-IT" altLang="ko-KR" sz="1800" b="1">
                <a:solidFill>
                  <a:schemeClr val="tx1"/>
                </a:solidFill>
                <a:ea typeface="Gulim" panose="020B0600000101010101" pitchFamily="34" charset="-127"/>
                <a:cs typeface="Arial" panose="020B0604020202020204" pitchFamily="34" charset="0"/>
              </a:rPr>
              <a:t>Peduncolo fiorale</a:t>
            </a:r>
            <a:r>
              <a:rPr lang="it-IT" altLang="ko-KR" sz="1800">
                <a:solidFill>
                  <a:schemeClr val="tx1"/>
                </a:solidFill>
                <a:ea typeface="Gulim" panose="020B0600000101010101" pitchFamily="34" charset="-127"/>
                <a:cs typeface="Arial" panose="020B0604020202020204" pitchFamily="34" charset="0"/>
              </a:rPr>
              <a:t> (P) </a:t>
            </a:r>
            <a:endParaRPr lang="it-IT" altLang="ko-KR" sz="1800" b="1">
              <a:solidFill>
                <a:schemeClr val="tx1"/>
              </a:solidFill>
              <a:ea typeface="Gulim" panose="020B0600000101010101" pitchFamily="34" charset="-127"/>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r>
              <a:rPr lang="it-IT" altLang="ko-KR" sz="1800" b="1">
                <a:solidFill>
                  <a:schemeClr val="tx1"/>
                </a:solidFill>
                <a:ea typeface="Gulim" panose="020B0600000101010101" pitchFamily="34" charset="-127"/>
                <a:cs typeface="Arial" panose="020B0604020202020204" pitchFamily="34" charset="0"/>
              </a:rPr>
              <a:t>Ricettacolo</a:t>
            </a:r>
            <a:r>
              <a:rPr lang="it-IT" altLang="ko-KR" sz="1800">
                <a:solidFill>
                  <a:schemeClr val="tx1"/>
                </a:solidFill>
                <a:ea typeface="Gulim" panose="020B0600000101010101" pitchFamily="34" charset="-127"/>
                <a:cs typeface="Arial" panose="020B0604020202020204" pitchFamily="34" charset="0"/>
              </a:rPr>
              <a:t> (R) </a:t>
            </a:r>
            <a:endParaRPr lang="it-IT" altLang="ko-KR" sz="1800" b="1">
              <a:solidFill>
                <a:schemeClr val="tx1"/>
              </a:solidFill>
              <a:ea typeface="Gulim" panose="020B0600000101010101" pitchFamily="34" charset="-127"/>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r>
              <a:rPr lang="it-IT" altLang="ko-KR" sz="1800" b="1">
                <a:solidFill>
                  <a:schemeClr val="tx1"/>
                </a:solidFill>
                <a:ea typeface="Gulim" panose="020B0600000101010101" pitchFamily="34" charset="-127"/>
                <a:cs typeface="Arial" panose="020B0604020202020204" pitchFamily="34" charset="0"/>
              </a:rPr>
              <a:t>Perianzio</a:t>
            </a:r>
            <a:r>
              <a:rPr lang="it-IT" altLang="ko-KR" sz="1800">
                <a:solidFill>
                  <a:schemeClr val="tx1"/>
                </a:solidFill>
                <a:ea typeface="Gulim" panose="020B0600000101010101" pitchFamily="34" charset="-127"/>
                <a:cs typeface="Arial" panose="020B0604020202020204" pitchFamily="34" charset="0"/>
              </a:rPr>
              <a:t> (</a:t>
            </a:r>
            <a:r>
              <a:rPr lang="it-IT" altLang="ko-KR" sz="1800" b="1">
                <a:solidFill>
                  <a:schemeClr val="tx1"/>
                </a:solidFill>
                <a:ea typeface="Gulim" panose="020B0600000101010101" pitchFamily="34" charset="-127"/>
                <a:cs typeface="Arial" panose="020B0604020202020204" pitchFamily="34" charset="0"/>
              </a:rPr>
              <a:t>Perigonio</a:t>
            </a:r>
            <a:r>
              <a:rPr lang="it-IT" altLang="ko-KR" sz="1800">
                <a:solidFill>
                  <a:schemeClr val="tx1"/>
                </a:solidFill>
                <a:ea typeface="Gulim" panose="020B0600000101010101" pitchFamily="34" charset="-127"/>
                <a:cs typeface="Arial" panose="020B0604020202020204" pitchFamily="34" charset="0"/>
              </a:rPr>
              <a:t>: insieme dei </a:t>
            </a:r>
            <a:r>
              <a:rPr lang="it-IT" altLang="ko-KR" sz="1800" u="sng">
                <a:solidFill>
                  <a:schemeClr val="tx1"/>
                </a:solidFill>
                <a:ea typeface="Gulim" panose="020B0600000101010101" pitchFamily="34" charset="-127"/>
                <a:cs typeface="Arial" panose="020B0604020202020204" pitchFamily="34" charset="0"/>
              </a:rPr>
              <a:t>Tepali</a:t>
            </a:r>
            <a:r>
              <a:rPr lang="it-IT" altLang="ko-KR" sz="1800">
                <a:solidFill>
                  <a:schemeClr val="tx1"/>
                </a:solidFill>
                <a:ea typeface="Gulim" panose="020B0600000101010101" pitchFamily="34" charset="-127"/>
                <a:cs typeface="Arial" panose="020B0604020202020204" pitchFamily="34" charset="0"/>
              </a:rPr>
              <a:t>) </a:t>
            </a:r>
          </a:p>
          <a:p>
            <a:pPr eaLnBrk="1" hangingPunct="1">
              <a:lnSpc>
                <a:spcPct val="95000"/>
              </a:lnSpc>
              <a:spcBef>
                <a:spcPct val="0"/>
              </a:spcBef>
              <a:buClr>
                <a:srgbClr val="FFFFCC"/>
              </a:buClr>
              <a:buFont typeface="Times New Roman" panose="02020603050405020304" pitchFamily="18" charset="0"/>
              <a:buNone/>
            </a:pPr>
            <a:r>
              <a:rPr lang="it-IT" altLang="ko-KR" sz="1800">
                <a:solidFill>
                  <a:schemeClr val="tx1"/>
                </a:solidFill>
                <a:ea typeface="Gulim" panose="020B0600000101010101" pitchFamily="34" charset="-127"/>
                <a:cs typeface="Arial" panose="020B0604020202020204" pitchFamily="34" charset="0"/>
              </a:rPr>
              <a:t>- Calice (insieme dei sepali) (CA) </a:t>
            </a:r>
          </a:p>
          <a:p>
            <a:pPr eaLnBrk="1" hangingPunct="1">
              <a:lnSpc>
                <a:spcPct val="95000"/>
              </a:lnSpc>
              <a:spcBef>
                <a:spcPct val="0"/>
              </a:spcBef>
              <a:buClr>
                <a:srgbClr val="FFFFCC"/>
              </a:buClr>
              <a:buFont typeface="Times New Roman" panose="02020603050405020304" pitchFamily="18" charset="0"/>
              <a:buNone/>
            </a:pPr>
            <a:r>
              <a:rPr lang="it-IT" altLang="ko-KR" sz="1800">
                <a:solidFill>
                  <a:schemeClr val="tx1"/>
                </a:solidFill>
                <a:ea typeface="Gulim" panose="020B0600000101010101" pitchFamily="34" charset="-127"/>
                <a:cs typeface="Arial" panose="020B0604020202020204" pitchFamily="34" charset="0"/>
              </a:rPr>
              <a:t>- Corolla (insieme dei petali) (CO) </a:t>
            </a:r>
            <a:endParaRPr lang="it-IT" altLang="ko-KR" sz="1800" b="1">
              <a:solidFill>
                <a:schemeClr val="tx1"/>
              </a:solidFill>
              <a:ea typeface="Gulim" panose="020B0600000101010101" pitchFamily="34" charset="-127"/>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r>
              <a:rPr lang="it-IT" altLang="ko-KR" sz="1800" b="1">
                <a:solidFill>
                  <a:schemeClr val="tx1"/>
                </a:solidFill>
                <a:ea typeface="Gulim" panose="020B0600000101010101" pitchFamily="34" charset="-127"/>
                <a:cs typeface="Arial" panose="020B0604020202020204" pitchFamily="34" charset="0"/>
              </a:rPr>
              <a:t>Androceo</a:t>
            </a:r>
            <a:r>
              <a:rPr lang="it-IT" altLang="ko-KR" sz="1800">
                <a:solidFill>
                  <a:schemeClr val="tx1"/>
                </a:solidFill>
                <a:ea typeface="Gulim" panose="020B0600000101010101" pitchFamily="34" charset="-127"/>
                <a:cs typeface="Arial" panose="020B0604020202020204" pitchFamily="34" charset="0"/>
              </a:rPr>
              <a:t> (insieme degli stami) </a:t>
            </a:r>
          </a:p>
          <a:p>
            <a:pPr eaLnBrk="1" hangingPunct="1">
              <a:lnSpc>
                <a:spcPct val="95000"/>
              </a:lnSpc>
              <a:spcBef>
                <a:spcPct val="0"/>
              </a:spcBef>
              <a:buClr>
                <a:srgbClr val="FFFFCC"/>
              </a:buClr>
              <a:buFont typeface="Times New Roman" panose="02020603050405020304" pitchFamily="18" charset="0"/>
              <a:buNone/>
            </a:pPr>
            <a:r>
              <a:rPr lang="it-IT" altLang="ko-KR" sz="1800">
                <a:solidFill>
                  <a:schemeClr val="tx1"/>
                </a:solidFill>
                <a:ea typeface="Gulim" panose="020B0600000101010101" pitchFamily="34" charset="-127"/>
                <a:cs typeface="Arial" panose="020B0604020202020204" pitchFamily="34" charset="0"/>
              </a:rPr>
              <a:t>- Stami </a:t>
            </a:r>
          </a:p>
          <a:p>
            <a:pPr eaLnBrk="1" hangingPunct="1">
              <a:lnSpc>
                <a:spcPct val="95000"/>
              </a:lnSpc>
              <a:spcBef>
                <a:spcPct val="0"/>
              </a:spcBef>
              <a:buClr>
                <a:srgbClr val="FFFFCC"/>
              </a:buClr>
              <a:buFont typeface="Times New Roman" panose="02020603050405020304" pitchFamily="18" charset="0"/>
              <a:buNone/>
            </a:pPr>
            <a:r>
              <a:rPr lang="it-IT" altLang="ko-KR" sz="1800">
                <a:solidFill>
                  <a:schemeClr val="tx1"/>
                </a:solidFill>
                <a:ea typeface="Gulim" panose="020B0600000101010101" pitchFamily="34" charset="-127"/>
                <a:cs typeface="Arial" panose="020B0604020202020204" pitchFamily="34" charset="0"/>
              </a:rPr>
              <a:t>      - Antere (A) </a:t>
            </a:r>
          </a:p>
          <a:p>
            <a:pPr eaLnBrk="1" hangingPunct="1">
              <a:lnSpc>
                <a:spcPct val="95000"/>
              </a:lnSpc>
              <a:spcBef>
                <a:spcPct val="0"/>
              </a:spcBef>
              <a:buClr>
                <a:srgbClr val="FFFFCC"/>
              </a:buClr>
              <a:buFont typeface="Times New Roman" panose="02020603050405020304" pitchFamily="18" charset="0"/>
              <a:buNone/>
            </a:pPr>
            <a:r>
              <a:rPr lang="it-IT" altLang="ko-KR" sz="1800">
                <a:solidFill>
                  <a:schemeClr val="tx1"/>
                </a:solidFill>
                <a:ea typeface="Gulim" panose="020B0600000101010101" pitchFamily="34" charset="-127"/>
                <a:cs typeface="Arial" panose="020B0604020202020204" pitchFamily="34" charset="0"/>
              </a:rPr>
              <a:t>      - Filamento (F) </a:t>
            </a:r>
            <a:endParaRPr lang="it-IT" altLang="ko-KR" sz="1800" b="1">
              <a:solidFill>
                <a:schemeClr val="tx1"/>
              </a:solidFill>
              <a:ea typeface="Gulim" panose="020B0600000101010101" pitchFamily="34" charset="-127"/>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r>
              <a:rPr lang="it-IT" altLang="ko-KR" sz="1800" b="1">
                <a:solidFill>
                  <a:schemeClr val="tx1"/>
                </a:solidFill>
                <a:ea typeface="Gulim" panose="020B0600000101010101" pitchFamily="34" charset="-127"/>
                <a:cs typeface="Arial" panose="020B0604020202020204" pitchFamily="34" charset="0"/>
              </a:rPr>
              <a:t>Gineceo</a:t>
            </a:r>
            <a:r>
              <a:rPr lang="it-IT" altLang="ko-KR" sz="1800">
                <a:solidFill>
                  <a:schemeClr val="tx1"/>
                </a:solidFill>
                <a:ea typeface="Gulim" panose="020B0600000101010101" pitchFamily="34" charset="-127"/>
                <a:cs typeface="Arial" panose="020B0604020202020204" pitchFamily="34" charset="0"/>
              </a:rPr>
              <a:t> (insieme dei pistilli) </a:t>
            </a:r>
          </a:p>
          <a:p>
            <a:pPr eaLnBrk="1" hangingPunct="1">
              <a:lnSpc>
                <a:spcPct val="95000"/>
              </a:lnSpc>
              <a:spcBef>
                <a:spcPct val="0"/>
              </a:spcBef>
              <a:buClr>
                <a:srgbClr val="FFFFCC"/>
              </a:buClr>
              <a:buFont typeface="Times New Roman" panose="02020603050405020304" pitchFamily="18" charset="0"/>
              <a:buNone/>
            </a:pPr>
            <a:r>
              <a:rPr lang="it-IT" altLang="ko-KR" sz="1800">
                <a:solidFill>
                  <a:schemeClr val="tx1"/>
                </a:solidFill>
                <a:ea typeface="Gulim" panose="020B0600000101010101" pitchFamily="34" charset="-127"/>
                <a:cs typeface="Arial" panose="020B0604020202020204" pitchFamily="34" charset="0"/>
              </a:rPr>
              <a:t>- Pistillo</a:t>
            </a:r>
          </a:p>
          <a:p>
            <a:pPr eaLnBrk="1" hangingPunct="1">
              <a:lnSpc>
                <a:spcPct val="95000"/>
              </a:lnSpc>
              <a:spcBef>
                <a:spcPct val="0"/>
              </a:spcBef>
              <a:buClr>
                <a:srgbClr val="FFFFCC"/>
              </a:buClr>
              <a:buFont typeface="Times New Roman" panose="02020603050405020304" pitchFamily="18" charset="0"/>
              <a:buNone/>
            </a:pPr>
            <a:r>
              <a:rPr lang="it-IT" altLang="ko-KR" sz="1800">
                <a:solidFill>
                  <a:schemeClr val="tx1"/>
                </a:solidFill>
                <a:ea typeface="Gulim" panose="020B0600000101010101" pitchFamily="34" charset="-127"/>
                <a:cs typeface="Arial" panose="020B0604020202020204" pitchFamily="34" charset="0"/>
              </a:rPr>
              <a:t>    - Stimma (ST) </a:t>
            </a:r>
          </a:p>
          <a:p>
            <a:pPr eaLnBrk="1" hangingPunct="1">
              <a:lnSpc>
                <a:spcPct val="95000"/>
              </a:lnSpc>
              <a:spcBef>
                <a:spcPct val="0"/>
              </a:spcBef>
              <a:buClr>
                <a:srgbClr val="FFFFCC"/>
              </a:buClr>
              <a:buFont typeface="Times New Roman" panose="02020603050405020304" pitchFamily="18" charset="0"/>
              <a:buNone/>
            </a:pPr>
            <a:r>
              <a:rPr lang="it-IT" altLang="ko-KR" sz="1800">
                <a:solidFill>
                  <a:schemeClr val="tx1"/>
                </a:solidFill>
                <a:ea typeface="Gulim" panose="020B0600000101010101" pitchFamily="34" charset="-127"/>
                <a:cs typeface="Arial" panose="020B0604020202020204" pitchFamily="34" charset="0"/>
              </a:rPr>
              <a:t>    - Stilo (SL) </a:t>
            </a:r>
          </a:p>
          <a:p>
            <a:pPr eaLnBrk="1" hangingPunct="1">
              <a:lnSpc>
                <a:spcPct val="95000"/>
              </a:lnSpc>
              <a:spcBef>
                <a:spcPct val="0"/>
              </a:spcBef>
              <a:buClr>
                <a:srgbClr val="FFFFCC"/>
              </a:buClr>
              <a:buFont typeface="Times New Roman" panose="02020603050405020304" pitchFamily="18" charset="0"/>
              <a:buNone/>
            </a:pPr>
            <a:r>
              <a:rPr lang="it-IT" altLang="ko-KR" sz="1800">
                <a:solidFill>
                  <a:schemeClr val="tx1"/>
                </a:solidFill>
                <a:ea typeface="Gulim" panose="020B0600000101010101" pitchFamily="34" charset="-127"/>
                <a:cs typeface="Arial" panose="020B0604020202020204" pitchFamily="34" charset="0"/>
              </a:rPr>
              <a:t>    - Ovario (O) </a:t>
            </a:r>
            <a:endParaRPr lang="it-IT" altLang="it-IT" sz="1800">
              <a:solidFill>
                <a:schemeClr val="tx1"/>
              </a:solidFill>
              <a:ea typeface="Gulim" panose="020B0600000101010101" pitchFamily="34" charset="-127"/>
              <a:cs typeface="Arial" panose="020B0604020202020204" pitchFamily="34" charset="0"/>
            </a:endParaRPr>
          </a:p>
        </p:txBody>
      </p:sp>
      <p:pic>
        <p:nvPicPr>
          <p:cNvPr id="6147" name="Picture 5">
            <a:extLst>
              <a:ext uri="{FF2B5EF4-FFF2-40B4-BE49-F238E27FC236}">
                <a16:creationId xmlns:a16="http://schemas.microsoft.com/office/drawing/2014/main" id="{6EAF8765-590D-48FE-B95A-CAD5A3F7207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0" y="2133600"/>
            <a:ext cx="4248150" cy="3783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48" name="Line 8">
            <a:extLst>
              <a:ext uri="{FF2B5EF4-FFF2-40B4-BE49-F238E27FC236}">
                <a16:creationId xmlns:a16="http://schemas.microsoft.com/office/drawing/2014/main" id="{B03E1188-BAA8-4150-8AEB-2AD2B2C72290}"/>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6149" name="Text Box 9">
            <a:extLst>
              <a:ext uri="{FF2B5EF4-FFF2-40B4-BE49-F238E27FC236}">
                <a16:creationId xmlns:a16="http://schemas.microsoft.com/office/drawing/2014/main" id="{DDF44550-01D9-4A63-AB69-3AFDC07AEF35}"/>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sp>
        <p:nvSpPr>
          <p:cNvPr id="7" name="Segnaposto numero diapositiva 6">
            <a:extLst>
              <a:ext uri="{FF2B5EF4-FFF2-40B4-BE49-F238E27FC236}">
                <a16:creationId xmlns:a16="http://schemas.microsoft.com/office/drawing/2014/main" id="{74AB2A7F-8F0E-4CF6-9125-9538024EECC2}"/>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23</a:t>
            </a:fld>
            <a:endParaRPr lang="it-IT" altLang="it-IT" sz="1100">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10">
            <a:extLst>
              <a:ext uri="{FF2B5EF4-FFF2-40B4-BE49-F238E27FC236}">
                <a16:creationId xmlns:a16="http://schemas.microsoft.com/office/drawing/2014/main" id="{04B689E7-06AF-447F-B408-771870570CC7}"/>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8195" name="Text Box 11">
            <a:extLst>
              <a:ext uri="{FF2B5EF4-FFF2-40B4-BE49-F238E27FC236}">
                <a16:creationId xmlns:a16="http://schemas.microsoft.com/office/drawing/2014/main" id="{530B4989-071D-4824-A5FD-231D53C4A87B}"/>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sp>
        <p:nvSpPr>
          <p:cNvPr id="8196" name="Rectangle 4">
            <a:extLst>
              <a:ext uri="{FF2B5EF4-FFF2-40B4-BE49-F238E27FC236}">
                <a16:creationId xmlns:a16="http://schemas.microsoft.com/office/drawing/2014/main" id="{1386DB24-878B-4A87-919F-29F0E5F388E0}"/>
              </a:ext>
            </a:extLst>
          </p:cNvPr>
          <p:cNvSpPr>
            <a:spLocks noChangeArrowheads="1"/>
          </p:cNvSpPr>
          <p:nvPr/>
        </p:nvSpPr>
        <p:spPr bwMode="auto">
          <a:xfrm>
            <a:off x="114300" y="639763"/>
            <a:ext cx="9026525"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just"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In maniera analoga in un fiore possono essere presenti entrambi i verticilli fertili (</a:t>
            </a:r>
            <a:r>
              <a:rPr lang="it-IT" altLang="it-IT" sz="1800" i="1">
                <a:solidFill>
                  <a:schemeClr val="tx1"/>
                </a:solidFill>
                <a:cs typeface="Arial" panose="020B0604020202020204" pitchFamily="34" charset="0"/>
              </a:rPr>
              <a:t>sporofilli)</a:t>
            </a:r>
            <a:r>
              <a:rPr lang="it-IT" altLang="it-IT" sz="1800">
                <a:solidFill>
                  <a:schemeClr val="tx1"/>
                </a:solidFill>
                <a:cs typeface="Arial" panose="020B0604020202020204" pitchFamily="34" charset="0"/>
              </a:rPr>
              <a:t> formando un fiore </a:t>
            </a:r>
            <a:r>
              <a:rPr lang="it-IT" altLang="it-IT" sz="1800" b="1">
                <a:solidFill>
                  <a:schemeClr val="tx1"/>
                </a:solidFill>
                <a:cs typeface="Arial" panose="020B0604020202020204" pitchFamily="34" charset="0"/>
              </a:rPr>
              <a:t>ermafrodita </a:t>
            </a:r>
            <a:r>
              <a:rPr lang="it-IT" altLang="it-IT" sz="1800">
                <a:solidFill>
                  <a:schemeClr val="tx1"/>
                </a:solidFill>
                <a:cs typeface="Arial" panose="020B0604020202020204" pitchFamily="34" charset="0"/>
              </a:rPr>
              <a:t>o </a:t>
            </a:r>
            <a:r>
              <a:rPr lang="it-IT" altLang="it-IT" sz="1800" b="1">
                <a:solidFill>
                  <a:schemeClr val="tx1"/>
                </a:solidFill>
                <a:cs typeface="Arial" panose="020B0604020202020204" pitchFamily="34" charset="0"/>
              </a:rPr>
              <a:t>perfetto </a:t>
            </a:r>
          </a:p>
          <a:p>
            <a:pPr algn="just"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 </a:t>
            </a:r>
          </a:p>
          <a:p>
            <a:pPr algn="just"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O presentare uno solo uno dei due verticilli fertili rendendo il fiore </a:t>
            </a:r>
            <a:r>
              <a:rPr lang="it-IT" altLang="it-IT" sz="1800" b="1">
                <a:solidFill>
                  <a:schemeClr val="tx1"/>
                </a:solidFill>
                <a:cs typeface="Arial" panose="020B0604020202020204" pitchFamily="34" charset="0"/>
              </a:rPr>
              <a:t>unisessuale </a:t>
            </a:r>
            <a:r>
              <a:rPr lang="it-IT" altLang="it-IT" sz="1800">
                <a:solidFill>
                  <a:schemeClr val="tx1"/>
                </a:solidFill>
                <a:cs typeface="Arial" panose="020B0604020202020204" pitchFamily="34" charset="0"/>
              </a:rPr>
              <a:t>o </a:t>
            </a:r>
            <a:r>
              <a:rPr lang="it-IT" altLang="it-IT" sz="1800" b="1">
                <a:solidFill>
                  <a:schemeClr val="tx1"/>
                </a:solidFill>
                <a:cs typeface="Arial" panose="020B0604020202020204" pitchFamily="34" charset="0"/>
              </a:rPr>
              <a:t>imperfetto:</a:t>
            </a:r>
          </a:p>
          <a:p>
            <a:pPr algn="just" eaLnBrk="1" hangingPunct="1">
              <a:lnSpc>
                <a:spcPct val="95000"/>
              </a:lnSpc>
              <a:spcBef>
                <a:spcPct val="0"/>
              </a:spcBef>
              <a:buClr>
                <a:srgbClr val="FFFFCC"/>
              </a:buClr>
              <a:buFont typeface="Times New Roman" panose="02020603050405020304" pitchFamily="18" charset="0"/>
              <a:buNone/>
            </a:pPr>
            <a:endParaRPr lang="it-IT" altLang="it-IT" sz="1800" b="1">
              <a:solidFill>
                <a:schemeClr val="tx1"/>
              </a:solidFill>
              <a:cs typeface="Arial" panose="020B0604020202020204" pitchFamily="34" charset="0"/>
            </a:endParaRPr>
          </a:p>
          <a:p>
            <a:pPr algn="just" eaLnBrk="1" hangingPunct="1">
              <a:lnSpc>
                <a:spcPct val="95000"/>
              </a:lnSpc>
              <a:spcBef>
                <a:spcPct val="0"/>
              </a:spcBef>
            </a:pPr>
            <a:r>
              <a:rPr lang="it-IT" altLang="it-IT" sz="1800" b="1">
                <a:solidFill>
                  <a:schemeClr val="tx1"/>
                </a:solidFill>
                <a:cs typeface="Arial" panose="020B0604020202020204" pitchFamily="34" charset="0"/>
              </a:rPr>
              <a:t>Saminifero -&gt; </a:t>
            </a:r>
            <a:r>
              <a:rPr lang="it-IT" altLang="it-IT" sz="1800">
                <a:solidFill>
                  <a:schemeClr val="tx1"/>
                </a:solidFill>
                <a:cs typeface="Arial" panose="020B0604020202020204" pitchFamily="34" charset="0"/>
              </a:rPr>
              <a:t>con solo elementi dell’</a:t>
            </a:r>
            <a:r>
              <a:rPr lang="it-IT" altLang="it-IT" sz="1800" b="1">
                <a:solidFill>
                  <a:schemeClr val="tx1"/>
                </a:solidFill>
                <a:cs typeface="Arial" panose="020B0604020202020204" pitchFamily="34" charset="0"/>
              </a:rPr>
              <a:t>Androceo</a:t>
            </a:r>
          </a:p>
          <a:p>
            <a:pPr algn="just" eaLnBrk="1" hangingPunct="1">
              <a:lnSpc>
                <a:spcPct val="95000"/>
              </a:lnSpc>
              <a:spcBef>
                <a:spcPct val="0"/>
              </a:spcBef>
            </a:pPr>
            <a:endParaRPr lang="it-IT" altLang="it-IT" sz="1800" b="1">
              <a:solidFill>
                <a:schemeClr val="tx1"/>
              </a:solidFill>
              <a:cs typeface="Arial" panose="020B0604020202020204" pitchFamily="34" charset="0"/>
            </a:endParaRPr>
          </a:p>
          <a:p>
            <a:pPr algn="just" eaLnBrk="1" hangingPunct="1">
              <a:lnSpc>
                <a:spcPct val="95000"/>
              </a:lnSpc>
              <a:spcBef>
                <a:spcPct val="0"/>
              </a:spcBef>
            </a:pPr>
            <a:r>
              <a:rPr lang="it-IT" altLang="it-IT" sz="1800" b="1">
                <a:solidFill>
                  <a:schemeClr val="tx1"/>
                </a:solidFill>
                <a:cs typeface="Arial" panose="020B0604020202020204" pitchFamily="34" charset="0"/>
              </a:rPr>
              <a:t>Pistillifero -&gt; </a:t>
            </a:r>
            <a:r>
              <a:rPr lang="it-IT" altLang="it-IT" sz="1800">
                <a:solidFill>
                  <a:schemeClr val="tx1"/>
                </a:solidFill>
                <a:cs typeface="Arial" panose="020B0604020202020204" pitchFamily="34" charset="0"/>
              </a:rPr>
              <a:t>con solo elementi del </a:t>
            </a:r>
            <a:r>
              <a:rPr lang="it-IT" altLang="it-IT" sz="1800" b="1">
                <a:solidFill>
                  <a:schemeClr val="tx1"/>
                </a:solidFill>
                <a:cs typeface="Arial" panose="020B0604020202020204" pitchFamily="34" charset="0"/>
              </a:rPr>
              <a:t>Gineceo</a:t>
            </a:r>
          </a:p>
          <a:p>
            <a:pPr algn="just" eaLnBrk="1" hangingPunct="1">
              <a:lnSpc>
                <a:spcPct val="95000"/>
              </a:lnSpc>
              <a:spcBef>
                <a:spcPct val="0"/>
              </a:spcBef>
              <a:buClr>
                <a:srgbClr val="FFFFCC"/>
              </a:buClr>
              <a:buFontTx/>
              <a:buNone/>
            </a:pPr>
            <a:endParaRPr lang="it-IT" altLang="it-IT" sz="1800" b="1">
              <a:solidFill>
                <a:schemeClr val="tx1"/>
              </a:solidFill>
              <a:cs typeface="Arial" panose="020B0604020202020204" pitchFamily="34" charset="0"/>
            </a:endParaRPr>
          </a:p>
          <a:p>
            <a:pPr algn="just" eaLnBrk="1" hangingPunct="1">
              <a:lnSpc>
                <a:spcPct val="95000"/>
              </a:lnSpc>
              <a:spcBef>
                <a:spcPct val="0"/>
              </a:spcBef>
              <a:buClr>
                <a:srgbClr val="FFFFCC"/>
              </a:buClr>
            </a:pPr>
            <a:endParaRPr lang="it-IT" altLang="it-IT" sz="1800" b="1">
              <a:solidFill>
                <a:schemeClr val="tx1"/>
              </a:solidFill>
              <a:cs typeface="Arial" panose="020B0604020202020204" pitchFamily="34" charset="0"/>
            </a:endParaRPr>
          </a:p>
          <a:p>
            <a:pPr algn="just" eaLnBrk="1" hangingPunct="1">
              <a:lnSpc>
                <a:spcPct val="95000"/>
              </a:lnSpc>
              <a:spcBef>
                <a:spcPct val="0"/>
              </a:spcBef>
              <a:buClr>
                <a:srgbClr val="FFFFCC"/>
              </a:buClr>
            </a:pPr>
            <a:endParaRPr lang="it-IT" altLang="it-IT" sz="1800">
              <a:solidFill>
                <a:schemeClr val="tx1"/>
              </a:solidFill>
              <a:cs typeface="Arial" panose="020B0604020202020204" pitchFamily="34" charset="0"/>
            </a:endParaRPr>
          </a:p>
        </p:txBody>
      </p:sp>
      <p:pic>
        <p:nvPicPr>
          <p:cNvPr id="8197" name="Picture 20" descr="A close up of a plant&#10;&#10;Description automatically generated">
            <a:extLst>
              <a:ext uri="{FF2B5EF4-FFF2-40B4-BE49-F238E27FC236}">
                <a16:creationId xmlns:a16="http://schemas.microsoft.com/office/drawing/2014/main" id="{6238904A-117D-45C9-8919-492A817117E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1916" y="3192906"/>
            <a:ext cx="2915014" cy="22926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198" name="TextBox 21">
            <a:extLst>
              <a:ext uri="{FF2B5EF4-FFF2-40B4-BE49-F238E27FC236}">
                <a16:creationId xmlns:a16="http://schemas.microsoft.com/office/drawing/2014/main" id="{A891D4FD-3359-4FA8-BE88-857F1ECFB891}"/>
              </a:ext>
            </a:extLst>
          </p:cNvPr>
          <p:cNvSpPr txBox="1">
            <a:spLocks noChangeArrowheads="1"/>
          </p:cNvSpPr>
          <p:nvPr/>
        </p:nvSpPr>
        <p:spPr bwMode="auto">
          <a:xfrm>
            <a:off x="2526963" y="3370965"/>
            <a:ext cx="43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800" b="1">
                <a:solidFill>
                  <a:schemeClr val="bg1"/>
                </a:solidFill>
                <a:latin typeface="Bookman Old Style" panose="02050604050505020204" pitchFamily="18" charset="0"/>
              </a:rPr>
              <a:t>♂</a:t>
            </a:r>
            <a:endParaRPr lang="it-IT" altLang="it-IT" sz="1800" b="1">
              <a:solidFill>
                <a:schemeClr val="bg1"/>
              </a:solidFill>
            </a:endParaRPr>
          </a:p>
        </p:txBody>
      </p:sp>
      <p:sp>
        <p:nvSpPr>
          <p:cNvPr id="8199" name="TextBox 33">
            <a:extLst>
              <a:ext uri="{FF2B5EF4-FFF2-40B4-BE49-F238E27FC236}">
                <a16:creationId xmlns:a16="http://schemas.microsoft.com/office/drawing/2014/main" id="{58345418-12F3-4B4E-A036-C3E662FA9F19}"/>
              </a:ext>
            </a:extLst>
          </p:cNvPr>
          <p:cNvSpPr txBox="1">
            <a:spLocks noChangeArrowheads="1"/>
          </p:cNvSpPr>
          <p:nvPr/>
        </p:nvSpPr>
        <p:spPr bwMode="auto">
          <a:xfrm>
            <a:off x="2526963" y="4417128"/>
            <a:ext cx="431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800" b="1">
                <a:solidFill>
                  <a:schemeClr val="bg1"/>
                </a:solidFill>
                <a:latin typeface="Bookman Old Style" panose="02050604050505020204" pitchFamily="18" charset="0"/>
              </a:rPr>
              <a:t>♀</a:t>
            </a:r>
            <a:endParaRPr lang="it-IT" altLang="it-IT" sz="1800" b="1">
              <a:solidFill>
                <a:schemeClr val="bg1"/>
              </a:solidFill>
            </a:endParaRPr>
          </a:p>
        </p:txBody>
      </p:sp>
      <p:pic>
        <p:nvPicPr>
          <p:cNvPr id="8200" name="Picture 2" descr="A close up of a flower&#10;&#10;Description automatically generated">
            <a:extLst>
              <a:ext uri="{FF2B5EF4-FFF2-40B4-BE49-F238E27FC236}">
                <a16:creationId xmlns:a16="http://schemas.microsoft.com/office/drawing/2014/main" id="{ED77B955-5148-4C6F-8946-CBD10AF93B1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47075" y="3555115"/>
            <a:ext cx="3073274" cy="193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202" name="Text Box 5">
            <a:extLst>
              <a:ext uri="{FF2B5EF4-FFF2-40B4-BE49-F238E27FC236}">
                <a16:creationId xmlns:a16="http://schemas.microsoft.com/office/drawing/2014/main" id="{30856053-CBF0-4773-A138-F5362F8FC1FB}"/>
              </a:ext>
            </a:extLst>
          </p:cNvPr>
          <p:cNvSpPr txBox="1">
            <a:spLocks noChangeArrowheads="1"/>
          </p:cNvSpPr>
          <p:nvPr/>
        </p:nvSpPr>
        <p:spPr bwMode="auto">
          <a:xfrm>
            <a:off x="152400" y="5470525"/>
            <a:ext cx="2928938"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Fiore femminile e maschile</a:t>
            </a:r>
          </a:p>
          <a:p>
            <a:pPr algn="ctr" eaLnBrk="1" hangingPunct="1">
              <a:lnSpc>
                <a:spcPct val="95000"/>
              </a:lnSpc>
              <a:spcBef>
                <a:spcPct val="0"/>
              </a:spcBef>
              <a:buClr>
                <a:srgbClr val="FFFFCC"/>
              </a:buClr>
              <a:buFont typeface="Times New Roman" panose="02020603050405020304" pitchFamily="18" charset="0"/>
              <a:buNone/>
            </a:pPr>
            <a:r>
              <a:rPr lang="it-IT" altLang="it-IT" sz="1800" i="1">
                <a:solidFill>
                  <a:schemeClr val="tx1"/>
                </a:solidFill>
                <a:cs typeface="Arial" panose="020B0604020202020204" pitchFamily="34" charset="0"/>
              </a:rPr>
              <a:t>Salix purpurea</a:t>
            </a:r>
          </a:p>
        </p:txBody>
      </p:sp>
      <p:sp>
        <p:nvSpPr>
          <p:cNvPr id="8204" name="Text Box 5">
            <a:extLst>
              <a:ext uri="{FF2B5EF4-FFF2-40B4-BE49-F238E27FC236}">
                <a16:creationId xmlns:a16="http://schemas.microsoft.com/office/drawing/2014/main" id="{470F2992-C0A0-4EE9-90B1-7DF5551BF213}"/>
              </a:ext>
            </a:extLst>
          </p:cNvPr>
          <p:cNvSpPr txBox="1">
            <a:spLocks noChangeArrowheads="1"/>
          </p:cNvSpPr>
          <p:nvPr/>
        </p:nvSpPr>
        <p:spPr bwMode="auto">
          <a:xfrm>
            <a:off x="3169563" y="5470525"/>
            <a:ext cx="2928937"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800" dirty="0">
                <a:solidFill>
                  <a:schemeClr val="tx1"/>
                </a:solidFill>
                <a:cs typeface="Arial" panose="020B0604020202020204" pitchFamily="34" charset="0"/>
              </a:rPr>
              <a:t>Fiore femminile e maschile</a:t>
            </a:r>
          </a:p>
          <a:p>
            <a:pPr algn="ctr" eaLnBrk="1" hangingPunct="1">
              <a:lnSpc>
                <a:spcPct val="95000"/>
              </a:lnSpc>
              <a:spcBef>
                <a:spcPct val="0"/>
              </a:spcBef>
              <a:buClr>
                <a:srgbClr val="FFFFCC"/>
              </a:buClr>
              <a:buFont typeface="Times New Roman" panose="02020603050405020304" pitchFamily="18" charset="0"/>
              <a:buNone/>
            </a:pPr>
            <a:r>
              <a:rPr lang="it-IT" altLang="it-IT" sz="1800" i="1" dirty="0">
                <a:solidFill>
                  <a:schemeClr val="tx1"/>
                </a:solidFill>
                <a:cs typeface="Arial" panose="020B0604020202020204" pitchFamily="34" charset="0"/>
              </a:rPr>
              <a:t>Cucurbita pepo</a:t>
            </a:r>
          </a:p>
        </p:txBody>
      </p:sp>
      <p:sp>
        <p:nvSpPr>
          <p:cNvPr id="14" name="Segnaposto numero diapositiva 6">
            <a:extLst>
              <a:ext uri="{FF2B5EF4-FFF2-40B4-BE49-F238E27FC236}">
                <a16:creationId xmlns:a16="http://schemas.microsoft.com/office/drawing/2014/main" id="{7E25B46E-60AA-4D53-B406-8970C387CE2F}"/>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24</a:t>
            </a:fld>
            <a:endParaRPr lang="it-IT" altLang="it-IT" sz="1100">
              <a:solidFill>
                <a:schemeClr val="bg1"/>
              </a:solidFill>
            </a:endParaRPr>
          </a:p>
        </p:txBody>
      </p:sp>
      <p:pic>
        <p:nvPicPr>
          <p:cNvPr id="3" name="Immagine 2" descr="Immagine che contiene pianta, fiore, piccolo, sedendo&#10;&#10;Descrizione generata automaticamente">
            <a:extLst>
              <a:ext uri="{FF2B5EF4-FFF2-40B4-BE49-F238E27FC236}">
                <a16:creationId xmlns:a16="http://schemas.microsoft.com/office/drawing/2014/main" id="{8C50E1BD-7C5D-4296-A371-C37A1F89D696}"/>
              </a:ext>
            </a:extLst>
          </p:cNvPr>
          <p:cNvPicPr>
            <a:picLocks noChangeAspect="1"/>
          </p:cNvPicPr>
          <p:nvPr/>
        </p:nvPicPr>
        <p:blipFill rotWithShape="1">
          <a:blip r:embed="rId4"/>
          <a:srcRect l="3020" r="2121"/>
          <a:stretch/>
        </p:blipFill>
        <p:spPr>
          <a:xfrm>
            <a:off x="6041081" y="3302879"/>
            <a:ext cx="3081003" cy="2182636"/>
          </a:xfrm>
          <a:prstGeom prst="rect">
            <a:avLst/>
          </a:prstGeom>
        </p:spPr>
      </p:pic>
      <p:sp>
        <p:nvSpPr>
          <p:cNvPr id="17" name="Text Box 5">
            <a:extLst>
              <a:ext uri="{FF2B5EF4-FFF2-40B4-BE49-F238E27FC236}">
                <a16:creationId xmlns:a16="http://schemas.microsoft.com/office/drawing/2014/main" id="{351C11B5-7B31-4101-9623-1FB94AF85A2A}"/>
              </a:ext>
            </a:extLst>
          </p:cNvPr>
          <p:cNvSpPr txBox="1">
            <a:spLocks noChangeArrowheads="1"/>
          </p:cNvSpPr>
          <p:nvPr/>
        </p:nvSpPr>
        <p:spPr bwMode="auto">
          <a:xfrm>
            <a:off x="6159407" y="5473025"/>
            <a:ext cx="2980304" cy="61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800" dirty="0">
                <a:solidFill>
                  <a:schemeClr val="tx1"/>
                </a:solidFill>
                <a:cs typeface="Arial" panose="020B0604020202020204" pitchFamily="34" charset="0"/>
              </a:rPr>
              <a:t>Fiore ermafrodita o perfetto</a:t>
            </a:r>
          </a:p>
          <a:p>
            <a:pPr algn="ctr" eaLnBrk="1" hangingPunct="1">
              <a:lnSpc>
                <a:spcPct val="95000"/>
              </a:lnSpc>
              <a:spcBef>
                <a:spcPct val="0"/>
              </a:spcBef>
              <a:buClr>
                <a:srgbClr val="FFFFCC"/>
              </a:buClr>
              <a:buFont typeface="Times New Roman" panose="02020603050405020304" pitchFamily="18" charset="0"/>
              <a:buNone/>
            </a:pPr>
            <a:r>
              <a:rPr lang="it-IT" altLang="it-IT" sz="1800" i="1" dirty="0" err="1">
                <a:solidFill>
                  <a:schemeClr val="tx1"/>
                </a:solidFill>
                <a:cs typeface="Arial" panose="020B0604020202020204" pitchFamily="34" charset="0"/>
              </a:rPr>
              <a:t>Geranium</a:t>
            </a:r>
            <a:r>
              <a:rPr lang="it-IT" altLang="it-IT" sz="1800" i="1" dirty="0">
                <a:solidFill>
                  <a:schemeClr val="tx1"/>
                </a:solidFill>
                <a:cs typeface="Arial" panose="020B0604020202020204" pitchFamily="34" charset="0"/>
              </a:rPr>
              <a:t> </a:t>
            </a:r>
            <a:r>
              <a:rPr lang="it-IT" altLang="it-IT" sz="1800" dirty="0" err="1">
                <a:solidFill>
                  <a:schemeClr val="tx1"/>
                </a:solidFill>
                <a:cs typeface="Arial" panose="020B0604020202020204" pitchFamily="34" charset="0"/>
              </a:rPr>
              <a:t>sp</a:t>
            </a:r>
            <a:r>
              <a:rPr lang="it-IT" altLang="it-IT" sz="1800" dirty="0">
                <a:solidFill>
                  <a:schemeClr val="tx1"/>
                </a:solidFill>
                <a:cs typeface="Arial" panose="020B0604020202020204" pitchFamily="34" charset="0"/>
              </a:rPr>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5">
            <a:extLst>
              <a:ext uri="{FF2B5EF4-FFF2-40B4-BE49-F238E27FC236}">
                <a16:creationId xmlns:a16="http://schemas.microsoft.com/office/drawing/2014/main" id="{615501D7-64D5-41DF-9F68-D0D1AA74070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7850" y="2828925"/>
            <a:ext cx="8275638"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Line 6">
            <a:extLst>
              <a:ext uri="{FF2B5EF4-FFF2-40B4-BE49-F238E27FC236}">
                <a16:creationId xmlns:a16="http://schemas.microsoft.com/office/drawing/2014/main" id="{6E07A12E-A049-44E9-96AE-3C6BCC88FE73}"/>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5125" name="Text Box 7">
            <a:extLst>
              <a:ext uri="{FF2B5EF4-FFF2-40B4-BE49-F238E27FC236}">
                <a16:creationId xmlns:a16="http://schemas.microsoft.com/office/drawing/2014/main" id="{A82956B1-F9E2-4D4C-8115-11719D24C04E}"/>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sp>
        <p:nvSpPr>
          <p:cNvPr id="5126" name="Rectangle 4">
            <a:extLst>
              <a:ext uri="{FF2B5EF4-FFF2-40B4-BE49-F238E27FC236}">
                <a16:creationId xmlns:a16="http://schemas.microsoft.com/office/drawing/2014/main" id="{6B054E93-5DE4-4997-877F-1FDABAE1B61A}"/>
              </a:ext>
            </a:extLst>
          </p:cNvPr>
          <p:cNvSpPr>
            <a:spLocks noChangeArrowheads="1"/>
          </p:cNvSpPr>
          <p:nvPr/>
        </p:nvSpPr>
        <p:spPr bwMode="auto">
          <a:xfrm>
            <a:off x="119063" y="692150"/>
            <a:ext cx="8774112"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just" eaLnBrk="1" hangingPunct="1">
              <a:spcBef>
                <a:spcPct val="50000"/>
              </a:spcBef>
              <a:buClr>
                <a:srgbClr val="FFFFCC"/>
              </a:buClr>
              <a:buFont typeface="Times New Roman" panose="02020603050405020304" pitchFamily="18" charset="0"/>
              <a:buNone/>
            </a:pPr>
            <a:r>
              <a:rPr lang="it-IT" altLang="it-IT" sz="1800" dirty="0">
                <a:solidFill>
                  <a:schemeClr val="tx1"/>
                </a:solidFill>
                <a:cs typeface="Arial" panose="020B0604020202020204" pitchFamily="34" charset="0"/>
              </a:rPr>
              <a:t>Un carattere macroscopico che si può osservare nel fiore è la simmetria.</a:t>
            </a:r>
          </a:p>
          <a:p>
            <a:pPr algn="just" eaLnBrk="1" hangingPunct="1">
              <a:spcBef>
                <a:spcPct val="50000"/>
              </a:spcBef>
              <a:buClr>
                <a:srgbClr val="FFFFCC"/>
              </a:buClr>
              <a:buFont typeface="Times New Roman" panose="02020603050405020304" pitchFamily="18" charset="0"/>
              <a:buNone/>
            </a:pPr>
            <a:r>
              <a:rPr lang="it-IT" altLang="it-IT" sz="1800" dirty="0">
                <a:solidFill>
                  <a:schemeClr val="tx1"/>
                </a:solidFill>
                <a:cs typeface="Arial" panose="020B0604020202020204" pitchFamily="34" charset="0"/>
              </a:rPr>
              <a:t>Fiori </a:t>
            </a:r>
            <a:r>
              <a:rPr lang="it-IT" altLang="it-IT" sz="1800" b="1" dirty="0">
                <a:solidFill>
                  <a:schemeClr val="tx1"/>
                </a:solidFill>
                <a:cs typeface="Arial" panose="020B0604020202020204" pitchFamily="34" charset="0"/>
              </a:rPr>
              <a:t>attinomorfi</a:t>
            </a:r>
            <a:r>
              <a:rPr lang="it-IT" altLang="it-IT" sz="1800" dirty="0">
                <a:solidFill>
                  <a:schemeClr val="tx1"/>
                </a:solidFill>
                <a:cs typeface="Arial" panose="020B0604020202020204" pitchFamily="34" charset="0"/>
              </a:rPr>
              <a:t> = simmetria di tipo </a:t>
            </a:r>
            <a:r>
              <a:rPr lang="it-IT" altLang="it-IT" sz="1800" b="1" dirty="0">
                <a:solidFill>
                  <a:schemeClr val="tx1"/>
                </a:solidFill>
                <a:cs typeface="Arial" panose="020B0604020202020204" pitchFamily="34" charset="0"/>
              </a:rPr>
              <a:t>radiale</a:t>
            </a:r>
            <a:r>
              <a:rPr lang="it-IT" altLang="it-IT" sz="1800" dirty="0">
                <a:solidFill>
                  <a:schemeClr val="tx1"/>
                </a:solidFill>
                <a:cs typeface="Arial" panose="020B0604020202020204" pitchFamily="34" charset="0"/>
              </a:rPr>
              <a:t> (es. </a:t>
            </a:r>
            <a:r>
              <a:rPr lang="it-IT" altLang="it-IT" sz="1800" i="1" dirty="0" err="1">
                <a:solidFill>
                  <a:schemeClr val="tx1"/>
                </a:solidFill>
                <a:cs typeface="Arial" panose="020B0604020202020204" pitchFamily="34" charset="0"/>
              </a:rPr>
              <a:t>Rosaceae</a:t>
            </a:r>
            <a:r>
              <a:rPr lang="it-IT" altLang="it-IT" sz="1800" dirty="0">
                <a:solidFill>
                  <a:schemeClr val="tx1"/>
                </a:solidFill>
                <a:cs typeface="Arial" panose="020B0604020202020204" pitchFamily="34" charset="0"/>
              </a:rPr>
              <a:t>)</a:t>
            </a:r>
          </a:p>
          <a:p>
            <a:pPr algn="just" eaLnBrk="1" hangingPunct="1">
              <a:spcBef>
                <a:spcPct val="50000"/>
              </a:spcBef>
              <a:buClr>
                <a:srgbClr val="FFFFCC"/>
              </a:buClr>
              <a:buFont typeface="Times New Roman" panose="02020603050405020304" pitchFamily="18" charset="0"/>
              <a:buNone/>
            </a:pPr>
            <a:r>
              <a:rPr lang="it-IT" altLang="it-IT" sz="1800" dirty="0">
                <a:solidFill>
                  <a:schemeClr val="tx1"/>
                </a:solidFill>
                <a:cs typeface="Arial" panose="020B0604020202020204" pitchFamily="34" charset="0"/>
              </a:rPr>
              <a:t>Fiori </a:t>
            </a:r>
            <a:r>
              <a:rPr lang="it-IT" altLang="it-IT" sz="1800" b="1" dirty="0">
                <a:solidFill>
                  <a:schemeClr val="tx1"/>
                </a:solidFill>
                <a:cs typeface="Arial" panose="020B0604020202020204" pitchFamily="34" charset="0"/>
              </a:rPr>
              <a:t>zigomorfi </a:t>
            </a:r>
            <a:r>
              <a:rPr lang="it-IT" altLang="it-IT" sz="1800" dirty="0">
                <a:solidFill>
                  <a:schemeClr val="tx1"/>
                </a:solidFill>
                <a:cs typeface="Arial" panose="020B0604020202020204" pitchFamily="34" charset="0"/>
              </a:rPr>
              <a:t>= simmetria bilaterale (fiori bilabiali delle </a:t>
            </a:r>
            <a:r>
              <a:rPr lang="it-IT" altLang="it-IT" sz="1800" dirty="0" err="1">
                <a:solidFill>
                  <a:schemeClr val="tx1"/>
                </a:solidFill>
                <a:cs typeface="Arial" panose="020B0604020202020204" pitchFamily="34" charset="0"/>
              </a:rPr>
              <a:t>Labiatae</a:t>
            </a:r>
            <a:r>
              <a:rPr lang="it-IT" altLang="it-IT" sz="1800" dirty="0">
                <a:solidFill>
                  <a:schemeClr val="tx1"/>
                </a:solidFill>
                <a:cs typeface="Arial" panose="020B0604020202020204" pitchFamily="34" charset="0"/>
              </a:rPr>
              <a:t>, fiori papilionacei delle leguminose)</a:t>
            </a:r>
          </a:p>
          <a:p>
            <a:pPr algn="just" eaLnBrk="1" hangingPunct="1">
              <a:spcBef>
                <a:spcPct val="50000"/>
              </a:spcBef>
              <a:buClr>
                <a:srgbClr val="FFFFCC"/>
              </a:buClr>
              <a:buFont typeface="Times New Roman" panose="02020603050405020304" pitchFamily="18" charset="0"/>
              <a:buNone/>
            </a:pPr>
            <a:r>
              <a:rPr lang="it-IT" altLang="it-IT" sz="1800" dirty="0">
                <a:solidFill>
                  <a:schemeClr val="tx1"/>
                </a:solidFill>
                <a:cs typeface="Arial" panose="020B0604020202020204" pitchFamily="34" charset="0"/>
              </a:rPr>
              <a:t>Fiori </a:t>
            </a:r>
            <a:r>
              <a:rPr lang="it-IT" altLang="it-IT" sz="1800" b="1" dirty="0">
                <a:solidFill>
                  <a:schemeClr val="tx1"/>
                </a:solidFill>
                <a:cs typeface="Arial" panose="020B0604020202020204" pitchFamily="34" charset="0"/>
              </a:rPr>
              <a:t>asimmetrici </a:t>
            </a:r>
            <a:r>
              <a:rPr lang="it-IT" altLang="it-IT" sz="1800" dirty="0">
                <a:solidFill>
                  <a:schemeClr val="tx1"/>
                </a:solidFill>
                <a:cs typeface="Arial" panose="020B0604020202020204" pitchFamily="34" charset="0"/>
              </a:rPr>
              <a:t>=privi di piani di simmetria. </a:t>
            </a:r>
          </a:p>
        </p:txBody>
      </p:sp>
      <p:sp>
        <p:nvSpPr>
          <p:cNvPr id="9" name="Segnaposto numero diapositiva 6">
            <a:extLst>
              <a:ext uri="{FF2B5EF4-FFF2-40B4-BE49-F238E27FC236}">
                <a16:creationId xmlns:a16="http://schemas.microsoft.com/office/drawing/2014/main" id="{3A0DBF71-5588-44C3-A722-3A97D91E4359}"/>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25</a:t>
            </a:fld>
            <a:endParaRPr lang="it-IT" altLang="it-IT" sz="1100">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Line 10">
            <a:extLst>
              <a:ext uri="{FF2B5EF4-FFF2-40B4-BE49-F238E27FC236}">
                <a16:creationId xmlns:a16="http://schemas.microsoft.com/office/drawing/2014/main" id="{5E502322-B420-4180-B387-627FFE9831C5}"/>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9220" name="Text Box 11">
            <a:extLst>
              <a:ext uri="{FF2B5EF4-FFF2-40B4-BE49-F238E27FC236}">
                <a16:creationId xmlns:a16="http://schemas.microsoft.com/office/drawing/2014/main" id="{829BD434-0F4E-4315-883F-05C9753C7895}"/>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sp>
        <p:nvSpPr>
          <p:cNvPr id="9221" name="TextBox 8">
            <a:extLst>
              <a:ext uri="{FF2B5EF4-FFF2-40B4-BE49-F238E27FC236}">
                <a16:creationId xmlns:a16="http://schemas.microsoft.com/office/drawing/2014/main" id="{59CE9A0D-1DD7-457D-8EEB-8774C45A8E15}"/>
              </a:ext>
            </a:extLst>
          </p:cNvPr>
          <p:cNvSpPr txBox="1">
            <a:spLocks noChangeArrowheads="1"/>
          </p:cNvSpPr>
          <p:nvPr/>
        </p:nvSpPr>
        <p:spPr bwMode="auto">
          <a:xfrm>
            <a:off x="358775" y="692150"/>
            <a:ext cx="1044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800" b="1">
                <a:solidFill>
                  <a:srgbClr val="822433"/>
                </a:solidFill>
              </a:rPr>
              <a:t>CALICE</a:t>
            </a:r>
          </a:p>
        </p:txBody>
      </p:sp>
      <p:sp>
        <p:nvSpPr>
          <p:cNvPr id="9222" name="TextBox 9">
            <a:extLst>
              <a:ext uri="{FF2B5EF4-FFF2-40B4-BE49-F238E27FC236}">
                <a16:creationId xmlns:a16="http://schemas.microsoft.com/office/drawing/2014/main" id="{E0774277-1188-41A4-8EF2-91552F0B015E}"/>
              </a:ext>
            </a:extLst>
          </p:cNvPr>
          <p:cNvSpPr txBox="1">
            <a:spLocks noChangeArrowheads="1"/>
          </p:cNvSpPr>
          <p:nvPr/>
        </p:nvSpPr>
        <p:spPr bwMode="auto">
          <a:xfrm>
            <a:off x="358775" y="996950"/>
            <a:ext cx="6291263"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800">
                <a:solidFill>
                  <a:srgbClr val="822433"/>
                </a:solidFill>
              </a:rPr>
              <a:t>Il calice è composto di antofilli sterili di colore verde, posti esternamente, con </a:t>
            </a:r>
            <a:r>
              <a:rPr lang="it-IT" altLang="it-IT" sz="1800" u="sng">
                <a:solidFill>
                  <a:srgbClr val="822433"/>
                </a:solidFill>
              </a:rPr>
              <a:t>funzione di protezione</a:t>
            </a:r>
            <a:r>
              <a:rPr lang="it-IT" altLang="it-IT" sz="1800">
                <a:solidFill>
                  <a:srgbClr val="822433"/>
                </a:solidFill>
              </a:rPr>
              <a:t> dei verticilli fiorali più interni, specialmente nella fase di boccio che precede l’</a:t>
            </a:r>
            <a:r>
              <a:rPr lang="it-IT" altLang="it-IT" sz="1800" b="1">
                <a:solidFill>
                  <a:srgbClr val="822433"/>
                </a:solidFill>
              </a:rPr>
              <a:t>antesi</a:t>
            </a:r>
            <a:r>
              <a:rPr lang="it-IT" altLang="it-IT" sz="1800">
                <a:solidFill>
                  <a:srgbClr val="822433"/>
                </a:solidFill>
              </a:rPr>
              <a:t> (fioritura).</a:t>
            </a:r>
          </a:p>
        </p:txBody>
      </p:sp>
      <p:pic>
        <p:nvPicPr>
          <p:cNvPr id="9223" name="Picture 11" descr="A close up of a plant&#10;&#10;Description automatically generated">
            <a:extLst>
              <a:ext uri="{FF2B5EF4-FFF2-40B4-BE49-F238E27FC236}">
                <a16:creationId xmlns:a16="http://schemas.microsoft.com/office/drawing/2014/main" id="{473F59F2-3DE2-4710-ABE5-DBA27A4B54A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50038" y="946150"/>
            <a:ext cx="2335212"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Rectangle 4">
            <a:extLst>
              <a:ext uri="{FF2B5EF4-FFF2-40B4-BE49-F238E27FC236}">
                <a16:creationId xmlns:a16="http://schemas.microsoft.com/office/drawing/2014/main" id="{875628BB-E33C-4B84-85C2-E1C177422B1B}"/>
              </a:ext>
            </a:extLst>
          </p:cNvPr>
          <p:cNvSpPr>
            <a:spLocks noChangeArrowheads="1"/>
          </p:cNvSpPr>
          <p:nvPr/>
        </p:nvSpPr>
        <p:spPr bwMode="auto">
          <a:xfrm>
            <a:off x="358775" y="2852738"/>
            <a:ext cx="3997325"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just"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Calice </a:t>
            </a:r>
            <a:r>
              <a:rPr lang="it-IT" altLang="it-IT" sz="1800" b="1">
                <a:solidFill>
                  <a:schemeClr val="tx1"/>
                </a:solidFill>
                <a:cs typeface="Arial" panose="020B0604020202020204" pitchFamily="34" charset="0"/>
              </a:rPr>
              <a:t>Gamosepalo </a:t>
            </a:r>
            <a:r>
              <a:rPr lang="it-IT" altLang="it-IT" sz="1800">
                <a:solidFill>
                  <a:schemeClr val="tx1"/>
                </a:solidFill>
                <a:cs typeface="Arial" panose="020B0604020202020204" pitchFamily="34" charset="0"/>
              </a:rPr>
              <a:t>= i sepali sono saldati tra loro (almeno alla base) in un unico pezzo fiorale</a:t>
            </a:r>
            <a:endParaRPr lang="it-IT" altLang="it-IT" sz="1800" b="1">
              <a:solidFill>
                <a:schemeClr val="tx1"/>
              </a:solidFill>
              <a:cs typeface="Arial" panose="020B0604020202020204" pitchFamily="34" charset="0"/>
            </a:endParaRPr>
          </a:p>
          <a:p>
            <a:pPr algn="just" eaLnBrk="1" hangingPunct="1">
              <a:lnSpc>
                <a:spcPct val="95000"/>
              </a:lnSpc>
              <a:spcBef>
                <a:spcPct val="0"/>
              </a:spcBef>
              <a:buClr>
                <a:srgbClr val="FFFFCC"/>
              </a:buClr>
              <a:buFont typeface="Times New Roman" panose="02020603050405020304" pitchFamily="18" charset="0"/>
              <a:buNone/>
            </a:pPr>
            <a:endParaRPr lang="it-IT" altLang="it-IT" sz="1800" b="1">
              <a:solidFill>
                <a:schemeClr val="tx1"/>
              </a:solidFill>
              <a:cs typeface="Arial" panose="020B0604020202020204" pitchFamily="34" charset="0"/>
            </a:endParaRPr>
          </a:p>
          <a:p>
            <a:pPr algn="just" eaLnBrk="1" hangingPunct="1">
              <a:lnSpc>
                <a:spcPct val="95000"/>
              </a:lnSpc>
              <a:spcBef>
                <a:spcPct val="0"/>
              </a:spcBef>
              <a:buClr>
                <a:srgbClr val="FFFFCC"/>
              </a:buClr>
              <a:buFont typeface="Times New Roman" panose="02020603050405020304" pitchFamily="18" charset="0"/>
              <a:buNone/>
            </a:pPr>
            <a:endParaRPr lang="it-IT" altLang="it-IT" sz="1800" b="1">
              <a:solidFill>
                <a:schemeClr val="tx1"/>
              </a:solidFill>
              <a:cs typeface="Arial" panose="020B0604020202020204" pitchFamily="34" charset="0"/>
            </a:endParaRPr>
          </a:p>
          <a:p>
            <a:pPr algn="just" eaLnBrk="1" hangingPunct="1">
              <a:lnSpc>
                <a:spcPct val="95000"/>
              </a:lnSpc>
              <a:spcBef>
                <a:spcPct val="0"/>
              </a:spcBef>
              <a:buClr>
                <a:srgbClr val="FFFFCC"/>
              </a:buClr>
              <a:buFont typeface="Times New Roman" panose="02020603050405020304" pitchFamily="18" charset="0"/>
              <a:buNone/>
            </a:pPr>
            <a:endParaRPr lang="it-IT" altLang="it-IT" sz="1800" b="1">
              <a:solidFill>
                <a:schemeClr val="tx1"/>
              </a:solidFill>
              <a:cs typeface="Arial" panose="020B0604020202020204" pitchFamily="34" charset="0"/>
            </a:endParaRPr>
          </a:p>
          <a:p>
            <a:pPr algn="just"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Calice </a:t>
            </a:r>
            <a:r>
              <a:rPr lang="it-IT" altLang="it-IT" sz="1800" b="1">
                <a:solidFill>
                  <a:schemeClr val="tx1"/>
                </a:solidFill>
                <a:cs typeface="Arial" panose="020B0604020202020204" pitchFamily="34" charset="0"/>
              </a:rPr>
              <a:t>Dialisepalo </a:t>
            </a:r>
            <a:r>
              <a:rPr lang="it-IT" altLang="it-IT" sz="1800">
                <a:solidFill>
                  <a:schemeClr val="tx1"/>
                </a:solidFill>
                <a:cs typeface="Arial" panose="020B0604020202020204" pitchFamily="34" charset="0"/>
              </a:rPr>
              <a:t>= i sepali si presentano come elementi liberi </a:t>
            </a:r>
          </a:p>
        </p:txBody>
      </p:sp>
      <p:pic>
        <p:nvPicPr>
          <p:cNvPr id="9225" name="Picture 6">
            <a:extLst>
              <a:ext uri="{FF2B5EF4-FFF2-40B4-BE49-F238E27FC236}">
                <a16:creationId xmlns:a16="http://schemas.microsoft.com/office/drawing/2014/main" id="{6CB3823D-F4D6-4F4B-886E-AD8E223B90D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53213" y="3113088"/>
            <a:ext cx="2413000" cy="2322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6" name="Picture 18" descr="A close up of a green plant&#10;&#10;Description automatically generated">
            <a:extLst>
              <a:ext uri="{FF2B5EF4-FFF2-40B4-BE49-F238E27FC236}">
                <a16:creationId xmlns:a16="http://schemas.microsoft.com/office/drawing/2014/main" id="{DDE7B2FD-3A6A-4281-AF76-5240D95F28C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87900" y="2084388"/>
            <a:ext cx="1717675" cy="3351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27" name="Text Box 5">
            <a:extLst>
              <a:ext uri="{FF2B5EF4-FFF2-40B4-BE49-F238E27FC236}">
                <a16:creationId xmlns:a16="http://schemas.microsoft.com/office/drawing/2014/main" id="{0A3F64FB-3170-41BE-9810-F29A605FFD7D}"/>
              </a:ext>
            </a:extLst>
          </p:cNvPr>
          <p:cNvSpPr txBox="1">
            <a:spLocks noChangeArrowheads="1"/>
          </p:cNvSpPr>
          <p:nvPr/>
        </p:nvSpPr>
        <p:spPr bwMode="auto">
          <a:xfrm>
            <a:off x="4548188" y="5441950"/>
            <a:ext cx="21971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Calice </a:t>
            </a:r>
            <a:r>
              <a:rPr lang="it-IT" altLang="it-IT" sz="1800" b="1">
                <a:solidFill>
                  <a:schemeClr val="tx1"/>
                </a:solidFill>
                <a:cs typeface="Arial" panose="020B0604020202020204" pitchFamily="34" charset="0"/>
              </a:rPr>
              <a:t>Gamosealo</a:t>
            </a:r>
            <a:endParaRPr lang="it-IT" altLang="it-IT" sz="1800">
              <a:solidFill>
                <a:schemeClr val="tx1"/>
              </a:solidFill>
              <a:cs typeface="Arial" panose="020B0604020202020204" pitchFamily="34" charset="0"/>
            </a:endParaRPr>
          </a:p>
          <a:p>
            <a:pPr algn="ctr" eaLnBrk="1" hangingPunct="1">
              <a:lnSpc>
                <a:spcPct val="95000"/>
              </a:lnSpc>
              <a:spcBef>
                <a:spcPct val="0"/>
              </a:spcBef>
              <a:buClr>
                <a:srgbClr val="FFFFCC"/>
              </a:buClr>
              <a:buFont typeface="Times New Roman" panose="02020603050405020304" pitchFamily="18" charset="0"/>
              <a:buNone/>
            </a:pPr>
            <a:r>
              <a:rPr lang="it-IT" altLang="it-IT" sz="1800" i="1">
                <a:solidFill>
                  <a:schemeClr val="tx1"/>
                </a:solidFill>
                <a:cs typeface="Arial" panose="020B0604020202020204" pitchFamily="34" charset="0"/>
              </a:rPr>
              <a:t>Datura stramonium</a:t>
            </a:r>
          </a:p>
        </p:txBody>
      </p:sp>
      <p:sp>
        <p:nvSpPr>
          <p:cNvPr id="9228" name="Text Box 5">
            <a:extLst>
              <a:ext uri="{FF2B5EF4-FFF2-40B4-BE49-F238E27FC236}">
                <a16:creationId xmlns:a16="http://schemas.microsoft.com/office/drawing/2014/main" id="{01DECE21-AD78-4603-989F-A82F01D77C6B}"/>
              </a:ext>
            </a:extLst>
          </p:cNvPr>
          <p:cNvSpPr txBox="1">
            <a:spLocks noChangeArrowheads="1"/>
          </p:cNvSpPr>
          <p:nvPr/>
        </p:nvSpPr>
        <p:spPr bwMode="auto">
          <a:xfrm>
            <a:off x="6772275" y="5435600"/>
            <a:ext cx="23907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Calice </a:t>
            </a:r>
            <a:r>
              <a:rPr lang="it-IT" altLang="it-IT" sz="1800" b="1">
                <a:solidFill>
                  <a:schemeClr val="tx1"/>
                </a:solidFill>
                <a:cs typeface="Arial" panose="020B0604020202020204" pitchFamily="34" charset="0"/>
              </a:rPr>
              <a:t>Dialisepalo</a:t>
            </a:r>
            <a:endParaRPr lang="it-IT" altLang="it-IT" sz="1800">
              <a:solidFill>
                <a:schemeClr val="tx1"/>
              </a:solidFill>
              <a:cs typeface="Arial" panose="020B0604020202020204" pitchFamily="34" charset="0"/>
            </a:endParaRPr>
          </a:p>
          <a:p>
            <a:pPr algn="ctr" eaLnBrk="1" hangingPunct="1">
              <a:lnSpc>
                <a:spcPct val="95000"/>
              </a:lnSpc>
              <a:spcBef>
                <a:spcPct val="0"/>
              </a:spcBef>
              <a:buClr>
                <a:srgbClr val="FFFFCC"/>
              </a:buClr>
              <a:buFont typeface="Times New Roman" panose="02020603050405020304" pitchFamily="18" charset="0"/>
              <a:buNone/>
            </a:pPr>
            <a:r>
              <a:rPr lang="it-IT" altLang="it-IT" sz="1800" i="1">
                <a:solidFill>
                  <a:schemeClr val="tx1"/>
                </a:solidFill>
                <a:cs typeface="Arial" panose="020B0604020202020204" pitchFamily="34" charset="0"/>
              </a:rPr>
              <a:t>Ranunculus bulbosus</a:t>
            </a:r>
          </a:p>
        </p:txBody>
      </p:sp>
      <p:cxnSp>
        <p:nvCxnSpPr>
          <p:cNvPr id="9229" name="Straight Arrow Connector 22">
            <a:extLst>
              <a:ext uri="{FF2B5EF4-FFF2-40B4-BE49-F238E27FC236}">
                <a16:creationId xmlns:a16="http://schemas.microsoft.com/office/drawing/2014/main" id="{9D37EEEE-B3B7-4889-B945-C806BE09AB85}"/>
              </a:ext>
            </a:extLst>
          </p:cNvPr>
          <p:cNvCxnSpPr>
            <a:cxnSpLocks noChangeShapeType="1"/>
          </p:cNvCxnSpPr>
          <p:nvPr/>
        </p:nvCxnSpPr>
        <p:spPr bwMode="auto">
          <a:xfrm flipV="1">
            <a:off x="7153275" y="3979863"/>
            <a:ext cx="514350" cy="385762"/>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9230" name="Straight Arrow Connector 26">
            <a:extLst>
              <a:ext uri="{FF2B5EF4-FFF2-40B4-BE49-F238E27FC236}">
                <a16:creationId xmlns:a16="http://schemas.microsoft.com/office/drawing/2014/main" id="{D445FCE2-67E7-4B7A-8530-FDAE6E30FDD3}"/>
              </a:ext>
            </a:extLst>
          </p:cNvPr>
          <p:cNvCxnSpPr>
            <a:cxnSpLocks noChangeShapeType="1"/>
          </p:cNvCxnSpPr>
          <p:nvPr/>
        </p:nvCxnSpPr>
        <p:spPr bwMode="auto">
          <a:xfrm flipH="1" flipV="1">
            <a:off x="7916863" y="4029075"/>
            <a:ext cx="276225" cy="36830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9231" name="Oval 30">
            <a:extLst>
              <a:ext uri="{FF2B5EF4-FFF2-40B4-BE49-F238E27FC236}">
                <a16:creationId xmlns:a16="http://schemas.microsoft.com/office/drawing/2014/main" id="{5BE3F5E3-D763-43A8-9598-3BBB4E8CFA3F}"/>
              </a:ext>
            </a:extLst>
          </p:cNvPr>
          <p:cNvSpPr>
            <a:spLocks noChangeArrowheads="1"/>
          </p:cNvSpPr>
          <p:nvPr/>
        </p:nvSpPr>
        <p:spPr bwMode="auto">
          <a:xfrm rot="-648308">
            <a:off x="5446713" y="3708400"/>
            <a:ext cx="842962" cy="1725613"/>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it-IT" altLang="it-IT" sz="900">
              <a:solidFill>
                <a:schemeClr val="bg1"/>
              </a:solidFill>
            </a:endParaRPr>
          </a:p>
        </p:txBody>
      </p:sp>
      <p:sp>
        <p:nvSpPr>
          <p:cNvPr id="16" name="Segnaposto numero diapositiva 6">
            <a:extLst>
              <a:ext uri="{FF2B5EF4-FFF2-40B4-BE49-F238E27FC236}">
                <a16:creationId xmlns:a16="http://schemas.microsoft.com/office/drawing/2014/main" id="{DF70903C-A8AA-46ED-8E8C-E23FFC15232C}"/>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26</a:t>
            </a:fld>
            <a:endParaRPr lang="it-IT" altLang="it-IT" sz="1100">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a:extLst>
              <a:ext uri="{FF2B5EF4-FFF2-40B4-BE49-F238E27FC236}">
                <a16:creationId xmlns:a16="http://schemas.microsoft.com/office/drawing/2014/main" id="{A0C82200-2942-4772-9740-EC8CB9347FFB}"/>
              </a:ext>
            </a:extLst>
          </p:cNvPr>
          <p:cNvSpPr>
            <a:spLocks noChangeArrowheads="1"/>
          </p:cNvSpPr>
          <p:nvPr/>
        </p:nvSpPr>
        <p:spPr bwMode="auto">
          <a:xfrm>
            <a:off x="323850" y="1773238"/>
            <a:ext cx="3600450"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5000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Nel calice gamosepalo si possono distinguere 3 elementi: </a:t>
            </a:r>
          </a:p>
          <a:p>
            <a:pPr eaLnBrk="1" hangingPunct="1">
              <a:lnSpc>
                <a:spcPct val="95000"/>
              </a:lnSpc>
              <a:spcBef>
                <a:spcPct val="50000"/>
              </a:spcBef>
              <a:buClr>
                <a:srgbClr val="F20000"/>
              </a:buClr>
            </a:pPr>
            <a:r>
              <a:rPr lang="it-IT" altLang="it-IT" sz="1800">
                <a:solidFill>
                  <a:schemeClr val="tx1"/>
                </a:solidFill>
                <a:cs typeface="Arial" panose="020B0604020202020204" pitchFamily="34" charset="0"/>
              </a:rPr>
              <a:t> il </a:t>
            </a:r>
            <a:r>
              <a:rPr lang="it-IT" altLang="it-IT" sz="1800" b="1">
                <a:solidFill>
                  <a:schemeClr val="tx1"/>
                </a:solidFill>
                <a:cs typeface="Arial" panose="020B0604020202020204" pitchFamily="34" charset="0"/>
              </a:rPr>
              <a:t>tubo </a:t>
            </a:r>
            <a:r>
              <a:rPr lang="it-IT" altLang="it-IT" sz="1800">
                <a:solidFill>
                  <a:schemeClr val="tx1"/>
                </a:solidFill>
                <a:cs typeface="Arial" panose="020B0604020202020204" pitchFamily="34" charset="0"/>
              </a:rPr>
              <a:t>che è la parte dove i sepali restano uniti; </a:t>
            </a:r>
          </a:p>
          <a:p>
            <a:pPr eaLnBrk="1" hangingPunct="1">
              <a:lnSpc>
                <a:spcPct val="95000"/>
              </a:lnSpc>
              <a:spcBef>
                <a:spcPct val="50000"/>
              </a:spcBef>
              <a:buClr>
                <a:srgbClr val="F20000"/>
              </a:buClr>
            </a:pPr>
            <a:r>
              <a:rPr lang="it-IT" altLang="it-IT" sz="1800">
                <a:solidFill>
                  <a:schemeClr val="tx1"/>
                </a:solidFill>
                <a:cs typeface="Arial" panose="020B0604020202020204" pitchFamily="34" charset="0"/>
              </a:rPr>
              <a:t> la </a:t>
            </a:r>
            <a:r>
              <a:rPr lang="it-IT" altLang="it-IT" sz="1800" b="1">
                <a:solidFill>
                  <a:schemeClr val="tx1"/>
                </a:solidFill>
                <a:cs typeface="Arial" panose="020B0604020202020204" pitchFamily="34" charset="0"/>
              </a:rPr>
              <a:t>gola </a:t>
            </a:r>
            <a:r>
              <a:rPr lang="it-IT" altLang="it-IT" sz="1800">
                <a:solidFill>
                  <a:schemeClr val="tx1"/>
                </a:solidFill>
                <a:cs typeface="Arial" panose="020B0604020202020204" pitchFamily="34" charset="0"/>
              </a:rPr>
              <a:t>che è la parte dove si separano; </a:t>
            </a:r>
          </a:p>
          <a:p>
            <a:pPr eaLnBrk="1" hangingPunct="1">
              <a:lnSpc>
                <a:spcPct val="95000"/>
              </a:lnSpc>
              <a:spcBef>
                <a:spcPct val="50000"/>
              </a:spcBef>
              <a:buClr>
                <a:srgbClr val="F20000"/>
              </a:buClr>
            </a:pPr>
            <a:r>
              <a:rPr lang="it-IT" altLang="it-IT" sz="1800">
                <a:solidFill>
                  <a:schemeClr val="tx1"/>
                </a:solidFill>
                <a:cs typeface="Arial" panose="020B0604020202020204" pitchFamily="34" charset="0"/>
              </a:rPr>
              <a:t> il </a:t>
            </a:r>
            <a:r>
              <a:rPr lang="it-IT" altLang="it-IT" sz="1800" b="1">
                <a:solidFill>
                  <a:schemeClr val="tx1"/>
                </a:solidFill>
                <a:cs typeface="Arial" panose="020B0604020202020204" pitchFamily="34" charset="0"/>
              </a:rPr>
              <a:t>lembo </a:t>
            </a:r>
            <a:r>
              <a:rPr lang="it-IT" altLang="it-IT" sz="1800">
                <a:solidFill>
                  <a:schemeClr val="tx1"/>
                </a:solidFill>
                <a:cs typeface="Arial" panose="020B0604020202020204" pitchFamily="34" charset="0"/>
              </a:rPr>
              <a:t>che è la porzione libera formata dai lobi</a:t>
            </a:r>
          </a:p>
        </p:txBody>
      </p:sp>
      <p:pic>
        <p:nvPicPr>
          <p:cNvPr id="10243" name="Picture 5">
            <a:extLst>
              <a:ext uri="{FF2B5EF4-FFF2-40B4-BE49-F238E27FC236}">
                <a16:creationId xmlns:a16="http://schemas.microsoft.com/office/drawing/2014/main" id="{D5934FBF-A447-4518-B6B6-29B93955FC1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56100" y="1268413"/>
            <a:ext cx="4572000" cy="3438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44" name="Line 8">
            <a:extLst>
              <a:ext uri="{FF2B5EF4-FFF2-40B4-BE49-F238E27FC236}">
                <a16:creationId xmlns:a16="http://schemas.microsoft.com/office/drawing/2014/main" id="{1D0464FF-2366-46CF-815B-AC217D151E7D}"/>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0245" name="Text Box 9">
            <a:extLst>
              <a:ext uri="{FF2B5EF4-FFF2-40B4-BE49-F238E27FC236}">
                <a16:creationId xmlns:a16="http://schemas.microsoft.com/office/drawing/2014/main" id="{AE24B02F-6076-4D31-A4E7-B1DEA5CD1544}"/>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sp>
        <p:nvSpPr>
          <p:cNvPr id="10246" name="Text Box 5">
            <a:extLst>
              <a:ext uri="{FF2B5EF4-FFF2-40B4-BE49-F238E27FC236}">
                <a16:creationId xmlns:a16="http://schemas.microsoft.com/office/drawing/2014/main" id="{FC8C4FA4-1D7B-45F5-810E-8FA070BCC46D}"/>
              </a:ext>
            </a:extLst>
          </p:cNvPr>
          <p:cNvSpPr txBox="1">
            <a:spLocks noChangeArrowheads="1"/>
          </p:cNvSpPr>
          <p:nvPr/>
        </p:nvSpPr>
        <p:spPr bwMode="auto">
          <a:xfrm>
            <a:off x="5883275" y="4803775"/>
            <a:ext cx="15176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800" i="1">
                <a:solidFill>
                  <a:schemeClr val="tx1"/>
                </a:solidFill>
                <a:cs typeface="Arial" panose="020B0604020202020204" pitchFamily="34" charset="0"/>
              </a:rPr>
              <a:t>Primula veris</a:t>
            </a:r>
          </a:p>
        </p:txBody>
      </p:sp>
      <p:sp>
        <p:nvSpPr>
          <p:cNvPr id="7" name="Segnaposto numero diapositiva 6">
            <a:extLst>
              <a:ext uri="{FF2B5EF4-FFF2-40B4-BE49-F238E27FC236}">
                <a16:creationId xmlns:a16="http://schemas.microsoft.com/office/drawing/2014/main" id="{6B2CCF72-7102-4389-83C5-CE79E1F5D922}"/>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27</a:t>
            </a:fld>
            <a:endParaRPr lang="it-IT" altLang="it-IT" sz="1100">
              <a:solidFill>
                <a:schemeClr val="bg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Line 10">
            <a:extLst>
              <a:ext uri="{FF2B5EF4-FFF2-40B4-BE49-F238E27FC236}">
                <a16:creationId xmlns:a16="http://schemas.microsoft.com/office/drawing/2014/main" id="{7ACE8EF7-8574-4646-BDFC-CEE5E25E3178}"/>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3316" name="Text Box 11">
            <a:extLst>
              <a:ext uri="{FF2B5EF4-FFF2-40B4-BE49-F238E27FC236}">
                <a16:creationId xmlns:a16="http://schemas.microsoft.com/office/drawing/2014/main" id="{CED7763E-8BC7-45DB-AEF5-769C5878AE17}"/>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sp>
        <p:nvSpPr>
          <p:cNvPr id="13317" name="TextBox 4">
            <a:extLst>
              <a:ext uri="{FF2B5EF4-FFF2-40B4-BE49-F238E27FC236}">
                <a16:creationId xmlns:a16="http://schemas.microsoft.com/office/drawing/2014/main" id="{26BA619F-1E4B-4FFD-8030-968023B5F284}"/>
              </a:ext>
            </a:extLst>
          </p:cNvPr>
          <p:cNvSpPr txBox="1">
            <a:spLocks noChangeArrowheads="1"/>
          </p:cNvSpPr>
          <p:nvPr/>
        </p:nvSpPr>
        <p:spPr bwMode="auto">
          <a:xfrm>
            <a:off x="358775" y="692150"/>
            <a:ext cx="1476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800" b="1">
                <a:solidFill>
                  <a:srgbClr val="822433"/>
                </a:solidFill>
              </a:rPr>
              <a:t>COROLLA</a:t>
            </a:r>
          </a:p>
        </p:txBody>
      </p:sp>
      <p:sp>
        <p:nvSpPr>
          <p:cNvPr id="13318" name="TextBox 5">
            <a:extLst>
              <a:ext uri="{FF2B5EF4-FFF2-40B4-BE49-F238E27FC236}">
                <a16:creationId xmlns:a16="http://schemas.microsoft.com/office/drawing/2014/main" id="{0C88A765-3674-4DA8-9C5C-D0968621BD22}"/>
              </a:ext>
            </a:extLst>
          </p:cNvPr>
          <p:cNvSpPr txBox="1">
            <a:spLocks noChangeArrowheads="1"/>
          </p:cNvSpPr>
          <p:nvPr/>
        </p:nvSpPr>
        <p:spPr bwMode="auto">
          <a:xfrm>
            <a:off x="358775" y="996950"/>
            <a:ext cx="84264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800">
                <a:solidFill>
                  <a:srgbClr val="822433"/>
                </a:solidFill>
              </a:rPr>
              <a:t>La corolla è il verticillo fiorale predisposto ad attrarre gli impollinatori (</a:t>
            </a:r>
            <a:r>
              <a:rPr lang="it-IT" altLang="it-IT" sz="1800" i="1">
                <a:solidFill>
                  <a:srgbClr val="822433"/>
                </a:solidFill>
              </a:rPr>
              <a:t>funzione </a:t>
            </a:r>
            <a:r>
              <a:rPr lang="it-IT" altLang="it-IT" sz="1800">
                <a:solidFill>
                  <a:srgbClr val="822433"/>
                </a:solidFill>
              </a:rPr>
              <a:t>vessillifera) e comprende l’insieme dei petali. In maniera analoga al calice può essere: </a:t>
            </a:r>
          </a:p>
        </p:txBody>
      </p:sp>
      <p:sp>
        <p:nvSpPr>
          <p:cNvPr id="13319" name="Rectangle 4">
            <a:extLst>
              <a:ext uri="{FF2B5EF4-FFF2-40B4-BE49-F238E27FC236}">
                <a16:creationId xmlns:a16="http://schemas.microsoft.com/office/drawing/2014/main" id="{ABB787F5-7B2D-44ED-932F-6B15A903F27A}"/>
              </a:ext>
            </a:extLst>
          </p:cNvPr>
          <p:cNvSpPr>
            <a:spLocks noChangeArrowheads="1"/>
          </p:cNvSpPr>
          <p:nvPr/>
        </p:nvSpPr>
        <p:spPr bwMode="auto">
          <a:xfrm>
            <a:off x="361950" y="2654300"/>
            <a:ext cx="5505450"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just" eaLnBrk="1" hangingPunct="1">
              <a:lnSpc>
                <a:spcPct val="95000"/>
              </a:lnSpc>
              <a:spcBef>
                <a:spcPct val="0"/>
              </a:spcBef>
              <a:buClr>
                <a:srgbClr val="FFFFCC"/>
              </a:buClr>
              <a:buFont typeface="Times New Roman" panose="02020603050405020304" pitchFamily="18" charset="0"/>
              <a:buNone/>
            </a:pPr>
            <a:r>
              <a:rPr lang="it-IT" altLang="it-IT" sz="1800" b="1">
                <a:solidFill>
                  <a:schemeClr val="tx1"/>
                </a:solidFill>
                <a:cs typeface="Arial" panose="020B0604020202020204" pitchFamily="34" charset="0"/>
              </a:rPr>
              <a:t>Gamopetala</a:t>
            </a:r>
            <a:r>
              <a:rPr lang="it-IT" altLang="it-IT" sz="1800">
                <a:solidFill>
                  <a:schemeClr val="tx1"/>
                </a:solidFill>
                <a:cs typeface="Arial" panose="020B0604020202020204" pitchFamily="34" charset="0"/>
              </a:rPr>
              <a:t>= i petali sono fusi (</a:t>
            </a:r>
            <a:r>
              <a:rPr lang="it-IT" altLang="it-IT" sz="1800" b="1">
                <a:solidFill>
                  <a:schemeClr val="tx1"/>
                </a:solidFill>
                <a:cs typeface="Arial" panose="020B0604020202020204" pitchFamily="34" charset="0"/>
              </a:rPr>
              <a:t>connati</a:t>
            </a:r>
            <a:r>
              <a:rPr lang="it-IT" altLang="it-IT" sz="1800">
                <a:solidFill>
                  <a:schemeClr val="tx1"/>
                </a:solidFill>
                <a:cs typeface="Arial" panose="020B0604020202020204" pitchFamily="34" charset="0"/>
              </a:rPr>
              <a:t>) tra loro (almeno alla base) a formare un unico pezzo fiorale </a:t>
            </a:r>
          </a:p>
          <a:p>
            <a:pPr algn="just" eaLnBrk="1" hangingPunct="1">
              <a:lnSpc>
                <a:spcPct val="95000"/>
              </a:lnSpc>
              <a:spcBef>
                <a:spcPct val="0"/>
              </a:spcBef>
              <a:buClr>
                <a:srgbClr val="FFFFCC"/>
              </a:buClr>
              <a:buFont typeface="Times New Roman" panose="02020603050405020304" pitchFamily="18" charset="0"/>
              <a:buNone/>
            </a:pPr>
            <a:endParaRPr lang="it-IT" altLang="it-IT" sz="1800">
              <a:solidFill>
                <a:schemeClr val="tx1"/>
              </a:solidFill>
              <a:cs typeface="Arial" panose="020B0604020202020204" pitchFamily="34" charset="0"/>
            </a:endParaRPr>
          </a:p>
          <a:p>
            <a:pPr algn="just" eaLnBrk="1" hangingPunct="1">
              <a:lnSpc>
                <a:spcPct val="95000"/>
              </a:lnSpc>
              <a:spcBef>
                <a:spcPct val="0"/>
              </a:spcBef>
              <a:buClr>
                <a:srgbClr val="FFFFCC"/>
              </a:buClr>
              <a:buFont typeface="Times New Roman" panose="02020603050405020304" pitchFamily="18" charset="0"/>
              <a:buNone/>
            </a:pPr>
            <a:endParaRPr lang="it-IT" altLang="it-IT" sz="1800">
              <a:solidFill>
                <a:schemeClr val="tx1"/>
              </a:solidFill>
              <a:cs typeface="Arial" panose="020B0604020202020204" pitchFamily="34" charset="0"/>
            </a:endParaRPr>
          </a:p>
          <a:p>
            <a:pPr algn="just" eaLnBrk="1" hangingPunct="1">
              <a:lnSpc>
                <a:spcPct val="95000"/>
              </a:lnSpc>
              <a:spcBef>
                <a:spcPct val="0"/>
              </a:spcBef>
              <a:buClr>
                <a:srgbClr val="FFFFCC"/>
              </a:buClr>
              <a:buFont typeface="Times New Roman" panose="02020603050405020304" pitchFamily="18" charset="0"/>
              <a:buNone/>
            </a:pPr>
            <a:endParaRPr lang="it-IT" altLang="it-IT" sz="1800">
              <a:solidFill>
                <a:schemeClr val="tx1"/>
              </a:solidFill>
              <a:cs typeface="Arial" panose="020B0604020202020204" pitchFamily="34" charset="0"/>
            </a:endParaRPr>
          </a:p>
          <a:p>
            <a:pPr algn="just" eaLnBrk="1" hangingPunct="1">
              <a:lnSpc>
                <a:spcPct val="95000"/>
              </a:lnSpc>
              <a:spcBef>
                <a:spcPct val="0"/>
              </a:spcBef>
              <a:buClr>
                <a:srgbClr val="FFFFCC"/>
              </a:buClr>
              <a:buFont typeface="Times New Roman" panose="02020603050405020304" pitchFamily="18" charset="0"/>
              <a:buNone/>
            </a:pPr>
            <a:endParaRPr lang="it-IT" altLang="it-IT" sz="1800">
              <a:solidFill>
                <a:schemeClr val="tx1"/>
              </a:solidFill>
              <a:cs typeface="Arial" panose="020B0604020202020204" pitchFamily="34" charset="0"/>
            </a:endParaRPr>
          </a:p>
          <a:p>
            <a:pPr algn="just" eaLnBrk="1" hangingPunct="1">
              <a:lnSpc>
                <a:spcPct val="95000"/>
              </a:lnSpc>
              <a:spcBef>
                <a:spcPct val="0"/>
              </a:spcBef>
              <a:buClr>
                <a:srgbClr val="FFFFCC"/>
              </a:buClr>
              <a:buFont typeface="Times New Roman" panose="02020603050405020304" pitchFamily="18" charset="0"/>
              <a:buNone/>
            </a:pPr>
            <a:endParaRPr lang="it-IT" altLang="it-IT" sz="1800">
              <a:solidFill>
                <a:schemeClr val="tx1"/>
              </a:solidFill>
              <a:cs typeface="Arial" panose="020B0604020202020204" pitchFamily="34" charset="0"/>
            </a:endParaRPr>
          </a:p>
          <a:p>
            <a:pPr algn="just" eaLnBrk="1" hangingPunct="1">
              <a:lnSpc>
                <a:spcPct val="95000"/>
              </a:lnSpc>
              <a:spcBef>
                <a:spcPct val="0"/>
              </a:spcBef>
              <a:buClr>
                <a:srgbClr val="FFFFCC"/>
              </a:buClr>
              <a:buFont typeface="Times New Roman" panose="02020603050405020304" pitchFamily="18" charset="0"/>
              <a:buNone/>
            </a:pPr>
            <a:endParaRPr lang="it-IT" altLang="it-IT" sz="1800">
              <a:solidFill>
                <a:schemeClr val="tx1"/>
              </a:solidFill>
              <a:cs typeface="Arial" panose="020B0604020202020204" pitchFamily="34" charset="0"/>
            </a:endParaRPr>
          </a:p>
          <a:p>
            <a:pPr algn="just" eaLnBrk="1" hangingPunct="1">
              <a:lnSpc>
                <a:spcPct val="95000"/>
              </a:lnSpc>
              <a:spcBef>
                <a:spcPct val="0"/>
              </a:spcBef>
              <a:buClr>
                <a:srgbClr val="FFFFCC"/>
              </a:buClr>
              <a:buFont typeface="Times New Roman" panose="02020603050405020304" pitchFamily="18" charset="0"/>
              <a:buNone/>
            </a:pPr>
            <a:r>
              <a:rPr lang="it-IT" altLang="it-IT" sz="1800" b="1">
                <a:solidFill>
                  <a:schemeClr val="tx1"/>
                </a:solidFill>
                <a:cs typeface="Arial" panose="020B0604020202020204" pitchFamily="34" charset="0"/>
              </a:rPr>
              <a:t>Dialipetala</a:t>
            </a:r>
            <a:r>
              <a:rPr lang="it-IT" altLang="it-IT" sz="1800">
                <a:solidFill>
                  <a:schemeClr val="tx1"/>
                </a:solidFill>
                <a:cs typeface="Arial" panose="020B0604020202020204" pitchFamily="34" charset="0"/>
              </a:rPr>
              <a:t>= i petali sono liberi ed indipendenti</a:t>
            </a:r>
          </a:p>
        </p:txBody>
      </p:sp>
      <p:pic>
        <p:nvPicPr>
          <p:cNvPr id="13320" name="Picture 2" descr="Acta Plantarum - Home Page">
            <a:extLst>
              <a:ext uri="{FF2B5EF4-FFF2-40B4-BE49-F238E27FC236}">
                <a16:creationId xmlns:a16="http://schemas.microsoft.com/office/drawing/2014/main" id="{A788AD90-3029-4AE9-AB41-DC8935CC07F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59488" y="1930400"/>
            <a:ext cx="2722562"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8" descr="A close up of a flower&#10;&#10;Description automatically generated">
            <a:extLst>
              <a:ext uri="{FF2B5EF4-FFF2-40B4-BE49-F238E27FC236}">
                <a16:creationId xmlns:a16="http://schemas.microsoft.com/office/drawing/2014/main" id="{86879ACB-70FE-4022-96F6-1B0FE1F3A37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59488" y="4140200"/>
            <a:ext cx="2722562"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egnaposto numero diapositiva 6">
            <a:extLst>
              <a:ext uri="{FF2B5EF4-FFF2-40B4-BE49-F238E27FC236}">
                <a16:creationId xmlns:a16="http://schemas.microsoft.com/office/drawing/2014/main" id="{F858CE73-A48A-45C3-8316-D31CF75487EC}"/>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28</a:t>
            </a:fld>
            <a:endParaRPr lang="it-IT" altLang="it-IT" sz="1100">
              <a:solidFill>
                <a:schemeClr val="bg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numero diapositiva 6">
            <a:extLst>
              <a:ext uri="{FF2B5EF4-FFF2-40B4-BE49-F238E27FC236}">
                <a16:creationId xmlns:a16="http://schemas.microsoft.com/office/drawing/2014/main" id="{586D5274-878E-4FEA-BEA0-F2FB2EBFCC53}"/>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29</a:t>
            </a:fld>
            <a:endParaRPr lang="it-IT" altLang="it-IT" sz="1100">
              <a:solidFill>
                <a:schemeClr val="bg1"/>
              </a:solidFill>
            </a:endParaRPr>
          </a:p>
        </p:txBody>
      </p:sp>
      <p:sp>
        <p:nvSpPr>
          <p:cNvPr id="18" name="Rectangle 4">
            <a:extLst>
              <a:ext uri="{FF2B5EF4-FFF2-40B4-BE49-F238E27FC236}">
                <a16:creationId xmlns:a16="http://schemas.microsoft.com/office/drawing/2014/main" id="{55A62AB7-C4CD-4A88-9E90-D296C651F9E7}"/>
              </a:ext>
            </a:extLst>
          </p:cNvPr>
          <p:cNvSpPr>
            <a:spLocks noChangeArrowheads="1"/>
          </p:cNvSpPr>
          <p:nvPr/>
        </p:nvSpPr>
        <p:spPr bwMode="auto">
          <a:xfrm>
            <a:off x="119063" y="765175"/>
            <a:ext cx="9024937" cy="193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 typeface="Times New Roman" panose="02020603050405020304" pitchFamily="18" charset="0"/>
              <a:buNone/>
            </a:pPr>
            <a:r>
              <a:rPr lang="it-IT" altLang="it-IT" sz="1800" dirty="0">
                <a:solidFill>
                  <a:schemeClr val="tx1"/>
                </a:solidFill>
                <a:cs typeface="Arial" panose="020B0604020202020204" pitchFamily="34" charset="0"/>
              </a:rPr>
              <a:t>Il </a:t>
            </a:r>
            <a:r>
              <a:rPr lang="it-IT" altLang="it-IT" sz="1800" b="1" dirty="0">
                <a:solidFill>
                  <a:schemeClr val="tx1"/>
                </a:solidFill>
                <a:cs typeface="Arial" panose="020B0604020202020204" pitchFamily="34" charset="0"/>
              </a:rPr>
              <a:t>gineceo</a:t>
            </a:r>
            <a:r>
              <a:rPr lang="it-IT" altLang="it-IT" sz="1800" dirty="0">
                <a:solidFill>
                  <a:schemeClr val="tx1"/>
                </a:solidFill>
                <a:cs typeface="Arial" panose="020B0604020202020204" pitchFamily="34" charset="0"/>
              </a:rPr>
              <a:t> è costituito da una o più foglie modificate, chiamate </a:t>
            </a:r>
            <a:r>
              <a:rPr lang="it-IT" altLang="it-IT" sz="1800" b="1" dirty="0">
                <a:solidFill>
                  <a:schemeClr val="tx1"/>
                </a:solidFill>
                <a:cs typeface="Arial" panose="020B0604020202020204" pitchFamily="34" charset="0"/>
              </a:rPr>
              <a:t>carpelli </a:t>
            </a:r>
            <a:r>
              <a:rPr lang="it-IT" altLang="it-IT" sz="1800" dirty="0">
                <a:solidFill>
                  <a:schemeClr val="tx1"/>
                </a:solidFill>
                <a:cs typeface="Arial" panose="020B0604020202020204" pitchFamily="34" charset="0"/>
              </a:rPr>
              <a:t>(omologhi ai macrosporofilli), ripiegate a formare una cavità basale chiusa, l'</a:t>
            </a:r>
            <a:r>
              <a:rPr lang="it-IT" altLang="it-IT" sz="1800" b="1" dirty="0">
                <a:solidFill>
                  <a:schemeClr val="tx1"/>
                </a:solidFill>
                <a:cs typeface="Arial" panose="020B0604020202020204" pitchFamily="34" charset="0"/>
              </a:rPr>
              <a:t>ovario</a:t>
            </a:r>
            <a:r>
              <a:rPr lang="it-IT" altLang="it-IT" sz="1800" dirty="0">
                <a:solidFill>
                  <a:schemeClr val="tx1"/>
                </a:solidFill>
                <a:cs typeface="Arial" panose="020B0604020202020204" pitchFamily="34" charset="0"/>
              </a:rPr>
              <a:t>, in cui sono contenuti uno o più </a:t>
            </a:r>
            <a:r>
              <a:rPr lang="it-IT" altLang="it-IT" sz="1800" b="1" dirty="0">
                <a:solidFill>
                  <a:schemeClr val="tx1"/>
                </a:solidFill>
                <a:cs typeface="Arial" panose="020B0604020202020204" pitchFamily="34" charset="0"/>
              </a:rPr>
              <a:t>ovuli</a:t>
            </a:r>
            <a:r>
              <a:rPr lang="it-IT" altLang="it-IT" sz="1800" dirty="0">
                <a:solidFill>
                  <a:schemeClr val="tx1"/>
                </a:solidFill>
                <a:cs typeface="Arial" panose="020B0604020202020204" pitchFamily="34" charset="0"/>
              </a:rPr>
              <a:t>. </a:t>
            </a:r>
          </a:p>
          <a:p>
            <a:pPr eaLnBrk="1" hangingPunct="1">
              <a:lnSpc>
                <a:spcPct val="95000"/>
              </a:lnSpc>
              <a:spcBef>
                <a:spcPct val="0"/>
              </a:spcBef>
              <a:buClr>
                <a:srgbClr val="FFFFCC"/>
              </a:buClr>
              <a:buFont typeface="Times New Roman" panose="02020603050405020304" pitchFamily="18" charset="0"/>
              <a:buNone/>
            </a:pPr>
            <a:r>
              <a:rPr lang="it-IT" altLang="it-IT" sz="1800" dirty="0">
                <a:solidFill>
                  <a:schemeClr val="tx1"/>
                </a:solidFill>
                <a:cs typeface="Arial" panose="020B0604020202020204" pitchFamily="34" charset="0"/>
              </a:rPr>
              <a:t>Completano la struttura del </a:t>
            </a:r>
            <a:r>
              <a:rPr lang="it-IT" altLang="it-IT" sz="1800" b="1" dirty="0">
                <a:solidFill>
                  <a:schemeClr val="tx1"/>
                </a:solidFill>
                <a:cs typeface="Arial" panose="020B0604020202020204" pitchFamily="34" charset="0"/>
              </a:rPr>
              <a:t>pistillo </a:t>
            </a:r>
            <a:r>
              <a:rPr lang="it-IT" altLang="it-IT" sz="1800" dirty="0">
                <a:solidFill>
                  <a:schemeClr val="tx1"/>
                </a:solidFill>
                <a:cs typeface="Arial" panose="020B0604020202020204" pitchFamily="34" charset="0"/>
              </a:rPr>
              <a:t>lo </a:t>
            </a:r>
            <a:r>
              <a:rPr lang="it-IT" altLang="it-IT" sz="1800" b="1" dirty="0">
                <a:solidFill>
                  <a:schemeClr val="tx1"/>
                </a:solidFill>
                <a:cs typeface="Arial" panose="020B0604020202020204" pitchFamily="34" charset="0"/>
              </a:rPr>
              <a:t>stilo</a:t>
            </a:r>
            <a:r>
              <a:rPr lang="it-IT" altLang="it-IT" sz="1800" dirty="0">
                <a:solidFill>
                  <a:schemeClr val="tx1"/>
                </a:solidFill>
                <a:cs typeface="Arial" panose="020B0604020202020204" pitchFamily="34" charset="0"/>
              </a:rPr>
              <a:t>, che è un prolungamento cavo dell'ovario e lo </a:t>
            </a:r>
            <a:r>
              <a:rPr lang="it-IT" altLang="it-IT" sz="1800" b="1" dirty="0">
                <a:solidFill>
                  <a:schemeClr val="tx1"/>
                </a:solidFill>
                <a:cs typeface="Arial" panose="020B0604020202020204" pitchFamily="34" charset="0"/>
              </a:rPr>
              <a:t>stigma </a:t>
            </a:r>
            <a:r>
              <a:rPr lang="it-IT" altLang="it-IT" sz="1800" dirty="0">
                <a:solidFill>
                  <a:schemeClr val="tx1"/>
                </a:solidFill>
                <a:cs typeface="Arial" panose="020B0604020202020204" pitchFamily="34" charset="0"/>
              </a:rPr>
              <a:t>che è l'organo sul quale si depositano i granuli pollinici all'atto dell'impollinazione. </a:t>
            </a: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p:txBody>
      </p:sp>
      <p:pic>
        <p:nvPicPr>
          <p:cNvPr id="19" name="Picture 5">
            <a:extLst>
              <a:ext uri="{FF2B5EF4-FFF2-40B4-BE49-F238E27FC236}">
                <a16:creationId xmlns:a16="http://schemas.microsoft.com/office/drawing/2014/main" id="{EFE5D170-2F85-449F-8C9E-4CC98134F633}"/>
              </a:ext>
            </a:extLst>
          </p:cNvPr>
          <p:cNvPicPr>
            <a:picLocks noChangeAspect="1" noChangeArrowheads="1"/>
          </p:cNvPicPr>
          <p:nvPr/>
        </p:nvPicPr>
        <p:blipFill>
          <a:blip r:embed="rId2">
            <a:clrChange>
              <a:clrFrom>
                <a:srgbClr val="FFFFFF"/>
              </a:clrFrom>
              <a:clrTo>
                <a:srgbClr val="FFFFFF">
                  <a:alpha val="0"/>
                </a:srgbClr>
              </a:clrTo>
            </a:clrChange>
            <a:lum bright="-12000" contrast="36000"/>
            <a:extLst>
              <a:ext uri="{28A0092B-C50C-407E-A947-70E740481C1C}">
                <a14:useLocalDpi xmlns:a14="http://schemas.microsoft.com/office/drawing/2010/main" val="0"/>
              </a:ext>
            </a:extLst>
          </a:blip>
          <a:srcRect/>
          <a:stretch>
            <a:fillRect/>
          </a:stretch>
        </p:blipFill>
        <p:spPr bwMode="auto">
          <a:xfrm>
            <a:off x="639763" y="2781300"/>
            <a:ext cx="7862887"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6">
            <a:extLst>
              <a:ext uri="{FF2B5EF4-FFF2-40B4-BE49-F238E27FC236}">
                <a16:creationId xmlns:a16="http://schemas.microsoft.com/office/drawing/2014/main" id="{E890D20C-CB2D-435B-96B0-987165DC3D39}"/>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21" name="Text Box 7">
            <a:extLst>
              <a:ext uri="{FF2B5EF4-FFF2-40B4-BE49-F238E27FC236}">
                <a16:creationId xmlns:a16="http://schemas.microsoft.com/office/drawing/2014/main" id="{D5E9387E-0580-4C0A-9B2B-50E7CC96F05F}"/>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spTree>
    <p:extLst>
      <p:ext uri="{BB962C8B-B14F-4D97-AF65-F5344CB8AC3E}">
        <p14:creationId xmlns:p14="http://schemas.microsoft.com/office/powerpoint/2010/main" val="1872018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0"/>
        <p:cNvGrpSpPr/>
        <p:nvPr/>
      </p:nvGrpSpPr>
      <p:grpSpPr>
        <a:xfrm>
          <a:off x="0" y="0"/>
          <a:ext cx="0" cy="0"/>
          <a:chOff x="0" y="0"/>
          <a:chExt cx="0" cy="0"/>
        </a:xfrm>
      </p:grpSpPr>
      <p:sp>
        <p:nvSpPr>
          <p:cNvPr id="121" name="Google Shape;121;p2"/>
          <p:cNvSpPr txBox="1"/>
          <p:nvPr/>
        </p:nvSpPr>
        <p:spPr>
          <a:xfrm>
            <a:off x="782637" y="2135187"/>
            <a:ext cx="2619375" cy="5222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Calibri"/>
              <a:buNone/>
            </a:pPr>
            <a:r>
              <a:rPr lang="en-US" sz="2800" b="1" i="0" u="none">
                <a:solidFill>
                  <a:schemeClr val="dk1"/>
                </a:solidFill>
                <a:latin typeface="Calibri"/>
                <a:ea typeface="Calibri"/>
                <a:cs typeface="Calibri"/>
                <a:sym typeface="Calibri"/>
              </a:rPr>
              <a:t>Struttura</a:t>
            </a:r>
            <a:endParaRPr/>
          </a:p>
        </p:txBody>
      </p:sp>
      <p:sp>
        <p:nvSpPr>
          <p:cNvPr id="122" name="Google Shape;122;p2"/>
          <p:cNvSpPr txBox="1"/>
          <p:nvPr/>
        </p:nvSpPr>
        <p:spPr>
          <a:xfrm>
            <a:off x="6126162" y="3616325"/>
            <a:ext cx="1800225" cy="101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Fotosintesi</a:t>
            </a:r>
            <a:endParaRPr/>
          </a:p>
          <a:p>
            <a:pPr marL="0" marR="0" lvl="0" indent="0" algn="l"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Traspirazione</a:t>
            </a:r>
            <a:endParaRPr/>
          </a:p>
          <a:p>
            <a:pPr marL="0" marR="0" lvl="0" indent="0" algn="l"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Respirazione</a:t>
            </a:r>
            <a:endParaRPr/>
          </a:p>
        </p:txBody>
      </p:sp>
      <p:sp>
        <p:nvSpPr>
          <p:cNvPr id="123" name="Google Shape;123;p2"/>
          <p:cNvSpPr txBox="1"/>
          <p:nvPr/>
        </p:nvSpPr>
        <p:spPr>
          <a:xfrm>
            <a:off x="592137" y="3619500"/>
            <a:ext cx="3913187" cy="4000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Calibri"/>
              <a:buNone/>
            </a:pPr>
            <a:r>
              <a:rPr lang="en-US" sz="2000" b="1" i="0" u="none">
                <a:solidFill>
                  <a:schemeClr val="dk1"/>
                </a:solidFill>
                <a:latin typeface="Calibri"/>
                <a:ea typeface="Calibri"/>
                <a:cs typeface="Calibri"/>
                <a:sym typeface="Calibri"/>
              </a:rPr>
              <a:t>Elevata plasticità morfologica  </a:t>
            </a:r>
            <a:endParaRPr/>
          </a:p>
        </p:txBody>
      </p:sp>
      <p:sp>
        <p:nvSpPr>
          <p:cNvPr id="124" name="Google Shape;124;p2"/>
          <p:cNvSpPr txBox="1"/>
          <p:nvPr/>
        </p:nvSpPr>
        <p:spPr>
          <a:xfrm>
            <a:off x="592137" y="4019550"/>
            <a:ext cx="3692525" cy="1016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alibri"/>
              <a:buNone/>
            </a:pPr>
            <a:r>
              <a:rPr lang="en-US" sz="2000" b="0" i="1" u="none">
                <a:solidFill>
                  <a:schemeClr val="dk1"/>
                </a:solidFill>
                <a:latin typeface="Calibri"/>
                <a:ea typeface="Calibri"/>
                <a:cs typeface="Calibri"/>
                <a:sym typeface="Calibri"/>
              </a:rPr>
              <a:t>Disposizione sul fusto (fillotassi)</a:t>
            </a:r>
            <a:endParaRPr/>
          </a:p>
          <a:p>
            <a:pPr marL="0" marR="0" lvl="0" indent="0" algn="l" rtl="0">
              <a:lnSpc>
                <a:spcPct val="100000"/>
              </a:lnSpc>
              <a:spcBef>
                <a:spcPts val="0"/>
              </a:spcBef>
              <a:spcAft>
                <a:spcPts val="0"/>
              </a:spcAft>
              <a:buClr>
                <a:schemeClr val="dk1"/>
              </a:buClr>
              <a:buSzPts val="2000"/>
              <a:buFont typeface="Calibri"/>
              <a:buNone/>
            </a:pPr>
            <a:r>
              <a:rPr lang="en-US" sz="2000" b="0" i="1" u="none">
                <a:solidFill>
                  <a:schemeClr val="dk1"/>
                </a:solidFill>
                <a:latin typeface="Calibri"/>
                <a:ea typeface="Calibri"/>
                <a:cs typeface="Calibri"/>
                <a:sym typeface="Calibri"/>
              </a:rPr>
              <a:t>Forma </a:t>
            </a:r>
            <a:endParaRPr/>
          </a:p>
          <a:p>
            <a:pPr marL="0" marR="0" lvl="0" indent="0" algn="l" rtl="0">
              <a:lnSpc>
                <a:spcPct val="100000"/>
              </a:lnSpc>
              <a:spcBef>
                <a:spcPts val="0"/>
              </a:spcBef>
              <a:spcAft>
                <a:spcPts val="0"/>
              </a:spcAft>
              <a:buClr>
                <a:schemeClr val="dk1"/>
              </a:buClr>
              <a:buSzPts val="2000"/>
              <a:buFont typeface="Calibri"/>
              <a:buNone/>
            </a:pPr>
            <a:r>
              <a:rPr lang="en-US" sz="2000" b="0" i="1" u="none">
                <a:solidFill>
                  <a:schemeClr val="dk1"/>
                </a:solidFill>
                <a:latin typeface="Calibri"/>
                <a:ea typeface="Calibri"/>
                <a:cs typeface="Calibri"/>
                <a:sym typeface="Calibri"/>
              </a:rPr>
              <a:t>Dimensioni</a:t>
            </a:r>
            <a:endParaRPr/>
          </a:p>
        </p:txBody>
      </p:sp>
      <p:sp>
        <p:nvSpPr>
          <p:cNvPr id="125" name="Google Shape;125;p2"/>
          <p:cNvSpPr/>
          <p:nvPr/>
        </p:nvSpPr>
        <p:spPr>
          <a:xfrm>
            <a:off x="7596187" y="3736975"/>
            <a:ext cx="142875" cy="830262"/>
          </a:xfrm>
          <a:prstGeom prst="rightBrace">
            <a:avLst>
              <a:gd name="adj1" fmla="val 310"/>
              <a:gd name="adj2" fmla="val 50000"/>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sp>
        <p:nvSpPr>
          <p:cNvPr id="126" name="Google Shape;126;p2"/>
          <p:cNvSpPr txBox="1"/>
          <p:nvPr/>
        </p:nvSpPr>
        <p:spPr>
          <a:xfrm>
            <a:off x="7524750" y="3736975"/>
            <a:ext cx="1800225" cy="8620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000"/>
              <a:buFont typeface="Calibri"/>
              <a:buNone/>
            </a:pPr>
            <a:r>
              <a:rPr lang="en-US" sz="1000" b="0" i="1" u="none">
                <a:solidFill>
                  <a:schemeClr val="dk1"/>
                </a:solidFill>
                <a:latin typeface="Calibri"/>
                <a:ea typeface="Calibri"/>
                <a:cs typeface="Calibri"/>
                <a:sym typeface="Calibri"/>
              </a:rPr>
              <a:t>Superficie maggiore</a:t>
            </a:r>
            <a:endParaRPr/>
          </a:p>
          <a:p>
            <a:pPr marL="0" marR="0" lvl="0" indent="0" algn="ctr" rtl="0">
              <a:lnSpc>
                <a:spcPct val="100000"/>
              </a:lnSpc>
              <a:spcBef>
                <a:spcPts val="0"/>
              </a:spcBef>
              <a:spcAft>
                <a:spcPts val="0"/>
              </a:spcAft>
              <a:buClr>
                <a:schemeClr val="dk1"/>
              </a:buClr>
              <a:buSzPts val="1000"/>
              <a:buFont typeface="Calibri"/>
              <a:buNone/>
            </a:pPr>
            <a:r>
              <a:rPr lang="en-US" sz="1000" b="0" i="1" u="none">
                <a:solidFill>
                  <a:schemeClr val="dk1"/>
                </a:solidFill>
                <a:latin typeface="Calibri"/>
                <a:ea typeface="Calibri"/>
                <a:cs typeface="Calibri"/>
                <a:sym typeface="Calibri"/>
              </a:rPr>
              <a:t> rispetto</a:t>
            </a:r>
            <a:endParaRPr/>
          </a:p>
          <a:p>
            <a:pPr marL="0" marR="0" lvl="0" indent="0" algn="ctr" rtl="0">
              <a:lnSpc>
                <a:spcPct val="100000"/>
              </a:lnSpc>
              <a:spcBef>
                <a:spcPts val="0"/>
              </a:spcBef>
              <a:spcAft>
                <a:spcPts val="0"/>
              </a:spcAft>
              <a:buClr>
                <a:schemeClr val="dk1"/>
              </a:buClr>
              <a:buSzPts val="1000"/>
              <a:buFont typeface="Calibri"/>
              <a:buNone/>
            </a:pPr>
            <a:r>
              <a:rPr lang="en-US" sz="1000" b="0" i="1" u="none">
                <a:solidFill>
                  <a:schemeClr val="dk1"/>
                </a:solidFill>
                <a:latin typeface="Calibri"/>
                <a:ea typeface="Calibri"/>
                <a:cs typeface="Calibri"/>
                <a:sym typeface="Calibri"/>
              </a:rPr>
              <a:t> al volume per favorire </a:t>
            </a:r>
            <a:endParaRPr/>
          </a:p>
          <a:p>
            <a:pPr marL="0" marR="0" lvl="0" indent="0" algn="ctr" rtl="0">
              <a:lnSpc>
                <a:spcPct val="100000"/>
              </a:lnSpc>
              <a:spcBef>
                <a:spcPts val="0"/>
              </a:spcBef>
              <a:spcAft>
                <a:spcPts val="0"/>
              </a:spcAft>
              <a:buClr>
                <a:schemeClr val="dk1"/>
              </a:buClr>
              <a:buSzPts val="1000"/>
              <a:buFont typeface="Calibri"/>
              <a:buNone/>
            </a:pPr>
            <a:r>
              <a:rPr lang="en-US" sz="1000" b="0" i="1" u="none">
                <a:solidFill>
                  <a:schemeClr val="dk1"/>
                </a:solidFill>
                <a:latin typeface="Calibri"/>
                <a:ea typeface="Calibri"/>
                <a:cs typeface="Calibri"/>
                <a:sym typeface="Calibri"/>
              </a:rPr>
              <a:t>gli scambi gassosi e </a:t>
            </a:r>
            <a:endParaRPr/>
          </a:p>
          <a:p>
            <a:pPr marL="0" marR="0" lvl="0" indent="0" algn="ctr" rtl="0">
              <a:lnSpc>
                <a:spcPct val="100000"/>
              </a:lnSpc>
              <a:spcBef>
                <a:spcPts val="0"/>
              </a:spcBef>
              <a:spcAft>
                <a:spcPts val="0"/>
              </a:spcAft>
              <a:buClr>
                <a:schemeClr val="dk1"/>
              </a:buClr>
              <a:buSzPts val="1000"/>
              <a:buFont typeface="Calibri"/>
              <a:buNone/>
            </a:pPr>
            <a:r>
              <a:rPr lang="en-US" sz="1000" b="0" i="1" u="none">
                <a:solidFill>
                  <a:schemeClr val="dk1"/>
                </a:solidFill>
                <a:latin typeface="Calibri"/>
                <a:ea typeface="Calibri"/>
                <a:cs typeface="Calibri"/>
                <a:sym typeface="Calibri"/>
              </a:rPr>
              <a:t>l’evaporazione dell’acqua</a:t>
            </a:r>
            <a:endParaRPr/>
          </a:p>
        </p:txBody>
      </p:sp>
      <p:sp>
        <p:nvSpPr>
          <p:cNvPr id="127" name="Google Shape;127;p2"/>
          <p:cNvSpPr txBox="1"/>
          <p:nvPr/>
        </p:nvSpPr>
        <p:spPr>
          <a:xfrm>
            <a:off x="4959350" y="2146300"/>
            <a:ext cx="4365625" cy="5238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Calibri"/>
              <a:buNone/>
            </a:pPr>
            <a:r>
              <a:rPr lang="en-US" sz="2800" b="1" i="0" u="none">
                <a:solidFill>
                  <a:schemeClr val="dk1"/>
                </a:solidFill>
                <a:latin typeface="Calibri"/>
                <a:ea typeface="Calibri"/>
                <a:cs typeface="Calibri"/>
                <a:sym typeface="Calibri"/>
              </a:rPr>
              <a:t>Funzione </a:t>
            </a:r>
            <a:endParaRPr/>
          </a:p>
        </p:txBody>
      </p:sp>
      <p:sp>
        <p:nvSpPr>
          <p:cNvPr id="128" name="Google Shape;128;p2"/>
          <p:cNvSpPr/>
          <p:nvPr/>
        </p:nvSpPr>
        <p:spPr>
          <a:xfrm rot="10800000">
            <a:off x="6830642" y="2712043"/>
            <a:ext cx="392711" cy="751727"/>
          </a:xfrm>
          <a:prstGeom prst="upArrow">
            <a:avLst>
              <a:gd name="adj1" fmla="val 50000"/>
              <a:gd name="adj2" fmla="val 50000"/>
            </a:avLst>
          </a:prstGeom>
          <a:gradFill>
            <a:gsLst>
              <a:gs pos="0">
                <a:srgbClr val="822433"/>
              </a:gs>
              <a:gs pos="74000">
                <a:srgbClr val="DFF0F2"/>
              </a:gs>
              <a:gs pos="83000">
                <a:srgbClr val="DFF0F2"/>
              </a:gs>
              <a:gs pos="100000">
                <a:srgbClr val="E9F5F6"/>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900"/>
              <a:buFont typeface="Arial"/>
              <a:buNone/>
            </a:pPr>
            <a:endParaRPr sz="900" b="0" i="0" u="none" strike="noStrike" cap="none">
              <a:solidFill>
                <a:schemeClr val="lt1"/>
              </a:solidFill>
              <a:latin typeface="Arial"/>
              <a:ea typeface="Arial"/>
              <a:cs typeface="Arial"/>
              <a:sym typeface="Arial"/>
            </a:endParaRPr>
          </a:p>
        </p:txBody>
      </p:sp>
      <p:sp>
        <p:nvSpPr>
          <p:cNvPr id="129" name="Google Shape;129;p2"/>
          <p:cNvSpPr/>
          <p:nvPr/>
        </p:nvSpPr>
        <p:spPr>
          <a:xfrm>
            <a:off x="4139952" y="2244563"/>
            <a:ext cx="936104" cy="413610"/>
          </a:xfrm>
          <a:prstGeom prst="leftRightArrow">
            <a:avLst>
              <a:gd name="adj1" fmla="val 50000"/>
              <a:gd name="adj2" fmla="val 50000"/>
            </a:avLst>
          </a:prstGeom>
          <a:gradFill>
            <a:gsLst>
              <a:gs pos="0">
                <a:srgbClr val="822433"/>
              </a:gs>
              <a:gs pos="74000">
                <a:srgbClr val="DFF0F2"/>
              </a:gs>
              <a:gs pos="83000">
                <a:srgbClr val="DFF0F2"/>
              </a:gs>
              <a:gs pos="100000">
                <a:srgbClr val="E9F5F6"/>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900"/>
              <a:buFont typeface="Arial"/>
              <a:buNone/>
            </a:pPr>
            <a:endParaRPr sz="900" b="0" i="0" u="none" strike="noStrike" cap="none">
              <a:solidFill>
                <a:schemeClr val="lt1"/>
              </a:solidFill>
              <a:latin typeface="Arial"/>
              <a:ea typeface="Arial"/>
              <a:cs typeface="Arial"/>
              <a:sym typeface="Arial"/>
            </a:endParaRPr>
          </a:p>
        </p:txBody>
      </p:sp>
      <p:sp>
        <p:nvSpPr>
          <p:cNvPr id="130" name="Google Shape;130;p2"/>
          <p:cNvSpPr/>
          <p:nvPr/>
        </p:nvSpPr>
        <p:spPr>
          <a:xfrm rot="10800000">
            <a:off x="1895706" y="2708984"/>
            <a:ext cx="392711" cy="753517"/>
          </a:xfrm>
          <a:prstGeom prst="upArrow">
            <a:avLst>
              <a:gd name="adj1" fmla="val 50000"/>
              <a:gd name="adj2" fmla="val 50000"/>
            </a:avLst>
          </a:prstGeom>
          <a:gradFill>
            <a:gsLst>
              <a:gs pos="0">
                <a:srgbClr val="822433"/>
              </a:gs>
              <a:gs pos="74000">
                <a:srgbClr val="DFF0F2"/>
              </a:gs>
              <a:gs pos="83000">
                <a:srgbClr val="DFF0F2"/>
              </a:gs>
              <a:gs pos="100000">
                <a:srgbClr val="E9F5F6"/>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900"/>
              <a:buFont typeface="Arial"/>
              <a:buNone/>
            </a:pPr>
            <a:endParaRPr sz="900" b="0" i="0" u="none" strike="noStrike" cap="none">
              <a:solidFill>
                <a:schemeClr val="lt1"/>
              </a:solidFill>
              <a:latin typeface="Arial"/>
              <a:ea typeface="Arial"/>
              <a:cs typeface="Arial"/>
              <a:sym typeface="Arial"/>
            </a:endParaRPr>
          </a:p>
        </p:txBody>
      </p:sp>
      <p:cxnSp>
        <p:nvCxnSpPr>
          <p:cNvPr id="131" name="Google Shape;131;p2"/>
          <p:cNvCxnSpPr/>
          <p:nvPr/>
        </p:nvCxnSpPr>
        <p:spPr>
          <a:xfrm>
            <a:off x="3276600" y="3932237"/>
            <a:ext cx="914400" cy="914400"/>
          </a:xfrm>
          <a:prstGeom prst="straightConnector1">
            <a:avLst/>
          </a:prstGeom>
          <a:noFill/>
          <a:ln>
            <a:noFill/>
          </a:ln>
        </p:spPr>
      </p:cxnSp>
      <p:sp>
        <p:nvSpPr>
          <p:cNvPr id="13" name="Segnaposto numero diapositiva 6">
            <a:extLst>
              <a:ext uri="{FF2B5EF4-FFF2-40B4-BE49-F238E27FC236}">
                <a16:creationId xmlns:a16="http://schemas.microsoft.com/office/drawing/2014/main" id="{BEF320C4-7EFD-45DF-B0E5-B215707909D3}"/>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3</a:t>
            </a:fld>
            <a:endParaRPr lang="it-IT" altLang="it-IT" sz="1100">
              <a:solidFill>
                <a:schemeClr val="bg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Line 10">
            <a:extLst>
              <a:ext uri="{FF2B5EF4-FFF2-40B4-BE49-F238E27FC236}">
                <a16:creationId xmlns:a16="http://schemas.microsoft.com/office/drawing/2014/main" id="{1EBA3A66-43AF-467E-BEE2-29CFB6C5D5C1}"/>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5364" name="Text Box 11">
            <a:extLst>
              <a:ext uri="{FF2B5EF4-FFF2-40B4-BE49-F238E27FC236}">
                <a16:creationId xmlns:a16="http://schemas.microsoft.com/office/drawing/2014/main" id="{08F4C3D4-5904-46E0-8F2E-95834C91FED0}"/>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sp>
        <p:nvSpPr>
          <p:cNvPr id="15365" name="TextBox 4">
            <a:extLst>
              <a:ext uri="{FF2B5EF4-FFF2-40B4-BE49-F238E27FC236}">
                <a16:creationId xmlns:a16="http://schemas.microsoft.com/office/drawing/2014/main" id="{635148DC-E448-4B5E-AC78-82F04C41E592}"/>
              </a:ext>
            </a:extLst>
          </p:cNvPr>
          <p:cNvSpPr txBox="1">
            <a:spLocks noChangeArrowheads="1"/>
          </p:cNvSpPr>
          <p:nvPr/>
        </p:nvSpPr>
        <p:spPr bwMode="auto">
          <a:xfrm>
            <a:off x="358775" y="692150"/>
            <a:ext cx="1476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800" b="1" dirty="0">
                <a:solidFill>
                  <a:srgbClr val="822433"/>
                </a:solidFill>
              </a:rPr>
              <a:t>OVARIO</a:t>
            </a:r>
          </a:p>
        </p:txBody>
      </p:sp>
      <p:pic>
        <p:nvPicPr>
          <p:cNvPr id="15366" name="Picture 7" descr="A picture containing text, map&#10;&#10;Description automatically generated">
            <a:extLst>
              <a:ext uri="{FF2B5EF4-FFF2-40B4-BE49-F238E27FC236}">
                <a16:creationId xmlns:a16="http://schemas.microsoft.com/office/drawing/2014/main" id="{94D015BA-0D06-4761-9C93-BFEEC2BAE4C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4638" y="1412875"/>
            <a:ext cx="8594725"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egnaposto numero diapositiva 6">
            <a:extLst>
              <a:ext uri="{FF2B5EF4-FFF2-40B4-BE49-F238E27FC236}">
                <a16:creationId xmlns:a16="http://schemas.microsoft.com/office/drawing/2014/main" id="{3EB627B9-8384-4CC5-AD38-AF33CA770ABB}"/>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30</a:t>
            </a:fld>
            <a:endParaRPr lang="it-IT" altLang="it-IT" sz="1100">
              <a:solidFill>
                <a:schemeClr val="bg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a:extLst>
              <a:ext uri="{FF2B5EF4-FFF2-40B4-BE49-F238E27FC236}">
                <a16:creationId xmlns:a16="http://schemas.microsoft.com/office/drawing/2014/main" id="{4E5E4668-6864-4962-85F9-5569B6316DF4}"/>
              </a:ext>
            </a:extLst>
          </p:cNvPr>
          <p:cNvSpPr>
            <a:spLocks noChangeArrowheads="1"/>
          </p:cNvSpPr>
          <p:nvPr/>
        </p:nvSpPr>
        <p:spPr bwMode="auto">
          <a:xfrm>
            <a:off x="119063" y="620713"/>
            <a:ext cx="9024937" cy="219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 typeface="Times New Roman" panose="02020603050405020304" pitchFamily="18" charset="0"/>
              <a:buNone/>
            </a:pPr>
            <a:r>
              <a:rPr lang="it-IT" altLang="it-IT" sz="1800" dirty="0">
                <a:solidFill>
                  <a:schemeClr val="tx1"/>
                </a:solidFill>
                <a:cs typeface="Arial" panose="020B0604020202020204" pitchFamily="34" charset="0"/>
              </a:rPr>
              <a:t>L'ovario in relazione alla sua posizione rispetto agli altri verticilli fiorali e al suo grado di fusione con il ricettacolo può essere: </a:t>
            </a: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r>
              <a:rPr lang="it-IT" altLang="it-IT" sz="1800" b="1" dirty="0">
                <a:solidFill>
                  <a:schemeClr val="tx1"/>
                </a:solidFill>
                <a:cs typeface="Arial" panose="020B0604020202020204" pitchFamily="34" charset="0"/>
              </a:rPr>
              <a:t>Ovario supero </a:t>
            </a:r>
            <a:r>
              <a:rPr lang="it-IT" altLang="it-IT" sz="1800" dirty="0">
                <a:solidFill>
                  <a:schemeClr val="tx1"/>
                </a:solidFill>
                <a:cs typeface="Arial" panose="020B0604020202020204" pitchFamily="34" charset="0"/>
              </a:rPr>
              <a:t>(fiore </a:t>
            </a:r>
            <a:r>
              <a:rPr lang="it-IT" altLang="it-IT" sz="1800" b="1" dirty="0">
                <a:solidFill>
                  <a:schemeClr val="tx1"/>
                </a:solidFill>
                <a:cs typeface="Arial" panose="020B0604020202020204" pitchFamily="34" charset="0"/>
              </a:rPr>
              <a:t>ipogino</a:t>
            </a:r>
            <a:r>
              <a:rPr lang="it-IT" altLang="it-IT" sz="1800" dirty="0">
                <a:solidFill>
                  <a:schemeClr val="tx1"/>
                </a:solidFill>
                <a:cs typeface="Arial" panose="020B0604020202020204" pitchFamily="34" charset="0"/>
              </a:rPr>
              <a:t>): gli altri elementi fiorali sono posti inferiormente ad esso (Es. </a:t>
            </a:r>
            <a:r>
              <a:rPr lang="it-IT" altLang="it-IT" sz="1800" dirty="0" err="1">
                <a:solidFill>
                  <a:schemeClr val="tx1"/>
                </a:solidFill>
                <a:cs typeface="Arial" panose="020B0604020202020204" pitchFamily="34" charset="0"/>
              </a:rPr>
              <a:t>Ranunculaceae</a:t>
            </a:r>
            <a:r>
              <a:rPr lang="it-IT" altLang="it-IT" sz="1800" dirty="0">
                <a:solidFill>
                  <a:schemeClr val="tx1"/>
                </a:solidFill>
                <a:cs typeface="Arial" panose="020B0604020202020204" pitchFamily="34" charset="0"/>
              </a:rPr>
              <a:t>, </a:t>
            </a:r>
            <a:r>
              <a:rPr lang="it-IT" altLang="it-IT" sz="1800" dirty="0" err="1">
                <a:solidFill>
                  <a:schemeClr val="tx1"/>
                </a:solidFill>
                <a:cs typeface="Arial" panose="020B0604020202020204" pitchFamily="34" charset="0"/>
              </a:rPr>
              <a:t>Papaveraceae</a:t>
            </a:r>
            <a:r>
              <a:rPr lang="it-IT" altLang="it-IT" sz="1800" dirty="0">
                <a:solidFill>
                  <a:schemeClr val="tx1"/>
                </a:solidFill>
                <a:cs typeface="Arial" panose="020B0604020202020204" pitchFamily="34" charset="0"/>
              </a:rPr>
              <a:t>, </a:t>
            </a:r>
            <a:r>
              <a:rPr lang="it-IT" altLang="it-IT" sz="1800" dirty="0" err="1">
                <a:solidFill>
                  <a:schemeClr val="tx1"/>
                </a:solidFill>
                <a:cs typeface="Arial" panose="020B0604020202020204" pitchFamily="34" charset="0"/>
              </a:rPr>
              <a:t>Fabaceae</a:t>
            </a:r>
            <a:r>
              <a:rPr lang="it-IT" altLang="it-IT" sz="1800" dirty="0">
                <a:solidFill>
                  <a:schemeClr val="tx1"/>
                </a:solidFill>
                <a:cs typeface="Arial" panose="020B0604020202020204" pitchFamily="34" charset="0"/>
              </a:rPr>
              <a:t>, </a:t>
            </a:r>
            <a:r>
              <a:rPr lang="it-IT" altLang="it-IT" sz="1800" dirty="0" err="1">
                <a:solidFill>
                  <a:schemeClr val="tx1"/>
                </a:solidFill>
                <a:cs typeface="Arial" panose="020B0604020202020204" pitchFamily="34" charset="0"/>
              </a:rPr>
              <a:t>Brassicaceae</a:t>
            </a:r>
            <a:r>
              <a:rPr lang="it-IT" altLang="it-IT" sz="1800" dirty="0">
                <a:solidFill>
                  <a:schemeClr val="tx1"/>
                </a:solidFill>
                <a:cs typeface="Arial" panose="020B0604020202020204" pitchFamily="34" charset="0"/>
              </a:rPr>
              <a:t>, </a:t>
            </a:r>
            <a:r>
              <a:rPr lang="it-IT" altLang="it-IT" sz="1800" dirty="0" err="1">
                <a:solidFill>
                  <a:schemeClr val="tx1"/>
                </a:solidFill>
                <a:cs typeface="Arial" panose="020B0604020202020204" pitchFamily="34" charset="0"/>
              </a:rPr>
              <a:t>Malvaceae</a:t>
            </a:r>
            <a:r>
              <a:rPr lang="it-IT" altLang="it-IT" sz="1800" dirty="0">
                <a:solidFill>
                  <a:schemeClr val="tx1"/>
                </a:solidFill>
                <a:cs typeface="Arial" panose="020B0604020202020204" pitchFamily="34" charset="0"/>
              </a:rPr>
              <a:t>, ecc.)</a:t>
            </a:r>
          </a:p>
          <a:p>
            <a:pPr algn="just"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p:txBody>
      </p:sp>
      <p:pic>
        <p:nvPicPr>
          <p:cNvPr id="16387" name="Picture 5">
            <a:extLst>
              <a:ext uri="{FF2B5EF4-FFF2-40B4-BE49-F238E27FC236}">
                <a16:creationId xmlns:a16="http://schemas.microsoft.com/office/drawing/2014/main" id="{6689BABD-5C28-4DF9-89A3-55BCB8C989AB}"/>
              </a:ext>
            </a:extLst>
          </p:cNvPr>
          <p:cNvPicPr>
            <a:picLocks noChangeAspect="1" noChangeArrowheads="1"/>
          </p:cNvPicPr>
          <p:nvPr/>
        </p:nvPicPr>
        <p:blipFill>
          <a:blip r:embed="rId2">
            <a:clrChange>
              <a:clrFrom>
                <a:srgbClr val="FFFFFF"/>
              </a:clrFrom>
              <a:clrTo>
                <a:srgbClr val="FFFFFF">
                  <a:alpha val="0"/>
                </a:srgbClr>
              </a:clrTo>
            </a:clrChange>
            <a:lum bright="-6000" contrast="12000"/>
            <a:extLst>
              <a:ext uri="{28A0092B-C50C-407E-A947-70E740481C1C}">
                <a14:useLocalDpi xmlns:a14="http://schemas.microsoft.com/office/drawing/2010/main"/>
              </a:ext>
            </a:extLst>
          </a:blip>
          <a:srcRect/>
          <a:stretch>
            <a:fillRect/>
          </a:stretch>
        </p:blipFill>
        <p:spPr bwMode="auto">
          <a:xfrm>
            <a:off x="5580063" y="2781300"/>
            <a:ext cx="259080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6">
            <a:extLst>
              <a:ext uri="{FF2B5EF4-FFF2-40B4-BE49-F238E27FC236}">
                <a16:creationId xmlns:a16="http://schemas.microsoft.com/office/drawing/2014/main" id="{2FF29E63-57ED-4694-82E3-2A9CC205BEA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9750" y="2636838"/>
            <a:ext cx="4751388" cy="3163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89" name="Line 7">
            <a:extLst>
              <a:ext uri="{FF2B5EF4-FFF2-40B4-BE49-F238E27FC236}">
                <a16:creationId xmlns:a16="http://schemas.microsoft.com/office/drawing/2014/main" id="{DE96D90B-1504-41C6-8C77-6731F69468BE}"/>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6390" name="Text Box 8">
            <a:extLst>
              <a:ext uri="{FF2B5EF4-FFF2-40B4-BE49-F238E27FC236}">
                <a16:creationId xmlns:a16="http://schemas.microsoft.com/office/drawing/2014/main" id="{7EB447AF-797E-4541-A04A-D25E8B914462}"/>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sp>
        <p:nvSpPr>
          <p:cNvPr id="8" name="Segnaposto numero diapositiva 6">
            <a:extLst>
              <a:ext uri="{FF2B5EF4-FFF2-40B4-BE49-F238E27FC236}">
                <a16:creationId xmlns:a16="http://schemas.microsoft.com/office/drawing/2014/main" id="{D215E606-2482-4BD8-9DCF-37FB31C21068}"/>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31</a:t>
            </a:fld>
            <a:endParaRPr lang="it-IT" altLang="it-IT" sz="1100">
              <a:solidFill>
                <a:schemeClr val="bg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AA575283-90EA-43EF-B12B-E4BC15D791C1}"/>
              </a:ext>
            </a:extLst>
          </p:cNvPr>
          <p:cNvSpPr>
            <a:spLocks noChangeArrowheads="1"/>
          </p:cNvSpPr>
          <p:nvPr/>
        </p:nvSpPr>
        <p:spPr bwMode="auto">
          <a:xfrm>
            <a:off x="119063" y="765175"/>
            <a:ext cx="9024937"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 typeface="Times New Roman" panose="02020603050405020304" pitchFamily="18" charset="0"/>
              <a:buNone/>
            </a:pPr>
            <a:r>
              <a:rPr lang="it-IT" altLang="it-IT" sz="1800" b="1" dirty="0">
                <a:solidFill>
                  <a:schemeClr val="tx1"/>
                </a:solidFill>
                <a:cs typeface="Arial" panose="020B0604020202020204" pitchFamily="34" charset="0"/>
              </a:rPr>
              <a:t>Ovario semi-infero </a:t>
            </a:r>
            <a:r>
              <a:rPr lang="it-IT" altLang="it-IT" sz="1800" dirty="0">
                <a:solidFill>
                  <a:schemeClr val="tx1"/>
                </a:solidFill>
                <a:cs typeface="Arial" panose="020B0604020202020204" pitchFamily="34" charset="0"/>
              </a:rPr>
              <a:t>(fiore </a:t>
            </a:r>
            <a:r>
              <a:rPr lang="it-IT" altLang="it-IT" sz="1800" b="1" dirty="0">
                <a:solidFill>
                  <a:schemeClr val="tx1"/>
                </a:solidFill>
                <a:cs typeface="Arial" panose="020B0604020202020204" pitchFamily="34" charset="0"/>
              </a:rPr>
              <a:t>perigino</a:t>
            </a:r>
            <a:r>
              <a:rPr lang="it-IT" altLang="it-IT" sz="1800" dirty="0">
                <a:solidFill>
                  <a:schemeClr val="tx1"/>
                </a:solidFill>
                <a:cs typeface="Arial" panose="020B0604020202020204" pitchFamily="34" charset="0"/>
              </a:rPr>
              <a:t>) se gli altri elementi fiorali s'inseriscono in una posizione intermedia-equatoriale (</a:t>
            </a:r>
            <a:r>
              <a:rPr lang="it-IT" altLang="it-IT" sz="1800" dirty="0" err="1">
                <a:solidFill>
                  <a:schemeClr val="tx1"/>
                </a:solidFill>
                <a:cs typeface="Arial" panose="020B0604020202020204" pitchFamily="34" charset="0"/>
              </a:rPr>
              <a:t>Amaranthaceae</a:t>
            </a:r>
            <a:r>
              <a:rPr lang="it-IT" altLang="it-IT" sz="1800" dirty="0">
                <a:solidFill>
                  <a:schemeClr val="tx1"/>
                </a:solidFill>
                <a:cs typeface="Arial" panose="020B0604020202020204" pitchFamily="34" charset="0"/>
              </a:rPr>
              <a:t>, </a:t>
            </a:r>
            <a:r>
              <a:rPr lang="it-IT" altLang="it-IT" sz="1800" dirty="0" err="1">
                <a:solidFill>
                  <a:schemeClr val="tx1"/>
                </a:solidFill>
                <a:cs typeface="Arial" panose="020B0604020202020204" pitchFamily="34" charset="0"/>
              </a:rPr>
              <a:t>Rhamnaceae</a:t>
            </a:r>
            <a:r>
              <a:rPr lang="it-IT" altLang="it-IT" sz="1800" dirty="0">
                <a:solidFill>
                  <a:schemeClr val="tx1"/>
                </a:solidFill>
                <a:cs typeface="Arial" panose="020B0604020202020204" pitchFamily="34" charset="0"/>
              </a:rPr>
              <a:t>, </a:t>
            </a:r>
            <a:r>
              <a:rPr lang="it-IT" altLang="it-IT" sz="1800" dirty="0" err="1">
                <a:solidFill>
                  <a:schemeClr val="tx1"/>
                </a:solidFill>
                <a:cs typeface="Arial" panose="020B0604020202020204" pitchFamily="34" charset="0"/>
              </a:rPr>
              <a:t>Rosaceae-</a:t>
            </a:r>
            <a:r>
              <a:rPr lang="it-IT" altLang="it-IT" sz="1800" i="1" dirty="0" err="1">
                <a:solidFill>
                  <a:schemeClr val="tx1"/>
                </a:solidFill>
                <a:cs typeface="Arial" panose="020B0604020202020204" pitchFamily="34" charset="0"/>
              </a:rPr>
              <a:t>Prunus</a:t>
            </a:r>
            <a:r>
              <a:rPr lang="it-IT" altLang="it-IT" sz="1800" dirty="0">
                <a:solidFill>
                  <a:schemeClr val="tx1"/>
                </a:solidFill>
                <a:cs typeface="Arial" panose="020B0604020202020204" pitchFamily="34" charset="0"/>
              </a:rPr>
              <a:t>, </a:t>
            </a:r>
            <a:r>
              <a:rPr lang="it-IT" altLang="it-IT" sz="1800" i="1" dirty="0">
                <a:solidFill>
                  <a:schemeClr val="tx1"/>
                </a:solidFill>
                <a:cs typeface="Arial" panose="020B0604020202020204" pitchFamily="34" charset="0"/>
              </a:rPr>
              <a:t>Alchemilla</a:t>
            </a:r>
            <a:r>
              <a:rPr lang="it-IT" altLang="it-IT" sz="1800" dirty="0">
                <a:solidFill>
                  <a:schemeClr val="tx1"/>
                </a:solidFill>
                <a:cs typeface="Arial" panose="020B0604020202020204" pitchFamily="34" charset="0"/>
              </a:rPr>
              <a:t>)</a:t>
            </a:r>
          </a:p>
          <a:p>
            <a:pPr algn="ct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r>
              <a:rPr lang="it-IT" altLang="it-IT" sz="1800" b="1" dirty="0">
                <a:solidFill>
                  <a:schemeClr val="tx1"/>
                </a:solidFill>
                <a:cs typeface="Arial" panose="020B0604020202020204" pitchFamily="34" charset="0"/>
              </a:rPr>
              <a:t>Ovario</a:t>
            </a:r>
            <a:r>
              <a:rPr lang="it-IT" altLang="it-IT" sz="1800" dirty="0">
                <a:solidFill>
                  <a:schemeClr val="tx1"/>
                </a:solidFill>
                <a:cs typeface="Arial" panose="020B0604020202020204" pitchFamily="34" charset="0"/>
              </a:rPr>
              <a:t> </a:t>
            </a:r>
            <a:r>
              <a:rPr lang="it-IT" altLang="it-IT" sz="1800" b="1" dirty="0">
                <a:solidFill>
                  <a:schemeClr val="tx1"/>
                </a:solidFill>
                <a:cs typeface="Arial" panose="020B0604020202020204" pitchFamily="34" charset="0"/>
              </a:rPr>
              <a:t>infero </a:t>
            </a:r>
            <a:r>
              <a:rPr lang="it-IT" altLang="it-IT" sz="1800" dirty="0">
                <a:solidFill>
                  <a:schemeClr val="tx1"/>
                </a:solidFill>
                <a:cs typeface="Arial" panose="020B0604020202020204" pitchFamily="34" charset="0"/>
              </a:rPr>
              <a:t>(fiore </a:t>
            </a:r>
            <a:r>
              <a:rPr lang="it-IT" altLang="it-IT" sz="1800" b="1" dirty="0">
                <a:solidFill>
                  <a:schemeClr val="tx1"/>
                </a:solidFill>
                <a:cs typeface="Arial" panose="020B0604020202020204" pitchFamily="34" charset="0"/>
              </a:rPr>
              <a:t>epigino</a:t>
            </a:r>
            <a:r>
              <a:rPr lang="it-IT" altLang="it-IT" sz="1800" dirty="0">
                <a:solidFill>
                  <a:schemeClr val="tx1"/>
                </a:solidFill>
                <a:cs typeface="Arial" panose="020B0604020202020204" pitchFamily="34" charset="0"/>
              </a:rPr>
              <a:t>) se gli altri elementi fiorali sono posti superiormente ad esso (</a:t>
            </a:r>
            <a:r>
              <a:rPr lang="it-IT" altLang="it-IT" sz="1800" dirty="0" err="1">
                <a:solidFill>
                  <a:schemeClr val="tx1"/>
                </a:solidFill>
                <a:cs typeface="Arial" panose="020B0604020202020204" pitchFamily="34" charset="0"/>
              </a:rPr>
              <a:t>Rosaceae</a:t>
            </a:r>
            <a:r>
              <a:rPr lang="it-IT" altLang="it-IT" sz="1800" dirty="0">
                <a:solidFill>
                  <a:schemeClr val="tx1"/>
                </a:solidFill>
                <a:cs typeface="Arial" panose="020B0604020202020204" pitchFamily="34" charset="0"/>
              </a:rPr>
              <a:t>-</a:t>
            </a:r>
            <a:r>
              <a:rPr lang="it-IT" altLang="it-IT" sz="1800" i="1" dirty="0">
                <a:solidFill>
                  <a:schemeClr val="tx1"/>
                </a:solidFill>
                <a:cs typeface="Arial" panose="020B0604020202020204" pitchFamily="34" charset="0"/>
              </a:rPr>
              <a:t>Rosa, </a:t>
            </a:r>
            <a:r>
              <a:rPr lang="it-IT" altLang="it-IT" sz="1800" i="1" dirty="0" err="1">
                <a:solidFill>
                  <a:schemeClr val="tx1"/>
                </a:solidFill>
                <a:cs typeface="Arial" panose="020B0604020202020204" pitchFamily="34" charset="0"/>
              </a:rPr>
              <a:t>Malus</a:t>
            </a:r>
            <a:r>
              <a:rPr lang="it-IT" altLang="it-IT" sz="1800" dirty="0">
                <a:solidFill>
                  <a:schemeClr val="tx1"/>
                </a:solidFill>
                <a:cs typeface="Arial" panose="020B0604020202020204" pitchFamily="34" charset="0"/>
              </a:rPr>
              <a:t>, </a:t>
            </a:r>
            <a:r>
              <a:rPr lang="it-IT" altLang="it-IT" sz="1800" dirty="0" err="1">
                <a:solidFill>
                  <a:schemeClr val="tx1"/>
                </a:solidFill>
                <a:cs typeface="Arial" panose="020B0604020202020204" pitchFamily="34" charset="0"/>
              </a:rPr>
              <a:t>Myrtaceae</a:t>
            </a:r>
            <a:r>
              <a:rPr lang="it-IT" altLang="it-IT" sz="1800" dirty="0">
                <a:solidFill>
                  <a:schemeClr val="tx1"/>
                </a:solidFill>
                <a:cs typeface="Arial" panose="020B0604020202020204" pitchFamily="34" charset="0"/>
              </a:rPr>
              <a:t>, </a:t>
            </a:r>
            <a:r>
              <a:rPr lang="it-IT" altLang="it-IT" sz="1800" dirty="0" err="1">
                <a:solidFill>
                  <a:schemeClr val="tx1"/>
                </a:solidFill>
                <a:cs typeface="Arial" panose="020B0604020202020204" pitchFamily="34" charset="0"/>
              </a:rPr>
              <a:t>Iridaceae</a:t>
            </a:r>
            <a:r>
              <a:rPr lang="it-IT" altLang="it-IT" sz="1800" i="1" dirty="0">
                <a:solidFill>
                  <a:schemeClr val="tx1"/>
                </a:solidFill>
                <a:cs typeface="Arial" panose="020B0604020202020204" pitchFamily="34" charset="0"/>
              </a:rPr>
              <a:t>, </a:t>
            </a:r>
            <a:r>
              <a:rPr lang="it-IT" altLang="it-IT" sz="1800" dirty="0">
                <a:solidFill>
                  <a:schemeClr val="tx1"/>
                </a:solidFill>
                <a:cs typeface="Arial" panose="020B0604020202020204" pitchFamily="34" charset="0"/>
              </a:rPr>
              <a:t>ecc.)</a:t>
            </a: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a:p>
            <a:pPr algn="just"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p:txBody>
      </p:sp>
      <p:pic>
        <p:nvPicPr>
          <p:cNvPr id="17411" name="Picture 6">
            <a:extLst>
              <a:ext uri="{FF2B5EF4-FFF2-40B4-BE49-F238E27FC236}">
                <a16:creationId xmlns:a16="http://schemas.microsoft.com/office/drawing/2014/main" id="{312365D5-ADCA-402F-911F-0FB92EC6A0E6}"/>
              </a:ext>
            </a:extLst>
          </p:cNvPr>
          <p:cNvPicPr>
            <a:picLocks noChangeAspect="1" noChangeArrowheads="1"/>
          </p:cNvPicPr>
          <p:nvPr/>
        </p:nvPicPr>
        <p:blipFill>
          <a:blip r:embed="rId2">
            <a:clrChange>
              <a:clrFrom>
                <a:srgbClr val="FFFFFF"/>
              </a:clrFrom>
              <a:clrTo>
                <a:srgbClr val="FFFFFF">
                  <a:alpha val="0"/>
                </a:srgbClr>
              </a:clrTo>
            </a:clrChange>
            <a:lum bright="-12000" contrast="18000"/>
            <a:extLst>
              <a:ext uri="{28A0092B-C50C-407E-A947-70E740481C1C}">
                <a14:useLocalDpi xmlns:a14="http://schemas.microsoft.com/office/drawing/2010/main"/>
              </a:ext>
            </a:extLst>
          </a:blip>
          <a:srcRect/>
          <a:stretch>
            <a:fillRect/>
          </a:stretch>
        </p:blipFill>
        <p:spPr bwMode="auto">
          <a:xfrm>
            <a:off x="6921500" y="3171825"/>
            <a:ext cx="2203450"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8">
            <a:extLst>
              <a:ext uri="{FF2B5EF4-FFF2-40B4-BE49-F238E27FC236}">
                <a16:creationId xmlns:a16="http://schemas.microsoft.com/office/drawing/2014/main" id="{729D3B76-78B9-4602-97A9-36664DC0A104}"/>
              </a:ext>
            </a:extLst>
          </p:cNvPr>
          <p:cNvSpPr txBox="1">
            <a:spLocks noChangeArrowheads="1"/>
          </p:cNvSpPr>
          <p:nvPr/>
        </p:nvSpPr>
        <p:spPr bwMode="auto">
          <a:xfrm>
            <a:off x="7645400" y="5675313"/>
            <a:ext cx="7556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infero</a:t>
            </a:r>
          </a:p>
        </p:txBody>
      </p:sp>
      <p:sp>
        <p:nvSpPr>
          <p:cNvPr id="17413" name="Line 9">
            <a:extLst>
              <a:ext uri="{FF2B5EF4-FFF2-40B4-BE49-F238E27FC236}">
                <a16:creationId xmlns:a16="http://schemas.microsoft.com/office/drawing/2014/main" id="{D5C9AC7D-AF69-4A56-8508-4FDD90088BBB}"/>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7414" name="Text Box 10">
            <a:extLst>
              <a:ext uri="{FF2B5EF4-FFF2-40B4-BE49-F238E27FC236}">
                <a16:creationId xmlns:a16="http://schemas.microsoft.com/office/drawing/2014/main" id="{A9F2A5ED-EB00-4FAA-BF1F-94B4FA230BE4}"/>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pic>
        <p:nvPicPr>
          <p:cNvPr id="17416" name="Picture 7" descr="A close up of a flower&#10;&#10;Description automatically generated">
            <a:extLst>
              <a:ext uri="{FF2B5EF4-FFF2-40B4-BE49-F238E27FC236}">
                <a16:creationId xmlns:a16="http://schemas.microsoft.com/office/drawing/2014/main" id="{8AE47252-94CA-43D4-B8D6-61074348B04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52950" y="3570288"/>
            <a:ext cx="2251075"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4" descr="A close up of a flower&#10;&#10;Description automatically generated">
            <a:extLst>
              <a:ext uri="{FF2B5EF4-FFF2-40B4-BE49-F238E27FC236}">
                <a16:creationId xmlns:a16="http://schemas.microsoft.com/office/drawing/2014/main" id="{4F32FF9E-220F-4C18-9C2B-40CD507119E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738" y="3562350"/>
            <a:ext cx="2643187"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5">
            <a:extLst>
              <a:ext uri="{FF2B5EF4-FFF2-40B4-BE49-F238E27FC236}">
                <a16:creationId xmlns:a16="http://schemas.microsoft.com/office/drawing/2014/main" id="{167848CC-1FF0-4967-8AD3-C44BF3687230}"/>
              </a:ext>
            </a:extLst>
          </p:cNvPr>
          <p:cNvPicPr>
            <a:picLocks noChangeAspect="1" noChangeArrowheads="1"/>
          </p:cNvPicPr>
          <p:nvPr/>
        </p:nvPicPr>
        <p:blipFill>
          <a:blip r:embed="rId5">
            <a:clrChange>
              <a:clrFrom>
                <a:srgbClr val="FFFFFF"/>
              </a:clrFrom>
              <a:clrTo>
                <a:srgbClr val="FFFFFF">
                  <a:alpha val="0"/>
                </a:srgbClr>
              </a:clrTo>
            </a:clrChange>
            <a:lum bright="-6000" contrast="12000"/>
            <a:extLst>
              <a:ext uri="{28A0092B-C50C-407E-A947-70E740481C1C}">
                <a14:useLocalDpi xmlns:a14="http://schemas.microsoft.com/office/drawing/2010/main"/>
              </a:ext>
            </a:extLst>
          </a:blip>
          <a:srcRect/>
          <a:stretch>
            <a:fillRect/>
          </a:stretch>
        </p:blipFill>
        <p:spPr bwMode="auto">
          <a:xfrm>
            <a:off x="2268538" y="3171825"/>
            <a:ext cx="238125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9" name="Text Box 7">
            <a:extLst>
              <a:ext uri="{FF2B5EF4-FFF2-40B4-BE49-F238E27FC236}">
                <a16:creationId xmlns:a16="http://schemas.microsoft.com/office/drawing/2014/main" id="{75D9AF8B-A6DB-4B4B-862E-1C0D94538FA8}"/>
              </a:ext>
            </a:extLst>
          </p:cNvPr>
          <p:cNvSpPr txBox="1">
            <a:spLocks noChangeArrowheads="1"/>
          </p:cNvSpPr>
          <p:nvPr/>
        </p:nvSpPr>
        <p:spPr bwMode="auto">
          <a:xfrm>
            <a:off x="2801938" y="5675313"/>
            <a:ext cx="13144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semi-infero</a:t>
            </a:r>
          </a:p>
        </p:txBody>
      </p:sp>
      <p:sp>
        <p:nvSpPr>
          <p:cNvPr id="12" name="Segnaposto numero diapositiva 6">
            <a:extLst>
              <a:ext uri="{FF2B5EF4-FFF2-40B4-BE49-F238E27FC236}">
                <a16:creationId xmlns:a16="http://schemas.microsoft.com/office/drawing/2014/main" id="{586D5274-878E-4FEA-BEA0-F2FB2EBFCC53}"/>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32</a:t>
            </a:fld>
            <a:endParaRPr lang="it-IT" altLang="it-IT" sz="1100">
              <a:solidFill>
                <a:schemeClr val="bg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numero diapositiva 6">
            <a:extLst>
              <a:ext uri="{FF2B5EF4-FFF2-40B4-BE49-F238E27FC236}">
                <a16:creationId xmlns:a16="http://schemas.microsoft.com/office/drawing/2014/main" id="{586D5274-878E-4FEA-BEA0-F2FB2EBFCC53}"/>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33</a:t>
            </a:fld>
            <a:endParaRPr lang="it-IT" altLang="it-IT" sz="1100">
              <a:solidFill>
                <a:schemeClr val="bg1"/>
              </a:solidFill>
            </a:endParaRPr>
          </a:p>
        </p:txBody>
      </p:sp>
      <p:sp>
        <p:nvSpPr>
          <p:cNvPr id="14" name="Rectangle 4">
            <a:extLst>
              <a:ext uri="{FF2B5EF4-FFF2-40B4-BE49-F238E27FC236}">
                <a16:creationId xmlns:a16="http://schemas.microsoft.com/office/drawing/2014/main" id="{F9930FAE-9FF2-4F78-B27B-33C4E4E2AD3F}"/>
              </a:ext>
            </a:extLst>
          </p:cNvPr>
          <p:cNvSpPr>
            <a:spLocks noChangeArrowheads="1"/>
          </p:cNvSpPr>
          <p:nvPr/>
        </p:nvSpPr>
        <p:spPr bwMode="auto">
          <a:xfrm>
            <a:off x="119063" y="765175"/>
            <a:ext cx="9024937"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just"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L'androceo è formato </a:t>
            </a:r>
            <a:r>
              <a:rPr lang="it-IT" altLang="it-IT" sz="1800" b="1">
                <a:solidFill>
                  <a:schemeClr val="tx1"/>
                </a:solidFill>
                <a:cs typeface="Arial" panose="020B0604020202020204" pitchFamily="34" charset="0"/>
              </a:rPr>
              <a:t>stami </a:t>
            </a:r>
            <a:r>
              <a:rPr lang="it-IT" altLang="it-IT" sz="1800">
                <a:solidFill>
                  <a:schemeClr val="tx1"/>
                </a:solidFill>
                <a:cs typeface="Arial" panose="020B0604020202020204" pitchFamily="34" charset="0"/>
              </a:rPr>
              <a:t>(microsporofilli) in cui si distingue una porzione sterile più o meno allungata, il </a:t>
            </a:r>
            <a:r>
              <a:rPr lang="it-IT" altLang="it-IT" sz="1800" b="1">
                <a:solidFill>
                  <a:schemeClr val="tx1"/>
                </a:solidFill>
                <a:cs typeface="Arial" panose="020B0604020202020204" pitchFamily="34" charset="0"/>
              </a:rPr>
              <a:t>filamento</a:t>
            </a:r>
            <a:r>
              <a:rPr lang="it-IT" altLang="it-IT" sz="1800">
                <a:solidFill>
                  <a:schemeClr val="tx1"/>
                </a:solidFill>
                <a:cs typeface="Arial" panose="020B0604020202020204" pitchFamily="34" charset="0"/>
              </a:rPr>
              <a:t>, che porta in posizione apicale la parte fertile ingrossata, l'</a:t>
            </a:r>
            <a:r>
              <a:rPr lang="it-IT" altLang="it-IT" sz="1800" b="1">
                <a:solidFill>
                  <a:schemeClr val="tx1"/>
                </a:solidFill>
                <a:cs typeface="Arial" panose="020B0604020202020204" pitchFamily="34" charset="0"/>
              </a:rPr>
              <a:t>antera,</a:t>
            </a:r>
            <a:r>
              <a:rPr lang="it-IT" altLang="it-IT" sz="1800">
                <a:solidFill>
                  <a:schemeClr val="tx1"/>
                </a:solidFill>
                <a:cs typeface="Arial" panose="020B0604020202020204" pitchFamily="34" charset="0"/>
              </a:rPr>
              <a:t> composta da due </a:t>
            </a:r>
            <a:r>
              <a:rPr lang="it-IT" altLang="it-IT" sz="1800" b="1">
                <a:solidFill>
                  <a:schemeClr val="tx1"/>
                </a:solidFill>
                <a:cs typeface="Arial" panose="020B0604020202020204" pitchFamily="34" charset="0"/>
              </a:rPr>
              <a:t>teche</a:t>
            </a:r>
            <a:r>
              <a:rPr lang="it-IT" altLang="it-IT" sz="1800">
                <a:solidFill>
                  <a:schemeClr val="tx1"/>
                </a:solidFill>
                <a:cs typeface="Arial" panose="020B0604020202020204" pitchFamily="34" charset="0"/>
              </a:rPr>
              <a:t>, collegate da una porzione sterile (</a:t>
            </a:r>
            <a:r>
              <a:rPr lang="it-IT" altLang="it-IT" sz="1800" b="1">
                <a:solidFill>
                  <a:schemeClr val="tx1"/>
                </a:solidFill>
                <a:cs typeface="Arial" panose="020B0604020202020204" pitchFamily="34" charset="0"/>
              </a:rPr>
              <a:t>connettivo</a:t>
            </a:r>
            <a:r>
              <a:rPr lang="it-IT" altLang="it-IT" sz="1800">
                <a:solidFill>
                  <a:schemeClr val="tx1"/>
                </a:solidFill>
                <a:cs typeface="Arial" panose="020B0604020202020204" pitchFamily="34" charset="0"/>
              </a:rPr>
              <a:t>). </a:t>
            </a:r>
          </a:p>
          <a:p>
            <a:pPr algn="just"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Ogni teca comprende una o due </a:t>
            </a:r>
            <a:r>
              <a:rPr lang="it-IT" altLang="it-IT" sz="1800" b="1">
                <a:solidFill>
                  <a:schemeClr val="tx1"/>
                </a:solidFill>
                <a:cs typeface="Arial" panose="020B0604020202020204" pitchFamily="34" charset="0"/>
              </a:rPr>
              <a:t>logge </a:t>
            </a:r>
            <a:r>
              <a:rPr lang="it-IT" altLang="it-IT" sz="1800">
                <a:solidFill>
                  <a:schemeClr val="tx1"/>
                </a:solidFill>
                <a:cs typeface="Arial" panose="020B0604020202020204" pitchFamily="34" charset="0"/>
              </a:rPr>
              <a:t>o </a:t>
            </a:r>
            <a:r>
              <a:rPr lang="it-IT" altLang="it-IT" sz="1800" b="1">
                <a:solidFill>
                  <a:schemeClr val="tx1"/>
                </a:solidFill>
                <a:cs typeface="Arial" panose="020B0604020202020204" pitchFamily="34" charset="0"/>
              </a:rPr>
              <a:t>sacche polliniche</a:t>
            </a:r>
            <a:r>
              <a:rPr lang="it-IT" altLang="it-IT" sz="1800">
                <a:solidFill>
                  <a:schemeClr val="tx1"/>
                </a:solidFill>
                <a:cs typeface="Arial" panose="020B0604020202020204" pitchFamily="34" charset="0"/>
              </a:rPr>
              <a:t>, omologhe ad uno sporangio (microsporangio), al cui interno si maturano i granuli pollinici (</a:t>
            </a:r>
            <a:r>
              <a:rPr lang="it-IT" altLang="it-IT" sz="1800" i="1">
                <a:solidFill>
                  <a:schemeClr val="tx1"/>
                </a:solidFill>
                <a:cs typeface="Arial" panose="020B0604020202020204" pitchFamily="34" charset="0"/>
              </a:rPr>
              <a:t>gametofiti maschili</a:t>
            </a:r>
            <a:r>
              <a:rPr lang="it-IT" altLang="it-IT" sz="1800">
                <a:solidFill>
                  <a:schemeClr val="tx1"/>
                </a:solidFill>
                <a:cs typeface="Arial" panose="020B0604020202020204" pitchFamily="34" charset="0"/>
              </a:rPr>
              <a:t>).</a:t>
            </a:r>
          </a:p>
        </p:txBody>
      </p:sp>
      <p:pic>
        <p:nvPicPr>
          <p:cNvPr id="15" name="Picture 5">
            <a:extLst>
              <a:ext uri="{FF2B5EF4-FFF2-40B4-BE49-F238E27FC236}">
                <a16:creationId xmlns:a16="http://schemas.microsoft.com/office/drawing/2014/main" id="{008D5B2C-03BC-495B-A732-5F4C282CCB9D}"/>
              </a:ext>
            </a:extLst>
          </p:cNvPr>
          <p:cNvPicPr>
            <a:picLocks noChangeAspect="1" noChangeArrowheads="1"/>
          </p:cNvPicPr>
          <p:nvPr/>
        </p:nvPicPr>
        <p:blipFill>
          <a:blip r:embed="rId2">
            <a:clrChange>
              <a:clrFrom>
                <a:srgbClr val="FFFFFF"/>
              </a:clrFrom>
              <a:clrTo>
                <a:srgbClr val="FFFFFF">
                  <a:alpha val="0"/>
                </a:srgbClr>
              </a:clrTo>
            </a:clrChange>
            <a:lum contrast="42000"/>
            <a:extLst>
              <a:ext uri="{28A0092B-C50C-407E-A947-70E740481C1C}">
                <a14:useLocalDpi xmlns:a14="http://schemas.microsoft.com/office/drawing/2010/main" val="0"/>
              </a:ext>
            </a:extLst>
          </a:blip>
          <a:srcRect/>
          <a:stretch>
            <a:fillRect/>
          </a:stretch>
        </p:blipFill>
        <p:spPr bwMode="auto">
          <a:xfrm>
            <a:off x="80963" y="2276475"/>
            <a:ext cx="8980487"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ine 6">
            <a:extLst>
              <a:ext uri="{FF2B5EF4-FFF2-40B4-BE49-F238E27FC236}">
                <a16:creationId xmlns:a16="http://schemas.microsoft.com/office/drawing/2014/main" id="{3066617A-52F0-47C8-ABDD-A84CCF316F4E}"/>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7" name="Text Box 7">
            <a:extLst>
              <a:ext uri="{FF2B5EF4-FFF2-40B4-BE49-F238E27FC236}">
                <a16:creationId xmlns:a16="http://schemas.microsoft.com/office/drawing/2014/main" id="{1D8A6B21-FA8F-47EB-8FCE-99E4D1DDE917}"/>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spTree>
    <p:extLst>
      <p:ext uri="{BB962C8B-B14F-4D97-AF65-F5344CB8AC3E}">
        <p14:creationId xmlns:p14="http://schemas.microsoft.com/office/powerpoint/2010/main" val="1272281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numero diapositiva 6">
            <a:extLst>
              <a:ext uri="{FF2B5EF4-FFF2-40B4-BE49-F238E27FC236}">
                <a16:creationId xmlns:a16="http://schemas.microsoft.com/office/drawing/2014/main" id="{586D5274-878E-4FEA-BEA0-F2FB2EBFCC53}"/>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34</a:t>
            </a:fld>
            <a:endParaRPr lang="it-IT" altLang="it-IT" sz="1100">
              <a:solidFill>
                <a:schemeClr val="bg1"/>
              </a:solidFill>
            </a:endParaRPr>
          </a:p>
        </p:txBody>
      </p:sp>
      <p:sp>
        <p:nvSpPr>
          <p:cNvPr id="16" name="Line 6">
            <a:extLst>
              <a:ext uri="{FF2B5EF4-FFF2-40B4-BE49-F238E27FC236}">
                <a16:creationId xmlns:a16="http://schemas.microsoft.com/office/drawing/2014/main" id="{3066617A-52F0-47C8-ABDD-A84CCF316F4E}"/>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7" name="Text Box 7">
            <a:extLst>
              <a:ext uri="{FF2B5EF4-FFF2-40B4-BE49-F238E27FC236}">
                <a16:creationId xmlns:a16="http://schemas.microsoft.com/office/drawing/2014/main" id="{1D8A6B21-FA8F-47EB-8FCE-99E4D1DDE917}"/>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sp>
        <p:nvSpPr>
          <p:cNvPr id="6" name="Rectangle 3">
            <a:extLst>
              <a:ext uri="{FF2B5EF4-FFF2-40B4-BE49-F238E27FC236}">
                <a16:creationId xmlns:a16="http://schemas.microsoft.com/office/drawing/2014/main" id="{1F79E81E-5EDB-40F0-A7B4-7BDCB4CA06A3}"/>
              </a:ext>
            </a:extLst>
          </p:cNvPr>
          <p:cNvSpPr>
            <a:spLocks noChangeArrowheads="1"/>
          </p:cNvSpPr>
          <p:nvPr/>
        </p:nvSpPr>
        <p:spPr bwMode="auto">
          <a:xfrm>
            <a:off x="1954213" y="630238"/>
            <a:ext cx="18415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it-IT" altLang="it-IT"/>
          </a:p>
        </p:txBody>
      </p:sp>
      <p:pic>
        <p:nvPicPr>
          <p:cNvPr id="7" name="Picture 13">
            <a:extLst>
              <a:ext uri="{FF2B5EF4-FFF2-40B4-BE49-F238E27FC236}">
                <a16:creationId xmlns:a16="http://schemas.microsoft.com/office/drawing/2014/main" id="{9A61BBB2-DFE7-4390-A730-ABA355352037}"/>
              </a:ext>
            </a:extLst>
          </p:cNvPr>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a:stretch>
            <a:fillRect/>
          </a:stretch>
        </p:blipFill>
        <p:spPr bwMode="auto">
          <a:xfrm>
            <a:off x="4015581" y="2133443"/>
            <a:ext cx="2046287" cy="25923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7" descr="pol corylus">
            <a:extLst>
              <a:ext uri="{FF2B5EF4-FFF2-40B4-BE49-F238E27FC236}">
                <a16:creationId xmlns:a16="http://schemas.microsoft.com/office/drawing/2014/main" id="{92E631D9-D614-4B86-A9BD-2F6ABF31A6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7517" y="3352929"/>
            <a:ext cx="2127250" cy="25146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8" descr="pol malva">
            <a:extLst>
              <a:ext uri="{FF2B5EF4-FFF2-40B4-BE49-F238E27FC236}">
                <a16:creationId xmlns:a16="http://schemas.microsoft.com/office/drawing/2014/main" id="{EE459EDF-DB36-4F38-8FD6-DCA8D116EB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76" y="3352929"/>
            <a:ext cx="2408239" cy="265426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9" descr="pol allium">
            <a:extLst>
              <a:ext uri="{FF2B5EF4-FFF2-40B4-BE49-F238E27FC236}">
                <a16:creationId xmlns:a16="http://schemas.microsoft.com/office/drawing/2014/main" id="{1E0CBADF-E040-49A2-A0F2-D51D0C99EC2B}"/>
              </a:ext>
            </a:extLst>
          </p:cNvPr>
          <p:cNvPicPr>
            <a:picLocks noChangeAspect="1" noChangeArrowheads="1"/>
          </p:cNvPicPr>
          <p:nvPr/>
        </p:nvPicPr>
        <p:blipFill>
          <a:blip r:embed="rId5">
            <a:lum bright="-12000" contrast="30000"/>
            <a:extLst>
              <a:ext uri="{28A0092B-C50C-407E-A947-70E740481C1C}">
                <a14:useLocalDpi xmlns:a14="http://schemas.microsoft.com/office/drawing/2010/main" val="0"/>
              </a:ext>
            </a:extLst>
          </a:blip>
          <a:srcRect/>
          <a:stretch>
            <a:fillRect/>
          </a:stretch>
        </p:blipFill>
        <p:spPr bwMode="auto">
          <a:xfrm>
            <a:off x="6817517" y="749299"/>
            <a:ext cx="1338263" cy="213518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0" descr="pol rhododendron">
            <a:extLst>
              <a:ext uri="{FF2B5EF4-FFF2-40B4-BE49-F238E27FC236}">
                <a16:creationId xmlns:a16="http://schemas.microsoft.com/office/drawing/2014/main" id="{682F485C-48AB-4A5F-844A-0058D8A0A989}"/>
              </a:ext>
            </a:extLst>
          </p:cNvPr>
          <p:cNvPicPr>
            <a:picLocks noChangeAspect="1" noChangeArrowheads="1"/>
          </p:cNvPicPr>
          <p:nvPr/>
        </p:nvPicPr>
        <p:blipFill>
          <a:blip r:embed="rId6">
            <a:lum bright="-6000" contrast="6000"/>
            <a:extLst>
              <a:ext uri="{28A0092B-C50C-407E-A947-70E740481C1C}">
                <a14:useLocalDpi xmlns:a14="http://schemas.microsoft.com/office/drawing/2010/main" val="0"/>
              </a:ext>
            </a:extLst>
          </a:blip>
          <a:srcRect/>
          <a:stretch>
            <a:fillRect/>
          </a:stretch>
        </p:blipFill>
        <p:spPr bwMode="auto">
          <a:xfrm>
            <a:off x="575074" y="700310"/>
            <a:ext cx="2408238" cy="251301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Google Shape;283;p13">
            <a:extLst>
              <a:ext uri="{FF2B5EF4-FFF2-40B4-BE49-F238E27FC236}">
                <a16:creationId xmlns:a16="http://schemas.microsoft.com/office/drawing/2014/main" id="{2564AAF0-32F3-469E-87F5-84C500F00080}"/>
              </a:ext>
            </a:extLst>
          </p:cNvPr>
          <p:cNvSpPr txBox="1"/>
          <p:nvPr/>
        </p:nvSpPr>
        <p:spPr>
          <a:xfrm>
            <a:off x="3028015" y="1474859"/>
            <a:ext cx="12954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libri"/>
              <a:buNone/>
            </a:pPr>
            <a:r>
              <a:rPr lang="en-US" sz="2000" b="0" i="1" u="none" dirty="0">
                <a:solidFill>
                  <a:schemeClr val="dk1"/>
                </a:solidFill>
                <a:latin typeface="Calibri"/>
                <a:ea typeface="Calibri"/>
                <a:cs typeface="Calibri"/>
                <a:sym typeface="Calibri"/>
              </a:rPr>
              <a:t>Erica</a:t>
            </a:r>
            <a:endParaRPr sz="2000" dirty="0"/>
          </a:p>
        </p:txBody>
      </p:sp>
      <p:sp>
        <p:nvSpPr>
          <p:cNvPr id="18" name="Google Shape;283;p13">
            <a:extLst>
              <a:ext uri="{FF2B5EF4-FFF2-40B4-BE49-F238E27FC236}">
                <a16:creationId xmlns:a16="http://schemas.microsoft.com/office/drawing/2014/main" id="{23C518CC-4BE2-490C-86C3-9776EF34516D}"/>
              </a:ext>
            </a:extLst>
          </p:cNvPr>
          <p:cNvSpPr txBox="1"/>
          <p:nvPr/>
        </p:nvSpPr>
        <p:spPr>
          <a:xfrm>
            <a:off x="3862354" y="744538"/>
            <a:ext cx="1922894"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libri"/>
              <a:buNone/>
            </a:pPr>
            <a:r>
              <a:rPr lang="en-US" sz="2000" dirty="0">
                <a:solidFill>
                  <a:schemeClr val="dk1"/>
                </a:solidFill>
                <a:latin typeface="Calibri"/>
                <a:ea typeface="Calibri"/>
                <a:cs typeface="Calibri"/>
                <a:sym typeface="Calibri"/>
              </a:rPr>
              <a:t>IL POLLINE</a:t>
            </a:r>
            <a:endParaRPr sz="2000" dirty="0"/>
          </a:p>
        </p:txBody>
      </p:sp>
      <p:sp>
        <p:nvSpPr>
          <p:cNvPr id="19" name="Google Shape;283;p13">
            <a:extLst>
              <a:ext uri="{FF2B5EF4-FFF2-40B4-BE49-F238E27FC236}">
                <a16:creationId xmlns:a16="http://schemas.microsoft.com/office/drawing/2014/main" id="{ED469B03-FBB6-4145-A759-FCC01ED53AC5}"/>
              </a:ext>
            </a:extLst>
          </p:cNvPr>
          <p:cNvSpPr txBox="1"/>
          <p:nvPr/>
        </p:nvSpPr>
        <p:spPr>
          <a:xfrm>
            <a:off x="3028015" y="5149479"/>
            <a:ext cx="12954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libri"/>
              <a:buNone/>
            </a:pPr>
            <a:r>
              <a:rPr lang="en-US" sz="2000" b="0" i="1" u="none" dirty="0">
                <a:solidFill>
                  <a:schemeClr val="dk1"/>
                </a:solidFill>
                <a:latin typeface="Calibri"/>
                <a:ea typeface="Calibri"/>
                <a:cs typeface="Calibri"/>
                <a:sym typeface="Calibri"/>
              </a:rPr>
              <a:t>Malva</a:t>
            </a:r>
            <a:endParaRPr sz="2000" dirty="0"/>
          </a:p>
        </p:txBody>
      </p:sp>
      <p:sp>
        <p:nvSpPr>
          <p:cNvPr id="20" name="Google Shape;283;p13">
            <a:extLst>
              <a:ext uri="{FF2B5EF4-FFF2-40B4-BE49-F238E27FC236}">
                <a16:creationId xmlns:a16="http://schemas.microsoft.com/office/drawing/2014/main" id="{83F38AAF-9589-4D5E-8445-FD9D9B5A9797}"/>
              </a:ext>
            </a:extLst>
          </p:cNvPr>
          <p:cNvSpPr txBox="1"/>
          <p:nvPr/>
        </p:nvSpPr>
        <p:spPr>
          <a:xfrm>
            <a:off x="4626313" y="1733374"/>
            <a:ext cx="12954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libri"/>
              <a:buNone/>
            </a:pPr>
            <a:r>
              <a:rPr lang="en-US" sz="2000" b="0" i="1" u="none" dirty="0" err="1">
                <a:solidFill>
                  <a:schemeClr val="dk1"/>
                </a:solidFill>
                <a:latin typeface="Calibri"/>
                <a:ea typeface="Calibri"/>
                <a:cs typeface="Calibri"/>
                <a:sym typeface="Calibri"/>
              </a:rPr>
              <a:t>Tilia</a:t>
            </a:r>
            <a:endParaRPr sz="2000" dirty="0"/>
          </a:p>
        </p:txBody>
      </p:sp>
      <p:sp>
        <p:nvSpPr>
          <p:cNvPr id="21" name="Google Shape;283;p13">
            <a:extLst>
              <a:ext uri="{FF2B5EF4-FFF2-40B4-BE49-F238E27FC236}">
                <a16:creationId xmlns:a16="http://schemas.microsoft.com/office/drawing/2014/main" id="{AE807FAB-C135-42CD-8329-75A6B411C89E}"/>
              </a:ext>
            </a:extLst>
          </p:cNvPr>
          <p:cNvSpPr txBox="1"/>
          <p:nvPr/>
        </p:nvSpPr>
        <p:spPr>
          <a:xfrm>
            <a:off x="8263729" y="1480087"/>
            <a:ext cx="12954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libri"/>
              <a:buNone/>
            </a:pPr>
            <a:r>
              <a:rPr lang="en-US" sz="2000" b="0" i="1" u="none" dirty="0">
                <a:solidFill>
                  <a:schemeClr val="dk1"/>
                </a:solidFill>
                <a:latin typeface="Calibri"/>
                <a:ea typeface="Calibri"/>
                <a:cs typeface="Calibri"/>
                <a:sym typeface="Calibri"/>
              </a:rPr>
              <a:t>Allium</a:t>
            </a:r>
            <a:endParaRPr sz="2000" dirty="0"/>
          </a:p>
        </p:txBody>
      </p:sp>
      <p:sp>
        <p:nvSpPr>
          <p:cNvPr id="22" name="Google Shape;283;p13">
            <a:extLst>
              <a:ext uri="{FF2B5EF4-FFF2-40B4-BE49-F238E27FC236}">
                <a16:creationId xmlns:a16="http://schemas.microsoft.com/office/drawing/2014/main" id="{1D403039-7FB0-4524-9BBA-D01750B26B80}"/>
              </a:ext>
            </a:extLst>
          </p:cNvPr>
          <p:cNvSpPr txBox="1"/>
          <p:nvPr/>
        </p:nvSpPr>
        <p:spPr>
          <a:xfrm>
            <a:off x="5898733" y="5149478"/>
            <a:ext cx="12954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libri"/>
              <a:buNone/>
            </a:pPr>
            <a:r>
              <a:rPr lang="en-US" sz="2000" b="0" i="1" u="none" dirty="0">
                <a:solidFill>
                  <a:schemeClr val="dk1"/>
                </a:solidFill>
                <a:latin typeface="Calibri"/>
                <a:ea typeface="Calibri"/>
                <a:cs typeface="Calibri"/>
                <a:sym typeface="Calibri"/>
              </a:rPr>
              <a:t>Corylus</a:t>
            </a:r>
            <a:endParaRPr sz="2000" dirty="0"/>
          </a:p>
        </p:txBody>
      </p:sp>
      <p:sp>
        <p:nvSpPr>
          <p:cNvPr id="23" name="Google Shape;283;p13">
            <a:extLst>
              <a:ext uri="{FF2B5EF4-FFF2-40B4-BE49-F238E27FC236}">
                <a16:creationId xmlns:a16="http://schemas.microsoft.com/office/drawing/2014/main" id="{E0A31B2F-E910-4DE2-93AB-1BCDBCD368BB}"/>
              </a:ext>
            </a:extLst>
          </p:cNvPr>
          <p:cNvSpPr txBox="1"/>
          <p:nvPr/>
        </p:nvSpPr>
        <p:spPr>
          <a:xfrm>
            <a:off x="3397558" y="5684994"/>
            <a:ext cx="3239645" cy="400069"/>
          </a:xfrm>
          <a:prstGeom prst="rect">
            <a:avLst/>
          </a:prstGeom>
          <a:noFill/>
          <a:ln>
            <a:noFill/>
          </a:ln>
        </p:spPr>
        <p:txBody>
          <a:bodyPr spcFirstLastPara="1" wrap="square" lIns="91425" tIns="45700" rIns="91425" bIns="45700" anchor="t" anchorCtr="0">
            <a:spAutoFit/>
          </a:bodyPr>
          <a:lstStyle/>
          <a:p>
            <a:pPr lvl="0">
              <a:buClr>
                <a:schemeClr val="dk1"/>
              </a:buClr>
              <a:buSzPts val="1400"/>
            </a:pPr>
            <a:r>
              <a:rPr lang="en-US" sz="2000" b="0" u="none" dirty="0" err="1">
                <a:solidFill>
                  <a:schemeClr val="tx1">
                    <a:lumMod val="50000"/>
                  </a:schemeClr>
                </a:solidFill>
                <a:latin typeface="Calibri"/>
                <a:ea typeface="Calibri"/>
                <a:cs typeface="Calibri"/>
                <a:sym typeface="Calibri"/>
              </a:rPr>
              <a:t>Ogni</a:t>
            </a:r>
            <a:r>
              <a:rPr lang="en-US" sz="2000" b="0" u="none" dirty="0">
                <a:solidFill>
                  <a:schemeClr val="tx1">
                    <a:lumMod val="50000"/>
                  </a:schemeClr>
                </a:solidFill>
                <a:latin typeface="Calibri"/>
                <a:ea typeface="Calibri"/>
                <a:cs typeface="Calibri"/>
                <a:sym typeface="Calibri"/>
              </a:rPr>
              <a:t> </a:t>
            </a:r>
            <a:r>
              <a:rPr lang="en-US" sz="2000" b="0" u="none" dirty="0" err="1">
                <a:solidFill>
                  <a:schemeClr val="tx1">
                    <a:lumMod val="50000"/>
                  </a:schemeClr>
                </a:solidFill>
                <a:latin typeface="Calibri"/>
                <a:ea typeface="Calibri"/>
                <a:cs typeface="Calibri"/>
                <a:sym typeface="Calibri"/>
              </a:rPr>
              <a:t>tacca</a:t>
            </a:r>
            <a:r>
              <a:rPr lang="en-US" sz="2000" b="0" u="none" dirty="0">
                <a:solidFill>
                  <a:schemeClr val="tx1">
                    <a:lumMod val="50000"/>
                  </a:schemeClr>
                </a:solidFill>
                <a:latin typeface="Calibri"/>
                <a:ea typeface="Calibri"/>
                <a:cs typeface="Calibri"/>
                <a:sym typeface="Calibri"/>
              </a:rPr>
              <a:t> equivale a </a:t>
            </a:r>
            <a:r>
              <a:rPr lang="en-US" sz="2000" dirty="0">
                <a:solidFill>
                  <a:schemeClr val="tx1">
                    <a:lumMod val="50000"/>
                  </a:schemeClr>
                </a:solidFill>
                <a:latin typeface="Calibri"/>
                <a:ea typeface="Calibri"/>
                <a:cs typeface="Calibri"/>
                <a:sym typeface="Calibri"/>
              </a:rPr>
              <a:t>10 µm</a:t>
            </a:r>
            <a:endParaRPr sz="2000" dirty="0">
              <a:solidFill>
                <a:schemeClr val="tx1">
                  <a:lumMod val="50000"/>
                </a:schemeClr>
              </a:solidFill>
            </a:endParaRPr>
          </a:p>
        </p:txBody>
      </p:sp>
    </p:spTree>
    <p:extLst>
      <p:ext uri="{BB962C8B-B14F-4D97-AF65-F5344CB8AC3E}">
        <p14:creationId xmlns:p14="http://schemas.microsoft.com/office/powerpoint/2010/main" val="5386700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Line 9">
            <a:extLst>
              <a:ext uri="{FF2B5EF4-FFF2-40B4-BE49-F238E27FC236}">
                <a16:creationId xmlns:a16="http://schemas.microsoft.com/office/drawing/2014/main" id="{3ED34922-9135-43B7-B420-49935D546487}"/>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8435" name="Text Box 10">
            <a:extLst>
              <a:ext uri="{FF2B5EF4-FFF2-40B4-BE49-F238E27FC236}">
                <a16:creationId xmlns:a16="http://schemas.microsoft.com/office/drawing/2014/main" id="{7E6A70AE-7854-4D79-8676-0C42FA680C31}"/>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pic>
        <p:nvPicPr>
          <p:cNvPr id="18438" name="Picture 5" descr="A close up of a flower&#10;&#10;Description automatically generated">
            <a:extLst>
              <a:ext uri="{FF2B5EF4-FFF2-40B4-BE49-F238E27FC236}">
                <a16:creationId xmlns:a16="http://schemas.microsoft.com/office/drawing/2014/main" id="{23065D0F-603B-4E09-93B8-02E0FD049D0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1289" y="2827982"/>
            <a:ext cx="2110424" cy="2540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 Box 6">
            <a:extLst>
              <a:ext uri="{FF2B5EF4-FFF2-40B4-BE49-F238E27FC236}">
                <a16:creationId xmlns:a16="http://schemas.microsoft.com/office/drawing/2014/main" id="{4BCA3774-B9A9-4F26-92FD-CCA3F59B95B0}"/>
              </a:ext>
            </a:extLst>
          </p:cNvPr>
          <p:cNvSpPr txBox="1">
            <a:spLocks noChangeArrowheads="1"/>
          </p:cNvSpPr>
          <p:nvPr/>
        </p:nvSpPr>
        <p:spPr bwMode="auto">
          <a:xfrm>
            <a:off x="457200" y="5368925"/>
            <a:ext cx="1814513"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800" i="1">
                <a:solidFill>
                  <a:schemeClr val="tx1"/>
                </a:solidFill>
                <a:cs typeface="Arial" panose="020B0604020202020204" pitchFamily="34" charset="0"/>
              </a:rPr>
              <a:t>Papaver rhoeas</a:t>
            </a:r>
          </a:p>
        </p:txBody>
      </p:sp>
      <p:pic>
        <p:nvPicPr>
          <p:cNvPr id="18442" name="Picture 10" descr="A close up of a flower garden&#10;&#10;Description automatically generated">
            <a:extLst>
              <a:ext uri="{FF2B5EF4-FFF2-40B4-BE49-F238E27FC236}">
                <a16:creationId xmlns:a16="http://schemas.microsoft.com/office/drawing/2014/main" id="{EE5F68F9-FA88-4105-949C-189C2DB733B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3459" y="2815282"/>
            <a:ext cx="1906587" cy="2540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4" name="Text Box 6">
            <a:extLst>
              <a:ext uri="{FF2B5EF4-FFF2-40B4-BE49-F238E27FC236}">
                <a16:creationId xmlns:a16="http://schemas.microsoft.com/office/drawing/2014/main" id="{77F02558-DE2B-4F7A-904A-BA3F6C5D6723}"/>
              </a:ext>
            </a:extLst>
          </p:cNvPr>
          <p:cNvSpPr txBox="1">
            <a:spLocks noChangeArrowheads="1"/>
          </p:cNvSpPr>
          <p:nvPr/>
        </p:nvSpPr>
        <p:spPr bwMode="auto">
          <a:xfrm>
            <a:off x="6813773" y="5368925"/>
            <a:ext cx="18002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800" i="1">
                <a:solidFill>
                  <a:schemeClr val="tx1"/>
                </a:solidFill>
                <a:cs typeface="Arial" panose="020B0604020202020204" pitchFamily="34" charset="0"/>
              </a:rPr>
              <a:t>Acanthus mollis</a:t>
            </a:r>
          </a:p>
        </p:txBody>
      </p:sp>
      <p:sp>
        <p:nvSpPr>
          <p:cNvPr id="18446" name="Rectangle 4">
            <a:extLst>
              <a:ext uri="{FF2B5EF4-FFF2-40B4-BE49-F238E27FC236}">
                <a16:creationId xmlns:a16="http://schemas.microsoft.com/office/drawing/2014/main" id="{F6DD4C50-D8FD-4E6D-BD88-8F14AC687B8E}"/>
              </a:ext>
            </a:extLst>
          </p:cNvPr>
          <p:cNvSpPr>
            <a:spLocks noChangeArrowheads="1"/>
          </p:cNvSpPr>
          <p:nvPr/>
        </p:nvSpPr>
        <p:spPr bwMode="auto">
          <a:xfrm>
            <a:off x="5818188" y="5724525"/>
            <a:ext cx="2836862"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 typeface="Times New Roman" panose="02020603050405020304" pitchFamily="18" charset="0"/>
              <a:buNone/>
            </a:pPr>
            <a:r>
              <a:rPr lang="it-IT" altLang="it-IT" sz="1800" b="1">
                <a:solidFill>
                  <a:schemeClr val="tx1"/>
                </a:solidFill>
                <a:cs typeface="Arial" panose="020B0604020202020204" pitchFamily="34" charset="0"/>
              </a:rPr>
              <a:t>infiorescenza multiflora</a:t>
            </a:r>
            <a:r>
              <a:rPr lang="it-IT" altLang="it-IT" sz="1800">
                <a:solidFill>
                  <a:schemeClr val="tx1"/>
                </a:solidFill>
                <a:cs typeface="Arial" panose="020B0604020202020204" pitchFamily="34" charset="0"/>
              </a:rPr>
              <a:t> </a:t>
            </a:r>
          </a:p>
          <a:p>
            <a:pPr eaLnBrk="1" hangingPunct="1">
              <a:lnSpc>
                <a:spcPct val="95000"/>
              </a:lnSpc>
              <a:spcBef>
                <a:spcPct val="0"/>
              </a:spcBef>
              <a:buClr>
                <a:srgbClr val="FFFFCC"/>
              </a:buClr>
              <a:buFont typeface="Times New Roman" panose="02020603050405020304" pitchFamily="18" charset="0"/>
              <a:buNone/>
            </a:pPr>
            <a:endParaRPr lang="it-IT" altLang="it-IT" sz="1800">
              <a:solidFill>
                <a:schemeClr val="tx1"/>
              </a:solidFill>
              <a:cs typeface="Arial" panose="020B0604020202020204" pitchFamily="34" charset="0"/>
            </a:endParaRPr>
          </a:p>
        </p:txBody>
      </p:sp>
      <p:sp>
        <p:nvSpPr>
          <p:cNvPr id="18447" name="Rectangle 4">
            <a:extLst>
              <a:ext uri="{FF2B5EF4-FFF2-40B4-BE49-F238E27FC236}">
                <a16:creationId xmlns:a16="http://schemas.microsoft.com/office/drawing/2014/main" id="{E62DA257-0E22-45A8-B350-30736696E2F1}"/>
              </a:ext>
            </a:extLst>
          </p:cNvPr>
          <p:cNvSpPr>
            <a:spLocks noChangeArrowheads="1"/>
          </p:cNvSpPr>
          <p:nvPr/>
        </p:nvSpPr>
        <p:spPr bwMode="auto">
          <a:xfrm>
            <a:off x="1026623" y="5724525"/>
            <a:ext cx="2836862"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 typeface="Times New Roman" panose="02020603050405020304" pitchFamily="18" charset="0"/>
              <a:buNone/>
            </a:pPr>
            <a:r>
              <a:rPr lang="it-IT" altLang="it-IT" sz="1800" b="1" dirty="0">
                <a:solidFill>
                  <a:schemeClr val="tx1"/>
                </a:solidFill>
                <a:cs typeface="Arial" panose="020B0604020202020204" pitchFamily="34" charset="0"/>
              </a:rPr>
              <a:t>fiore solitario</a:t>
            </a: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p:txBody>
      </p:sp>
      <p:pic>
        <p:nvPicPr>
          <p:cNvPr id="16" name="Picture 5">
            <a:extLst>
              <a:ext uri="{FF2B5EF4-FFF2-40B4-BE49-F238E27FC236}">
                <a16:creationId xmlns:a16="http://schemas.microsoft.com/office/drawing/2014/main" id="{6003270B-AA32-467C-9B95-D9858622520C}"/>
              </a:ext>
            </a:extLst>
          </p:cNvPr>
          <p:cNvPicPr>
            <a:picLocks noChangeAspect="1" noChangeArrowheads="1"/>
          </p:cNvPicPr>
          <p:nvPr/>
        </p:nvPicPr>
        <p:blipFill>
          <a:blip r:embed="rId4">
            <a:clrChange>
              <a:clrFrom>
                <a:srgbClr val="DFE9E8"/>
              </a:clrFrom>
              <a:clrTo>
                <a:srgbClr val="DFE9E8">
                  <a:alpha val="0"/>
                </a:srgbClr>
              </a:clrTo>
            </a:clrChange>
            <a:lum bright="-6000" contrast="12000"/>
            <a:extLst>
              <a:ext uri="{28A0092B-C50C-407E-A947-70E740481C1C}">
                <a14:useLocalDpi xmlns:a14="http://schemas.microsoft.com/office/drawing/2010/main"/>
              </a:ext>
            </a:extLst>
          </a:blip>
          <a:srcRect/>
          <a:stretch>
            <a:fillRect/>
          </a:stretch>
        </p:blipFill>
        <p:spPr bwMode="auto">
          <a:xfrm>
            <a:off x="2307187" y="2827982"/>
            <a:ext cx="1302787" cy="27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a:extLst>
              <a:ext uri="{FF2B5EF4-FFF2-40B4-BE49-F238E27FC236}">
                <a16:creationId xmlns:a16="http://schemas.microsoft.com/office/drawing/2014/main" id="{475CAA6F-F2F8-4972-B139-FA80CB9DEBA9}"/>
              </a:ext>
            </a:extLst>
          </p:cNvPr>
          <p:cNvPicPr>
            <a:picLocks noChangeAspect="1" noChangeArrowheads="1"/>
          </p:cNvPicPr>
          <p:nvPr/>
        </p:nvPicPr>
        <p:blipFill>
          <a:blip r:embed="rId5">
            <a:clrChange>
              <a:clrFrom>
                <a:srgbClr val="DFE9E8"/>
              </a:clrFrom>
              <a:clrTo>
                <a:srgbClr val="DFE9E8">
                  <a:alpha val="0"/>
                </a:srgbClr>
              </a:clrTo>
            </a:clrChange>
            <a:lum bright="-6000" contrast="12000"/>
            <a:extLst>
              <a:ext uri="{28A0092B-C50C-407E-A947-70E740481C1C}">
                <a14:useLocalDpi xmlns:a14="http://schemas.microsoft.com/office/drawing/2010/main"/>
              </a:ext>
            </a:extLst>
          </a:blip>
          <a:srcRect/>
          <a:stretch>
            <a:fillRect/>
          </a:stretch>
        </p:blipFill>
        <p:spPr bwMode="auto">
          <a:xfrm>
            <a:off x="5288645" y="2813628"/>
            <a:ext cx="1416955" cy="2704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4">
            <a:extLst>
              <a:ext uri="{FF2B5EF4-FFF2-40B4-BE49-F238E27FC236}">
                <a16:creationId xmlns:a16="http://schemas.microsoft.com/office/drawing/2014/main" id="{A4D30A89-16EB-4EBB-A72E-4A75FCEA906E}"/>
              </a:ext>
            </a:extLst>
          </p:cNvPr>
          <p:cNvSpPr>
            <a:spLocks noChangeArrowheads="1"/>
          </p:cNvSpPr>
          <p:nvPr/>
        </p:nvSpPr>
        <p:spPr bwMode="auto">
          <a:xfrm>
            <a:off x="287338" y="830263"/>
            <a:ext cx="85693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nSpc>
                <a:spcPct val="95000"/>
              </a:lnSpc>
              <a:spcBef>
                <a:spcPct val="0"/>
              </a:spcBef>
              <a:buClr>
                <a:srgbClr val="FFFFCC"/>
              </a:buClr>
              <a:buFont typeface="Times New Roman" panose="02020603050405020304" pitchFamily="18" charset="0"/>
              <a:buNone/>
            </a:pPr>
            <a:r>
              <a:rPr lang="en-GB" altLang="it-IT" sz="1800" dirty="0">
                <a:solidFill>
                  <a:schemeClr val="tx1"/>
                </a:solidFill>
                <a:cs typeface="Arial" panose="020B0604020202020204" pitchFamily="34" charset="0"/>
              </a:rPr>
              <a:t>I </a:t>
            </a:r>
            <a:r>
              <a:rPr lang="en-GB" altLang="it-IT" sz="1800" dirty="0" err="1">
                <a:solidFill>
                  <a:schemeClr val="tx1"/>
                </a:solidFill>
                <a:cs typeface="Arial" panose="020B0604020202020204" pitchFamily="34" charset="0"/>
              </a:rPr>
              <a:t>fiori</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possono</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essere</a:t>
            </a:r>
            <a:r>
              <a:rPr lang="en-GB" altLang="it-IT" sz="1800" dirty="0">
                <a:solidFill>
                  <a:schemeClr val="tx1"/>
                </a:solidFill>
                <a:cs typeface="Arial" panose="020B0604020202020204" pitchFamily="34" charset="0"/>
              </a:rPr>
              <a:t> </a:t>
            </a:r>
            <a:r>
              <a:rPr lang="en-GB" altLang="it-IT" sz="1800" b="1" dirty="0" err="1">
                <a:solidFill>
                  <a:schemeClr val="tx1"/>
                </a:solidFill>
                <a:cs typeface="Arial" panose="020B0604020202020204" pitchFamily="34" charset="0"/>
              </a:rPr>
              <a:t>solitari</a:t>
            </a:r>
            <a:r>
              <a:rPr lang="en-GB" altLang="it-IT" sz="1800" dirty="0">
                <a:solidFill>
                  <a:schemeClr val="tx1"/>
                </a:solidFill>
                <a:cs typeface="Arial" panose="020B0604020202020204" pitchFamily="34" charset="0"/>
              </a:rPr>
              <a:t> o </a:t>
            </a:r>
            <a:r>
              <a:rPr lang="en-GB" altLang="it-IT" sz="1800" dirty="0" err="1">
                <a:solidFill>
                  <a:schemeClr val="tx1"/>
                </a:solidFill>
                <a:cs typeface="Arial" panose="020B0604020202020204" pitchFamily="34" charset="0"/>
              </a:rPr>
              <a:t>riuniti</a:t>
            </a:r>
            <a:r>
              <a:rPr lang="en-GB" altLang="it-IT" sz="1800" dirty="0">
                <a:solidFill>
                  <a:schemeClr val="tx1"/>
                </a:solidFill>
                <a:cs typeface="Arial" panose="020B0604020202020204" pitchFamily="34" charset="0"/>
              </a:rPr>
              <a:t> in </a:t>
            </a:r>
            <a:r>
              <a:rPr lang="en-GB" altLang="it-IT" sz="1800" dirty="0" err="1">
                <a:solidFill>
                  <a:schemeClr val="tx1"/>
                </a:solidFill>
                <a:cs typeface="Arial" panose="020B0604020202020204" pitchFamily="34" charset="0"/>
              </a:rPr>
              <a:t>strutture</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chiamate</a:t>
            </a:r>
            <a:r>
              <a:rPr lang="en-GB" altLang="it-IT" sz="1800" dirty="0">
                <a:solidFill>
                  <a:schemeClr val="tx1"/>
                </a:solidFill>
                <a:cs typeface="Arial" panose="020B0604020202020204" pitchFamily="34" charset="0"/>
              </a:rPr>
              <a:t> </a:t>
            </a:r>
            <a:r>
              <a:rPr lang="en-GB" altLang="it-IT" sz="1800" b="1" dirty="0" err="1">
                <a:solidFill>
                  <a:schemeClr val="tx1"/>
                </a:solidFill>
                <a:cs typeface="Arial" panose="020B0604020202020204" pitchFamily="34" charset="0"/>
              </a:rPr>
              <a:t>infiorescenze</a:t>
            </a:r>
            <a:r>
              <a:rPr lang="en-GB" altLang="it-IT" sz="1800" dirty="0">
                <a:solidFill>
                  <a:schemeClr val="tx1"/>
                </a:solidFill>
                <a:cs typeface="Arial" panose="020B0604020202020204" pitchFamily="34" charset="0"/>
              </a:rPr>
              <a:t>, (dal </a:t>
            </a:r>
            <a:r>
              <a:rPr lang="en-GB" altLang="it-IT" sz="1800" dirty="0" err="1">
                <a:solidFill>
                  <a:schemeClr val="tx1"/>
                </a:solidFill>
                <a:cs typeface="Arial" panose="020B0604020202020204" pitchFamily="34" charset="0"/>
              </a:rPr>
              <a:t>latino</a:t>
            </a:r>
            <a:r>
              <a:rPr lang="en-GB" altLang="it-IT" sz="1800" dirty="0">
                <a:solidFill>
                  <a:schemeClr val="tx1"/>
                </a:solidFill>
                <a:cs typeface="Arial" panose="020B0604020202020204" pitchFamily="34" charset="0"/>
              </a:rPr>
              <a:t> </a:t>
            </a:r>
            <a:r>
              <a:rPr lang="en-GB" altLang="it-IT" sz="1800" i="1" dirty="0" err="1">
                <a:solidFill>
                  <a:schemeClr val="tx1"/>
                </a:solidFill>
                <a:cs typeface="Arial" panose="020B0604020202020204" pitchFamily="34" charset="0"/>
              </a:rPr>
              <a:t>inflorescere</a:t>
            </a:r>
            <a:r>
              <a:rPr lang="en-GB" altLang="it-IT" sz="1800" i="1" dirty="0">
                <a:solidFill>
                  <a:schemeClr val="tx1"/>
                </a:solidFill>
                <a:cs typeface="Arial" panose="020B0604020202020204" pitchFamily="34" charset="0"/>
              </a:rPr>
              <a:t>, </a:t>
            </a:r>
            <a:r>
              <a:rPr lang="en-GB" altLang="it-IT" sz="1800" i="1" dirty="0" err="1">
                <a:solidFill>
                  <a:schemeClr val="tx1"/>
                </a:solidFill>
                <a:cs typeface="Arial" panose="020B0604020202020204" pitchFamily="34" charset="0"/>
              </a:rPr>
              <a:t>fiorire</a:t>
            </a:r>
            <a:r>
              <a:rPr lang="en-GB" altLang="it-IT" sz="1800" dirty="0">
                <a:solidFill>
                  <a:schemeClr val="tx1"/>
                </a:solidFill>
                <a:cs typeface="Arial" panose="020B0604020202020204" pitchFamily="34" charset="0"/>
              </a:rPr>
              <a:t>), con </a:t>
            </a:r>
            <a:r>
              <a:rPr lang="en-GB" altLang="it-IT" sz="1800" dirty="0" err="1">
                <a:solidFill>
                  <a:schemeClr val="tx1"/>
                </a:solidFill>
                <a:cs typeface="Arial" panose="020B0604020202020204" pitchFamily="34" charset="0"/>
              </a:rPr>
              <a:t>distribuzione</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varia</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dei</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fiori</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sull’asse</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fiorale</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portante</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spiga</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corimbo</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ombrella</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capolino</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spadice</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cima</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pannocchia</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ecc</a:t>
            </a:r>
            <a:r>
              <a:rPr lang="en-GB" altLang="it-IT" sz="1800" dirty="0">
                <a:solidFill>
                  <a:schemeClr val="tx1"/>
                </a:solidFill>
                <a:cs typeface="Arial" panose="020B0604020202020204" pitchFamily="34" charset="0"/>
              </a:rPr>
              <a:t>)</a:t>
            </a:r>
            <a:r>
              <a:rPr lang="en-GB" altLang="it-IT" sz="1800" i="1" dirty="0">
                <a:solidFill>
                  <a:schemeClr val="tx1"/>
                </a:solidFill>
                <a:cs typeface="Arial" panose="020B0604020202020204" pitchFamily="34" charset="0"/>
              </a:rPr>
              <a:t>. </a:t>
            </a:r>
            <a:r>
              <a:rPr lang="en-GB" altLang="it-IT" sz="1800" dirty="0">
                <a:solidFill>
                  <a:schemeClr val="tx1"/>
                </a:solidFill>
                <a:cs typeface="Arial" panose="020B0604020202020204" pitchFamily="34" charset="0"/>
              </a:rPr>
              <a:t>I </a:t>
            </a:r>
            <a:r>
              <a:rPr lang="en-GB" altLang="it-IT" sz="1800" dirty="0" err="1">
                <a:solidFill>
                  <a:schemeClr val="tx1"/>
                </a:solidFill>
                <a:cs typeface="Arial" panose="020B0604020202020204" pitchFamily="34" charset="0"/>
              </a:rPr>
              <a:t>fiori</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che</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compongono</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un’infiorescenza</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hanno</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disposizioni</a:t>
            </a:r>
            <a:r>
              <a:rPr lang="en-GB" altLang="it-IT" sz="1800" dirty="0">
                <a:solidFill>
                  <a:schemeClr val="tx1"/>
                </a:solidFill>
                <a:cs typeface="Arial" panose="020B0604020202020204" pitchFamily="34" charset="0"/>
              </a:rPr>
              <a:t> </a:t>
            </a:r>
            <a:r>
              <a:rPr lang="en-GB" altLang="it-IT" sz="1800" dirty="0" err="1">
                <a:solidFill>
                  <a:schemeClr val="tx1"/>
                </a:solidFill>
                <a:cs typeface="Arial" panose="020B0604020202020204" pitchFamily="34" charset="0"/>
              </a:rPr>
              <a:t>caratteristiche</a:t>
            </a:r>
            <a:r>
              <a:rPr lang="en-GB" altLang="it-IT" sz="1800" dirty="0">
                <a:solidFill>
                  <a:schemeClr val="tx1"/>
                </a:solidFill>
                <a:cs typeface="Arial" panose="020B0604020202020204" pitchFamily="34" charset="0"/>
              </a:rPr>
              <a:t>. </a:t>
            </a:r>
          </a:p>
        </p:txBody>
      </p:sp>
      <p:sp>
        <p:nvSpPr>
          <p:cNvPr id="19" name="Segnaposto numero diapositiva 6">
            <a:extLst>
              <a:ext uri="{FF2B5EF4-FFF2-40B4-BE49-F238E27FC236}">
                <a16:creationId xmlns:a16="http://schemas.microsoft.com/office/drawing/2014/main" id="{9EAB385E-99F9-4079-97DC-E5F62556BEC8}"/>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35</a:t>
            </a:fld>
            <a:endParaRPr lang="it-IT" altLang="it-IT" sz="1100">
              <a:solidFill>
                <a:schemeClr val="bg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7" descr="A close up of a map&#10;&#10;Description automatically generated">
            <a:extLst>
              <a:ext uri="{FF2B5EF4-FFF2-40B4-BE49-F238E27FC236}">
                <a16:creationId xmlns:a16="http://schemas.microsoft.com/office/drawing/2014/main" id="{30BDB87C-F938-44AE-B81D-1778F8408FB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t="-5065"/>
          <a:stretch>
            <a:fillRect/>
          </a:stretch>
        </p:blipFill>
        <p:spPr bwMode="auto">
          <a:xfrm>
            <a:off x="1063625" y="3644900"/>
            <a:ext cx="701675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7">
            <a:extLst>
              <a:ext uri="{FF2B5EF4-FFF2-40B4-BE49-F238E27FC236}">
                <a16:creationId xmlns:a16="http://schemas.microsoft.com/office/drawing/2014/main" id="{4F576F02-5707-4E5D-988C-04929BD18F4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49438" y="1327150"/>
            <a:ext cx="5418137"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Line 9">
            <a:extLst>
              <a:ext uri="{FF2B5EF4-FFF2-40B4-BE49-F238E27FC236}">
                <a16:creationId xmlns:a16="http://schemas.microsoft.com/office/drawing/2014/main" id="{2EF45689-1DDC-46BE-9D3D-B5E81AFCE48C}"/>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9461" name="Text Box 10">
            <a:extLst>
              <a:ext uri="{FF2B5EF4-FFF2-40B4-BE49-F238E27FC236}">
                <a16:creationId xmlns:a16="http://schemas.microsoft.com/office/drawing/2014/main" id="{4BA647F8-0003-4F4C-A5B1-5A31CC543685}"/>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sp>
        <p:nvSpPr>
          <p:cNvPr id="19463" name="Rectangle 4">
            <a:extLst>
              <a:ext uri="{FF2B5EF4-FFF2-40B4-BE49-F238E27FC236}">
                <a16:creationId xmlns:a16="http://schemas.microsoft.com/office/drawing/2014/main" id="{ADC9D8DF-5A2E-485B-A5A1-E84208C9377D}"/>
              </a:ext>
            </a:extLst>
          </p:cNvPr>
          <p:cNvSpPr>
            <a:spLocks noChangeArrowheads="1"/>
          </p:cNvSpPr>
          <p:nvPr/>
        </p:nvSpPr>
        <p:spPr bwMode="auto">
          <a:xfrm>
            <a:off x="119063" y="620713"/>
            <a:ext cx="8878887"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Le infiorescenze mostrano una grande variabilità nella forma e nella disposizione, tuttavia si distinguono in due grandi categorie:</a:t>
            </a:r>
          </a:p>
        </p:txBody>
      </p:sp>
      <p:sp>
        <p:nvSpPr>
          <p:cNvPr id="19464" name="Rectangle 10">
            <a:extLst>
              <a:ext uri="{FF2B5EF4-FFF2-40B4-BE49-F238E27FC236}">
                <a16:creationId xmlns:a16="http://schemas.microsoft.com/office/drawing/2014/main" id="{4AF998CC-0902-4DF5-BA48-57CB8852AFB6}"/>
              </a:ext>
            </a:extLst>
          </p:cNvPr>
          <p:cNvSpPr>
            <a:spLocks noChangeArrowheads="1"/>
          </p:cNvSpPr>
          <p:nvPr/>
        </p:nvSpPr>
        <p:spPr bwMode="auto">
          <a:xfrm>
            <a:off x="119063" y="1316038"/>
            <a:ext cx="8878887"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Infiorescenze </a:t>
            </a:r>
            <a:r>
              <a:rPr lang="it-IT" altLang="it-IT" sz="1800" b="1">
                <a:solidFill>
                  <a:schemeClr val="tx1"/>
                </a:solidFill>
                <a:cs typeface="Arial" panose="020B0604020202020204" pitchFamily="34" charset="0"/>
              </a:rPr>
              <a:t>definite</a:t>
            </a:r>
            <a:r>
              <a:rPr lang="it-IT" altLang="it-IT" sz="1800">
                <a:solidFill>
                  <a:schemeClr val="tx1"/>
                </a:solidFill>
                <a:cs typeface="Arial" panose="020B0604020202020204" pitchFamily="34" charset="0"/>
              </a:rPr>
              <a:t> o </a:t>
            </a:r>
            <a:r>
              <a:rPr lang="it-IT" altLang="it-IT" sz="1800" i="1">
                <a:solidFill>
                  <a:schemeClr val="tx1"/>
                </a:solidFill>
                <a:cs typeface="Arial" panose="020B0604020202020204" pitchFamily="34" charset="0"/>
              </a:rPr>
              <a:t>cimose</a:t>
            </a:r>
            <a:r>
              <a:rPr lang="it-IT" altLang="it-IT" sz="1800">
                <a:solidFill>
                  <a:schemeClr val="tx1"/>
                </a:solidFill>
                <a:cs typeface="Arial" panose="020B0604020202020204" pitchFamily="34" charset="0"/>
              </a:rPr>
              <a:t>, in cui l’asse principale termina in un fiore</a:t>
            </a:r>
          </a:p>
        </p:txBody>
      </p:sp>
      <p:sp>
        <p:nvSpPr>
          <p:cNvPr id="19465" name="Rectangle 12">
            <a:extLst>
              <a:ext uri="{FF2B5EF4-FFF2-40B4-BE49-F238E27FC236}">
                <a16:creationId xmlns:a16="http://schemas.microsoft.com/office/drawing/2014/main" id="{EA592443-3D47-430F-8369-6F27166718A9}"/>
              </a:ext>
            </a:extLst>
          </p:cNvPr>
          <p:cNvSpPr>
            <a:spLocks noChangeArrowheads="1"/>
          </p:cNvSpPr>
          <p:nvPr/>
        </p:nvSpPr>
        <p:spPr bwMode="auto">
          <a:xfrm>
            <a:off x="119063" y="3429000"/>
            <a:ext cx="9024937"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Infiorescenze </a:t>
            </a:r>
            <a:r>
              <a:rPr lang="it-IT" altLang="it-IT" sz="1800" b="1">
                <a:solidFill>
                  <a:schemeClr val="tx1"/>
                </a:solidFill>
                <a:cs typeface="Arial" panose="020B0604020202020204" pitchFamily="34" charset="0"/>
              </a:rPr>
              <a:t>indefinite</a:t>
            </a:r>
            <a:r>
              <a:rPr lang="it-IT" altLang="it-IT" sz="1800">
                <a:solidFill>
                  <a:schemeClr val="tx1"/>
                </a:solidFill>
                <a:cs typeface="Arial" panose="020B0604020202020204" pitchFamily="34" charset="0"/>
              </a:rPr>
              <a:t> o </a:t>
            </a:r>
            <a:r>
              <a:rPr lang="it-IT" altLang="it-IT" sz="1800" i="1">
                <a:solidFill>
                  <a:schemeClr val="tx1"/>
                </a:solidFill>
                <a:cs typeface="Arial" panose="020B0604020202020204" pitchFamily="34" charset="0"/>
              </a:rPr>
              <a:t>racemose</a:t>
            </a:r>
            <a:r>
              <a:rPr lang="it-IT" altLang="it-IT" sz="1800">
                <a:solidFill>
                  <a:schemeClr val="tx1"/>
                </a:solidFill>
                <a:cs typeface="Arial" panose="020B0604020202020204" pitchFamily="34" charset="0"/>
              </a:rPr>
              <a:t>, in cui la zona di accrescimento produce solo fiori laterali</a:t>
            </a:r>
          </a:p>
        </p:txBody>
      </p:sp>
      <p:sp>
        <p:nvSpPr>
          <p:cNvPr id="10" name="Segnaposto numero diapositiva 6">
            <a:extLst>
              <a:ext uri="{FF2B5EF4-FFF2-40B4-BE49-F238E27FC236}">
                <a16:creationId xmlns:a16="http://schemas.microsoft.com/office/drawing/2014/main" id="{019CA0E8-17AA-4DE8-B1B2-94E725B01E14}"/>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36</a:t>
            </a:fld>
            <a:endParaRPr lang="it-IT" altLang="it-IT" sz="1100">
              <a:solidFill>
                <a:schemeClr val="bg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9">
            <a:extLst>
              <a:ext uri="{FF2B5EF4-FFF2-40B4-BE49-F238E27FC236}">
                <a16:creationId xmlns:a16="http://schemas.microsoft.com/office/drawing/2014/main" id="{3A851AC5-C00A-4416-95D0-737030B6B164}"/>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20483" name="Text Box 10">
            <a:extLst>
              <a:ext uri="{FF2B5EF4-FFF2-40B4-BE49-F238E27FC236}">
                <a16:creationId xmlns:a16="http://schemas.microsoft.com/office/drawing/2014/main" id="{C42CEEA3-A9E6-4332-8A3A-E4BB3829B6C4}"/>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sp>
        <p:nvSpPr>
          <p:cNvPr id="20485" name="Rectangle 16">
            <a:extLst>
              <a:ext uri="{FF2B5EF4-FFF2-40B4-BE49-F238E27FC236}">
                <a16:creationId xmlns:a16="http://schemas.microsoft.com/office/drawing/2014/main" id="{74721766-2600-446A-A9FF-B30C638834AE}"/>
              </a:ext>
            </a:extLst>
          </p:cNvPr>
          <p:cNvSpPr>
            <a:spLocks noChangeArrowheads="1"/>
          </p:cNvSpPr>
          <p:nvPr/>
        </p:nvSpPr>
        <p:spPr bwMode="auto">
          <a:xfrm>
            <a:off x="119063" y="620713"/>
            <a:ext cx="8878887" cy="377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 typeface="Times New Roman" panose="02020603050405020304" pitchFamily="18" charset="0"/>
              <a:buNone/>
            </a:pPr>
            <a:r>
              <a:rPr lang="it-IT" altLang="it-IT" sz="1800" dirty="0">
                <a:solidFill>
                  <a:schemeClr val="tx1"/>
                </a:solidFill>
                <a:cs typeface="Arial" panose="020B0604020202020204" pitchFamily="34" charset="0"/>
              </a:rPr>
              <a:t>Il </a:t>
            </a:r>
            <a:r>
              <a:rPr lang="it-IT" altLang="it-IT" sz="1800" b="1" dirty="0">
                <a:solidFill>
                  <a:schemeClr val="tx1"/>
                </a:solidFill>
                <a:cs typeface="Arial" panose="020B0604020202020204" pitchFamily="34" charset="0"/>
              </a:rPr>
              <a:t>capolino </a:t>
            </a:r>
            <a:r>
              <a:rPr lang="it-IT" altLang="it-IT" sz="1800" dirty="0">
                <a:solidFill>
                  <a:schemeClr val="tx1"/>
                </a:solidFill>
                <a:cs typeface="Arial" panose="020B0604020202020204" pitchFamily="34" charset="0"/>
              </a:rPr>
              <a:t>o </a:t>
            </a:r>
            <a:r>
              <a:rPr lang="it-IT" altLang="it-IT" sz="1800" b="1" dirty="0">
                <a:solidFill>
                  <a:schemeClr val="tx1"/>
                </a:solidFill>
                <a:cs typeface="Arial" panose="020B0604020202020204" pitchFamily="34" charset="0"/>
              </a:rPr>
              <a:t>calatide</a:t>
            </a:r>
            <a:r>
              <a:rPr lang="it-IT" altLang="it-IT" sz="1800" dirty="0">
                <a:solidFill>
                  <a:schemeClr val="tx1"/>
                </a:solidFill>
                <a:cs typeface="Arial" panose="020B0604020202020204" pitchFamily="34" charset="0"/>
              </a:rPr>
              <a:t> è un infiorescenza presente principalmente nella famiglia delle </a:t>
            </a:r>
            <a:r>
              <a:rPr lang="it-IT" altLang="it-IT" sz="1800" dirty="0" err="1">
                <a:solidFill>
                  <a:schemeClr val="tx1"/>
                </a:solidFill>
                <a:cs typeface="Arial" panose="020B0604020202020204" pitchFamily="34" charset="0"/>
              </a:rPr>
              <a:t>Asteraceae</a:t>
            </a:r>
            <a:r>
              <a:rPr lang="it-IT" altLang="it-IT" sz="1800" dirty="0">
                <a:solidFill>
                  <a:schemeClr val="tx1"/>
                </a:solidFill>
                <a:cs typeface="Arial" panose="020B0604020202020204" pitchFamily="34" charset="0"/>
              </a:rPr>
              <a:t> (</a:t>
            </a:r>
            <a:r>
              <a:rPr lang="it-IT" altLang="it-IT" sz="1800" u="sng" dirty="0">
                <a:solidFill>
                  <a:schemeClr val="tx1"/>
                </a:solidFill>
                <a:cs typeface="Arial" panose="020B0604020202020204" pitchFamily="34" charset="0"/>
              </a:rPr>
              <a:t>ma non solo</a:t>
            </a:r>
            <a:r>
              <a:rPr lang="it-IT" altLang="it-IT" sz="1800" dirty="0">
                <a:solidFill>
                  <a:schemeClr val="tx1"/>
                </a:solidFill>
                <a:cs typeface="Arial" panose="020B0604020202020204" pitchFamily="34" charset="0"/>
              </a:rPr>
              <a:t>) e composta da numerosi fiori di piccole dimensioni definiti </a:t>
            </a:r>
            <a:r>
              <a:rPr lang="it-IT" altLang="it-IT" sz="1800" b="1" dirty="0">
                <a:solidFill>
                  <a:schemeClr val="tx1"/>
                </a:solidFill>
                <a:cs typeface="Arial" panose="020B0604020202020204" pitchFamily="34" charset="0"/>
              </a:rPr>
              <a:t>flosculi</a:t>
            </a:r>
            <a:r>
              <a:rPr lang="it-IT" altLang="it-IT" sz="1800" dirty="0">
                <a:solidFill>
                  <a:schemeClr val="tx1"/>
                </a:solidFill>
                <a:cs typeface="Arial" panose="020B0604020202020204" pitchFamily="34" charset="0"/>
              </a:rPr>
              <a:t>, posizionati parallelamente su di un ricettacolo allargato. </a:t>
            </a: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 typeface="Times New Roman" panose="02020603050405020304" pitchFamily="18" charset="0"/>
              <a:buNone/>
            </a:pPr>
            <a:r>
              <a:rPr lang="it-IT" altLang="it-IT" sz="1800" dirty="0">
                <a:solidFill>
                  <a:schemeClr val="tx1"/>
                </a:solidFill>
                <a:cs typeface="Arial" panose="020B0604020202020204" pitchFamily="34" charset="0"/>
              </a:rPr>
              <a:t>L’infiorescenza presenta due tipologie fiorali distinte:</a:t>
            </a:r>
          </a:p>
        </p:txBody>
      </p:sp>
      <p:sp>
        <p:nvSpPr>
          <p:cNvPr id="20486" name="Rectangle 19">
            <a:extLst>
              <a:ext uri="{FF2B5EF4-FFF2-40B4-BE49-F238E27FC236}">
                <a16:creationId xmlns:a16="http://schemas.microsoft.com/office/drawing/2014/main" id="{CFA0565B-71C9-4B5F-BAE4-1A85427A9EF1}"/>
              </a:ext>
            </a:extLst>
          </p:cNvPr>
          <p:cNvSpPr>
            <a:spLocks noChangeArrowheads="1"/>
          </p:cNvSpPr>
          <p:nvPr/>
        </p:nvSpPr>
        <p:spPr bwMode="auto">
          <a:xfrm>
            <a:off x="119063" y="4364038"/>
            <a:ext cx="8202612"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Tx/>
              <a:buNone/>
            </a:pPr>
            <a:r>
              <a:rPr lang="it-IT" altLang="it-IT" sz="1800" b="1" dirty="0">
                <a:solidFill>
                  <a:schemeClr val="tx1"/>
                </a:solidFill>
                <a:cs typeface="Arial" panose="020B0604020202020204" pitchFamily="34" charset="0"/>
              </a:rPr>
              <a:t>Fiori tubulosi</a:t>
            </a:r>
            <a:r>
              <a:rPr lang="it-IT" altLang="it-IT" sz="1800" dirty="0">
                <a:solidFill>
                  <a:schemeClr val="tx1"/>
                </a:solidFill>
                <a:cs typeface="Arial" panose="020B0604020202020204" pitchFamily="34" charset="0"/>
              </a:rPr>
              <a:t>= attinomorfi, bisessuali, con 5 petali fusi (corolla gamopetala) e posizionati al centro</a:t>
            </a:r>
            <a:r>
              <a:rPr lang="it-IT" altLang="it-IT" sz="1800" b="1" dirty="0">
                <a:solidFill>
                  <a:schemeClr val="tx1"/>
                </a:solidFill>
                <a:cs typeface="Arial" panose="020B0604020202020204" pitchFamily="34" charset="0"/>
              </a:rPr>
              <a:t> </a:t>
            </a:r>
            <a:r>
              <a:rPr lang="it-IT" altLang="it-IT" sz="1800" dirty="0">
                <a:solidFill>
                  <a:schemeClr val="tx1"/>
                </a:solidFill>
                <a:cs typeface="Arial" panose="020B0604020202020204" pitchFamily="34" charset="0"/>
              </a:rPr>
              <a:t>dell’infiorescenza per questo chiamati anche </a:t>
            </a:r>
            <a:r>
              <a:rPr lang="it-IT" altLang="it-IT" sz="1800" i="1" u="sng" dirty="0">
                <a:solidFill>
                  <a:schemeClr val="tx1"/>
                </a:solidFill>
                <a:cs typeface="Arial" panose="020B0604020202020204" pitchFamily="34" charset="0"/>
              </a:rPr>
              <a:t>fiori del disco</a:t>
            </a:r>
            <a:endParaRPr lang="it-IT" altLang="it-IT" sz="1800" b="1" u="sng" dirty="0">
              <a:solidFill>
                <a:schemeClr val="tx1"/>
              </a:solidFill>
              <a:cs typeface="Arial" panose="020B0604020202020204" pitchFamily="34" charset="0"/>
            </a:endParaRPr>
          </a:p>
          <a:p>
            <a:pPr eaLnBrk="1" hangingPunct="1">
              <a:lnSpc>
                <a:spcPct val="95000"/>
              </a:lnSpc>
              <a:spcBef>
                <a:spcPct val="0"/>
              </a:spcBef>
              <a:buClr>
                <a:srgbClr val="FFFFCC"/>
              </a:buClr>
              <a:buFontTx/>
              <a:buNone/>
            </a:pPr>
            <a:endParaRPr lang="it-IT" altLang="it-IT" sz="1800" dirty="0">
              <a:solidFill>
                <a:schemeClr val="tx1"/>
              </a:solidFill>
              <a:cs typeface="Arial" panose="020B0604020202020204" pitchFamily="34" charset="0"/>
            </a:endParaRPr>
          </a:p>
          <a:p>
            <a:pPr eaLnBrk="1" hangingPunct="1">
              <a:lnSpc>
                <a:spcPct val="95000"/>
              </a:lnSpc>
              <a:spcBef>
                <a:spcPct val="0"/>
              </a:spcBef>
              <a:buClr>
                <a:srgbClr val="FFFFCC"/>
              </a:buClr>
              <a:buFontTx/>
              <a:buNone/>
            </a:pPr>
            <a:r>
              <a:rPr lang="it-IT" altLang="it-IT" sz="1800" b="1" dirty="0">
                <a:solidFill>
                  <a:schemeClr val="tx1"/>
                </a:solidFill>
                <a:cs typeface="Arial" panose="020B0604020202020204" pitchFamily="34" charset="0"/>
              </a:rPr>
              <a:t>Fiori ligulati</a:t>
            </a:r>
            <a:r>
              <a:rPr lang="it-IT" altLang="it-IT" sz="1800" dirty="0">
                <a:solidFill>
                  <a:schemeClr val="tx1"/>
                </a:solidFill>
                <a:cs typeface="Arial" panose="020B0604020202020204" pitchFamily="34" charset="0"/>
              </a:rPr>
              <a:t>= zigomorfi, spesso femminili (pistilliferi) o sterili con lobi (3-5) fusi in una ligula e posizionati marginalmente all’estremità dell’infiorescenza, per questo chiamati </a:t>
            </a:r>
            <a:r>
              <a:rPr lang="it-IT" altLang="it-IT" sz="1800" i="1" u="sng" dirty="0">
                <a:solidFill>
                  <a:schemeClr val="tx1"/>
                </a:solidFill>
                <a:cs typeface="Arial" panose="020B0604020202020204" pitchFamily="34" charset="0"/>
              </a:rPr>
              <a:t>Fiori dei raggi</a:t>
            </a:r>
            <a:endParaRPr lang="it-IT" altLang="it-IT" sz="1800" u="sng" dirty="0">
              <a:solidFill>
                <a:schemeClr val="tx1"/>
              </a:solidFill>
              <a:cs typeface="Arial" panose="020B0604020202020204" pitchFamily="34" charset="0"/>
            </a:endParaRPr>
          </a:p>
          <a:p>
            <a:pPr eaLnBrk="1" hangingPunct="1">
              <a:lnSpc>
                <a:spcPct val="95000"/>
              </a:lnSpc>
              <a:spcBef>
                <a:spcPct val="0"/>
              </a:spcBef>
              <a:buClr>
                <a:srgbClr val="FFFFCC"/>
              </a:buClr>
              <a:buFontTx/>
              <a:buNone/>
            </a:pPr>
            <a:endParaRPr lang="it-IT" altLang="it-IT" sz="1800" b="1" dirty="0">
              <a:solidFill>
                <a:schemeClr val="tx1"/>
              </a:solidFill>
              <a:cs typeface="Arial" panose="020B0604020202020204" pitchFamily="34" charset="0"/>
            </a:endParaRPr>
          </a:p>
          <a:p>
            <a:pPr eaLnBrk="1" hangingPunct="1">
              <a:lnSpc>
                <a:spcPct val="95000"/>
              </a:lnSpc>
              <a:spcBef>
                <a:spcPct val="0"/>
              </a:spcBef>
              <a:buClr>
                <a:srgbClr val="FFFFCC"/>
              </a:buClr>
              <a:buFontTx/>
              <a:buNone/>
            </a:pPr>
            <a:endParaRPr lang="it-IT" altLang="it-IT" sz="1800" b="1" dirty="0">
              <a:solidFill>
                <a:schemeClr val="tx1"/>
              </a:solidFill>
              <a:cs typeface="Arial" panose="020B0604020202020204" pitchFamily="34" charset="0"/>
            </a:endParaRPr>
          </a:p>
        </p:txBody>
      </p:sp>
      <p:pic>
        <p:nvPicPr>
          <p:cNvPr id="20487" name="Picture 10" descr="A close up of a flower&#10;&#10;Description automatically generated">
            <a:extLst>
              <a:ext uri="{FF2B5EF4-FFF2-40B4-BE49-F238E27FC236}">
                <a16:creationId xmlns:a16="http://schemas.microsoft.com/office/drawing/2014/main" id="{6ED7ED39-95AE-4639-9840-08F6E13D51D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0825" y="1703388"/>
            <a:ext cx="2093913"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4" descr="A close up of a flower&#10;&#10;Description automatically generated">
            <a:extLst>
              <a:ext uri="{FF2B5EF4-FFF2-40B4-BE49-F238E27FC236}">
                <a16:creationId xmlns:a16="http://schemas.microsoft.com/office/drawing/2014/main" id="{E6FB2143-278E-45AD-8102-4F0FB6C9B54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75250" y="1711325"/>
            <a:ext cx="1857375"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21" descr="A yellow flower&#10;&#10;Description automatically generated">
            <a:extLst>
              <a:ext uri="{FF2B5EF4-FFF2-40B4-BE49-F238E27FC236}">
                <a16:creationId xmlns:a16="http://schemas.microsoft.com/office/drawing/2014/main" id="{640F9F22-BDC5-4683-9E15-4D598024A44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57463" y="1703388"/>
            <a:ext cx="24130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23" descr="A green plant in a garden&#10;&#10;Description automatically generated">
            <a:extLst>
              <a:ext uri="{FF2B5EF4-FFF2-40B4-BE49-F238E27FC236}">
                <a16:creationId xmlns:a16="http://schemas.microsoft.com/office/drawing/2014/main" id="{91512019-B931-41D1-B593-B8FEC166AB3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r="-4428"/>
          <a:stretch>
            <a:fillRect/>
          </a:stretch>
        </p:blipFill>
        <p:spPr bwMode="auto">
          <a:xfrm>
            <a:off x="7237413" y="1711325"/>
            <a:ext cx="186690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Text Box 6">
            <a:extLst>
              <a:ext uri="{FF2B5EF4-FFF2-40B4-BE49-F238E27FC236}">
                <a16:creationId xmlns:a16="http://schemas.microsoft.com/office/drawing/2014/main" id="{E9D9EFA2-11F7-48D8-A7FF-0468326FD1CA}"/>
              </a:ext>
            </a:extLst>
          </p:cNvPr>
          <p:cNvSpPr txBox="1">
            <a:spLocks noChangeArrowheads="1"/>
          </p:cNvSpPr>
          <p:nvPr/>
        </p:nvSpPr>
        <p:spPr bwMode="auto">
          <a:xfrm>
            <a:off x="265113" y="3575050"/>
            <a:ext cx="2065337"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600" i="1">
                <a:solidFill>
                  <a:schemeClr val="tx1"/>
                </a:solidFill>
                <a:cs typeface="Arial" panose="020B0604020202020204" pitchFamily="34" charset="0"/>
              </a:rPr>
              <a:t>Matricaria camomilla</a:t>
            </a:r>
          </a:p>
        </p:txBody>
      </p:sp>
      <p:sp>
        <p:nvSpPr>
          <p:cNvPr id="20492" name="Text Box 6">
            <a:extLst>
              <a:ext uri="{FF2B5EF4-FFF2-40B4-BE49-F238E27FC236}">
                <a16:creationId xmlns:a16="http://schemas.microsoft.com/office/drawing/2014/main" id="{92C015E7-BAE3-4D68-8702-513DE825FF24}"/>
              </a:ext>
            </a:extLst>
          </p:cNvPr>
          <p:cNvSpPr txBox="1">
            <a:spLocks noChangeArrowheads="1"/>
          </p:cNvSpPr>
          <p:nvPr/>
        </p:nvSpPr>
        <p:spPr bwMode="auto">
          <a:xfrm>
            <a:off x="2719388" y="3575050"/>
            <a:ext cx="2090737"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600" i="1">
                <a:solidFill>
                  <a:schemeClr val="tx1"/>
                </a:solidFill>
                <a:cs typeface="Arial" panose="020B0604020202020204" pitchFamily="34" charset="0"/>
              </a:rPr>
              <a:t>Taraxacum officinalis</a:t>
            </a:r>
          </a:p>
        </p:txBody>
      </p:sp>
      <p:sp>
        <p:nvSpPr>
          <p:cNvPr id="20493" name="Text Box 6">
            <a:extLst>
              <a:ext uri="{FF2B5EF4-FFF2-40B4-BE49-F238E27FC236}">
                <a16:creationId xmlns:a16="http://schemas.microsoft.com/office/drawing/2014/main" id="{2207D7EC-0D43-4BE5-A93B-25A97B608347}"/>
              </a:ext>
            </a:extLst>
          </p:cNvPr>
          <p:cNvSpPr txBox="1">
            <a:spLocks noChangeArrowheads="1"/>
          </p:cNvSpPr>
          <p:nvPr/>
        </p:nvSpPr>
        <p:spPr bwMode="auto">
          <a:xfrm>
            <a:off x="5230813" y="3575050"/>
            <a:ext cx="1792287"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600" i="1">
                <a:solidFill>
                  <a:schemeClr val="tx1"/>
                </a:solidFill>
                <a:cs typeface="Arial" panose="020B0604020202020204" pitchFamily="34" charset="0"/>
              </a:rPr>
              <a:t>Succisa pratensis</a:t>
            </a:r>
          </a:p>
        </p:txBody>
      </p:sp>
      <p:sp>
        <p:nvSpPr>
          <p:cNvPr id="20494" name="Text Box 6">
            <a:extLst>
              <a:ext uri="{FF2B5EF4-FFF2-40B4-BE49-F238E27FC236}">
                <a16:creationId xmlns:a16="http://schemas.microsoft.com/office/drawing/2014/main" id="{3B8F4E2E-4911-4F12-846D-B09FD90F52DB}"/>
              </a:ext>
            </a:extLst>
          </p:cNvPr>
          <p:cNvSpPr txBox="1">
            <a:spLocks noChangeArrowheads="1"/>
          </p:cNvSpPr>
          <p:nvPr/>
        </p:nvSpPr>
        <p:spPr bwMode="auto">
          <a:xfrm>
            <a:off x="7270750" y="3575050"/>
            <a:ext cx="181133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600" i="1">
                <a:solidFill>
                  <a:schemeClr val="tx1"/>
                </a:solidFill>
                <a:cs typeface="Arial" panose="020B0604020202020204" pitchFamily="34" charset="0"/>
              </a:rPr>
              <a:t>Trifolium pratense</a:t>
            </a:r>
          </a:p>
        </p:txBody>
      </p:sp>
      <p:sp>
        <p:nvSpPr>
          <p:cNvPr id="15" name="Segnaposto numero diapositiva 6">
            <a:extLst>
              <a:ext uri="{FF2B5EF4-FFF2-40B4-BE49-F238E27FC236}">
                <a16:creationId xmlns:a16="http://schemas.microsoft.com/office/drawing/2014/main" id="{F3EF265C-F11F-46AA-8BED-90C6CD82AE8D}"/>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37</a:t>
            </a:fld>
            <a:endParaRPr lang="it-IT" altLang="it-IT" sz="1100">
              <a:solidFill>
                <a:schemeClr val="bg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9">
            <a:extLst>
              <a:ext uri="{FF2B5EF4-FFF2-40B4-BE49-F238E27FC236}">
                <a16:creationId xmlns:a16="http://schemas.microsoft.com/office/drawing/2014/main" id="{0873F42A-687E-47FF-A8E4-E8D403F58659}"/>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21507" name="Text Box 10">
            <a:extLst>
              <a:ext uri="{FF2B5EF4-FFF2-40B4-BE49-F238E27FC236}">
                <a16:creationId xmlns:a16="http://schemas.microsoft.com/office/drawing/2014/main" id="{EEDDB4E5-0CB4-44C5-AB1F-203B407587C4}"/>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pic>
        <p:nvPicPr>
          <p:cNvPr id="21509" name="Picture 5" descr="A picture containing man, holding, white, flower&#10;&#10;Description automatically generated">
            <a:extLst>
              <a:ext uri="{FF2B5EF4-FFF2-40B4-BE49-F238E27FC236}">
                <a16:creationId xmlns:a16="http://schemas.microsoft.com/office/drawing/2014/main" id="{148F366B-62A4-4F63-9C56-D77236378ED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6563" y="3540125"/>
            <a:ext cx="14287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7" descr="A close up of a flower&#10;&#10;Description automatically generated">
            <a:extLst>
              <a:ext uri="{FF2B5EF4-FFF2-40B4-BE49-F238E27FC236}">
                <a16:creationId xmlns:a16="http://schemas.microsoft.com/office/drawing/2014/main" id="{F20CC886-6497-4561-B53D-E3EC8ED0397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94100" y="836613"/>
            <a:ext cx="3070225"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7" descr="A picture containing banana, table, sitting, yellow&#10;&#10;Description automatically generated">
            <a:extLst>
              <a:ext uri="{FF2B5EF4-FFF2-40B4-BE49-F238E27FC236}">
                <a16:creationId xmlns:a16="http://schemas.microsoft.com/office/drawing/2014/main" id="{A0E6CE74-6917-4FD3-AD81-AC55CDE5309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73875" y="838200"/>
            <a:ext cx="191135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6" descr="A yellow flower&#10;&#10;Description automatically generated">
            <a:extLst>
              <a:ext uri="{FF2B5EF4-FFF2-40B4-BE49-F238E27FC236}">
                <a16:creationId xmlns:a16="http://schemas.microsoft.com/office/drawing/2014/main" id="{92840778-04A8-4EB0-9D88-A42FD65D34F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8300" y="838200"/>
            <a:ext cx="27178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11" descr="A picture containing yellow, cactus, plant, green&#10;&#10;Description automatically generated">
            <a:extLst>
              <a:ext uri="{FF2B5EF4-FFF2-40B4-BE49-F238E27FC236}">
                <a16:creationId xmlns:a16="http://schemas.microsoft.com/office/drawing/2014/main" id="{705E772B-6CF6-4B33-AA5B-989A0F594A6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37500" y="4084638"/>
            <a:ext cx="760413"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514" name="Straight Connector 4">
            <a:extLst>
              <a:ext uri="{FF2B5EF4-FFF2-40B4-BE49-F238E27FC236}">
                <a16:creationId xmlns:a16="http://schemas.microsoft.com/office/drawing/2014/main" id="{3AF89F3E-CEA7-47DC-9EC4-996E98D92CA1}"/>
              </a:ext>
            </a:extLst>
          </p:cNvPr>
          <p:cNvCxnSpPr>
            <a:cxnSpLocks noChangeShapeType="1"/>
          </p:cNvCxnSpPr>
          <p:nvPr/>
        </p:nvCxnSpPr>
        <p:spPr bwMode="auto">
          <a:xfrm flipH="1">
            <a:off x="2051050" y="909638"/>
            <a:ext cx="360363" cy="431800"/>
          </a:xfrm>
          <a:prstGeom prst="line">
            <a:avLst/>
          </a:prstGeom>
          <a:noFill/>
          <a:ln w="22225" algn="ctr">
            <a:solidFill>
              <a:srgbClr val="FF0000"/>
            </a:solidFill>
            <a:round/>
            <a:headEnd/>
            <a:tailEnd/>
          </a:ln>
          <a:extLst>
            <a:ext uri="{909E8E84-426E-40DD-AFC4-6F175D3DCCD1}">
              <a14:hiddenFill xmlns:a14="http://schemas.microsoft.com/office/drawing/2010/main">
                <a:noFill/>
              </a14:hiddenFill>
            </a:ext>
          </a:extLst>
        </p:spPr>
      </p:cxnSp>
      <p:cxnSp>
        <p:nvCxnSpPr>
          <p:cNvPr id="22" name="Straight Connector 21">
            <a:extLst>
              <a:ext uri="{FF2B5EF4-FFF2-40B4-BE49-F238E27FC236}">
                <a16:creationId xmlns:a16="http://schemas.microsoft.com/office/drawing/2014/main" id="{5267D7C5-6DC4-4BE9-B0B3-B6B6F0ACC1DA}"/>
              </a:ext>
            </a:extLst>
          </p:cNvPr>
          <p:cNvCxnSpPr/>
          <p:nvPr/>
        </p:nvCxnSpPr>
        <p:spPr bwMode="auto">
          <a:xfrm flipV="1">
            <a:off x="2411413" y="836613"/>
            <a:ext cx="1182687" cy="73025"/>
          </a:xfrm>
          <a:prstGeom prst="line">
            <a:avLst/>
          </a:prstGeom>
          <a:noFill/>
          <a:ln w="28575" cap="flat" cmpd="sng" algn="ctr">
            <a:solidFill>
              <a:schemeClr val="accent5">
                <a:lumMod val="50000"/>
              </a:schemeClr>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57A27399-5485-4BDB-BFF4-CB2F3503E54D}"/>
              </a:ext>
            </a:extLst>
          </p:cNvPr>
          <p:cNvCxnSpPr/>
          <p:nvPr/>
        </p:nvCxnSpPr>
        <p:spPr bwMode="auto">
          <a:xfrm>
            <a:off x="2051050" y="1341438"/>
            <a:ext cx="1543050" cy="1582737"/>
          </a:xfrm>
          <a:prstGeom prst="line">
            <a:avLst/>
          </a:prstGeom>
          <a:noFill/>
          <a:ln w="28575" cap="flat" cmpd="sng" algn="ctr">
            <a:solidFill>
              <a:schemeClr val="accent5">
                <a:lumMod val="50000"/>
              </a:schemeClr>
            </a:solidFill>
            <a:prstDash val="solid"/>
            <a:round/>
            <a:headEnd type="none" w="med" len="med"/>
            <a:tailEnd type="none" w="med" len="med"/>
          </a:ln>
          <a:effectLst/>
        </p:spPr>
      </p:cxnSp>
      <p:sp>
        <p:nvSpPr>
          <p:cNvPr id="21517" name="Oval 27">
            <a:extLst>
              <a:ext uri="{FF2B5EF4-FFF2-40B4-BE49-F238E27FC236}">
                <a16:creationId xmlns:a16="http://schemas.microsoft.com/office/drawing/2014/main" id="{DDB90C4C-5693-4DB8-B40A-81F6DF4B0BA2}"/>
              </a:ext>
            </a:extLst>
          </p:cNvPr>
          <p:cNvSpPr>
            <a:spLocks noChangeArrowheads="1"/>
          </p:cNvSpPr>
          <p:nvPr/>
        </p:nvSpPr>
        <p:spPr bwMode="auto">
          <a:xfrm>
            <a:off x="4930775" y="1028700"/>
            <a:ext cx="215900" cy="849313"/>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it-IT" altLang="it-IT" sz="900">
              <a:solidFill>
                <a:schemeClr val="bg1"/>
              </a:solidFill>
            </a:endParaRPr>
          </a:p>
        </p:txBody>
      </p:sp>
      <p:sp>
        <p:nvSpPr>
          <p:cNvPr id="21518" name="Oval 30">
            <a:extLst>
              <a:ext uri="{FF2B5EF4-FFF2-40B4-BE49-F238E27FC236}">
                <a16:creationId xmlns:a16="http://schemas.microsoft.com/office/drawing/2014/main" id="{21A799B1-C62E-4988-A72F-CCE48CC20BB9}"/>
              </a:ext>
            </a:extLst>
          </p:cNvPr>
          <p:cNvSpPr>
            <a:spLocks noChangeArrowheads="1"/>
          </p:cNvSpPr>
          <p:nvPr/>
        </p:nvSpPr>
        <p:spPr bwMode="auto">
          <a:xfrm rot="3635061">
            <a:off x="5770563" y="885825"/>
            <a:ext cx="450850" cy="149225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it-IT" altLang="it-IT" sz="900">
              <a:solidFill>
                <a:schemeClr val="bg1"/>
              </a:solidFill>
            </a:endParaRPr>
          </a:p>
        </p:txBody>
      </p:sp>
      <p:sp>
        <p:nvSpPr>
          <p:cNvPr id="21519" name="Rectangle 28">
            <a:extLst>
              <a:ext uri="{FF2B5EF4-FFF2-40B4-BE49-F238E27FC236}">
                <a16:creationId xmlns:a16="http://schemas.microsoft.com/office/drawing/2014/main" id="{4E4766C1-5991-4D67-ACA3-459E0C487748}"/>
              </a:ext>
            </a:extLst>
          </p:cNvPr>
          <p:cNvSpPr>
            <a:spLocks noChangeArrowheads="1"/>
          </p:cNvSpPr>
          <p:nvPr/>
        </p:nvSpPr>
        <p:spPr bwMode="auto">
          <a:xfrm>
            <a:off x="368300" y="4999038"/>
            <a:ext cx="8202613"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Tx/>
              <a:buNone/>
            </a:pPr>
            <a:r>
              <a:rPr lang="it-IT" altLang="it-IT" sz="1800" b="1">
                <a:solidFill>
                  <a:schemeClr val="tx1"/>
                </a:solidFill>
                <a:cs typeface="Arial" panose="020B0604020202020204" pitchFamily="34" charset="0"/>
              </a:rPr>
              <a:t>Fiori tubulosi</a:t>
            </a:r>
            <a:r>
              <a:rPr lang="it-IT" altLang="it-IT" sz="1800">
                <a:solidFill>
                  <a:schemeClr val="tx1"/>
                </a:solidFill>
                <a:cs typeface="Arial" panose="020B0604020202020204" pitchFamily="34" charset="0"/>
              </a:rPr>
              <a:t>=attinomorfi, 5 lobi e posizionati al centro</a:t>
            </a:r>
            <a:r>
              <a:rPr lang="it-IT" altLang="it-IT" sz="1800" b="1">
                <a:solidFill>
                  <a:schemeClr val="tx1"/>
                </a:solidFill>
                <a:cs typeface="Arial" panose="020B0604020202020204" pitchFamily="34" charset="0"/>
              </a:rPr>
              <a:t> </a:t>
            </a:r>
          </a:p>
          <a:p>
            <a:pPr eaLnBrk="1" hangingPunct="1">
              <a:lnSpc>
                <a:spcPct val="95000"/>
              </a:lnSpc>
              <a:spcBef>
                <a:spcPct val="0"/>
              </a:spcBef>
              <a:buClr>
                <a:srgbClr val="FFFFCC"/>
              </a:buClr>
              <a:buFontTx/>
              <a:buNone/>
            </a:pPr>
            <a:endParaRPr lang="it-IT" altLang="it-IT" sz="1800">
              <a:solidFill>
                <a:schemeClr val="tx1"/>
              </a:solidFill>
              <a:cs typeface="Arial" panose="020B0604020202020204" pitchFamily="34" charset="0"/>
            </a:endParaRPr>
          </a:p>
          <a:p>
            <a:pPr eaLnBrk="1" hangingPunct="1">
              <a:lnSpc>
                <a:spcPct val="95000"/>
              </a:lnSpc>
              <a:spcBef>
                <a:spcPct val="0"/>
              </a:spcBef>
              <a:buClr>
                <a:srgbClr val="FFFFCC"/>
              </a:buClr>
              <a:buFontTx/>
              <a:buNone/>
            </a:pPr>
            <a:r>
              <a:rPr lang="it-IT" altLang="it-IT" sz="1800" b="1">
                <a:solidFill>
                  <a:schemeClr val="tx1"/>
                </a:solidFill>
                <a:cs typeface="Arial" panose="020B0604020202020204" pitchFamily="34" charset="0"/>
              </a:rPr>
              <a:t>Fiori ligulati</a:t>
            </a:r>
            <a:r>
              <a:rPr lang="it-IT" altLang="it-IT" sz="1800">
                <a:solidFill>
                  <a:schemeClr val="tx1"/>
                </a:solidFill>
                <a:cs typeface="Arial" panose="020B0604020202020204" pitchFamily="34" charset="0"/>
              </a:rPr>
              <a:t>= zigomorfi, lobi fusi in una ligula</a:t>
            </a:r>
            <a:endParaRPr lang="it-IT" altLang="it-IT" sz="1800" b="1">
              <a:solidFill>
                <a:schemeClr val="tx1"/>
              </a:solidFill>
              <a:cs typeface="Arial" panose="020B0604020202020204" pitchFamily="34" charset="0"/>
            </a:endParaRPr>
          </a:p>
        </p:txBody>
      </p:sp>
      <p:pic>
        <p:nvPicPr>
          <p:cNvPr id="21520" name="Picture 45057" descr="A picture containing fruit&#10;&#10;Description automatically generated">
            <a:extLst>
              <a:ext uri="{FF2B5EF4-FFF2-40B4-BE49-F238E27FC236}">
                <a16:creationId xmlns:a16="http://schemas.microsoft.com/office/drawing/2014/main" id="{BE997AE9-336C-4870-B572-56354FB67CA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81438" y="3063875"/>
            <a:ext cx="2314575"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1" name="Text Box 6">
            <a:extLst>
              <a:ext uri="{FF2B5EF4-FFF2-40B4-BE49-F238E27FC236}">
                <a16:creationId xmlns:a16="http://schemas.microsoft.com/office/drawing/2014/main" id="{7E6B1AD3-33AE-4854-B3B2-F39C5E491D26}"/>
              </a:ext>
            </a:extLst>
          </p:cNvPr>
          <p:cNvSpPr txBox="1">
            <a:spLocks noChangeArrowheads="1"/>
          </p:cNvSpPr>
          <p:nvPr/>
        </p:nvSpPr>
        <p:spPr bwMode="auto">
          <a:xfrm>
            <a:off x="500063" y="4448175"/>
            <a:ext cx="245427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600" i="1">
                <a:solidFill>
                  <a:schemeClr val="tx1"/>
                </a:solidFill>
                <a:cs typeface="Arial" panose="020B0604020202020204" pitchFamily="34" charset="0"/>
              </a:rPr>
              <a:t>Leucanthemum vulgare </a:t>
            </a:r>
          </a:p>
        </p:txBody>
      </p:sp>
      <p:sp>
        <p:nvSpPr>
          <p:cNvPr id="18" name="Segnaposto numero diapositiva 6">
            <a:extLst>
              <a:ext uri="{FF2B5EF4-FFF2-40B4-BE49-F238E27FC236}">
                <a16:creationId xmlns:a16="http://schemas.microsoft.com/office/drawing/2014/main" id="{73460F0C-D369-48B9-A4FB-F51BA02EFFBC}"/>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38</a:t>
            </a:fld>
            <a:endParaRPr lang="it-IT" altLang="it-IT" sz="1100">
              <a:solidFill>
                <a:schemeClr val="bg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a:extLst>
              <a:ext uri="{FF2B5EF4-FFF2-40B4-BE49-F238E27FC236}">
                <a16:creationId xmlns:a16="http://schemas.microsoft.com/office/drawing/2014/main" id="{0A712B31-3DC1-4FBE-BE29-F924292D6B72}"/>
              </a:ext>
            </a:extLst>
          </p:cNvPr>
          <p:cNvSpPr>
            <a:spLocks noChangeArrowheads="1"/>
          </p:cNvSpPr>
          <p:nvPr/>
        </p:nvSpPr>
        <p:spPr bwMode="auto">
          <a:xfrm>
            <a:off x="119063" y="620713"/>
            <a:ext cx="8878887"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 typeface="Times New Roman" panose="02020603050405020304" pitchFamily="18" charset="0"/>
              <a:buNone/>
            </a:pPr>
            <a:r>
              <a:rPr lang="it-IT" altLang="it-IT" sz="1800" dirty="0">
                <a:solidFill>
                  <a:schemeClr val="tx1"/>
                </a:solidFill>
                <a:cs typeface="Arial" panose="020B0604020202020204" pitchFamily="34" charset="0"/>
              </a:rPr>
              <a:t>L’</a:t>
            </a:r>
            <a:r>
              <a:rPr lang="it-IT" altLang="it-IT" sz="1800" b="1" dirty="0">
                <a:solidFill>
                  <a:schemeClr val="tx1"/>
                </a:solidFill>
                <a:cs typeface="Arial" panose="020B0604020202020204" pitchFamily="34" charset="0"/>
              </a:rPr>
              <a:t>ombrella</a:t>
            </a:r>
            <a:r>
              <a:rPr lang="it-IT" altLang="it-IT" sz="1800" dirty="0">
                <a:solidFill>
                  <a:schemeClr val="tx1"/>
                </a:solidFill>
                <a:cs typeface="Arial" panose="020B0604020202020204" pitchFamily="34" charset="0"/>
              </a:rPr>
              <a:t> è una infiorescenza spesso indefinita tipica della famiglia delle </a:t>
            </a:r>
            <a:r>
              <a:rPr lang="it-IT" altLang="it-IT" sz="1800" dirty="0" err="1">
                <a:solidFill>
                  <a:schemeClr val="tx1"/>
                </a:solidFill>
                <a:cs typeface="Arial" panose="020B0604020202020204" pitchFamily="34" charset="0"/>
              </a:rPr>
              <a:t>Apiaceae</a:t>
            </a:r>
            <a:r>
              <a:rPr lang="it-IT" altLang="it-IT" sz="1800" dirty="0">
                <a:solidFill>
                  <a:schemeClr val="tx1"/>
                </a:solidFill>
                <a:cs typeface="Arial" panose="020B0604020202020204" pitchFamily="34" charset="0"/>
              </a:rPr>
              <a:t> (ma non solo) in cui tutti i fiori sono peduncolati e </a:t>
            </a:r>
            <a:r>
              <a:rPr lang="it-IT" altLang="it-IT" sz="1800" u="sng" dirty="0">
                <a:solidFill>
                  <a:schemeClr val="tx1"/>
                </a:solidFill>
                <a:cs typeface="Arial" panose="020B0604020202020204" pitchFamily="34" charset="0"/>
              </a:rPr>
              <a:t>si inseriscono nel medesimo punto </a:t>
            </a:r>
            <a:r>
              <a:rPr lang="it-IT" altLang="it-IT" sz="1800" dirty="0">
                <a:solidFill>
                  <a:schemeClr val="tx1"/>
                </a:solidFill>
                <a:cs typeface="Arial" panose="020B0604020202020204" pitchFamily="34" charset="0"/>
              </a:rPr>
              <a:t>dell’asse fiorale </a:t>
            </a:r>
          </a:p>
        </p:txBody>
      </p:sp>
      <p:sp>
        <p:nvSpPr>
          <p:cNvPr id="22532" name="Line 9">
            <a:extLst>
              <a:ext uri="{FF2B5EF4-FFF2-40B4-BE49-F238E27FC236}">
                <a16:creationId xmlns:a16="http://schemas.microsoft.com/office/drawing/2014/main" id="{2897B0BA-6554-4BE7-BD54-A971A6FF5830}"/>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22533" name="Text Box 10">
            <a:extLst>
              <a:ext uri="{FF2B5EF4-FFF2-40B4-BE49-F238E27FC236}">
                <a16:creationId xmlns:a16="http://schemas.microsoft.com/office/drawing/2014/main" id="{345B8F46-64B9-42EF-BF9B-430C61FD6EBC}"/>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pic>
        <p:nvPicPr>
          <p:cNvPr id="22535" name="Picture 8" descr="A close up of a flower&#10;&#10;Description automatically generated">
            <a:extLst>
              <a:ext uri="{FF2B5EF4-FFF2-40B4-BE49-F238E27FC236}">
                <a16:creationId xmlns:a16="http://schemas.microsoft.com/office/drawing/2014/main" id="{BD464B01-6113-4BE7-8F34-D809E87FF44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76247" y="2539950"/>
            <a:ext cx="28448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2" descr="A close up of a flower&#10;&#10;Description automatically generated">
            <a:extLst>
              <a:ext uri="{FF2B5EF4-FFF2-40B4-BE49-F238E27FC236}">
                <a16:creationId xmlns:a16="http://schemas.microsoft.com/office/drawing/2014/main" id="{3447CD7A-D963-4C91-BAF6-2306F42328F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52847" y="2539950"/>
            <a:ext cx="25273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Text Box 6">
            <a:extLst>
              <a:ext uri="{FF2B5EF4-FFF2-40B4-BE49-F238E27FC236}">
                <a16:creationId xmlns:a16="http://schemas.microsoft.com/office/drawing/2014/main" id="{7A1F1F52-3444-4CBE-9583-A0803306D6CC}"/>
              </a:ext>
            </a:extLst>
          </p:cNvPr>
          <p:cNvSpPr txBox="1">
            <a:spLocks noChangeArrowheads="1"/>
          </p:cNvSpPr>
          <p:nvPr/>
        </p:nvSpPr>
        <p:spPr bwMode="auto">
          <a:xfrm>
            <a:off x="3854109" y="4422725"/>
            <a:ext cx="15081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600" i="1">
                <a:solidFill>
                  <a:schemeClr val="tx1"/>
                </a:solidFill>
                <a:cs typeface="Arial" panose="020B0604020202020204" pitchFamily="34" charset="0"/>
              </a:rPr>
              <a:t>Daucus carota</a:t>
            </a:r>
          </a:p>
        </p:txBody>
      </p:sp>
      <p:sp>
        <p:nvSpPr>
          <p:cNvPr id="22541" name="Text Box 6">
            <a:extLst>
              <a:ext uri="{FF2B5EF4-FFF2-40B4-BE49-F238E27FC236}">
                <a16:creationId xmlns:a16="http://schemas.microsoft.com/office/drawing/2014/main" id="{4B8D4EA0-8908-48AF-A26A-BC599A3B3FD5}"/>
              </a:ext>
            </a:extLst>
          </p:cNvPr>
          <p:cNvSpPr txBox="1">
            <a:spLocks noChangeArrowheads="1"/>
          </p:cNvSpPr>
          <p:nvPr/>
        </p:nvSpPr>
        <p:spPr bwMode="auto">
          <a:xfrm>
            <a:off x="6541747" y="4422725"/>
            <a:ext cx="223520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600" i="1">
                <a:solidFill>
                  <a:schemeClr val="tx1"/>
                </a:solidFill>
                <a:cs typeface="Arial" panose="020B0604020202020204" pitchFamily="34" charset="0"/>
              </a:rPr>
              <a:t>Peucedanum venetum</a:t>
            </a:r>
          </a:p>
        </p:txBody>
      </p:sp>
      <p:pic>
        <p:nvPicPr>
          <p:cNvPr id="15" name="Picture 6">
            <a:extLst>
              <a:ext uri="{FF2B5EF4-FFF2-40B4-BE49-F238E27FC236}">
                <a16:creationId xmlns:a16="http://schemas.microsoft.com/office/drawing/2014/main" id="{2A0589C7-6968-498D-B1D6-DCBBDCB05886}"/>
              </a:ext>
            </a:extLst>
          </p:cNvPr>
          <p:cNvPicPr>
            <a:picLocks noChangeAspect="1" noChangeArrowheads="1"/>
          </p:cNvPicPr>
          <p:nvPr/>
        </p:nvPicPr>
        <p:blipFill>
          <a:blip r:embed="rId4">
            <a:clrChange>
              <a:clrFrom>
                <a:srgbClr val="DFE9E8"/>
              </a:clrFrom>
              <a:clrTo>
                <a:srgbClr val="DFE9E8">
                  <a:alpha val="0"/>
                </a:srgbClr>
              </a:clrTo>
            </a:clrChange>
            <a:extLst>
              <a:ext uri="{28A0092B-C50C-407E-A947-70E740481C1C}">
                <a14:useLocalDpi xmlns:a14="http://schemas.microsoft.com/office/drawing/2010/main"/>
              </a:ext>
            </a:extLst>
          </a:blip>
          <a:srcRect/>
          <a:stretch>
            <a:fillRect/>
          </a:stretch>
        </p:blipFill>
        <p:spPr bwMode="auto">
          <a:xfrm>
            <a:off x="445182" y="2198736"/>
            <a:ext cx="2449172" cy="268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egnaposto numero diapositiva 6">
            <a:extLst>
              <a:ext uri="{FF2B5EF4-FFF2-40B4-BE49-F238E27FC236}">
                <a16:creationId xmlns:a16="http://schemas.microsoft.com/office/drawing/2014/main" id="{9E2F416E-D1FA-4C75-BFEB-9D27AE20C9A8}"/>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39</a:t>
            </a:fld>
            <a:endParaRPr lang="it-IT" altLang="it-IT" sz="110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55875" y="587375"/>
            <a:ext cx="4019550" cy="5481637"/>
          </a:xfrm>
          <a:prstGeom prst="rect">
            <a:avLst/>
          </a:prstGeom>
          <a:noFill/>
          <a:ln>
            <a:noFill/>
          </a:ln>
        </p:spPr>
      </p:pic>
      <p:sp>
        <p:nvSpPr>
          <p:cNvPr id="4" name="Line 10">
            <a:extLst>
              <a:ext uri="{FF2B5EF4-FFF2-40B4-BE49-F238E27FC236}">
                <a16:creationId xmlns:a16="http://schemas.microsoft.com/office/drawing/2014/main" id="{04B17C08-F0DF-48A8-94B6-49F542EDCBD5}"/>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5" name="Text Box 11">
            <a:extLst>
              <a:ext uri="{FF2B5EF4-FFF2-40B4-BE49-F238E27FC236}">
                <a16:creationId xmlns:a16="http://schemas.microsoft.com/office/drawing/2014/main" id="{DBF5AB38-C4B3-44FA-8BBE-363EE26B1D17}"/>
              </a:ext>
            </a:extLst>
          </p:cNvPr>
          <p:cNvSpPr txBox="1">
            <a:spLocks noChangeArrowheads="1"/>
          </p:cNvSpPr>
          <p:nvPr/>
        </p:nvSpPr>
        <p:spPr bwMode="auto">
          <a:xfrm>
            <a:off x="925803" y="87313"/>
            <a:ext cx="7297190"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macroscopica: morfologia fogliare</a:t>
            </a:r>
          </a:p>
        </p:txBody>
      </p:sp>
      <p:sp>
        <p:nvSpPr>
          <p:cNvPr id="6" name="Segnaposto numero diapositiva 6">
            <a:extLst>
              <a:ext uri="{FF2B5EF4-FFF2-40B4-BE49-F238E27FC236}">
                <a16:creationId xmlns:a16="http://schemas.microsoft.com/office/drawing/2014/main" id="{60FD6087-D61F-464D-942E-8883CF752557}"/>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4</a:t>
            </a:fld>
            <a:endParaRPr lang="it-IT" altLang="it-IT" sz="1100">
              <a:solidFill>
                <a:schemeClr val="bg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a:extLst>
              <a:ext uri="{FF2B5EF4-FFF2-40B4-BE49-F238E27FC236}">
                <a16:creationId xmlns:a16="http://schemas.microsoft.com/office/drawing/2014/main" id="{D41E3D48-1B11-4488-AD7F-3054EA4EC970}"/>
              </a:ext>
            </a:extLst>
          </p:cNvPr>
          <p:cNvSpPr>
            <a:spLocks noChangeArrowheads="1"/>
          </p:cNvSpPr>
          <p:nvPr/>
        </p:nvSpPr>
        <p:spPr bwMode="auto">
          <a:xfrm>
            <a:off x="119063" y="620713"/>
            <a:ext cx="8878887"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 typeface="Times New Roman" panose="02020603050405020304" pitchFamily="18" charset="0"/>
              <a:buNone/>
            </a:pPr>
            <a:r>
              <a:rPr lang="it-IT" altLang="it-IT" sz="1800">
                <a:solidFill>
                  <a:schemeClr val="tx1"/>
                </a:solidFill>
                <a:cs typeface="Arial" panose="020B0604020202020204" pitchFamily="34" charset="0"/>
              </a:rPr>
              <a:t>La </a:t>
            </a:r>
            <a:r>
              <a:rPr lang="it-IT" altLang="it-IT" sz="1800" b="1">
                <a:solidFill>
                  <a:schemeClr val="tx1"/>
                </a:solidFill>
                <a:cs typeface="Arial" panose="020B0604020202020204" pitchFamily="34" charset="0"/>
              </a:rPr>
              <a:t>spiga</a:t>
            </a:r>
            <a:r>
              <a:rPr lang="it-IT" altLang="it-IT" sz="1800">
                <a:solidFill>
                  <a:schemeClr val="tx1"/>
                </a:solidFill>
                <a:cs typeface="Arial" panose="020B0604020202020204" pitchFamily="34" charset="0"/>
              </a:rPr>
              <a:t> è un infiorescenza con singolo asse fiorale in cui i fiori, al contrario dell’infiorescenza a </a:t>
            </a:r>
            <a:r>
              <a:rPr lang="it-IT" altLang="it-IT" sz="1800" b="1">
                <a:solidFill>
                  <a:schemeClr val="tx1"/>
                </a:solidFill>
                <a:cs typeface="Arial" panose="020B0604020202020204" pitchFamily="34" charset="0"/>
              </a:rPr>
              <a:t>racemo</a:t>
            </a:r>
            <a:r>
              <a:rPr lang="it-IT" altLang="it-IT" sz="1800">
                <a:solidFill>
                  <a:schemeClr val="tx1"/>
                </a:solidFill>
                <a:cs typeface="Arial" panose="020B0604020202020204" pitchFamily="34" charset="0"/>
              </a:rPr>
              <a:t>, sono sprovvisti di un peduncolo (</a:t>
            </a:r>
            <a:r>
              <a:rPr lang="it-IT" altLang="it-IT" sz="1800" i="1">
                <a:solidFill>
                  <a:schemeClr val="tx1"/>
                </a:solidFill>
                <a:cs typeface="Arial" panose="020B0604020202020204" pitchFamily="34" charset="0"/>
              </a:rPr>
              <a:t>sessili</a:t>
            </a:r>
            <a:r>
              <a:rPr lang="it-IT" altLang="it-IT" sz="1800">
                <a:solidFill>
                  <a:schemeClr val="tx1"/>
                </a:solidFill>
                <a:cs typeface="Arial" panose="020B0604020202020204" pitchFamily="34" charset="0"/>
              </a:rPr>
              <a:t>) e si inseriscono direttamente sull’asse fiorale.</a:t>
            </a:r>
          </a:p>
        </p:txBody>
      </p:sp>
      <p:sp>
        <p:nvSpPr>
          <p:cNvPr id="23556" name="Line 9">
            <a:extLst>
              <a:ext uri="{FF2B5EF4-FFF2-40B4-BE49-F238E27FC236}">
                <a16:creationId xmlns:a16="http://schemas.microsoft.com/office/drawing/2014/main" id="{5203F574-055C-45AF-905B-6BDA56DD7CC7}"/>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23557" name="Text Box 10">
            <a:extLst>
              <a:ext uri="{FF2B5EF4-FFF2-40B4-BE49-F238E27FC236}">
                <a16:creationId xmlns:a16="http://schemas.microsoft.com/office/drawing/2014/main" id="{D3A0DC46-EA10-4579-A66A-BD477867553B}"/>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pic>
        <p:nvPicPr>
          <p:cNvPr id="23558" name="Picture 2" descr="A pink flower on a plant&#10;&#10;Description automatically generated">
            <a:extLst>
              <a:ext uri="{FF2B5EF4-FFF2-40B4-BE49-F238E27FC236}">
                <a16:creationId xmlns:a16="http://schemas.microsoft.com/office/drawing/2014/main" id="{C52E2F29-1716-48B4-B586-7CE9A0777BD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3650" y="2276475"/>
            <a:ext cx="20447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2" descr="A close up of a plant&#10;&#10;Description automatically generated">
            <a:extLst>
              <a:ext uri="{FF2B5EF4-FFF2-40B4-BE49-F238E27FC236}">
                <a16:creationId xmlns:a16="http://schemas.microsoft.com/office/drawing/2014/main" id="{EAFFA262-3665-4A85-9119-BBE2EAEBF0A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81936" y="2293938"/>
            <a:ext cx="2287587"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Rectangle 2">
            <a:extLst>
              <a:ext uri="{FF2B5EF4-FFF2-40B4-BE49-F238E27FC236}">
                <a16:creationId xmlns:a16="http://schemas.microsoft.com/office/drawing/2014/main" id="{AB252E31-A94F-406E-90AF-80444F5E2DA4}"/>
              </a:ext>
            </a:extLst>
          </p:cNvPr>
          <p:cNvSpPr>
            <a:spLocks noChangeArrowheads="1"/>
          </p:cNvSpPr>
          <p:nvPr/>
        </p:nvSpPr>
        <p:spPr bwMode="auto">
          <a:xfrm>
            <a:off x="6016289" y="1573212"/>
            <a:ext cx="1005372"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 typeface="Times New Roman" panose="02020603050405020304" pitchFamily="18" charset="0"/>
              <a:buNone/>
            </a:pPr>
            <a:r>
              <a:rPr lang="it-IT" altLang="it-IT" sz="2000" b="1" dirty="0">
                <a:solidFill>
                  <a:schemeClr val="tx1"/>
                </a:solidFill>
                <a:cs typeface="Arial" panose="020B0604020202020204" pitchFamily="34" charset="0"/>
              </a:rPr>
              <a:t>Spiga</a:t>
            </a:r>
          </a:p>
        </p:txBody>
      </p:sp>
      <p:sp>
        <p:nvSpPr>
          <p:cNvPr id="23562" name="Rectangle 2">
            <a:extLst>
              <a:ext uri="{FF2B5EF4-FFF2-40B4-BE49-F238E27FC236}">
                <a16:creationId xmlns:a16="http://schemas.microsoft.com/office/drawing/2014/main" id="{EE3D382F-03EC-4848-B385-6A03CC7330BE}"/>
              </a:ext>
            </a:extLst>
          </p:cNvPr>
          <p:cNvSpPr>
            <a:spLocks noChangeArrowheads="1"/>
          </p:cNvSpPr>
          <p:nvPr/>
        </p:nvSpPr>
        <p:spPr bwMode="auto">
          <a:xfrm>
            <a:off x="1517501" y="1571079"/>
            <a:ext cx="120967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lnSpc>
                <a:spcPct val="95000"/>
              </a:lnSpc>
              <a:spcBef>
                <a:spcPct val="0"/>
              </a:spcBef>
              <a:buClr>
                <a:srgbClr val="FFFFCC"/>
              </a:buClr>
              <a:buFont typeface="Times New Roman" panose="02020603050405020304" pitchFamily="18" charset="0"/>
              <a:buNone/>
            </a:pPr>
            <a:r>
              <a:rPr lang="it-IT" altLang="it-IT" sz="2000" b="1" dirty="0">
                <a:solidFill>
                  <a:schemeClr val="tx1"/>
                </a:solidFill>
                <a:cs typeface="Arial" panose="020B0604020202020204" pitchFamily="34" charset="0"/>
              </a:rPr>
              <a:t>Racemo</a:t>
            </a:r>
          </a:p>
        </p:txBody>
      </p:sp>
      <p:sp>
        <p:nvSpPr>
          <p:cNvPr id="23563" name="Text Box 6">
            <a:extLst>
              <a:ext uri="{FF2B5EF4-FFF2-40B4-BE49-F238E27FC236}">
                <a16:creationId xmlns:a16="http://schemas.microsoft.com/office/drawing/2014/main" id="{3A039A15-BDEE-4C76-A9F1-61ED2BC0FEFA}"/>
              </a:ext>
            </a:extLst>
          </p:cNvPr>
          <p:cNvSpPr txBox="1">
            <a:spLocks noChangeArrowheads="1"/>
          </p:cNvSpPr>
          <p:nvPr/>
        </p:nvSpPr>
        <p:spPr bwMode="auto">
          <a:xfrm>
            <a:off x="21100" y="5700713"/>
            <a:ext cx="234632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600" i="1">
                <a:solidFill>
                  <a:schemeClr val="tx1"/>
                </a:solidFill>
                <a:cs typeface="Arial" panose="020B0604020202020204" pitchFamily="34" charset="0"/>
              </a:rPr>
              <a:t>Epilobium angustifolium</a:t>
            </a:r>
          </a:p>
        </p:txBody>
      </p:sp>
      <p:sp>
        <p:nvSpPr>
          <p:cNvPr id="23564" name="Text Box 6">
            <a:extLst>
              <a:ext uri="{FF2B5EF4-FFF2-40B4-BE49-F238E27FC236}">
                <a16:creationId xmlns:a16="http://schemas.microsoft.com/office/drawing/2014/main" id="{D1194513-B3C1-45AE-ABA6-B1C7D9FD25EE}"/>
              </a:ext>
            </a:extLst>
          </p:cNvPr>
          <p:cNvSpPr txBox="1">
            <a:spLocks noChangeArrowheads="1"/>
          </p:cNvSpPr>
          <p:nvPr/>
        </p:nvSpPr>
        <p:spPr bwMode="auto">
          <a:xfrm>
            <a:off x="7021661" y="5700713"/>
            <a:ext cx="1608137"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sz="1600" i="1">
                <a:solidFill>
                  <a:schemeClr val="tx1"/>
                </a:solidFill>
                <a:cs typeface="Arial" panose="020B0604020202020204" pitchFamily="34" charset="0"/>
              </a:rPr>
              <a:t>Plantago media</a:t>
            </a:r>
          </a:p>
        </p:txBody>
      </p:sp>
      <p:pic>
        <p:nvPicPr>
          <p:cNvPr id="15" name="Picture 6">
            <a:extLst>
              <a:ext uri="{FF2B5EF4-FFF2-40B4-BE49-F238E27FC236}">
                <a16:creationId xmlns:a16="http://schemas.microsoft.com/office/drawing/2014/main" id="{F50CA2CD-0BD9-4C9A-8081-1AB65AFA0287}"/>
              </a:ext>
            </a:extLst>
          </p:cNvPr>
          <p:cNvPicPr>
            <a:picLocks noChangeAspect="1" noChangeArrowheads="1"/>
          </p:cNvPicPr>
          <p:nvPr/>
        </p:nvPicPr>
        <p:blipFill>
          <a:blip r:embed="rId4">
            <a:clrChange>
              <a:clrFrom>
                <a:srgbClr val="DFE9E8"/>
              </a:clrFrom>
              <a:clrTo>
                <a:srgbClr val="DFE9E8">
                  <a:alpha val="0"/>
                </a:srgbClr>
              </a:clrTo>
            </a:clrChange>
            <a:extLst>
              <a:ext uri="{28A0092B-C50C-407E-A947-70E740481C1C}">
                <a14:useLocalDpi xmlns:a14="http://schemas.microsoft.com/office/drawing/2010/main"/>
              </a:ext>
            </a:extLst>
          </a:blip>
          <a:srcRect/>
          <a:stretch>
            <a:fillRect/>
          </a:stretch>
        </p:blipFill>
        <p:spPr bwMode="auto">
          <a:xfrm>
            <a:off x="5636117" y="2169282"/>
            <a:ext cx="679450"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a:extLst>
              <a:ext uri="{FF2B5EF4-FFF2-40B4-BE49-F238E27FC236}">
                <a16:creationId xmlns:a16="http://schemas.microsoft.com/office/drawing/2014/main" id="{D83BD50F-6265-4C04-93D6-3369A32AB451}"/>
              </a:ext>
            </a:extLst>
          </p:cNvPr>
          <p:cNvPicPr>
            <a:picLocks noChangeAspect="1" noChangeArrowheads="1"/>
          </p:cNvPicPr>
          <p:nvPr/>
        </p:nvPicPr>
        <p:blipFill>
          <a:blip r:embed="rId5">
            <a:clrChange>
              <a:clrFrom>
                <a:srgbClr val="DFE9E8"/>
              </a:clrFrom>
              <a:clrTo>
                <a:srgbClr val="DFE9E8">
                  <a:alpha val="0"/>
                </a:srgbClr>
              </a:clrTo>
            </a:clrChange>
            <a:extLst>
              <a:ext uri="{28A0092B-C50C-407E-A947-70E740481C1C}">
                <a14:useLocalDpi xmlns:a14="http://schemas.microsoft.com/office/drawing/2010/main"/>
              </a:ext>
            </a:extLst>
          </a:blip>
          <a:srcRect/>
          <a:stretch>
            <a:fillRect/>
          </a:stretch>
        </p:blipFill>
        <p:spPr bwMode="auto">
          <a:xfrm>
            <a:off x="2320434" y="2293938"/>
            <a:ext cx="1766299" cy="328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ttore diritto 2">
            <a:extLst>
              <a:ext uri="{FF2B5EF4-FFF2-40B4-BE49-F238E27FC236}">
                <a16:creationId xmlns:a16="http://schemas.microsoft.com/office/drawing/2014/main" id="{8C136A4B-75FF-46CD-A3FD-6ADA137B3F9F}"/>
              </a:ext>
            </a:extLst>
          </p:cNvPr>
          <p:cNvCxnSpPr>
            <a:cxnSpLocks/>
          </p:cNvCxnSpPr>
          <p:nvPr/>
        </p:nvCxnSpPr>
        <p:spPr>
          <a:xfrm>
            <a:off x="4572000" y="1571079"/>
            <a:ext cx="0" cy="4004953"/>
          </a:xfrm>
          <a:prstGeom prst="line">
            <a:avLst/>
          </a:prstGeom>
          <a:ln w="28575"/>
        </p:spPr>
        <p:style>
          <a:lnRef idx="1">
            <a:schemeClr val="dk1"/>
          </a:lnRef>
          <a:fillRef idx="0">
            <a:schemeClr val="dk1"/>
          </a:fillRef>
          <a:effectRef idx="0">
            <a:schemeClr val="dk1"/>
          </a:effectRef>
          <a:fontRef idx="minor">
            <a:schemeClr val="tx1"/>
          </a:fontRef>
        </p:style>
      </p:cxnSp>
      <p:sp>
        <p:nvSpPr>
          <p:cNvPr id="20" name="Segnaposto numero diapositiva 6">
            <a:extLst>
              <a:ext uri="{FF2B5EF4-FFF2-40B4-BE49-F238E27FC236}">
                <a16:creationId xmlns:a16="http://schemas.microsoft.com/office/drawing/2014/main" id="{1FBD2A20-28FC-436C-B727-82CCE052D735}"/>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40</a:t>
            </a:fld>
            <a:endParaRPr lang="it-IT" altLang="it-IT" sz="1100">
              <a:solidFill>
                <a:schemeClr val="bg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Line 9">
            <a:extLst>
              <a:ext uri="{FF2B5EF4-FFF2-40B4-BE49-F238E27FC236}">
                <a16:creationId xmlns:a16="http://schemas.microsoft.com/office/drawing/2014/main" id="{5203F574-055C-45AF-905B-6BDA56DD7CC7}"/>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23557" name="Text Box 10">
            <a:extLst>
              <a:ext uri="{FF2B5EF4-FFF2-40B4-BE49-F238E27FC236}">
                <a16:creationId xmlns:a16="http://schemas.microsoft.com/office/drawing/2014/main" id="{D3A0DC46-EA10-4579-A66A-BD477867553B}"/>
              </a:ext>
            </a:extLst>
          </p:cNvPr>
          <p:cNvSpPr txBox="1">
            <a:spLocks noChangeArrowheads="1"/>
          </p:cNvSpPr>
          <p:nvPr/>
        </p:nvSpPr>
        <p:spPr bwMode="auto">
          <a:xfrm>
            <a:off x="4110038" y="87313"/>
            <a:ext cx="92868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a:solidFill>
                  <a:srgbClr val="9A0000"/>
                </a:solidFill>
                <a:cs typeface="Arial" panose="020B0604020202020204" pitchFamily="34" charset="0"/>
              </a:rPr>
              <a:t>Fiore</a:t>
            </a:r>
          </a:p>
        </p:txBody>
      </p:sp>
      <p:pic>
        <p:nvPicPr>
          <p:cNvPr id="14" name="Picture 5">
            <a:extLst>
              <a:ext uri="{FF2B5EF4-FFF2-40B4-BE49-F238E27FC236}">
                <a16:creationId xmlns:a16="http://schemas.microsoft.com/office/drawing/2014/main" id="{B7E6AC24-5518-4F72-BB59-2EE1ACB3466D}"/>
              </a:ext>
            </a:extLst>
          </p:cNvPr>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684213" y="2276475"/>
            <a:ext cx="1833562"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a:extLst>
              <a:ext uri="{FF2B5EF4-FFF2-40B4-BE49-F238E27FC236}">
                <a16:creationId xmlns:a16="http://schemas.microsoft.com/office/drawing/2014/main" id="{D105EDB0-DC8B-4A8A-8EC9-5DF2DF46B69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3575" y="1700213"/>
            <a:ext cx="5256213" cy="39417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 name="Rectangle 7">
            <a:extLst>
              <a:ext uri="{FF2B5EF4-FFF2-40B4-BE49-F238E27FC236}">
                <a16:creationId xmlns:a16="http://schemas.microsoft.com/office/drawing/2014/main" id="{101C08F0-A732-457C-8C08-1B12B6B67613}"/>
              </a:ext>
            </a:extLst>
          </p:cNvPr>
          <p:cNvSpPr>
            <a:spLocks noChangeArrowheads="1"/>
          </p:cNvSpPr>
          <p:nvPr/>
        </p:nvSpPr>
        <p:spPr bwMode="auto">
          <a:xfrm>
            <a:off x="4797425" y="5699125"/>
            <a:ext cx="18732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lnSpc>
                <a:spcPct val="95000"/>
              </a:lnSpc>
              <a:spcBef>
                <a:spcPct val="0"/>
              </a:spcBef>
              <a:buClr>
                <a:srgbClr val="FFFFCC"/>
              </a:buClr>
              <a:buFont typeface="Times New Roman" panose="02020603050405020304" pitchFamily="18" charset="0"/>
              <a:buNone/>
            </a:pPr>
            <a:r>
              <a:rPr lang="it-IT" altLang="it-IT" sz="1800" i="1">
                <a:solidFill>
                  <a:schemeClr val="tx1"/>
                </a:solidFill>
                <a:cs typeface="Arial" panose="020B0604020202020204" pitchFamily="34" charset="0"/>
              </a:rPr>
              <a:t>Syringa vulgaris </a:t>
            </a:r>
            <a:endParaRPr lang="en-GB" altLang="it-IT" sz="1800" i="1">
              <a:solidFill>
                <a:schemeClr val="tx1"/>
              </a:solidFill>
              <a:cs typeface="Arial" panose="020B0604020202020204" pitchFamily="34" charset="0"/>
            </a:endParaRPr>
          </a:p>
        </p:txBody>
      </p:sp>
      <p:sp>
        <p:nvSpPr>
          <p:cNvPr id="17" name="Rectangle 4">
            <a:extLst>
              <a:ext uri="{FF2B5EF4-FFF2-40B4-BE49-F238E27FC236}">
                <a16:creationId xmlns:a16="http://schemas.microsoft.com/office/drawing/2014/main" id="{20300004-3B39-492B-98B5-B95109396F9F}"/>
              </a:ext>
            </a:extLst>
          </p:cNvPr>
          <p:cNvSpPr>
            <a:spLocks noChangeArrowheads="1"/>
          </p:cNvSpPr>
          <p:nvPr/>
        </p:nvSpPr>
        <p:spPr bwMode="auto">
          <a:xfrm>
            <a:off x="118522" y="606543"/>
            <a:ext cx="856932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just" eaLnBrk="1" hangingPunct="1">
              <a:lnSpc>
                <a:spcPct val="95000"/>
              </a:lnSpc>
              <a:spcBef>
                <a:spcPct val="0"/>
              </a:spcBef>
              <a:buClr>
                <a:srgbClr val="FFFFCC"/>
              </a:buClr>
              <a:buFont typeface="Times New Roman" panose="02020603050405020304" pitchFamily="18" charset="0"/>
              <a:buNone/>
            </a:pPr>
            <a:r>
              <a:rPr lang="it-IT" altLang="it-IT" sz="1800" dirty="0">
                <a:solidFill>
                  <a:schemeClr val="tx1"/>
                </a:solidFill>
                <a:cs typeface="Arial" panose="020B0604020202020204" pitchFamily="34" charset="0"/>
              </a:rPr>
              <a:t>La</a:t>
            </a:r>
            <a:r>
              <a:rPr lang="it-IT" altLang="it-IT" sz="1800" b="1" dirty="0">
                <a:solidFill>
                  <a:schemeClr val="tx1"/>
                </a:solidFill>
                <a:cs typeface="Arial" panose="020B0604020202020204" pitchFamily="34" charset="0"/>
              </a:rPr>
              <a:t> Pannocchia </a:t>
            </a:r>
            <a:r>
              <a:rPr lang="it-IT" altLang="it-IT" sz="1800" dirty="0">
                <a:solidFill>
                  <a:schemeClr val="tx1"/>
                </a:solidFill>
                <a:cs typeface="Arial" panose="020B0604020202020204" pitchFamily="34" charset="0"/>
              </a:rPr>
              <a:t>è infiorescenza definita in cui lungo l'asse principale, invece di singoli peduncoli fiorali, si inseriscono ramificazioni irregolari e determinate che si accrescono formando generalmente un figura piramidale. </a:t>
            </a:r>
            <a:endParaRPr lang="en-GB" altLang="it-IT" sz="1800" dirty="0">
              <a:solidFill>
                <a:schemeClr val="tx1"/>
              </a:solidFill>
              <a:cs typeface="Arial" panose="020B0604020202020204" pitchFamily="34" charset="0"/>
            </a:endParaRPr>
          </a:p>
        </p:txBody>
      </p:sp>
      <p:sp>
        <p:nvSpPr>
          <p:cNvPr id="18" name="Segnaposto numero diapositiva 6">
            <a:extLst>
              <a:ext uri="{FF2B5EF4-FFF2-40B4-BE49-F238E27FC236}">
                <a16:creationId xmlns:a16="http://schemas.microsoft.com/office/drawing/2014/main" id="{DA180F69-AFA7-40CC-9CB7-9D11ECE27D54}"/>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41</a:t>
            </a:fld>
            <a:endParaRPr lang="it-IT" altLang="it-IT" sz="1100">
              <a:solidFill>
                <a:schemeClr val="bg1"/>
              </a:solidFill>
            </a:endParaRPr>
          </a:p>
        </p:txBody>
      </p:sp>
    </p:spTree>
    <p:extLst>
      <p:ext uri="{BB962C8B-B14F-4D97-AF65-F5344CB8AC3E}">
        <p14:creationId xmlns:p14="http://schemas.microsoft.com/office/powerpoint/2010/main" val="1841936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4" name="Line 10">
            <a:extLst>
              <a:ext uri="{FF2B5EF4-FFF2-40B4-BE49-F238E27FC236}">
                <a16:creationId xmlns:a16="http://schemas.microsoft.com/office/drawing/2014/main" id="{04B17C08-F0DF-48A8-94B6-49F542EDCBD5}"/>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5" name="Text Box 11">
            <a:extLst>
              <a:ext uri="{FF2B5EF4-FFF2-40B4-BE49-F238E27FC236}">
                <a16:creationId xmlns:a16="http://schemas.microsoft.com/office/drawing/2014/main" id="{DBF5AB38-C4B3-44FA-8BBE-363EE26B1D17}"/>
              </a:ext>
            </a:extLst>
          </p:cNvPr>
          <p:cNvSpPr txBox="1">
            <a:spLocks noChangeArrowheads="1"/>
          </p:cNvSpPr>
          <p:nvPr/>
        </p:nvSpPr>
        <p:spPr bwMode="auto">
          <a:xfrm>
            <a:off x="925803" y="87313"/>
            <a:ext cx="7297190"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macroscopica: morfologia fogliare</a:t>
            </a:r>
          </a:p>
        </p:txBody>
      </p:sp>
      <p:sp>
        <p:nvSpPr>
          <p:cNvPr id="6" name="Segnaposto numero diapositiva 6">
            <a:extLst>
              <a:ext uri="{FF2B5EF4-FFF2-40B4-BE49-F238E27FC236}">
                <a16:creationId xmlns:a16="http://schemas.microsoft.com/office/drawing/2014/main" id="{60FD6087-D61F-464D-942E-8883CF752557}"/>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5</a:t>
            </a:fld>
            <a:endParaRPr lang="it-IT" altLang="it-IT" sz="1100">
              <a:solidFill>
                <a:schemeClr val="bg1"/>
              </a:solidFill>
            </a:endParaRPr>
          </a:p>
        </p:txBody>
      </p:sp>
      <p:pic>
        <p:nvPicPr>
          <p:cNvPr id="9" name="Picture 4">
            <a:extLst>
              <a:ext uri="{FF2B5EF4-FFF2-40B4-BE49-F238E27FC236}">
                <a16:creationId xmlns:a16="http://schemas.microsoft.com/office/drawing/2014/main" id="{766DD361-BFA2-4280-B89E-56219A4536A6}"/>
              </a:ext>
            </a:extLst>
          </p:cNvPr>
          <p:cNvPicPr>
            <a:picLocks noChangeAspect="1" noChangeArrowheads="1"/>
          </p:cNvPicPr>
          <p:nvPr/>
        </p:nvPicPr>
        <p:blipFill>
          <a:blip r:embed="rId3">
            <a:clrChange>
              <a:clrFrom>
                <a:srgbClr val="FFFFFF"/>
              </a:clrFrom>
              <a:clrTo>
                <a:srgbClr val="FFFFFF">
                  <a:alpha val="0"/>
                </a:srgbClr>
              </a:clrTo>
            </a:clrChange>
            <a:lum bright="-6000" contrast="12000"/>
            <a:extLst>
              <a:ext uri="{28A0092B-C50C-407E-A947-70E740481C1C}">
                <a14:useLocalDpi xmlns:a14="http://schemas.microsoft.com/office/drawing/2010/main"/>
              </a:ext>
            </a:extLst>
          </a:blip>
          <a:srcRect/>
          <a:stretch>
            <a:fillRect/>
          </a:stretch>
        </p:blipFill>
        <p:spPr bwMode="auto">
          <a:xfrm>
            <a:off x="665163" y="549275"/>
            <a:ext cx="7812087" cy="554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3064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4" name="Line 10">
            <a:extLst>
              <a:ext uri="{FF2B5EF4-FFF2-40B4-BE49-F238E27FC236}">
                <a16:creationId xmlns:a16="http://schemas.microsoft.com/office/drawing/2014/main" id="{04B17C08-F0DF-48A8-94B6-49F542EDCBD5}"/>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5" name="Text Box 11">
            <a:extLst>
              <a:ext uri="{FF2B5EF4-FFF2-40B4-BE49-F238E27FC236}">
                <a16:creationId xmlns:a16="http://schemas.microsoft.com/office/drawing/2014/main" id="{DBF5AB38-C4B3-44FA-8BBE-363EE26B1D17}"/>
              </a:ext>
            </a:extLst>
          </p:cNvPr>
          <p:cNvSpPr txBox="1">
            <a:spLocks noChangeArrowheads="1"/>
          </p:cNvSpPr>
          <p:nvPr/>
        </p:nvSpPr>
        <p:spPr bwMode="auto">
          <a:xfrm>
            <a:off x="925803" y="87313"/>
            <a:ext cx="7297190"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macroscopica: morfologia fogliare</a:t>
            </a:r>
          </a:p>
        </p:txBody>
      </p:sp>
      <p:sp>
        <p:nvSpPr>
          <p:cNvPr id="6" name="Segnaposto numero diapositiva 6">
            <a:extLst>
              <a:ext uri="{FF2B5EF4-FFF2-40B4-BE49-F238E27FC236}">
                <a16:creationId xmlns:a16="http://schemas.microsoft.com/office/drawing/2014/main" id="{60FD6087-D61F-464D-942E-8883CF752557}"/>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6</a:t>
            </a:fld>
            <a:endParaRPr lang="it-IT" altLang="it-IT" sz="1100">
              <a:solidFill>
                <a:schemeClr val="bg1"/>
              </a:solidFill>
            </a:endParaRPr>
          </a:p>
        </p:txBody>
      </p:sp>
      <p:pic>
        <p:nvPicPr>
          <p:cNvPr id="8" name="Picture 4">
            <a:extLst>
              <a:ext uri="{FF2B5EF4-FFF2-40B4-BE49-F238E27FC236}">
                <a16:creationId xmlns:a16="http://schemas.microsoft.com/office/drawing/2014/main" id="{5A613F2D-9F78-4FF3-A7AE-3C051BC3A359}"/>
              </a:ext>
            </a:extLst>
          </p:cNvPr>
          <p:cNvPicPr>
            <a:picLocks noChangeAspect="1" noChangeArrowheads="1"/>
          </p:cNvPicPr>
          <p:nvPr/>
        </p:nvPicPr>
        <p:blipFill>
          <a:blip r:embed="rId3">
            <a:clrChange>
              <a:clrFrom>
                <a:srgbClr val="FFFFFF"/>
              </a:clrFrom>
              <a:clrTo>
                <a:srgbClr val="FFFFFF">
                  <a:alpha val="0"/>
                </a:srgbClr>
              </a:clrTo>
            </a:clrChange>
            <a:lum bright="-6000" contrast="12000"/>
            <a:extLst>
              <a:ext uri="{28A0092B-C50C-407E-A947-70E740481C1C}">
                <a14:useLocalDpi xmlns:a14="http://schemas.microsoft.com/office/drawing/2010/main"/>
              </a:ext>
            </a:extLst>
          </a:blip>
          <a:srcRect/>
          <a:stretch>
            <a:fillRect/>
          </a:stretch>
        </p:blipFill>
        <p:spPr bwMode="auto">
          <a:xfrm>
            <a:off x="538163" y="611188"/>
            <a:ext cx="806608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526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4" name="Google Shape;144;p4" descr="Immagine che contiene erba, esterni, pianta, verde&#10;&#10;Descrizione generata automaticament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09900" y="1557337"/>
            <a:ext cx="3168650" cy="4422775"/>
          </a:xfrm>
          <a:prstGeom prst="rect">
            <a:avLst/>
          </a:prstGeom>
          <a:noFill/>
          <a:ln>
            <a:noFill/>
          </a:ln>
        </p:spPr>
      </p:pic>
      <p:cxnSp>
        <p:nvCxnSpPr>
          <p:cNvPr id="145" name="Google Shape;145;p4"/>
          <p:cNvCxnSpPr/>
          <p:nvPr/>
        </p:nvCxnSpPr>
        <p:spPr>
          <a:xfrm rot="10800000">
            <a:off x="4738687" y="3597275"/>
            <a:ext cx="1831975" cy="846137"/>
          </a:xfrm>
          <a:prstGeom prst="straightConnector1">
            <a:avLst/>
          </a:prstGeom>
          <a:noFill/>
          <a:ln w="9525" cap="flat" cmpd="sng">
            <a:solidFill>
              <a:srgbClr val="FF0000"/>
            </a:solidFill>
            <a:prstDash val="solid"/>
            <a:miter lim="800000"/>
            <a:headEnd type="none" w="med" len="med"/>
            <a:tailEnd type="triangle" w="med" len="med"/>
          </a:ln>
        </p:spPr>
      </p:cxnSp>
      <p:sp>
        <p:nvSpPr>
          <p:cNvPr id="146" name="Google Shape;146;p4"/>
          <p:cNvSpPr txBox="1"/>
          <p:nvPr/>
        </p:nvSpPr>
        <p:spPr>
          <a:xfrm>
            <a:off x="6684962" y="4243387"/>
            <a:ext cx="906462"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Stipole</a:t>
            </a:r>
            <a:endParaRPr/>
          </a:p>
        </p:txBody>
      </p:sp>
      <p:cxnSp>
        <p:nvCxnSpPr>
          <p:cNvPr id="147" name="Google Shape;147;p4"/>
          <p:cNvCxnSpPr/>
          <p:nvPr/>
        </p:nvCxnSpPr>
        <p:spPr>
          <a:xfrm flipH="1">
            <a:off x="5099050" y="2555875"/>
            <a:ext cx="1576387" cy="492125"/>
          </a:xfrm>
          <a:prstGeom prst="straightConnector1">
            <a:avLst/>
          </a:prstGeom>
          <a:noFill/>
          <a:ln w="9525" cap="flat" cmpd="sng">
            <a:solidFill>
              <a:srgbClr val="FF0000"/>
            </a:solidFill>
            <a:prstDash val="solid"/>
            <a:miter lim="800000"/>
            <a:headEnd type="none" w="med" len="med"/>
            <a:tailEnd type="triangle" w="med" len="med"/>
          </a:ln>
        </p:spPr>
      </p:cxnSp>
      <p:sp>
        <p:nvSpPr>
          <p:cNvPr id="148" name="Google Shape;148;p4"/>
          <p:cNvSpPr txBox="1"/>
          <p:nvPr/>
        </p:nvSpPr>
        <p:spPr>
          <a:xfrm>
            <a:off x="6715125" y="2341562"/>
            <a:ext cx="1057275" cy="4016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Margine</a:t>
            </a:r>
            <a:endParaRPr/>
          </a:p>
        </p:txBody>
      </p:sp>
      <p:cxnSp>
        <p:nvCxnSpPr>
          <p:cNvPr id="149" name="Google Shape;149;p4"/>
          <p:cNvCxnSpPr/>
          <p:nvPr/>
        </p:nvCxnSpPr>
        <p:spPr>
          <a:xfrm flipH="1">
            <a:off x="5224462" y="1639887"/>
            <a:ext cx="1346200" cy="409575"/>
          </a:xfrm>
          <a:prstGeom prst="straightConnector1">
            <a:avLst/>
          </a:prstGeom>
          <a:noFill/>
          <a:ln w="9525" cap="flat" cmpd="sng">
            <a:solidFill>
              <a:srgbClr val="FF0000"/>
            </a:solidFill>
            <a:prstDash val="solid"/>
            <a:miter lim="800000"/>
            <a:headEnd type="none" w="med" len="med"/>
            <a:tailEnd type="triangle" w="med" len="med"/>
          </a:ln>
        </p:spPr>
      </p:cxnSp>
      <p:sp>
        <p:nvSpPr>
          <p:cNvPr id="150" name="Google Shape;150;p4"/>
          <p:cNvSpPr txBox="1"/>
          <p:nvPr/>
        </p:nvSpPr>
        <p:spPr>
          <a:xfrm>
            <a:off x="6742112" y="1301750"/>
            <a:ext cx="765175"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Apice</a:t>
            </a:r>
            <a:endParaRPr/>
          </a:p>
        </p:txBody>
      </p:sp>
      <p:cxnSp>
        <p:nvCxnSpPr>
          <p:cNvPr id="151" name="Google Shape;151;p4"/>
          <p:cNvCxnSpPr/>
          <p:nvPr/>
        </p:nvCxnSpPr>
        <p:spPr>
          <a:xfrm flipH="1">
            <a:off x="4838700" y="4443412"/>
            <a:ext cx="1731962" cy="287337"/>
          </a:xfrm>
          <a:prstGeom prst="straightConnector1">
            <a:avLst/>
          </a:prstGeom>
          <a:noFill/>
          <a:ln w="9525" cap="flat" cmpd="sng">
            <a:solidFill>
              <a:srgbClr val="FF0000"/>
            </a:solidFill>
            <a:prstDash val="solid"/>
            <a:miter lim="800000"/>
            <a:headEnd type="none" w="med" len="med"/>
            <a:tailEnd type="triangle" w="med" len="med"/>
          </a:ln>
        </p:spPr>
      </p:cxnSp>
      <p:cxnSp>
        <p:nvCxnSpPr>
          <p:cNvPr id="152" name="Google Shape;152;p4"/>
          <p:cNvCxnSpPr/>
          <p:nvPr/>
        </p:nvCxnSpPr>
        <p:spPr>
          <a:xfrm flipH="1">
            <a:off x="5051425" y="2133600"/>
            <a:ext cx="1519237" cy="511175"/>
          </a:xfrm>
          <a:prstGeom prst="straightConnector1">
            <a:avLst/>
          </a:prstGeom>
          <a:noFill/>
          <a:ln w="9525" cap="flat" cmpd="sng">
            <a:solidFill>
              <a:srgbClr val="FF0000"/>
            </a:solidFill>
            <a:prstDash val="solid"/>
            <a:miter lim="800000"/>
            <a:headEnd type="none" w="med" len="med"/>
            <a:tailEnd type="triangle" w="med" len="med"/>
          </a:ln>
        </p:spPr>
      </p:cxnSp>
      <p:sp>
        <p:nvSpPr>
          <p:cNvPr id="153" name="Google Shape;153;p4"/>
          <p:cNvSpPr txBox="1"/>
          <p:nvPr/>
        </p:nvSpPr>
        <p:spPr>
          <a:xfrm>
            <a:off x="6716712" y="1897062"/>
            <a:ext cx="938212"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Lamina</a:t>
            </a:r>
            <a:endParaRPr/>
          </a:p>
        </p:txBody>
      </p:sp>
      <p:cxnSp>
        <p:nvCxnSpPr>
          <p:cNvPr id="154" name="Google Shape;154;p4"/>
          <p:cNvCxnSpPr/>
          <p:nvPr/>
        </p:nvCxnSpPr>
        <p:spPr>
          <a:xfrm rot="10800000" flipH="1">
            <a:off x="2465387" y="3048000"/>
            <a:ext cx="1839912" cy="1122362"/>
          </a:xfrm>
          <a:prstGeom prst="straightConnector1">
            <a:avLst/>
          </a:prstGeom>
          <a:noFill/>
          <a:ln w="9525" cap="flat" cmpd="sng">
            <a:solidFill>
              <a:srgbClr val="FF0000"/>
            </a:solidFill>
            <a:prstDash val="solid"/>
            <a:miter lim="800000"/>
            <a:headEnd type="none" w="med" len="med"/>
            <a:tailEnd type="triangle" w="med" len="med"/>
          </a:ln>
        </p:spPr>
      </p:cxnSp>
      <p:sp>
        <p:nvSpPr>
          <p:cNvPr id="155" name="Google Shape;155;p4"/>
          <p:cNvSpPr txBox="1"/>
          <p:nvPr/>
        </p:nvSpPr>
        <p:spPr>
          <a:xfrm>
            <a:off x="1514475" y="3970337"/>
            <a:ext cx="982662"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Picciolo</a:t>
            </a:r>
            <a:endParaRPr/>
          </a:p>
        </p:txBody>
      </p:sp>
      <p:cxnSp>
        <p:nvCxnSpPr>
          <p:cNvPr id="156" name="Google Shape;156;p4"/>
          <p:cNvCxnSpPr/>
          <p:nvPr/>
        </p:nvCxnSpPr>
        <p:spPr>
          <a:xfrm>
            <a:off x="2774950" y="1501775"/>
            <a:ext cx="1343025" cy="665162"/>
          </a:xfrm>
          <a:prstGeom prst="straightConnector1">
            <a:avLst/>
          </a:prstGeom>
          <a:noFill/>
          <a:ln w="9525" cap="flat" cmpd="sng">
            <a:solidFill>
              <a:srgbClr val="FF0000"/>
            </a:solidFill>
            <a:prstDash val="solid"/>
            <a:miter lim="800000"/>
            <a:headEnd type="none" w="med" len="med"/>
            <a:tailEnd type="triangle" w="med" len="med"/>
          </a:ln>
        </p:spPr>
      </p:cxnSp>
      <p:sp>
        <p:nvSpPr>
          <p:cNvPr id="157" name="Google Shape;157;p4"/>
          <p:cNvSpPr txBox="1"/>
          <p:nvPr/>
        </p:nvSpPr>
        <p:spPr>
          <a:xfrm>
            <a:off x="1525587" y="1155700"/>
            <a:ext cx="1289050"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Nervatura </a:t>
            </a:r>
            <a:endParaRPr/>
          </a:p>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centrale</a:t>
            </a:r>
            <a:endParaRPr/>
          </a:p>
        </p:txBody>
      </p:sp>
      <p:cxnSp>
        <p:nvCxnSpPr>
          <p:cNvPr id="158" name="Google Shape;158;p4"/>
          <p:cNvCxnSpPr/>
          <p:nvPr/>
        </p:nvCxnSpPr>
        <p:spPr>
          <a:xfrm rot="10800000" flipH="1">
            <a:off x="2446337" y="2414587"/>
            <a:ext cx="1560512" cy="311150"/>
          </a:xfrm>
          <a:prstGeom prst="straightConnector1">
            <a:avLst/>
          </a:prstGeom>
          <a:noFill/>
          <a:ln w="9525" cap="flat" cmpd="sng">
            <a:solidFill>
              <a:srgbClr val="FF0000"/>
            </a:solidFill>
            <a:prstDash val="solid"/>
            <a:miter lim="800000"/>
            <a:headEnd type="none" w="med" len="med"/>
            <a:tailEnd type="triangle" w="med" len="med"/>
          </a:ln>
        </p:spPr>
      </p:cxnSp>
      <p:cxnSp>
        <p:nvCxnSpPr>
          <p:cNvPr id="159" name="Google Shape;159;p4"/>
          <p:cNvCxnSpPr/>
          <p:nvPr/>
        </p:nvCxnSpPr>
        <p:spPr>
          <a:xfrm>
            <a:off x="2513012" y="2725737"/>
            <a:ext cx="1882775" cy="0"/>
          </a:xfrm>
          <a:prstGeom prst="straightConnector1">
            <a:avLst/>
          </a:prstGeom>
          <a:noFill/>
          <a:ln w="9525" cap="flat" cmpd="sng">
            <a:solidFill>
              <a:srgbClr val="FF0000"/>
            </a:solidFill>
            <a:prstDash val="solid"/>
            <a:miter lim="800000"/>
            <a:headEnd type="none" w="med" len="med"/>
            <a:tailEnd type="triangle" w="med" len="med"/>
          </a:ln>
        </p:spPr>
      </p:cxnSp>
      <p:sp>
        <p:nvSpPr>
          <p:cNvPr id="160" name="Google Shape;160;p4"/>
          <p:cNvSpPr txBox="1"/>
          <p:nvPr/>
        </p:nvSpPr>
        <p:spPr>
          <a:xfrm>
            <a:off x="1325562" y="2517775"/>
            <a:ext cx="1239837"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Nervature</a:t>
            </a:r>
            <a:endParaRPr/>
          </a:p>
        </p:txBody>
      </p:sp>
      <p:sp>
        <p:nvSpPr>
          <p:cNvPr id="161" name="Google Shape;161;p4"/>
          <p:cNvSpPr txBox="1"/>
          <p:nvPr/>
        </p:nvSpPr>
        <p:spPr>
          <a:xfrm>
            <a:off x="1042987" y="541337"/>
            <a:ext cx="7232650" cy="6143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6600"/>
              </a:buClr>
              <a:buSzPts val="2000"/>
              <a:buFont typeface="Calibri"/>
              <a:buNone/>
            </a:pPr>
            <a:r>
              <a:rPr lang="en-US" sz="2000" b="1" i="1" u="none" dirty="0" err="1">
                <a:solidFill>
                  <a:srgbClr val="006600"/>
                </a:solidFill>
                <a:latin typeface="Calibri"/>
                <a:ea typeface="Calibri"/>
                <a:cs typeface="Calibri"/>
                <a:sym typeface="Calibri"/>
              </a:rPr>
              <a:t>Foglia</a:t>
            </a:r>
            <a:r>
              <a:rPr lang="en-US" sz="2000" b="1" i="1" u="none" dirty="0">
                <a:solidFill>
                  <a:srgbClr val="006600"/>
                </a:solidFill>
                <a:latin typeface="Calibri"/>
                <a:ea typeface="Calibri"/>
                <a:cs typeface="Calibri"/>
                <a:sym typeface="Calibri"/>
              </a:rPr>
              <a:t> semplice </a:t>
            </a:r>
            <a:r>
              <a:rPr lang="en-US" sz="2000" b="1" i="1" u="none" dirty="0" err="1">
                <a:solidFill>
                  <a:srgbClr val="006600"/>
                </a:solidFill>
                <a:latin typeface="Calibri"/>
                <a:ea typeface="Calibri"/>
                <a:cs typeface="Calibri"/>
                <a:sym typeface="Calibri"/>
              </a:rPr>
              <a:t>eu-dicotiledone</a:t>
            </a:r>
            <a:r>
              <a:rPr lang="en-US" sz="2000" b="1" i="1" u="none" dirty="0">
                <a:solidFill>
                  <a:srgbClr val="006600"/>
                </a:solidFill>
                <a:latin typeface="Calibri"/>
                <a:ea typeface="Calibri"/>
                <a:cs typeface="Calibri"/>
                <a:sym typeface="Calibri"/>
              </a:rPr>
              <a:t> </a:t>
            </a:r>
            <a:endParaRPr dirty="0"/>
          </a:p>
          <a:p>
            <a:pPr marL="0" marR="0" lvl="0" indent="0" algn="ctr" rtl="0">
              <a:lnSpc>
                <a:spcPct val="100000"/>
              </a:lnSpc>
              <a:spcBef>
                <a:spcPts val="0"/>
              </a:spcBef>
              <a:spcAft>
                <a:spcPts val="0"/>
              </a:spcAft>
              <a:buClr>
                <a:srgbClr val="006600"/>
              </a:buClr>
              <a:buSzPts val="1400"/>
              <a:buFont typeface="Calibri"/>
              <a:buNone/>
            </a:pPr>
            <a:r>
              <a:rPr lang="en-US" sz="1400" b="1" i="0" u="none" dirty="0">
                <a:solidFill>
                  <a:srgbClr val="006600"/>
                </a:solidFill>
                <a:latin typeface="Calibri"/>
                <a:ea typeface="Calibri"/>
                <a:cs typeface="Calibri"/>
                <a:sym typeface="Calibri"/>
              </a:rPr>
              <a:t>(</a:t>
            </a:r>
            <a:r>
              <a:rPr lang="en-US" sz="1400" b="1" i="1" u="none" dirty="0">
                <a:solidFill>
                  <a:srgbClr val="006600"/>
                </a:solidFill>
                <a:latin typeface="Calibri"/>
                <a:ea typeface="Calibri"/>
                <a:cs typeface="Calibri"/>
                <a:sym typeface="Calibri"/>
              </a:rPr>
              <a:t>Salix </a:t>
            </a:r>
            <a:r>
              <a:rPr lang="en-US" sz="1400" b="1" i="1" u="none" dirty="0" err="1">
                <a:solidFill>
                  <a:srgbClr val="006600"/>
                </a:solidFill>
                <a:latin typeface="Calibri"/>
                <a:ea typeface="Calibri"/>
                <a:cs typeface="Calibri"/>
                <a:sym typeface="Calibri"/>
              </a:rPr>
              <a:t>appendiculata</a:t>
            </a:r>
            <a:r>
              <a:rPr lang="en-US" sz="1400" b="1" i="1" u="none" dirty="0">
                <a:solidFill>
                  <a:srgbClr val="006600"/>
                </a:solidFill>
                <a:latin typeface="Calibri"/>
                <a:ea typeface="Calibri"/>
                <a:cs typeface="Calibri"/>
                <a:sym typeface="Calibri"/>
              </a:rPr>
              <a:t> </a:t>
            </a:r>
            <a:r>
              <a:rPr lang="en-US" sz="1400" b="1" i="0" u="none" dirty="0" err="1">
                <a:solidFill>
                  <a:srgbClr val="006600"/>
                </a:solidFill>
                <a:latin typeface="Calibri"/>
                <a:ea typeface="Calibri"/>
                <a:cs typeface="Calibri"/>
                <a:sym typeface="Calibri"/>
              </a:rPr>
              <a:t>Vill</a:t>
            </a:r>
            <a:r>
              <a:rPr lang="en-US" sz="1400" b="1" i="1" u="none" dirty="0">
                <a:solidFill>
                  <a:srgbClr val="006600"/>
                </a:solidFill>
                <a:latin typeface="Calibri"/>
                <a:ea typeface="Calibri"/>
                <a:cs typeface="Calibri"/>
                <a:sym typeface="Calibri"/>
              </a:rPr>
              <a:t>.</a:t>
            </a:r>
            <a:r>
              <a:rPr lang="en-US" sz="1400" b="1" i="0" u="none" dirty="0">
                <a:solidFill>
                  <a:srgbClr val="006600"/>
                </a:solidFill>
                <a:latin typeface="Calibri"/>
                <a:ea typeface="Calibri"/>
                <a:cs typeface="Calibri"/>
                <a:sym typeface="Calibri"/>
              </a:rPr>
              <a:t>)</a:t>
            </a:r>
            <a:endParaRPr dirty="0"/>
          </a:p>
        </p:txBody>
      </p:sp>
      <p:sp>
        <p:nvSpPr>
          <p:cNvPr id="162" name="Google Shape;162;p4"/>
          <p:cNvSpPr/>
          <p:nvPr/>
        </p:nvSpPr>
        <p:spPr>
          <a:xfrm rot="3300000">
            <a:off x="3659981" y="3688556"/>
            <a:ext cx="504825" cy="242887"/>
          </a:xfrm>
          <a:prstGeom prst="curvedUpArrow">
            <a:avLst>
              <a:gd name="adj1" fmla="val 16411"/>
              <a:gd name="adj2" fmla="val 20303"/>
              <a:gd name="adj3" fmla="val 0"/>
            </a:avLst>
          </a:prstGeom>
          <a:solidFill>
            <a:schemeClr val="lt1"/>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00" b="0" i="0" u="none">
              <a:solidFill>
                <a:schemeClr val="lt1"/>
              </a:solidFill>
              <a:latin typeface="Arial"/>
              <a:ea typeface="Arial"/>
              <a:cs typeface="Arial"/>
              <a:sym typeface="Arial"/>
            </a:endParaRPr>
          </a:p>
        </p:txBody>
      </p:sp>
      <p:sp>
        <p:nvSpPr>
          <p:cNvPr id="163" name="Google Shape;163;p4"/>
          <p:cNvSpPr txBox="1"/>
          <p:nvPr/>
        </p:nvSpPr>
        <p:spPr>
          <a:xfrm rot="3360000">
            <a:off x="3549650" y="3711575"/>
            <a:ext cx="536575" cy="339725"/>
          </a:xfrm>
          <a:prstGeom prst="rect">
            <a:avLst/>
          </a:prstGeom>
          <a:solidFill>
            <a:schemeClr val="accent2">
              <a:alpha val="29803"/>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800"/>
              <a:buFont typeface="Calibri"/>
              <a:buNone/>
            </a:pPr>
            <a:r>
              <a:rPr lang="en-US" sz="800" b="1" i="0" u="none">
                <a:solidFill>
                  <a:schemeClr val="dk1"/>
                </a:solidFill>
                <a:latin typeface="Calibri"/>
                <a:ea typeface="Calibri"/>
                <a:cs typeface="Calibri"/>
                <a:sym typeface="Calibri"/>
              </a:rPr>
              <a:t>Faccia </a:t>
            </a:r>
            <a:endParaRPr/>
          </a:p>
          <a:p>
            <a:pPr marL="0" marR="0" lvl="0" indent="0" algn="ctr" rtl="0">
              <a:lnSpc>
                <a:spcPct val="100000"/>
              </a:lnSpc>
              <a:spcBef>
                <a:spcPts val="0"/>
              </a:spcBef>
              <a:spcAft>
                <a:spcPts val="0"/>
              </a:spcAft>
              <a:buClr>
                <a:schemeClr val="dk1"/>
              </a:buClr>
              <a:buSzPts val="800"/>
              <a:buFont typeface="Calibri"/>
              <a:buNone/>
            </a:pPr>
            <a:r>
              <a:rPr lang="en-US" sz="800" b="1" i="0" u="none">
                <a:solidFill>
                  <a:schemeClr val="dk1"/>
                </a:solidFill>
                <a:latin typeface="Calibri"/>
                <a:ea typeface="Calibri"/>
                <a:cs typeface="Calibri"/>
                <a:sym typeface="Calibri"/>
              </a:rPr>
              <a:t>inferiore</a:t>
            </a:r>
            <a:endParaRPr/>
          </a:p>
        </p:txBody>
      </p:sp>
      <p:sp>
        <p:nvSpPr>
          <p:cNvPr id="164" name="Google Shape;164;p4"/>
          <p:cNvSpPr txBox="1"/>
          <p:nvPr/>
        </p:nvSpPr>
        <p:spPr>
          <a:xfrm rot="3180000">
            <a:off x="3867150" y="3382962"/>
            <a:ext cx="595312" cy="338137"/>
          </a:xfrm>
          <a:prstGeom prst="rect">
            <a:avLst/>
          </a:prstGeom>
          <a:solidFill>
            <a:schemeClr val="accent2">
              <a:alpha val="29803"/>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2"/>
              </a:buClr>
              <a:buSzPts val="800"/>
              <a:buFont typeface="Calibri"/>
              <a:buNone/>
            </a:pPr>
            <a:r>
              <a:rPr lang="en-US" sz="800" b="1" i="0" u="none">
                <a:solidFill>
                  <a:schemeClr val="accent2"/>
                </a:solidFill>
                <a:latin typeface="Calibri"/>
                <a:ea typeface="Calibri"/>
                <a:cs typeface="Calibri"/>
                <a:sym typeface="Calibri"/>
              </a:rPr>
              <a:t>Faccia</a:t>
            </a:r>
            <a:endParaRPr/>
          </a:p>
          <a:p>
            <a:pPr marL="0" marR="0" lvl="0" indent="0" algn="ctr" rtl="0">
              <a:lnSpc>
                <a:spcPct val="100000"/>
              </a:lnSpc>
              <a:spcBef>
                <a:spcPts val="0"/>
              </a:spcBef>
              <a:spcAft>
                <a:spcPts val="0"/>
              </a:spcAft>
              <a:buClr>
                <a:schemeClr val="accent2"/>
              </a:buClr>
              <a:buSzPts val="800"/>
              <a:buFont typeface="Calibri"/>
              <a:buNone/>
            </a:pPr>
            <a:r>
              <a:rPr lang="en-US" sz="800" b="1" i="0" u="none">
                <a:solidFill>
                  <a:schemeClr val="accent2"/>
                </a:solidFill>
                <a:latin typeface="Calibri"/>
                <a:ea typeface="Calibri"/>
                <a:cs typeface="Calibri"/>
                <a:sym typeface="Calibri"/>
              </a:rPr>
              <a:t> superiore</a:t>
            </a:r>
            <a:endParaRPr/>
          </a:p>
        </p:txBody>
      </p:sp>
      <p:sp>
        <p:nvSpPr>
          <p:cNvPr id="24" name="Line 10">
            <a:extLst>
              <a:ext uri="{FF2B5EF4-FFF2-40B4-BE49-F238E27FC236}">
                <a16:creationId xmlns:a16="http://schemas.microsoft.com/office/drawing/2014/main" id="{10138F64-2325-49DC-B6D3-34BA46753703}"/>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25" name="Text Box 11">
            <a:extLst>
              <a:ext uri="{FF2B5EF4-FFF2-40B4-BE49-F238E27FC236}">
                <a16:creationId xmlns:a16="http://schemas.microsoft.com/office/drawing/2014/main" id="{0EC27995-3CF3-4E4A-9E14-B26CFA4CCC17}"/>
              </a:ext>
            </a:extLst>
          </p:cNvPr>
          <p:cNvSpPr txBox="1">
            <a:spLocks noChangeArrowheads="1"/>
          </p:cNvSpPr>
          <p:nvPr/>
        </p:nvSpPr>
        <p:spPr bwMode="auto">
          <a:xfrm>
            <a:off x="925803" y="87313"/>
            <a:ext cx="7297190"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macroscopica: morfologia fogliare</a:t>
            </a:r>
          </a:p>
        </p:txBody>
      </p:sp>
      <p:sp>
        <p:nvSpPr>
          <p:cNvPr id="26" name="Segnaposto numero diapositiva 6">
            <a:extLst>
              <a:ext uri="{FF2B5EF4-FFF2-40B4-BE49-F238E27FC236}">
                <a16:creationId xmlns:a16="http://schemas.microsoft.com/office/drawing/2014/main" id="{A7E194FA-DF17-4EED-8BDE-473B765CE6E6}"/>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7</a:t>
            </a:fld>
            <a:endParaRPr lang="it-IT" altLang="it-IT" sz="110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19700" y="1844675"/>
            <a:ext cx="3313112" cy="2532062"/>
          </a:xfrm>
          <a:prstGeom prst="rect">
            <a:avLst/>
          </a:prstGeom>
          <a:noFill/>
          <a:ln>
            <a:noFill/>
          </a:ln>
        </p:spPr>
      </p:pic>
      <p:pic>
        <p:nvPicPr>
          <p:cNvPr id="170" name="Google Shape;170;p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8312" y="1844675"/>
            <a:ext cx="3313112" cy="2532062"/>
          </a:xfrm>
          <a:prstGeom prst="rect">
            <a:avLst/>
          </a:prstGeom>
          <a:noFill/>
          <a:ln>
            <a:noFill/>
          </a:ln>
        </p:spPr>
      </p:pic>
      <p:sp>
        <p:nvSpPr>
          <p:cNvPr id="172" name="Google Shape;172;p5"/>
          <p:cNvSpPr txBox="1"/>
          <p:nvPr/>
        </p:nvSpPr>
        <p:spPr>
          <a:xfrm>
            <a:off x="900112" y="531812"/>
            <a:ext cx="7231062" cy="6143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6600"/>
              </a:buClr>
              <a:buSzPts val="2000"/>
              <a:buFont typeface="Calibri"/>
              <a:buNone/>
            </a:pPr>
            <a:r>
              <a:rPr lang="en-US" sz="2000" b="1" i="1" u="none">
                <a:solidFill>
                  <a:srgbClr val="006600"/>
                </a:solidFill>
                <a:latin typeface="Calibri"/>
                <a:ea typeface="Calibri"/>
                <a:cs typeface="Calibri"/>
                <a:sym typeface="Calibri"/>
              </a:rPr>
              <a:t>Foglia composta eu-dicotiledone</a:t>
            </a:r>
            <a:endParaRPr/>
          </a:p>
          <a:p>
            <a:pPr marL="0" marR="0" lvl="0" indent="0" algn="ctr" rtl="0">
              <a:lnSpc>
                <a:spcPct val="100000"/>
              </a:lnSpc>
              <a:spcBef>
                <a:spcPts val="0"/>
              </a:spcBef>
              <a:spcAft>
                <a:spcPts val="0"/>
              </a:spcAft>
              <a:buClr>
                <a:srgbClr val="006600"/>
              </a:buClr>
              <a:buSzPts val="1400"/>
              <a:buFont typeface="Calibri"/>
              <a:buNone/>
            </a:pPr>
            <a:r>
              <a:rPr lang="en-US" sz="1400" b="1" i="0" u="none">
                <a:solidFill>
                  <a:srgbClr val="006600"/>
                </a:solidFill>
                <a:latin typeface="Calibri"/>
                <a:ea typeface="Calibri"/>
                <a:cs typeface="Calibri"/>
                <a:sym typeface="Calibri"/>
              </a:rPr>
              <a:t>(</a:t>
            </a:r>
            <a:r>
              <a:rPr lang="en-US" sz="1400" b="1" i="1" u="none">
                <a:solidFill>
                  <a:srgbClr val="006600"/>
                </a:solidFill>
                <a:latin typeface="Calibri"/>
                <a:ea typeface="Calibri"/>
                <a:cs typeface="Calibri"/>
                <a:sym typeface="Calibri"/>
              </a:rPr>
              <a:t>Fraxinus ornus </a:t>
            </a:r>
            <a:r>
              <a:rPr lang="en-US" sz="1400" b="1" i="0" u="none">
                <a:solidFill>
                  <a:srgbClr val="006600"/>
                </a:solidFill>
                <a:latin typeface="Calibri"/>
                <a:ea typeface="Calibri"/>
                <a:cs typeface="Calibri"/>
                <a:sym typeface="Calibri"/>
              </a:rPr>
              <a:t>L.)</a:t>
            </a:r>
            <a:endParaRPr/>
          </a:p>
        </p:txBody>
      </p:sp>
      <p:cxnSp>
        <p:nvCxnSpPr>
          <p:cNvPr id="173" name="Google Shape;173;p5"/>
          <p:cNvCxnSpPr/>
          <p:nvPr/>
        </p:nvCxnSpPr>
        <p:spPr>
          <a:xfrm rot="10800000" flipH="1">
            <a:off x="4354512" y="3111500"/>
            <a:ext cx="1512887" cy="1838325"/>
          </a:xfrm>
          <a:prstGeom prst="straightConnector1">
            <a:avLst/>
          </a:prstGeom>
          <a:noFill/>
          <a:ln w="9525" cap="flat" cmpd="sng">
            <a:solidFill>
              <a:srgbClr val="FF0000"/>
            </a:solidFill>
            <a:prstDash val="solid"/>
            <a:miter lim="800000"/>
            <a:headEnd type="none" w="med" len="med"/>
            <a:tailEnd type="triangle" w="med" len="med"/>
          </a:ln>
        </p:spPr>
      </p:cxnSp>
      <p:sp>
        <p:nvSpPr>
          <p:cNvPr id="174" name="Google Shape;174;p5"/>
          <p:cNvSpPr txBox="1"/>
          <p:nvPr/>
        </p:nvSpPr>
        <p:spPr>
          <a:xfrm>
            <a:off x="3770312" y="5027612"/>
            <a:ext cx="1190625"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Foglioline</a:t>
            </a:r>
            <a:endParaRPr/>
          </a:p>
        </p:txBody>
      </p:sp>
      <p:cxnSp>
        <p:nvCxnSpPr>
          <p:cNvPr id="175" name="Google Shape;175;p5"/>
          <p:cNvCxnSpPr/>
          <p:nvPr/>
        </p:nvCxnSpPr>
        <p:spPr>
          <a:xfrm rot="10800000">
            <a:off x="2289175" y="3513137"/>
            <a:ext cx="2066925" cy="1436687"/>
          </a:xfrm>
          <a:prstGeom prst="straightConnector1">
            <a:avLst/>
          </a:prstGeom>
          <a:noFill/>
          <a:ln w="9525" cap="flat" cmpd="sng">
            <a:solidFill>
              <a:srgbClr val="FF0000"/>
            </a:solidFill>
            <a:prstDash val="solid"/>
            <a:miter lim="800000"/>
            <a:headEnd type="none" w="med" len="med"/>
            <a:tailEnd type="triangle" w="med" len="med"/>
          </a:ln>
        </p:spPr>
      </p:cxnSp>
      <p:sp>
        <p:nvSpPr>
          <p:cNvPr id="176" name="Google Shape;176;p5"/>
          <p:cNvSpPr txBox="1"/>
          <p:nvPr/>
        </p:nvSpPr>
        <p:spPr>
          <a:xfrm>
            <a:off x="1030287" y="4441825"/>
            <a:ext cx="1928812"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Pagina superiore</a:t>
            </a:r>
            <a:endParaRPr/>
          </a:p>
        </p:txBody>
      </p:sp>
      <p:sp>
        <p:nvSpPr>
          <p:cNvPr id="177" name="Google Shape;177;p5"/>
          <p:cNvSpPr txBox="1"/>
          <p:nvPr/>
        </p:nvSpPr>
        <p:spPr>
          <a:xfrm>
            <a:off x="6021387" y="4452937"/>
            <a:ext cx="1822450"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Pagina inferiore</a:t>
            </a:r>
            <a:endParaRPr/>
          </a:p>
        </p:txBody>
      </p:sp>
      <p:cxnSp>
        <p:nvCxnSpPr>
          <p:cNvPr id="178" name="Google Shape;178;p5"/>
          <p:cNvCxnSpPr/>
          <p:nvPr/>
        </p:nvCxnSpPr>
        <p:spPr>
          <a:xfrm flipH="1">
            <a:off x="2124075" y="1631950"/>
            <a:ext cx="1111250" cy="1392237"/>
          </a:xfrm>
          <a:prstGeom prst="straightConnector1">
            <a:avLst/>
          </a:prstGeom>
          <a:noFill/>
          <a:ln w="9525" cap="flat" cmpd="sng">
            <a:solidFill>
              <a:srgbClr val="FF0000"/>
            </a:solidFill>
            <a:prstDash val="solid"/>
            <a:miter lim="800000"/>
            <a:headEnd type="none" w="med" len="med"/>
            <a:tailEnd type="triangle" w="med" len="med"/>
          </a:ln>
        </p:spPr>
      </p:cxnSp>
      <p:sp>
        <p:nvSpPr>
          <p:cNvPr id="179" name="Google Shape;179;p5"/>
          <p:cNvSpPr txBox="1"/>
          <p:nvPr/>
        </p:nvSpPr>
        <p:spPr>
          <a:xfrm>
            <a:off x="3209925" y="1368425"/>
            <a:ext cx="1276350"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Piccioletto</a:t>
            </a:r>
            <a:endParaRPr/>
          </a:p>
        </p:txBody>
      </p:sp>
      <p:cxnSp>
        <p:nvCxnSpPr>
          <p:cNvPr id="180" name="Google Shape;180;p5"/>
          <p:cNvCxnSpPr/>
          <p:nvPr/>
        </p:nvCxnSpPr>
        <p:spPr>
          <a:xfrm flipH="1">
            <a:off x="7097712" y="1404937"/>
            <a:ext cx="927100" cy="1476375"/>
          </a:xfrm>
          <a:prstGeom prst="straightConnector1">
            <a:avLst/>
          </a:prstGeom>
          <a:noFill/>
          <a:ln w="9525" cap="flat" cmpd="sng">
            <a:solidFill>
              <a:srgbClr val="FF0000"/>
            </a:solidFill>
            <a:prstDash val="solid"/>
            <a:miter lim="800000"/>
            <a:headEnd type="none" w="med" len="med"/>
            <a:tailEnd type="triangle" w="med" len="med"/>
          </a:ln>
        </p:spPr>
      </p:cxnSp>
      <p:sp>
        <p:nvSpPr>
          <p:cNvPr id="181" name="Google Shape;181;p5"/>
          <p:cNvSpPr txBox="1"/>
          <p:nvPr/>
        </p:nvSpPr>
        <p:spPr>
          <a:xfrm>
            <a:off x="7624762" y="1017587"/>
            <a:ext cx="1014412"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Rachide</a:t>
            </a:r>
            <a:endParaRPr/>
          </a:p>
        </p:txBody>
      </p:sp>
      <p:sp>
        <p:nvSpPr>
          <p:cNvPr id="15" name="Line 10">
            <a:extLst>
              <a:ext uri="{FF2B5EF4-FFF2-40B4-BE49-F238E27FC236}">
                <a16:creationId xmlns:a16="http://schemas.microsoft.com/office/drawing/2014/main" id="{7BBEBAFE-DBCB-49B8-8DA8-5B2D346EFE24}"/>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6" name="Text Box 11">
            <a:extLst>
              <a:ext uri="{FF2B5EF4-FFF2-40B4-BE49-F238E27FC236}">
                <a16:creationId xmlns:a16="http://schemas.microsoft.com/office/drawing/2014/main" id="{0BC6424D-26FB-4862-BD19-8447AD5454DD}"/>
              </a:ext>
            </a:extLst>
          </p:cNvPr>
          <p:cNvSpPr txBox="1">
            <a:spLocks noChangeArrowheads="1"/>
          </p:cNvSpPr>
          <p:nvPr/>
        </p:nvSpPr>
        <p:spPr bwMode="auto">
          <a:xfrm>
            <a:off x="925803" y="87313"/>
            <a:ext cx="7297190"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macroscopica: morfologia fogliare</a:t>
            </a:r>
          </a:p>
        </p:txBody>
      </p:sp>
      <p:sp>
        <p:nvSpPr>
          <p:cNvPr id="17" name="Segnaposto numero diapositiva 6">
            <a:extLst>
              <a:ext uri="{FF2B5EF4-FFF2-40B4-BE49-F238E27FC236}">
                <a16:creationId xmlns:a16="http://schemas.microsoft.com/office/drawing/2014/main" id="{EF25F35B-9E23-485F-ABBC-BDF9CE4430B1}"/>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8</a:t>
            </a:fld>
            <a:endParaRPr lang="it-IT" altLang="it-IT" sz="110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7" name="Google Shape;187;p6"/>
          <p:cNvSpPr txBox="1"/>
          <p:nvPr/>
        </p:nvSpPr>
        <p:spPr>
          <a:xfrm>
            <a:off x="1271587" y="847725"/>
            <a:ext cx="6696075"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6600"/>
              </a:buClr>
              <a:buSzPts val="2000"/>
              <a:buFont typeface="Calibri"/>
              <a:buNone/>
            </a:pPr>
            <a:r>
              <a:rPr lang="en-US" sz="2000" b="1" i="1" u="none">
                <a:solidFill>
                  <a:srgbClr val="006600"/>
                </a:solidFill>
                <a:latin typeface="Calibri"/>
                <a:ea typeface="Calibri"/>
                <a:cs typeface="Calibri"/>
                <a:sym typeface="Calibri"/>
              </a:rPr>
              <a:t>Foglia palmato composta  eu-dicotiledone</a:t>
            </a:r>
            <a:endParaRPr/>
          </a:p>
          <a:p>
            <a:pPr marL="0" marR="0" lvl="0" indent="0" algn="ctr" rtl="0">
              <a:lnSpc>
                <a:spcPct val="100000"/>
              </a:lnSpc>
              <a:spcBef>
                <a:spcPts val="0"/>
              </a:spcBef>
              <a:spcAft>
                <a:spcPts val="0"/>
              </a:spcAft>
              <a:buClr>
                <a:srgbClr val="006600"/>
              </a:buClr>
              <a:buSzPts val="2000"/>
              <a:buFont typeface="Calibri"/>
              <a:buNone/>
            </a:pPr>
            <a:r>
              <a:rPr lang="en-US" sz="2000" b="1" i="0" u="none">
                <a:solidFill>
                  <a:srgbClr val="006600"/>
                </a:solidFill>
                <a:latin typeface="Calibri"/>
                <a:ea typeface="Calibri"/>
                <a:cs typeface="Calibri"/>
                <a:sym typeface="Calibri"/>
              </a:rPr>
              <a:t>(</a:t>
            </a:r>
            <a:r>
              <a:rPr lang="en-US" sz="1400" b="1" i="1" u="none">
                <a:solidFill>
                  <a:srgbClr val="006600"/>
                </a:solidFill>
                <a:latin typeface="Calibri"/>
                <a:ea typeface="Calibri"/>
                <a:cs typeface="Calibri"/>
                <a:sym typeface="Calibri"/>
              </a:rPr>
              <a:t>Aesculus hippocastanum </a:t>
            </a:r>
            <a:r>
              <a:rPr lang="en-US" sz="1400" b="1" i="0" u="none">
                <a:solidFill>
                  <a:srgbClr val="006600"/>
                </a:solidFill>
                <a:latin typeface="Calibri"/>
                <a:ea typeface="Calibri"/>
                <a:cs typeface="Calibri"/>
                <a:sym typeface="Calibri"/>
              </a:rPr>
              <a:t>L..)</a:t>
            </a:r>
            <a:endParaRPr/>
          </a:p>
        </p:txBody>
      </p:sp>
      <p:pic>
        <p:nvPicPr>
          <p:cNvPr id="188" name="Google Shape;188;p6"/>
          <p:cNvPicPr preferRelativeResize="0"/>
          <p:nvPr/>
        </p:nvPicPr>
        <p:blipFill rotWithShape="1">
          <a:blip r:embed="rId3" cstate="screen">
            <a:alphaModFix/>
            <a:extLst>
              <a:ext uri="{28A0092B-C50C-407E-A947-70E740481C1C}">
                <a14:useLocalDpi xmlns:a14="http://schemas.microsoft.com/office/drawing/2010/main"/>
              </a:ext>
            </a:extLst>
          </a:blip>
          <a:srcRect l="8332"/>
          <a:stretch/>
        </p:blipFill>
        <p:spPr>
          <a:xfrm>
            <a:off x="2200275" y="1516062"/>
            <a:ext cx="4743450" cy="3879850"/>
          </a:xfrm>
          <a:prstGeom prst="rect">
            <a:avLst/>
          </a:prstGeom>
          <a:noFill/>
          <a:ln>
            <a:noFill/>
          </a:ln>
        </p:spPr>
      </p:pic>
      <p:sp>
        <p:nvSpPr>
          <p:cNvPr id="189" name="Google Shape;189;p6"/>
          <p:cNvSpPr txBox="1"/>
          <p:nvPr/>
        </p:nvSpPr>
        <p:spPr>
          <a:xfrm>
            <a:off x="6750050" y="3952875"/>
            <a:ext cx="1190625"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Foglioline</a:t>
            </a:r>
            <a:endParaRPr/>
          </a:p>
        </p:txBody>
      </p:sp>
      <p:cxnSp>
        <p:nvCxnSpPr>
          <p:cNvPr id="190" name="Google Shape;190;p6"/>
          <p:cNvCxnSpPr/>
          <p:nvPr/>
        </p:nvCxnSpPr>
        <p:spPr>
          <a:xfrm rot="10800000">
            <a:off x="5580062" y="2967037"/>
            <a:ext cx="1177925" cy="1211262"/>
          </a:xfrm>
          <a:prstGeom prst="straightConnector1">
            <a:avLst/>
          </a:prstGeom>
          <a:noFill/>
          <a:ln w="9525" cap="flat" cmpd="sng">
            <a:solidFill>
              <a:srgbClr val="FF0000"/>
            </a:solidFill>
            <a:prstDash val="solid"/>
            <a:miter lim="800000"/>
            <a:headEnd type="none" w="med" len="med"/>
            <a:tailEnd type="triangle" w="med" len="med"/>
          </a:ln>
        </p:spPr>
      </p:cxnSp>
      <p:cxnSp>
        <p:nvCxnSpPr>
          <p:cNvPr id="191" name="Google Shape;191;p6"/>
          <p:cNvCxnSpPr/>
          <p:nvPr/>
        </p:nvCxnSpPr>
        <p:spPr>
          <a:xfrm rot="10800000">
            <a:off x="5364162" y="4076700"/>
            <a:ext cx="1393825" cy="114300"/>
          </a:xfrm>
          <a:prstGeom prst="straightConnector1">
            <a:avLst/>
          </a:prstGeom>
          <a:noFill/>
          <a:ln w="9525" cap="flat" cmpd="sng">
            <a:solidFill>
              <a:srgbClr val="FF0000"/>
            </a:solidFill>
            <a:prstDash val="solid"/>
            <a:miter lim="800000"/>
            <a:headEnd type="none" w="med" len="med"/>
            <a:tailEnd type="triangle" w="med" len="med"/>
          </a:ln>
        </p:spPr>
      </p:cxnSp>
      <p:cxnSp>
        <p:nvCxnSpPr>
          <p:cNvPr id="192" name="Google Shape;192;p6"/>
          <p:cNvCxnSpPr/>
          <p:nvPr/>
        </p:nvCxnSpPr>
        <p:spPr>
          <a:xfrm rot="10800000">
            <a:off x="4313237" y="5207000"/>
            <a:ext cx="409575" cy="333375"/>
          </a:xfrm>
          <a:prstGeom prst="straightConnector1">
            <a:avLst/>
          </a:prstGeom>
          <a:noFill/>
          <a:ln w="9525" cap="flat" cmpd="sng">
            <a:solidFill>
              <a:srgbClr val="FF0000"/>
            </a:solidFill>
            <a:prstDash val="solid"/>
            <a:miter lim="800000"/>
            <a:headEnd type="none" w="med" len="med"/>
            <a:tailEnd type="triangle" w="med" len="med"/>
          </a:ln>
        </p:spPr>
      </p:cxnSp>
      <p:sp>
        <p:nvSpPr>
          <p:cNvPr id="193" name="Google Shape;193;p6"/>
          <p:cNvSpPr txBox="1"/>
          <p:nvPr/>
        </p:nvSpPr>
        <p:spPr>
          <a:xfrm>
            <a:off x="4714875" y="5384800"/>
            <a:ext cx="982662" cy="4000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Calibri"/>
              <a:buNone/>
            </a:pPr>
            <a:r>
              <a:rPr lang="en-US" sz="2000" b="0" i="0" u="none">
                <a:solidFill>
                  <a:schemeClr val="dk1"/>
                </a:solidFill>
                <a:latin typeface="Calibri"/>
                <a:ea typeface="Calibri"/>
                <a:cs typeface="Calibri"/>
                <a:sym typeface="Calibri"/>
              </a:rPr>
              <a:t>Picciolo</a:t>
            </a:r>
            <a:endParaRPr/>
          </a:p>
        </p:txBody>
      </p:sp>
      <p:sp>
        <p:nvSpPr>
          <p:cNvPr id="10" name="Line 10">
            <a:extLst>
              <a:ext uri="{FF2B5EF4-FFF2-40B4-BE49-F238E27FC236}">
                <a16:creationId xmlns:a16="http://schemas.microsoft.com/office/drawing/2014/main" id="{8571CD20-2649-4011-B955-B8035975C36E}"/>
              </a:ext>
            </a:extLst>
          </p:cNvPr>
          <p:cNvSpPr>
            <a:spLocks noChangeShapeType="1"/>
          </p:cNvSpPr>
          <p:nvPr/>
        </p:nvSpPr>
        <p:spPr bwMode="auto">
          <a:xfrm>
            <a:off x="0" y="549275"/>
            <a:ext cx="9144000" cy="0"/>
          </a:xfrm>
          <a:prstGeom prst="line">
            <a:avLst/>
          </a:prstGeom>
          <a:noFill/>
          <a:ln w="38100">
            <a:solidFill>
              <a:srgbClr val="9A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endParaRPr lang="it-IT"/>
          </a:p>
        </p:txBody>
      </p:sp>
      <p:sp>
        <p:nvSpPr>
          <p:cNvPr id="11" name="Text Box 11">
            <a:extLst>
              <a:ext uri="{FF2B5EF4-FFF2-40B4-BE49-F238E27FC236}">
                <a16:creationId xmlns:a16="http://schemas.microsoft.com/office/drawing/2014/main" id="{B5330943-EA38-4EFB-9BBB-0CC099633B01}"/>
              </a:ext>
            </a:extLst>
          </p:cNvPr>
          <p:cNvSpPr txBox="1">
            <a:spLocks noChangeArrowheads="1"/>
          </p:cNvSpPr>
          <p:nvPr/>
        </p:nvSpPr>
        <p:spPr bwMode="auto">
          <a:xfrm>
            <a:off x="925803" y="87313"/>
            <a:ext cx="7297190"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95000"/>
              </a:lnSpc>
              <a:spcBef>
                <a:spcPct val="0"/>
              </a:spcBef>
              <a:buClr>
                <a:srgbClr val="FFFFCC"/>
              </a:buClr>
              <a:buFont typeface="Times New Roman" panose="02020603050405020304" pitchFamily="18" charset="0"/>
              <a:buNone/>
            </a:pPr>
            <a:r>
              <a:rPr lang="it-IT" altLang="it-IT" b="1" dirty="0">
                <a:solidFill>
                  <a:srgbClr val="9A0000"/>
                </a:solidFill>
                <a:cs typeface="Arial" panose="020B0604020202020204" pitchFamily="34" charset="0"/>
              </a:rPr>
              <a:t>Osservazione macroscopica: morfologia fogliare</a:t>
            </a:r>
          </a:p>
        </p:txBody>
      </p:sp>
      <p:sp>
        <p:nvSpPr>
          <p:cNvPr id="12" name="Segnaposto numero diapositiva 6">
            <a:extLst>
              <a:ext uri="{FF2B5EF4-FFF2-40B4-BE49-F238E27FC236}">
                <a16:creationId xmlns:a16="http://schemas.microsoft.com/office/drawing/2014/main" id="{B149EC2B-BF3A-4270-A599-99C4BD22F1CE}"/>
              </a:ext>
            </a:extLst>
          </p:cNvPr>
          <p:cNvSpPr txBox="1">
            <a:spLocks/>
          </p:cNvSpPr>
          <p:nvPr/>
        </p:nvSpPr>
        <p:spPr>
          <a:xfrm>
            <a:off x="7092950" y="6237288"/>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ct val="20000"/>
              </a:spcBef>
              <a:spcAft>
                <a:spcPts val="0"/>
              </a:spcAft>
              <a:buClr>
                <a:srgbClr val="822433"/>
              </a:buClr>
              <a:buSzPts val="1400"/>
              <a:buFont typeface="Arial"/>
              <a:buChar char="•"/>
              <a:defRPr sz="2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1pPr>
            <a:lvl2pPr marL="742950" marR="0" lvl="1" indent="-285750" algn="l" rtl="0">
              <a:lnSpc>
                <a:spcPct val="100000"/>
              </a:lnSpc>
              <a:spcBef>
                <a:spcPct val="20000"/>
              </a:spcBef>
              <a:spcAft>
                <a:spcPts val="0"/>
              </a:spcAft>
              <a:buClr>
                <a:srgbClr val="000000"/>
              </a:buClr>
              <a:buSzPts val="1400"/>
              <a:buFont typeface="Arial"/>
              <a:buChar char="–"/>
              <a:defRPr sz="20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2pPr>
            <a:lvl3pPr marL="1143000" marR="0" lvl="2" indent="-228600" algn="l" rtl="0">
              <a:lnSpc>
                <a:spcPct val="100000"/>
              </a:lnSpc>
              <a:spcBef>
                <a:spcPct val="20000"/>
              </a:spcBef>
              <a:spcAft>
                <a:spcPts val="0"/>
              </a:spcAft>
              <a:buClr>
                <a:srgbClr val="000000"/>
              </a:buClr>
              <a:buSzPts val="1400"/>
              <a:buFont typeface="Arial"/>
              <a:buChar char="•"/>
              <a:defRPr sz="16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3pPr>
            <a:lvl4pPr marL="1600200" marR="0" lvl="3" indent="-228600" algn="l" rtl="0">
              <a:lnSpc>
                <a:spcPct val="100000"/>
              </a:lnSpc>
              <a:spcBef>
                <a:spcPct val="20000"/>
              </a:spcBef>
              <a:spcAft>
                <a:spcPts val="0"/>
              </a:spcAft>
              <a:buClr>
                <a:srgbClr val="000000"/>
              </a:buClr>
              <a:buSzPts val="1400"/>
              <a:buFont typeface="Arial"/>
              <a:buChar char="–"/>
              <a:defRPr sz="14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4pPr>
            <a:lvl5pPr marL="2057400" marR="0" lvl="4" indent="-228600" algn="l" rtl="0">
              <a:lnSpc>
                <a:spcPct val="100000"/>
              </a:lnSpc>
              <a:spcBef>
                <a:spcPct val="20000"/>
              </a:spcBef>
              <a:spcAft>
                <a:spcPts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5pPr>
            <a:lvl6pPr marL="2514600" marR="0" lvl="5"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6pPr>
            <a:lvl7pPr marL="2971800" marR="0" lvl="6"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7pPr>
            <a:lvl8pPr marL="3429000" marR="0" lvl="7"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8pPr>
            <a:lvl9pPr marL="3886200" marR="0" lvl="8" indent="-228600" algn="l" rtl="0" eaLnBrk="0" fontAlgn="base" hangingPunct="0">
              <a:lnSpc>
                <a:spcPct val="100000"/>
              </a:lnSpc>
              <a:spcBef>
                <a:spcPct val="20000"/>
              </a:spcBef>
              <a:spcAft>
                <a:spcPct val="0"/>
              </a:spcAft>
              <a:buClr>
                <a:srgbClr val="000000"/>
              </a:buClr>
              <a:buSzPts val="1400"/>
              <a:buFont typeface="Arial"/>
              <a:buChar char="»"/>
              <a:defRPr sz="1200" b="0" i="0" u="none" strike="noStrike" cap="none">
                <a:solidFill>
                  <a:srgbClr val="000000"/>
                </a:solidFill>
                <a:latin typeface="Arial" panose="020B0604020202020204" pitchFamily="34" charset="0"/>
                <a:ea typeface="ＭＳ Ｐゴシック" panose="020B0600070205080204" pitchFamily="34" charset="-128"/>
                <a:cs typeface="Arial"/>
                <a:sym typeface="Arial"/>
              </a:defRPr>
            </a:lvl9pPr>
          </a:lstStyle>
          <a:p>
            <a:pPr algn="r">
              <a:spcBef>
                <a:spcPct val="0"/>
              </a:spcBef>
              <a:buClrTx/>
              <a:buFontTx/>
              <a:buNone/>
            </a:pPr>
            <a:fld id="{327259BB-1009-470A-B7E9-BD5084A0EB87}" type="slidenum">
              <a:rPr lang="it-IT" altLang="it-IT" sz="1100" smtClean="0">
                <a:solidFill>
                  <a:schemeClr val="bg1"/>
                </a:solidFill>
              </a:rPr>
              <a:pPr algn="r">
                <a:spcBef>
                  <a:spcPct val="0"/>
                </a:spcBef>
                <a:buClrTx/>
                <a:buFontTx/>
                <a:buNone/>
              </a:pPr>
              <a:t>9</a:t>
            </a:fld>
            <a:endParaRPr lang="it-IT" altLang="it-IT" sz="1100">
              <a:solidFill>
                <a:schemeClr val="bg1"/>
              </a:solidFill>
            </a:endParaRPr>
          </a:p>
        </p:txBody>
      </p:sp>
    </p:spTree>
  </p:cSld>
  <p:clrMapOvr>
    <a:masterClrMapping/>
  </p:clrMapOvr>
</p:sld>
</file>

<file path=ppt/theme/theme1.xml><?xml version="1.0" encoding="utf-8"?>
<a:theme xmlns:a="http://schemas.openxmlformats.org/drawingml/2006/main" name="la sapienza">
  <a:themeElements>
    <a:clrScheme name="">
      <a:dk1>
        <a:srgbClr val="822433"/>
      </a:dk1>
      <a:lt1>
        <a:srgbClr val="FFFFFF"/>
      </a:lt1>
      <a:dk2>
        <a:srgbClr val="822433"/>
      </a:dk2>
      <a:lt2>
        <a:srgbClr val="808080"/>
      </a:lt2>
      <a:accent1>
        <a:srgbClr val="BBE0E3"/>
      </a:accent1>
      <a:accent2>
        <a:srgbClr val="FFFF00"/>
      </a:accent2>
      <a:accent3>
        <a:srgbClr val="FFFFFF"/>
      </a:accent3>
      <a:accent4>
        <a:srgbClr val="6E1D2A"/>
      </a:accent4>
      <a:accent5>
        <a:srgbClr val="DAEDEF"/>
      </a:accent5>
      <a:accent6>
        <a:srgbClr val="E7E700"/>
      </a:accent6>
      <a:hlink>
        <a:srgbClr val="0000FF"/>
      </a:hlink>
      <a:folHlink>
        <a:srgbClr val="FF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1738</Words>
  <Application>Microsoft Office PowerPoint</Application>
  <PresentationFormat>Presentazione su schermo (4:3)</PresentationFormat>
  <Paragraphs>339</Paragraphs>
  <Slides>41</Slides>
  <Notes>21</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41</vt:i4>
      </vt:variant>
    </vt:vector>
  </HeadingPairs>
  <TitlesOfParts>
    <vt:vector size="47" baseType="lpstr">
      <vt:lpstr>Gulim</vt:lpstr>
      <vt:lpstr>Arial</vt:lpstr>
      <vt:lpstr>Bookman Old Style</vt:lpstr>
      <vt:lpstr>Calibri</vt:lpstr>
      <vt:lpstr>Times New Roman</vt:lpstr>
      <vt:lpstr>la sapienza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Laboratorio didattico</dc:title>
  <dc:creator>- -</dc:creator>
  <cp:lastModifiedBy>Giuseppina Falasca</cp:lastModifiedBy>
  <cp:revision>27</cp:revision>
  <dcterms:created xsi:type="dcterms:W3CDTF">2006-11-20T16:13:10Z</dcterms:created>
  <dcterms:modified xsi:type="dcterms:W3CDTF">2025-05-22T05:05:57Z</dcterms:modified>
</cp:coreProperties>
</file>