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31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10693400" cy="7559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A0627A-A17D-48B1-9CA8-051DFFDE76EE}" type="datetimeFigureOut">
              <a:rPr lang="fr-FR" smtClean="0"/>
              <a:pPr/>
              <a:t>25/03/2015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B11E35-A369-42A1-ADC4-0160D3330B8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24</a:t>
            </a:fld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26</a:t>
            </a:fld>
            <a:endParaRPr lang="fr-F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27</a:t>
            </a:fld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28</a:t>
            </a:fld>
            <a:endParaRPr lang="fr-F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29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30</a:t>
            </a:fld>
            <a:endParaRPr lang="fr-F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31</a:t>
            </a:fld>
            <a:endParaRPr lang="fr-F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32</a:t>
            </a:fld>
            <a:endParaRPr lang="fr-F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33</a:t>
            </a:fld>
            <a:endParaRPr lang="fr-F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34</a:t>
            </a:fld>
            <a:endParaRPr lang="fr-F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35</a:t>
            </a:fld>
            <a:endParaRPr lang="fr-F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36</a:t>
            </a:fld>
            <a:endParaRPr lang="fr-F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37</a:t>
            </a:fld>
            <a:endParaRPr lang="fr-F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38</a:t>
            </a:fld>
            <a:endParaRPr lang="fr-F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39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40</a:t>
            </a:fld>
            <a:endParaRPr lang="fr-F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41</a:t>
            </a:fld>
            <a:endParaRPr lang="fr-F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42</a:t>
            </a:fld>
            <a:endParaRPr lang="fr-F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43</a:t>
            </a:fld>
            <a:endParaRPr lang="fr-F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44</a:t>
            </a:fld>
            <a:endParaRPr lang="fr-F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45</a:t>
            </a:fld>
            <a:endParaRPr lang="fr-F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46</a:t>
            </a:fld>
            <a:endParaRPr lang="fr-F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47</a:t>
            </a:fld>
            <a:endParaRPr lang="fr-F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48</a:t>
            </a:fld>
            <a:endParaRPr lang="fr-F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49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50</a:t>
            </a:fld>
            <a:endParaRPr lang="fr-F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51</a:t>
            </a:fld>
            <a:endParaRPr lang="fr-F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52</a:t>
            </a:fld>
            <a:endParaRPr lang="fr-F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53</a:t>
            </a:fld>
            <a:endParaRPr lang="fr-F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54</a:t>
            </a:fld>
            <a:endParaRPr lang="fr-F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55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11E35-A369-42A1-ADC4-0160D3330B81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1" y="3022600"/>
            <a:ext cx="10109201" cy="4536693"/>
          </a:xfrm>
          <a:prstGeom prst="rect">
            <a:avLst/>
          </a:prstGeom>
          <a:noFill/>
        </p:spPr>
      </p:pic>
      <p:sp>
        <p:nvSpPr>
          <p:cNvPr id="3" name="Freeform 3"/>
          <p:cNvSpPr/>
          <p:nvPr/>
        </p:nvSpPr>
        <p:spPr>
          <a:xfrm>
            <a:off x="300622" y="1"/>
            <a:ext cx="10075278" cy="3778758"/>
          </a:xfrm>
          <a:custGeom>
            <a:avLst/>
            <a:gdLst>
              <a:gd name="connsiteX0" fmla="*/ 0 w 10075278"/>
              <a:gd name="connsiteY0" fmla="*/ 0 h 3778758"/>
              <a:gd name="connsiteX1" fmla="*/ 0 w 10075278"/>
              <a:gd name="connsiteY1" fmla="*/ 3778758 h 3778758"/>
              <a:gd name="connsiteX2" fmla="*/ 10075278 w 10075278"/>
              <a:gd name="connsiteY2" fmla="*/ 3778758 h 3778758"/>
              <a:gd name="connsiteX3" fmla="*/ 10075278 w 10075278"/>
              <a:gd name="connsiteY3" fmla="*/ 0 h 3778758"/>
              <a:gd name="connsiteX4" fmla="*/ 0 w 10075278"/>
              <a:gd name="connsiteY4" fmla="*/ 0 h 3778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3778758">
                <a:moveTo>
                  <a:pt x="0" y="0"/>
                </a:moveTo>
                <a:lnTo>
                  <a:pt x="0" y="3778758"/>
                </a:lnTo>
                <a:lnTo>
                  <a:pt x="10075278" y="3778758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69901" y="49868"/>
            <a:ext cx="9753601" cy="3677923"/>
          </a:xfrm>
          <a:prstGeom prst="rect">
            <a:avLst/>
          </a:prstGeom>
          <a:noFill/>
        </p:spPr>
        <p:txBody>
          <a:bodyPr wrap="square" lIns="0" tIns="0" rIns="0" bIns="45713" rtlCol="0">
            <a:spAutoFit/>
          </a:bodyPr>
          <a:lstStyle/>
          <a:p>
            <a:pPr algn="ctr">
              <a:tabLst/>
            </a:pPr>
            <a:r>
              <a:rPr lang="en-US" altLang="zh-CN" sz="4800" b="1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Corso</a:t>
            </a:r>
            <a:r>
              <a:rPr lang="en-US" altLang="zh-CN" sz="4800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di</a:t>
            </a:r>
            <a:r>
              <a:rPr lang="en-US" altLang="zh-CN" sz="4800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Analisi</a:t>
            </a:r>
            <a:r>
              <a:rPr lang="en-US" altLang="zh-CN" sz="4800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 err="1" smtClean="0">
                <a:solidFill>
                  <a:srgbClr val="800000"/>
                </a:solidFill>
                <a:latin typeface="+mj-lt"/>
                <a:cs typeface="Arial" pitchFamily="34" charset="0"/>
              </a:rPr>
              <a:t>Chimico-Farmaceutica</a:t>
            </a:r>
            <a:r>
              <a:rPr lang="en-US" altLang="zh-CN" sz="4800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e </a:t>
            </a:r>
            <a:r>
              <a:rPr lang="en-US" altLang="zh-CN" sz="4800" b="1" dirty="0" err="1" smtClean="0">
                <a:solidFill>
                  <a:srgbClr val="800000"/>
                </a:solidFill>
                <a:latin typeface="+mj-lt"/>
                <a:cs typeface="Arial" pitchFamily="34" charset="0"/>
              </a:rPr>
              <a:t>Tossicologica</a:t>
            </a:r>
            <a:r>
              <a:rPr lang="en-US" altLang="zh-CN" sz="4800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(A-L)</a:t>
            </a:r>
          </a:p>
          <a:p>
            <a:pPr>
              <a:lnSpc>
                <a:spcPts val="2400"/>
              </a:lnSpc>
            </a:pPr>
            <a:endParaRPr lang="en-US" altLang="zh-CN" sz="2900" i="1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2400"/>
              </a:lnSpc>
            </a:pPr>
            <a:r>
              <a:rPr lang="en-US" altLang="zh-CN" sz="3200" b="1" dirty="0" err="1" smtClean="0">
                <a:latin typeface="+mj-lt"/>
                <a:cs typeface="Arial" pitchFamily="34" charset="0"/>
              </a:rPr>
              <a:t>Corso</a:t>
            </a:r>
            <a:r>
              <a:rPr lang="en-US" altLang="zh-CN" sz="3200" b="1" dirty="0" smtClean="0">
                <a:latin typeface="+mj-lt"/>
                <a:cs typeface="Arial" pitchFamily="34" charset="0"/>
              </a:rPr>
              <a:t> di Laurea in </a:t>
            </a:r>
            <a:r>
              <a:rPr lang="en-US" altLang="zh-CN" sz="3200" b="1" dirty="0" err="1" smtClean="0">
                <a:latin typeface="+mj-lt"/>
                <a:cs typeface="Arial" pitchFamily="34" charset="0"/>
              </a:rPr>
              <a:t>Farmacia</a:t>
            </a:r>
            <a:r>
              <a:rPr lang="en-US" altLang="zh-CN" sz="3200" b="1" dirty="0" smtClean="0">
                <a:latin typeface="+mj-lt"/>
                <a:cs typeface="Arial" pitchFamily="34" charset="0"/>
              </a:rPr>
              <a:t> (270/04)</a:t>
            </a:r>
          </a:p>
          <a:p>
            <a:pPr algn="ctr">
              <a:lnSpc>
                <a:spcPts val="1800"/>
              </a:lnSpc>
            </a:pPr>
            <a:endParaRPr lang="en-US" altLang="zh-CN" sz="3200" i="1" dirty="0" smtClean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Facoltà</a:t>
            </a:r>
            <a:r>
              <a:rPr lang="en-US" altLang="zh-CN" sz="32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di Farmacia e Medicina</a:t>
            </a:r>
          </a:p>
          <a:p>
            <a:pPr algn="ctr">
              <a:lnSpc>
                <a:spcPts val="1800"/>
              </a:lnSpc>
            </a:pPr>
            <a:endParaRPr lang="en-US" altLang="zh-CN" sz="3200" i="1" dirty="0" smtClean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i="1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Anno</a:t>
            </a:r>
            <a:r>
              <a:rPr lang="en-US" altLang="zh-CN" sz="3200" b="1" dirty="0" smtClean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 err="1" smtClean="0">
                <a:solidFill>
                  <a:srgbClr val="800000"/>
                </a:solidFill>
                <a:latin typeface="+mj-lt"/>
                <a:cs typeface="Arial" pitchFamily="34" charset="0"/>
              </a:rPr>
              <a:t>Accademico</a:t>
            </a:r>
            <a:r>
              <a:rPr lang="en-US" altLang="zh-CN" sz="3200" b="1" smtClean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smtClean="0">
                <a:solidFill>
                  <a:srgbClr val="800000"/>
                </a:solidFill>
                <a:latin typeface="+mj-lt"/>
                <a:cs typeface="Arial" pitchFamily="34" charset="0"/>
              </a:rPr>
              <a:t>2013/2014</a:t>
            </a:r>
            <a:endParaRPr lang="en-US" altLang="zh-CN" sz="3200" b="1" dirty="0" smtClean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>
              <a:lnSpc>
                <a:spcPts val="2400"/>
              </a:lnSpc>
            </a:pPr>
            <a:endParaRPr lang="en-US" altLang="zh-CN" sz="2900" b="1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</a:pPr>
            <a:r>
              <a:rPr lang="en-US" altLang="zh-CN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b="1" dirty="0" err="1" smtClean="0">
                <a:latin typeface="+mj-lt"/>
                <a:cs typeface="Arial" pitchFamily="34" charset="0"/>
              </a:rPr>
              <a:t>Dott</a:t>
            </a:r>
            <a:r>
              <a:rPr lang="en-US" altLang="zh-CN" sz="3600" b="1" dirty="0" smtClean="0">
                <a:latin typeface="+mj-lt"/>
                <a:cs typeface="Arial" pitchFamily="34" charset="0"/>
              </a:rPr>
              <a:t>. Sergio </a:t>
            </a:r>
            <a:r>
              <a:rPr lang="en-US" altLang="zh-CN" sz="3600" b="1" dirty="0" err="1" smtClean="0">
                <a:latin typeface="+mj-lt"/>
                <a:cs typeface="Arial" pitchFamily="34" charset="0"/>
              </a:rPr>
              <a:t>Valente</a:t>
            </a:r>
            <a:endParaRPr lang="en-US" altLang="zh-CN" sz="3600" b="1" dirty="0" smtClean="0">
              <a:latin typeface="+mj-lt"/>
              <a:cs typeface="Arial" pitchFamily="3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662513" y="6142038"/>
            <a:ext cx="6598345" cy="1020785"/>
          </a:xfrm>
          <a:prstGeom prst="rect">
            <a:avLst/>
          </a:prstGeom>
          <a:noFill/>
        </p:spPr>
        <p:txBody>
          <a:bodyPr wrap="none" lIns="0" tIns="0" rIns="0" bIns="45713" rtlCol="0">
            <a:spAutoFit/>
          </a:bodyPr>
          <a:lstStyle/>
          <a:p>
            <a:pPr>
              <a:lnSpc>
                <a:spcPts val="1400"/>
              </a:lnSpc>
              <a:tabLst>
                <a:tab pos="2374543" algn="l"/>
              </a:tabLst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2374543" algn="l"/>
              </a:tabLst>
            </a:pPr>
            <a:r>
              <a:rPr lang="en-US" altLang="zh-CN" dirty="0" smtClean="0"/>
              <a:t>	</a:t>
            </a:r>
            <a:r>
              <a:rPr lang="en-US" altLang="zh-CN" sz="2900" dirty="0" err="1" smtClean="0">
                <a:solidFill>
                  <a:srgbClr val="FFFFFF"/>
                </a:solidFill>
                <a:cs typeface="Arial" pitchFamily="34" charset="0"/>
              </a:rPr>
              <a:t>Lezione</a:t>
            </a:r>
            <a:r>
              <a:rPr lang="en-US" altLang="zh-CN" sz="2900" dirty="0" smtClean="0">
                <a:cs typeface="Arial" pitchFamily="34" charset="0"/>
              </a:rPr>
              <a:t> </a:t>
            </a:r>
            <a:r>
              <a:rPr lang="en-US" altLang="zh-CN" sz="2900" dirty="0" smtClean="0">
                <a:solidFill>
                  <a:srgbClr val="FFFFFF"/>
                </a:solidFill>
                <a:cs typeface="Arial" pitchFamily="34" charset="0"/>
              </a:rPr>
              <a:t>08</a:t>
            </a:r>
            <a:r>
              <a:rPr lang="en-US" altLang="zh-CN" sz="2900" dirty="0" smtClean="0">
                <a:cs typeface="Arial" pitchFamily="34" charset="0"/>
              </a:rPr>
              <a:t> </a:t>
            </a:r>
            <a:r>
              <a:rPr lang="en-US" altLang="zh-CN" sz="2900" dirty="0" smtClean="0">
                <a:solidFill>
                  <a:srgbClr val="FFFFFF"/>
                </a:solidFill>
                <a:cs typeface="Arial" pitchFamily="34" charset="0"/>
              </a:rPr>
              <a:t>–</a:t>
            </a:r>
            <a:r>
              <a:rPr lang="en-US" altLang="zh-CN" sz="2900" dirty="0" smtClean="0">
                <a:cs typeface="Arial" pitchFamily="34" charset="0"/>
              </a:rPr>
              <a:t> </a:t>
            </a:r>
            <a:r>
              <a:rPr lang="en-US" altLang="zh-CN" sz="2900" dirty="0" smtClean="0">
                <a:solidFill>
                  <a:srgbClr val="FFFFFF"/>
                </a:solidFill>
                <a:cs typeface="Arial" pitchFamily="34" charset="0"/>
              </a:rPr>
              <a:t>31</a:t>
            </a:r>
            <a:r>
              <a:rPr lang="en-US" altLang="zh-CN" sz="2900" dirty="0" smtClean="0">
                <a:cs typeface="Arial" pitchFamily="34" charset="0"/>
              </a:rPr>
              <a:t> </a:t>
            </a:r>
            <a:r>
              <a:rPr lang="en-US" altLang="zh-CN" sz="2900" dirty="0" err="1" smtClean="0">
                <a:solidFill>
                  <a:schemeClr val="bg1"/>
                </a:solidFill>
                <a:cs typeface="Arial" pitchFamily="34" charset="0"/>
              </a:rPr>
              <a:t>marzo</a:t>
            </a:r>
            <a:r>
              <a:rPr lang="en-US" altLang="zh-CN" sz="2900" dirty="0" smtClean="0">
                <a:cs typeface="Arial" pitchFamily="34" charset="0"/>
              </a:rPr>
              <a:t> </a:t>
            </a:r>
            <a:r>
              <a:rPr lang="en-US" altLang="zh-CN" sz="2900" dirty="0" smtClean="0">
                <a:solidFill>
                  <a:srgbClr val="FFFFFF"/>
                </a:solidFill>
                <a:cs typeface="Arial" pitchFamily="34" charset="0"/>
              </a:rPr>
              <a:t>2015</a:t>
            </a:r>
            <a:endParaRPr lang="en-US" altLang="zh-CN" sz="2900" dirty="0" smtClean="0">
              <a:solidFill>
                <a:srgbClr val="FFFFFF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9800" y="4270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5.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antincendio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2120900"/>
            <a:ext cx="1325876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400300" y="2175625"/>
            <a:ext cx="6980181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prescrizioni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lotta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incendi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90600" y="2819400"/>
            <a:ext cx="8871018" cy="372666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causati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sviluppano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vicinanze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precisazione: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mezzi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estinzione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appropriati;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mezzi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estinzione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ragioni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derivanti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combustione,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;</a:t>
            </a:r>
            <a:endParaRPr lang="en-US" altLang="zh-CN" sz="2400" dirty="0" smtClean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FFFFFF"/>
                </a:solidFill>
                <a:latin typeface="+mj-lt"/>
                <a:cs typeface="Times New Roman" pitchFamily="18" charset="0"/>
              </a:rPr>
              <a:t>10/48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10/48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93549" y="5032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5.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antincendio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54100" y="2988787"/>
            <a:ext cx="8443530" cy="7910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dell'equipaggiamento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addetti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all’estinzione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incendi.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11/48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350837"/>
            <a:ext cx="738945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6.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fuoriuscita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accidentale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50900" y="1833086"/>
            <a:ext cx="8935138" cy="48423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questione,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8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fornite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merito: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precauzioni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individuali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rimozione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agnizione,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predisposizione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un’adeguata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ventilazione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respiratoria,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lotta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polveri,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prevenzione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occhi;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precauzioni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ambientali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tenere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prodotto/materiale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lontano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scarichi,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superficie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sotterranee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suolo,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l’allarme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vicinato;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8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	</a:t>
            </a:r>
            <a:endParaRPr lang="en-US" altLang="zh-CN" sz="2400" dirty="0" smtClean="0">
              <a:solidFill>
                <a:srgbClr val="FFFF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12/48</a:t>
              </a:r>
            </a:p>
          </p:txBody>
        </p:sp>
      </p:grp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826265" y="427037"/>
            <a:ext cx="738945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6.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fuoriuscita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accidentale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01700" y="2478976"/>
            <a:ext cx="8436348" cy="229146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pulizia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materiale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(ad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sabbia,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farina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fossile,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universale,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segatura,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gas/fumi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sviluppatisi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diluizione;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riportate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”non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usare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con……,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neutralizzare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con…”.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13/48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16000" y="427037"/>
            <a:ext cx="635327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7.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Manipolazione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stoccaggio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120900"/>
            <a:ext cx="1325876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438400" y="2175625"/>
            <a:ext cx="712355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precauzioni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19200" y="2667000"/>
            <a:ext cx="807240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manipolazione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accorgimenti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tecnici.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03300" y="3187700"/>
            <a:ext cx="50654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689100" y="3238500"/>
            <a:ext cx="773667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contenute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riguardano: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ventilazione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locale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219200" y="3810000"/>
            <a:ext cx="8469050" cy="23031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modalità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prevenzione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aerosol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polveri,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fuoco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qualsiasi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norma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equipaggiamenti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procedure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impiego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raccomandati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vietati),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breve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descrizione.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14/48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0062" y="503237"/>
            <a:ext cx="635327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7.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Manipolazione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stoccaggio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07362" y="2027237"/>
            <a:ext cx="849592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885262" y="2065337"/>
            <a:ext cx="7671203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stoccaggio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07362" y="2725737"/>
            <a:ext cx="8935138" cy="41349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progettazione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locali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contenitori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(incluse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paratie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contenimento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ventilazione),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materiali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incompatibili,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stoccaggio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(limiti/intervalli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umidità,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inerte,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impianto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speciale,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prevenzione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dell’accumulo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statica.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6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occorre,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quantitativi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8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stoccaggio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materiale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utilizzato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l’imballaggio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contenitori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 smtClean="0">
              <a:latin typeface="+mj-lt"/>
            </a:endParaRPr>
          </a:p>
          <a:p>
            <a:pPr>
              <a:lnSpc>
                <a:spcPts val="18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	</a:t>
            </a:r>
            <a:r>
              <a:rPr lang="en-US" altLang="zh-CN" sz="2400" dirty="0" smtClean="0">
                <a:solidFill>
                  <a:srgbClr val="FFFFFF"/>
                </a:solidFill>
                <a:latin typeface="+mj-lt"/>
                <a:cs typeface="Times New Roman" pitchFamily="18" charset="0"/>
              </a:rPr>
              <a:t>15/48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15/48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774700" y="350837"/>
            <a:ext cx="919546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8.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Controllo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esposizione/protezione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individuale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50900" y="2316653"/>
            <a:ext cx="63664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765300" y="2354753"/>
            <a:ext cx="770941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ridurre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minimo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l'esposizione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lavoratore,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66800" y="2875453"/>
            <a:ext cx="8322663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fornita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gamma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precauzionali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adottare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durante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l’uso.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50900" y="3891453"/>
            <a:ext cx="84959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917700" y="3946178"/>
            <a:ext cx="757752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parametri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controllo,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66800" y="4437553"/>
            <a:ext cx="77213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2120900" y="4437553"/>
            <a:ext cx="71000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3073400" y="4437553"/>
            <a:ext cx="16190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530600" y="4437553"/>
            <a:ext cx="109940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standard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914900" y="4437553"/>
            <a:ext cx="104195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biologici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6223000" y="4437553"/>
            <a:ext cx="15388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6680200" y="4437553"/>
            <a:ext cx="22442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7188200" y="4437553"/>
            <a:ext cx="156748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004300" y="4437553"/>
            <a:ext cx="2324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1066800" y="4958253"/>
            <a:ext cx="8436348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merito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controllo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raccomandati,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indicandone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riferimenti.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16/48</a:t>
              </a:r>
            </a:p>
          </p:txBody>
        </p:sp>
      </p:grpSp>
      <p:sp>
        <p:nvSpPr>
          <p:cNvPr id="2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787400" y="503237"/>
            <a:ext cx="919546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8.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Controllo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esposizione/protezione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individuale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774700" y="2326302"/>
            <a:ext cx="37029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31900" y="2381027"/>
            <a:ext cx="782220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equipaggiamento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differenziato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90600" y="2948602"/>
            <a:ext cx="8196731" cy="24314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occorrente: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autorespiratori,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maschere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adatti,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polveri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respiratoria);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guanti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accorgimenti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mani;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17/48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698500" y="427037"/>
            <a:ext cx="919546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8.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Controllo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esposizione/protezione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individuale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11006" y="2360185"/>
            <a:ext cx="8321894" cy="286745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grembiule,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stivali,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indumenti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protettivi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igiene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particolari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ove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riferimento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norme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pelle);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dispositivi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occhiali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visiere,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schermo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facciale,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occhi.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18/48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16000" y="503237"/>
            <a:ext cx="627453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9.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chimiche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332703"/>
            <a:ext cx="8552534" cy="297113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fornite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riguardano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principalmente: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3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aspetto: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a)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(solido,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gassoso)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all’atto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fornitura;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b)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odore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qualora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percepibile;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pH: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fornitura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acquosa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(concentrazione);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19/48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39800" y="5032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Material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safety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sheet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181790"/>
            <a:ext cx="29976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73200" y="2219890"/>
            <a:ext cx="815139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commercio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obbligatoriamente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3756590"/>
            <a:ext cx="153888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43000" y="2778690"/>
            <a:ext cx="8106515" cy="186717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762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accompagnati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schede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Material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Safety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762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Sheet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(MSDS).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762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16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voci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standardizzate,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redatte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762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lingua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Paese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d’impiego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informazioni,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43000" y="4810690"/>
            <a:ext cx="39433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816100" y="4810690"/>
            <a:ext cx="163313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approfondite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670300" y="4810690"/>
            <a:ext cx="97199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rispetto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4889500" y="4810690"/>
            <a:ext cx="154664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all'etichetta,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654800" y="4810690"/>
            <a:ext cx="59227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oltre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7493000" y="4810690"/>
            <a:ext cx="43601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8229600" y="4810690"/>
            <a:ext cx="55278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data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080500" y="4810690"/>
            <a:ext cx="2324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143000" y="5305990"/>
            <a:ext cx="198951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aggiornamento: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2/48</a:t>
              </a:r>
            </a:p>
          </p:txBody>
        </p:sp>
      </p:grpSp>
      <p:sp>
        <p:nvSpPr>
          <p:cNvPr id="2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80567" y="401230"/>
            <a:ext cx="627453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9.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chimiche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77900" y="2359590"/>
            <a:ext cx="8426666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3.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chimico-fisiche: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punto/intervallo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punto/intervallo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fusione;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infiammabilità,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infiammabilità,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77900" y="3337490"/>
            <a:ext cx="400000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(solida/gas)/autoinfiammabilità,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257800" y="3337490"/>
            <a:ext cx="116461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781800" y="3337490"/>
            <a:ext cx="243278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esplosive/proprietà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77900" y="3845490"/>
            <a:ext cx="827694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comburenti,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pressione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vapore,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densità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solubilità,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77900" y="4353490"/>
            <a:ext cx="170809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idrosolubilità,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2946400" y="4353490"/>
            <a:ext cx="168097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liposolubilità;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4876800" y="4353490"/>
            <a:ext cx="146347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coefficiente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629400" y="4353490"/>
            <a:ext cx="2324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7175500" y="4353490"/>
            <a:ext cx="143789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ripartizione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8877300" y="4353490"/>
            <a:ext cx="25327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77900" y="4848790"/>
            <a:ext cx="655929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ottanolo/acqua,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importanti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sicurezza.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20/48</a:t>
              </a:r>
            </a:p>
          </p:txBody>
        </p:sp>
      </p:grpSp>
      <p:sp>
        <p:nvSpPr>
          <p:cNvPr id="2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453362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Stabilità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reattività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2027237"/>
            <a:ext cx="1108445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159000" y="2081962"/>
            <a:ext cx="7389587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voce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riguarda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90600" y="2592737"/>
            <a:ext cx="8871018" cy="429091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verifichino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circostanze: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evitare: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elenco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pressione,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urti,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pericolosa.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materie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evitare: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elenco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materie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aria,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acidi,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pericolosa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r>
              <a:rPr lang="en-US" altLang="zh-CN" sz="2400" dirty="0" smtClean="0">
                <a:solidFill>
                  <a:srgbClr val="FFFFFF"/>
                </a:solidFill>
                <a:latin typeface="+mj-lt"/>
                <a:cs typeface="Times New Roman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FFFFFF"/>
                </a:solidFill>
                <a:latin typeface="+mj-lt"/>
                <a:cs typeface="Times New Roman" pitchFamily="18" charset="0"/>
              </a:rPr>
              <a:t>21/48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21/48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863600" y="4270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Stabilità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reattività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50900" y="2120900"/>
            <a:ext cx="1014701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968500" y="2159000"/>
            <a:ext cx="754379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inoltre,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fornito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l’elenco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66800" y="2667000"/>
            <a:ext cx="638918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seguito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decomposizione.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50900" y="3187700"/>
            <a:ext cx="84959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866900" y="3238500"/>
            <a:ext cx="732636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particolare: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66800" y="3810000"/>
            <a:ext cx="8308621" cy="23031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stabilizzanti,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esotermica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pericolosa,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rilevanza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mutamento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dell’aspetto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decomposizione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seguito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degradazione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instabili.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22/48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1004" y="377162"/>
            <a:ext cx="645689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11.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tossicologiche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50900" y="1963737"/>
            <a:ext cx="8296310" cy="13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E'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fornire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precisa,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8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sintetica,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tossicologici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manifestarsi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50900" y="3513137"/>
            <a:ext cx="1325876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336800" y="3551237"/>
            <a:ext cx="687983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nocivi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derivare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14400" y="4160837"/>
            <a:ext cx="8815042" cy="279050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unitamente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sintomi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tossicologiche,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ritardati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immediati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seguito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breve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prolungata.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endParaRPr lang="en-US" altLang="zh-CN" sz="2400" dirty="0" smtClean="0">
              <a:solidFill>
                <a:srgbClr val="FFFF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23/48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16000" y="477430"/>
            <a:ext cx="587943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12.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ecologiche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524690"/>
            <a:ext cx="205761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Identificazione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327400" y="2562790"/>
            <a:ext cx="60112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254500" y="2562790"/>
            <a:ext cx="83016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effetti,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334000" y="2562790"/>
            <a:ext cx="38632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32500" y="2562790"/>
            <a:ext cx="203158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comportamento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293100" y="2562790"/>
            <a:ext cx="15388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775700" y="2562790"/>
            <a:ext cx="60433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219200" y="3108890"/>
            <a:ext cx="8247707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trasformazione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nell’ambiente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natura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utilizzazione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ragionevolmente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prevedibili.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003300" y="4607490"/>
            <a:ext cx="1402628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Analoghe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2590800" y="4645590"/>
            <a:ext cx="70971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debbono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fornite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219200" y="5153590"/>
            <a:ext cx="776943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derivanti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degradazione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preparati.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24/48</a:t>
              </a: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16000" y="427037"/>
            <a:ext cx="587943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12.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ecologiche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184400"/>
            <a:ext cx="8457315" cy="248273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rilevanti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l’ambiente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sono: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3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mobilità: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distribuzione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comparto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ambientale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stimata,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tensione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superficiale,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adsorbimento/deadsorbimento;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degradabilità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degradazione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biotica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abiotica,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aerobica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anaerobica,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persistenza;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19200" y="4876800"/>
            <a:ext cx="9457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384300" y="4876800"/>
            <a:ext cx="194604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accumulazione: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441700" y="4876800"/>
            <a:ext cx="130311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potenziale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889500" y="4876800"/>
            <a:ext cx="2324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373324" y="4876800"/>
            <a:ext cx="233557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bioaccumulazione,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219200" y="5384800"/>
            <a:ext cx="228171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bioamplificazione;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6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7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25/48</a:t>
              </a:r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803870" y="427037"/>
            <a:ext cx="587943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12.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ecologiche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7070" y="2524319"/>
            <a:ext cx="8454430" cy="285571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ecotossicità: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breve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lungo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termine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organismi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acquatici,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organismi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terreno,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piante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animali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terrestri;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negativi: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potenziale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dell’ozono,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potenziale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creazione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ozono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fotochimica,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potenziale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globale,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impianti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trattamento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reflue.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26/48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39800" y="503237"/>
            <a:ext cx="74457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13.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Considerazioni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smaltimento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687013"/>
            <a:ext cx="646011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676400" y="2725113"/>
            <a:ext cx="7869462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durante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smaltimento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43000" y="3283913"/>
            <a:ext cx="8520281" cy="17913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residui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l’informazione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manipolazione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l’aspetto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smaltimento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idonei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compresi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contenitori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contaminati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(incenerimento,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riciclaggio,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messa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discarica,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27/48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39800" y="427037"/>
            <a:ext cx="6244273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14.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trasporto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499290"/>
            <a:ext cx="80310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854200" y="2537390"/>
            <a:ext cx="774821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utilizzatore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seguire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precauzioni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particolari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43000" y="3058090"/>
            <a:ext cx="8196731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trasporto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movimentazione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all’interno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all’esterno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dell’azienda.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7100" y="4074090"/>
            <a:ext cx="113088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Inoltre,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247900" y="4112190"/>
            <a:ext cx="727192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fornite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complementari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143000" y="4620190"/>
            <a:ext cx="670157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concernenti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trasporto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l’imballaggio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28/48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39800" y="579437"/>
            <a:ext cx="8059514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15.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regolamentazione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963387"/>
            <a:ext cx="849592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006600" y="3001487"/>
            <a:ext cx="7452233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riportate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figurano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sull’etichetta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43000" y="3522187"/>
            <a:ext cx="8140370" cy="7910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applicazione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direttive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classificazione,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sull’imballaggio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sull’etichettatura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29/48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1900" y="2090737"/>
            <a:ext cx="6192529" cy="432939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Identificazione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preparato/produttore;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Composizione/informazioni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componenti;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3.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Identificazione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pericoli;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4.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soccorso;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5.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antincendio;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6.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fuoriuscita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accidentale;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5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7.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Manipolazione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stoccaggio;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8.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Controllo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esposizione/protezione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individuale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;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44600" y="4270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Material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safety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sheet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3/48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9800" y="4270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16.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1938337"/>
            <a:ext cx="705321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752600" y="1993062"/>
            <a:ext cx="7414337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riportata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qualsiasi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rilevante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90600" y="2503837"/>
            <a:ext cx="8871018" cy="398314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dell’ambiente,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esempio: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sull’addestramento;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raccomandazioni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l’uso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restrizioni;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riferimenti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scritti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e/o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tecnico;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principali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utilizzati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redigere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scheda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dati;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dell’emissione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scheda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altrove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 smtClean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FFFFFF"/>
                </a:solidFill>
                <a:latin typeface="+mj-lt"/>
                <a:cs typeface="Times New Roman" pitchFamily="18" charset="0"/>
              </a:rPr>
              <a:t>30/48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30/48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9800" y="3508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16.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1862137"/>
            <a:ext cx="61247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76400" y="1916862"/>
            <a:ext cx="803546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norma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disponibili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contenuti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consigli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43000" y="2420937"/>
            <a:ext cx="8451673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impiego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corretto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l’uomo.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3436937"/>
            <a:ext cx="61247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714500" y="3475037"/>
            <a:ext cx="769402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diffusi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autorevoli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soglia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all’inalazione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43000" y="4021137"/>
            <a:ext cx="8400826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professionale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TLV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ACGIH-USA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–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Threshold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Value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/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Soglia,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elaborati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Conferenza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Americana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Igienisti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Industriali.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27100" y="5519737"/>
            <a:ext cx="710131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828800" y="5574462"/>
            <a:ext cx="787170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termine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TLV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intende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90600" y="6091237"/>
            <a:ext cx="8322471" cy="6617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aerodispersa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oltre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prevedibile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danno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endParaRPr lang="en-US" altLang="zh-CN" sz="2400" dirty="0" smtClean="0">
              <a:solidFill>
                <a:srgbClr val="FFFF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6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7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31/48</a:t>
              </a:r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9800" y="2746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16.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1798637"/>
            <a:ext cx="8519768" cy="918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TLV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tipi: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3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TLV-TWA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(Time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Weighted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Average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/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43000" y="2903537"/>
            <a:ext cx="137710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Ponderata)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806700" y="2903537"/>
            <a:ext cx="191507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991100" y="2903537"/>
            <a:ext cx="77905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045200" y="2903537"/>
            <a:ext cx="129349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ponderata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594600" y="2903537"/>
            <a:ext cx="42319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280400" y="2903537"/>
            <a:ext cx="103688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giornata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27100" y="3525837"/>
            <a:ext cx="8935138" cy="31624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lavorativa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8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40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settimanali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cronica);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TLV-STEL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(Short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Term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Exposure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/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Massima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breve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Periodo)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massima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breve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periodo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punta);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3.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TLV-C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(Ceiling)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massimo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superare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nell’arco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15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minuti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tetto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).</a:t>
            </a:r>
            <a:endParaRPr lang="en-US" altLang="zh-CN" sz="2400" dirty="0" smtClean="0">
              <a:latin typeface="+mj-lt"/>
            </a:endParaRPr>
          </a:p>
          <a:p>
            <a:pPr>
              <a:lnSpc>
                <a:spcPts val="1800"/>
              </a:lnSpc>
              <a:tabLst>
                <a:tab pos="63500" algn="l"/>
                <a:tab pos="215900" algn="l"/>
                <a:tab pos="8115300" algn="l"/>
              </a:tabLst>
            </a:pPr>
            <a:r>
              <a:rPr lang="en-US" altLang="zh-CN" sz="2400" dirty="0" smtClean="0">
                <a:latin typeface="+mj-lt"/>
              </a:rPr>
              <a:t>			</a:t>
            </a:r>
            <a:r>
              <a:rPr lang="en-US" altLang="zh-CN" sz="2400" dirty="0" smtClean="0">
                <a:solidFill>
                  <a:srgbClr val="FFFFFF"/>
                </a:solidFill>
                <a:latin typeface="+mj-lt"/>
                <a:cs typeface="Times New Roman" pitchFamily="18" charset="0"/>
              </a:rPr>
              <a:t>32/48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32/48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9800" y="3508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16.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1862137"/>
            <a:ext cx="102374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273300" y="1916862"/>
            <a:ext cx="70198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263900" y="1916862"/>
            <a:ext cx="22923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822700" y="1916862"/>
            <a:ext cx="143308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638800" y="1916862"/>
            <a:ext cx="174727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professionale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708900" y="1916862"/>
            <a:ext cx="71000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699500" y="1916862"/>
            <a:ext cx="60433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27100" y="2497137"/>
            <a:ext cx="8416535" cy="288027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ponderata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dell’agente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nell’aria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respirata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lavoratore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(allegato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VIII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626/94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successivi).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6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professionale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cancerogeni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8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mutageni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(allegato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VIII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bis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626/94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aggiornati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normativa).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27100" y="5519737"/>
            <a:ext cx="102374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2133600" y="5557837"/>
            <a:ext cx="735079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professionale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(Direttiva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90600" y="6078537"/>
            <a:ext cx="1901161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2000/39/CE).</a:t>
            </a:r>
            <a:r>
              <a:rPr lang="en-US" altLang="zh-CN" sz="2400" dirty="0" smtClean="0">
                <a:solidFill>
                  <a:srgbClr val="FFFFFF"/>
                </a:solidFill>
                <a:latin typeface="+mj-lt"/>
                <a:cs typeface="Times New Roman" pitchFamily="18" charset="0"/>
              </a:rPr>
              <a:t>)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33/48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31834" y="4270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16.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240453"/>
            <a:ext cx="102374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209800" y="2295178"/>
            <a:ext cx="717010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Biologico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(BEI):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43000" y="2824653"/>
            <a:ext cx="8373318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dell’agente,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metabolita,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indicatore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effetto,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nell’appropriato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mezzo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biologico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sangue)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(allegato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VIII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quater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626/94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successivi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aggiornamenti).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7100" y="4323253"/>
            <a:ext cx="107856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NOAEL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209800" y="4361353"/>
            <a:ext cx="731206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(No-Observed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adverse-effect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level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/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143000" y="4882053"/>
            <a:ext cx="8051628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osservati)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LOAEL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(Lowest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observed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adverse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effect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level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/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negativi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osservati).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34/48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39800" y="4270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16.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373009"/>
            <a:ext cx="8629414" cy="285462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tratta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indicatori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cronica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8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iniziano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osservati),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vista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statistico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biologico,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incrementi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significativi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frequenza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gravità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nocivi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popolazione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rispetto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campione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controllo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(possono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negativi).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35/48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39800" y="4270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16.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288574"/>
            <a:ext cx="81111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IDLH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019300" y="2326674"/>
            <a:ext cx="775968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(Immediately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dangerous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life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health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/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2910874"/>
            <a:ext cx="8668142" cy="239296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immediatamente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vita),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immediatamente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30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minuti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danni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salute).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6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soglia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l’amianto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(D.Lgs.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277/91).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36/48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638300" y="477430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cloridrico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25600" y="3107179"/>
            <a:ext cx="6368346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consulti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l’allegato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presentazione.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37/48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9800" y="410412"/>
            <a:ext cx="604293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Dispositivi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individuale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1938337"/>
            <a:ext cx="299762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35100" y="1993062"/>
            <a:ext cx="7823808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Dispositivi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(DPI)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43000" y="2535237"/>
            <a:ext cx="8458469" cy="17913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impiegati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evitare,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ridurre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fronteggiare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adeguatamente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tecniche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prevenzione,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mezzi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collettiva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lavoro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organizzazione.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4516437"/>
            <a:ext cx="461665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587500" y="4567237"/>
            <a:ext cx="7672293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funzione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assumere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cautele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90600" y="5126037"/>
            <a:ext cx="8871018" cy="15337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proporzionate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adeguare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rispettare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procedure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indossare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dispositivi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richiesti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 smtClean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 smtClean="0">
                <a:latin typeface="+mj-lt"/>
              </a:rPr>
              <a:t>		</a:t>
            </a:r>
            <a:r>
              <a:rPr lang="en-US" altLang="zh-CN" sz="2400" dirty="0" smtClean="0">
                <a:solidFill>
                  <a:srgbClr val="FFFFFF"/>
                </a:solidFill>
                <a:latin typeface="+mj-lt"/>
                <a:cs typeface="Times New Roman" pitchFamily="18" charset="0"/>
              </a:rPr>
              <a:t>38/48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38/48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16000" y="477430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Segnali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avvertimento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225198"/>
            <a:ext cx="126496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Affinché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362200" y="2263298"/>
            <a:ext cx="707796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rispettati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tutelati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standard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2847498"/>
            <a:ext cx="8721555" cy="23801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luoghi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lavoro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opportuno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segnali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avvertimento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scopo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prevenzione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attuate.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6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previste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categorie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segnali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caratterizzate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8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standardizzati.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39/48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1900" y="2166937"/>
            <a:ext cx="5297669" cy="432939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9.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fisiche/chimiche;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reattività;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11.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tossicologiche;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12.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ecologiche;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13.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smaltimento;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14.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trasporto;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5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15.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regolamentazione;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3400"/>
              </a:lnSpc>
              <a:tabLst>
                <a:tab pos="635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16.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44600" y="4270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Material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safety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sheet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4/48</a:t>
              </a:r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3500" y="1663700"/>
            <a:ext cx="5308600" cy="46609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231900" y="2746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Segnali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avvertimento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40/48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08969" y="4270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Segnali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avvertimento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96269" y="2120900"/>
            <a:ext cx="29976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40769" y="2175625"/>
            <a:ext cx="799404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recipienti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serbatoi,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tubazioni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canalizzazioni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contenenti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12169" y="2705100"/>
            <a:ext cx="8404224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nocivi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chiaramente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identificati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contenuto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contrassegnati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simboli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96269" y="4203700"/>
            <a:ext cx="721351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747169" y="4258425"/>
            <a:ext cx="779053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applica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recipienti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breve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112169" y="4787900"/>
            <a:ext cx="8302914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periodo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contenuto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cambia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frequenza,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purché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addetti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vengano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garantire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comunque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identico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41/48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69030" y="427037"/>
            <a:ext cx="651127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accidentale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agenti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465922"/>
            <a:ext cx="506549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651000" y="2520647"/>
            <a:ext cx="8001999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assorbimento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e/o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06500" y="3075522"/>
            <a:ext cx="3192925" cy="19997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sono: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gastro-intestinale;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cute;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albero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respiratorio.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42/48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16000" y="469987"/>
            <a:ext cx="651127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accidentale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agenti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120900"/>
            <a:ext cx="50013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803400" y="2175625"/>
            <a:ext cx="768159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gravità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dell’intossicazione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lesione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funzione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19200" y="2679700"/>
            <a:ext cx="8338693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distribuzione,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meccanismo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azione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dell’agente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tessuti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organi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corpo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umano.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03300" y="3695700"/>
            <a:ext cx="46647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701800" y="3733800"/>
            <a:ext cx="792377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tipologia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incidente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219200" y="4292600"/>
            <a:ext cx="8381846" cy="18030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ove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reperire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minor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scheda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consultare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avvertenze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tossicologiche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conservare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personale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sanitario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professionista.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43/48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16000" y="503237"/>
            <a:ext cx="848937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accidentale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agenti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ingestione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133600"/>
            <a:ext cx="8366842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ingestione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accidentale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vomito,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8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ostacolarlo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spontaneo.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187700"/>
            <a:ext cx="206973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Un’indicazione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187700" y="3238500"/>
            <a:ext cx="613642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natura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ingerita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19200" y="3733800"/>
            <a:ext cx="509793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dedotta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dell’infortunato.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03300" y="4267200"/>
            <a:ext cx="646011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765300" y="4305300"/>
            <a:ext cx="767511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ingestione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caustici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corrosivi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saranno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219200" y="4826000"/>
            <a:ext cx="7870296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lesioni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necrosi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bocca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gola,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acquosi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sarà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odore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etereo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aromatico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nell’alito.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6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7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44/48</a:t>
              </a:r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16000" y="427037"/>
            <a:ext cx="848937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accidentale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agenti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ingestione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184400"/>
            <a:ext cx="8481104" cy="241861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bruciore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dolore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intenso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bocca,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gola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retrosternale,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8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albumi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d’uovo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bicchiere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8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somministrare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nessun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bicarbonato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(sviluppando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CO2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5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dilaterebbe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mucosa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gastrica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lesa).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4762500"/>
            <a:ext cx="1552413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Contattare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819400" y="4813300"/>
            <a:ext cx="89178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962400" y="4813300"/>
            <a:ext cx="73257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953000" y="4813300"/>
            <a:ext cx="14106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372100" y="4813300"/>
            <a:ext cx="80970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centro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438900" y="4813300"/>
            <a:ext cx="122681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antiveleni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912100" y="4813300"/>
            <a:ext cx="39433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572500" y="4813300"/>
            <a:ext cx="81592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vicino: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219200" y="5321300"/>
            <a:ext cx="786952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Policlinico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Umberto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06490663,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Policlinico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Gemelli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063054343.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45/48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9800" y="427037"/>
            <a:ext cx="7443833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accidentale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agenti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2120900"/>
            <a:ext cx="46647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98600" y="2175625"/>
            <a:ext cx="790754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ustioni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gravità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dell’ustione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43000" y="2679700"/>
            <a:ext cx="8457252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3695700"/>
            <a:ext cx="1042721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Diluire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260600" y="3733800"/>
            <a:ext cx="39433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971800" y="3733800"/>
            <a:ext cx="161781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velocemente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889500" y="3733800"/>
            <a:ext cx="109164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311900" y="3733800"/>
            <a:ext cx="21800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858000" y="3733800"/>
            <a:ext cx="107125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318500" y="3733800"/>
            <a:ext cx="98103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lavando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27100" y="4267200"/>
            <a:ext cx="7273530" cy="89255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abbondantemente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fisiologica.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6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Rimuovere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vestiti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zona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colpita.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27100" y="5334000"/>
            <a:ext cx="160890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Continuare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2832100" y="5384800"/>
            <a:ext cx="14106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3263900" y="5384800"/>
            <a:ext cx="101919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lavaggio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4635500" y="5384800"/>
            <a:ext cx="45108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5397500" y="5384800"/>
            <a:ext cx="74860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6477000" y="5384800"/>
            <a:ext cx="98456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durante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7747000" y="5384800"/>
            <a:ext cx="14106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8191500" y="5384800"/>
            <a:ext cx="116410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trasporto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990600" y="5918200"/>
            <a:ext cx="2199641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dell’accidentato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46/48</a:t>
              </a:r>
            </a:p>
          </p:txBody>
        </p:sp>
      </p:grpSp>
      <p:sp>
        <p:nvSpPr>
          <p:cNvPr id="3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9800" y="427037"/>
            <a:ext cx="7443833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accidentale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agenti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2120900"/>
            <a:ext cx="6933758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l’ustione.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692400"/>
            <a:ext cx="46647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11300" y="2730500"/>
            <a:ext cx="772153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causticazione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10-15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43000" y="3238500"/>
            <a:ext cx="88966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minuti.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7100" y="3759200"/>
            <a:ext cx="46647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612900" y="3810000"/>
            <a:ext cx="793313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causticazione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applicare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27100" y="4330700"/>
            <a:ext cx="6260368" cy="89255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bicarbonato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sodio.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6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causticazione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applicare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aceto.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27100" y="5410200"/>
            <a:ext cx="74539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790700" y="5448300"/>
            <a:ext cx="767396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un’ustione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fosforo,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perché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determinare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90600" y="5981700"/>
            <a:ext cx="8225713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perdita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tessuto,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tamponare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delicatamente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r>
              <a:rPr lang="en-US" altLang="zh-CN" sz="2400" dirty="0" smtClean="0">
                <a:solidFill>
                  <a:srgbClr val="FFFFFF"/>
                </a:solidFill>
                <a:latin typeface="+mj-lt"/>
                <a:cs typeface="Times New Roman" pitchFamily="18" charset="0"/>
              </a:rPr>
              <a:t>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1440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47/48</a:t>
              </a: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39800" y="427037"/>
            <a:ext cx="846853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accidentale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agenti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inalazione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120900"/>
            <a:ext cx="167565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Allontanare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781300" y="2175625"/>
            <a:ext cx="68948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l’infortunato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zona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contaminata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condurlo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2679700"/>
            <a:ext cx="6800451" cy="89255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all’aria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aperta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zona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aerata.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6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asfissia,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praticare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respirazione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artificiale.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7100" y="3759200"/>
            <a:ext cx="74539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803400" y="3810000"/>
            <a:ext cx="753078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somministrare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aria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ossigeno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contenitori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pressione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143000" y="4305300"/>
            <a:ext cx="286841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utilizzati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laboratorio.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27100" y="4838700"/>
            <a:ext cx="1552413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Contattare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743200" y="4893425"/>
            <a:ext cx="89178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886200" y="4893425"/>
            <a:ext cx="73257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prima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876800" y="4893425"/>
            <a:ext cx="14106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5295900" y="4893425"/>
            <a:ext cx="80970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centro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6362700" y="4893425"/>
            <a:ext cx="122681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antiveleni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7835900" y="4893425"/>
            <a:ext cx="39433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8496300" y="4893425"/>
            <a:ext cx="81592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vicino: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1143000" y="5384800"/>
            <a:ext cx="786952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Policlinico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Umberto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06490663,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Policlinico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Gemelli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063054343.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48/48</a:t>
              </a:r>
            </a:p>
          </p:txBody>
        </p:sp>
      </p:grpSp>
      <p:sp>
        <p:nvSpPr>
          <p:cNvPr id="2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65162" y="1188191"/>
            <a:ext cx="6207188" cy="22219"/>
          </a:xfrm>
          <a:custGeom>
            <a:avLst/>
            <a:gdLst>
              <a:gd name="connsiteX0" fmla="*/ 0 w 6207188"/>
              <a:gd name="connsiteY0" fmla="*/ 11109 h 22219"/>
              <a:gd name="connsiteX1" fmla="*/ 6207188 w 6207188"/>
              <a:gd name="connsiteY1" fmla="*/ 11109 h 222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07188" h="22219">
                <a:moveTo>
                  <a:pt x="0" y="11109"/>
                </a:moveTo>
                <a:lnTo>
                  <a:pt x="6207188" y="11109"/>
                </a:lnTo>
              </a:path>
            </a:pathLst>
          </a:custGeom>
          <a:ln w="12700">
            <a:solidFill>
              <a:srgbClr val="C8CAC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47382" y="1973592"/>
            <a:ext cx="6259042" cy="8890"/>
          </a:xfrm>
          <a:custGeom>
            <a:avLst/>
            <a:gdLst>
              <a:gd name="connsiteX0" fmla="*/ 0 w 6259042"/>
              <a:gd name="connsiteY0" fmla="*/ 4445 h 8890"/>
              <a:gd name="connsiteX1" fmla="*/ 6259042 w 6259042"/>
              <a:gd name="connsiteY1" fmla="*/ 4445 h 88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90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647382" y="5611126"/>
            <a:ext cx="6259042" cy="8889"/>
          </a:xfrm>
          <a:custGeom>
            <a:avLst/>
            <a:gdLst>
              <a:gd name="connsiteX0" fmla="*/ 0 w 6259042"/>
              <a:gd name="connsiteY0" fmla="*/ 4445 h 8889"/>
              <a:gd name="connsiteX1" fmla="*/ 6259042 w 6259042"/>
              <a:gd name="connsiteY1" fmla="*/ 4445 h 88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89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6700" y="7251700"/>
            <a:ext cx="711200" cy="3683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60400" y="990600"/>
            <a:ext cx="1993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94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SIGMA-ALDRICH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848100" y="1117600"/>
            <a:ext cx="30353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>
                <a:tab pos="723900" algn="l"/>
                <a:tab pos="965200" algn="l"/>
                <a:tab pos="1701800" algn="l"/>
                <a:tab pos="2146300" algn="l"/>
              </a:tabLst>
            </a:pPr>
            <a:r>
              <a:rPr lang="en-US" altLang="zh-CN" dirty="0" smtClean="0"/>
              <a:t>				</a:t>
            </a:r>
            <a:r>
              <a:rPr lang="en-US" altLang="zh-CN" sz="781" b="1" i="1" dirty="0" smtClean="0">
                <a:solidFill>
                  <a:srgbClr val="EE332A"/>
                </a:solidFill>
                <a:latin typeface="Times New Roman" pitchFamily="18" charset="0"/>
                <a:cs typeface="Times New Roman" pitchFamily="18" charset="0"/>
              </a:rPr>
              <a:t>sigma-aldrich.com</a:t>
            </a:r>
          </a:p>
          <a:p>
            <a:pPr>
              <a:lnSpc>
                <a:spcPts val="2000"/>
              </a:lnSpc>
              <a:tabLst>
                <a:tab pos="723900" algn="l"/>
                <a:tab pos="965200" algn="l"/>
                <a:tab pos="1701800" algn="l"/>
                <a:tab pos="2146300" algn="l"/>
              </a:tabLst>
            </a:pPr>
            <a:r>
              <a:rPr lang="en-US" altLang="zh-CN" sz="155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SCHEDA</a:t>
            </a:r>
            <a:r>
              <a:rPr lang="en-US" altLang="zh-CN" sz="15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5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5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5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DATI</a:t>
            </a:r>
            <a:r>
              <a:rPr lang="en-US" altLang="zh-CN" sz="15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5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55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5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SICUREZZA</a:t>
            </a:r>
          </a:p>
          <a:p>
            <a:pPr>
              <a:lnSpc>
                <a:spcPts val="1000"/>
              </a:lnSpc>
              <a:tabLst>
                <a:tab pos="723900" algn="l"/>
                <a:tab pos="965200" algn="l"/>
                <a:tab pos="1701800" algn="l"/>
                <a:tab pos="2146300" algn="l"/>
              </a:tabLst>
            </a:pPr>
            <a:r>
              <a:rPr lang="en-US" altLang="zh-CN" dirty="0" smtClean="0"/>
              <a:t>	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secondo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Regolamento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(CE)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Num.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1907/2006</a:t>
            </a:r>
          </a:p>
          <a:p>
            <a:pPr>
              <a:lnSpc>
                <a:spcPts val="1000"/>
              </a:lnSpc>
              <a:tabLst>
                <a:tab pos="723900" algn="l"/>
                <a:tab pos="965200" algn="l"/>
                <a:tab pos="1701800" algn="l"/>
                <a:tab pos="2146300" algn="l"/>
              </a:tabLst>
            </a:pPr>
            <a:r>
              <a:rPr lang="en-US" altLang="zh-CN" dirty="0" smtClean="0"/>
              <a:t>		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Versione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5.1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Data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revisione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15.10.2012</a:t>
            </a:r>
          </a:p>
          <a:p>
            <a:pPr>
              <a:lnSpc>
                <a:spcPts val="1000"/>
              </a:lnSpc>
              <a:tabLst>
                <a:tab pos="723900" algn="l"/>
                <a:tab pos="965200" algn="l"/>
                <a:tab pos="1701800" algn="l"/>
                <a:tab pos="2146300" algn="l"/>
              </a:tabLst>
            </a:pPr>
            <a:r>
              <a:rPr lang="en-US" altLang="zh-CN" dirty="0" smtClean="0"/>
              <a:t>			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Data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stampa</a:t>
            </a:r>
            <a:r>
              <a:rPr lang="en-US" altLang="zh-CN" sz="87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7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23.10.2012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60400" y="2006600"/>
            <a:ext cx="1651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1.1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41400" y="2006600"/>
            <a:ext cx="51689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IDENTIFICAZIONE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SOSTANZA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MISCELA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SOCIETÀ/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IMPRESA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Identificatori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41400" y="2387600"/>
            <a:ext cx="1066800" cy="876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Nome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Codice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Marca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INDICE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CAS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641600" y="2387600"/>
            <a:ext cx="25400" cy="876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819400" y="2400300"/>
            <a:ext cx="1168400" cy="863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36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Acido</a:t>
            </a:r>
            <a:r>
              <a:rPr lang="en-US" altLang="zh-CN" sz="136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64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cloridrico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84415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Fluka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017-002-01-X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7647-01-0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60400" y="3340100"/>
            <a:ext cx="1651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1.2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41400" y="3340100"/>
            <a:ext cx="39370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pertinenti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identificati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sostanza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miscela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sconsigliati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041400" y="3556000"/>
            <a:ext cx="7493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identificati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2641600" y="3556000"/>
            <a:ext cx="254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2819400" y="3556000"/>
            <a:ext cx="30226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Chimici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laboratorio,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Produzione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sostanze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chimiche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660400" y="3771900"/>
            <a:ext cx="1651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1.3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041400" y="3771900"/>
            <a:ext cx="33909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fornitore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scheda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sicurezza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041400" y="4025900"/>
            <a:ext cx="8255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Società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Telefono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Fax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Indirizzo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2641600" y="4025900"/>
            <a:ext cx="254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2819400" y="4025900"/>
            <a:ext cx="12319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Sigma-Aldrich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S.r.l.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Gallarate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154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I-20151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MILANO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+39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02-3341-7310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+39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02-3801-0737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eurtechserv@sial.com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660400" y="4991100"/>
            <a:ext cx="1651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1.4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1041400" y="4991100"/>
            <a:ext cx="18923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Numero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telefonico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emergenza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1041400" y="5207000"/>
            <a:ext cx="8128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Telefono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emergenze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2641600" y="5207000"/>
            <a:ext cx="254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2819400" y="5207000"/>
            <a:ext cx="25527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+39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02-6610-1029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(Centro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Antiveleni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Niguarda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Ca'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Granda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Milano)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660400" y="5689600"/>
            <a:ext cx="165100" cy="139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2.1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1041400" y="5702300"/>
            <a:ext cx="4279900" cy="175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IDENTIFICAZIONE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PERICOLI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Classificazione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sostanza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miscela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Classificazione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secondo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Regolamento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(CE)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1272/2008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[EU-GHS/CLP]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Corrosione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cutanea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(Categoria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1B)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Tossicità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specifica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organi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bersaglio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esposizione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singola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(Categoria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Classificazione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secondo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Direttive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EU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67/548/CEE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1999/45/CE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Provoca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ustioni.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Irritante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respiratorie.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Elementi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dell'etichetta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Etichettatura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secondo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Regolamento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(CE)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1272/2008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[CLP]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Pittogramma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660400" y="7772400"/>
            <a:ext cx="1981200" cy="203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>
                <a:tab pos="3810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Avvertenza</a:t>
            </a:r>
          </a:p>
          <a:p>
            <a:pPr>
              <a:lnSpc>
                <a:spcPts val="1600"/>
              </a:lnSpc>
              <a:tabLst>
                <a:tab pos="3810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Indicazioni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pericolo</a:t>
            </a:r>
          </a:p>
          <a:p>
            <a:pPr>
              <a:lnSpc>
                <a:spcPts val="1100"/>
              </a:lnSpc>
              <a:tabLst>
                <a:tab pos="3810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H314</a:t>
            </a:r>
          </a:p>
          <a:p>
            <a:pPr>
              <a:lnSpc>
                <a:spcPts val="1100"/>
              </a:lnSpc>
              <a:tabLst>
                <a:tab pos="3810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H335</a:t>
            </a:r>
          </a:p>
          <a:p>
            <a:pPr>
              <a:lnSpc>
                <a:spcPts val="1600"/>
              </a:lnSpc>
              <a:tabLst>
                <a:tab pos="3810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Consigli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prudenza</a:t>
            </a:r>
          </a:p>
          <a:p>
            <a:pPr>
              <a:lnSpc>
                <a:spcPts val="1100"/>
              </a:lnSpc>
              <a:tabLst>
                <a:tab pos="3810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P261</a:t>
            </a:r>
          </a:p>
          <a:p>
            <a:pPr>
              <a:lnSpc>
                <a:spcPts val="1100"/>
              </a:lnSpc>
              <a:tabLst>
                <a:tab pos="3810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P280</a:t>
            </a:r>
          </a:p>
          <a:p>
            <a:pPr>
              <a:lnSpc>
                <a:spcPts val="1100"/>
              </a:lnSpc>
              <a:tabLst>
                <a:tab pos="3810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P305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P351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P338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3810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P310</a:t>
            </a:r>
          </a:p>
          <a:p>
            <a:pPr>
              <a:lnSpc>
                <a:spcPts val="1600"/>
              </a:lnSpc>
              <a:tabLst>
                <a:tab pos="3810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Descrizioni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supplementari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</a:p>
          <a:p>
            <a:pPr>
              <a:lnSpc>
                <a:spcPts val="1100"/>
              </a:lnSpc>
              <a:tabLst>
                <a:tab pos="381000" algn="l"/>
              </a:tabLst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Fluka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84415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2819400" y="7772400"/>
            <a:ext cx="4000500" cy="203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>
                <a:tab pos="33655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Pericolo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33655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Provoca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gravi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ustioni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cutanee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gravi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lesioni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oculari.</a:t>
            </a:r>
          </a:p>
          <a:p>
            <a:pPr>
              <a:lnSpc>
                <a:spcPts val="1100"/>
              </a:lnSpc>
              <a:tabLst>
                <a:tab pos="33655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Può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irritare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respiratorie.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33655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Evitare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vapori.</a:t>
            </a:r>
          </a:p>
          <a:p>
            <a:pPr>
              <a:lnSpc>
                <a:spcPts val="1100"/>
              </a:lnSpc>
              <a:tabLst>
                <a:tab pos="33655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Indossare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guanti/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indumenti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protettivi/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Proteggere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occhi/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viso.</a:t>
            </a:r>
          </a:p>
          <a:p>
            <a:pPr>
              <a:lnSpc>
                <a:spcPts val="1100"/>
              </a:lnSpc>
              <a:tabLst>
                <a:tab pos="33655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sciacquare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accuratamente</a:t>
            </a:r>
          </a:p>
          <a:p>
            <a:pPr>
              <a:lnSpc>
                <a:spcPts val="1100"/>
              </a:lnSpc>
              <a:tabLst>
                <a:tab pos="33655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parecchi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minuti.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Togliere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eventuali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agevole</a:t>
            </a:r>
          </a:p>
          <a:p>
            <a:pPr>
              <a:lnSpc>
                <a:spcPts val="1100"/>
              </a:lnSpc>
              <a:tabLst>
                <a:tab pos="33655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farlo.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Continuare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sciacquare.</a:t>
            </a:r>
          </a:p>
          <a:p>
            <a:pPr>
              <a:lnSpc>
                <a:spcPts val="1100"/>
              </a:lnSpc>
              <a:tabLst>
                <a:tab pos="33655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Contattare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immediatamente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CENTRO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ANTIVELENI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medico.</a:t>
            </a:r>
          </a:p>
          <a:p>
            <a:pPr>
              <a:lnSpc>
                <a:spcPts val="1600"/>
              </a:lnSpc>
              <a:tabLst>
                <a:tab pos="33655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nessuno(a)</a:t>
            </a:r>
          </a:p>
          <a:p>
            <a:pPr>
              <a:lnSpc>
                <a:spcPts val="1200"/>
              </a:lnSpc>
              <a:tabLst>
                <a:tab pos="3365500" algn="l"/>
              </a:tabLst>
            </a:pPr>
            <a:r>
              <a:rPr lang="en-US" altLang="zh-CN" dirty="0" smtClean="0"/>
              <a:t>	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Pagina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863600" y="503237"/>
            <a:ext cx="794409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Identificazione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preparato/produttore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50900" y="2768719"/>
            <a:ext cx="8292911" cy="253511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riportate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informazioni: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3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identificativi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identificativi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società/impresa;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4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ulteriori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numero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telefonico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chiamata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urgente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società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e/o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organismo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ufficiale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consultazione).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5/48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47382" y="3275762"/>
            <a:ext cx="6259042" cy="8889"/>
          </a:xfrm>
          <a:custGeom>
            <a:avLst/>
            <a:gdLst>
              <a:gd name="connsiteX0" fmla="*/ 0 w 6259042"/>
              <a:gd name="connsiteY0" fmla="*/ 4444 h 8889"/>
              <a:gd name="connsiteX1" fmla="*/ 6259042 w 6259042"/>
              <a:gd name="connsiteY1" fmla="*/ 4444 h 88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89">
                <a:moveTo>
                  <a:pt x="0" y="4444"/>
                </a:moveTo>
                <a:lnTo>
                  <a:pt x="6259042" y="4444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47382" y="5313108"/>
            <a:ext cx="6259042" cy="8889"/>
          </a:xfrm>
          <a:custGeom>
            <a:avLst/>
            <a:gdLst>
              <a:gd name="connsiteX0" fmla="*/ 0 w 6259042"/>
              <a:gd name="connsiteY0" fmla="*/ 4445 h 8889"/>
              <a:gd name="connsiteX1" fmla="*/ 6259042 w 6259042"/>
              <a:gd name="connsiteY1" fmla="*/ 4445 h 88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89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6700" y="1282700"/>
            <a:ext cx="368300" cy="368300"/>
          </a:xfrm>
          <a:prstGeom prst="rect">
            <a:avLst/>
          </a:prstGeom>
          <a:noFill/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21737" y="4000550"/>
          <a:ext cx="6168653" cy="1377633"/>
        </p:xfrm>
        <a:graphic>
          <a:graphicData uri="http://schemas.openxmlformats.org/drawingml/2006/table">
            <a:tbl>
              <a:tblPr/>
              <a:tblGrid>
                <a:gridCol w="3065649"/>
                <a:gridCol w="208280"/>
                <a:gridCol w="1732153"/>
                <a:gridCol w="208280"/>
                <a:gridCol w="954291"/>
              </a:tblGrid>
              <a:tr h="20828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Component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mpd="sng">
                      <a:solidFill>
                        <a:srgbClr val="231F20"/>
                      </a:solidFill>
                      <a:prstDash val="soli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mpd="sng">
                      <a:solidFill>
                        <a:srgbClr val="231F20"/>
                      </a:solidFill>
                      <a:prstDash val="soli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ED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Classificazione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ED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Concentrazione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mpd="sng">
                      <a:solidFill>
                        <a:srgbClr val="231F20"/>
                      </a:solidFill>
                      <a:prstDash val="soli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EDF"/>
                    </a:solidFill>
                  </a:tcPr>
                </a:tc>
              </a:tr>
              <a:tr h="228136">
                <a:tc gridSpan="5">
                  <a:txBody>
                    <a:bodyPr/>
                    <a:lstStyle/>
                    <a:p>
                      <a:pPr algn="l"/>
                      <a:r>
                        <a:rPr lang="en-US" altLang="zh-CN" sz="968" b="1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Hydrochloricacid</a:t>
                      </a:r>
                      <a:endParaRPr lang="zh-CN" altLang="en-US" sz="968" b="1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1839">
                <a:tc rowSpan="2"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N.CAS7647-01-0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N.CE231-595-7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N.INDICE017-002-01-X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SkinCorr.1B;STOTSE3;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H314,H335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25-50%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295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mpd="sng">
                      <a:solidFill>
                        <a:srgbClr val="231F2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C,R34-R37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60400" y="9652000"/>
            <a:ext cx="5969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Fluka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84415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184900" y="9652000"/>
            <a:ext cx="622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Pagina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41400" y="990600"/>
            <a:ext cx="3886200" cy="876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rischio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Secondo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Direttiva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Europea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67/548/CEE,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successive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modifiche.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Simbolo/i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pericolo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Frasi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"R"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41400" y="1905000"/>
            <a:ext cx="469900" cy="88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R34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R37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Frasi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"S"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S26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S45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819400" y="1905000"/>
            <a:ext cx="3949700" cy="1028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Provoca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ustioni.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Irritante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respiratorie.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lavare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immediatamente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abbondantemente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acqua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consultare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medico.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incidente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malessere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consultare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immediatamente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medico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possibile,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mostrargli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l'etichetta).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60400" y="3035300"/>
            <a:ext cx="165100" cy="62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2.3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3.2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41400" y="3035300"/>
            <a:ext cx="3162300" cy="62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Altri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nessuno(a)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COMPOSIZIONE/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INGREDIENTI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Miscele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41400" y="3670300"/>
            <a:ext cx="9144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Formula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Molecolare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2641600" y="3670300"/>
            <a:ext cx="254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819400" y="3670300"/>
            <a:ext cx="635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HCl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36,46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g/mol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60400" y="5473700"/>
            <a:ext cx="165100" cy="3683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4.1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4.2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4.3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041400" y="5194300"/>
            <a:ext cx="5676900" cy="425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testo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completo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codici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frasi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citati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questa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sezione,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vedere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16.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MISURE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PRIMO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SOCCORSO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Descrizione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misure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primo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soccorso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generale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Consultare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medico.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Mostrare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questa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scheda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sicurezza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medico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curante.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inalato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trasportare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persona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all'aria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fresca.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somministrare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respirazione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artificiale.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Consultare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medico.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pelle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Togliere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immediatamente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indumenti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scarpe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contaminate.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Lavare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sapone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molta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acqua.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Consultare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medico.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Sciacquare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accuratamente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abbondantemente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acqua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almeno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minuti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rivolgersi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medico.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ingerito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indurre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vomito.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somministrare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alcunchè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persone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svenute.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Sciacquare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bocca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acqua.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Consultare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medico.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Principali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sintomi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effetti,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acuti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ritardati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sensazione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bruciore,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asma,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laringite,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Mancanza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spasmo,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infiammazione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edema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laringe,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spasmo,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infiammazione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edema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bronchi,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polmonite,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edema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polmonare,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danneggia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gravemente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mucose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superiori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nonchè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cute.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Indicazione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dell'eventuale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necessità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consultare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immediatamente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medico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oppure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trattamenti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speciali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47382" y="1078561"/>
            <a:ext cx="6259042" cy="8888"/>
          </a:xfrm>
          <a:custGeom>
            <a:avLst/>
            <a:gdLst>
              <a:gd name="connsiteX0" fmla="*/ 0 w 6259042"/>
              <a:gd name="connsiteY0" fmla="*/ 4444 h 8888"/>
              <a:gd name="connsiteX1" fmla="*/ 6259042 w 6259042"/>
              <a:gd name="connsiteY1" fmla="*/ 4444 h 88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88">
                <a:moveTo>
                  <a:pt x="0" y="4444"/>
                </a:moveTo>
                <a:lnTo>
                  <a:pt x="6259042" y="4444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47382" y="3303917"/>
            <a:ext cx="6259042" cy="8877"/>
          </a:xfrm>
          <a:custGeom>
            <a:avLst/>
            <a:gdLst>
              <a:gd name="connsiteX0" fmla="*/ 0 w 6259042"/>
              <a:gd name="connsiteY0" fmla="*/ 4438 h 8877"/>
              <a:gd name="connsiteX1" fmla="*/ 6259042 w 6259042"/>
              <a:gd name="connsiteY1" fmla="*/ 4438 h 88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77">
                <a:moveTo>
                  <a:pt x="0" y="4438"/>
                </a:moveTo>
                <a:lnTo>
                  <a:pt x="6259042" y="4438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647382" y="5313108"/>
            <a:ext cx="6259042" cy="8889"/>
          </a:xfrm>
          <a:custGeom>
            <a:avLst/>
            <a:gdLst>
              <a:gd name="connsiteX0" fmla="*/ 0 w 6259042"/>
              <a:gd name="connsiteY0" fmla="*/ 4445 h 8889"/>
              <a:gd name="connsiteX1" fmla="*/ 6259042 w 6259042"/>
              <a:gd name="connsiteY1" fmla="*/ 4445 h 88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89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47382" y="6822922"/>
            <a:ext cx="6259042" cy="8890"/>
          </a:xfrm>
          <a:custGeom>
            <a:avLst/>
            <a:gdLst>
              <a:gd name="connsiteX0" fmla="*/ 0 w 6259042"/>
              <a:gd name="connsiteY0" fmla="*/ 4445 h 8890"/>
              <a:gd name="connsiteX1" fmla="*/ 6259042 w 6259042"/>
              <a:gd name="connsiteY1" fmla="*/ 4445 h 88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90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表格 4"/>
          <p:cNvGraphicFramePr>
            <a:graphicFrameLocks noGrp="1"/>
          </p:cNvGraphicFramePr>
          <p:nvPr/>
        </p:nvGraphicFramePr>
        <p:xfrm>
          <a:off x="1023964" y="7409941"/>
          <a:ext cx="6017903" cy="2867406"/>
        </p:xfrm>
        <a:graphic>
          <a:graphicData uri="http://schemas.openxmlformats.org/drawingml/2006/table">
            <a:tbl>
              <a:tblPr/>
              <a:tblGrid>
                <a:gridCol w="1192490"/>
                <a:gridCol w="868489"/>
                <a:gridCol w="666661"/>
                <a:gridCol w="208280"/>
                <a:gridCol w="949590"/>
                <a:gridCol w="2132393"/>
              </a:tblGrid>
              <a:tr h="29332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Component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mpd="sng">
                      <a:solidFill>
                        <a:srgbClr val="231F20"/>
                      </a:solidFill>
                      <a:prstDash val="soli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mpd="sng">
                      <a:solidFill>
                        <a:srgbClr val="231F20"/>
                      </a:solidFill>
                      <a:prstDash val="soli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ED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N.CAS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ED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Valore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ED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Parametridi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controllo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ED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Base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mpd="sng">
                      <a:solidFill>
                        <a:srgbClr val="231F20"/>
                      </a:solidFill>
                      <a:prstDash val="soli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EDF"/>
                    </a:solidFill>
                  </a:tcPr>
                </a:tc>
              </a:tr>
              <a:tr h="57776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Hydrochloricacid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7647-01-0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TWA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5ppm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8mg/m3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Direttiva2000/39/CEdella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Commissionerelativaallamessaa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puntodiunprimoelencodivalori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limiteindicativi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2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Osservazioni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Indicativo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622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STEL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10ppm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15mg/m3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Direttiva2000/39/CEdella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Commissionerelativaallamessaa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puntodiunprimoelencodivalori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limiteindicativi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2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Indicativo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361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mpd="sng">
                      <a:solidFill>
                        <a:srgbClr val="231F2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TWA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5ppm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8mg/m3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" cap="flat" cmpd="sng" algn="ctr">
                      <a:solidFill>
                        <a:srgbClr val="DDDE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Valorilimiteindicatividiesposizione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altLang="zh-CN" sz="968" dirty="0" smtClean="0">
                          <a:solidFill>
                            <a:srgbClr val="231F2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professionaleagliagentichimici</a:t>
                      </a:r>
                      <a:endParaRPr lang="zh-CN" altLang="en-US" sz="968" dirty="0" smtClean="0">
                        <a:solidFill>
                          <a:srgbClr val="231F2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60400" y="9652000"/>
            <a:ext cx="5969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Fluka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84415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184900" y="9652000"/>
            <a:ext cx="622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Pagina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60400" y="1320800"/>
            <a:ext cx="165100" cy="607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5.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5.1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5.2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5.3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5.4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6.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6.1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6.2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6.3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6.4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7.1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7.2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7.3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8.1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41400" y="1320800"/>
            <a:ext cx="5651500" cy="6286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MISURE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ANTINCENDIO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Mezzi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estinzione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Mezzi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estinzione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idonei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Utilizzare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sistemi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estinguenti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compatibili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situazione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locale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l'ambiente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circostante.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speciali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derivanti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sostanza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miscela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Gas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cloridrico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Gas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cloridrico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Raccomandazioni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addetti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all'estinzione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incendi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Indossare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incendio,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necessario,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dispositivi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apporto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d'aria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indipendente.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Ulteriori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sé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brucia.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MISURE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RILASCIO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ACCIDENTALE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Precauzioni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personali,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dispositivi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procedure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emergenza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dispositivi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individuali.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Evitare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vapori/nebbia/gas.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Prevedere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ventilazione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adeguata.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Evacuare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personale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aree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sicurezza.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Precauzioni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ambientali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lasciar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penetrare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scarichi.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Metodi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materiali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contenimento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bonifica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Impregnare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materiale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assorbente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inerte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smaltire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rifiuto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(vedere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SEZ.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13).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Conservare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contenitori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adatti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chiusi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smaltimento.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Riferimenti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altre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sezioni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smaltimento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riferirsi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13.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MANIPOLAZIONE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IMMAGAZZINAMENTO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Precauzioni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manipolazione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Evitare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pelle.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inalare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vapori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nebbie.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Condizioni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l'immagazzinamento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comprese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eventuali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incompatibilità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Immagazzinare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luogo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fresco.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Tenere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contenitore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ermeticamente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chiuso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ambiente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secco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ben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ventilato.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Chiudere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accuratamente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contenitori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aperti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riporli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posizione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verticale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evitare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perdite.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finali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specifici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CONTROLLO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DELL'ESPOSIZIONE/PROTEZIONE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INDIVIDUALE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Parametri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controllo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Componenti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limiti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esposizione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994333" y="936345"/>
            <a:ext cx="8888" cy="293319"/>
          </a:xfrm>
          <a:custGeom>
            <a:avLst/>
            <a:gdLst>
              <a:gd name="connsiteX0" fmla="*/ 4444 w 8888"/>
              <a:gd name="connsiteY0" fmla="*/ 0 h 293319"/>
              <a:gd name="connsiteX1" fmla="*/ 4444 w 8888"/>
              <a:gd name="connsiteY1" fmla="*/ 293319 h 2933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88" h="293319">
                <a:moveTo>
                  <a:pt x="4444" y="0"/>
                </a:moveTo>
                <a:lnTo>
                  <a:pt x="4444" y="293319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994333" y="1220777"/>
            <a:ext cx="1242910" cy="8887"/>
          </a:xfrm>
          <a:custGeom>
            <a:avLst/>
            <a:gdLst>
              <a:gd name="connsiteX0" fmla="*/ 0 w 1242910"/>
              <a:gd name="connsiteY0" fmla="*/ 4443 h 8887"/>
              <a:gd name="connsiteX1" fmla="*/ 1242910 w 1242910"/>
              <a:gd name="connsiteY1" fmla="*/ 4443 h 88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2910" h="8887">
                <a:moveTo>
                  <a:pt x="0" y="4443"/>
                </a:moveTo>
                <a:lnTo>
                  <a:pt x="1242910" y="4443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237193" y="936345"/>
            <a:ext cx="8889" cy="293319"/>
          </a:xfrm>
          <a:custGeom>
            <a:avLst/>
            <a:gdLst>
              <a:gd name="connsiteX0" fmla="*/ 4444 w 8889"/>
              <a:gd name="connsiteY0" fmla="*/ 0 h 293319"/>
              <a:gd name="connsiteX1" fmla="*/ 4444 w 8889"/>
              <a:gd name="connsiteY1" fmla="*/ 293319 h 2933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89" h="293319">
                <a:moveTo>
                  <a:pt x="4444" y="0"/>
                </a:moveTo>
                <a:lnTo>
                  <a:pt x="4444" y="293319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246083" y="1220777"/>
            <a:ext cx="859523" cy="8887"/>
          </a:xfrm>
          <a:custGeom>
            <a:avLst/>
            <a:gdLst>
              <a:gd name="connsiteX0" fmla="*/ 0 w 859523"/>
              <a:gd name="connsiteY0" fmla="*/ 4443 h 8887"/>
              <a:gd name="connsiteX1" fmla="*/ 859523 w 859523"/>
              <a:gd name="connsiteY1" fmla="*/ 4443 h 88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59523" h="8887">
                <a:moveTo>
                  <a:pt x="0" y="4443"/>
                </a:moveTo>
                <a:lnTo>
                  <a:pt x="859523" y="4443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105683" y="936345"/>
            <a:ext cx="8889" cy="293319"/>
          </a:xfrm>
          <a:custGeom>
            <a:avLst/>
            <a:gdLst>
              <a:gd name="connsiteX0" fmla="*/ 4444 w 8889"/>
              <a:gd name="connsiteY0" fmla="*/ 0 h 293319"/>
              <a:gd name="connsiteX1" fmla="*/ 4444 w 8889"/>
              <a:gd name="connsiteY1" fmla="*/ 293319 h 2933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89" h="293319">
                <a:moveTo>
                  <a:pt x="4444" y="0"/>
                </a:moveTo>
                <a:lnTo>
                  <a:pt x="4444" y="293319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114573" y="1220777"/>
            <a:ext cx="657758" cy="8887"/>
          </a:xfrm>
          <a:custGeom>
            <a:avLst/>
            <a:gdLst>
              <a:gd name="connsiteX0" fmla="*/ 0 w 657758"/>
              <a:gd name="connsiteY0" fmla="*/ 4443 h 8887"/>
              <a:gd name="connsiteX1" fmla="*/ 657758 w 657758"/>
              <a:gd name="connsiteY1" fmla="*/ 4443 h 88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57758" h="8887">
                <a:moveTo>
                  <a:pt x="0" y="4443"/>
                </a:moveTo>
                <a:lnTo>
                  <a:pt x="657758" y="4443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772344" y="936345"/>
            <a:ext cx="9181" cy="293319"/>
          </a:xfrm>
          <a:custGeom>
            <a:avLst/>
            <a:gdLst>
              <a:gd name="connsiteX0" fmla="*/ 4590 w 9181"/>
              <a:gd name="connsiteY0" fmla="*/ 0 h 293319"/>
              <a:gd name="connsiteX1" fmla="*/ 4590 w 9181"/>
              <a:gd name="connsiteY1" fmla="*/ 293319 h 2933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181" h="293319">
                <a:moveTo>
                  <a:pt x="4590" y="0"/>
                </a:moveTo>
                <a:lnTo>
                  <a:pt x="4590" y="293319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781475" y="1220777"/>
            <a:ext cx="991070" cy="8887"/>
          </a:xfrm>
          <a:custGeom>
            <a:avLst/>
            <a:gdLst>
              <a:gd name="connsiteX0" fmla="*/ 0 w 991070"/>
              <a:gd name="connsiteY0" fmla="*/ 4443 h 8887"/>
              <a:gd name="connsiteX1" fmla="*/ 991070 w 991070"/>
              <a:gd name="connsiteY1" fmla="*/ 4443 h 88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1070" h="8887">
                <a:moveTo>
                  <a:pt x="0" y="4443"/>
                </a:moveTo>
                <a:lnTo>
                  <a:pt x="991070" y="4443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772545" y="936345"/>
            <a:ext cx="8889" cy="293319"/>
          </a:xfrm>
          <a:custGeom>
            <a:avLst/>
            <a:gdLst>
              <a:gd name="connsiteX0" fmla="*/ 4445 w 8889"/>
              <a:gd name="connsiteY0" fmla="*/ 0 h 293319"/>
              <a:gd name="connsiteX1" fmla="*/ 4445 w 8889"/>
              <a:gd name="connsiteY1" fmla="*/ 293319 h 2933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89" h="293319">
                <a:moveTo>
                  <a:pt x="4445" y="0"/>
                </a:moveTo>
                <a:lnTo>
                  <a:pt x="4445" y="293319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781435" y="1220777"/>
            <a:ext cx="2123503" cy="8887"/>
          </a:xfrm>
          <a:custGeom>
            <a:avLst/>
            <a:gdLst>
              <a:gd name="connsiteX0" fmla="*/ 0 w 2123503"/>
              <a:gd name="connsiteY0" fmla="*/ 4443 h 8887"/>
              <a:gd name="connsiteX1" fmla="*/ 2123503 w 2123503"/>
              <a:gd name="connsiteY1" fmla="*/ 4443 h 88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23503" h="8887">
                <a:moveTo>
                  <a:pt x="0" y="4443"/>
                </a:moveTo>
                <a:lnTo>
                  <a:pt x="2123503" y="4443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6904938" y="936345"/>
            <a:ext cx="8890" cy="293319"/>
          </a:xfrm>
          <a:custGeom>
            <a:avLst/>
            <a:gdLst>
              <a:gd name="connsiteX0" fmla="*/ 4445 w 8890"/>
              <a:gd name="connsiteY0" fmla="*/ 0 h 293319"/>
              <a:gd name="connsiteX1" fmla="*/ 4445 w 8890"/>
              <a:gd name="connsiteY1" fmla="*/ 293319 h 2933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890" h="293319">
                <a:moveTo>
                  <a:pt x="4445" y="0"/>
                </a:moveTo>
                <a:lnTo>
                  <a:pt x="4445" y="293319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6904938" y="1220777"/>
            <a:ext cx="8890" cy="8887"/>
          </a:xfrm>
          <a:custGeom>
            <a:avLst/>
            <a:gdLst>
              <a:gd name="connsiteX0" fmla="*/ 0 w 8890"/>
              <a:gd name="connsiteY0" fmla="*/ 8887 h 8887"/>
              <a:gd name="connsiteX1" fmla="*/ 8890 w 8890"/>
              <a:gd name="connsiteY1" fmla="*/ 8887 h 8887"/>
              <a:gd name="connsiteX2" fmla="*/ 8890 w 8890"/>
              <a:gd name="connsiteY2" fmla="*/ 0 h 8887"/>
              <a:gd name="connsiteX3" fmla="*/ 0 w 8890"/>
              <a:gd name="connsiteY3" fmla="*/ 0 h 8887"/>
              <a:gd name="connsiteX4" fmla="*/ 0 w 8890"/>
              <a:gd name="connsiteY4" fmla="*/ 8887 h 88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890" h="8887">
                <a:moveTo>
                  <a:pt x="0" y="8887"/>
                </a:moveTo>
                <a:lnTo>
                  <a:pt x="8890" y="8887"/>
                </a:lnTo>
                <a:lnTo>
                  <a:pt x="8890" y="0"/>
                </a:lnTo>
                <a:lnTo>
                  <a:pt x="0" y="0"/>
                </a:lnTo>
                <a:lnTo>
                  <a:pt x="0" y="8887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647382" y="5649633"/>
            <a:ext cx="6259042" cy="8890"/>
          </a:xfrm>
          <a:custGeom>
            <a:avLst/>
            <a:gdLst>
              <a:gd name="connsiteX0" fmla="*/ 0 w 6259042"/>
              <a:gd name="connsiteY0" fmla="*/ 4445 h 8890"/>
              <a:gd name="connsiteX1" fmla="*/ 6259042 w 6259042"/>
              <a:gd name="connsiteY1" fmla="*/ 4445 h 88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90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60400" y="9652000"/>
            <a:ext cx="5969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Fluka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84415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184900" y="9652000"/>
            <a:ext cx="622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Pagina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3149600" y="965200"/>
            <a:ext cx="3048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STEL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3822700" y="965200"/>
            <a:ext cx="5461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ppm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mg/m3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4813300" y="965200"/>
            <a:ext cx="19558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Valori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limite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indicativi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esposizione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professionale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agenti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chimici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660400" y="1320800"/>
            <a:ext cx="1651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8.2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1041400" y="1320800"/>
            <a:ext cx="14859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Controlli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dell'esposizione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660400" y="5689600"/>
            <a:ext cx="1651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9.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9.1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1041400" y="1689100"/>
            <a:ext cx="5702300" cy="445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>
                <a:tab pos="3302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Controlli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tecnici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idonei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Manipolare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rispettando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buone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pratiche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igiene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industriale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sicurezza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adeguate.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Lavarsi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mani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prima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pause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fine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giornata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lavorativa.</a:t>
            </a:r>
          </a:p>
          <a:p>
            <a:pPr>
              <a:lnSpc>
                <a:spcPts val="1600"/>
              </a:lnSpc>
              <a:tabLst>
                <a:tab pos="3302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individuale</a:t>
            </a:r>
          </a:p>
          <a:p>
            <a:pPr>
              <a:lnSpc>
                <a:spcPts val="17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occhi/volto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sicurezza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ben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aderenti.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Visiera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protettiva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(minimo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cm).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Utilizzare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dispositivi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oculare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testati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approvati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secondo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requisiti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adeguate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norme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tecniche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NIOSH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(USA)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166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(EU)</a:t>
            </a:r>
          </a:p>
          <a:p>
            <a:pPr>
              <a:lnSpc>
                <a:spcPts val="16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pelle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Manipolare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guanti.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guanti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devono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controllati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prima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usati.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tecnica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adeguata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rimozione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guanti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(senza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toccare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superficie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esterna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guanto)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evitare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questo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Smaltire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guanti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contaminati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dopo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l'uso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accordo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normativa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vigente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buone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pratiche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laboratorio.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Lavare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asciugare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mani.</a:t>
            </a:r>
          </a:p>
          <a:p>
            <a:pPr>
              <a:lnSpc>
                <a:spcPts val="16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guanti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selezionati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devono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soddisfare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esigenze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direttiva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89/686/CEE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standard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374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derivano.</a:t>
            </a:r>
          </a:p>
          <a:p>
            <a:pPr>
              <a:lnSpc>
                <a:spcPts val="16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fisica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Indumenti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protettivi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completi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resistenti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sostanze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chimiche,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tipo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attrezzatura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protezione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deve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selezionato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funzione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concentrazione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quantità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sostanza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pericolosa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posto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lavoro.</a:t>
            </a:r>
          </a:p>
          <a:p>
            <a:pPr>
              <a:lnSpc>
                <a:spcPts val="16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respiratoria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Qualora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valutazione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rischio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preveda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necessità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aria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purificata,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utilizzare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maschera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pieno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facciale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filtri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combinati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tipo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ABEK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(EN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14387)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supporto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alle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misure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tecniche.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costituisce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solo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mezzo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protezione,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utilizzare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sistema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ventilato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pieno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facciale.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Utilizzare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componenti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testati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approvati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competenti</a:t>
            </a:r>
          </a:p>
          <a:p>
            <a:pPr>
              <a:lnSpc>
                <a:spcPts val="1100"/>
              </a:lnSpc>
              <a:tabLst>
                <a:tab pos="3302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organismi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normazione,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quali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NIOSH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(USA)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CEN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(UE).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>
                <a:tab pos="3302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PROPRIETÀ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FISICHE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CHIMICHE</a:t>
            </a:r>
          </a:p>
          <a:p>
            <a:pPr>
              <a:lnSpc>
                <a:spcPts val="1700"/>
              </a:lnSpc>
              <a:tabLst>
                <a:tab pos="3302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proprietà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fisiche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chimiche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fondamentali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1041400" y="6210300"/>
            <a:ext cx="101600" cy="318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j)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k)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1270000" y="6210300"/>
            <a:ext cx="1270000" cy="318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Aspetto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Odore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Soglia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olfattiva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pH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Punto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fusione/punto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congelamento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Punto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ebollizione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iniziale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intervallo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ebollizione.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Punto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infiammabilità.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Tasso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evaporazione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Infiammabilità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(solidi,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gas)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Infiammabilità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superiore/inferiore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limiti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esplosività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Tensione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vapore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2705100" y="6223000"/>
            <a:ext cx="1282700" cy="3327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Stato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fisico: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liquido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Colore: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giallo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chiaro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acre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-30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°C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°C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applicabile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227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hPa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21,1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°C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547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hPa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37,7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°C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47382" y="3882034"/>
            <a:ext cx="6259042" cy="8890"/>
          </a:xfrm>
          <a:custGeom>
            <a:avLst/>
            <a:gdLst>
              <a:gd name="connsiteX0" fmla="*/ 0 w 6259042"/>
              <a:gd name="connsiteY0" fmla="*/ 4445 h 8890"/>
              <a:gd name="connsiteX1" fmla="*/ 6259042 w 6259042"/>
              <a:gd name="connsiteY1" fmla="*/ 4445 h 88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90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47382" y="6465899"/>
            <a:ext cx="6259042" cy="8890"/>
          </a:xfrm>
          <a:custGeom>
            <a:avLst/>
            <a:gdLst>
              <a:gd name="connsiteX0" fmla="*/ 0 w 6259042"/>
              <a:gd name="connsiteY0" fmla="*/ 4445 h 8890"/>
              <a:gd name="connsiteX1" fmla="*/ 6259042 w 6259042"/>
              <a:gd name="connsiteY1" fmla="*/ 4445 h 88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90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60400" y="9652000"/>
            <a:ext cx="5969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Fluka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84415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184900" y="9652000"/>
            <a:ext cx="622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Pagina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41400" y="1028700"/>
            <a:ext cx="635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l)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70000" y="1028700"/>
            <a:ext cx="9525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Densità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vapore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705100" y="1028700"/>
            <a:ext cx="12827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41400" y="1231900"/>
            <a:ext cx="10795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m)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Densità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relativa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705100" y="1231900"/>
            <a:ext cx="12827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41400" y="1511300"/>
            <a:ext cx="101600" cy="193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q)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270000" y="1511300"/>
            <a:ext cx="1041400" cy="193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Idrosolubilità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Coefficiente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ripartizione: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n-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ottanolo/acqua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Temperatura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autoaccensione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Temperatura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decomposizione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Viscosità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Proprietà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esplosive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Proprietà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ossidanti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2705100" y="1511300"/>
            <a:ext cx="1295400" cy="193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solubile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60400" y="3594100"/>
            <a:ext cx="228600" cy="334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9.2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10.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10.1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10.2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10.3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10.4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10.5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10.6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11.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11.1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041400" y="3695700"/>
            <a:ext cx="5537200" cy="613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Altre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sicurezza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STABILITÀ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REATTIVITÀ</a:t>
            </a:r>
          </a:p>
          <a:p>
            <a:pPr>
              <a:lnSpc>
                <a:spcPts val="17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Reattività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Stabilità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chimica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Possibilità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pericolose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Condizioni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evitare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Materiali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incompatibili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Basi,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Ammine,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Metalli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alcalini,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Metalli,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permanganati,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esempio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permanganato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potassio,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Fluoro,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acetiluri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metallici,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disiliciuro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esalitio</a:t>
            </a:r>
          </a:p>
          <a:p>
            <a:pPr>
              <a:lnSpc>
                <a:spcPts val="16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decomposizione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pericolosi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Altre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decomposizione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pericolosi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TOSSICOLOGICHE</a:t>
            </a:r>
          </a:p>
          <a:p>
            <a:pPr>
              <a:lnSpc>
                <a:spcPts val="17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effetti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tossicologici</a:t>
            </a:r>
          </a:p>
          <a:p>
            <a:pPr>
              <a:lnSpc>
                <a:spcPts val="17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Tossicità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acuta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Inalazione: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Corrosione/irritazione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cutanea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coniglio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Provoca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ustioni.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Lesioni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oculari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gravi/irritazioni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oculari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gravi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coniglio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Corrosivo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Sensibilizzazione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cutanea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Mutagenicità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cellule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germinali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>
                <a:tab pos="25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Cancerogenicità</a:t>
            </a:r>
          </a:p>
          <a:p>
            <a:pPr>
              <a:lnSpc>
                <a:spcPts val="17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presente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oppure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contiene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componente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classificabile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base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effetto</a:t>
            </a:r>
          </a:p>
          <a:p>
            <a:pPr>
              <a:lnSpc>
                <a:spcPts val="1100"/>
              </a:lnSpc>
              <a:tabLst>
                <a:tab pos="25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cancerogeno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secondo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classificazione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IARC,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ACGIH,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NTP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oppure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EPA.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7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47382" y="5652604"/>
            <a:ext cx="6259042" cy="8890"/>
          </a:xfrm>
          <a:custGeom>
            <a:avLst/>
            <a:gdLst>
              <a:gd name="connsiteX0" fmla="*/ 0 w 6259042"/>
              <a:gd name="connsiteY0" fmla="*/ 4445 h 8890"/>
              <a:gd name="connsiteX1" fmla="*/ 6259042 w 6259042"/>
              <a:gd name="connsiteY1" fmla="*/ 4445 h 88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90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47382" y="8165465"/>
            <a:ext cx="6259042" cy="8890"/>
          </a:xfrm>
          <a:custGeom>
            <a:avLst/>
            <a:gdLst>
              <a:gd name="connsiteX0" fmla="*/ 0 w 6259042"/>
              <a:gd name="connsiteY0" fmla="*/ 4445 h 8890"/>
              <a:gd name="connsiteX1" fmla="*/ 6259042 w 6259042"/>
              <a:gd name="connsiteY1" fmla="*/ 4445 h 88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90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60400" y="9652000"/>
            <a:ext cx="5969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Fluka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84415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184900" y="9652000"/>
            <a:ext cx="622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Pagina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41400" y="1028700"/>
            <a:ext cx="3175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IARC: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701800" y="1028700"/>
            <a:ext cx="46482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Gruppo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classificabile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quanto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riguarda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carcinogenicità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l'uomo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41400" y="1244600"/>
            <a:ext cx="5207000" cy="1968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>
                <a:tab pos="660400" algn="l"/>
              </a:tabLst>
            </a:pPr>
            <a:r>
              <a:rPr lang="en-US" altLang="zh-CN" dirty="0" smtClean="0"/>
              <a:t>	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>
                <a:tab pos="660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Tossicità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riproduttiva</a:t>
            </a:r>
          </a:p>
          <a:p>
            <a:pPr>
              <a:lnSpc>
                <a:spcPts val="1700"/>
              </a:lnSpc>
              <a:tabLst>
                <a:tab pos="660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>
                <a:tab pos="660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Tossicità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specifica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organi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bersaglio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esposizione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singola</a:t>
            </a:r>
          </a:p>
          <a:p>
            <a:pPr>
              <a:lnSpc>
                <a:spcPts val="1100"/>
              </a:lnSpc>
              <a:tabLst>
                <a:tab pos="660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sostanza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miscela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classificata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intossicante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organo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bersaglio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specifico,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</a:p>
          <a:p>
            <a:pPr>
              <a:lnSpc>
                <a:spcPts val="1100"/>
              </a:lnSpc>
              <a:tabLst>
                <a:tab pos="660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esposizione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singola,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categoria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irritazione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>
                <a:tab pos="660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Tossicità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specifica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organi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bersaglio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esposizione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ripetuta</a:t>
            </a:r>
          </a:p>
          <a:p>
            <a:pPr>
              <a:lnSpc>
                <a:spcPts val="1100"/>
              </a:lnSpc>
              <a:tabLst>
                <a:tab pos="660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>
                <a:tab pos="660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aspirazione</a:t>
            </a:r>
          </a:p>
          <a:p>
            <a:pPr>
              <a:lnSpc>
                <a:spcPts val="1100"/>
              </a:lnSpc>
              <a:tabLst>
                <a:tab pos="660400" algn="l"/>
              </a:tabLst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>
                <a:tab pos="660400" algn="l"/>
              </a:tabLst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Potenziali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conseguenze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salute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371600" y="3289300"/>
            <a:ext cx="609600" cy="9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Inalazione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Ingestione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Pelle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730500" y="3289300"/>
            <a:ext cx="4038600" cy="9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Può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nocivo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inalato.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presente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provoca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lacerazioni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tessuto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mucose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alte.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Provoca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irritazione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respiratorie.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Può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pericoloso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ingerito.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Provoca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ustioni.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Può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dannoso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assorbito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attraverso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pelle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Provoca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ustioni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alla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pelle.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Provoca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ustioni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60400" y="5689600"/>
            <a:ext cx="2286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12.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12.1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41400" y="4508500"/>
            <a:ext cx="5651500" cy="15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Segni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sintomi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esposizione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sensazione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bruciore,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asma,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laringite,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Mancanza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spasmo,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infiammazione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edema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laringe,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spasmo,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infiammazione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edema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bronchi,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polmonite,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edema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polmonare,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danneggia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gravemente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mucose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superiori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nonchè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occhi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cute.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ulteriori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RTECS: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MW4025000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ECOLOGICHE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Tossicità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41400" y="6108700"/>
            <a:ext cx="10795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Tossicità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pesci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489200" y="6108700"/>
            <a:ext cx="42291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CL50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Gambusia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affinis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(Buzzacchiotto)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282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mg/l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96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60400" y="6400800"/>
            <a:ext cx="228600" cy="218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12.2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12.3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12.4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12.5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12.6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13.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13.1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041400" y="6426200"/>
            <a:ext cx="5384800" cy="290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Persistenza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degradabilità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Potenziale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bioaccumulo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Mobilità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suolo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acid)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Risultati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valutazione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PBT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vPvB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Altri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effetti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avversi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CONSIDERAZIONI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SULLO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SMALTIMENTO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Metodi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trattamento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rifiuti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Conferire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soluzioni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riciclabili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eccedenze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società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smaltimento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rifiuti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autorizzata.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Contenitori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contaminati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Smaltire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inutilizzato.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647382" y="1078561"/>
            <a:ext cx="6259042" cy="8888"/>
          </a:xfrm>
          <a:custGeom>
            <a:avLst/>
            <a:gdLst>
              <a:gd name="connsiteX0" fmla="*/ 0 w 6259042"/>
              <a:gd name="connsiteY0" fmla="*/ 4444 h 8888"/>
              <a:gd name="connsiteX1" fmla="*/ 6259042 w 6259042"/>
              <a:gd name="connsiteY1" fmla="*/ 4444 h 88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88">
                <a:moveTo>
                  <a:pt x="0" y="4444"/>
                </a:moveTo>
                <a:lnTo>
                  <a:pt x="6259042" y="4444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47382" y="3803522"/>
            <a:ext cx="6259042" cy="8890"/>
          </a:xfrm>
          <a:custGeom>
            <a:avLst/>
            <a:gdLst>
              <a:gd name="connsiteX0" fmla="*/ 0 w 6259042"/>
              <a:gd name="connsiteY0" fmla="*/ 4445 h 8890"/>
              <a:gd name="connsiteX1" fmla="*/ 6259042 w 6259042"/>
              <a:gd name="connsiteY1" fmla="*/ 4445 h 88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90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647382" y="5030139"/>
            <a:ext cx="6259042" cy="8890"/>
          </a:xfrm>
          <a:custGeom>
            <a:avLst/>
            <a:gdLst>
              <a:gd name="connsiteX0" fmla="*/ 0 w 6259042"/>
              <a:gd name="connsiteY0" fmla="*/ 4445 h 8890"/>
              <a:gd name="connsiteX1" fmla="*/ 6259042 w 6259042"/>
              <a:gd name="connsiteY1" fmla="*/ 4445 h 88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59042" h="8890">
                <a:moveTo>
                  <a:pt x="0" y="4445"/>
                </a:moveTo>
                <a:lnTo>
                  <a:pt x="6259042" y="4445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47382" y="7829181"/>
            <a:ext cx="6260515" cy="5930"/>
          </a:xfrm>
          <a:custGeom>
            <a:avLst/>
            <a:gdLst>
              <a:gd name="connsiteX0" fmla="*/ 0 w 6260515"/>
              <a:gd name="connsiteY0" fmla="*/ 2964 h 5930"/>
              <a:gd name="connsiteX1" fmla="*/ 6260516 w 6260515"/>
              <a:gd name="connsiteY1" fmla="*/ 2964 h 59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260515" h="5930">
                <a:moveTo>
                  <a:pt x="0" y="2964"/>
                </a:moveTo>
                <a:lnTo>
                  <a:pt x="6260516" y="2964"/>
                </a:lnTo>
              </a:path>
            </a:pathLst>
          </a:custGeom>
          <a:ln w="0">
            <a:solidFill>
              <a:srgbClr val="231F2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60400" y="9652000"/>
            <a:ext cx="5969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Fluka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84415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184900" y="9652000"/>
            <a:ext cx="6223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Pagina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78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78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60400" y="1117600"/>
            <a:ext cx="2286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14.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14.1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41400" y="1117600"/>
            <a:ext cx="19812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TRASPORTO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Numero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ONU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28700" y="1473200"/>
            <a:ext cx="8382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ADR/RID: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1789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997200" y="1473200"/>
            <a:ext cx="6604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IMDG: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1789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965700" y="1473200"/>
            <a:ext cx="6096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IATA: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1789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60400" y="1689100"/>
            <a:ext cx="2286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14.2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041400" y="1689100"/>
            <a:ext cx="17018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Nome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spedizione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dell'ONU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028700" y="1841500"/>
            <a:ext cx="5334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ADR/RID: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IMDG: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IATA: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701800" y="1841500"/>
            <a:ext cx="13208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CLORIDRICO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Hydrochloric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acid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660400" y="2324100"/>
            <a:ext cx="2286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14.3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041400" y="2324100"/>
            <a:ext cx="23368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Classi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connesso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trasporto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028700" y="2463800"/>
            <a:ext cx="6350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ADR/RID: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2997200" y="2463800"/>
            <a:ext cx="4572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IMDG: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4965700" y="2463800"/>
            <a:ext cx="4064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IATA: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660400" y="2679700"/>
            <a:ext cx="2286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14.4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1041400" y="2679700"/>
            <a:ext cx="12573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Gruppo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d'imballaggio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1028700" y="2832100"/>
            <a:ext cx="6350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ADR/RID: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II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2997200" y="2832100"/>
            <a:ext cx="4572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IMDG: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II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4965700" y="2832100"/>
            <a:ext cx="4064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IATA: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II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660400" y="3035300"/>
            <a:ext cx="2286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14.5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1041400" y="3035300"/>
            <a:ext cx="13081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Pericoli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l'ambiente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1028700" y="3187700"/>
            <a:ext cx="7112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ADR/RID: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2997200" y="3187700"/>
            <a:ext cx="14351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IMDG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Marine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pollutant: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4965700" y="3187700"/>
            <a:ext cx="469900" cy="10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IATA: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</a:t>
            </a:r>
          </a:p>
        </p:txBody>
      </p:sp>
      <p:sp>
        <p:nvSpPr>
          <p:cNvPr id="32" name="TextBox 1"/>
          <p:cNvSpPr txBox="1"/>
          <p:nvPr/>
        </p:nvSpPr>
        <p:spPr>
          <a:xfrm>
            <a:off x="660400" y="3454400"/>
            <a:ext cx="228600" cy="176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14.6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15.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15.1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15.2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16.</a:t>
            </a:r>
          </a:p>
        </p:txBody>
      </p:sp>
      <p:sp>
        <p:nvSpPr>
          <p:cNvPr id="33" name="TextBox 1"/>
          <p:cNvSpPr txBox="1"/>
          <p:nvPr/>
        </p:nvSpPr>
        <p:spPr>
          <a:xfrm>
            <a:off x="1041400" y="3467100"/>
            <a:ext cx="5384800" cy="198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Precauzioni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speciali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utilizzatori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REGOLAMENTAZIONE</a:t>
            </a:r>
          </a:p>
          <a:p>
            <a:pPr>
              <a:lnSpc>
                <a:spcPts val="17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Questa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scheda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sicurezza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rispetta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prescrizioni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Regolamento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(CE)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Num.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1907/2006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Norme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legislazione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salute,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sicurezza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ambiente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specifiche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sostanza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miscela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Valutazione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sicurezza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chimica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nessun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disponibile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ALTRE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</a:p>
          <a:p>
            <a:pPr>
              <a:lnSpc>
                <a:spcPts val="16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Testo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del/i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codice/i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frase/i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menzionate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4" name="TextBox 1"/>
          <p:cNvSpPr txBox="1"/>
          <p:nvPr/>
        </p:nvSpPr>
        <p:spPr>
          <a:xfrm>
            <a:off x="1041400" y="5524500"/>
            <a:ext cx="546100" cy="9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H314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H335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Skin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Corr.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STOT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R34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R37</a:t>
            </a:r>
          </a:p>
        </p:txBody>
      </p:sp>
      <p:sp>
        <p:nvSpPr>
          <p:cNvPr id="35" name="TextBox 1"/>
          <p:cNvSpPr txBox="1"/>
          <p:nvPr/>
        </p:nvSpPr>
        <p:spPr>
          <a:xfrm>
            <a:off x="2171700" y="5524500"/>
            <a:ext cx="3302000" cy="965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Provoca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gravi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ustioni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cutanee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gravi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lesioni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oculari.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Può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irritare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respiratorie.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Corrosione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cutanea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Tossicità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specifica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organi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bersaglio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esposizione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singola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Corrosivo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Provoca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ustioni.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Irritante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respiratorie.</a:t>
            </a:r>
          </a:p>
        </p:txBody>
      </p:sp>
      <p:sp>
        <p:nvSpPr>
          <p:cNvPr id="36" name="TextBox 1"/>
          <p:cNvSpPr txBox="1"/>
          <p:nvPr/>
        </p:nvSpPr>
        <p:spPr>
          <a:xfrm>
            <a:off x="1041400" y="6591300"/>
            <a:ext cx="5537200" cy="110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0"/>
              </a:lnSpc>
              <a:tabLst/>
            </a:pP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Ulteriori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b="1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Diritti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d'autore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2012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Sigma-Aldrich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LLC.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autorizza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stampa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numero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illimitato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copie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esclusivo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uso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interno.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informazioni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cui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sopra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ritenute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corrette,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tuttavia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possono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esaurienti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dovranno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pertanto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considerate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puramente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indicative.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Sigma-Aldrich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Corporation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suo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filiali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potranno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ritenute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responsabili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qualsiasi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danno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derivante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dall'impiego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dal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contatto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il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prodotto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cui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sopra.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ulteriori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termini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condizioni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vendita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fare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riferimento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sito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www.sigma-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aldrich.com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e/o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retro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fattura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bolla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96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68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accompagnamento.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863600" y="579437"/>
            <a:ext cx="89822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Composizione/informazioni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componenti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50900" y="2951653"/>
            <a:ext cx="2059538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L’informazione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149600" y="3006378"/>
            <a:ext cx="83612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fornita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216400" y="3006378"/>
            <a:ext cx="60465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118100" y="3006378"/>
            <a:ext cx="142930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permettere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756400" y="3006378"/>
            <a:ext cx="21800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7264400" y="3006378"/>
            <a:ext cx="149829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destinatario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004300" y="3006378"/>
            <a:ext cx="2324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066800" y="3510453"/>
            <a:ext cx="7932043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identificare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rappresentati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preparato.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6/48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16000" y="503237"/>
            <a:ext cx="606300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3.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Identificazione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120900"/>
            <a:ext cx="118667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Devono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336800" y="2175625"/>
            <a:ext cx="70056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chiaro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succinto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19200" y="2667000"/>
            <a:ext cx="803649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importanti,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particolarmente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l'ambiente.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03300" y="3187700"/>
            <a:ext cx="118667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Devono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311400" y="3238500"/>
            <a:ext cx="730886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dannosi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importanti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219200" y="3759200"/>
            <a:ext cx="8093562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dell’uomo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sintomi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insorgono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seguito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all’uso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cattivo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ragionevolmente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prevedibile.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03300" y="4762500"/>
            <a:ext cx="111530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260600" y="4796675"/>
            <a:ext cx="71936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compatibili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219200" y="5321300"/>
            <a:ext cx="726179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figurano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effettivamente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sull’etichetta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senza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però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ripeterle.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7/48</a:t>
              </a: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39800" y="503237"/>
            <a:ext cx="544020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4.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soccorso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541732"/>
            <a:ext cx="856773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Oltre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879600" y="2596457"/>
            <a:ext cx="7518533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necessità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immediata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3164032"/>
            <a:ext cx="8721811" cy="23684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consultazione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medica,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riportate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pronto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soccorso.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600"/>
              </a:lnSpc>
              <a:tabLst>
                <a:tab pos="215900" algn="l"/>
              </a:tabLst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comprensibile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breve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8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l’infortunato,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persone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vicine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>
                <a:tab pos="215900" algn="l"/>
              </a:tabLst>
            </a:pPr>
            <a:r>
              <a:rPr lang="en-US" altLang="zh-CN" sz="2400" dirty="0" smtClean="0">
                <a:latin typeface="+mj-lt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prestano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soccorsi.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8/48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39123" y="427037"/>
            <a:ext cx="544020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MSDS: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4.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Misure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primo</a:t>
            </a:r>
            <a:r>
              <a:rPr lang="en-US" altLang="zh-CN" sz="32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soccorso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6423" y="2120900"/>
            <a:ext cx="29976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32823" y="2175625"/>
            <a:ext cx="835619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sintomi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sinteticamente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42323" y="2705100"/>
            <a:ext cx="8776377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istruzioni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devono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debba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fare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subito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infortunio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ritardo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siano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attendersi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seguito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dell’esposizione.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6423" y="4203700"/>
            <a:ext cx="50013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 smtClean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663023" y="4258425"/>
            <a:ext cx="770384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ripartizione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paragrafi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funzione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142323" y="4787900"/>
            <a:ext cx="8321509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inalazione,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pelle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occhi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ingestione,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l’indicazione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necessaria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consigliabile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  <a:p>
            <a:pPr>
              <a:lnSpc>
                <a:spcPts val="1000"/>
              </a:lnSpc>
            </a:pPr>
            <a:endParaRPr lang="en-US" altLang="zh-CN" sz="2400" dirty="0" smtClean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consultazione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medico.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 smtClean="0">
                  <a:solidFill>
                    <a:srgbClr val="FFFFFF"/>
                  </a:solidFill>
                  <a:cs typeface="Times New Roman" pitchFamily="18" charset="0"/>
                </a:rPr>
                <a:t>9/48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err="1" smtClean="0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 smtClean="0"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4964</Words>
  <Application>Microsoft Office PowerPoint</Application>
  <PresentationFormat>Personnalisé</PresentationFormat>
  <Paragraphs>1625</Paragraphs>
  <Slides>55</Slides>
  <Notes>55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55</vt:i4>
      </vt:variant>
    </vt:vector>
  </HeadingPairs>
  <TitlesOfParts>
    <vt:vector size="56" baseType="lpstr">
      <vt:lpstr>Office Theme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  <vt:lpstr>Diapositive 38</vt:lpstr>
      <vt:lpstr>Diapositive 39</vt:lpstr>
      <vt:lpstr>Diapositive 40</vt:lpstr>
      <vt:lpstr>Diapositive 41</vt:lpstr>
      <vt:lpstr>Diapositive 42</vt:lpstr>
      <vt:lpstr>Diapositive 43</vt:lpstr>
      <vt:lpstr>Diapositive 44</vt:lpstr>
      <vt:lpstr>Diapositive 45</vt:lpstr>
      <vt:lpstr>Diapositive 46</vt:lpstr>
      <vt:lpstr>Diapositive 47</vt:lpstr>
      <vt:lpstr>Diapositive 48</vt:lpstr>
      <vt:lpstr>Diapositive 49</vt:lpstr>
      <vt:lpstr>Diapositive 50</vt:lpstr>
      <vt:lpstr>Diapositive 51</vt:lpstr>
      <vt:lpstr>Diapositive 52</vt:lpstr>
      <vt:lpstr>Diapositive 53</vt:lpstr>
      <vt:lpstr>Diapositive 54</vt:lpstr>
      <vt:lpstr>Diapositive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sergio</dc:creator>
  <cp:lastModifiedBy>sergio</cp:lastModifiedBy>
  <cp:revision>9</cp:revision>
  <dcterms:created xsi:type="dcterms:W3CDTF">2006-08-16T00:00:00Z</dcterms:created>
  <dcterms:modified xsi:type="dcterms:W3CDTF">2015-03-25T09:35:23Z</dcterms:modified>
</cp:coreProperties>
</file>