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308" r:id="rId2"/>
    <p:sldId id="309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</p:sldIdLst>
  <p:sldSz cx="10693400" cy="7559675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1400" y="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DFF89A-1DA5-49AB-AB09-2F9B394E13E9}" type="datetimeFigureOut">
              <a:rPr lang="fr-FR" smtClean="0"/>
              <a:pPr/>
              <a:t>08/10/2018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9834B9-9118-498E-9E8D-6BB47D73FE3E}" type="slidenum">
              <a:rPr lang="fr-FR" smtClean="0"/>
              <a:pPr/>
              <a:t>‹N›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F38E2-CF38-459E-9E64-DD01ED1F6799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17</a:t>
            </a:fld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18</a:t>
            </a:fld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20</a:t>
            </a:fld>
            <a:endParaRPr lang="fr-F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21</a:t>
            </a:fld>
            <a:endParaRPr lang="fr-F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22</a:t>
            </a:fld>
            <a:endParaRPr lang="fr-F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23</a:t>
            </a:fld>
            <a:endParaRPr lang="fr-F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24</a:t>
            </a:fld>
            <a:endParaRPr lang="fr-F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25</a:t>
            </a:fld>
            <a:endParaRPr lang="fr-F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26</a:t>
            </a:fld>
            <a:endParaRPr lang="fr-F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27</a:t>
            </a:fld>
            <a:endParaRPr lang="fr-F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28</a:t>
            </a:fld>
            <a:endParaRPr lang="fr-F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29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30</a:t>
            </a:fld>
            <a:endParaRPr lang="fr-F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31</a:t>
            </a:fld>
            <a:endParaRPr lang="fr-F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32</a:t>
            </a:fld>
            <a:endParaRPr lang="fr-F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33</a:t>
            </a:fld>
            <a:endParaRPr lang="fr-F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34</a:t>
            </a:fld>
            <a:endParaRPr lang="fr-F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35</a:t>
            </a:fld>
            <a:endParaRPr lang="fr-F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36</a:t>
            </a:fld>
            <a:endParaRPr lang="fr-F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37</a:t>
            </a:fld>
            <a:endParaRPr lang="fr-F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38</a:t>
            </a:fld>
            <a:endParaRPr lang="fr-F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39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40</a:t>
            </a:fld>
            <a:endParaRPr lang="fr-F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41</a:t>
            </a:fld>
            <a:endParaRPr lang="fr-F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42</a:t>
            </a:fld>
            <a:endParaRPr lang="fr-F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43</a:t>
            </a:fld>
            <a:endParaRPr lang="fr-FR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44</a:t>
            </a:fld>
            <a:endParaRPr lang="fr-FR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45</a:t>
            </a:fld>
            <a:endParaRPr lang="fr-FR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46</a:t>
            </a:fld>
            <a:endParaRPr lang="fr-FR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47</a:t>
            </a:fld>
            <a:endParaRPr lang="fr-FR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48</a:t>
            </a:fld>
            <a:endParaRPr lang="fr-FR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49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50</a:t>
            </a:fld>
            <a:endParaRPr lang="fr-FR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51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101" y="3022600"/>
            <a:ext cx="10109201" cy="4536693"/>
          </a:xfrm>
          <a:prstGeom prst="rect">
            <a:avLst/>
          </a:prstGeom>
          <a:noFill/>
        </p:spPr>
      </p:pic>
      <p:sp>
        <p:nvSpPr>
          <p:cNvPr id="3" name="Freeform 3"/>
          <p:cNvSpPr/>
          <p:nvPr/>
        </p:nvSpPr>
        <p:spPr>
          <a:xfrm>
            <a:off x="300622" y="1"/>
            <a:ext cx="10075278" cy="3778758"/>
          </a:xfrm>
          <a:custGeom>
            <a:avLst/>
            <a:gdLst>
              <a:gd name="connsiteX0" fmla="*/ 0 w 10075278"/>
              <a:gd name="connsiteY0" fmla="*/ 0 h 3778758"/>
              <a:gd name="connsiteX1" fmla="*/ 0 w 10075278"/>
              <a:gd name="connsiteY1" fmla="*/ 3778758 h 3778758"/>
              <a:gd name="connsiteX2" fmla="*/ 10075278 w 10075278"/>
              <a:gd name="connsiteY2" fmla="*/ 3778758 h 3778758"/>
              <a:gd name="connsiteX3" fmla="*/ 10075278 w 10075278"/>
              <a:gd name="connsiteY3" fmla="*/ 0 h 3778758"/>
              <a:gd name="connsiteX4" fmla="*/ 0 w 10075278"/>
              <a:gd name="connsiteY4" fmla="*/ 0 h 3778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3778758">
                <a:moveTo>
                  <a:pt x="0" y="0"/>
                </a:moveTo>
                <a:lnTo>
                  <a:pt x="0" y="3778758"/>
                </a:lnTo>
                <a:lnTo>
                  <a:pt x="10075278" y="3778758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chemeClr val="bg1">
              <a:lumMod val="85000"/>
            </a:scheme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69901" y="49868"/>
            <a:ext cx="9753601" cy="3719281"/>
          </a:xfrm>
          <a:prstGeom prst="rect">
            <a:avLst/>
          </a:prstGeom>
          <a:noFill/>
        </p:spPr>
        <p:txBody>
          <a:bodyPr wrap="square" lIns="0" tIns="0" rIns="0" bIns="45713" rtlCol="0">
            <a:spAutoFit/>
          </a:bodyPr>
          <a:lstStyle/>
          <a:p>
            <a:pPr algn="ctr">
              <a:tabLst/>
            </a:pP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Corso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di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Analisi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 err="1">
                <a:solidFill>
                  <a:srgbClr val="800000"/>
                </a:solidFill>
                <a:latin typeface="+mj-lt"/>
                <a:cs typeface="Arial" pitchFamily="34" charset="0"/>
              </a:rPr>
              <a:t>Chimico-Farmaceutica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e </a:t>
            </a:r>
            <a:r>
              <a:rPr lang="en-US" altLang="zh-CN" sz="4800" b="1" dirty="0" err="1">
                <a:solidFill>
                  <a:srgbClr val="800000"/>
                </a:solidFill>
                <a:latin typeface="+mj-lt"/>
                <a:cs typeface="Arial" pitchFamily="34" charset="0"/>
              </a:rPr>
              <a:t>Tossicologica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 I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(A-L)</a:t>
            </a:r>
          </a:p>
          <a:p>
            <a:pPr>
              <a:lnSpc>
                <a:spcPts val="2400"/>
              </a:lnSpc>
            </a:pPr>
            <a:endParaRPr lang="en-US" altLang="zh-CN" sz="2900" i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ts val="2400"/>
              </a:lnSpc>
            </a:pPr>
            <a:r>
              <a:rPr lang="en-US" altLang="zh-CN" sz="3200" b="1" dirty="0" err="1">
                <a:latin typeface="+mj-lt"/>
                <a:cs typeface="Arial" pitchFamily="34" charset="0"/>
              </a:rPr>
              <a:t>Corso</a:t>
            </a:r>
            <a:r>
              <a:rPr lang="en-US" altLang="zh-CN" sz="3200" b="1" dirty="0">
                <a:latin typeface="+mj-lt"/>
                <a:cs typeface="Arial" pitchFamily="34" charset="0"/>
              </a:rPr>
              <a:t> di Laurea in CTF (270/04)</a:t>
            </a:r>
          </a:p>
          <a:p>
            <a:pPr algn="ctr">
              <a:lnSpc>
                <a:spcPts val="1800"/>
              </a:lnSpc>
            </a:pPr>
            <a:endParaRPr lang="en-US" altLang="zh-CN" sz="3200" i="1" dirty="0">
              <a:solidFill>
                <a:srgbClr val="800000"/>
              </a:solidFill>
              <a:latin typeface="+mj-lt"/>
              <a:cs typeface="Arial" pitchFamily="34" charset="0"/>
            </a:endParaRPr>
          </a:p>
          <a:p>
            <a:pPr algn="ctr">
              <a:lnSpc>
                <a:spcPts val="1800"/>
              </a:lnSpc>
            </a:pPr>
            <a:r>
              <a:rPr lang="en-US" altLang="zh-CN" sz="3200" b="1" dirty="0" err="1">
                <a:solidFill>
                  <a:schemeClr val="bg1"/>
                </a:solidFill>
                <a:latin typeface="+mj-lt"/>
                <a:cs typeface="Arial" pitchFamily="34" charset="0"/>
              </a:rPr>
              <a:t>Facoltà</a:t>
            </a:r>
            <a:r>
              <a:rPr lang="en-US" altLang="zh-CN" sz="3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 di Farmacia e Medicina</a:t>
            </a:r>
          </a:p>
          <a:p>
            <a:pPr algn="ctr">
              <a:lnSpc>
                <a:spcPts val="1800"/>
              </a:lnSpc>
            </a:pPr>
            <a:endParaRPr lang="en-US" altLang="zh-CN" sz="3200" i="1" dirty="0">
              <a:solidFill>
                <a:srgbClr val="800000"/>
              </a:solidFill>
              <a:latin typeface="+mj-lt"/>
              <a:cs typeface="Arial" pitchFamily="34" charset="0"/>
            </a:endParaRPr>
          </a:p>
          <a:p>
            <a:pPr algn="ctr">
              <a:lnSpc>
                <a:spcPts val="1800"/>
              </a:lnSpc>
            </a:pPr>
            <a:r>
              <a:rPr lang="en-US" altLang="zh-CN" sz="3200" b="1" i="1" dirty="0">
                <a:solidFill>
                  <a:srgbClr val="800000"/>
                </a:solidFill>
                <a:latin typeface="+mj-lt"/>
                <a:cs typeface="Arial" pitchFamily="34" charset="0"/>
              </a:rPr>
              <a:t>Anno</a:t>
            </a:r>
            <a:r>
              <a:rPr lang="en-US" altLang="zh-CN" sz="32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3200" b="1" i="1" dirty="0" err="1">
                <a:solidFill>
                  <a:srgbClr val="800000"/>
                </a:solidFill>
                <a:latin typeface="+mj-lt"/>
                <a:cs typeface="Arial" pitchFamily="34" charset="0"/>
              </a:rPr>
              <a:t>Accademico</a:t>
            </a:r>
            <a:r>
              <a:rPr lang="en-US" altLang="zh-CN" sz="32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3200" b="1" i="1" dirty="0">
                <a:solidFill>
                  <a:srgbClr val="800000"/>
                </a:solidFill>
                <a:latin typeface="+mj-lt"/>
                <a:cs typeface="Arial" pitchFamily="34" charset="0"/>
              </a:rPr>
              <a:t>2018/2019</a:t>
            </a:r>
            <a:endParaRPr lang="en-US" altLang="zh-CN" sz="3200" b="1" dirty="0">
              <a:solidFill>
                <a:srgbClr val="800000"/>
              </a:solidFill>
              <a:latin typeface="+mj-lt"/>
              <a:cs typeface="Arial" pitchFamily="34" charset="0"/>
            </a:endParaRPr>
          </a:p>
          <a:p>
            <a:pPr>
              <a:lnSpc>
                <a:spcPts val="2400"/>
              </a:lnSpc>
            </a:pPr>
            <a:endParaRPr lang="en-US" altLang="zh-CN" sz="2900" b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400"/>
              </a:lnSpc>
            </a:pPr>
            <a:r>
              <a:rPr lang="en-US" altLang="zh-CN" sz="3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3600" b="1" dirty="0" err="1">
                <a:latin typeface="+mj-lt"/>
                <a:cs typeface="Arial" pitchFamily="34" charset="0"/>
              </a:rPr>
              <a:t>Dott</a:t>
            </a:r>
            <a:r>
              <a:rPr lang="en-US" altLang="zh-CN" sz="3600" b="1" dirty="0">
                <a:latin typeface="+mj-lt"/>
                <a:cs typeface="Arial" pitchFamily="34" charset="0"/>
              </a:rPr>
              <a:t>. Sergio </a:t>
            </a:r>
            <a:r>
              <a:rPr lang="en-US" altLang="zh-CN" sz="3600" b="1" dirty="0" err="1">
                <a:latin typeface="+mj-lt"/>
                <a:cs typeface="Arial" pitchFamily="34" charset="0"/>
              </a:rPr>
              <a:t>Valente</a:t>
            </a:r>
            <a:endParaRPr lang="en-US" altLang="zh-CN" sz="3600" b="1" dirty="0">
              <a:latin typeface="+mj-lt"/>
              <a:cs typeface="Arial" pitchFamily="34" charset="0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270752" y="6264252"/>
            <a:ext cx="6775445" cy="1048485"/>
          </a:xfrm>
          <a:prstGeom prst="rect">
            <a:avLst/>
          </a:prstGeom>
          <a:noFill/>
        </p:spPr>
        <p:txBody>
          <a:bodyPr wrap="none" lIns="0" tIns="0" rIns="0" bIns="45713" rtlCol="0">
            <a:spAutoFit/>
          </a:bodyPr>
          <a:lstStyle/>
          <a:p>
            <a:pPr>
              <a:lnSpc>
                <a:spcPts val="1400"/>
              </a:lnSpc>
              <a:tabLst>
                <a:tab pos="2374543" algn="l"/>
              </a:tabLst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2200"/>
              </a:lnSpc>
              <a:tabLst>
                <a:tab pos="2374543" algn="l"/>
              </a:tabLst>
            </a:pPr>
            <a:r>
              <a:rPr lang="en-US" altLang="zh-CN" dirty="0"/>
              <a:t>	</a:t>
            </a:r>
            <a:r>
              <a:rPr lang="en-US" altLang="zh-CN" sz="2900" dirty="0" err="1">
                <a:solidFill>
                  <a:srgbClr val="FFFFFF"/>
                </a:solidFill>
                <a:cs typeface="Arial" pitchFamily="34" charset="0"/>
              </a:rPr>
              <a:t>Lezione</a:t>
            </a:r>
            <a:r>
              <a:rPr lang="en-US" altLang="zh-CN" sz="2900" dirty="0">
                <a:cs typeface="Arial" pitchFamily="34" charset="0"/>
              </a:rPr>
              <a:t> </a:t>
            </a:r>
            <a:r>
              <a:rPr lang="en-US" altLang="zh-CN" sz="2900" dirty="0">
                <a:solidFill>
                  <a:srgbClr val="FFFFFF"/>
                </a:solidFill>
                <a:cs typeface="Arial" pitchFamily="34" charset="0"/>
              </a:rPr>
              <a:t>03</a:t>
            </a:r>
            <a:r>
              <a:rPr lang="en-US" altLang="zh-CN" sz="2900" dirty="0">
                <a:cs typeface="Arial" pitchFamily="34" charset="0"/>
              </a:rPr>
              <a:t> </a:t>
            </a:r>
            <a:r>
              <a:rPr lang="en-US" altLang="zh-CN" sz="2900" dirty="0">
                <a:solidFill>
                  <a:srgbClr val="FFFFFF"/>
                </a:solidFill>
                <a:cs typeface="Arial" pitchFamily="34" charset="0"/>
              </a:rPr>
              <a:t>-</a:t>
            </a:r>
            <a:r>
              <a:rPr lang="en-US" altLang="zh-CN" sz="2900" dirty="0">
                <a:cs typeface="Arial" pitchFamily="34" charset="0"/>
              </a:rPr>
              <a:t> </a:t>
            </a:r>
            <a:r>
              <a:rPr lang="en-US" altLang="zh-CN" sz="2900" dirty="0">
                <a:solidFill>
                  <a:srgbClr val="FFFFFF"/>
                </a:solidFill>
                <a:cs typeface="Arial" pitchFamily="34" charset="0"/>
              </a:rPr>
              <a:t>08</a:t>
            </a:r>
            <a:r>
              <a:rPr lang="en-US" altLang="zh-CN" sz="2900" dirty="0">
                <a:cs typeface="Arial" pitchFamily="34" charset="0"/>
              </a:rPr>
              <a:t> </a:t>
            </a:r>
            <a:r>
              <a:rPr lang="en-US" altLang="zh-CN" sz="2900" dirty="0" err="1">
                <a:solidFill>
                  <a:schemeClr val="bg1"/>
                </a:solidFill>
                <a:cs typeface="Arial" pitchFamily="34" charset="0"/>
              </a:rPr>
              <a:t>Ottobre</a:t>
            </a:r>
            <a:r>
              <a:rPr lang="en-US" altLang="zh-CN" sz="2900">
                <a:cs typeface="Arial" pitchFamily="34" charset="0"/>
              </a:rPr>
              <a:t> </a:t>
            </a:r>
            <a:r>
              <a:rPr lang="en-US" altLang="zh-CN" sz="2900">
                <a:solidFill>
                  <a:srgbClr val="FFFFFF"/>
                </a:solidFill>
                <a:cs typeface="Arial" pitchFamily="34" charset="0"/>
              </a:rPr>
              <a:t>2018</a:t>
            </a:r>
            <a:endParaRPr lang="en-US" altLang="zh-CN" sz="2900" dirty="0">
              <a:solidFill>
                <a:srgbClr val="FFFFFF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4700" y="1798905"/>
            <a:ext cx="9144000" cy="205697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266700" indent="-266700">
              <a:lnSpc>
                <a:spcPct val="150000"/>
              </a:lnSpc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l’energia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sistema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diminuisce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principalmente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causa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attrazioni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elettrostatiche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opposta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  <a:p>
            <a:pPr>
              <a:lnSpc>
                <a:spcPts val="2600"/>
              </a:lnSpc>
              <a:tabLst/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774700" y="2789505"/>
            <a:ext cx="8643135" cy="312393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</a:p>
          <a:p>
            <a:pPr>
              <a:lnSpc>
                <a:spcPct val="150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ct val="1500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l’energia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diminuisce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perché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ogni</a:t>
            </a:r>
          </a:p>
          <a:p>
            <a:pPr marL="266700">
              <a:lnSpc>
                <a:spcPct val="150000"/>
              </a:lnSpc>
              <a:tabLst>
                <a:tab pos="20320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condiviso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trova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sotto</a:t>
            </a:r>
          </a:p>
          <a:p>
            <a:pPr marL="266700">
              <a:lnSpc>
                <a:spcPct val="150000"/>
              </a:lnSpc>
              <a:tabLst>
                <a:tab pos="20320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nuclei,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soltanto,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avviene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negli</a:t>
            </a:r>
          </a:p>
          <a:p>
            <a:pPr marL="266700">
              <a:lnSpc>
                <a:spcPct val="150000"/>
              </a:lnSpc>
              <a:tabLst>
                <a:tab pos="20320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originari.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41300" y="122237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</a:t>
            </a:r>
          </a:p>
        </p:txBody>
      </p:sp>
      <p:sp>
        <p:nvSpPr>
          <p:cNvPr id="12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10/52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3"/>
          <p:cNvSpPr/>
          <p:nvPr/>
        </p:nvSpPr>
        <p:spPr>
          <a:xfrm>
            <a:off x="3046107" y="3903726"/>
            <a:ext cx="134111" cy="171450"/>
          </a:xfrm>
          <a:custGeom>
            <a:avLst/>
            <a:gdLst>
              <a:gd name="connsiteX0" fmla="*/ 0 w 134111"/>
              <a:gd name="connsiteY0" fmla="*/ 171450 h 171450"/>
              <a:gd name="connsiteX1" fmla="*/ 0 w 134111"/>
              <a:gd name="connsiteY1" fmla="*/ 0 h 171450"/>
              <a:gd name="connsiteX2" fmla="*/ 22859 w 134111"/>
              <a:gd name="connsiteY2" fmla="*/ 0 h 171450"/>
              <a:gd name="connsiteX3" fmla="*/ 22859 w 134111"/>
              <a:gd name="connsiteY3" fmla="*/ 70103 h 171450"/>
              <a:gd name="connsiteX4" fmla="*/ 112013 w 134111"/>
              <a:gd name="connsiteY4" fmla="*/ 70103 h 171450"/>
              <a:gd name="connsiteX5" fmla="*/ 112013 w 134111"/>
              <a:gd name="connsiteY5" fmla="*/ 0 h 171450"/>
              <a:gd name="connsiteX6" fmla="*/ 134111 w 134111"/>
              <a:gd name="connsiteY6" fmla="*/ 0 h 171450"/>
              <a:gd name="connsiteX7" fmla="*/ 134111 w 134111"/>
              <a:gd name="connsiteY7" fmla="*/ 171450 h 171450"/>
              <a:gd name="connsiteX8" fmla="*/ 112013 w 134111"/>
              <a:gd name="connsiteY8" fmla="*/ 171450 h 171450"/>
              <a:gd name="connsiteX9" fmla="*/ 112013 w 134111"/>
              <a:gd name="connsiteY9" fmla="*/ 90677 h 171450"/>
              <a:gd name="connsiteX10" fmla="*/ 22859 w 134111"/>
              <a:gd name="connsiteY10" fmla="*/ 90677 h 171450"/>
              <a:gd name="connsiteX11" fmla="*/ 22859 w 134111"/>
              <a:gd name="connsiteY11" fmla="*/ 171450 h 171450"/>
              <a:gd name="connsiteX12" fmla="*/ 0 w 134111"/>
              <a:gd name="connsiteY12" fmla="*/ 171450 h 1714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34111" h="171450">
                <a:moveTo>
                  <a:pt x="0" y="171450"/>
                </a:moveTo>
                <a:lnTo>
                  <a:pt x="0" y="0"/>
                </a:lnTo>
                <a:lnTo>
                  <a:pt x="22859" y="0"/>
                </a:lnTo>
                <a:lnTo>
                  <a:pt x="22859" y="70103"/>
                </a:lnTo>
                <a:lnTo>
                  <a:pt x="112013" y="70103"/>
                </a:lnTo>
                <a:lnTo>
                  <a:pt x="112013" y="0"/>
                </a:lnTo>
                <a:lnTo>
                  <a:pt x="134111" y="0"/>
                </a:lnTo>
                <a:lnTo>
                  <a:pt x="134111" y="171450"/>
                </a:lnTo>
                <a:lnTo>
                  <a:pt x="112013" y="171450"/>
                </a:lnTo>
                <a:lnTo>
                  <a:pt x="112013" y="90677"/>
                </a:lnTo>
                <a:lnTo>
                  <a:pt x="22859" y="90677"/>
                </a:lnTo>
                <a:lnTo>
                  <a:pt x="22859" y="171450"/>
                </a:lnTo>
                <a:lnTo>
                  <a:pt x="0" y="17145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7" name="Freeform 3"/>
          <p:cNvSpPr/>
          <p:nvPr/>
        </p:nvSpPr>
        <p:spPr>
          <a:xfrm>
            <a:off x="3289185" y="3982211"/>
            <a:ext cx="23622" cy="23622"/>
          </a:xfrm>
          <a:custGeom>
            <a:avLst/>
            <a:gdLst>
              <a:gd name="connsiteX0" fmla="*/ 0 w 23622"/>
              <a:gd name="connsiteY0" fmla="*/ 0 h 23622"/>
              <a:gd name="connsiteX1" fmla="*/ 0 w 23622"/>
              <a:gd name="connsiteY1" fmla="*/ 23622 h 23622"/>
              <a:gd name="connsiteX2" fmla="*/ 23622 w 23622"/>
              <a:gd name="connsiteY2" fmla="*/ 23622 h 23622"/>
              <a:gd name="connsiteX3" fmla="*/ 23622 w 23622"/>
              <a:gd name="connsiteY3" fmla="*/ 0 h 23622"/>
              <a:gd name="connsiteX4" fmla="*/ 0 w 23622"/>
              <a:gd name="connsiteY4" fmla="*/ 0 h 236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3622" h="23622">
                <a:moveTo>
                  <a:pt x="0" y="0"/>
                </a:moveTo>
                <a:lnTo>
                  <a:pt x="0" y="23622"/>
                </a:lnTo>
                <a:lnTo>
                  <a:pt x="23622" y="23622"/>
                </a:lnTo>
                <a:lnTo>
                  <a:pt x="23622" y="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8" name="Freeform 3"/>
          <p:cNvSpPr/>
          <p:nvPr/>
        </p:nvSpPr>
        <p:spPr>
          <a:xfrm>
            <a:off x="3755529" y="3889247"/>
            <a:ext cx="151638" cy="177546"/>
          </a:xfrm>
          <a:custGeom>
            <a:avLst/>
            <a:gdLst>
              <a:gd name="connsiteX0" fmla="*/ 129540 w 151638"/>
              <a:gd name="connsiteY0" fmla="*/ 115061 h 177546"/>
              <a:gd name="connsiteX1" fmla="*/ 151638 w 151638"/>
              <a:gd name="connsiteY1" fmla="*/ 120396 h 177546"/>
              <a:gd name="connsiteX2" fmla="*/ 126491 w 151638"/>
              <a:gd name="connsiteY2" fmla="*/ 163067 h 177546"/>
              <a:gd name="connsiteX3" fmla="*/ 80772 w 151638"/>
              <a:gd name="connsiteY3" fmla="*/ 177546 h 177546"/>
              <a:gd name="connsiteX4" fmla="*/ 35814 w 151638"/>
              <a:gd name="connsiteY4" fmla="*/ 166878 h 177546"/>
              <a:gd name="connsiteX5" fmla="*/ 9144 w 151638"/>
              <a:gd name="connsiteY5" fmla="*/ 134111 h 177546"/>
              <a:gd name="connsiteX6" fmla="*/ 0 w 151638"/>
              <a:gd name="connsiteY6" fmla="*/ 87630 h 177546"/>
              <a:gd name="connsiteX7" fmla="*/ 10667 w 151638"/>
              <a:gd name="connsiteY7" fmla="*/ 41148 h 177546"/>
              <a:gd name="connsiteX8" fmla="*/ 39623 w 151638"/>
              <a:gd name="connsiteY8" fmla="*/ 10667 h 177546"/>
              <a:gd name="connsiteX9" fmla="*/ 81534 w 151638"/>
              <a:gd name="connsiteY9" fmla="*/ 0 h 177546"/>
              <a:gd name="connsiteX10" fmla="*/ 124205 w 151638"/>
              <a:gd name="connsiteY10" fmla="*/ 13716 h 177546"/>
              <a:gd name="connsiteX11" fmla="*/ 148590 w 151638"/>
              <a:gd name="connsiteY11" fmla="*/ 50292 h 177546"/>
              <a:gd name="connsiteX12" fmla="*/ 126491 w 151638"/>
              <a:gd name="connsiteY12" fmla="*/ 55626 h 177546"/>
              <a:gd name="connsiteX13" fmla="*/ 108965 w 151638"/>
              <a:gd name="connsiteY13" fmla="*/ 28194 h 177546"/>
              <a:gd name="connsiteX14" fmla="*/ 80772 w 151638"/>
              <a:gd name="connsiteY14" fmla="*/ 19811 h 177546"/>
              <a:gd name="connsiteX15" fmla="*/ 48005 w 151638"/>
              <a:gd name="connsiteY15" fmla="*/ 28955 h 177546"/>
              <a:gd name="connsiteX16" fmla="*/ 28955 w 151638"/>
              <a:gd name="connsiteY16" fmla="*/ 54864 h 177546"/>
              <a:gd name="connsiteX17" fmla="*/ 23622 w 151638"/>
              <a:gd name="connsiteY17" fmla="*/ 87630 h 177546"/>
              <a:gd name="connsiteX18" fmla="*/ 29717 w 151638"/>
              <a:gd name="connsiteY18" fmla="*/ 125730 h 177546"/>
              <a:gd name="connsiteX19" fmla="*/ 49529 w 151638"/>
              <a:gd name="connsiteY19" fmla="*/ 150114 h 177546"/>
              <a:gd name="connsiteX20" fmla="*/ 79247 w 151638"/>
              <a:gd name="connsiteY20" fmla="*/ 158496 h 177546"/>
              <a:gd name="connsiteX21" fmla="*/ 111252 w 151638"/>
              <a:gd name="connsiteY21" fmla="*/ 147066 h 177546"/>
              <a:gd name="connsiteX22" fmla="*/ 129540 w 151638"/>
              <a:gd name="connsiteY22" fmla="*/ 115061 h 177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151638" h="177546">
                <a:moveTo>
                  <a:pt x="129540" y="115061"/>
                </a:moveTo>
                <a:lnTo>
                  <a:pt x="151638" y="120396"/>
                </a:lnTo>
                <a:cubicBezTo>
                  <a:pt x="147065" y="139446"/>
                  <a:pt x="138684" y="153161"/>
                  <a:pt x="126491" y="163067"/>
                </a:cubicBezTo>
                <a:cubicBezTo>
                  <a:pt x="113538" y="172973"/>
                  <a:pt x="99059" y="177546"/>
                  <a:pt x="80772" y="177546"/>
                </a:cubicBezTo>
                <a:cubicBezTo>
                  <a:pt x="62484" y="177546"/>
                  <a:pt x="47244" y="173736"/>
                  <a:pt x="35814" y="166878"/>
                </a:cubicBezTo>
                <a:cubicBezTo>
                  <a:pt x="24384" y="159258"/>
                  <a:pt x="15240" y="147828"/>
                  <a:pt x="9144" y="134111"/>
                </a:cubicBezTo>
                <a:cubicBezTo>
                  <a:pt x="3047" y="119634"/>
                  <a:pt x="0" y="104394"/>
                  <a:pt x="0" y="87630"/>
                </a:cubicBezTo>
                <a:cubicBezTo>
                  <a:pt x="0" y="70104"/>
                  <a:pt x="3809" y="54102"/>
                  <a:pt x="10667" y="41148"/>
                </a:cubicBezTo>
                <a:cubicBezTo>
                  <a:pt x="17526" y="27432"/>
                  <a:pt x="27432" y="17526"/>
                  <a:pt x="39623" y="10667"/>
                </a:cubicBezTo>
                <a:cubicBezTo>
                  <a:pt x="52578" y="3810"/>
                  <a:pt x="66294" y="0"/>
                  <a:pt x="81534" y="0"/>
                </a:cubicBezTo>
                <a:cubicBezTo>
                  <a:pt x="98297" y="0"/>
                  <a:pt x="112776" y="4572"/>
                  <a:pt x="124205" y="13716"/>
                </a:cubicBezTo>
                <a:cubicBezTo>
                  <a:pt x="136397" y="22098"/>
                  <a:pt x="144017" y="34290"/>
                  <a:pt x="148590" y="50292"/>
                </a:cubicBezTo>
                <a:lnTo>
                  <a:pt x="126491" y="55626"/>
                </a:lnTo>
                <a:cubicBezTo>
                  <a:pt x="122682" y="42672"/>
                  <a:pt x="116585" y="34290"/>
                  <a:pt x="108965" y="28194"/>
                </a:cubicBezTo>
                <a:cubicBezTo>
                  <a:pt x="102108" y="22860"/>
                  <a:pt x="92202" y="19811"/>
                  <a:pt x="80772" y="19811"/>
                </a:cubicBezTo>
                <a:cubicBezTo>
                  <a:pt x="67817" y="19811"/>
                  <a:pt x="56388" y="22860"/>
                  <a:pt x="48005" y="28955"/>
                </a:cubicBezTo>
                <a:cubicBezTo>
                  <a:pt x="38861" y="35814"/>
                  <a:pt x="32765" y="44196"/>
                  <a:pt x="28955" y="54864"/>
                </a:cubicBezTo>
                <a:cubicBezTo>
                  <a:pt x="25146" y="65532"/>
                  <a:pt x="23622" y="76200"/>
                  <a:pt x="23622" y="87630"/>
                </a:cubicBezTo>
                <a:cubicBezTo>
                  <a:pt x="23622" y="102108"/>
                  <a:pt x="25908" y="115061"/>
                  <a:pt x="29717" y="125730"/>
                </a:cubicBezTo>
                <a:cubicBezTo>
                  <a:pt x="34290" y="137160"/>
                  <a:pt x="41147" y="144780"/>
                  <a:pt x="49529" y="150114"/>
                </a:cubicBezTo>
                <a:cubicBezTo>
                  <a:pt x="58673" y="155448"/>
                  <a:pt x="68579" y="158496"/>
                  <a:pt x="79247" y="158496"/>
                </a:cubicBezTo>
                <a:cubicBezTo>
                  <a:pt x="91440" y="158496"/>
                  <a:pt x="102108" y="154686"/>
                  <a:pt x="111252" y="147066"/>
                </a:cubicBezTo>
                <a:cubicBezTo>
                  <a:pt x="120396" y="140208"/>
                  <a:pt x="125729" y="128778"/>
                  <a:pt x="129540" y="115061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9" name="Freeform 3"/>
          <p:cNvSpPr/>
          <p:nvPr/>
        </p:nvSpPr>
        <p:spPr>
          <a:xfrm>
            <a:off x="3930027" y="3892296"/>
            <a:ext cx="21336" cy="172211"/>
          </a:xfrm>
          <a:custGeom>
            <a:avLst/>
            <a:gdLst>
              <a:gd name="connsiteX0" fmla="*/ 10668 w 21336"/>
              <a:gd name="connsiteY0" fmla="*/ 0 h 172211"/>
              <a:gd name="connsiteX1" fmla="*/ 10668 w 21336"/>
              <a:gd name="connsiteY1" fmla="*/ 172211 h 1722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336" h="172211">
                <a:moveTo>
                  <a:pt x="10668" y="0"/>
                </a:moveTo>
                <a:lnTo>
                  <a:pt x="10668" y="172211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10" name="Freeform 3"/>
          <p:cNvSpPr/>
          <p:nvPr/>
        </p:nvSpPr>
        <p:spPr>
          <a:xfrm>
            <a:off x="3818775" y="3777996"/>
            <a:ext cx="24384" cy="24384"/>
          </a:xfrm>
          <a:custGeom>
            <a:avLst/>
            <a:gdLst>
              <a:gd name="connsiteX0" fmla="*/ 0 w 24384"/>
              <a:gd name="connsiteY0" fmla="*/ 0 h 24384"/>
              <a:gd name="connsiteX1" fmla="*/ 0 w 24384"/>
              <a:gd name="connsiteY1" fmla="*/ 24383 h 24384"/>
              <a:gd name="connsiteX2" fmla="*/ 24383 w 24384"/>
              <a:gd name="connsiteY2" fmla="*/ 24383 h 24384"/>
              <a:gd name="connsiteX3" fmla="*/ 24383 w 24384"/>
              <a:gd name="connsiteY3" fmla="*/ 0 h 24384"/>
              <a:gd name="connsiteX4" fmla="*/ 0 w 24384"/>
              <a:gd name="connsiteY4" fmla="*/ 0 h 243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384" h="24384">
                <a:moveTo>
                  <a:pt x="0" y="0"/>
                </a:moveTo>
                <a:lnTo>
                  <a:pt x="0" y="24383"/>
                </a:lnTo>
                <a:lnTo>
                  <a:pt x="24383" y="24383"/>
                </a:lnTo>
                <a:lnTo>
                  <a:pt x="24383" y="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11" name="Freeform 3"/>
          <p:cNvSpPr/>
          <p:nvPr/>
        </p:nvSpPr>
        <p:spPr>
          <a:xfrm>
            <a:off x="3884307" y="3777996"/>
            <a:ext cx="24384" cy="24384"/>
          </a:xfrm>
          <a:custGeom>
            <a:avLst/>
            <a:gdLst>
              <a:gd name="connsiteX0" fmla="*/ 0 w 24384"/>
              <a:gd name="connsiteY0" fmla="*/ 0 h 24384"/>
              <a:gd name="connsiteX1" fmla="*/ 0 w 24384"/>
              <a:gd name="connsiteY1" fmla="*/ 24383 h 24384"/>
              <a:gd name="connsiteX2" fmla="*/ 24383 w 24384"/>
              <a:gd name="connsiteY2" fmla="*/ 24383 h 24384"/>
              <a:gd name="connsiteX3" fmla="*/ 24383 w 24384"/>
              <a:gd name="connsiteY3" fmla="*/ 0 h 24384"/>
              <a:gd name="connsiteX4" fmla="*/ 0 w 24384"/>
              <a:gd name="connsiteY4" fmla="*/ 0 h 243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384" h="24384">
                <a:moveTo>
                  <a:pt x="0" y="0"/>
                </a:moveTo>
                <a:lnTo>
                  <a:pt x="0" y="24383"/>
                </a:lnTo>
                <a:lnTo>
                  <a:pt x="24383" y="24383"/>
                </a:lnTo>
                <a:lnTo>
                  <a:pt x="24383" y="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12" name="Freeform 3"/>
          <p:cNvSpPr/>
          <p:nvPr/>
        </p:nvSpPr>
        <p:spPr>
          <a:xfrm>
            <a:off x="3818775" y="4126229"/>
            <a:ext cx="24384" cy="24384"/>
          </a:xfrm>
          <a:custGeom>
            <a:avLst/>
            <a:gdLst>
              <a:gd name="connsiteX0" fmla="*/ 0 w 24384"/>
              <a:gd name="connsiteY0" fmla="*/ 0 h 24384"/>
              <a:gd name="connsiteX1" fmla="*/ 0 w 24384"/>
              <a:gd name="connsiteY1" fmla="*/ 24384 h 24384"/>
              <a:gd name="connsiteX2" fmla="*/ 24383 w 24384"/>
              <a:gd name="connsiteY2" fmla="*/ 24384 h 24384"/>
              <a:gd name="connsiteX3" fmla="*/ 24383 w 24384"/>
              <a:gd name="connsiteY3" fmla="*/ 0 h 24384"/>
              <a:gd name="connsiteX4" fmla="*/ 0 w 24384"/>
              <a:gd name="connsiteY4" fmla="*/ 0 h 243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384" h="24384">
                <a:moveTo>
                  <a:pt x="0" y="0"/>
                </a:moveTo>
                <a:lnTo>
                  <a:pt x="0" y="24384"/>
                </a:lnTo>
                <a:lnTo>
                  <a:pt x="24383" y="24384"/>
                </a:lnTo>
                <a:lnTo>
                  <a:pt x="24383" y="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13" name="Freeform 3"/>
          <p:cNvSpPr/>
          <p:nvPr/>
        </p:nvSpPr>
        <p:spPr>
          <a:xfrm>
            <a:off x="3884307" y="4126229"/>
            <a:ext cx="24384" cy="24384"/>
          </a:xfrm>
          <a:custGeom>
            <a:avLst/>
            <a:gdLst>
              <a:gd name="connsiteX0" fmla="*/ 0 w 24384"/>
              <a:gd name="connsiteY0" fmla="*/ 0 h 24384"/>
              <a:gd name="connsiteX1" fmla="*/ 0 w 24384"/>
              <a:gd name="connsiteY1" fmla="*/ 24384 h 24384"/>
              <a:gd name="connsiteX2" fmla="*/ 24383 w 24384"/>
              <a:gd name="connsiteY2" fmla="*/ 24384 h 24384"/>
              <a:gd name="connsiteX3" fmla="*/ 24383 w 24384"/>
              <a:gd name="connsiteY3" fmla="*/ 0 h 24384"/>
              <a:gd name="connsiteX4" fmla="*/ 0 w 24384"/>
              <a:gd name="connsiteY4" fmla="*/ 0 h 243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384" h="24384">
                <a:moveTo>
                  <a:pt x="0" y="0"/>
                </a:moveTo>
                <a:lnTo>
                  <a:pt x="0" y="24384"/>
                </a:lnTo>
                <a:lnTo>
                  <a:pt x="24383" y="24384"/>
                </a:lnTo>
                <a:lnTo>
                  <a:pt x="24383" y="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14" name="Freeform 3"/>
          <p:cNvSpPr/>
          <p:nvPr/>
        </p:nvSpPr>
        <p:spPr>
          <a:xfrm>
            <a:off x="4006227" y="3929634"/>
            <a:ext cx="24384" cy="23621"/>
          </a:xfrm>
          <a:custGeom>
            <a:avLst/>
            <a:gdLst>
              <a:gd name="connsiteX0" fmla="*/ 0 w 24384"/>
              <a:gd name="connsiteY0" fmla="*/ 0 h 23621"/>
              <a:gd name="connsiteX1" fmla="*/ 0 w 24384"/>
              <a:gd name="connsiteY1" fmla="*/ 23621 h 23621"/>
              <a:gd name="connsiteX2" fmla="*/ 24384 w 24384"/>
              <a:gd name="connsiteY2" fmla="*/ 23621 h 23621"/>
              <a:gd name="connsiteX3" fmla="*/ 24384 w 24384"/>
              <a:gd name="connsiteY3" fmla="*/ 0 h 23621"/>
              <a:gd name="connsiteX4" fmla="*/ 0 w 24384"/>
              <a:gd name="connsiteY4" fmla="*/ 0 h 23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384" h="23621">
                <a:moveTo>
                  <a:pt x="0" y="0"/>
                </a:moveTo>
                <a:lnTo>
                  <a:pt x="0" y="23621"/>
                </a:lnTo>
                <a:lnTo>
                  <a:pt x="24384" y="23621"/>
                </a:lnTo>
                <a:lnTo>
                  <a:pt x="24384" y="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15" name="Freeform 3"/>
          <p:cNvSpPr/>
          <p:nvPr/>
        </p:nvSpPr>
        <p:spPr>
          <a:xfrm>
            <a:off x="4006227" y="3995165"/>
            <a:ext cx="24384" cy="23622"/>
          </a:xfrm>
          <a:custGeom>
            <a:avLst/>
            <a:gdLst>
              <a:gd name="connsiteX0" fmla="*/ 0 w 24384"/>
              <a:gd name="connsiteY0" fmla="*/ 0 h 23622"/>
              <a:gd name="connsiteX1" fmla="*/ 0 w 24384"/>
              <a:gd name="connsiteY1" fmla="*/ 23622 h 23622"/>
              <a:gd name="connsiteX2" fmla="*/ 24384 w 24384"/>
              <a:gd name="connsiteY2" fmla="*/ 23622 h 23622"/>
              <a:gd name="connsiteX3" fmla="*/ 24384 w 24384"/>
              <a:gd name="connsiteY3" fmla="*/ 0 h 23622"/>
              <a:gd name="connsiteX4" fmla="*/ 0 w 24384"/>
              <a:gd name="connsiteY4" fmla="*/ 0 h 236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384" h="23622">
                <a:moveTo>
                  <a:pt x="0" y="0"/>
                </a:moveTo>
                <a:lnTo>
                  <a:pt x="0" y="23622"/>
                </a:lnTo>
                <a:lnTo>
                  <a:pt x="24384" y="23622"/>
                </a:lnTo>
                <a:lnTo>
                  <a:pt x="24384" y="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16" name="Freeform 3"/>
          <p:cNvSpPr/>
          <p:nvPr/>
        </p:nvSpPr>
        <p:spPr>
          <a:xfrm>
            <a:off x="3685425" y="3973067"/>
            <a:ext cx="24384" cy="24384"/>
          </a:xfrm>
          <a:custGeom>
            <a:avLst/>
            <a:gdLst>
              <a:gd name="connsiteX0" fmla="*/ 0 w 24384"/>
              <a:gd name="connsiteY0" fmla="*/ 0 h 24384"/>
              <a:gd name="connsiteX1" fmla="*/ 0 w 24384"/>
              <a:gd name="connsiteY1" fmla="*/ 24384 h 24384"/>
              <a:gd name="connsiteX2" fmla="*/ 24383 w 24384"/>
              <a:gd name="connsiteY2" fmla="*/ 24384 h 24384"/>
              <a:gd name="connsiteX3" fmla="*/ 24383 w 24384"/>
              <a:gd name="connsiteY3" fmla="*/ 0 h 24384"/>
              <a:gd name="connsiteX4" fmla="*/ 0 w 24384"/>
              <a:gd name="connsiteY4" fmla="*/ 0 h 243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384" h="24384">
                <a:moveTo>
                  <a:pt x="0" y="0"/>
                </a:moveTo>
                <a:lnTo>
                  <a:pt x="0" y="24384"/>
                </a:lnTo>
                <a:lnTo>
                  <a:pt x="24383" y="24384"/>
                </a:lnTo>
                <a:lnTo>
                  <a:pt x="24383" y="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17" name="Freeform 3"/>
          <p:cNvSpPr/>
          <p:nvPr/>
        </p:nvSpPr>
        <p:spPr>
          <a:xfrm>
            <a:off x="3432441" y="3936491"/>
            <a:ext cx="112776" cy="113538"/>
          </a:xfrm>
          <a:custGeom>
            <a:avLst/>
            <a:gdLst>
              <a:gd name="connsiteX0" fmla="*/ 46482 w 112776"/>
              <a:gd name="connsiteY0" fmla="*/ 113538 h 113538"/>
              <a:gd name="connsiteX1" fmla="*/ 46482 w 112776"/>
              <a:gd name="connsiteY1" fmla="*/ 66294 h 113538"/>
              <a:gd name="connsiteX2" fmla="*/ 0 w 112776"/>
              <a:gd name="connsiteY2" fmla="*/ 66294 h 113538"/>
              <a:gd name="connsiteX3" fmla="*/ 0 w 112776"/>
              <a:gd name="connsiteY3" fmla="*/ 46482 h 113538"/>
              <a:gd name="connsiteX4" fmla="*/ 46482 w 112776"/>
              <a:gd name="connsiteY4" fmla="*/ 46482 h 113538"/>
              <a:gd name="connsiteX5" fmla="*/ 46482 w 112776"/>
              <a:gd name="connsiteY5" fmla="*/ 0 h 113538"/>
              <a:gd name="connsiteX6" fmla="*/ 66294 w 112776"/>
              <a:gd name="connsiteY6" fmla="*/ 0 h 113538"/>
              <a:gd name="connsiteX7" fmla="*/ 66294 w 112776"/>
              <a:gd name="connsiteY7" fmla="*/ 46482 h 113538"/>
              <a:gd name="connsiteX8" fmla="*/ 112776 w 112776"/>
              <a:gd name="connsiteY8" fmla="*/ 46482 h 113538"/>
              <a:gd name="connsiteX9" fmla="*/ 112776 w 112776"/>
              <a:gd name="connsiteY9" fmla="*/ 66294 h 113538"/>
              <a:gd name="connsiteX10" fmla="*/ 66294 w 112776"/>
              <a:gd name="connsiteY10" fmla="*/ 66294 h 113538"/>
              <a:gd name="connsiteX11" fmla="*/ 66294 w 112776"/>
              <a:gd name="connsiteY11" fmla="*/ 113538 h 113538"/>
              <a:gd name="connsiteX12" fmla="*/ 46482 w 112776"/>
              <a:gd name="connsiteY12" fmla="*/ 113538 h 1135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12776" h="113538">
                <a:moveTo>
                  <a:pt x="46482" y="113538"/>
                </a:moveTo>
                <a:lnTo>
                  <a:pt x="46482" y="66294"/>
                </a:lnTo>
                <a:lnTo>
                  <a:pt x="0" y="66294"/>
                </a:lnTo>
                <a:lnTo>
                  <a:pt x="0" y="46482"/>
                </a:lnTo>
                <a:lnTo>
                  <a:pt x="46482" y="46482"/>
                </a:lnTo>
                <a:lnTo>
                  <a:pt x="46482" y="0"/>
                </a:lnTo>
                <a:lnTo>
                  <a:pt x="66294" y="0"/>
                </a:lnTo>
                <a:lnTo>
                  <a:pt x="66294" y="46482"/>
                </a:lnTo>
                <a:lnTo>
                  <a:pt x="112776" y="46482"/>
                </a:lnTo>
                <a:lnTo>
                  <a:pt x="112776" y="66294"/>
                </a:lnTo>
                <a:lnTo>
                  <a:pt x="66294" y="66294"/>
                </a:lnTo>
                <a:lnTo>
                  <a:pt x="66294" y="113538"/>
                </a:lnTo>
                <a:lnTo>
                  <a:pt x="46482" y="113538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18" name="Freeform 3"/>
          <p:cNvSpPr/>
          <p:nvPr/>
        </p:nvSpPr>
        <p:spPr>
          <a:xfrm>
            <a:off x="4293501" y="3973829"/>
            <a:ext cx="460247" cy="2285"/>
          </a:xfrm>
          <a:custGeom>
            <a:avLst/>
            <a:gdLst>
              <a:gd name="connsiteX0" fmla="*/ 458723 w 460247"/>
              <a:gd name="connsiteY0" fmla="*/ 2285 h 2285"/>
              <a:gd name="connsiteX1" fmla="*/ 761 w 460247"/>
              <a:gd name="connsiteY1" fmla="*/ 2285 h 2285"/>
              <a:gd name="connsiteX2" fmla="*/ 0 w 460247"/>
              <a:gd name="connsiteY2" fmla="*/ 761 h 2285"/>
              <a:gd name="connsiteX3" fmla="*/ 761 w 460247"/>
              <a:gd name="connsiteY3" fmla="*/ 0 h 2285"/>
              <a:gd name="connsiteX4" fmla="*/ 458723 w 460247"/>
              <a:gd name="connsiteY4" fmla="*/ 0 h 2285"/>
              <a:gd name="connsiteX5" fmla="*/ 460247 w 460247"/>
              <a:gd name="connsiteY5" fmla="*/ 761 h 2285"/>
              <a:gd name="connsiteX6" fmla="*/ 458723 w 460247"/>
              <a:gd name="connsiteY6" fmla="*/ 2285 h 22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60247" h="2285">
                <a:moveTo>
                  <a:pt x="458723" y="2285"/>
                </a:moveTo>
                <a:lnTo>
                  <a:pt x="761" y="2285"/>
                </a:lnTo>
                <a:cubicBezTo>
                  <a:pt x="0" y="2285"/>
                  <a:pt x="0" y="2285"/>
                  <a:pt x="0" y="761"/>
                </a:cubicBezTo>
                <a:cubicBezTo>
                  <a:pt x="0" y="0"/>
                  <a:pt x="0" y="0"/>
                  <a:pt x="761" y="0"/>
                </a:cubicBezTo>
                <a:lnTo>
                  <a:pt x="458723" y="0"/>
                </a:lnTo>
                <a:cubicBezTo>
                  <a:pt x="459485" y="0"/>
                  <a:pt x="460247" y="0"/>
                  <a:pt x="460247" y="761"/>
                </a:cubicBezTo>
                <a:cubicBezTo>
                  <a:pt x="460247" y="2285"/>
                  <a:pt x="459485" y="2285"/>
                  <a:pt x="458723" y="2285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19" name="Freeform 3"/>
          <p:cNvSpPr/>
          <p:nvPr/>
        </p:nvSpPr>
        <p:spPr>
          <a:xfrm>
            <a:off x="4291977" y="3969258"/>
            <a:ext cx="465582" cy="14478"/>
          </a:xfrm>
          <a:custGeom>
            <a:avLst/>
            <a:gdLst>
              <a:gd name="connsiteX0" fmla="*/ 0 w 465582"/>
              <a:gd name="connsiteY0" fmla="*/ 7239 h 14478"/>
              <a:gd name="connsiteX1" fmla="*/ 465582 w 465582"/>
              <a:gd name="connsiteY1" fmla="*/ 7239 h 144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65582" h="14478">
                <a:moveTo>
                  <a:pt x="0" y="7239"/>
                </a:moveTo>
                <a:lnTo>
                  <a:pt x="465582" y="7239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20" name="Freeform 3"/>
          <p:cNvSpPr/>
          <p:nvPr/>
        </p:nvSpPr>
        <p:spPr>
          <a:xfrm>
            <a:off x="4736985" y="3938015"/>
            <a:ext cx="142494" cy="74676"/>
          </a:xfrm>
          <a:custGeom>
            <a:avLst/>
            <a:gdLst>
              <a:gd name="connsiteX0" fmla="*/ 142494 w 142494"/>
              <a:gd name="connsiteY0" fmla="*/ 38100 h 74676"/>
              <a:gd name="connsiteX1" fmla="*/ 136397 w 142494"/>
              <a:gd name="connsiteY1" fmla="*/ 39624 h 74676"/>
              <a:gd name="connsiteX2" fmla="*/ 6096 w 142494"/>
              <a:gd name="connsiteY2" fmla="*/ 73152 h 74676"/>
              <a:gd name="connsiteX3" fmla="*/ 0 w 142494"/>
              <a:gd name="connsiteY3" fmla="*/ 74676 h 74676"/>
              <a:gd name="connsiteX4" fmla="*/ 6096 w 142494"/>
              <a:gd name="connsiteY4" fmla="*/ 67055 h 74676"/>
              <a:gd name="connsiteX5" fmla="*/ 3047 w 142494"/>
              <a:gd name="connsiteY5" fmla="*/ 3048 h 74676"/>
              <a:gd name="connsiteX6" fmla="*/ 761 w 142494"/>
              <a:gd name="connsiteY6" fmla="*/ 0 h 74676"/>
              <a:gd name="connsiteX7" fmla="*/ 6096 w 142494"/>
              <a:gd name="connsiteY7" fmla="*/ 762 h 74676"/>
              <a:gd name="connsiteX8" fmla="*/ 136397 w 142494"/>
              <a:gd name="connsiteY8" fmla="*/ 36576 h 74676"/>
              <a:gd name="connsiteX9" fmla="*/ 142494 w 142494"/>
              <a:gd name="connsiteY9" fmla="*/ 38100 h 746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42494" h="74676">
                <a:moveTo>
                  <a:pt x="142494" y="38100"/>
                </a:moveTo>
                <a:lnTo>
                  <a:pt x="136397" y="39624"/>
                </a:lnTo>
                <a:cubicBezTo>
                  <a:pt x="93624" y="51333"/>
                  <a:pt x="48869" y="61442"/>
                  <a:pt x="6096" y="73152"/>
                </a:cubicBezTo>
                <a:lnTo>
                  <a:pt x="0" y="74676"/>
                </a:lnTo>
                <a:lnTo>
                  <a:pt x="6096" y="67055"/>
                </a:lnTo>
                <a:cubicBezTo>
                  <a:pt x="24587" y="42379"/>
                  <a:pt x="19723" y="26682"/>
                  <a:pt x="3047" y="3048"/>
                </a:cubicBezTo>
                <a:lnTo>
                  <a:pt x="761" y="0"/>
                </a:lnTo>
                <a:lnTo>
                  <a:pt x="6096" y="762"/>
                </a:lnTo>
                <a:cubicBezTo>
                  <a:pt x="49415" y="13119"/>
                  <a:pt x="93014" y="24472"/>
                  <a:pt x="136397" y="36576"/>
                </a:cubicBezTo>
                <a:lnTo>
                  <a:pt x="142494" y="3810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21" name="Freeform 3"/>
          <p:cNvSpPr/>
          <p:nvPr/>
        </p:nvSpPr>
        <p:spPr>
          <a:xfrm>
            <a:off x="4731651" y="3930396"/>
            <a:ext cx="154685" cy="89153"/>
          </a:xfrm>
          <a:custGeom>
            <a:avLst/>
            <a:gdLst>
              <a:gd name="connsiteX0" fmla="*/ 149351 w 154685"/>
              <a:gd name="connsiteY0" fmla="*/ 53339 h 89153"/>
              <a:gd name="connsiteX1" fmla="*/ 147827 w 154685"/>
              <a:gd name="connsiteY1" fmla="*/ 53339 h 89153"/>
              <a:gd name="connsiteX2" fmla="*/ 146303 w 154685"/>
              <a:gd name="connsiteY2" fmla="*/ 54101 h 89153"/>
              <a:gd name="connsiteX3" fmla="*/ 144017 w 154685"/>
              <a:gd name="connsiteY3" fmla="*/ 54863 h 89153"/>
              <a:gd name="connsiteX4" fmla="*/ 140207 w 154685"/>
              <a:gd name="connsiteY4" fmla="*/ 55625 h 89153"/>
              <a:gd name="connsiteX5" fmla="*/ 136397 w 154685"/>
              <a:gd name="connsiteY5" fmla="*/ 56388 h 89153"/>
              <a:gd name="connsiteX6" fmla="*/ 132587 w 154685"/>
              <a:gd name="connsiteY6" fmla="*/ 57150 h 89153"/>
              <a:gd name="connsiteX7" fmla="*/ 127253 w 154685"/>
              <a:gd name="connsiteY7" fmla="*/ 58673 h 89153"/>
              <a:gd name="connsiteX8" fmla="*/ 122681 w 154685"/>
              <a:gd name="connsiteY8" fmla="*/ 60197 h 89153"/>
              <a:gd name="connsiteX9" fmla="*/ 121919 w 154685"/>
              <a:gd name="connsiteY9" fmla="*/ 60197 h 89153"/>
              <a:gd name="connsiteX10" fmla="*/ 116585 w 154685"/>
              <a:gd name="connsiteY10" fmla="*/ 61721 h 89153"/>
              <a:gd name="connsiteX11" fmla="*/ 116585 w 154685"/>
              <a:gd name="connsiteY11" fmla="*/ 60959 h 89153"/>
              <a:gd name="connsiteX12" fmla="*/ 110489 w 154685"/>
              <a:gd name="connsiteY12" fmla="*/ 62483 h 89153"/>
              <a:gd name="connsiteX13" fmla="*/ 110489 w 154685"/>
              <a:gd name="connsiteY13" fmla="*/ 63245 h 89153"/>
              <a:gd name="connsiteX14" fmla="*/ 104393 w 154685"/>
              <a:gd name="connsiteY14" fmla="*/ 64769 h 89153"/>
              <a:gd name="connsiteX15" fmla="*/ 104393 w 154685"/>
              <a:gd name="connsiteY15" fmla="*/ 64007 h 89153"/>
              <a:gd name="connsiteX16" fmla="*/ 92201 w 154685"/>
              <a:gd name="connsiteY16" fmla="*/ 67817 h 89153"/>
              <a:gd name="connsiteX17" fmla="*/ 78485 w 154685"/>
              <a:gd name="connsiteY17" fmla="*/ 70865 h 89153"/>
              <a:gd name="connsiteX18" fmla="*/ 35051 w 154685"/>
              <a:gd name="connsiteY18" fmla="*/ 82295 h 89153"/>
              <a:gd name="connsiteX19" fmla="*/ 29717 w 154685"/>
              <a:gd name="connsiteY19" fmla="*/ 83819 h 89153"/>
              <a:gd name="connsiteX20" fmla="*/ 24383 w 154685"/>
              <a:gd name="connsiteY20" fmla="*/ 84582 h 89153"/>
              <a:gd name="connsiteX21" fmla="*/ 20573 w 154685"/>
              <a:gd name="connsiteY21" fmla="*/ 86105 h 89153"/>
              <a:gd name="connsiteX22" fmla="*/ 16763 w 154685"/>
              <a:gd name="connsiteY22" fmla="*/ 86867 h 89153"/>
              <a:gd name="connsiteX23" fmla="*/ 13715 w 154685"/>
              <a:gd name="connsiteY23" fmla="*/ 87629 h 89153"/>
              <a:gd name="connsiteX24" fmla="*/ 10667 w 154685"/>
              <a:gd name="connsiteY24" fmla="*/ 88391 h 89153"/>
              <a:gd name="connsiteX25" fmla="*/ 9143 w 154685"/>
              <a:gd name="connsiteY25" fmla="*/ 88391 h 89153"/>
              <a:gd name="connsiteX26" fmla="*/ 7619 w 154685"/>
              <a:gd name="connsiteY26" fmla="*/ 89153 h 89153"/>
              <a:gd name="connsiteX27" fmla="*/ 6857 w 154685"/>
              <a:gd name="connsiteY27" fmla="*/ 89153 h 89153"/>
              <a:gd name="connsiteX28" fmla="*/ 0 w 154685"/>
              <a:gd name="connsiteY28" fmla="*/ 77723 h 89153"/>
              <a:gd name="connsiteX29" fmla="*/ 0 w 154685"/>
              <a:gd name="connsiteY29" fmla="*/ 76961 h 89153"/>
              <a:gd name="connsiteX30" fmla="*/ 761 w 154685"/>
              <a:gd name="connsiteY30" fmla="*/ 76961 h 89153"/>
              <a:gd name="connsiteX31" fmla="*/ 1523 w 154685"/>
              <a:gd name="connsiteY31" fmla="*/ 75438 h 89153"/>
              <a:gd name="connsiteX32" fmla="*/ 1523 w 154685"/>
              <a:gd name="connsiteY32" fmla="*/ 76200 h 89153"/>
              <a:gd name="connsiteX33" fmla="*/ 2285 w 154685"/>
              <a:gd name="connsiteY33" fmla="*/ 74675 h 89153"/>
              <a:gd name="connsiteX34" fmla="*/ 3809 w 154685"/>
              <a:gd name="connsiteY34" fmla="*/ 72389 h 89153"/>
              <a:gd name="connsiteX35" fmla="*/ 3809 w 154685"/>
              <a:gd name="connsiteY35" fmla="*/ 73151 h 89153"/>
              <a:gd name="connsiteX36" fmla="*/ 8381 w 154685"/>
              <a:gd name="connsiteY36" fmla="*/ 66294 h 89153"/>
              <a:gd name="connsiteX37" fmla="*/ 11429 w 154685"/>
              <a:gd name="connsiteY37" fmla="*/ 60959 h 89153"/>
              <a:gd name="connsiteX38" fmla="*/ 11429 w 154685"/>
              <a:gd name="connsiteY38" fmla="*/ 61721 h 89153"/>
              <a:gd name="connsiteX39" fmla="*/ 14477 w 154685"/>
              <a:gd name="connsiteY39" fmla="*/ 55625 h 89153"/>
              <a:gd name="connsiteX40" fmla="*/ 13715 w 154685"/>
              <a:gd name="connsiteY40" fmla="*/ 56388 h 89153"/>
              <a:gd name="connsiteX41" fmla="*/ 15239 w 154685"/>
              <a:gd name="connsiteY41" fmla="*/ 52577 h 89153"/>
              <a:gd name="connsiteX42" fmla="*/ 14477 w 154685"/>
              <a:gd name="connsiteY42" fmla="*/ 53339 h 89153"/>
              <a:gd name="connsiteX43" fmla="*/ 16001 w 154685"/>
              <a:gd name="connsiteY43" fmla="*/ 50291 h 89153"/>
              <a:gd name="connsiteX44" fmla="*/ 15239 w 154685"/>
              <a:gd name="connsiteY44" fmla="*/ 51053 h 89153"/>
              <a:gd name="connsiteX45" fmla="*/ 16001 w 154685"/>
              <a:gd name="connsiteY45" fmla="*/ 48005 h 89153"/>
              <a:gd name="connsiteX46" fmla="*/ 16001 w 154685"/>
              <a:gd name="connsiteY46" fmla="*/ 48767 h 89153"/>
              <a:gd name="connsiteX47" fmla="*/ 16001 w 154685"/>
              <a:gd name="connsiteY47" fmla="*/ 45719 h 89153"/>
              <a:gd name="connsiteX48" fmla="*/ 16001 w 154685"/>
              <a:gd name="connsiteY48" fmla="*/ 46482 h 89153"/>
              <a:gd name="connsiteX49" fmla="*/ 16001 w 154685"/>
              <a:gd name="connsiteY49" fmla="*/ 43433 h 89153"/>
              <a:gd name="connsiteX50" fmla="*/ 16001 w 154685"/>
              <a:gd name="connsiteY50" fmla="*/ 44195 h 89153"/>
              <a:gd name="connsiteX51" fmla="*/ 15239 w 154685"/>
              <a:gd name="connsiteY51" fmla="*/ 40385 h 89153"/>
              <a:gd name="connsiteX52" fmla="*/ 16001 w 154685"/>
              <a:gd name="connsiteY52" fmla="*/ 41147 h 89153"/>
              <a:gd name="connsiteX53" fmla="*/ 14477 w 154685"/>
              <a:gd name="connsiteY53" fmla="*/ 38100 h 89153"/>
              <a:gd name="connsiteX54" fmla="*/ 15239 w 154685"/>
              <a:gd name="connsiteY54" fmla="*/ 38100 h 89153"/>
              <a:gd name="connsiteX55" fmla="*/ 13715 w 154685"/>
              <a:gd name="connsiteY55" fmla="*/ 35051 h 89153"/>
              <a:gd name="connsiteX56" fmla="*/ 13715 w 154685"/>
              <a:gd name="connsiteY56" fmla="*/ 35813 h 89153"/>
              <a:gd name="connsiteX57" fmla="*/ 11429 w 154685"/>
              <a:gd name="connsiteY57" fmla="*/ 28955 h 89153"/>
              <a:gd name="connsiteX58" fmla="*/ 11429 w 154685"/>
              <a:gd name="connsiteY58" fmla="*/ 29717 h 89153"/>
              <a:gd name="connsiteX59" fmla="*/ 8381 w 154685"/>
              <a:gd name="connsiteY59" fmla="*/ 23621 h 89153"/>
              <a:gd name="connsiteX60" fmla="*/ 5333 w 154685"/>
              <a:gd name="connsiteY60" fmla="*/ 18288 h 89153"/>
              <a:gd name="connsiteX61" fmla="*/ 5333 w 154685"/>
              <a:gd name="connsiteY61" fmla="*/ 19050 h 89153"/>
              <a:gd name="connsiteX62" fmla="*/ 2285 w 154685"/>
              <a:gd name="connsiteY62" fmla="*/ 14477 h 89153"/>
              <a:gd name="connsiteX63" fmla="*/ 1523 w 154685"/>
              <a:gd name="connsiteY63" fmla="*/ 12953 h 89153"/>
              <a:gd name="connsiteX64" fmla="*/ 1523 w 154685"/>
              <a:gd name="connsiteY64" fmla="*/ 13715 h 89153"/>
              <a:gd name="connsiteX65" fmla="*/ 761 w 154685"/>
              <a:gd name="connsiteY65" fmla="*/ 12191 h 89153"/>
              <a:gd name="connsiteX66" fmla="*/ 0 w 154685"/>
              <a:gd name="connsiteY66" fmla="*/ 11429 h 89153"/>
              <a:gd name="connsiteX67" fmla="*/ 6857 w 154685"/>
              <a:gd name="connsiteY67" fmla="*/ 0 h 89153"/>
              <a:gd name="connsiteX68" fmla="*/ 7619 w 154685"/>
              <a:gd name="connsiteY68" fmla="*/ 0 h 89153"/>
              <a:gd name="connsiteX69" fmla="*/ 9143 w 154685"/>
              <a:gd name="connsiteY69" fmla="*/ 761 h 89153"/>
              <a:gd name="connsiteX70" fmla="*/ 35051 w 154685"/>
              <a:gd name="connsiteY70" fmla="*/ 7619 h 89153"/>
              <a:gd name="connsiteX71" fmla="*/ 40385 w 154685"/>
              <a:gd name="connsiteY71" fmla="*/ 9144 h 89153"/>
              <a:gd name="connsiteX72" fmla="*/ 46481 w 154685"/>
              <a:gd name="connsiteY72" fmla="*/ 10667 h 89153"/>
              <a:gd name="connsiteX73" fmla="*/ 116585 w 154685"/>
              <a:gd name="connsiteY73" fmla="*/ 29717 h 89153"/>
              <a:gd name="connsiteX74" fmla="*/ 122681 w 154685"/>
              <a:gd name="connsiteY74" fmla="*/ 31241 h 89153"/>
              <a:gd name="connsiteX75" fmla="*/ 128015 w 154685"/>
              <a:gd name="connsiteY75" fmla="*/ 32765 h 89153"/>
              <a:gd name="connsiteX76" fmla="*/ 127253 w 154685"/>
              <a:gd name="connsiteY76" fmla="*/ 32765 h 89153"/>
              <a:gd name="connsiteX77" fmla="*/ 132587 w 154685"/>
              <a:gd name="connsiteY77" fmla="*/ 34289 h 89153"/>
              <a:gd name="connsiteX78" fmla="*/ 148589 w 154685"/>
              <a:gd name="connsiteY78" fmla="*/ 38861 h 89153"/>
              <a:gd name="connsiteX79" fmla="*/ 149351 w 154685"/>
              <a:gd name="connsiteY79" fmla="*/ 38861 h 89153"/>
              <a:gd name="connsiteX80" fmla="*/ 154685 w 154685"/>
              <a:gd name="connsiteY80" fmla="*/ 47244 h 89153"/>
              <a:gd name="connsiteX81" fmla="*/ 146303 w 154685"/>
              <a:gd name="connsiteY81" fmla="*/ 53339 h 89153"/>
              <a:gd name="connsiteX82" fmla="*/ 146303 w 154685"/>
              <a:gd name="connsiteY82" fmla="*/ 52577 h 89153"/>
              <a:gd name="connsiteX83" fmla="*/ 144779 w 154685"/>
              <a:gd name="connsiteY83" fmla="*/ 52577 h 89153"/>
              <a:gd name="connsiteX84" fmla="*/ 140207 w 154685"/>
              <a:gd name="connsiteY84" fmla="*/ 51053 h 89153"/>
              <a:gd name="connsiteX85" fmla="*/ 136397 w 154685"/>
              <a:gd name="connsiteY85" fmla="*/ 50291 h 89153"/>
              <a:gd name="connsiteX86" fmla="*/ 137159 w 154685"/>
              <a:gd name="connsiteY86" fmla="*/ 50291 h 89153"/>
              <a:gd name="connsiteX87" fmla="*/ 133350 w 154685"/>
              <a:gd name="connsiteY87" fmla="*/ 49529 h 89153"/>
              <a:gd name="connsiteX88" fmla="*/ 16763 w 154685"/>
              <a:gd name="connsiteY88" fmla="*/ 17525 h 89153"/>
              <a:gd name="connsiteX89" fmla="*/ 12953 w 154685"/>
              <a:gd name="connsiteY89" fmla="*/ 16763 h 89153"/>
              <a:gd name="connsiteX90" fmla="*/ 12953 w 154685"/>
              <a:gd name="connsiteY90" fmla="*/ 16001 h 89153"/>
              <a:gd name="connsiteX91" fmla="*/ 9905 w 154685"/>
              <a:gd name="connsiteY91" fmla="*/ 15239 h 89153"/>
              <a:gd name="connsiteX92" fmla="*/ 6857 w 154685"/>
              <a:gd name="connsiteY92" fmla="*/ 14477 h 89153"/>
              <a:gd name="connsiteX93" fmla="*/ 5333 w 154685"/>
              <a:gd name="connsiteY93" fmla="*/ 14477 h 89153"/>
              <a:gd name="connsiteX94" fmla="*/ 3809 w 154685"/>
              <a:gd name="connsiteY94" fmla="*/ 13715 h 89153"/>
              <a:gd name="connsiteX95" fmla="*/ 4571 w 154685"/>
              <a:gd name="connsiteY95" fmla="*/ 13715 h 89153"/>
              <a:gd name="connsiteX96" fmla="*/ 3809 w 154685"/>
              <a:gd name="connsiteY96" fmla="*/ 13715 h 89153"/>
              <a:gd name="connsiteX97" fmla="*/ 11429 w 154685"/>
              <a:gd name="connsiteY97" fmla="*/ 2285 h 89153"/>
              <a:gd name="connsiteX98" fmla="*/ 11429 w 154685"/>
              <a:gd name="connsiteY98" fmla="*/ 3047 h 89153"/>
              <a:gd name="connsiteX99" fmla="*/ 12953 w 154685"/>
              <a:gd name="connsiteY99" fmla="*/ 4571 h 89153"/>
              <a:gd name="connsiteX100" fmla="*/ 12953 w 154685"/>
              <a:gd name="connsiteY100" fmla="*/ 5333 h 89153"/>
              <a:gd name="connsiteX101" fmla="*/ 14477 w 154685"/>
              <a:gd name="connsiteY101" fmla="*/ 6857 h 89153"/>
              <a:gd name="connsiteX102" fmla="*/ 13715 w 154685"/>
              <a:gd name="connsiteY102" fmla="*/ 6095 h 89153"/>
              <a:gd name="connsiteX103" fmla="*/ 16763 w 154685"/>
              <a:gd name="connsiteY103" fmla="*/ 10667 h 89153"/>
              <a:gd name="connsiteX104" fmla="*/ 17525 w 154685"/>
              <a:gd name="connsiteY104" fmla="*/ 10667 h 89153"/>
              <a:gd name="connsiteX105" fmla="*/ 20573 w 154685"/>
              <a:gd name="connsiteY105" fmla="*/ 16001 h 89153"/>
              <a:gd name="connsiteX106" fmla="*/ 20573 w 154685"/>
              <a:gd name="connsiteY106" fmla="*/ 16763 h 89153"/>
              <a:gd name="connsiteX107" fmla="*/ 23621 w 154685"/>
              <a:gd name="connsiteY107" fmla="*/ 22859 h 89153"/>
              <a:gd name="connsiteX108" fmla="*/ 24383 w 154685"/>
              <a:gd name="connsiteY108" fmla="*/ 23621 h 89153"/>
              <a:gd name="connsiteX109" fmla="*/ 27431 w 154685"/>
              <a:gd name="connsiteY109" fmla="*/ 29717 h 89153"/>
              <a:gd name="connsiteX110" fmla="*/ 27431 w 154685"/>
              <a:gd name="connsiteY110" fmla="*/ 30479 h 89153"/>
              <a:gd name="connsiteX111" fmla="*/ 28193 w 154685"/>
              <a:gd name="connsiteY111" fmla="*/ 33527 h 89153"/>
              <a:gd name="connsiteX112" fmla="*/ 28193 w 154685"/>
              <a:gd name="connsiteY112" fmla="*/ 34289 h 89153"/>
              <a:gd name="connsiteX113" fmla="*/ 29717 w 154685"/>
              <a:gd name="connsiteY113" fmla="*/ 37338 h 89153"/>
              <a:gd name="connsiteX114" fmla="*/ 29717 w 154685"/>
              <a:gd name="connsiteY114" fmla="*/ 38100 h 89153"/>
              <a:gd name="connsiteX115" fmla="*/ 30479 w 154685"/>
              <a:gd name="connsiteY115" fmla="*/ 41909 h 89153"/>
              <a:gd name="connsiteX116" fmla="*/ 30479 w 154685"/>
              <a:gd name="connsiteY116" fmla="*/ 42671 h 89153"/>
              <a:gd name="connsiteX117" fmla="*/ 27431 w 154685"/>
              <a:gd name="connsiteY117" fmla="*/ 60959 h 89153"/>
              <a:gd name="connsiteX118" fmla="*/ 26669 w 154685"/>
              <a:gd name="connsiteY118" fmla="*/ 61721 h 89153"/>
              <a:gd name="connsiteX119" fmla="*/ 24383 w 154685"/>
              <a:gd name="connsiteY119" fmla="*/ 67817 h 89153"/>
              <a:gd name="connsiteX120" fmla="*/ 23621 w 154685"/>
              <a:gd name="connsiteY120" fmla="*/ 67817 h 89153"/>
              <a:gd name="connsiteX121" fmla="*/ 20573 w 154685"/>
              <a:gd name="connsiteY121" fmla="*/ 73913 h 89153"/>
              <a:gd name="connsiteX122" fmla="*/ 11429 w 154685"/>
              <a:gd name="connsiteY122" fmla="*/ 86105 h 89153"/>
              <a:gd name="connsiteX123" fmla="*/ 11429 w 154685"/>
              <a:gd name="connsiteY123" fmla="*/ 86867 h 89153"/>
              <a:gd name="connsiteX124" fmla="*/ 11429 w 154685"/>
              <a:gd name="connsiteY124" fmla="*/ 86105 h 89153"/>
              <a:gd name="connsiteX125" fmla="*/ 11429 w 154685"/>
              <a:gd name="connsiteY125" fmla="*/ 86867 h 89153"/>
              <a:gd name="connsiteX126" fmla="*/ 3809 w 154685"/>
              <a:gd name="connsiteY126" fmla="*/ 75438 h 89153"/>
              <a:gd name="connsiteX127" fmla="*/ 4571 w 154685"/>
              <a:gd name="connsiteY127" fmla="*/ 75438 h 89153"/>
              <a:gd name="connsiteX128" fmla="*/ 3809 w 154685"/>
              <a:gd name="connsiteY128" fmla="*/ 75438 h 89153"/>
              <a:gd name="connsiteX129" fmla="*/ 5333 w 154685"/>
              <a:gd name="connsiteY129" fmla="*/ 74675 h 89153"/>
              <a:gd name="connsiteX130" fmla="*/ 7619 w 154685"/>
              <a:gd name="connsiteY130" fmla="*/ 74675 h 89153"/>
              <a:gd name="connsiteX131" fmla="*/ 31241 w 154685"/>
              <a:gd name="connsiteY131" fmla="*/ 68579 h 89153"/>
              <a:gd name="connsiteX132" fmla="*/ 36575 w 154685"/>
              <a:gd name="connsiteY132" fmla="*/ 67055 h 89153"/>
              <a:gd name="connsiteX133" fmla="*/ 42671 w 154685"/>
              <a:gd name="connsiteY133" fmla="*/ 65532 h 89153"/>
              <a:gd name="connsiteX134" fmla="*/ 107441 w 154685"/>
              <a:gd name="connsiteY134" fmla="*/ 48767 h 89153"/>
              <a:gd name="connsiteX135" fmla="*/ 113537 w 154685"/>
              <a:gd name="connsiteY135" fmla="*/ 47244 h 89153"/>
              <a:gd name="connsiteX136" fmla="*/ 118871 w 154685"/>
              <a:gd name="connsiteY136" fmla="*/ 45719 h 89153"/>
              <a:gd name="connsiteX137" fmla="*/ 118871 w 154685"/>
              <a:gd name="connsiteY137" fmla="*/ 46482 h 89153"/>
              <a:gd name="connsiteX138" fmla="*/ 124205 w 154685"/>
              <a:gd name="connsiteY138" fmla="*/ 44957 h 89153"/>
              <a:gd name="connsiteX139" fmla="*/ 128777 w 154685"/>
              <a:gd name="connsiteY139" fmla="*/ 43433 h 89153"/>
              <a:gd name="connsiteX140" fmla="*/ 133350 w 154685"/>
              <a:gd name="connsiteY140" fmla="*/ 42671 h 89153"/>
              <a:gd name="connsiteX141" fmla="*/ 137159 w 154685"/>
              <a:gd name="connsiteY141" fmla="*/ 41147 h 89153"/>
              <a:gd name="connsiteX142" fmla="*/ 140207 w 154685"/>
              <a:gd name="connsiteY142" fmla="*/ 40385 h 89153"/>
              <a:gd name="connsiteX143" fmla="*/ 142493 w 154685"/>
              <a:gd name="connsiteY143" fmla="*/ 40385 h 89153"/>
              <a:gd name="connsiteX144" fmla="*/ 142493 w 154685"/>
              <a:gd name="connsiteY144" fmla="*/ 39623 h 89153"/>
              <a:gd name="connsiteX145" fmla="*/ 145541 w 154685"/>
              <a:gd name="connsiteY145" fmla="*/ 39623 h 89153"/>
              <a:gd name="connsiteX146" fmla="*/ 146303 w 154685"/>
              <a:gd name="connsiteY146" fmla="*/ 38861 h 89153"/>
              <a:gd name="connsiteX147" fmla="*/ 154685 w 154685"/>
              <a:gd name="connsiteY147" fmla="*/ 44195 h 89153"/>
              <a:gd name="connsiteX148" fmla="*/ 149351 w 154685"/>
              <a:gd name="connsiteY148" fmla="*/ 53339 h 891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  <a:cxn ang="69">
                <a:pos x="connsiteX69" y="connsiteY69"/>
              </a:cxn>
              <a:cxn ang="70">
                <a:pos x="connsiteX70" y="connsiteY70"/>
              </a:cxn>
              <a:cxn ang="71">
                <a:pos x="connsiteX71" y="connsiteY71"/>
              </a:cxn>
              <a:cxn ang="72">
                <a:pos x="connsiteX72" y="connsiteY72"/>
              </a:cxn>
              <a:cxn ang="73">
                <a:pos x="connsiteX73" y="connsiteY73"/>
              </a:cxn>
              <a:cxn ang="74">
                <a:pos x="connsiteX74" y="connsiteY74"/>
              </a:cxn>
              <a:cxn ang="75">
                <a:pos x="connsiteX75" y="connsiteY75"/>
              </a:cxn>
              <a:cxn ang="76">
                <a:pos x="connsiteX76" y="connsiteY76"/>
              </a:cxn>
              <a:cxn ang="77">
                <a:pos x="connsiteX77" y="connsiteY77"/>
              </a:cxn>
              <a:cxn ang="78">
                <a:pos x="connsiteX78" y="connsiteY78"/>
              </a:cxn>
              <a:cxn ang="79">
                <a:pos x="connsiteX79" y="connsiteY79"/>
              </a:cxn>
              <a:cxn ang="80">
                <a:pos x="connsiteX80" y="connsiteY80"/>
              </a:cxn>
              <a:cxn ang="81">
                <a:pos x="connsiteX81" y="connsiteY81"/>
              </a:cxn>
              <a:cxn ang="82">
                <a:pos x="connsiteX82" y="connsiteY82"/>
              </a:cxn>
              <a:cxn ang="83">
                <a:pos x="connsiteX83" y="connsiteY83"/>
              </a:cxn>
              <a:cxn ang="84">
                <a:pos x="connsiteX84" y="connsiteY84"/>
              </a:cxn>
              <a:cxn ang="85">
                <a:pos x="connsiteX85" y="connsiteY85"/>
              </a:cxn>
              <a:cxn ang="86">
                <a:pos x="connsiteX86" y="connsiteY86"/>
              </a:cxn>
              <a:cxn ang="87">
                <a:pos x="connsiteX87" y="connsiteY87"/>
              </a:cxn>
              <a:cxn ang="88">
                <a:pos x="connsiteX88" y="connsiteY88"/>
              </a:cxn>
              <a:cxn ang="89">
                <a:pos x="connsiteX89" y="connsiteY89"/>
              </a:cxn>
              <a:cxn ang="90">
                <a:pos x="connsiteX90" y="connsiteY90"/>
              </a:cxn>
              <a:cxn ang="91">
                <a:pos x="connsiteX91" y="connsiteY91"/>
              </a:cxn>
              <a:cxn ang="92">
                <a:pos x="connsiteX92" y="connsiteY92"/>
              </a:cxn>
              <a:cxn ang="93">
                <a:pos x="connsiteX93" y="connsiteY93"/>
              </a:cxn>
              <a:cxn ang="94">
                <a:pos x="connsiteX94" y="connsiteY94"/>
              </a:cxn>
              <a:cxn ang="95">
                <a:pos x="connsiteX95" y="connsiteY95"/>
              </a:cxn>
              <a:cxn ang="96">
                <a:pos x="connsiteX96" y="connsiteY96"/>
              </a:cxn>
              <a:cxn ang="97">
                <a:pos x="connsiteX97" y="connsiteY97"/>
              </a:cxn>
              <a:cxn ang="98">
                <a:pos x="connsiteX98" y="connsiteY98"/>
              </a:cxn>
              <a:cxn ang="99">
                <a:pos x="connsiteX99" y="connsiteY99"/>
              </a:cxn>
              <a:cxn ang="100">
                <a:pos x="connsiteX100" y="connsiteY100"/>
              </a:cxn>
              <a:cxn ang="101">
                <a:pos x="connsiteX101" y="connsiteY101"/>
              </a:cxn>
              <a:cxn ang="102">
                <a:pos x="connsiteX102" y="connsiteY102"/>
              </a:cxn>
              <a:cxn ang="103">
                <a:pos x="connsiteX103" y="connsiteY103"/>
              </a:cxn>
              <a:cxn ang="104">
                <a:pos x="connsiteX104" y="connsiteY104"/>
              </a:cxn>
              <a:cxn ang="105">
                <a:pos x="connsiteX105" y="connsiteY105"/>
              </a:cxn>
              <a:cxn ang="106">
                <a:pos x="connsiteX106" y="connsiteY106"/>
              </a:cxn>
              <a:cxn ang="107">
                <a:pos x="connsiteX107" y="connsiteY107"/>
              </a:cxn>
              <a:cxn ang="108">
                <a:pos x="connsiteX108" y="connsiteY108"/>
              </a:cxn>
              <a:cxn ang="109">
                <a:pos x="connsiteX109" y="connsiteY109"/>
              </a:cxn>
              <a:cxn ang="110">
                <a:pos x="connsiteX110" y="connsiteY110"/>
              </a:cxn>
              <a:cxn ang="111">
                <a:pos x="connsiteX111" y="connsiteY111"/>
              </a:cxn>
              <a:cxn ang="112">
                <a:pos x="connsiteX112" y="connsiteY112"/>
              </a:cxn>
              <a:cxn ang="113">
                <a:pos x="connsiteX113" y="connsiteY113"/>
              </a:cxn>
              <a:cxn ang="114">
                <a:pos x="connsiteX114" y="connsiteY114"/>
              </a:cxn>
              <a:cxn ang="115">
                <a:pos x="connsiteX115" y="connsiteY115"/>
              </a:cxn>
              <a:cxn ang="116">
                <a:pos x="connsiteX116" y="connsiteY116"/>
              </a:cxn>
              <a:cxn ang="117">
                <a:pos x="connsiteX117" y="connsiteY117"/>
              </a:cxn>
              <a:cxn ang="118">
                <a:pos x="connsiteX118" y="connsiteY118"/>
              </a:cxn>
              <a:cxn ang="119">
                <a:pos x="connsiteX119" y="connsiteY119"/>
              </a:cxn>
              <a:cxn ang="120">
                <a:pos x="connsiteX120" y="connsiteY120"/>
              </a:cxn>
              <a:cxn ang="121">
                <a:pos x="connsiteX121" y="connsiteY121"/>
              </a:cxn>
              <a:cxn ang="122">
                <a:pos x="connsiteX122" y="connsiteY122"/>
              </a:cxn>
              <a:cxn ang="123">
                <a:pos x="connsiteX123" y="connsiteY123"/>
              </a:cxn>
              <a:cxn ang="124">
                <a:pos x="connsiteX124" y="connsiteY124"/>
              </a:cxn>
              <a:cxn ang="125">
                <a:pos x="connsiteX125" y="connsiteY125"/>
              </a:cxn>
              <a:cxn ang="126">
                <a:pos x="connsiteX126" y="connsiteY126"/>
              </a:cxn>
              <a:cxn ang="127">
                <a:pos x="connsiteX127" y="connsiteY127"/>
              </a:cxn>
              <a:cxn ang="128">
                <a:pos x="connsiteX128" y="connsiteY128"/>
              </a:cxn>
              <a:cxn ang="129">
                <a:pos x="connsiteX129" y="connsiteY129"/>
              </a:cxn>
              <a:cxn ang="130">
                <a:pos x="connsiteX130" y="connsiteY130"/>
              </a:cxn>
              <a:cxn ang="131">
                <a:pos x="connsiteX131" y="connsiteY131"/>
              </a:cxn>
              <a:cxn ang="132">
                <a:pos x="connsiteX132" y="connsiteY132"/>
              </a:cxn>
              <a:cxn ang="133">
                <a:pos x="connsiteX133" y="connsiteY133"/>
              </a:cxn>
              <a:cxn ang="134">
                <a:pos x="connsiteX134" y="connsiteY134"/>
              </a:cxn>
              <a:cxn ang="135">
                <a:pos x="connsiteX135" y="connsiteY135"/>
              </a:cxn>
              <a:cxn ang="136">
                <a:pos x="connsiteX136" y="connsiteY136"/>
              </a:cxn>
              <a:cxn ang="137">
                <a:pos x="connsiteX137" y="connsiteY137"/>
              </a:cxn>
              <a:cxn ang="138">
                <a:pos x="connsiteX138" y="connsiteY138"/>
              </a:cxn>
              <a:cxn ang="139">
                <a:pos x="connsiteX139" y="connsiteY139"/>
              </a:cxn>
              <a:cxn ang="140">
                <a:pos x="connsiteX140" y="connsiteY140"/>
              </a:cxn>
              <a:cxn ang="141">
                <a:pos x="connsiteX141" y="connsiteY141"/>
              </a:cxn>
              <a:cxn ang="142">
                <a:pos x="connsiteX142" y="connsiteY142"/>
              </a:cxn>
              <a:cxn ang="143">
                <a:pos x="connsiteX143" y="connsiteY143"/>
              </a:cxn>
              <a:cxn ang="144">
                <a:pos x="connsiteX144" y="connsiteY144"/>
              </a:cxn>
              <a:cxn ang="145">
                <a:pos x="connsiteX145" y="connsiteY145"/>
              </a:cxn>
              <a:cxn ang="146">
                <a:pos x="connsiteX146" y="connsiteY146"/>
              </a:cxn>
              <a:cxn ang="147">
                <a:pos x="connsiteX147" y="connsiteY147"/>
              </a:cxn>
              <a:cxn ang="148">
                <a:pos x="connsiteX148" y="connsiteY148"/>
              </a:cxn>
            </a:cxnLst>
            <a:rect l="l" t="t" r="r" b="b"/>
            <a:pathLst>
              <a:path w="154685" h="89153">
                <a:moveTo>
                  <a:pt x="149351" y="53339"/>
                </a:moveTo>
                <a:lnTo>
                  <a:pt x="147827" y="53339"/>
                </a:lnTo>
                <a:lnTo>
                  <a:pt x="146303" y="54101"/>
                </a:lnTo>
                <a:lnTo>
                  <a:pt x="144017" y="54863"/>
                </a:lnTo>
                <a:lnTo>
                  <a:pt x="140207" y="55625"/>
                </a:lnTo>
                <a:lnTo>
                  <a:pt x="136397" y="56388"/>
                </a:lnTo>
                <a:lnTo>
                  <a:pt x="132587" y="57150"/>
                </a:lnTo>
                <a:lnTo>
                  <a:pt x="127253" y="58673"/>
                </a:lnTo>
                <a:lnTo>
                  <a:pt x="122681" y="60197"/>
                </a:lnTo>
                <a:lnTo>
                  <a:pt x="121919" y="60197"/>
                </a:lnTo>
                <a:lnTo>
                  <a:pt x="116585" y="61721"/>
                </a:lnTo>
                <a:lnTo>
                  <a:pt x="116585" y="60959"/>
                </a:lnTo>
                <a:lnTo>
                  <a:pt x="110489" y="62483"/>
                </a:lnTo>
                <a:lnTo>
                  <a:pt x="110489" y="63245"/>
                </a:lnTo>
                <a:lnTo>
                  <a:pt x="104393" y="64769"/>
                </a:lnTo>
                <a:lnTo>
                  <a:pt x="104393" y="64007"/>
                </a:lnTo>
                <a:lnTo>
                  <a:pt x="92201" y="67817"/>
                </a:lnTo>
                <a:lnTo>
                  <a:pt x="78485" y="70865"/>
                </a:lnTo>
                <a:cubicBezTo>
                  <a:pt x="64337" y="75717"/>
                  <a:pt x="49402" y="77939"/>
                  <a:pt x="35051" y="82295"/>
                </a:cubicBezTo>
                <a:lnTo>
                  <a:pt x="29717" y="83819"/>
                </a:lnTo>
                <a:lnTo>
                  <a:pt x="24383" y="84582"/>
                </a:lnTo>
                <a:lnTo>
                  <a:pt x="20573" y="86105"/>
                </a:lnTo>
                <a:lnTo>
                  <a:pt x="16763" y="86867"/>
                </a:lnTo>
                <a:lnTo>
                  <a:pt x="13715" y="87629"/>
                </a:lnTo>
                <a:lnTo>
                  <a:pt x="10667" y="88391"/>
                </a:lnTo>
                <a:lnTo>
                  <a:pt x="9143" y="88391"/>
                </a:lnTo>
                <a:lnTo>
                  <a:pt x="7619" y="89153"/>
                </a:lnTo>
                <a:lnTo>
                  <a:pt x="6857" y="89153"/>
                </a:lnTo>
                <a:lnTo>
                  <a:pt x="0" y="77723"/>
                </a:lnTo>
                <a:lnTo>
                  <a:pt x="0" y="76961"/>
                </a:lnTo>
                <a:lnTo>
                  <a:pt x="761" y="76961"/>
                </a:lnTo>
                <a:lnTo>
                  <a:pt x="1523" y="75438"/>
                </a:lnTo>
                <a:lnTo>
                  <a:pt x="1523" y="76200"/>
                </a:lnTo>
                <a:lnTo>
                  <a:pt x="2285" y="74675"/>
                </a:lnTo>
                <a:lnTo>
                  <a:pt x="3809" y="72389"/>
                </a:lnTo>
                <a:lnTo>
                  <a:pt x="3809" y="73151"/>
                </a:lnTo>
                <a:lnTo>
                  <a:pt x="8381" y="66294"/>
                </a:lnTo>
                <a:lnTo>
                  <a:pt x="11429" y="60959"/>
                </a:lnTo>
                <a:lnTo>
                  <a:pt x="11429" y="61721"/>
                </a:lnTo>
                <a:lnTo>
                  <a:pt x="14477" y="55625"/>
                </a:lnTo>
                <a:lnTo>
                  <a:pt x="13715" y="56388"/>
                </a:lnTo>
                <a:lnTo>
                  <a:pt x="15239" y="52577"/>
                </a:lnTo>
                <a:lnTo>
                  <a:pt x="14477" y="53339"/>
                </a:lnTo>
                <a:lnTo>
                  <a:pt x="16001" y="50291"/>
                </a:lnTo>
                <a:lnTo>
                  <a:pt x="15239" y="51053"/>
                </a:lnTo>
                <a:lnTo>
                  <a:pt x="16001" y="48005"/>
                </a:lnTo>
                <a:lnTo>
                  <a:pt x="16001" y="48767"/>
                </a:lnTo>
                <a:lnTo>
                  <a:pt x="16001" y="45719"/>
                </a:lnTo>
                <a:lnTo>
                  <a:pt x="16001" y="46482"/>
                </a:lnTo>
                <a:lnTo>
                  <a:pt x="16001" y="43433"/>
                </a:lnTo>
                <a:lnTo>
                  <a:pt x="16001" y="44195"/>
                </a:lnTo>
                <a:lnTo>
                  <a:pt x="15239" y="40385"/>
                </a:lnTo>
                <a:lnTo>
                  <a:pt x="16001" y="41147"/>
                </a:lnTo>
                <a:lnTo>
                  <a:pt x="14477" y="38100"/>
                </a:lnTo>
                <a:lnTo>
                  <a:pt x="15239" y="38100"/>
                </a:lnTo>
                <a:lnTo>
                  <a:pt x="13715" y="35051"/>
                </a:lnTo>
                <a:lnTo>
                  <a:pt x="13715" y="35813"/>
                </a:lnTo>
                <a:lnTo>
                  <a:pt x="11429" y="28955"/>
                </a:lnTo>
                <a:lnTo>
                  <a:pt x="11429" y="29717"/>
                </a:lnTo>
                <a:lnTo>
                  <a:pt x="8381" y="23621"/>
                </a:lnTo>
                <a:lnTo>
                  <a:pt x="5333" y="18288"/>
                </a:lnTo>
                <a:lnTo>
                  <a:pt x="5333" y="19050"/>
                </a:lnTo>
                <a:lnTo>
                  <a:pt x="2285" y="14477"/>
                </a:lnTo>
                <a:lnTo>
                  <a:pt x="1523" y="12953"/>
                </a:lnTo>
                <a:lnTo>
                  <a:pt x="1523" y="13715"/>
                </a:lnTo>
                <a:lnTo>
                  <a:pt x="761" y="12191"/>
                </a:lnTo>
                <a:lnTo>
                  <a:pt x="0" y="11429"/>
                </a:lnTo>
                <a:lnTo>
                  <a:pt x="6857" y="0"/>
                </a:lnTo>
                <a:lnTo>
                  <a:pt x="7619" y="0"/>
                </a:lnTo>
                <a:lnTo>
                  <a:pt x="9143" y="761"/>
                </a:lnTo>
                <a:cubicBezTo>
                  <a:pt x="15735" y="1473"/>
                  <a:pt x="28219" y="5956"/>
                  <a:pt x="35051" y="7619"/>
                </a:cubicBezTo>
                <a:lnTo>
                  <a:pt x="40385" y="9144"/>
                </a:lnTo>
                <a:lnTo>
                  <a:pt x="46481" y="10667"/>
                </a:lnTo>
                <a:cubicBezTo>
                  <a:pt x="70167" y="17627"/>
                  <a:pt x="92951" y="23088"/>
                  <a:pt x="116585" y="29717"/>
                </a:cubicBezTo>
                <a:lnTo>
                  <a:pt x="122681" y="31241"/>
                </a:lnTo>
                <a:lnTo>
                  <a:pt x="128015" y="32765"/>
                </a:lnTo>
                <a:lnTo>
                  <a:pt x="127253" y="32765"/>
                </a:lnTo>
                <a:lnTo>
                  <a:pt x="132587" y="34289"/>
                </a:lnTo>
                <a:cubicBezTo>
                  <a:pt x="138112" y="36550"/>
                  <a:pt x="142747" y="36474"/>
                  <a:pt x="148589" y="38861"/>
                </a:cubicBezTo>
                <a:lnTo>
                  <a:pt x="149351" y="38861"/>
                </a:lnTo>
                <a:cubicBezTo>
                  <a:pt x="153161" y="39623"/>
                  <a:pt x="156209" y="43433"/>
                  <a:pt x="154685" y="47244"/>
                </a:cubicBezTo>
                <a:cubicBezTo>
                  <a:pt x="153923" y="51053"/>
                  <a:pt x="150113" y="54101"/>
                  <a:pt x="146303" y="53339"/>
                </a:cubicBezTo>
                <a:lnTo>
                  <a:pt x="146303" y="52577"/>
                </a:lnTo>
                <a:lnTo>
                  <a:pt x="144779" y="52577"/>
                </a:lnTo>
                <a:lnTo>
                  <a:pt x="140207" y="51053"/>
                </a:lnTo>
                <a:lnTo>
                  <a:pt x="136397" y="50291"/>
                </a:lnTo>
                <a:lnTo>
                  <a:pt x="137159" y="50291"/>
                </a:lnTo>
                <a:lnTo>
                  <a:pt x="133350" y="49529"/>
                </a:lnTo>
                <a:cubicBezTo>
                  <a:pt x="94754" y="38874"/>
                  <a:pt x="55536" y="27698"/>
                  <a:pt x="16763" y="17525"/>
                </a:cubicBezTo>
                <a:lnTo>
                  <a:pt x="12953" y="16763"/>
                </a:lnTo>
                <a:lnTo>
                  <a:pt x="12953" y="16001"/>
                </a:lnTo>
                <a:lnTo>
                  <a:pt x="9905" y="15239"/>
                </a:lnTo>
                <a:lnTo>
                  <a:pt x="6857" y="14477"/>
                </a:lnTo>
                <a:lnTo>
                  <a:pt x="5333" y="14477"/>
                </a:lnTo>
                <a:lnTo>
                  <a:pt x="3809" y="13715"/>
                </a:lnTo>
                <a:lnTo>
                  <a:pt x="4571" y="13715"/>
                </a:lnTo>
                <a:lnTo>
                  <a:pt x="3809" y="13715"/>
                </a:lnTo>
                <a:lnTo>
                  <a:pt x="11429" y="2285"/>
                </a:lnTo>
                <a:lnTo>
                  <a:pt x="11429" y="3047"/>
                </a:lnTo>
                <a:lnTo>
                  <a:pt x="12953" y="4571"/>
                </a:lnTo>
                <a:lnTo>
                  <a:pt x="12953" y="5333"/>
                </a:lnTo>
                <a:lnTo>
                  <a:pt x="14477" y="6857"/>
                </a:lnTo>
                <a:lnTo>
                  <a:pt x="13715" y="6095"/>
                </a:lnTo>
                <a:lnTo>
                  <a:pt x="16763" y="10667"/>
                </a:lnTo>
                <a:lnTo>
                  <a:pt x="17525" y="10667"/>
                </a:lnTo>
                <a:lnTo>
                  <a:pt x="20573" y="16001"/>
                </a:lnTo>
                <a:lnTo>
                  <a:pt x="20573" y="16763"/>
                </a:lnTo>
                <a:lnTo>
                  <a:pt x="23621" y="22859"/>
                </a:lnTo>
                <a:lnTo>
                  <a:pt x="24383" y="23621"/>
                </a:lnTo>
                <a:lnTo>
                  <a:pt x="27431" y="29717"/>
                </a:lnTo>
                <a:lnTo>
                  <a:pt x="27431" y="30479"/>
                </a:lnTo>
                <a:lnTo>
                  <a:pt x="28193" y="33527"/>
                </a:lnTo>
                <a:lnTo>
                  <a:pt x="28193" y="34289"/>
                </a:lnTo>
                <a:lnTo>
                  <a:pt x="29717" y="37338"/>
                </a:lnTo>
                <a:lnTo>
                  <a:pt x="29717" y="38100"/>
                </a:lnTo>
                <a:lnTo>
                  <a:pt x="30479" y="41909"/>
                </a:lnTo>
                <a:lnTo>
                  <a:pt x="30479" y="42671"/>
                </a:lnTo>
                <a:cubicBezTo>
                  <a:pt x="30949" y="54444"/>
                  <a:pt x="29705" y="51231"/>
                  <a:pt x="27431" y="60959"/>
                </a:cubicBezTo>
                <a:lnTo>
                  <a:pt x="26669" y="61721"/>
                </a:lnTo>
                <a:lnTo>
                  <a:pt x="24383" y="67817"/>
                </a:lnTo>
                <a:lnTo>
                  <a:pt x="23621" y="67817"/>
                </a:lnTo>
                <a:lnTo>
                  <a:pt x="20573" y="73913"/>
                </a:lnTo>
                <a:cubicBezTo>
                  <a:pt x="17906" y="77127"/>
                  <a:pt x="14274" y="83006"/>
                  <a:pt x="11429" y="86105"/>
                </a:cubicBezTo>
                <a:lnTo>
                  <a:pt x="11429" y="86867"/>
                </a:lnTo>
                <a:lnTo>
                  <a:pt x="11429" y="86105"/>
                </a:lnTo>
                <a:lnTo>
                  <a:pt x="11429" y="86867"/>
                </a:lnTo>
                <a:lnTo>
                  <a:pt x="3809" y="75438"/>
                </a:lnTo>
                <a:lnTo>
                  <a:pt x="4571" y="75438"/>
                </a:lnTo>
                <a:lnTo>
                  <a:pt x="3809" y="75438"/>
                </a:lnTo>
                <a:lnTo>
                  <a:pt x="5333" y="74675"/>
                </a:lnTo>
                <a:lnTo>
                  <a:pt x="7619" y="74675"/>
                </a:lnTo>
                <a:cubicBezTo>
                  <a:pt x="14668" y="72504"/>
                  <a:pt x="24079" y="69392"/>
                  <a:pt x="31241" y="68579"/>
                </a:cubicBezTo>
                <a:lnTo>
                  <a:pt x="36575" y="67055"/>
                </a:lnTo>
                <a:lnTo>
                  <a:pt x="42671" y="65532"/>
                </a:lnTo>
                <a:cubicBezTo>
                  <a:pt x="64350" y="60235"/>
                  <a:pt x="85902" y="54571"/>
                  <a:pt x="107441" y="48767"/>
                </a:cubicBezTo>
                <a:lnTo>
                  <a:pt x="113537" y="47244"/>
                </a:lnTo>
                <a:lnTo>
                  <a:pt x="118871" y="45719"/>
                </a:lnTo>
                <a:lnTo>
                  <a:pt x="118871" y="46482"/>
                </a:lnTo>
                <a:lnTo>
                  <a:pt x="124205" y="44957"/>
                </a:lnTo>
                <a:lnTo>
                  <a:pt x="128777" y="43433"/>
                </a:lnTo>
                <a:lnTo>
                  <a:pt x="133350" y="42671"/>
                </a:lnTo>
                <a:lnTo>
                  <a:pt x="137159" y="41147"/>
                </a:lnTo>
                <a:lnTo>
                  <a:pt x="140207" y="40385"/>
                </a:lnTo>
                <a:lnTo>
                  <a:pt x="142493" y="40385"/>
                </a:lnTo>
                <a:lnTo>
                  <a:pt x="142493" y="39623"/>
                </a:lnTo>
                <a:lnTo>
                  <a:pt x="145541" y="39623"/>
                </a:lnTo>
                <a:lnTo>
                  <a:pt x="146303" y="38861"/>
                </a:lnTo>
                <a:cubicBezTo>
                  <a:pt x="150113" y="38100"/>
                  <a:pt x="153923" y="40385"/>
                  <a:pt x="154685" y="44195"/>
                </a:cubicBezTo>
                <a:cubicBezTo>
                  <a:pt x="156209" y="48005"/>
                  <a:pt x="153161" y="51815"/>
                  <a:pt x="149351" y="53339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22" name="Freeform 3"/>
          <p:cNvSpPr/>
          <p:nvPr/>
        </p:nvSpPr>
        <p:spPr>
          <a:xfrm>
            <a:off x="5117223" y="3880865"/>
            <a:ext cx="134111" cy="172212"/>
          </a:xfrm>
          <a:custGeom>
            <a:avLst/>
            <a:gdLst>
              <a:gd name="connsiteX0" fmla="*/ 0 w 134111"/>
              <a:gd name="connsiteY0" fmla="*/ 172212 h 172212"/>
              <a:gd name="connsiteX1" fmla="*/ 0 w 134111"/>
              <a:gd name="connsiteY1" fmla="*/ 0 h 172212"/>
              <a:gd name="connsiteX2" fmla="*/ 22859 w 134111"/>
              <a:gd name="connsiteY2" fmla="*/ 0 h 172212"/>
              <a:gd name="connsiteX3" fmla="*/ 22859 w 134111"/>
              <a:gd name="connsiteY3" fmla="*/ 70866 h 172212"/>
              <a:gd name="connsiteX4" fmla="*/ 111252 w 134111"/>
              <a:gd name="connsiteY4" fmla="*/ 70866 h 172212"/>
              <a:gd name="connsiteX5" fmla="*/ 111252 w 134111"/>
              <a:gd name="connsiteY5" fmla="*/ 0 h 172212"/>
              <a:gd name="connsiteX6" fmla="*/ 134111 w 134111"/>
              <a:gd name="connsiteY6" fmla="*/ 0 h 172212"/>
              <a:gd name="connsiteX7" fmla="*/ 134111 w 134111"/>
              <a:gd name="connsiteY7" fmla="*/ 172212 h 172212"/>
              <a:gd name="connsiteX8" fmla="*/ 111252 w 134111"/>
              <a:gd name="connsiteY8" fmla="*/ 172212 h 172212"/>
              <a:gd name="connsiteX9" fmla="*/ 111252 w 134111"/>
              <a:gd name="connsiteY9" fmla="*/ 90678 h 172212"/>
              <a:gd name="connsiteX10" fmla="*/ 22859 w 134111"/>
              <a:gd name="connsiteY10" fmla="*/ 90678 h 172212"/>
              <a:gd name="connsiteX11" fmla="*/ 22859 w 134111"/>
              <a:gd name="connsiteY11" fmla="*/ 172212 h 172212"/>
              <a:gd name="connsiteX12" fmla="*/ 0 w 134111"/>
              <a:gd name="connsiteY12" fmla="*/ 172212 h 1722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34111" h="172212">
                <a:moveTo>
                  <a:pt x="0" y="172212"/>
                </a:moveTo>
                <a:lnTo>
                  <a:pt x="0" y="0"/>
                </a:lnTo>
                <a:lnTo>
                  <a:pt x="22859" y="0"/>
                </a:lnTo>
                <a:lnTo>
                  <a:pt x="22859" y="70866"/>
                </a:lnTo>
                <a:lnTo>
                  <a:pt x="111252" y="70866"/>
                </a:lnTo>
                <a:lnTo>
                  <a:pt x="111252" y="0"/>
                </a:lnTo>
                <a:lnTo>
                  <a:pt x="134111" y="0"/>
                </a:lnTo>
                <a:lnTo>
                  <a:pt x="134111" y="172212"/>
                </a:lnTo>
                <a:lnTo>
                  <a:pt x="111252" y="172212"/>
                </a:lnTo>
                <a:lnTo>
                  <a:pt x="111252" y="90678"/>
                </a:lnTo>
                <a:lnTo>
                  <a:pt x="22859" y="90678"/>
                </a:lnTo>
                <a:lnTo>
                  <a:pt x="22859" y="172212"/>
                </a:lnTo>
                <a:lnTo>
                  <a:pt x="0" y="172212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23" name="Freeform 3"/>
          <p:cNvSpPr/>
          <p:nvPr/>
        </p:nvSpPr>
        <p:spPr>
          <a:xfrm>
            <a:off x="5360289" y="3953255"/>
            <a:ext cx="24384" cy="24384"/>
          </a:xfrm>
          <a:custGeom>
            <a:avLst/>
            <a:gdLst>
              <a:gd name="connsiteX0" fmla="*/ 0 w 24384"/>
              <a:gd name="connsiteY0" fmla="*/ 0 h 24384"/>
              <a:gd name="connsiteX1" fmla="*/ 0 w 24384"/>
              <a:gd name="connsiteY1" fmla="*/ 24384 h 24384"/>
              <a:gd name="connsiteX2" fmla="*/ 24383 w 24384"/>
              <a:gd name="connsiteY2" fmla="*/ 24384 h 24384"/>
              <a:gd name="connsiteX3" fmla="*/ 24383 w 24384"/>
              <a:gd name="connsiteY3" fmla="*/ 0 h 24384"/>
              <a:gd name="connsiteX4" fmla="*/ 0 w 24384"/>
              <a:gd name="connsiteY4" fmla="*/ 0 h 243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384" h="24384">
                <a:moveTo>
                  <a:pt x="0" y="0"/>
                </a:moveTo>
                <a:lnTo>
                  <a:pt x="0" y="24384"/>
                </a:lnTo>
                <a:lnTo>
                  <a:pt x="24383" y="24384"/>
                </a:lnTo>
                <a:lnTo>
                  <a:pt x="24383" y="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24" name="Freeform 3"/>
          <p:cNvSpPr/>
          <p:nvPr/>
        </p:nvSpPr>
        <p:spPr>
          <a:xfrm>
            <a:off x="5479160" y="3884676"/>
            <a:ext cx="151638" cy="178308"/>
          </a:xfrm>
          <a:custGeom>
            <a:avLst/>
            <a:gdLst>
              <a:gd name="connsiteX0" fmla="*/ 129540 w 151638"/>
              <a:gd name="connsiteY0" fmla="*/ 115061 h 178308"/>
              <a:gd name="connsiteX1" fmla="*/ 151638 w 151638"/>
              <a:gd name="connsiteY1" fmla="*/ 120395 h 178308"/>
              <a:gd name="connsiteX2" fmla="*/ 126492 w 151638"/>
              <a:gd name="connsiteY2" fmla="*/ 163067 h 178308"/>
              <a:gd name="connsiteX3" fmla="*/ 80771 w 151638"/>
              <a:gd name="connsiteY3" fmla="*/ 178308 h 178308"/>
              <a:gd name="connsiteX4" fmla="*/ 35814 w 151638"/>
              <a:gd name="connsiteY4" fmla="*/ 166877 h 178308"/>
              <a:gd name="connsiteX5" fmla="*/ 9144 w 151638"/>
              <a:gd name="connsiteY5" fmla="*/ 134111 h 178308"/>
              <a:gd name="connsiteX6" fmla="*/ 0 w 151638"/>
              <a:gd name="connsiteY6" fmla="*/ 87629 h 178308"/>
              <a:gd name="connsiteX7" fmla="*/ 10668 w 151638"/>
              <a:gd name="connsiteY7" fmla="*/ 41147 h 178308"/>
              <a:gd name="connsiteX8" fmla="*/ 39623 w 151638"/>
              <a:gd name="connsiteY8" fmla="*/ 10667 h 178308"/>
              <a:gd name="connsiteX9" fmla="*/ 81533 w 151638"/>
              <a:gd name="connsiteY9" fmla="*/ 0 h 178308"/>
              <a:gd name="connsiteX10" fmla="*/ 124206 w 151638"/>
              <a:gd name="connsiteY10" fmla="*/ 13715 h 178308"/>
              <a:gd name="connsiteX11" fmla="*/ 148590 w 151638"/>
              <a:gd name="connsiteY11" fmla="*/ 50291 h 178308"/>
              <a:gd name="connsiteX12" fmla="*/ 126492 w 151638"/>
              <a:gd name="connsiteY12" fmla="*/ 55626 h 178308"/>
              <a:gd name="connsiteX13" fmla="*/ 108966 w 151638"/>
              <a:gd name="connsiteY13" fmla="*/ 28194 h 178308"/>
              <a:gd name="connsiteX14" fmla="*/ 80771 w 151638"/>
              <a:gd name="connsiteY14" fmla="*/ 19811 h 178308"/>
              <a:gd name="connsiteX15" fmla="*/ 48006 w 151638"/>
              <a:gd name="connsiteY15" fmla="*/ 28955 h 178308"/>
              <a:gd name="connsiteX16" fmla="*/ 28956 w 151638"/>
              <a:gd name="connsiteY16" fmla="*/ 54864 h 178308"/>
              <a:gd name="connsiteX17" fmla="*/ 23621 w 151638"/>
              <a:gd name="connsiteY17" fmla="*/ 87629 h 178308"/>
              <a:gd name="connsiteX18" fmla="*/ 29718 w 151638"/>
              <a:gd name="connsiteY18" fmla="*/ 125729 h 178308"/>
              <a:gd name="connsiteX19" fmla="*/ 49530 w 151638"/>
              <a:gd name="connsiteY19" fmla="*/ 150114 h 178308"/>
              <a:gd name="connsiteX20" fmla="*/ 79247 w 151638"/>
              <a:gd name="connsiteY20" fmla="*/ 158495 h 178308"/>
              <a:gd name="connsiteX21" fmla="*/ 111252 w 151638"/>
              <a:gd name="connsiteY21" fmla="*/ 147827 h 178308"/>
              <a:gd name="connsiteX22" fmla="*/ 129540 w 151638"/>
              <a:gd name="connsiteY22" fmla="*/ 115061 h 1783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151638" h="178308">
                <a:moveTo>
                  <a:pt x="129540" y="115061"/>
                </a:moveTo>
                <a:lnTo>
                  <a:pt x="151638" y="120395"/>
                </a:lnTo>
                <a:cubicBezTo>
                  <a:pt x="147066" y="139445"/>
                  <a:pt x="138683" y="153161"/>
                  <a:pt x="126492" y="163067"/>
                </a:cubicBezTo>
                <a:cubicBezTo>
                  <a:pt x="113538" y="172973"/>
                  <a:pt x="99059" y="178308"/>
                  <a:pt x="80771" y="178308"/>
                </a:cubicBezTo>
                <a:cubicBezTo>
                  <a:pt x="62483" y="178308"/>
                  <a:pt x="47244" y="174497"/>
                  <a:pt x="35814" y="166877"/>
                </a:cubicBezTo>
                <a:cubicBezTo>
                  <a:pt x="24383" y="159258"/>
                  <a:pt x="15240" y="147827"/>
                  <a:pt x="9144" y="134111"/>
                </a:cubicBezTo>
                <a:cubicBezTo>
                  <a:pt x="3047" y="119633"/>
                  <a:pt x="0" y="104394"/>
                  <a:pt x="0" y="87629"/>
                </a:cubicBezTo>
                <a:cubicBezTo>
                  <a:pt x="0" y="70103"/>
                  <a:pt x="3809" y="54102"/>
                  <a:pt x="10668" y="41147"/>
                </a:cubicBezTo>
                <a:cubicBezTo>
                  <a:pt x="17526" y="27432"/>
                  <a:pt x="27432" y="17526"/>
                  <a:pt x="39623" y="10667"/>
                </a:cubicBezTo>
                <a:cubicBezTo>
                  <a:pt x="52578" y="3809"/>
                  <a:pt x="66294" y="0"/>
                  <a:pt x="81533" y="0"/>
                </a:cubicBezTo>
                <a:cubicBezTo>
                  <a:pt x="98297" y="0"/>
                  <a:pt x="112776" y="4571"/>
                  <a:pt x="124206" y="13715"/>
                </a:cubicBezTo>
                <a:cubicBezTo>
                  <a:pt x="136397" y="22097"/>
                  <a:pt x="144018" y="34289"/>
                  <a:pt x="148590" y="50291"/>
                </a:cubicBezTo>
                <a:lnTo>
                  <a:pt x="126492" y="55626"/>
                </a:lnTo>
                <a:cubicBezTo>
                  <a:pt x="122682" y="43433"/>
                  <a:pt x="116585" y="34289"/>
                  <a:pt x="108966" y="28194"/>
                </a:cubicBezTo>
                <a:cubicBezTo>
                  <a:pt x="102107" y="22859"/>
                  <a:pt x="92202" y="19811"/>
                  <a:pt x="80771" y="19811"/>
                </a:cubicBezTo>
                <a:cubicBezTo>
                  <a:pt x="67818" y="19811"/>
                  <a:pt x="56388" y="22859"/>
                  <a:pt x="48006" y="28955"/>
                </a:cubicBezTo>
                <a:cubicBezTo>
                  <a:pt x="38861" y="35814"/>
                  <a:pt x="32766" y="44195"/>
                  <a:pt x="28956" y="54864"/>
                </a:cubicBezTo>
                <a:cubicBezTo>
                  <a:pt x="25145" y="65532"/>
                  <a:pt x="23621" y="76200"/>
                  <a:pt x="23621" y="87629"/>
                </a:cubicBezTo>
                <a:cubicBezTo>
                  <a:pt x="23621" y="102108"/>
                  <a:pt x="25907" y="115061"/>
                  <a:pt x="29718" y="125729"/>
                </a:cubicBezTo>
                <a:cubicBezTo>
                  <a:pt x="34290" y="137159"/>
                  <a:pt x="41147" y="144779"/>
                  <a:pt x="49530" y="150114"/>
                </a:cubicBezTo>
                <a:cubicBezTo>
                  <a:pt x="58673" y="155447"/>
                  <a:pt x="68580" y="158495"/>
                  <a:pt x="79247" y="158495"/>
                </a:cubicBezTo>
                <a:cubicBezTo>
                  <a:pt x="91440" y="158495"/>
                  <a:pt x="102107" y="154685"/>
                  <a:pt x="111252" y="147827"/>
                </a:cubicBezTo>
                <a:cubicBezTo>
                  <a:pt x="120395" y="140208"/>
                  <a:pt x="125730" y="129539"/>
                  <a:pt x="129540" y="115061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25" name="Freeform 3"/>
          <p:cNvSpPr/>
          <p:nvPr/>
        </p:nvSpPr>
        <p:spPr>
          <a:xfrm>
            <a:off x="5653671" y="3887723"/>
            <a:ext cx="21335" cy="172211"/>
          </a:xfrm>
          <a:custGeom>
            <a:avLst/>
            <a:gdLst>
              <a:gd name="connsiteX0" fmla="*/ 10667 w 21335"/>
              <a:gd name="connsiteY0" fmla="*/ 0 h 172211"/>
              <a:gd name="connsiteX1" fmla="*/ 10667 w 21335"/>
              <a:gd name="connsiteY1" fmla="*/ 172211 h 1722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335" h="172211">
                <a:moveTo>
                  <a:pt x="10667" y="0"/>
                </a:moveTo>
                <a:lnTo>
                  <a:pt x="10667" y="172211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26" name="Freeform 3"/>
          <p:cNvSpPr/>
          <p:nvPr/>
        </p:nvSpPr>
        <p:spPr>
          <a:xfrm>
            <a:off x="5542419" y="3774185"/>
            <a:ext cx="24383" cy="23622"/>
          </a:xfrm>
          <a:custGeom>
            <a:avLst/>
            <a:gdLst>
              <a:gd name="connsiteX0" fmla="*/ 0 w 24383"/>
              <a:gd name="connsiteY0" fmla="*/ 0 h 23622"/>
              <a:gd name="connsiteX1" fmla="*/ 0 w 24383"/>
              <a:gd name="connsiteY1" fmla="*/ 23622 h 23622"/>
              <a:gd name="connsiteX2" fmla="*/ 24383 w 24383"/>
              <a:gd name="connsiteY2" fmla="*/ 23622 h 23622"/>
              <a:gd name="connsiteX3" fmla="*/ 24383 w 24383"/>
              <a:gd name="connsiteY3" fmla="*/ 0 h 23622"/>
              <a:gd name="connsiteX4" fmla="*/ 0 w 24383"/>
              <a:gd name="connsiteY4" fmla="*/ 0 h 236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383" h="23622">
                <a:moveTo>
                  <a:pt x="0" y="0"/>
                </a:moveTo>
                <a:lnTo>
                  <a:pt x="0" y="23622"/>
                </a:lnTo>
                <a:lnTo>
                  <a:pt x="24383" y="23622"/>
                </a:lnTo>
                <a:lnTo>
                  <a:pt x="24383" y="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27" name="Freeform 3"/>
          <p:cNvSpPr/>
          <p:nvPr/>
        </p:nvSpPr>
        <p:spPr>
          <a:xfrm>
            <a:off x="5607939" y="3774185"/>
            <a:ext cx="24383" cy="23622"/>
          </a:xfrm>
          <a:custGeom>
            <a:avLst/>
            <a:gdLst>
              <a:gd name="connsiteX0" fmla="*/ 0 w 24383"/>
              <a:gd name="connsiteY0" fmla="*/ 0 h 23622"/>
              <a:gd name="connsiteX1" fmla="*/ 0 w 24383"/>
              <a:gd name="connsiteY1" fmla="*/ 23622 h 23622"/>
              <a:gd name="connsiteX2" fmla="*/ 24383 w 24383"/>
              <a:gd name="connsiteY2" fmla="*/ 23622 h 23622"/>
              <a:gd name="connsiteX3" fmla="*/ 24383 w 24383"/>
              <a:gd name="connsiteY3" fmla="*/ 0 h 23622"/>
              <a:gd name="connsiteX4" fmla="*/ 0 w 24383"/>
              <a:gd name="connsiteY4" fmla="*/ 0 h 236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383" h="23622">
                <a:moveTo>
                  <a:pt x="0" y="0"/>
                </a:moveTo>
                <a:lnTo>
                  <a:pt x="0" y="23622"/>
                </a:lnTo>
                <a:lnTo>
                  <a:pt x="24383" y="23622"/>
                </a:lnTo>
                <a:lnTo>
                  <a:pt x="24383" y="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28" name="Freeform 3"/>
          <p:cNvSpPr/>
          <p:nvPr/>
        </p:nvSpPr>
        <p:spPr>
          <a:xfrm>
            <a:off x="5542419" y="4121658"/>
            <a:ext cx="24383" cy="24384"/>
          </a:xfrm>
          <a:custGeom>
            <a:avLst/>
            <a:gdLst>
              <a:gd name="connsiteX0" fmla="*/ 0 w 24383"/>
              <a:gd name="connsiteY0" fmla="*/ 0 h 24384"/>
              <a:gd name="connsiteX1" fmla="*/ 0 w 24383"/>
              <a:gd name="connsiteY1" fmla="*/ 24383 h 24384"/>
              <a:gd name="connsiteX2" fmla="*/ 24383 w 24383"/>
              <a:gd name="connsiteY2" fmla="*/ 24383 h 24384"/>
              <a:gd name="connsiteX3" fmla="*/ 24383 w 24383"/>
              <a:gd name="connsiteY3" fmla="*/ 0 h 24384"/>
              <a:gd name="connsiteX4" fmla="*/ 0 w 24383"/>
              <a:gd name="connsiteY4" fmla="*/ 0 h 243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383" h="24384">
                <a:moveTo>
                  <a:pt x="0" y="0"/>
                </a:moveTo>
                <a:lnTo>
                  <a:pt x="0" y="24383"/>
                </a:lnTo>
                <a:lnTo>
                  <a:pt x="24383" y="24383"/>
                </a:lnTo>
                <a:lnTo>
                  <a:pt x="24383" y="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29" name="Freeform 3"/>
          <p:cNvSpPr/>
          <p:nvPr/>
        </p:nvSpPr>
        <p:spPr>
          <a:xfrm>
            <a:off x="5607939" y="4121658"/>
            <a:ext cx="24383" cy="24384"/>
          </a:xfrm>
          <a:custGeom>
            <a:avLst/>
            <a:gdLst>
              <a:gd name="connsiteX0" fmla="*/ 0 w 24383"/>
              <a:gd name="connsiteY0" fmla="*/ 0 h 24384"/>
              <a:gd name="connsiteX1" fmla="*/ 0 w 24383"/>
              <a:gd name="connsiteY1" fmla="*/ 24383 h 24384"/>
              <a:gd name="connsiteX2" fmla="*/ 24383 w 24383"/>
              <a:gd name="connsiteY2" fmla="*/ 24383 h 24384"/>
              <a:gd name="connsiteX3" fmla="*/ 24383 w 24383"/>
              <a:gd name="connsiteY3" fmla="*/ 0 h 24384"/>
              <a:gd name="connsiteX4" fmla="*/ 0 w 24383"/>
              <a:gd name="connsiteY4" fmla="*/ 0 h 243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383" h="24384">
                <a:moveTo>
                  <a:pt x="0" y="0"/>
                </a:moveTo>
                <a:lnTo>
                  <a:pt x="0" y="24383"/>
                </a:lnTo>
                <a:lnTo>
                  <a:pt x="24383" y="24383"/>
                </a:lnTo>
                <a:lnTo>
                  <a:pt x="24383" y="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30" name="Freeform 3"/>
          <p:cNvSpPr/>
          <p:nvPr/>
        </p:nvSpPr>
        <p:spPr>
          <a:xfrm>
            <a:off x="5729871" y="3925061"/>
            <a:ext cx="24383" cy="23622"/>
          </a:xfrm>
          <a:custGeom>
            <a:avLst/>
            <a:gdLst>
              <a:gd name="connsiteX0" fmla="*/ 0 w 24383"/>
              <a:gd name="connsiteY0" fmla="*/ 0 h 23622"/>
              <a:gd name="connsiteX1" fmla="*/ 0 w 24383"/>
              <a:gd name="connsiteY1" fmla="*/ 23622 h 23622"/>
              <a:gd name="connsiteX2" fmla="*/ 24383 w 24383"/>
              <a:gd name="connsiteY2" fmla="*/ 23622 h 23622"/>
              <a:gd name="connsiteX3" fmla="*/ 24383 w 24383"/>
              <a:gd name="connsiteY3" fmla="*/ 0 h 23622"/>
              <a:gd name="connsiteX4" fmla="*/ 0 w 24383"/>
              <a:gd name="connsiteY4" fmla="*/ 0 h 236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383" h="23622">
                <a:moveTo>
                  <a:pt x="0" y="0"/>
                </a:moveTo>
                <a:lnTo>
                  <a:pt x="0" y="23622"/>
                </a:lnTo>
                <a:lnTo>
                  <a:pt x="24383" y="23622"/>
                </a:lnTo>
                <a:lnTo>
                  <a:pt x="24383" y="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31" name="Freeform 3"/>
          <p:cNvSpPr/>
          <p:nvPr/>
        </p:nvSpPr>
        <p:spPr>
          <a:xfrm>
            <a:off x="5729871" y="3990594"/>
            <a:ext cx="24383" cy="23621"/>
          </a:xfrm>
          <a:custGeom>
            <a:avLst/>
            <a:gdLst>
              <a:gd name="connsiteX0" fmla="*/ 0 w 24383"/>
              <a:gd name="connsiteY0" fmla="*/ 0 h 23621"/>
              <a:gd name="connsiteX1" fmla="*/ 0 w 24383"/>
              <a:gd name="connsiteY1" fmla="*/ 23621 h 23621"/>
              <a:gd name="connsiteX2" fmla="*/ 24383 w 24383"/>
              <a:gd name="connsiteY2" fmla="*/ 23621 h 23621"/>
              <a:gd name="connsiteX3" fmla="*/ 24383 w 24383"/>
              <a:gd name="connsiteY3" fmla="*/ 0 h 23621"/>
              <a:gd name="connsiteX4" fmla="*/ 0 w 24383"/>
              <a:gd name="connsiteY4" fmla="*/ 0 h 236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383" h="23621">
                <a:moveTo>
                  <a:pt x="0" y="0"/>
                </a:moveTo>
                <a:lnTo>
                  <a:pt x="0" y="23621"/>
                </a:lnTo>
                <a:lnTo>
                  <a:pt x="24383" y="23621"/>
                </a:lnTo>
                <a:lnTo>
                  <a:pt x="24383" y="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32" name="Freeform 3"/>
          <p:cNvSpPr/>
          <p:nvPr/>
        </p:nvSpPr>
        <p:spPr>
          <a:xfrm>
            <a:off x="5421248" y="3954779"/>
            <a:ext cx="23621" cy="23622"/>
          </a:xfrm>
          <a:custGeom>
            <a:avLst/>
            <a:gdLst>
              <a:gd name="connsiteX0" fmla="*/ 0 w 23621"/>
              <a:gd name="connsiteY0" fmla="*/ 0 h 23622"/>
              <a:gd name="connsiteX1" fmla="*/ 0 w 23621"/>
              <a:gd name="connsiteY1" fmla="*/ 23622 h 23622"/>
              <a:gd name="connsiteX2" fmla="*/ 23621 w 23621"/>
              <a:gd name="connsiteY2" fmla="*/ 23622 h 23622"/>
              <a:gd name="connsiteX3" fmla="*/ 23621 w 23621"/>
              <a:gd name="connsiteY3" fmla="*/ 0 h 23622"/>
              <a:gd name="connsiteX4" fmla="*/ 0 w 23621"/>
              <a:gd name="connsiteY4" fmla="*/ 0 h 236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3621" h="23622">
                <a:moveTo>
                  <a:pt x="0" y="0"/>
                </a:moveTo>
                <a:lnTo>
                  <a:pt x="0" y="23622"/>
                </a:lnTo>
                <a:lnTo>
                  <a:pt x="23621" y="23622"/>
                </a:lnTo>
                <a:lnTo>
                  <a:pt x="23621" y="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6100" y="2108200"/>
            <a:ext cx="8991600" cy="237500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82563" indent="-182563">
              <a:lnSpc>
                <a:spcPct val="1500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HCl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l’atomo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idrogeno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l’atomo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mettono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comune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singolo</a:t>
            </a: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 marL="182563">
              <a:lnSpc>
                <a:spcPct val="150000"/>
              </a:lnSpc>
              <a:tabLst/>
            </a:pP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</a:p>
          <a:p>
            <a:pPr>
              <a:lnSpc>
                <a:spcPts val="2600"/>
              </a:lnSpc>
            </a:pPr>
            <a:endParaRPr lang="en-US" altLang="zh-CN" sz="2400" dirty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lnSpc>
                <a:spcPts val="2600"/>
              </a:lnSpc>
              <a:tabLst/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35" name="TextBox 1"/>
          <p:cNvSpPr txBox="1"/>
          <p:nvPr/>
        </p:nvSpPr>
        <p:spPr>
          <a:xfrm>
            <a:off x="546100" y="4546600"/>
            <a:ext cx="8610600" cy="182101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82563" indent="-182563">
              <a:lnSpc>
                <a:spcPct val="150000"/>
              </a:lnSpc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questo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caso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tuttavia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2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atomi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legati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sono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diversi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nel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senso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che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il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cloro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è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più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elettronegativo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dell’idrogeno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  <a:p>
            <a:pPr>
              <a:lnSpc>
                <a:spcPts val="2600"/>
              </a:lnSpc>
            </a:pPr>
            <a:endParaRPr lang="en-US" altLang="zh-CN" sz="2400" dirty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lnSpc>
                <a:spcPts val="2600"/>
              </a:lnSpc>
              <a:tabLst/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38" name="TextBox 1"/>
          <p:cNvSpPr txBox="1"/>
          <p:nvPr/>
        </p:nvSpPr>
        <p:spPr>
          <a:xfrm>
            <a:off x="546100" y="5886221"/>
            <a:ext cx="9767867" cy="71301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doppietto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elettronico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del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legame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risulta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condiviso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in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maniera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diseguale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  <a:p>
            <a:pPr>
              <a:lnSpc>
                <a:spcPts val="2600"/>
              </a:lnSpc>
              <a:tabLst/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1" name="TextBox 1"/>
          <p:cNvSpPr txBox="1"/>
          <p:nvPr/>
        </p:nvSpPr>
        <p:spPr>
          <a:xfrm>
            <a:off x="317500" y="198437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covalente: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</a:t>
            </a:r>
          </a:p>
        </p:txBody>
      </p:sp>
      <p:sp>
        <p:nvSpPr>
          <p:cNvPr id="44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46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11/52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0900" y="2027237"/>
            <a:ext cx="8295476" cy="86690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rende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possibile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distribuzione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risultare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asimmetrica.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50900" y="2927787"/>
            <a:ext cx="8305800" cy="148758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82563" indent="-182563">
              <a:lnSpc>
                <a:spcPct val="150000"/>
              </a:lnSpc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legami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covalenti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si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distinguono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in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legami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covalenti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i="1" dirty="0" err="1">
                <a:solidFill>
                  <a:srgbClr val="000000"/>
                </a:solidFill>
                <a:cs typeface="Times New Roman" pitchFamily="18" charset="0"/>
              </a:rPr>
              <a:t>polari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legami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covalenti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cs typeface="Times New Roman" pitchFamily="18" charset="0"/>
              </a:rPr>
              <a:t>apolari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  <a:p>
            <a:pPr>
              <a:lnSpc>
                <a:spcPts val="2600"/>
              </a:lnSpc>
              <a:tabLst/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279715" y="172630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covalente: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850900" y="3703637"/>
            <a:ext cx="8922314" cy="369889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uguali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(es.,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),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5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diversi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(es.,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HCl,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HBr),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12/52</a:t>
            </a:r>
          </a:p>
        </p:txBody>
      </p:sp>
      <p:sp>
        <p:nvSpPr>
          <p:cNvPr id="11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12/52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4700" y="1805562"/>
            <a:ext cx="8458200" cy="170816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82563" indent="-182563">
              <a:lnSpc>
                <a:spcPct val="150000"/>
              </a:lnSpc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es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HCl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)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costituisce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dipolo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  <a:tabLst/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241300" y="198437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covalente: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774700" y="2616199"/>
            <a:ext cx="8922314" cy="44683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certa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positiva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uguale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negativa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situate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determinata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distanza.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chiama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dipolare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dipolare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un’indicazione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tendenza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dipolo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orientarsi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campo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elettrico,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permettendo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distinguere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13/52</a:t>
            </a:r>
          </a:p>
        </p:txBody>
      </p:sp>
      <p:sp>
        <p:nvSpPr>
          <p:cNvPr id="10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13/52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6774" y="1722437"/>
            <a:ext cx="8967125" cy="148758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82563" indent="-182563">
              <a:lnSpc>
                <a:spcPct val="150000"/>
              </a:lnSpc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momento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dipolare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può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determinare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misurando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i="1" dirty="0" err="1">
                <a:solidFill>
                  <a:srgbClr val="000000"/>
                </a:solidFill>
                <a:cs typeface="Times New Roman" pitchFamily="18" charset="0"/>
              </a:rPr>
              <a:t>costante</a:t>
            </a:r>
            <a:r>
              <a:rPr lang="en-US" altLang="zh-CN" sz="2400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cs typeface="Times New Roman" pitchFamily="18" charset="0"/>
              </a:rPr>
              <a:t>dielettrica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della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sostanza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in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esame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en-US" altLang="zh-CN" sz="2400" i="1" dirty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lnSpc>
                <a:spcPts val="2600"/>
              </a:lnSpc>
              <a:tabLst/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317500" y="198437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covalente: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22300" y="2499825"/>
            <a:ext cx="8922314" cy="445551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dielettrica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definita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rapporto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capacità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condensatore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capacità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medesimo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condensatore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vuoto.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un’elevata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dielettrica.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risulta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maggiore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maggiore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differenza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elettronegatività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14/52</a:t>
            </a:r>
          </a:p>
        </p:txBody>
      </p:sp>
      <p:sp>
        <p:nvSpPr>
          <p:cNvPr id="10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14/52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4700" y="1798637"/>
            <a:ext cx="9067800" cy="109690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82563" indent="-182563">
              <a:lnSpc>
                <a:spcPct val="1500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caso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sostanze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costituite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da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più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atomi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non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è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altrettanto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 facile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prevederne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il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carattere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polare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698500" y="2255837"/>
            <a:ext cx="65" cy="66172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endParaRPr lang="en-US" altLang="zh-CN" sz="2400" dirty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lnSpc>
                <a:spcPts val="2400"/>
              </a:lnSpc>
              <a:tabLst/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774701" y="2934712"/>
            <a:ext cx="8534400" cy="148758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82563" indent="-182563">
              <a:lnSpc>
                <a:spcPct val="150000"/>
              </a:lnSpc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nella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molecola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ciascun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legame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è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polare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il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composto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nel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suo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insieme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può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risultare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non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polare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  <a:p>
            <a:pPr>
              <a:lnSpc>
                <a:spcPts val="2600"/>
              </a:lnSpc>
              <a:tabLst/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774700" y="4084638"/>
            <a:ext cx="8763000" cy="170816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82563" indent="-182563">
              <a:lnSpc>
                <a:spcPct val="150000"/>
              </a:lnSpc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caso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CO</a:t>
            </a:r>
            <a:r>
              <a:rPr lang="en-US" altLang="zh-CN" sz="2400" baseline="-25000" dirty="0">
                <a:solidFill>
                  <a:srgbClr val="000000"/>
                </a:solidFill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l’ossigeno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è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più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elettronegativo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del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carbonio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quindi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ciascun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legame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C─O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è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polare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  <a:tabLst/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317500" y="198437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covalente: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774700" y="4705700"/>
            <a:ext cx="8922314" cy="289822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ct val="1500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Tuttavia,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poiché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lineare,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l’effetto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</a:t>
            </a:r>
          </a:p>
          <a:p>
            <a:pPr marL="182563">
              <a:lnSpc>
                <a:spcPct val="1500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annullato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dell’altro.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15/52</a:t>
            </a:r>
          </a:p>
        </p:txBody>
      </p:sp>
      <p:sp>
        <p:nvSpPr>
          <p:cNvPr id="16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15/52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5700" y="2200215"/>
            <a:ext cx="540436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L’acqua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un’elevata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dielettrica.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155700" y="2576453"/>
            <a:ext cx="8509000" cy="165090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82563" indent="-182563">
              <a:lnSpc>
                <a:spcPct val="150000"/>
              </a:lnSpc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Ciò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dimostra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H─O─H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tre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sonoallineati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disposti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angolo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circa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105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gradi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  <a:tabLst/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155700" y="3719452"/>
            <a:ext cx="8051800" cy="204158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82563" indent="-182563">
              <a:lnSpc>
                <a:spcPct val="1500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linea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retta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infatti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darebbe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origine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poiché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momento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risulterebbe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nullo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  <a:p>
            <a:pPr>
              <a:lnSpc>
                <a:spcPts val="2600"/>
              </a:lnSpc>
              <a:tabLst/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355915" y="172630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covalente: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</a:t>
            </a:r>
          </a:p>
        </p:txBody>
      </p:sp>
      <p:sp>
        <p:nvSpPr>
          <p:cNvPr id="16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16/52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027237"/>
            <a:ext cx="8204200" cy="148758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82563" indent="-182563">
              <a:lnSpc>
                <a:spcPct val="150000"/>
              </a:lnSpc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sostanze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ioniche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sostanze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covalenti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non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esiste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una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netta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distinzione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  <a:p>
            <a:pPr>
              <a:lnSpc>
                <a:spcPts val="2600"/>
              </a:lnSpc>
              <a:tabLst/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003300" y="2807849"/>
            <a:ext cx="8704306" cy="312393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secondo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natura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essere: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3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nettamente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ionici;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nettamente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infinite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gradazioni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comprese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estremi.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79715" y="198437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covalente: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</a:t>
            </a:r>
          </a:p>
        </p:txBody>
      </p:sp>
      <p:sp>
        <p:nvSpPr>
          <p:cNvPr id="12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17/52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2108200"/>
            <a:ext cx="64601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Nel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01800" y="2124825"/>
            <a:ext cx="758310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caso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atomi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aventi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elettronegatività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diverse,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nel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legame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30300" y="2616200"/>
            <a:ext cx="851604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risulta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presente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una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certa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percentuale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carattere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ionico,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che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è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30300" y="3124200"/>
            <a:ext cx="66678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tanto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108200" y="3124200"/>
            <a:ext cx="117384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maggiore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632200" y="3124200"/>
            <a:ext cx="89178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quanto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4851400" y="3124200"/>
            <a:ext cx="117384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maggiore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375400" y="3124200"/>
            <a:ext cx="15388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è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896100" y="3124200"/>
            <a:ext cx="21800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la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7480300" y="3124200"/>
            <a:ext cx="124809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differenza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9067800" y="3124200"/>
            <a:ext cx="23243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130300" y="3619500"/>
            <a:ext cx="214712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elettronegatività.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27100" y="4191000"/>
            <a:ext cx="455253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E’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498600" y="4207625"/>
            <a:ext cx="813927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possibile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determinare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percentuale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carattere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ionico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in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un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1130300" y="4711700"/>
            <a:ext cx="8291950" cy="90537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legame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covalente,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conoscendo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differenza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elettronegatività</a:t>
            </a:r>
          </a:p>
          <a:p>
            <a:pPr>
              <a:lnSpc>
                <a:spcPts val="1000"/>
              </a:lnSpc>
            </a:pPr>
            <a:endParaRPr lang="en-US" altLang="zh-CN" sz="2400" dirty="0"/>
          </a:p>
          <a:p>
            <a:pPr>
              <a:lnSpc>
                <a:spcPts val="33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(X</a:t>
            </a:r>
            <a:r>
              <a:rPr lang="en-US" altLang="zh-CN" sz="2400" baseline="-25000" dirty="0">
                <a:solidFill>
                  <a:srgbClr val="000000"/>
                </a:solidFill>
                <a:cs typeface="Times New Roman" pitchFamily="18" charset="0"/>
              </a:rPr>
              <a:t>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–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X</a:t>
            </a:r>
            <a:r>
              <a:rPr lang="en-US" altLang="zh-CN" sz="2400" baseline="-25000" dirty="0">
                <a:solidFill>
                  <a:srgbClr val="000000"/>
                </a:solidFill>
                <a:cs typeface="Times New Roman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)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tra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2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atomi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B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partecipanti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al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legame.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279715" y="198437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Proprietà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e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Caratteristiche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dei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Composti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Legame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covalente: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legami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polari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apolari</a:t>
            </a:r>
          </a:p>
        </p:txBody>
      </p:sp>
      <p:sp>
        <p:nvSpPr>
          <p:cNvPr id="24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18/52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36700" y="1618994"/>
            <a:ext cx="7035800" cy="4980243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317500" y="122237"/>
            <a:ext cx="9638985" cy="115416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6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covalente: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</a:t>
            </a:r>
          </a:p>
        </p:txBody>
      </p:sp>
      <p:sp>
        <p:nvSpPr>
          <p:cNvPr id="10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19/52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5700" y="2108200"/>
            <a:ext cx="1224694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Quando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514600" y="2108200"/>
            <a:ext cx="695639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avvicinano,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assetto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58900" y="2616200"/>
            <a:ext cx="326352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subire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modificazioni.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55700" y="3187700"/>
            <a:ext cx="70532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981200" y="3219784"/>
            <a:ext cx="771217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accadere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sistema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dall’insieme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155700" y="3746500"/>
            <a:ext cx="8290859" cy="193129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raggiunga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stabile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rispetto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sistema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isolati.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stabilisce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attrazione,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393700" y="122237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chimici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6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7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2/52</a:t>
              </a:r>
            </a:p>
          </p:txBody>
        </p:sp>
      </p:grpSp>
      <p:sp>
        <p:nvSpPr>
          <p:cNvPr id="19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0900" y="2027237"/>
            <a:ext cx="299762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257300" y="2043862"/>
            <a:ext cx="822199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fortemente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presentano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50900" y="2611437"/>
            <a:ext cx="8568051" cy="25596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grande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differenza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elettronegatività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(es.,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fluoruri).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fattori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favoriscono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sono: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3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cationi,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grandi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dimensioni,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numero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>
                <a:tab pos="1905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anioni,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piccole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dimensioni.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50900" y="5316537"/>
            <a:ext cx="5594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500450" y="5283287"/>
            <a:ext cx="7759817" cy="4052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SnCl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prevalentemente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ionico,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01700" y="5849937"/>
            <a:ext cx="5625835" cy="7899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>
                <a:tab pos="152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mentre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SnCl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prevalentemente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393700" y="198437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covalente: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</a:t>
            </a:r>
          </a:p>
        </p:txBody>
      </p:sp>
      <p:sp>
        <p:nvSpPr>
          <p:cNvPr id="14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20/52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2108200"/>
            <a:ext cx="38151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447800" y="2124825"/>
            <a:ext cx="826296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30300" y="2628900"/>
            <a:ext cx="8098884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valutato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dall’attitudine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stesso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ionizzarsi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determinato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solvente.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27100" y="3695700"/>
            <a:ext cx="5594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558175" y="3699625"/>
            <a:ext cx="740138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130300" y="4203700"/>
            <a:ext cx="7453644" cy="76431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427990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ionizza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secondo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reazione: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200"/>
              </a:lnSpc>
              <a:tabLst>
                <a:tab pos="42799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279715" y="198437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covalente: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822700" y="5070772"/>
            <a:ext cx="27254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2400" dirty="0"/>
              <a:t>HI + H</a:t>
            </a:r>
            <a:r>
              <a:rPr lang="fr-FR" sz="2400" baseline="-25000" dirty="0"/>
              <a:t>2</a:t>
            </a:r>
            <a:r>
              <a:rPr lang="fr-FR" sz="2400" dirty="0"/>
              <a:t>O → I</a:t>
            </a:r>
            <a:r>
              <a:rPr lang="fr-FR" sz="2400" baseline="30000" dirty="0"/>
              <a:t>- </a:t>
            </a:r>
            <a:r>
              <a:rPr lang="fr-FR" sz="2400" dirty="0"/>
              <a:t>+ H</a:t>
            </a:r>
            <a:r>
              <a:rPr lang="fr-FR" sz="2400" baseline="-25000" dirty="0"/>
              <a:t>3</a:t>
            </a:r>
            <a:r>
              <a:rPr lang="fr-FR" sz="2400" dirty="0"/>
              <a:t>O</a:t>
            </a:r>
            <a:r>
              <a:rPr lang="fr-FR" sz="2400" baseline="30000" dirty="0"/>
              <a:t>+</a:t>
            </a:r>
          </a:p>
        </p:txBody>
      </p:sp>
      <p:sp>
        <p:nvSpPr>
          <p:cNvPr id="16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21/52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00" y="2179637"/>
            <a:ext cx="8386014" cy="363689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  <a:tab pos="29591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L’energia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necessaria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rompere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  <a:tab pos="29591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definita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energia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espressa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kcal/mole.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  <a:tab pos="29591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sistema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separati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200"/>
              </a:lnSpc>
              <a:tabLst>
                <a:tab pos="203200" algn="l"/>
                <a:tab pos="29591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energetico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maggiore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500"/>
              </a:lnSpc>
              <a:tabLst>
                <a:tab pos="203200" algn="l"/>
                <a:tab pos="29591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sistema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stabile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5</a:t>
            </a:r>
            <a:r>
              <a:rPr lang="en-US" altLang="zh-CN" sz="2400" baseline="300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→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).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  <a:tab pos="29591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seguente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avviene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emissione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energia: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700"/>
              </a:lnSpc>
              <a:tabLst>
                <a:tab pos="203200" algn="l"/>
                <a:tab pos="29591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2Cl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→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+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58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kcal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93700" y="198437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Proprietà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e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Caratteristiche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dei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Composti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Energia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legame</a:t>
            </a:r>
          </a:p>
        </p:txBody>
      </p:sp>
      <p:sp>
        <p:nvSpPr>
          <p:cNvPr id="10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22/52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00" y="2388216"/>
            <a:ext cx="6366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879600" y="2388216"/>
            <a:ext cx="7456978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scindere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singoli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79500" y="2972416"/>
            <a:ext cx="8175251" cy="24838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  <a:tab pos="30099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costituiscono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occorre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fornire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220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kcal/mole.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>
                <a:tab pos="203200" algn="l"/>
                <a:tab pos="30099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H─O─H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→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2H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+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  <a:tab pos="30099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Poiché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energia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corrisponde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rottura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  <a:tab pos="30099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O─H,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l’energia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singolo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O─H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assume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valore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  <a:tab pos="30099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220/2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=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110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kcal/mole.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317500" y="198437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Energia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</a:p>
        </p:txBody>
      </p:sp>
      <p:sp>
        <p:nvSpPr>
          <p:cNvPr id="12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23/52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3"/>
          <p:cNvSpPr/>
          <p:nvPr/>
        </p:nvSpPr>
        <p:spPr>
          <a:xfrm>
            <a:off x="5000003" y="5293614"/>
            <a:ext cx="135636" cy="171450"/>
          </a:xfrm>
          <a:custGeom>
            <a:avLst/>
            <a:gdLst>
              <a:gd name="connsiteX0" fmla="*/ 0 w 135636"/>
              <a:gd name="connsiteY0" fmla="*/ 171450 h 171450"/>
              <a:gd name="connsiteX1" fmla="*/ 0 w 135636"/>
              <a:gd name="connsiteY1" fmla="*/ 0 h 171450"/>
              <a:gd name="connsiteX2" fmla="*/ 23622 w 135636"/>
              <a:gd name="connsiteY2" fmla="*/ 0 h 171450"/>
              <a:gd name="connsiteX3" fmla="*/ 113538 w 135636"/>
              <a:gd name="connsiteY3" fmla="*/ 134873 h 171450"/>
              <a:gd name="connsiteX4" fmla="*/ 113538 w 135636"/>
              <a:gd name="connsiteY4" fmla="*/ 0 h 171450"/>
              <a:gd name="connsiteX5" fmla="*/ 135636 w 135636"/>
              <a:gd name="connsiteY5" fmla="*/ 0 h 171450"/>
              <a:gd name="connsiteX6" fmla="*/ 135636 w 135636"/>
              <a:gd name="connsiteY6" fmla="*/ 171450 h 171450"/>
              <a:gd name="connsiteX7" fmla="*/ 112014 w 135636"/>
              <a:gd name="connsiteY7" fmla="*/ 171450 h 171450"/>
              <a:gd name="connsiteX8" fmla="*/ 22098 w 135636"/>
              <a:gd name="connsiteY8" fmla="*/ 36576 h 171450"/>
              <a:gd name="connsiteX9" fmla="*/ 22098 w 135636"/>
              <a:gd name="connsiteY9" fmla="*/ 171450 h 171450"/>
              <a:gd name="connsiteX10" fmla="*/ 0 w 135636"/>
              <a:gd name="connsiteY10" fmla="*/ 171450 h 1714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135636" h="171450">
                <a:moveTo>
                  <a:pt x="0" y="171450"/>
                </a:moveTo>
                <a:lnTo>
                  <a:pt x="0" y="0"/>
                </a:lnTo>
                <a:lnTo>
                  <a:pt x="23622" y="0"/>
                </a:lnTo>
                <a:lnTo>
                  <a:pt x="113538" y="134873"/>
                </a:lnTo>
                <a:lnTo>
                  <a:pt x="113538" y="0"/>
                </a:lnTo>
                <a:lnTo>
                  <a:pt x="135636" y="0"/>
                </a:lnTo>
                <a:lnTo>
                  <a:pt x="135636" y="171450"/>
                </a:lnTo>
                <a:lnTo>
                  <a:pt x="112014" y="171450"/>
                </a:lnTo>
                <a:lnTo>
                  <a:pt x="22098" y="36576"/>
                </a:lnTo>
                <a:lnTo>
                  <a:pt x="22098" y="171450"/>
                </a:lnTo>
                <a:lnTo>
                  <a:pt x="0" y="17145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784357" y="4693920"/>
            <a:ext cx="134873" cy="171450"/>
          </a:xfrm>
          <a:custGeom>
            <a:avLst/>
            <a:gdLst>
              <a:gd name="connsiteX0" fmla="*/ 0 w 134873"/>
              <a:gd name="connsiteY0" fmla="*/ 171450 h 171450"/>
              <a:gd name="connsiteX1" fmla="*/ 0 w 134873"/>
              <a:gd name="connsiteY1" fmla="*/ 0 h 171450"/>
              <a:gd name="connsiteX2" fmla="*/ 22859 w 134873"/>
              <a:gd name="connsiteY2" fmla="*/ 0 h 171450"/>
              <a:gd name="connsiteX3" fmla="*/ 22859 w 134873"/>
              <a:gd name="connsiteY3" fmla="*/ 70865 h 171450"/>
              <a:gd name="connsiteX4" fmla="*/ 112013 w 134873"/>
              <a:gd name="connsiteY4" fmla="*/ 70865 h 171450"/>
              <a:gd name="connsiteX5" fmla="*/ 112013 w 134873"/>
              <a:gd name="connsiteY5" fmla="*/ 0 h 171450"/>
              <a:gd name="connsiteX6" fmla="*/ 134873 w 134873"/>
              <a:gd name="connsiteY6" fmla="*/ 0 h 171450"/>
              <a:gd name="connsiteX7" fmla="*/ 134873 w 134873"/>
              <a:gd name="connsiteY7" fmla="*/ 171450 h 171450"/>
              <a:gd name="connsiteX8" fmla="*/ 112013 w 134873"/>
              <a:gd name="connsiteY8" fmla="*/ 171450 h 171450"/>
              <a:gd name="connsiteX9" fmla="*/ 112013 w 134873"/>
              <a:gd name="connsiteY9" fmla="*/ 90677 h 171450"/>
              <a:gd name="connsiteX10" fmla="*/ 22859 w 134873"/>
              <a:gd name="connsiteY10" fmla="*/ 90677 h 171450"/>
              <a:gd name="connsiteX11" fmla="*/ 22859 w 134873"/>
              <a:gd name="connsiteY11" fmla="*/ 171450 h 171450"/>
              <a:gd name="connsiteX12" fmla="*/ 0 w 134873"/>
              <a:gd name="connsiteY12" fmla="*/ 171450 h 1714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34873" h="171450">
                <a:moveTo>
                  <a:pt x="0" y="171450"/>
                </a:moveTo>
                <a:lnTo>
                  <a:pt x="0" y="0"/>
                </a:lnTo>
                <a:lnTo>
                  <a:pt x="22859" y="0"/>
                </a:lnTo>
                <a:lnTo>
                  <a:pt x="22859" y="70865"/>
                </a:lnTo>
                <a:lnTo>
                  <a:pt x="112013" y="70865"/>
                </a:lnTo>
                <a:lnTo>
                  <a:pt x="112013" y="0"/>
                </a:lnTo>
                <a:lnTo>
                  <a:pt x="134873" y="0"/>
                </a:lnTo>
                <a:lnTo>
                  <a:pt x="134873" y="171450"/>
                </a:lnTo>
                <a:lnTo>
                  <a:pt x="112013" y="171450"/>
                </a:lnTo>
                <a:lnTo>
                  <a:pt x="112013" y="90677"/>
                </a:lnTo>
                <a:lnTo>
                  <a:pt x="22859" y="90677"/>
                </a:lnTo>
                <a:lnTo>
                  <a:pt x="22859" y="171450"/>
                </a:lnTo>
                <a:lnTo>
                  <a:pt x="0" y="17145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968761" y="4843271"/>
            <a:ext cx="78485" cy="50292"/>
          </a:xfrm>
          <a:custGeom>
            <a:avLst/>
            <a:gdLst>
              <a:gd name="connsiteX0" fmla="*/ 68579 w 78485"/>
              <a:gd name="connsiteY0" fmla="*/ 50292 h 50292"/>
              <a:gd name="connsiteX1" fmla="*/ 2285 w 78485"/>
              <a:gd name="connsiteY1" fmla="*/ 12192 h 50292"/>
              <a:gd name="connsiteX2" fmla="*/ 0 w 78485"/>
              <a:gd name="connsiteY2" fmla="*/ 2286 h 50292"/>
              <a:gd name="connsiteX3" fmla="*/ 9144 w 78485"/>
              <a:gd name="connsiteY3" fmla="*/ 0 h 50292"/>
              <a:gd name="connsiteX4" fmla="*/ 75438 w 78485"/>
              <a:gd name="connsiteY4" fmla="*/ 38100 h 50292"/>
              <a:gd name="connsiteX5" fmla="*/ 78485 w 78485"/>
              <a:gd name="connsiteY5" fmla="*/ 48006 h 50292"/>
              <a:gd name="connsiteX6" fmla="*/ 68579 w 78485"/>
              <a:gd name="connsiteY6" fmla="*/ 50292 h 502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78485" h="50292">
                <a:moveTo>
                  <a:pt x="68579" y="50292"/>
                </a:moveTo>
                <a:lnTo>
                  <a:pt x="2285" y="12192"/>
                </a:lnTo>
                <a:cubicBezTo>
                  <a:pt x="-1523" y="9906"/>
                  <a:pt x="-2285" y="6096"/>
                  <a:pt x="0" y="2286"/>
                </a:cubicBezTo>
                <a:cubicBezTo>
                  <a:pt x="1523" y="-761"/>
                  <a:pt x="6096" y="-2285"/>
                  <a:pt x="9144" y="0"/>
                </a:cubicBezTo>
                <a:lnTo>
                  <a:pt x="75438" y="38100"/>
                </a:lnTo>
                <a:cubicBezTo>
                  <a:pt x="79247" y="40386"/>
                  <a:pt x="80009" y="44196"/>
                  <a:pt x="78485" y="48006"/>
                </a:cubicBezTo>
                <a:cubicBezTo>
                  <a:pt x="76200" y="51054"/>
                  <a:pt x="72390" y="52578"/>
                  <a:pt x="68579" y="50292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5377193" y="4693920"/>
            <a:ext cx="134873" cy="171450"/>
          </a:xfrm>
          <a:custGeom>
            <a:avLst/>
            <a:gdLst>
              <a:gd name="connsiteX0" fmla="*/ 0 w 134873"/>
              <a:gd name="connsiteY0" fmla="*/ 171450 h 171450"/>
              <a:gd name="connsiteX1" fmla="*/ 0 w 134873"/>
              <a:gd name="connsiteY1" fmla="*/ 0 h 171450"/>
              <a:gd name="connsiteX2" fmla="*/ 22859 w 134873"/>
              <a:gd name="connsiteY2" fmla="*/ 0 h 171450"/>
              <a:gd name="connsiteX3" fmla="*/ 22859 w 134873"/>
              <a:gd name="connsiteY3" fmla="*/ 70865 h 171450"/>
              <a:gd name="connsiteX4" fmla="*/ 112014 w 134873"/>
              <a:gd name="connsiteY4" fmla="*/ 70865 h 171450"/>
              <a:gd name="connsiteX5" fmla="*/ 112014 w 134873"/>
              <a:gd name="connsiteY5" fmla="*/ 0 h 171450"/>
              <a:gd name="connsiteX6" fmla="*/ 134873 w 134873"/>
              <a:gd name="connsiteY6" fmla="*/ 0 h 171450"/>
              <a:gd name="connsiteX7" fmla="*/ 134873 w 134873"/>
              <a:gd name="connsiteY7" fmla="*/ 171450 h 171450"/>
              <a:gd name="connsiteX8" fmla="*/ 112014 w 134873"/>
              <a:gd name="connsiteY8" fmla="*/ 171450 h 171450"/>
              <a:gd name="connsiteX9" fmla="*/ 112014 w 134873"/>
              <a:gd name="connsiteY9" fmla="*/ 90677 h 171450"/>
              <a:gd name="connsiteX10" fmla="*/ 22859 w 134873"/>
              <a:gd name="connsiteY10" fmla="*/ 90677 h 171450"/>
              <a:gd name="connsiteX11" fmla="*/ 22859 w 134873"/>
              <a:gd name="connsiteY11" fmla="*/ 171450 h 171450"/>
              <a:gd name="connsiteX12" fmla="*/ 0 w 134873"/>
              <a:gd name="connsiteY12" fmla="*/ 171450 h 1714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34873" h="171450">
                <a:moveTo>
                  <a:pt x="0" y="171450"/>
                </a:moveTo>
                <a:lnTo>
                  <a:pt x="0" y="0"/>
                </a:lnTo>
                <a:lnTo>
                  <a:pt x="22859" y="0"/>
                </a:lnTo>
                <a:lnTo>
                  <a:pt x="22859" y="70865"/>
                </a:lnTo>
                <a:lnTo>
                  <a:pt x="112014" y="70865"/>
                </a:lnTo>
                <a:lnTo>
                  <a:pt x="112014" y="0"/>
                </a:lnTo>
                <a:lnTo>
                  <a:pt x="134873" y="0"/>
                </a:lnTo>
                <a:lnTo>
                  <a:pt x="134873" y="171450"/>
                </a:lnTo>
                <a:lnTo>
                  <a:pt x="112014" y="171450"/>
                </a:lnTo>
                <a:lnTo>
                  <a:pt x="112014" y="90677"/>
                </a:lnTo>
                <a:lnTo>
                  <a:pt x="22859" y="90677"/>
                </a:lnTo>
                <a:lnTo>
                  <a:pt x="22859" y="171450"/>
                </a:lnTo>
                <a:lnTo>
                  <a:pt x="0" y="17145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5246891" y="4841747"/>
            <a:ext cx="81534" cy="51816"/>
          </a:xfrm>
          <a:custGeom>
            <a:avLst/>
            <a:gdLst>
              <a:gd name="connsiteX0" fmla="*/ 3048 w 81534"/>
              <a:gd name="connsiteY0" fmla="*/ 39623 h 51816"/>
              <a:gd name="connsiteX1" fmla="*/ 71628 w 81534"/>
              <a:gd name="connsiteY1" fmla="*/ 0 h 51816"/>
              <a:gd name="connsiteX2" fmla="*/ 81534 w 81534"/>
              <a:gd name="connsiteY2" fmla="*/ 2286 h 51816"/>
              <a:gd name="connsiteX3" fmla="*/ 79248 w 81534"/>
              <a:gd name="connsiteY3" fmla="*/ 12192 h 51816"/>
              <a:gd name="connsiteX4" fmla="*/ 9905 w 81534"/>
              <a:gd name="connsiteY4" fmla="*/ 51816 h 51816"/>
              <a:gd name="connsiteX5" fmla="*/ 0 w 81534"/>
              <a:gd name="connsiteY5" fmla="*/ 49530 h 51816"/>
              <a:gd name="connsiteX6" fmla="*/ 3048 w 81534"/>
              <a:gd name="connsiteY6" fmla="*/ 39623 h 518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81534" h="51816">
                <a:moveTo>
                  <a:pt x="3048" y="39623"/>
                </a:moveTo>
                <a:lnTo>
                  <a:pt x="71628" y="0"/>
                </a:lnTo>
                <a:cubicBezTo>
                  <a:pt x="75438" y="-2285"/>
                  <a:pt x="79248" y="-761"/>
                  <a:pt x="81534" y="2286"/>
                </a:cubicBezTo>
                <a:cubicBezTo>
                  <a:pt x="83820" y="6096"/>
                  <a:pt x="82296" y="10667"/>
                  <a:pt x="79248" y="12192"/>
                </a:cubicBezTo>
                <a:lnTo>
                  <a:pt x="9905" y="51816"/>
                </a:lnTo>
                <a:cubicBezTo>
                  <a:pt x="6858" y="54102"/>
                  <a:pt x="2286" y="53340"/>
                  <a:pt x="0" y="49530"/>
                </a:cubicBezTo>
                <a:cubicBezTo>
                  <a:pt x="-1523" y="46482"/>
                  <a:pt x="-761" y="41910"/>
                  <a:pt x="3048" y="39623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4772927" y="5948934"/>
            <a:ext cx="134111" cy="171450"/>
          </a:xfrm>
          <a:custGeom>
            <a:avLst/>
            <a:gdLst>
              <a:gd name="connsiteX0" fmla="*/ 0 w 134111"/>
              <a:gd name="connsiteY0" fmla="*/ 171450 h 171450"/>
              <a:gd name="connsiteX1" fmla="*/ 0 w 134111"/>
              <a:gd name="connsiteY1" fmla="*/ 0 h 171450"/>
              <a:gd name="connsiteX2" fmla="*/ 22097 w 134111"/>
              <a:gd name="connsiteY2" fmla="*/ 0 h 171450"/>
              <a:gd name="connsiteX3" fmla="*/ 22097 w 134111"/>
              <a:gd name="connsiteY3" fmla="*/ 70103 h 171450"/>
              <a:gd name="connsiteX4" fmla="*/ 111251 w 134111"/>
              <a:gd name="connsiteY4" fmla="*/ 70103 h 171450"/>
              <a:gd name="connsiteX5" fmla="*/ 111251 w 134111"/>
              <a:gd name="connsiteY5" fmla="*/ 0 h 171450"/>
              <a:gd name="connsiteX6" fmla="*/ 134111 w 134111"/>
              <a:gd name="connsiteY6" fmla="*/ 0 h 171450"/>
              <a:gd name="connsiteX7" fmla="*/ 134111 w 134111"/>
              <a:gd name="connsiteY7" fmla="*/ 171450 h 171450"/>
              <a:gd name="connsiteX8" fmla="*/ 111251 w 134111"/>
              <a:gd name="connsiteY8" fmla="*/ 171450 h 171450"/>
              <a:gd name="connsiteX9" fmla="*/ 111251 w 134111"/>
              <a:gd name="connsiteY9" fmla="*/ 90677 h 171450"/>
              <a:gd name="connsiteX10" fmla="*/ 22097 w 134111"/>
              <a:gd name="connsiteY10" fmla="*/ 90677 h 171450"/>
              <a:gd name="connsiteX11" fmla="*/ 22097 w 134111"/>
              <a:gd name="connsiteY11" fmla="*/ 171450 h 171450"/>
              <a:gd name="connsiteX12" fmla="*/ 0 w 134111"/>
              <a:gd name="connsiteY12" fmla="*/ 171450 h 1714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34111" h="171450">
                <a:moveTo>
                  <a:pt x="0" y="171450"/>
                </a:moveTo>
                <a:lnTo>
                  <a:pt x="0" y="0"/>
                </a:lnTo>
                <a:lnTo>
                  <a:pt x="22097" y="0"/>
                </a:lnTo>
                <a:lnTo>
                  <a:pt x="22097" y="70103"/>
                </a:lnTo>
                <a:lnTo>
                  <a:pt x="111251" y="70103"/>
                </a:lnTo>
                <a:lnTo>
                  <a:pt x="111251" y="0"/>
                </a:lnTo>
                <a:lnTo>
                  <a:pt x="134111" y="0"/>
                </a:lnTo>
                <a:lnTo>
                  <a:pt x="134111" y="171450"/>
                </a:lnTo>
                <a:lnTo>
                  <a:pt x="111251" y="171450"/>
                </a:lnTo>
                <a:lnTo>
                  <a:pt x="111251" y="90677"/>
                </a:lnTo>
                <a:lnTo>
                  <a:pt x="22097" y="90677"/>
                </a:lnTo>
                <a:lnTo>
                  <a:pt x="22097" y="171450"/>
                </a:lnTo>
                <a:lnTo>
                  <a:pt x="0" y="17145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4953521" y="5918453"/>
            <a:ext cx="77724" cy="50292"/>
          </a:xfrm>
          <a:custGeom>
            <a:avLst/>
            <a:gdLst>
              <a:gd name="connsiteX0" fmla="*/ 74676 w 77724"/>
              <a:gd name="connsiteY0" fmla="*/ 12954 h 50292"/>
              <a:gd name="connsiteX1" fmla="*/ 9906 w 77724"/>
              <a:gd name="connsiteY1" fmla="*/ 50292 h 50292"/>
              <a:gd name="connsiteX2" fmla="*/ 0 w 77724"/>
              <a:gd name="connsiteY2" fmla="*/ 47244 h 50292"/>
              <a:gd name="connsiteX3" fmla="*/ 3048 w 77724"/>
              <a:gd name="connsiteY3" fmla="*/ 37338 h 50292"/>
              <a:gd name="connsiteX4" fmla="*/ 67818 w 77724"/>
              <a:gd name="connsiteY4" fmla="*/ 0 h 50292"/>
              <a:gd name="connsiteX5" fmla="*/ 77724 w 77724"/>
              <a:gd name="connsiteY5" fmla="*/ 3048 h 50292"/>
              <a:gd name="connsiteX6" fmla="*/ 74676 w 77724"/>
              <a:gd name="connsiteY6" fmla="*/ 12954 h 502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77724" h="50292">
                <a:moveTo>
                  <a:pt x="74676" y="12954"/>
                </a:moveTo>
                <a:lnTo>
                  <a:pt x="9906" y="50292"/>
                </a:lnTo>
                <a:cubicBezTo>
                  <a:pt x="6858" y="51816"/>
                  <a:pt x="2286" y="51054"/>
                  <a:pt x="0" y="47244"/>
                </a:cubicBezTo>
                <a:cubicBezTo>
                  <a:pt x="-1523" y="44196"/>
                  <a:pt x="-761" y="39624"/>
                  <a:pt x="3048" y="37338"/>
                </a:cubicBezTo>
                <a:lnTo>
                  <a:pt x="67818" y="0"/>
                </a:lnTo>
                <a:cubicBezTo>
                  <a:pt x="70866" y="-1523"/>
                  <a:pt x="75438" y="-761"/>
                  <a:pt x="77724" y="3048"/>
                </a:cubicBezTo>
                <a:cubicBezTo>
                  <a:pt x="79248" y="6096"/>
                  <a:pt x="78486" y="10667"/>
                  <a:pt x="74676" y="12954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5365763" y="5948934"/>
            <a:ext cx="134111" cy="171450"/>
          </a:xfrm>
          <a:custGeom>
            <a:avLst/>
            <a:gdLst>
              <a:gd name="connsiteX0" fmla="*/ 0 w 134111"/>
              <a:gd name="connsiteY0" fmla="*/ 171450 h 171450"/>
              <a:gd name="connsiteX1" fmla="*/ 0 w 134111"/>
              <a:gd name="connsiteY1" fmla="*/ 0 h 171450"/>
              <a:gd name="connsiteX2" fmla="*/ 22859 w 134111"/>
              <a:gd name="connsiteY2" fmla="*/ 0 h 171450"/>
              <a:gd name="connsiteX3" fmla="*/ 22859 w 134111"/>
              <a:gd name="connsiteY3" fmla="*/ 70103 h 171450"/>
              <a:gd name="connsiteX4" fmla="*/ 112014 w 134111"/>
              <a:gd name="connsiteY4" fmla="*/ 70103 h 171450"/>
              <a:gd name="connsiteX5" fmla="*/ 112014 w 134111"/>
              <a:gd name="connsiteY5" fmla="*/ 0 h 171450"/>
              <a:gd name="connsiteX6" fmla="*/ 134111 w 134111"/>
              <a:gd name="connsiteY6" fmla="*/ 0 h 171450"/>
              <a:gd name="connsiteX7" fmla="*/ 134111 w 134111"/>
              <a:gd name="connsiteY7" fmla="*/ 171450 h 171450"/>
              <a:gd name="connsiteX8" fmla="*/ 112014 w 134111"/>
              <a:gd name="connsiteY8" fmla="*/ 171450 h 171450"/>
              <a:gd name="connsiteX9" fmla="*/ 112014 w 134111"/>
              <a:gd name="connsiteY9" fmla="*/ 90677 h 171450"/>
              <a:gd name="connsiteX10" fmla="*/ 22859 w 134111"/>
              <a:gd name="connsiteY10" fmla="*/ 90677 h 171450"/>
              <a:gd name="connsiteX11" fmla="*/ 22859 w 134111"/>
              <a:gd name="connsiteY11" fmla="*/ 171450 h 171450"/>
              <a:gd name="connsiteX12" fmla="*/ 0 w 134111"/>
              <a:gd name="connsiteY12" fmla="*/ 171450 h 1714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34111" h="171450">
                <a:moveTo>
                  <a:pt x="0" y="171450"/>
                </a:moveTo>
                <a:lnTo>
                  <a:pt x="0" y="0"/>
                </a:lnTo>
                <a:lnTo>
                  <a:pt x="22859" y="0"/>
                </a:lnTo>
                <a:lnTo>
                  <a:pt x="22859" y="70103"/>
                </a:lnTo>
                <a:lnTo>
                  <a:pt x="112014" y="70103"/>
                </a:lnTo>
                <a:lnTo>
                  <a:pt x="112014" y="0"/>
                </a:lnTo>
                <a:lnTo>
                  <a:pt x="134111" y="0"/>
                </a:lnTo>
                <a:lnTo>
                  <a:pt x="134111" y="171450"/>
                </a:lnTo>
                <a:lnTo>
                  <a:pt x="112014" y="171450"/>
                </a:lnTo>
                <a:lnTo>
                  <a:pt x="112014" y="90677"/>
                </a:lnTo>
                <a:lnTo>
                  <a:pt x="22859" y="90677"/>
                </a:lnTo>
                <a:lnTo>
                  <a:pt x="22859" y="171450"/>
                </a:lnTo>
                <a:lnTo>
                  <a:pt x="0" y="17145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5241557" y="5919978"/>
            <a:ext cx="75438" cy="48767"/>
          </a:xfrm>
          <a:custGeom>
            <a:avLst/>
            <a:gdLst>
              <a:gd name="connsiteX0" fmla="*/ 9144 w 75438"/>
              <a:gd name="connsiteY0" fmla="*/ 0 h 48767"/>
              <a:gd name="connsiteX1" fmla="*/ 73151 w 75438"/>
              <a:gd name="connsiteY1" fmla="*/ 36575 h 48767"/>
              <a:gd name="connsiteX2" fmla="*/ 75438 w 75438"/>
              <a:gd name="connsiteY2" fmla="*/ 45719 h 48767"/>
              <a:gd name="connsiteX3" fmla="*/ 65532 w 75438"/>
              <a:gd name="connsiteY3" fmla="*/ 48767 h 48767"/>
              <a:gd name="connsiteX4" fmla="*/ 2285 w 75438"/>
              <a:gd name="connsiteY4" fmla="*/ 12191 h 48767"/>
              <a:gd name="connsiteX5" fmla="*/ 0 w 75438"/>
              <a:gd name="connsiteY5" fmla="*/ 2285 h 48767"/>
              <a:gd name="connsiteX6" fmla="*/ 9144 w 75438"/>
              <a:gd name="connsiteY6" fmla="*/ 0 h 487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75438" h="48767">
                <a:moveTo>
                  <a:pt x="9144" y="0"/>
                </a:moveTo>
                <a:lnTo>
                  <a:pt x="73151" y="36575"/>
                </a:lnTo>
                <a:cubicBezTo>
                  <a:pt x="76200" y="38100"/>
                  <a:pt x="77723" y="42671"/>
                  <a:pt x="75438" y="45719"/>
                </a:cubicBezTo>
                <a:cubicBezTo>
                  <a:pt x="73151" y="49529"/>
                  <a:pt x="69341" y="50291"/>
                  <a:pt x="65532" y="48767"/>
                </a:cubicBezTo>
                <a:lnTo>
                  <a:pt x="2285" y="12191"/>
                </a:lnTo>
                <a:cubicBezTo>
                  <a:pt x="-1523" y="9905"/>
                  <a:pt x="-2286" y="5333"/>
                  <a:pt x="0" y="2285"/>
                </a:cubicBezTo>
                <a:cubicBezTo>
                  <a:pt x="1523" y="-1524"/>
                  <a:pt x="6095" y="-2286"/>
                  <a:pt x="9144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4324109" y="5593079"/>
            <a:ext cx="134874" cy="171450"/>
          </a:xfrm>
          <a:custGeom>
            <a:avLst/>
            <a:gdLst>
              <a:gd name="connsiteX0" fmla="*/ 0 w 134874"/>
              <a:gd name="connsiteY0" fmla="*/ 171450 h 171450"/>
              <a:gd name="connsiteX1" fmla="*/ 0 w 134874"/>
              <a:gd name="connsiteY1" fmla="*/ 0 h 171450"/>
              <a:gd name="connsiteX2" fmla="*/ 22860 w 134874"/>
              <a:gd name="connsiteY2" fmla="*/ 0 h 171450"/>
              <a:gd name="connsiteX3" fmla="*/ 22860 w 134874"/>
              <a:gd name="connsiteY3" fmla="*/ 70104 h 171450"/>
              <a:gd name="connsiteX4" fmla="*/ 112014 w 134874"/>
              <a:gd name="connsiteY4" fmla="*/ 70104 h 171450"/>
              <a:gd name="connsiteX5" fmla="*/ 112014 w 134874"/>
              <a:gd name="connsiteY5" fmla="*/ 0 h 171450"/>
              <a:gd name="connsiteX6" fmla="*/ 134874 w 134874"/>
              <a:gd name="connsiteY6" fmla="*/ 0 h 171450"/>
              <a:gd name="connsiteX7" fmla="*/ 134874 w 134874"/>
              <a:gd name="connsiteY7" fmla="*/ 171450 h 171450"/>
              <a:gd name="connsiteX8" fmla="*/ 112014 w 134874"/>
              <a:gd name="connsiteY8" fmla="*/ 171450 h 171450"/>
              <a:gd name="connsiteX9" fmla="*/ 112014 w 134874"/>
              <a:gd name="connsiteY9" fmla="*/ 90678 h 171450"/>
              <a:gd name="connsiteX10" fmla="*/ 22860 w 134874"/>
              <a:gd name="connsiteY10" fmla="*/ 90678 h 171450"/>
              <a:gd name="connsiteX11" fmla="*/ 22860 w 134874"/>
              <a:gd name="connsiteY11" fmla="*/ 171450 h 171450"/>
              <a:gd name="connsiteX12" fmla="*/ 0 w 134874"/>
              <a:gd name="connsiteY12" fmla="*/ 171450 h 1714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34874" h="171450">
                <a:moveTo>
                  <a:pt x="0" y="171450"/>
                </a:moveTo>
                <a:lnTo>
                  <a:pt x="0" y="0"/>
                </a:lnTo>
                <a:lnTo>
                  <a:pt x="22860" y="0"/>
                </a:lnTo>
                <a:lnTo>
                  <a:pt x="22860" y="70104"/>
                </a:lnTo>
                <a:lnTo>
                  <a:pt x="112014" y="70104"/>
                </a:lnTo>
                <a:lnTo>
                  <a:pt x="112014" y="0"/>
                </a:lnTo>
                <a:lnTo>
                  <a:pt x="134874" y="0"/>
                </a:lnTo>
                <a:lnTo>
                  <a:pt x="134874" y="171450"/>
                </a:lnTo>
                <a:lnTo>
                  <a:pt x="112014" y="171450"/>
                </a:lnTo>
                <a:lnTo>
                  <a:pt x="112014" y="90678"/>
                </a:lnTo>
                <a:lnTo>
                  <a:pt x="22860" y="90678"/>
                </a:lnTo>
                <a:lnTo>
                  <a:pt x="22860" y="171450"/>
                </a:lnTo>
                <a:lnTo>
                  <a:pt x="0" y="17145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4457459" y="5488685"/>
            <a:ext cx="44196" cy="67817"/>
          </a:xfrm>
          <a:custGeom>
            <a:avLst/>
            <a:gdLst>
              <a:gd name="connsiteX0" fmla="*/ 44196 w 44196"/>
              <a:gd name="connsiteY0" fmla="*/ 9144 h 67817"/>
              <a:gd name="connsiteX1" fmla="*/ 12192 w 44196"/>
              <a:gd name="connsiteY1" fmla="*/ 64770 h 67817"/>
              <a:gd name="connsiteX2" fmla="*/ 2286 w 44196"/>
              <a:gd name="connsiteY2" fmla="*/ 67817 h 67817"/>
              <a:gd name="connsiteX3" fmla="*/ 0 w 44196"/>
              <a:gd name="connsiteY3" fmla="*/ 57911 h 67817"/>
              <a:gd name="connsiteX4" fmla="*/ 32004 w 44196"/>
              <a:gd name="connsiteY4" fmla="*/ 2285 h 67817"/>
              <a:gd name="connsiteX5" fmla="*/ 41910 w 44196"/>
              <a:gd name="connsiteY5" fmla="*/ 0 h 67817"/>
              <a:gd name="connsiteX6" fmla="*/ 44196 w 44196"/>
              <a:gd name="connsiteY6" fmla="*/ 9144 h 678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4196" h="67817">
                <a:moveTo>
                  <a:pt x="44196" y="9144"/>
                </a:moveTo>
                <a:lnTo>
                  <a:pt x="12192" y="64770"/>
                </a:lnTo>
                <a:cubicBezTo>
                  <a:pt x="9905" y="68579"/>
                  <a:pt x="6096" y="69342"/>
                  <a:pt x="2286" y="67817"/>
                </a:cubicBezTo>
                <a:cubicBezTo>
                  <a:pt x="-761" y="65532"/>
                  <a:pt x="-2285" y="60960"/>
                  <a:pt x="0" y="57911"/>
                </a:cubicBezTo>
                <a:lnTo>
                  <a:pt x="32004" y="2285"/>
                </a:lnTo>
                <a:cubicBezTo>
                  <a:pt x="33528" y="-761"/>
                  <a:pt x="38100" y="-2285"/>
                  <a:pt x="41910" y="0"/>
                </a:cubicBezTo>
                <a:cubicBezTo>
                  <a:pt x="44958" y="1523"/>
                  <a:pt x="46482" y="6096"/>
                  <a:pt x="44196" y="9144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4324109" y="5000244"/>
            <a:ext cx="134874" cy="171450"/>
          </a:xfrm>
          <a:custGeom>
            <a:avLst/>
            <a:gdLst>
              <a:gd name="connsiteX0" fmla="*/ 0 w 134874"/>
              <a:gd name="connsiteY0" fmla="*/ 171450 h 171450"/>
              <a:gd name="connsiteX1" fmla="*/ 0 w 134874"/>
              <a:gd name="connsiteY1" fmla="*/ 0 h 171450"/>
              <a:gd name="connsiteX2" fmla="*/ 22860 w 134874"/>
              <a:gd name="connsiteY2" fmla="*/ 0 h 171450"/>
              <a:gd name="connsiteX3" fmla="*/ 22860 w 134874"/>
              <a:gd name="connsiteY3" fmla="*/ 70103 h 171450"/>
              <a:gd name="connsiteX4" fmla="*/ 112014 w 134874"/>
              <a:gd name="connsiteY4" fmla="*/ 70103 h 171450"/>
              <a:gd name="connsiteX5" fmla="*/ 112014 w 134874"/>
              <a:gd name="connsiteY5" fmla="*/ 0 h 171450"/>
              <a:gd name="connsiteX6" fmla="*/ 134874 w 134874"/>
              <a:gd name="connsiteY6" fmla="*/ 0 h 171450"/>
              <a:gd name="connsiteX7" fmla="*/ 134874 w 134874"/>
              <a:gd name="connsiteY7" fmla="*/ 171450 h 171450"/>
              <a:gd name="connsiteX8" fmla="*/ 112014 w 134874"/>
              <a:gd name="connsiteY8" fmla="*/ 171450 h 171450"/>
              <a:gd name="connsiteX9" fmla="*/ 112014 w 134874"/>
              <a:gd name="connsiteY9" fmla="*/ 90677 h 171450"/>
              <a:gd name="connsiteX10" fmla="*/ 22860 w 134874"/>
              <a:gd name="connsiteY10" fmla="*/ 90677 h 171450"/>
              <a:gd name="connsiteX11" fmla="*/ 22860 w 134874"/>
              <a:gd name="connsiteY11" fmla="*/ 171450 h 171450"/>
              <a:gd name="connsiteX12" fmla="*/ 0 w 134874"/>
              <a:gd name="connsiteY12" fmla="*/ 171450 h 1714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34874" h="171450">
                <a:moveTo>
                  <a:pt x="0" y="171450"/>
                </a:moveTo>
                <a:lnTo>
                  <a:pt x="0" y="0"/>
                </a:lnTo>
                <a:lnTo>
                  <a:pt x="22860" y="0"/>
                </a:lnTo>
                <a:lnTo>
                  <a:pt x="22860" y="70103"/>
                </a:lnTo>
                <a:lnTo>
                  <a:pt x="112014" y="70103"/>
                </a:lnTo>
                <a:lnTo>
                  <a:pt x="112014" y="0"/>
                </a:lnTo>
                <a:lnTo>
                  <a:pt x="134874" y="0"/>
                </a:lnTo>
                <a:lnTo>
                  <a:pt x="134874" y="171450"/>
                </a:lnTo>
                <a:lnTo>
                  <a:pt x="112014" y="171450"/>
                </a:lnTo>
                <a:lnTo>
                  <a:pt x="112014" y="90677"/>
                </a:lnTo>
                <a:lnTo>
                  <a:pt x="22860" y="90677"/>
                </a:lnTo>
                <a:lnTo>
                  <a:pt x="22860" y="171450"/>
                </a:lnTo>
                <a:lnTo>
                  <a:pt x="0" y="17145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4458221" y="5205984"/>
            <a:ext cx="47244" cy="71627"/>
          </a:xfrm>
          <a:custGeom>
            <a:avLst/>
            <a:gdLst>
              <a:gd name="connsiteX0" fmla="*/ 34290 w 47244"/>
              <a:gd name="connsiteY0" fmla="*/ 69341 h 71627"/>
              <a:gd name="connsiteX1" fmla="*/ 0 w 47244"/>
              <a:gd name="connsiteY1" fmla="*/ 9905 h 71627"/>
              <a:gd name="connsiteX2" fmla="*/ 3048 w 47244"/>
              <a:gd name="connsiteY2" fmla="*/ 0 h 71627"/>
              <a:gd name="connsiteX3" fmla="*/ 12954 w 47244"/>
              <a:gd name="connsiteY3" fmla="*/ 2285 h 71627"/>
              <a:gd name="connsiteX4" fmla="*/ 47244 w 47244"/>
              <a:gd name="connsiteY4" fmla="*/ 61721 h 71627"/>
              <a:gd name="connsiteX5" fmla="*/ 44196 w 47244"/>
              <a:gd name="connsiteY5" fmla="*/ 71627 h 71627"/>
              <a:gd name="connsiteX6" fmla="*/ 34290 w 47244"/>
              <a:gd name="connsiteY6" fmla="*/ 69341 h 7162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7244" h="71627">
                <a:moveTo>
                  <a:pt x="34290" y="69341"/>
                </a:moveTo>
                <a:lnTo>
                  <a:pt x="0" y="9905"/>
                </a:lnTo>
                <a:cubicBezTo>
                  <a:pt x="-1523" y="6095"/>
                  <a:pt x="-761" y="1523"/>
                  <a:pt x="3048" y="0"/>
                </a:cubicBezTo>
                <a:cubicBezTo>
                  <a:pt x="6096" y="-2286"/>
                  <a:pt x="10668" y="-762"/>
                  <a:pt x="12954" y="2285"/>
                </a:cubicBezTo>
                <a:lnTo>
                  <a:pt x="47244" y="61721"/>
                </a:lnTo>
                <a:cubicBezTo>
                  <a:pt x="48768" y="65531"/>
                  <a:pt x="48006" y="69341"/>
                  <a:pt x="44196" y="71627"/>
                </a:cubicBezTo>
                <a:cubicBezTo>
                  <a:pt x="41148" y="73913"/>
                  <a:pt x="36576" y="72389"/>
                  <a:pt x="34290" y="69341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5821427" y="5604509"/>
            <a:ext cx="134873" cy="171450"/>
          </a:xfrm>
          <a:custGeom>
            <a:avLst/>
            <a:gdLst>
              <a:gd name="connsiteX0" fmla="*/ 0 w 134873"/>
              <a:gd name="connsiteY0" fmla="*/ 171450 h 171450"/>
              <a:gd name="connsiteX1" fmla="*/ 0 w 134873"/>
              <a:gd name="connsiteY1" fmla="*/ 0 h 171450"/>
              <a:gd name="connsiteX2" fmla="*/ 22859 w 134873"/>
              <a:gd name="connsiteY2" fmla="*/ 0 h 171450"/>
              <a:gd name="connsiteX3" fmla="*/ 22859 w 134873"/>
              <a:gd name="connsiteY3" fmla="*/ 70866 h 171450"/>
              <a:gd name="connsiteX4" fmla="*/ 112014 w 134873"/>
              <a:gd name="connsiteY4" fmla="*/ 70866 h 171450"/>
              <a:gd name="connsiteX5" fmla="*/ 112014 w 134873"/>
              <a:gd name="connsiteY5" fmla="*/ 0 h 171450"/>
              <a:gd name="connsiteX6" fmla="*/ 134873 w 134873"/>
              <a:gd name="connsiteY6" fmla="*/ 0 h 171450"/>
              <a:gd name="connsiteX7" fmla="*/ 134873 w 134873"/>
              <a:gd name="connsiteY7" fmla="*/ 171450 h 171450"/>
              <a:gd name="connsiteX8" fmla="*/ 112014 w 134873"/>
              <a:gd name="connsiteY8" fmla="*/ 171450 h 171450"/>
              <a:gd name="connsiteX9" fmla="*/ 112014 w 134873"/>
              <a:gd name="connsiteY9" fmla="*/ 90678 h 171450"/>
              <a:gd name="connsiteX10" fmla="*/ 22859 w 134873"/>
              <a:gd name="connsiteY10" fmla="*/ 90678 h 171450"/>
              <a:gd name="connsiteX11" fmla="*/ 22859 w 134873"/>
              <a:gd name="connsiteY11" fmla="*/ 171450 h 171450"/>
              <a:gd name="connsiteX12" fmla="*/ 0 w 134873"/>
              <a:gd name="connsiteY12" fmla="*/ 171450 h 1714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34873" h="171450">
                <a:moveTo>
                  <a:pt x="0" y="171450"/>
                </a:moveTo>
                <a:lnTo>
                  <a:pt x="0" y="0"/>
                </a:lnTo>
                <a:lnTo>
                  <a:pt x="22859" y="0"/>
                </a:lnTo>
                <a:lnTo>
                  <a:pt x="22859" y="70866"/>
                </a:lnTo>
                <a:lnTo>
                  <a:pt x="112014" y="70866"/>
                </a:lnTo>
                <a:lnTo>
                  <a:pt x="112014" y="0"/>
                </a:lnTo>
                <a:lnTo>
                  <a:pt x="134873" y="0"/>
                </a:lnTo>
                <a:lnTo>
                  <a:pt x="134873" y="171450"/>
                </a:lnTo>
                <a:lnTo>
                  <a:pt x="112014" y="171450"/>
                </a:lnTo>
                <a:lnTo>
                  <a:pt x="112014" y="90678"/>
                </a:lnTo>
                <a:lnTo>
                  <a:pt x="22859" y="90678"/>
                </a:lnTo>
                <a:lnTo>
                  <a:pt x="22859" y="171450"/>
                </a:lnTo>
                <a:lnTo>
                  <a:pt x="0" y="17145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5777243" y="5501640"/>
            <a:ext cx="44195" cy="66294"/>
          </a:xfrm>
          <a:custGeom>
            <a:avLst/>
            <a:gdLst>
              <a:gd name="connsiteX0" fmla="*/ 12191 w 44195"/>
              <a:gd name="connsiteY0" fmla="*/ 2285 h 66294"/>
              <a:gd name="connsiteX1" fmla="*/ 44196 w 44195"/>
              <a:gd name="connsiteY1" fmla="*/ 57150 h 66294"/>
              <a:gd name="connsiteX2" fmla="*/ 41147 w 44195"/>
              <a:gd name="connsiteY2" fmla="*/ 66294 h 66294"/>
              <a:gd name="connsiteX3" fmla="*/ 31241 w 44195"/>
              <a:gd name="connsiteY3" fmla="*/ 64007 h 66294"/>
              <a:gd name="connsiteX4" fmla="*/ 0 w 44195"/>
              <a:gd name="connsiteY4" fmla="*/ 9144 h 66294"/>
              <a:gd name="connsiteX5" fmla="*/ 3047 w 44195"/>
              <a:gd name="connsiteY5" fmla="*/ 0 h 66294"/>
              <a:gd name="connsiteX6" fmla="*/ 12191 w 44195"/>
              <a:gd name="connsiteY6" fmla="*/ 2285 h 662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4195" h="66294">
                <a:moveTo>
                  <a:pt x="12191" y="2285"/>
                </a:moveTo>
                <a:lnTo>
                  <a:pt x="44196" y="57150"/>
                </a:lnTo>
                <a:cubicBezTo>
                  <a:pt x="45720" y="60197"/>
                  <a:pt x="44958" y="64769"/>
                  <a:pt x="41147" y="66294"/>
                </a:cubicBezTo>
                <a:cubicBezTo>
                  <a:pt x="38100" y="68579"/>
                  <a:pt x="33527" y="67055"/>
                  <a:pt x="31241" y="64007"/>
                </a:cubicBezTo>
                <a:lnTo>
                  <a:pt x="0" y="9144"/>
                </a:lnTo>
                <a:cubicBezTo>
                  <a:pt x="-1523" y="6095"/>
                  <a:pt x="-761" y="1523"/>
                  <a:pt x="3047" y="0"/>
                </a:cubicBezTo>
                <a:cubicBezTo>
                  <a:pt x="6096" y="-2286"/>
                  <a:pt x="10667" y="-761"/>
                  <a:pt x="12191" y="2285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5821427" y="5011673"/>
            <a:ext cx="134873" cy="171450"/>
          </a:xfrm>
          <a:custGeom>
            <a:avLst/>
            <a:gdLst>
              <a:gd name="connsiteX0" fmla="*/ 0 w 134873"/>
              <a:gd name="connsiteY0" fmla="*/ 171450 h 171450"/>
              <a:gd name="connsiteX1" fmla="*/ 0 w 134873"/>
              <a:gd name="connsiteY1" fmla="*/ 0 h 171450"/>
              <a:gd name="connsiteX2" fmla="*/ 22859 w 134873"/>
              <a:gd name="connsiteY2" fmla="*/ 0 h 171450"/>
              <a:gd name="connsiteX3" fmla="*/ 22859 w 134873"/>
              <a:gd name="connsiteY3" fmla="*/ 70866 h 171450"/>
              <a:gd name="connsiteX4" fmla="*/ 112014 w 134873"/>
              <a:gd name="connsiteY4" fmla="*/ 70866 h 171450"/>
              <a:gd name="connsiteX5" fmla="*/ 112014 w 134873"/>
              <a:gd name="connsiteY5" fmla="*/ 0 h 171450"/>
              <a:gd name="connsiteX6" fmla="*/ 134873 w 134873"/>
              <a:gd name="connsiteY6" fmla="*/ 0 h 171450"/>
              <a:gd name="connsiteX7" fmla="*/ 134873 w 134873"/>
              <a:gd name="connsiteY7" fmla="*/ 171450 h 171450"/>
              <a:gd name="connsiteX8" fmla="*/ 112014 w 134873"/>
              <a:gd name="connsiteY8" fmla="*/ 171450 h 171450"/>
              <a:gd name="connsiteX9" fmla="*/ 112014 w 134873"/>
              <a:gd name="connsiteY9" fmla="*/ 90678 h 171450"/>
              <a:gd name="connsiteX10" fmla="*/ 22859 w 134873"/>
              <a:gd name="connsiteY10" fmla="*/ 90678 h 171450"/>
              <a:gd name="connsiteX11" fmla="*/ 22859 w 134873"/>
              <a:gd name="connsiteY11" fmla="*/ 171450 h 171450"/>
              <a:gd name="connsiteX12" fmla="*/ 0 w 134873"/>
              <a:gd name="connsiteY12" fmla="*/ 171450 h 1714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34873" h="171450">
                <a:moveTo>
                  <a:pt x="0" y="171450"/>
                </a:moveTo>
                <a:lnTo>
                  <a:pt x="0" y="0"/>
                </a:lnTo>
                <a:lnTo>
                  <a:pt x="22859" y="0"/>
                </a:lnTo>
                <a:lnTo>
                  <a:pt x="22859" y="70866"/>
                </a:lnTo>
                <a:lnTo>
                  <a:pt x="112014" y="70866"/>
                </a:lnTo>
                <a:lnTo>
                  <a:pt x="112014" y="0"/>
                </a:lnTo>
                <a:lnTo>
                  <a:pt x="134873" y="0"/>
                </a:lnTo>
                <a:lnTo>
                  <a:pt x="134873" y="171450"/>
                </a:lnTo>
                <a:lnTo>
                  <a:pt x="112014" y="171450"/>
                </a:lnTo>
                <a:lnTo>
                  <a:pt x="112014" y="90678"/>
                </a:lnTo>
                <a:lnTo>
                  <a:pt x="22859" y="90678"/>
                </a:lnTo>
                <a:lnTo>
                  <a:pt x="22859" y="171450"/>
                </a:lnTo>
                <a:lnTo>
                  <a:pt x="0" y="17145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5773421" y="5216652"/>
            <a:ext cx="47244" cy="72389"/>
          </a:xfrm>
          <a:custGeom>
            <a:avLst/>
            <a:gdLst>
              <a:gd name="connsiteX0" fmla="*/ 0 w 47244"/>
              <a:gd name="connsiteY0" fmla="*/ 62483 h 72389"/>
              <a:gd name="connsiteX1" fmla="*/ 35051 w 47244"/>
              <a:gd name="connsiteY1" fmla="*/ 2285 h 72389"/>
              <a:gd name="connsiteX2" fmla="*/ 44958 w 47244"/>
              <a:gd name="connsiteY2" fmla="*/ 0 h 72389"/>
              <a:gd name="connsiteX3" fmla="*/ 47244 w 47244"/>
              <a:gd name="connsiteY3" fmla="*/ 9144 h 72389"/>
              <a:gd name="connsiteX4" fmla="*/ 12953 w 47244"/>
              <a:gd name="connsiteY4" fmla="*/ 69341 h 72389"/>
              <a:gd name="connsiteX5" fmla="*/ 3047 w 47244"/>
              <a:gd name="connsiteY5" fmla="*/ 72389 h 72389"/>
              <a:gd name="connsiteX6" fmla="*/ 0 w 47244"/>
              <a:gd name="connsiteY6" fmla="*/ 62483 h 723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7244" h="72389">
                <a:moveTo>
                  <a:pt x="0" y="62483"/>
                </a:moveTo>
                <a:lnTo>
                  <a:pt x="35051" y="2285"/>
                </a:lnTo>
                <a:cubicBezTo>
                  <a:pt x="36576" y="-761"/>
                  <a:pt x="41147" y="-2286"/>
                  <a:pt x="44958" y="0"/>
                </a:cubicBezTo>
                <a:cubicBezTo>
                  <a:pt x="48005" y="1523"/>
                  <a:pt x="49529" y="6095"/>
                  <a:pt x="47244" y="9144"/>
                </a:cubicBezTo>
                <a:lnTo>
                  <a:pt x="12953" y="69341"/>
                </a:lnTo>
                <a:cubicBezTo>
                  <a:pt x="10667" y="73151"/>
                  <a:pt x="6095" y="73913"/>
                  <a:pt x="3047" y="72389"/>
                </a:cubicBezTo>
                <a:cubicBezTo>
                  <a:pt x="-761" y="70103"/>
                  <a:pt x="-1523" y="65532"/>
                  <a:pt x="0" y="62483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3576" y="5283200"/>
            <a:ext cx="177800" cy="2032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7776" y="4851400"/>
            <a:ext cx="190500" cy="2032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45076" y="5257800"/>
            <a:ext cx="342900" cy="7112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16576" y="5295900"/>
            <a:ext cx="190500" cy="203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74700" y="2108200"/>
            <a:ext cx="126630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Esistono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2156000" y="2124825"/>
            <a:ext cx="737349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altri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legami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tipo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elettrostatico,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frutto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interazioni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977900" y="2616200"/>
            <a:ext cx="6678751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elettrostatiche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fra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ioni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dipoli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fra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molecole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dipoli.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774700" y="3187700"/>
            <a:ext cx="5594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Ad</a:t>
            </a:r>
          </a:p>
        </p:txBody>
      </p:sp>
      <p:sp>
        <p:nvSpPr>
          <p:cNvPr id="29" name="TextBox 1"/>
          <p:cNvSpPr txBox="1"/>
          <p:nvPr/>
        </p:nvSpPr>
        <p:spPr>
          <a:xfrm>
            <a:off x="1435100" y="3204325"/>
            <a:ext cx="803649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esempio,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gli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ioni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positivi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possono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attrarre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il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polo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negativo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</a:p>
        </p:txBody>
      </p:sp>
      <p:sp>
        <p:nvSpPr>
          <p:cNvPr id="30" name="TextBox 1"/>
          <p:cNvSpPr txBox="1"/>
          <p:nvPr/>
        </p:nvSpPr>
        <p:spPr>
          <a:xfrm>
            <a:off x="977900" y="3695700"/>
            <a:ext cx="4633128" cy="4052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molecole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polari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come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H</a:t>
            </a:r>
            <a:r>
              <a:rPr lang="en-US" altLang="zh-CN" sz="2400" baseline="-25000" dirty="0">
                <a:solidFill>
                  <a:srgbClr val="000000"/>
                </a:solidFill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O,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NH</a:t>
            </a:r>
            <a:r>
              <a:rPr lang="en-US" altLang="zh-CN" sz="2400" baseline="-25000" dirty="0">
                <a:solidFill>
                  <a:srgbClr val="000000"/>
                </a:solidFill>
                <a:cs typeface="Times New Roman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ecc.</a:t>
            </a:r>
          </a:p>
        </p:txBody>
      </p:sp>
      <p:sp>
        <p:nvSpPr>
          <p:cNvPr id="1024" name="TextBox 1"/>
          <p:cNvSpPr txBox="1"/>
          <p:nvPr/>
        </p:nvSpPr>
        <p:spPr>
          <a:xfrm>
            <a:off x="393700" y="198437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Proprietà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e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Caratteristiche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dei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Composti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Legami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dipolari.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Forze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Van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der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Waals</a:t>
            </a:r>
          </a:p>
        </p:txBody>
      </p:sp>
      <p:sp>
        <p:nvSpPr>
          <p:cNvPr id="36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38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24/52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265357"/>
            <a:ext cx="8287462" cy="86690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trovandosi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dipoli,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acquistare,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provvisoriamente,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certa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polarità.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3300" y="3319457"/>
            <a:ext cx="299762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460500" y="3336082"/>
            <a:ext cx="827970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dipoli,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infatti,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campo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elettrico,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dare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06500" y="3814757"/>
            <a:ext cx="468442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origine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polarizzazione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indotta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03300" y="4386257"/>
            <a:ext cx="684483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854200" y="4402882"/>
            <a:ext cx="780547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origine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indotte,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segno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contrario,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206500" y="4906957"/>
            <a:ext cx="8225970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natura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comportandosi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indotti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393700" y="198437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dipolari.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Van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der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Waals</a:t>
            </a:r>
          </a:p>
        </p:txBody>
      </p:sp>
      <p:sp>
        <p:nvSpPr>
          <p:cNvPr id="16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25/52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00" y="2348552"/>
            <a:ext cx="8404545" cy="86690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particolare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importanza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indotto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indotto.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79500" y="3402652"/>
            <a:ext cx="111530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298700" y="3419277"/>
            <a:ext cx="7404271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esiste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mutua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79500" y="3936052"/>
            <a:ext cx="8025787" cy="144398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uguali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natura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attrazioni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Waals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93700" y="274637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dipolari.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Van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der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Waals</a:t>
            </a:r>
          </a:p>
        </p:txBody>
      </p:sp>
      <p:sp>
        <p:nvSpPr>
          <p:cNvPr id="13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26/52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402378"/>
            <a:ext cx="8656088" cy="244425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Waals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intense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sensibili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particelle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trovano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brevissima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distanza.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Tuttavia,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sensibili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93700" y="198437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dipolari.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Van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der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Waals</a:t>
            </a:r>
          </a:p>
        </p:txBody>
      </p:sp>
      <p:sp>
        <p:nvSpPr>
          <p:cNvPr id="10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27/52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0900" y="1722437"/>
            <a:ext cx="87043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803400" y="1739062"/>
            <a:ext cx="7705507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ioniche,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positivi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negativi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tendono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68145" y="1222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ioniche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50900" y="2299712"/>
            <a:ext cx="8922314" cy="477611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assumere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disposizione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geometrica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regolare,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luogo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tridimensionale,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cristallino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E’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importante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notare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disposizione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esiste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un’unità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analoga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neutra.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uniti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invece,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singoli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disposizione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dipende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formula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dimensioni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stessi.</a:t>
            </a:r>
          </a:p>
          <a:p>
            <a:pPr>
              <a:lnSpc>
                <a:spcPts val="25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28/52</a:t>
            </a:r>
          </a:p>
        </p:txBody>
      </p:sp>
      <p:sp>
        <p:nvSpPr>
          <p:cNvPr id="10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28/52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133600"/>
            <a:ext cx="8122865" cy="86690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Per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fondere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un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solido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è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necessario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vincere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forze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attrazione</a:t>
            </a:r>
          </a:p>
          <a:p>
            <a:pPr>
              <a:lnSpc>
                <a:spcPts val="1000"/>
              </a:lnSpc>
            </a:pPr>
            <a:endParaRPr lang="en-US" altLang="zh-CN" sz="2400" dirty="0"/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/>
              <a:t>	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che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tengono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legate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nel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reticolo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unità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che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costituiscono.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3300" y="3187700"/>
            <a:ext cx="1053430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Poiché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243975" y="3204325"/>
            <a:ext cx="735861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le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forze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attrazione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elettrostatica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tra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gli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ioni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sono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06500" y="3721100"/>
            <a:ext cx="8509124" cy="135421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relativamente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intense,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per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fondere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una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sostanza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ionica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è</a:t>
            </a:r>
          </a:p>
          <a:p>
            <a:pPr>
              <a:lnSpc>
                <a:spcPts val="1000"/>
              </a:lnSpc>
            </a:pPr>
            <a:endParaRPr lang="en-US" altLang="zh-CN" sz="2400" dirty="0"/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necessaria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una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quantità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energia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termica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che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può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ottenere</a:t>
            </a:r>
          </a:p>
          <a:p>
            <a:pPr>
              <a:lnSpc>
                <a:spcPts val="1000"/>
              </a:lnSpc>
            </a:pPr>
            <a:endParaRPr lang="en-US" altLang="zh-CN" sz="2400" dirty="0"/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solo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temperature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relativamente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alte.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03300" y="5270500"/>
            <a:ext cx="6366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Per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816100" y="5303167"/>
            <a:ext cx="755033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tale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motivo,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le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sostanze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ioniche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sono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generalmente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368145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Relazioni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Tra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Tipo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di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Legame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e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Sostanze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ioniche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54100" y="5803900"/>
            <a:ext cx="6866752" cy="86690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</a:tabLst>
            </a:pPr>
            <a:r>
              <a:rPr lang="en-US" altLang="zh-CN" sz="2400" dirty="0"/>
              <a:t>	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altofondenti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caratterizzate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una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notevole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durezza.</a:t>
            </a:r>
          </a:p>
          <a:p>
            <a:pPr>
              <a:lnSpc>
                <a:spcPts val="1000"/>
              </a:lnSpc>
            </a:pPr>
            <a:endParaRPr lang="en-US" altLang="zh-CN" sz="2400" dirty="0"/>
          </a:p>
          <a:p>
            <a:pPr>
              <a:lnSpc>
                <a:spcPts val="1000"/>
              </a:lnSpc>
            </a:pPr>
            <a:endParaRPr lang="en-US" altLang="zh-CN" sz="2400" dirty="0"/>
          </a:p>
          <a:p>
            <a:pPr>
              <a:lnSpc>
                <a:spcPts val="1000"/>
              </a:lnSpc>
            </a:pPr>
            <a:endParaRPr lang="en-US" altLang="zh-CN" sz="2400" dirty="0"/>
          </a:p>
          <a:p>
            <a:pPr>
              <a:lnSpc>
                <a:spcPts val="1000"/>
              </a:lnSpc>
            </a:pPr>
            <a:endParaRPr lang="en-US" altLang="zh-CN" sz="2400" dirty="0"/>
          </a:p>
        </p:txBody>
      </p:sp>
      <p:sp>
        <p:nvSpPr>
          <p:cNvPr id="15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29/52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309257" y="0"/>
            <a:ext cx="10075278" cy="7556754"/>
          </a:xfrm>
          <a:custGeom>
            <a:avLst/>
            <a:gdLst>
              <a:gd name="connsiteX0" fmla="*/ 0 w 10075278"/>
              <a:gd name="connsiteY0" fmla="*/ 0 h 7556754"/>
              <a:gd name="connsiteX1" fmla="*/ 0 w 10075278"/>
              <a:gd name="connsiteY1" fmla="*/ 7556754 h 7556754"/>
              <a:gd name="connsiteX2" fmla="*/ 10075278 w 10075278"/>
              <a:gd name="connsiteY2" fmla="*/ 7556754 h 7556754"/>
              <a:gd name="connsiteX3" fmla="*/ 10075278 w 10075278"/>
              <a:gd name="connsiteY3" fmla="*/ 0 h 7556754"/>
              <a:gd name="connsiteX4" fmla="*/ 0 w 10075278"/>
              <a:gd name="connsiteY4" fmla="*/ 0 h 75567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7556754">
                <a:moveTo>
                  <a:pt x="0" y="0"/>
                </a:moveTo>
                <a:lnTo>
                  <a:pt x="0" y="7556754"/>
                </a:lnTo>
                <a:lnTo>
                  <a:pt x="10075278" y="7556754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5700" y="1818848"/>
            <a:ext cx="471283" cy="3931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27200" y="1818848"/>
            <a:ext cx="822507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prima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58900" y="2326848"/>
            <a:ext cx="635481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distinguere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55700" y="2898348"/>
            <a:ext cx="38151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612900" y="2898348"/>
            <a:ext cx="826726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caratterizzato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41300" y="46037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chimici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155700" y="3520648"/>
            <a:ext cx="8869416" cy="368818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all’altro.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messi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comune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dagli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ogni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tende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assumere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configurazione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completa,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cioè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configurazione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esterna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8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(ottetto,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</a:t>
            </a:r>
            <a:r>
              <a:rPr lang="en-US" altLang="zh-CN" sz="2400" baseline="30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).</a:t>
            </a:r>
          </a:p>
          <a:p>
            <a:pPr>
              <a:lnSpc>
                <a:spcPts val="25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3/52</a:t>
            </a:r>
          </a:p>
        </p:txBody>
      </p:sp>
      <p:grpSp>
        <p:nvGrpSpPr>
          <p:cNvPr id="18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9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3/52</a:t>
              </a:r>
            </a:p>
          </p:txBody>
        </p:sp>
      </p:grpSp>
      <p:sp>
        <p:nvSpPr>
          <p:cNvPr id="2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0900" y="2244794"/>
            <a:ext cx="38151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71600" y="2276878"/>
            <a:ext cx="828778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determina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solvente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adatto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54100" y="2752794"/>
            <a:ext cx="490082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solubilizzare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determinata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50900" y="3324294"/>
            <a:ext cx="50013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524000" y="3356961"/>
            <a:ext cx="764722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particelle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inversamente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54100" y="3844994"/>
            <a:ext cx="8163260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proporzionale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dielettrica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mezzo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particelle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trovano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immerse.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850900" y="4899094"/>
            <a:ext cx="115948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Quanto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2133600" y="4931761"/>
            <a:ext cx="702294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maggiore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dielettrica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solvente,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tanto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054100" y="5407094"/>
            <a:ext cx="705962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minore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particelle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soluto.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393700" y="2746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ioniche</a:t>
            </a:r>
          </a:p>
        </p:txBody>
      </p:sp>
      <p:sp>
        <p:nvSpPr>
          <p:cNvPr id="18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30/52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2108200"/>
            <a:ext cx="50013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574800" y="2140867"/>
            <a:ext cx="783285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dielettrica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dell’acqua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relativamente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grande,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circa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30300" y="2616200"/>
            <a:ext cx="443441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80,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mentre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dell’aria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circa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27100" y="3187700"/>
            <a:ext cx="112364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Questo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235200" y="3220367"/>
            <a:ext cx="714714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significa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attraggono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130300" y="3708400"/>
            <a:ext cx="8033289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nell’acqua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circa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80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volte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minore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attraggono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nell’aria.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27100" y="4762500"/>
            <a:ext cx="6366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739900" y="4795167"/>
            <a:ext cx="784695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sciogliere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debbono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130300" y="5270500"/>
            <a:ext cx="546085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superare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loro.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291945" y="1222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ioniche</a:t>
            </a:r>
          </a:p>
        </p:txBody>
      </p:sp>
      <p:sp>
        <p:nvSpPr>
          <p:cNvPr id="18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31/52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4811" y="2219394"/>
            <a:ext cx="5065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32211" y="2252061"/>
            <a:ext cx="769806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ioniche,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pertanto,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tendono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sciogliersi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44811" y="2765494"/>
            <a:ext cx="8293681" cy="143116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facilmente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solventi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un’elevata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dielettrica.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L’acqua,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elevata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dielettrica,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ottimo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solvente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ioniche.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44811" y="4365694"/>
            <a:ext cx="38151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402011" y="4382319"/>
            <a:ext cx="813568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benzene,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invece,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avendo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dielettrica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bassa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148011" y="4873694"/>
            <a:ext cx="641521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(2,5)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solvente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inadatto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ioniche.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317500" y="172630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ioniche</a:t>
            </a:r>
          </a:p>
        </p:txBody>
      </p:sp>
      <p:sp>
        <p:nvSpPr>
          <p:cNvPr id="15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32/52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027237"/>
            <a:ext cx="8219045" cy="86690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Benché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positivi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negativi,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conducono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l’elettricità.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3300" y="3081337"/>
            <a:ext cx="6366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778000" y="3097962"/>
            <a:ext cx="7632282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buon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conduttore,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contenere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93700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ioniche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03300" y="3703637"/>
            <a:ext cx="8922314" cy="369889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particelle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muoversi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trasportare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corrente.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contenuti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fissati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posizioni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cristallino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quindi,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trasportare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l’elettricità.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33/52</a:t>
            </a:r>
          </a:p>
        </p:txBody>
      </p:sp>
      <p:sp>
        <p:nvSpPr>
          <p:cNvPr id="11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33/52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108200"/>
            <a:ext cx="517770" cy="3931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676400" y="2140867"/>
            <a:ext cx="783945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vengono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trovarsi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2705100"/>
            <a:ext cx="8799588" cy="293157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libertà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diventa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ottimo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conduttore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elettricità.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Analogamente,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disciolta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opportuno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solvente,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ottenuta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buon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conduttore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dell’elettricità,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perché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soluzione,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liberi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muoversi,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trasportare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corrente.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68145" y="172630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ioniche</a:t>
            </a:r>
          </a:p>
        </p:txBody>
      </p:sp>
      <p:sp>
        <p:nvSpPr>
          <p:cNvPr id="12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34/52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54600" y="5326597"/>
            <a:ext cx="2757550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Cl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senza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idrolizzarsi.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3300" y="2240497"/>
            <a:ext cx="74539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Non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981200" y="2273164"/>
            <a:ext cx="759207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è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facile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trovare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una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relazione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tra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la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differenza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03300" y="2824697"/>
            <a:ext cx="8799204" cy="240687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/>
              <a:t>	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elettronegatività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degli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atomi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(cioè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tra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percentuale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carattere</a:t>
            </a:r>
          </a:p>
          <a:p>
            <a:pPr>
              <a:lnSpc>
                <a:spcPts val="1000"/>
              </a:lnSpc>
            </a:pPr>
            <a:endParaRPr lang="en-US" altLang="zh-CN" sz="2400" dirty="0"/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/>
              <a:t>	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ionico)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proprietà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delle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sostanze.</a:t>
            </a:r>
          </a:p>
          <a:p>
            <a:pPr>
              <a:lnSpc>
                <a:spcPts val="1000"/>
              </a:lnSpc>
            </a:pPr>
            <a:endParaRPr lang="en-US" altLang="zh-CN" sz="2400" dirty="0"/>
          </a:p>
          <a:p>
            <a:pPr>
              <a:lnSpc>
                <a:spcPts val="1000"/>
              </a:lnSpc>
            </a:pPr>
            <a:endParaRPr lang="en-US" altLang="zh-CN" sz="2400" dirty="0"/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CaCl</a:t>
            </a:r>
            <a:r>
              <a:rPr lang="en-US" altLang="zh-CN" sz="2400" baseline="-25000" dirty="0">
                <a:solidFill>
                  <a:srgbClr val="000000"/>
                </a:solidFill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che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presenta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una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differenza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elettronegatività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tra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Cl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Ca</a:t>
            </a:r>
          </a:p>
          <a:p>
            <a:pPr>
              <a:lnSpc>
                <a:spcPts val="1000"/>
              </a:lnSpc>
            </a:pPr>
            <a:endParaRPr lang="en-US" altLang="zh-CN" sz="2400" dirty="0"/>
          </a:p>
          <a:p>
            <a:pPr>
              <a:lnSpc>
                <a:spcPts val="2500"/>
              </a:lnSpc>
              <a:tabLst>
                <a:tab pos="203200" algn="l"/>
              </a:tabLst>
            </a:pPr>
            <a:r>
              <a:rPr lang="en-US" altLang="zh-CN" sz="2400" dirty="0"/>
              <a:t>	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3−1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=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2,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è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una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sostanza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solida,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carattere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ionico,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che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fonde</a:t>
            </a:r>
          </a:p>
          <a:p>
            <a:pPr>
              <a:lnSpc>
                <a:spcPts val="1000"/>
              </a:lnSpc>
            </a:pPr>
            <a:endParaRPr lang="en-US" altLang="zh-CN" sz="2400" dirty="0"/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/>
              <a:t>	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ad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alta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temperatura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dando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un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liquido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conduttore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scioglie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in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206500" y="5326597"/>
            <a:ext cx="3510063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acqua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dando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luogo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ioni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Ca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4712625" y="5275797"/>
            <a:ext cx="232436" cy="26096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dirty="0">
                <a:solidFill>
                  <a:srgbClr val="000000"/>
                </a:solidFill>
                <a:cs typeface="Times New Roman" pitchFamily="18" charset="0"/>
              </a:rPr>
              <a:t>2+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549900" y="5275797"/>
            <a:ext cx="94578" cy="25135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-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393700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Relazioni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Tra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Tipo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di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Legame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e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Sostanze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ioniche</a:t>
            </a:r>
          </a:p>
        </p:txBody>
      </p:sp>
      <p:sp>
        <p:nvSpPr>
          <p:cNvPr id="16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35/52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408237"/>
            <a:ext cx="711733" cy="4052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BF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866900" y="2441487"/>
            <a:ext cx="787946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medesima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differenza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elettronegatività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fluoro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06500" y="2954337"/>
            <a:ext cx="8427692" cy="135421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(4−2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=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2),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incolore,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liquefa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bassissima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conduttore,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reagisce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l’acqua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idrolizzandosi.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03300" y="4491037"/>
            <a:ext cx="6366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765300" y="4457787"/>
            <a:ext cx="7833876" cy="4052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motivo,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BF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considerarsi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206500" y="4999037"/>
            <a:ext cx="736958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469900" y="2746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ioniche</a:t>
            </a:r>
          </a:p>
        </p:txBody>
      </p:sp>
      <p:sp>
        <p:nvSpPr>
          <p:cNvPr id="15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36/52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1874837"/>
            <a:ext cx="8424679" cy="135421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(es.,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8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5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ecc.),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tengono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unite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soltanto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deboli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Waals.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3300" y="3424237"/>
            <a:ext cx="917944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019300" y="3428162"/>
            <a:ext cx="725025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mentre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intramolecolari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06500" y="3919537"/>
            <a:ext cx="431631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intermolecolari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deboli.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03300" y="4491037"/>
            <a:ext cx="5065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612900" y="4523704"/>
            <a:ext cx="761605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solide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tenere,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206500" y="4999037"/>
            <a:ext cx="377616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bassofondenti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volatili.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03300" y="5570537"/>
            <a:ext cx="299762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473200" y="5592595"/>
            <a:ext cx="816114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bassobollenti,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dielettriche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469900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054100" y="6078537"/>
            <a:ext cx="789395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inadatti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solventi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ioniche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18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37/52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1253" y="2689294"/>
            <a:ext cx="5065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696253" y="2705919"/>
            <a:ext cx="794082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contengono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particelle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cariche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64453" y="3197294"/>
            <a:ext cx="231230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libere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muoversi.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61253" y="3768794"/>
            <a:ext cx="1374800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Pertanto,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521753" y="3785419"/>
            <a:ext cx="724454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cattivi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conduttori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elettricità,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stato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264453" y="4264094"/>
            <a:ext cx="333264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393700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</a:t>
            </a:r>
          </a:p>
        </p:txBody>
      </p:sp>
      <p:sp>
        <p:nvSpPr>
          <p:cNvPr id="15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38/52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00" y="2222500"/>
            <a:ext cx="8472704" cy="34199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manifestano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(H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O,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5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HF,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ecc.)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solito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intense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manifestano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accade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poiché,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oltre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Waals,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manifesta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un’attrazione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elettrostatica,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forte,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positivo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negativo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vicina.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93700" y="172630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</a:p>
        </p:txBody>
      </p:sp>
      <p:sp>
        <p:nvSpPr>
          <p:cNvPr id="10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39/52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309257" y="0"/>
            <a:ext cx="10075278" cy="7556754"/>
          </a:xfrm>
          <a:custGeom>
            <a:avLst/>
            <a:gdLst>
              <a:gd name="connsiteX0" fmla="*/ 0 w 10075278"/>
              <a:gd name="connsiteY0" fmla="*/ 0 h 7556754"/>
              <a:gd name="connsiteX1" fmla="*/ 0 w 10075278"/>
              <a:gd name="connsiteY1" fmla="*/ 7556754 h 7556754"/>
              <a:gd name="connsiteX2" fmla="*/ 10075278 w 10075278"/>
              <a:gd name="connsiteY2" fmla="*/ 7556754 h 7556754"/>
              <a:gd name="connsiteX3" fmla="*/ 10075278 w 10075278"/>
              <a:gd name="connsiteY3" fmla="*/ 0 h 7556754"/>
              <a:gd name="connsiteX4" fmla="*/ 0 w 10075278"/>
              <a:gd name="connsiteY4" fmla="*/ 0 h 75567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7556754">
                <a:moveTo>
                  <a:pt x="0" y="0"/>
                </a:moveTo>
                <a:lnTo>
                  <a:pt x="0" y="7556754"/>
                </a:lnTo>
                <a:lnTo>
                  <a:pt x="10075278" y="7556754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98500" y="1570037"/>
            <a:ext cx="8763000" cy="237500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273050" indent="-273050" algn="just">
              <a:lnSpc>
                <a:spcPct val="150000"/>
              </a:lnSpc>
              <a:tabLst>
                <a:tab pos="273050" algn="l"/>
                <a:tab pos="8204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uno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bassopotenziale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ionizzazione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l’altro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un’elevata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affinità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elettronica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es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sodio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cloro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  <a:p>
            <a:pPr>
              <a:lnSpc>
                <a:spcPts val="2600"/>
              </a:lnSpc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2600"/>
              </a:lnSpc>
              <a:tabLst/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469900" y="122237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ionico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98500" y="3097455"/>
            <a:ext cx="9601200" cy="411138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just">
              <a:lnSpc>
                <a:spcPts val="24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</a:p>
          <a:p>
            <a:pPr algn="just"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 algn="just">
              <a:lnSpc>
                <a:spcPts val="26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interagiscono:</a:t>
            </a:r>
          </a:p>
          <a:p>
            <a:pPr algn="just"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 algn="just">
              <a:lnSpc>
                <a:spcPts val="33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sodio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valenza,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restando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carico</a:t>
            </a:r>
          </a:p>
          <a:p>
            <a:pPr algn="just"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 algn="just">
              <a:lnSpc>
                <a:spcPts val="29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positivamente;</a:t>
            </a:r>
          </a:p>
          <a:p>
            <a:pPr algn="just"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 algn="just"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 algn="just">
              <a:lnSpc>
                <a:spcPts val="24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aumenta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suoi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valenza,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assumendo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</a:p>
          <a:p>
            <a:pPr algn="just"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 algn="just">
              <a:lnSpc>
                <a:spcPts val="29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negativa.</a:t>
            </a:r>
          </a:p>
          <a:p>
            <a:pPr algn="just"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 algn="just"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 algn="just"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 algn="just"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 algn="just">
              <a:lnSpc>
                <a:spcPts val="24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 algn="just"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 algn="just">
              <a:lnSpc>
                <a:spcPts val="18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4/52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4/52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00" y="2443697"/>
            <a:ext cx="8406340" cy="13553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solido,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duri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ebollizione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alte.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79500" y="3993097"/>
            <a:ext cx="466474" cy="3931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663700" y="4029689"/>
            <a:ext cx="7924477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mostrano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intermedie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82700" y="4488397"/>
            <a:ext cx="7342908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ioniche.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469900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</a:p>
        </p:txBody>
      </p:sp>
      <p:sp>
        <p:nvSpPr>
          <p:cNvPr id="13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40/52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8145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reticolari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3300" y="2027237"/>
            <a:ext cx="8922314" cy="527625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chiamano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solide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derivano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dall’unione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tridimensionale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esteso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indefinitamente.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diamante,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quarzo,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ecc.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diamante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ogni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carbonio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carbonio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disposti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tetraedro,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mediante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esteso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indefinitamente.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41/52</a:t>
            </a:r>
          </a:p>
        </p:txBody>
      </p:sp>
      <p:sp>
        <p:nvSpPr>
          <p:cNvPr id="8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41/52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355573"/>
            <a:ext cx="64601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78000" y="2322323"/>
            <a:ext cx="7560724" cy="4052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quarzo,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silicio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06500" y="2863573"/>
            <a:ext cx="530901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ossigeno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mediante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03300" y="3435073"/>
            <a:ext cx="5065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676400" y="3451698"/>
            <a:ext cx="7671331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diverse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03300" y="3993873"/>
            <a:ext cx="8803051" cy="191956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molecolari.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richiede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rottura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stabili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pertanto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alte.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469900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reticolari</a:t>
            </a:r>
          </a:p>
        </p:txBody>
      </p:sp>
      <p:sp>
        <p:nvSpPr>
          <p:cNvPr id="15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42/52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027237"/>
            <a:ext cx="506549" cy="3931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689100" y="2043862"/>
            <a:ext cx="7913641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caratterizzate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20545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reticolari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03300" y="2587887"/>
            <a:ext cx="8922314" cy="477611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notevole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durezza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praticamente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insolubili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comuni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solventi,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apolari.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Alcuni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intermedia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reticolari.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cristalline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strati,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cioè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estesi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indefinitamente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dimensioni.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43/52</a:t>
            </a:r>
          </a:p>
        </p:txBody>
      </p:sp>
      <p:sp>
        <p:nvSpPr>
          <p:cNvPr id="10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43/52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00" y="2108200"/>
            <a:ext cx="57708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52600" y="2124825"/>
            <a:ext cx="753533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grafite,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82700" y="2628900"/>
            <a:ext cx="8438336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strati,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indefinitamente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estesi,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carbonio,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collegati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Waals.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79500" y="3695700"/>
            <a:ext cx="55303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803400" y="3699625"/>
            <a:ext cx="802950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ciascuno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282700" y="4191000"/>
            <a:ext cx="339028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semplici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doppi.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79500" y="4762500"/>
            <a:ext cx="63799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2044700" y="4779125"/>
            <a:ext cx="107587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3467100" y="4779125"/>
            <a:ext cx="60593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4381500" y="4779125"/>
            <a:ext cx="174182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generalmente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6400800" y="4779125"/>
            <a:ext cx="61298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poco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7327900" y="4779125"/>
            <a:ext cx="58105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dure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8191500" y="4779125"/>
            <a:ext cx="15388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8661400" y="4779125"/>
            <a:ext cx="79508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393700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reticolari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1130300" y="5334000"/>
            <a:ext cx="8871018" cy="185435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intermedie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reticolari.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44/52</a:t>
            </a:r>
          </a:p>
        </p:txBody>
      </p:sp>
      <p:sp>
        <p:nvSpPr>
          <p:cNvPr id="22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44/52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108200"/>
            <a:ext cx="126630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Esistono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451100" y="2124825"/>
            <a:ext cx="7366440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cristallini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intermedie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06500" y="2616200"/>
            <a:ext cx="6190541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reticolari.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03300" y="3187700"/>
            <a:ext cx="2022348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Appartengono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3200400" y="3204325"/>
            <a:ext cx="6528454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gruppo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silicati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minerali,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206500" y="3683000"/>
            <a:ext cx="7709739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contengono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aggregati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silicati,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indefinitamente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estesi.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03300" y="4254500"/>
            <a:ext cx="1259704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Talvolta,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2451100" y="4271125"/>
            <a:ext cx="7168501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l’aggregato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esteso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indefinitamente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206500" y="4762500"/>
            <a:ext cx="6700039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dimensioni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così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strati.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003300" y="5334000"/>
            <a:ext cx="466474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574800" y="5350625"/>
            <a:ext cx="7906523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l’aggregato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estende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indefinitamente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sola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054100" y="5867400"/>
            <a:ext cx="5563511" cy="91608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dimensione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catena.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469900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reticolari</a:t>
            </a:r>
          </a:p>
        </p:txBody>
      </p:sp>
      <p:sp>
        <p:nvSpPr>
          <p:cNvPr id="20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45/52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00" y="2367497"/>
            <a:ext cx="5065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78000" y="2384122"/>
            <a:ext cx="8105039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silicati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dipendono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direttamente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82700" y="2875497"/>
            <a:ext cx="1176925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struttura.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79500" y="3446997"/>
            <a:ext cx="5065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727200" y="3463622"/>
            <a:ext cx="7923964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miche,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disposti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strati,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mostrano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282700" y="3942297"/>
            <a:ext cx="4961743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tendenza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sfaldarsi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scaglie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lamelle.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79500" y="4513797"/>
            <a:ext cx="148771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L’amianto,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2692400" y="4530422"/>
            <a:ext cx="6977551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disposti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catena,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mostra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invece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282700" y="5021797"/>
            <a:ext cx="4939878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caratteristica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struttura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filamentosa.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393700" y="198437"/>
            <a:ext cx="764555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Relazioni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reticolari</a:t>
            </a:r>
          </a:p>
        </p:txBody>
      </p:sp>
      <p:sp>
        <p:nvSpPr>
          <p:cNvPr id="18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46/52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0900" y="2674580"/>
            <a:ext cx="153888" cy="54290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ct val="1500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070725" y="2674580"/>
            <a:ext cx="9009133" cy="165090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studenti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compilare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questionario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relativo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rilevazione</a:t>
            </a: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opinioni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sugli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insegnamenti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frequentati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tramite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Sistema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Infostud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  <a:tabLst/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850900" y="3415476"/>
            <a:ext cx="8476808" cy="143116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questionario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anonimo,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garantire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format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gestito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sistema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credenziali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utenti.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389748" y="172630"/>
            <a:ext cx="8766952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Chimico-Farmaceutica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Tossicologica</a:t>
            </a:r>
            <a:endParaRPr lang="en-US" altLang="zh-CN" sz="3600" b="1" dirty="0">
              <a:solidFill>
                <a:srgbClr val="832433"/>
              </a:solidFill>
              <a:latin typeface="+mj-lt"/>
              <a:cs typeface="Times New Roman" pitchFamily="18" charset="0"/>
            </a:endParaRP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Rilevazione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opinione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studenti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on-line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(OPIS)</a:t>
            </a:r>
          </a:p>
        </p:txBody>
      </p:sp>
      <p:sp>
        <p:nvSpPr>
          <p:cNvPr id="19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47/52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00" y="2137489"/>
            <a:ext cx="1140953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Entrare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362200" y="2154114"/>
            <a:ext cx="707392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Infostud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consueto,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digitando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matricola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82700" y="2645489"/>
            <a:ext cx="126900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password.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79500" y="3216989"/>
            <a:ext cx="86401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133600" y="3233614"/>
            <a:ext cx="739676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barra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inferiore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voce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menu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Opinioni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282700" y="3712289"/>
            <a:ext cx="118891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studenti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”.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79500" y="4283789"/>
            <a:ext cx="440826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701800" y="4300414"/>
            <a:ext cx="822141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schermata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inserito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docente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079500" y="4817189"/>
            <a:ext cx="2596993" cy="94384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dell’insegnamento.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Cliccare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Ricerca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”.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469900" y="198437"/>
            <a:ext cx="8766952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Chimico-Farmaceutica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Tossicologica</a:t>
            </a:r>
            <a:endParaRPr lang="en-US" altLang="zh-CN" sz="3600" b="1" dirty="0">
              <a:solidFill>
                <a:srgbClr val="832433"/>
              </a:solidFill>
              <a:latin typeface="+mj-lt"/>
              <a:cs typeface="Times New Roman" pitchFamily="18" charset="0"/>
            </a:endParaRP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Rilevazione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opinione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studenti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on-line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(OPIS)</a:t>
            </a:r>
          </a:p>
        </p:txBody>
      </p:sp>
      <p:sp>
        <p:nvSpPr>
          <p:cNvPr id="19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48/52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5066" y="1880016"/>
            <a:ext cx="1129284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Appare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226966" y="1896641"/>
            <a:ext cx="728487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schermata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riassuntiva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dell’insegnamento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95066" y="2400716"/>
            <a:ext cx="8618834" cy="141833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voce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Selezione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”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cliccare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accedere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Rilevazione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Opinioni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Studenti.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5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Inserire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codice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controllo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proseguire.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95066" y="3962816"/>
            <a:ext cx="977832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Segue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277766" y="3979441"/>
            <a:ext cx="721486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schermata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scritta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Vuoi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compilare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198266" y="4445416"/>
            <a:ext cx="281256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questionario?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–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”.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95066" y="5004216"/>
            <a:ext cx="514564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630066" y="5020841"/>
            <a:ext cx="7978531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studente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scegliere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compilarlo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95066" y="5524916"/>
            <a:ext cx="6037935" cy="13029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08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due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opzioni.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500"/>
              </a:lnSpc>
              <a:tabLst>
                <a:tab pos="50800" algn="l"/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entrambi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studente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rimane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anonimo.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900"/>
              </a:lnSpc>
              <a:tabLst>
                <a:tab pos="50800" algn="l"/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469900" y="198437"/>
            <a:ext cx="8766952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Chimico-Farmaceutica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Tossicologica</a:t>
            </a:r>
            <a:endParaRPr lang="en-US" altLang="zh-CN" sz="3600" b="1" dirty="0">
              <a:solidFill>
                <a:srgbClr val="832433"/>
              </a:solidFill>
              <a:latin typeface="+mj-lt"/>
              <a:cs typeface="Times New Roman" pitchFamily="18" charset="0"/>
            </a:endParaRP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Rilevazione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opinione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studenti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on-line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(OPIS)</a:t>
            </a:r>
          </a:p>
        </p:txBody>
      </p:sp>
      <p:sp>
        <p:nvSpPr>
          <p:cNvPr id="17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49/52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309257" y="0"/>
            <a:ext cx="10075278" cy="7556754"/>
          </a:xfrm>
          <a:custGeom>
            <a:avLst/>
            <a:gdLst>
              <a:gd name="connsiteX0" fmla="*/ 0 w 10075278"/>
              <a:gd name="connsiteY0" fmla="*/ 0 h 7556754"/>
              <a:gd name="connsiteX1" fmla="*/ 0 w 10075278"/>
              <a:gd name="connsiteY1" fmla="*/ 7556754 h 7556754"/>
              <a:gd name="connsiteX2" fmla="*/ 10075278 w 10075278"/>
              <a:gd name="connsiteY2" fmla="*/ 7556754 h 7556754"/>
              <a:gd name="connsiteX3" fmla="*/ 10075278 w 10075278"/>
              <a:gd name="connsiteY3" fmla="*/ 0 h 7556754"/>
              <a:gd name="connsiteX4" fmla="*/ 0 w 10075278"/>
              <a:gd name="connsiteY4" fmla="*/ 0 h 75567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7556754">
                <a:moveTo>
                  <a:pt x="0" y="0"/>
                </a:moveTo>
                <a:lnTo>
                  <a:pt x="0" y="7556754"/>
                </a:lnTo>
                <a:lnTo>
                  <a:pt x="10075278" y="7556754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850900" y="1646237"/>
            <a:ext cx="8737600" cy="281615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76213" indent="-176213">
              <a:lnSpc>
                <a:spcPct val="150000"/>
              </a:lnSpc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formano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così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un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catione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ed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un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anione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che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avendo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carica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opposta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si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attraggono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per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attrazione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elettrostatica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(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forze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coulombiane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),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formando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tra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loro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un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legame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ionico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lnSpc>
                <a:spcPct val="150000"/>
              </a:lnSpc>
              <a:tabLst/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850900" y="3040776"/>
            <a:ext cx="8991600" cy="340606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  <a:tab pos="1676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  <a:tab pos="16764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immaginare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avvenga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  <a:tab pos="1676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stadi: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 marL="457200" indent="1965325"/>
            <a:r>
              <a:rPr lang="fr-FR" sz="2400" dirty="0">
                <a:latin typeface="+mj-lt"/>
                <a:cs typeface="Times New Roman" pitchFamily="18" charset="0"/>
              </a:rPr>
              <a:t>1) Na → Na</a:t>
            </a:r>
            <a:r>
              <a:rPr lang="fr-FR" sz="2400" baseline="30000" dirty="0">
                <a:latin typeface="+mj-lt"/>
                <a:cs typeface="Times New Roman" pitchFamily="18" charset="0"/>
              </a:rPr>
              <a:t>+</a:t>
            </a:r>
            <a:r>
              <a:rPr lang="fr-FR" sz="2400" dirty="0">
                <a:latin typeface="+mj-lt"/>
                <a:cs typeface="Times New Roman" pitchFamily="18" charset="0"/>
              </a:rPr>
              <a:t> + e-</a:t>
            </a:r>
          </a:p>
          <a:p>
            <a:pPr marL="457200" indent="1965325">
              <a:buAutoNum type="arabicParenR"/>
            </a:pPr>
            <a:endParaRPr lang="fr-FR" sz="2400" dirty="0">
              <a:latin typeface="+mj-lt"/>
              <a:cs typeface="Times New Roman" pitchFamily="18" charset="0"/>
            </a:endParaRPr>
          </a:p>
          <a:p>
            <a:pPr marL="457200" indent="1965325"/>
            <a:r>
              <a:rPr lang="fr-FR" sz="2400" dirty="0">
                <a:latin typeface="+mj-lt"/>
                <a:cs typeface="Times New Roman" pitchFamily="18" charset="0"/>
              </a:rPr>
              <a:t>2) Cl + e- → Cl</a:t>
            </a:r>
            <a:r>
              <a:rPr lang="fr-FR" sz="2400" baseline="30000" dirty="0">
                <a:latin typeface="+mj-lt"/>
                <a:cs typeface="Times New Roman" pitchFamily="18" charset="0"/>
              </a:rPr>
              <a:t>-</a:t>
            </a:r>
          </a:p>
          <a:p>
            <a:pPr marL="457200" indent="1965325"/>
            <a:endParaRPr lang="fr-FR" sz="2400" dirty="0">
              <a:latin typeface="+mj-lt"/>
              <a:cs typeface="Times New Roman" pitchFamily="18" charset="0"/>
            </a:endParaRPr>
          </a:p>
          <a:p>
            <a:pPr marL="457200" indent="1965325"/>
            <a:r>
              <a:rPr lang="fr-FR" sz="2400" dirty="0">
                <a:latin typeface="+mj-lt"/>
                <a:cs typeface="Times New Roman" pitchFamily="18" charset="0"/>
              </a:rPr>
              <a:t>3) Na</a:t>
            </a:r>
            <a:r>
              <a:rPr lang="fr-FR" sz="2400" baseline="30000" dirty="0">
                <a:latin typeface="+mj-lt"/>
                <a:cs typeface="Times New Roman" pitchFamily="18" charset="0"/>
              </a:rPr>
              <a:t>+</a:t>
            </a:r>
            <a:r>
              <a:rPr lang="fr-FR" sz="2400" dirty="0">
                <a:latin typeface="+mj-lt"/>
                <a:cs typeface="Times New Roman" pitchFamily="18" charset="0"/>
              </a:rPr>
              <a:t> + Cl</a:t>
            </a:r>
            <a:r>
              <a:rPr lang="fr-FR" sz="2400" baseline="30000" dirty="0">
                <a:latin typeface="+mj-lt"/>
                <a:cs typeface="Times New Roman" pitchFamily="18" charset="0"/>
              </a:rPr>
              <a:t>-</a:t>
            </a:r>
            <a:r>
              <a:rPr lang="fr-FR" sz="2400" dirty="0">
                <a:latin typeface="+mj-lt"/>
                <a:cs typeface="Times New Roman" pitchFamily="18" charset="0"/>
              </a:rPr>
              <a:t>→ </a:t>
            </a:r>
            <a:r>
              <a:rPr lang="fr-FR" sz="2400" dirty="0" err="1">
                <a:latin typeface="+mj-lt"/>
                <a:cs typeface="Times New Roman" pitchFamily="18" charset="0"/>
              </a:rPr>
              <a:t>NaCl</a:t>
            </a:r>
            <a:endParaRPr lang="en-US" altLang="zh-CN" sz="2400" dirty="0">
              <a:latin typeface="+mj-lt"/>
              <a:cs typeface="Times New Roman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355915" y="122237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ionico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5/52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198437"/>
            <a:ext cx="8766952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Chimico-Farmaceutica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Tossicologica</a:t>
            </a:r>
            <a:endParaRPr lang="en-US" altLang="zh-CN" sz="3600" b="1" dirty="0">
              <a:solidFill>
                <a:srgbClr val="832433"/>
              </a:solidFill>
              <a:latin typeface="+mj-lt"/>
              <a:cs typeface="Times New Roman" pitchFamily="18" charset="0"/>
            </a:endParaRP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Rilevazione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opinione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studenti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on-line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(OPIS)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50900" y="1932584"/>
            <a:ext cx="8922314" cy="527625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Sarà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possibile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compilare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questionario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periodo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“finestra”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2-3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settimane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(possibile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effettuato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circa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lezioni),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oppure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prima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prenotazione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all’esame,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fuori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finestra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temporale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valutazione.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Nucleo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Facoltà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invita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compilare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format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domande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completamente,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accettando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l’opzione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“SI”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perché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raccolta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opinioni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studenti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rappresenta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modalità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principale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monitorare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studio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servizi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offerti.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5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50/52</a:t>
            </a:r>
          </a:p>
        </p:txBody>
      </p:sp>
      <p:sp>
        <p:nvSpPr>
          <p:cNvPr id="8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50/52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729454"/>
            <a:ext cx="455253" cy="3931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E’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612900" y="2729454"/>
            <a:ext cx="7821180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importante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studente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compili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questionario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06500" y="3275554"/>
            <a:ext cx="8322278" cy="13424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finestra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temporale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prevista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(durante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svolgimento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corso),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opinioni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poter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effettuare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efficace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riesame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corso.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469900" y="248830"/>
            <a:ext cx="8766952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Chimico-Farmaceutica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832433"/>
                </a:solidFill>
                <a:latin typeface="+mj-lt"/>
                <a:cs typeface="Times New Roman" pitchFamily="18" charset="0"/>
              </a:rPr>
              <a:t>Tossicologica</a:t>
            </a:r>
            <a:endParaRPr lang="en-US" altLang="zh-CN" sz="3600" b="1" dirty="0">
              <a:solidFill>
                <a:srgbClr val="832433"/>
              </a:solidFill>
              <a:latin typeface="+mj-lt"/>
              <a:cs typeface="Times New Roman" pitchFamily="18" charset="0"/>
            </a:endParaRP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Rilevazione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opinione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studenti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on-line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(OPIS)</a:t>
            </a:r>
          </a:p>
        </p:txBody>
      </p:sp>
      <p:sp>
        <p:nvSpPr>
          <p:cNvPr id="12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75500"/>
            <a:ext cx="495328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51/52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8500" y="1694363"/>
            <a:ext cx="9296400" cy="170816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76213" indent="-176213">
              <a:lnSpc>
                <a:spcPct val="150000"/>
              </a:lnSpc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primo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processo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richiede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un’energia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uguale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al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potenziale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ionizzazione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del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sodio</a:t>
            </a:r>
            <a:endParaRPr lang="en-US" altLang="zh-CN" sz="2400" dirty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lnSpc>
                <a:spcPct val="150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98500" y="2877469"/>
            <a:ext cx="8386655" cy="182101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secondo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processo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sviluppa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un’energia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uguale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all’affinità</a:t>
            </a:r>
            <a:endParaRPr lang="en-US" altLang="zh-CN" sz="2400" dirty="0">
              <a:solidFill>
                <a:srgbClr val="000000"/>
              </a:solidFill>
              <a:cs typeface="Times New Roman" pitchFamily="18" charset="0"/>
            </a:endParaRPr>
          </a:p>
          <a:p>
            <a:pPr marL="176213">
              <a:lnSpc>
                <a:spcPct val="150000"/>
              </a:lnSpc>
            </a:pP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elettronica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del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cloro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  <a:p>
            <a:pPr>
              <a:lnSpc>
                <a:spcPts val="2600"/>
              </a:lnSpc>
            </a:pPr>
            <a:endParaRPr lang="en-US" altLang="zh-CN" sz="2400" dirty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lnSpc>
                <a:spcPts val="2600"/>
              </a:lnSpc>
              <a:tabLst/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698501" y="4044716"/>
            <a:ext cx="9372600" cy="148758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76213" indent="-176213">
              <a:lnSpc>
                <a:spcPct val="150000"/>
              </a:lnSpc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terzo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processo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sviluppa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energia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causa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dell’attrazione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elettrostatica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tra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2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ioni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carica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opposta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  <a:p>
            <a:pPr>
              <a:lnSpc>
                <a:spcPts val="2600"/>
              </a:lnSpc>
              <a:tabLst/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393700" y="122237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ionico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698500" y="4873558"/>
            <a:ext cx="8869416" cy="230319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l’energia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sviluppata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maggiore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richiesta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6/52</a:t>
            </a:r>
          </a:p>
        </p:txBody>
      </p:sp>
      <p:grpSp>
        <p:nvGrpSpPr>
          <p:cNvPr id="17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8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6/52</a:t>
              </a:r>
            </a:p>
          </p:txBody>
        </p:sp>
      </p:grpSp>
      <p:sp>
        <p:nvSpPr>
          <p:cNvPr id="20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8500" y="1798637"/>
            <a:ext cx="8686800" cy="109690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76213" indent="-176213">
              <a:lnSpc>
                <a:spcPct val="1500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campo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elettrostatica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ogni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particella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estende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direzioni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spazio.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98500" y="2943489"/>
            <a:ext cx="8915400" cy="237500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76213" indent="-176213">
              <a:lnSpc>
                <a:spcPct val="1500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coppie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ioni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formatesi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possono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ancora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interagire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tra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loro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formando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un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aggregato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che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si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estende</a:t>
            </a:r>
            <a:r>
              <a:rPr lang="en-US" altLang="zh-CN" sz="2400" dirty="0">
                <a:cs typeface="Times New Roman" pitchFamily="18" charset="0"/>
              </a:rPr>
              <a:t>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ordinatamente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nello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spazio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che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viene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chiamato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cs typeface="Times New Roman" pitchFamily="18" charset="0"/>
              </a:rPr>
              <a:t>reticolo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cs typeface="Times New Roman" pitchFamily="18" charset="0"/>
              </a:rPr>
              <a:t>cristallino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  <a:p>
            <a:pPr>
              <a:lnSpc>
                <a:spcPts val="2600"/>
              </a:lnSpc>
            </a:pPr>
            <a:endParaRPr lang="en-US" altLang="zh-CN" sz="2400" dirty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lnSpc>
                <a:spcPts val="2600"/>
              </a:lnSpc>
              <a:tabLst/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698500" y="4630583"/>
            <a:ext cx="8686800" cy="281615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76213" indent="-176213">
              <a:lnSpc>
                <a:spcPct val="1500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reticolo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cristallino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è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tanto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più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stabile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quanto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maggiore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è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il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numero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delle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coppie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ioniche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che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lo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compongono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sino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ad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un</a:t>
            </a:r>
          </a:p>
          <a:p>
            <a:pPr marL="176213">
              <a:lnSpc>
                <a:spcPct val="150000"/>
              </a:lnSpc>
              <a:tabLst>
                <a:tab pos="176213" algn="l"/>
                <a:tab pos="815340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limite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stabilità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estensione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lnSpc>
                <a:spcPct val="150000"/>
              </a:lnSpc>
              <a:tabLst/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317500" y="198437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ionico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749300" y="5202083"/>
            <a:ext cx="8818120" cy="122597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latin typeface="+mj-lt"/>
              </a:rPr>
              <a:t>	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7/52</a:t>
            </a:r>
          </a:p>
        </p:txBody>
      </p:sp>
      <p:sp>
        <p:nvSpPr>
          <p:cNvPr id="15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842500" y="7175500"/>
            <a:ext cx="391133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7/52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3335337"/>
            <a:ext cx="8610600" cy="205697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273050" indent="-273050">
              <a:lnSpc>
                <a:spcPct val="150000"/>
              </a:lnSpc>
            </a:pPr>
            <a:r>
              <a:rPr lang="en-US" altLang="zh-CN" sz="24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legami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ionici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formano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generalmente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tra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elementi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dei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primi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gruppi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del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sistema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periodico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(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metalli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alcalini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alcalino-terrosi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)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con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elementi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del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VI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VII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gruppo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(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ossigeno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alogeni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).</a:t>
            </a:r>
          </a:p>
          <a:p>
            <a:pPr>
              <a:lnSpc>
                <a:spcPts val="2600"/>
              </a:lnSpc>
              <a:tabLst/>
            </a:pPr>
            <a:endParaRPr lang="en-US" altLang="zh-CN" sz="2400" dirty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941614" y="5061958"/>
            <a:ext cx="8824686" cy="287514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74625" indent="-174625">
              <a:lnSpc>
                <a:spcPct val="1500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solidFill>
                  <a:srgbClr val="832433"/>
                </a:solidFill>
                <a:cs typeface="Times New Roman" pitchFamily="18" charset="0"/>
              </a:rPr>
              <a:t>•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Tali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composti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hanno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varie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proprietà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simili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a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quelle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di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NaCl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per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esempio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sono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tutti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solidi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cristallini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generalmente</a:t>
            </a:r>
            <a:r>
              <a:rPr lang="en-US" altLang="zh-CN" sz="2400" dirty="0">
                <a:cs typeface="Times New Roman" pitchFamily="18" charset="0"/>
              </a:rPr>
              <a:t>   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bianchi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,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altofondenti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solubili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in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acqua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,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cs typeface="Times New Roman" pitchFamily="18" charset="0"/>
              </a:rPr>
              <a:t>ecc</a:t>
            </a:r>
            <a:r>
              <a:rPr lang="en-US" altLang="zh-CN" sz="24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  <a:p>
            <a:pPr>
              <a:lnSpc>
                <a:spcPts val="1000"/>
              </a:lnSpc>
            </a:pPr>
            <a:endParaRPr lang="en-US" altLang="zh-CN" sz="2400" dirty="0"/>
          </a:p>
          <a:p>
            <a:pPr>
              <a:lnSpc>
                <a:spcPts val="29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/>
              <a:t>	</a:t>
            </a:r>
            <a:endParaRPr lang="en-US" altLang="zh-CN" sz="2400" dirty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lnSpc>
                <a:spcPts val="2600"/>
              </a:lnSpc>
            </a:pPr>
            <a:endParaRPr lang="en-US" altLang="zh-CN" sz="2400" dirty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lnSpc>
                <a:spcPts val="2600"/>
              </a:lnSpc>
              <a:tabLst/>
            </a:pPr>
            <a:endParaRPr lang="en-US" altLang="zh-CN" sz="2400" dirty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241300" y="-235744"/>
            <a:ext cx="9994900" cy="287258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  <a:tab pos="1816100" algn="l"/>
              </a:tabLst>
            </a:pPr>
            <a:endParaRPr lang="en-US" altLang="zh-CN" sz="3600" b="1" dirty="0">
              <a:solidFill>
                <a:srgbClr val="832433"/>
              </a:solidFill>
              <a:cs typeface="Times New Roman" pitchFamily="18" charset="0"/>
            </a:endParaRPr>
          </a:p>
          <a:p>
            <a:pPr>
              <a:tabLst>
                <a:tab pos="203200" algn="l"/>
                <a:tab pos="1816100" algn="l"/>
              </a:tabLst>
            </a:pPr>
            <a:r>
              <a:rPr lang="en-US" altLang="zh-CN" sz="3600" b="1" dirty="0" err="1">
                <a:solidFill>
                  <a:srgbClr val="832433"/>
                </a:solidFill>
                <a:cs typeface="Times New Roman" pitchFamily="18" charset="0"/>
              </a:rPr>
              <a:t>Proprietà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e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cs typeface="Times New Roman" pitchFamily="18" charset="0"/>
              </a:rPr>
              <a:t>Caratteristiche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832433"/>
                </a:solidFill>
                <a:cs typeface="Times New Roman" pitchFamily="18" charset="0"/>
              </a:rPr>
              <a:t>dei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832433"/>
                </a:solidFill>
                <a:cs typeface="Times New Roman" pitchFamily="18" charset="0"/>
              </a:rPr>
              <a:t>Composti</a:t>
            </a:r>
            <a:r>
              <a:rPr lang="en-US" altLang="zh-CN" sz="3600" dirty="0">
                <a:cs typeface="Times New Roman" pitchFamily="18" charset="0"/>
              </a:rPr>
              <a:t> </a:t>
            </a:r>
            <a:r>
              <a:rPr lang="en-US" altLang="zh-CN" sz="3600" b="1" dirty="0" err="1">
                <a:solidFill>
                  <a:srgbClr val="832433"/>
                </a:solidFill>
                <a:cs typeface="Times New Roman" pitchFamily="18" charset="0"/>
              </a:rPr>
              <a:t>Inorganici</a:t>
            </a:r>
            <a:endParaRPr lang="en-US" altLang="zh-CN" sz="3600" b="1" dirty="0">
              <a:solidFill>
                <a:srgbClr val="832433"/>
              </a:solidFill>
              <a:cs typeface="Times New Roman" pitchFamily="18" charset="0"/>
            </a:endParaRPr>
          </a:p>
          <a:p>
            <a:pPr>
              <a:tabLst>
                <a:tab pos="203200" algn="l"/>
                <a:tab pos="1816100" algn="l"/>
              </a:tabLst>
            </a:pP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Legame</a:t>
            </a:r>
            <a:r>
              <a:rPr lang="en-US" altLang="zh-CN" sz="3200" dirty="0"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cs typeface="Times New Roman" pitchFamily="18" charset="0"/>
              </a:rPr>
              <a:t>ionico</a:t>
            </a:r>
          </a:p>
          <a:p>
            <a:pPr>
              <a:lnSpc>
                <a:spcPts val="1000"/>
              </a:lnSpc>
            </a:pPr>
            <a:endParaRPr lang="en-US" altLang="zh-CN" sz="3600" dirty="0"/>
          </a:p>
          <a:p>
            <a:pPr>
              <a:lnSpc>
                <a:spcPts val="1000"/>
              </a:lnSpc>
            </a:pPr>
            <a:endParaRPr lang="en-US" altLang="zh-CN" sz="3600" dirty="0"/>
          </a:p>
          <a:p>
            <a:pPr>
              <a:lnSpc>
                <a:spcPts val="1000"/>
              </a:lnSpc>
            </a:pPr>
            <a:endParaRPr lang="en-US" altLang="zh-CN" sz="3600" dirty="0"/>
          </a:p>
          <a:p>
            <a:pPr>
              <a:lnSpc>
                <a:spcPts val="1000"/>
              </a:lnSpc>
            </a:pPr>
            <a:endParaRPr lang="en-US" altLang="zh-CN" sz="3600" dirty="0"/>
          </a:p>
          <a:p>
            <a:pPr>
              <a:lnSpc>
                <a:spcPts val="1000"/>
              </a:lnSpc>
            </a:pPr>
            <a:endParaRPr lang="en-US" altLang="zh-CN" sz="3600" dirty="0"/>
          </a:p>
          <a:p>
            <a:pPr>
              <a:lnSpc>
                <a:spcPct val="150000"/>
              </a:lnSpc>
            </a:pPr>
            <a:r>
              <a:rPr lang="en-US" altLang="zh-CN" sz="3600" dirty="0">
                <a:cs typeface="Times New Roman" pitchFamily="18" charset="0"/>
              </a:rPr>
              <a:t>   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92414" y="5767712"/>
            <a:ext cx="8818120" cy="71301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/>
              <a:t>	</a:t>
            </a:r>
          </a:p>
          <a:p>
            <a:pPr>
              <a:lnSpc>
                <a:spcPts val="1000"/>
              </a:lnSpc>
            </a:pPr>
            <a:endParaRPr lang="en-US" altLang="zh-CN" sz="2400" dirty="0"/>
          </a:p>
          <a:p>
            <a:pPr>
              <a:lnSpc>
                <a:spcPts val="18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/>
              <a:t>		</a:t>
            </a:r>
            <a:r>
              <a:rPr lang="en-US" altLang="zh-CN" sz="2400" dirty="0">
                <a:solidFill>
                  <a:srgbClr val="FFFFFF"/>
                </a:solidFill>
                <a:cs typeface="Times New Roman" pitchFamily="18" charset="0"/>
              </a:rPr>
              <a:t>8/52</a:t>
            </a:r>
          </a:p>
        </p:txBody>
      </p:sp>
      <p:sp>
        <p:nvSpPr>
          <p:cNvPr id="15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842500" y="7175500"/>
            <a:ext cx="391133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8/52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927100" y="1570037"/>
            <a:ext cx="8625503" cy="204158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832433"/>
                </a:solidFill>
                <a:cs typeface="Times New Roman" pitchFamily="18" charset="0"/>
              </a:rPr>
              <a:t>• </a:t>
            </a:r>
            <a:r>
              <a:rPr lang="it-IT" sz="2400" dirty="0">
                <a:cs typeface="Times New Roman" pitchFamily="18" charset="0"/>
              </a:rPr>
              <a:t>Così nel caso di NaCl, ogni ione Cl</a:t>
            </a:r>
            <a:r>
              <a:rPr lang="it-IT" sz="2400" baseline="30000" dirty="0">
                <a:cs typeface="Times New Roman" pitchFamily="18" charset="0"/>
              </a:rPr>
              <a:t>-</a:t>
            </a:r>
            <a:r>
              <a:rPr lang="it-IT" sz="2400" dirty="0">
                <a:cs typeface="Times New Roman" pitchFamily="18" charset="0"/>
              </a:rPr>
              <a:t> risulta legato a 6 ioni Na</a:t>
            </a:r>
            <a:r>
              <a:rPr lang="it-IT" sz="2400" baseline="30000" dirty="0">
                <a:cs typeface="Times New Roman" pitchFamily="18" charset="0"/>
              </a:rPr>
              <a:t>+</a:t>
            </a:r>
            <a:r>
              <a:rPr lang="it-IT" sz="2400" dirty="0">
                <a:cs typeface="Times New Roman" pitchFamily="18" charset="0"/>
              </a:rPr>
              <a:t>, e ogni</a:t>
            </a:r>
          </a:p>
          <a:p>
            <a:pPr>
              <a:lnSpc>
                <a:spcPct val="150000"/>
              </a:lnSpc>
            </a:pPr>
            <a:r>
              <a:rPr lang="it-IT" sz="2400" dirty="0">
                <a:cs typeface="Times New Roman" pitchFamily="18" charset="0"/>
              </a:rPr>
              <a:t>   ione Na</a:t>
            </a:r>
            <a:r>
              <a:rPr lang="it-IT" sz="2400" baseline="30000" dirty="0">
                <a:cs typeface="Times New Roman" pitchFamily="18" charset="0"/>
              </a:rPr>
              <a:t>+</a:t>
            </a:r>
            <a:r>
              <a:rPr lang="it-IT" sz="2400" dirty="0">
                <a:cs typeface="Times New Roman" pitchFamily="18" charset="0"/>
              </a:rPr>
              <a:t> risulta legato a 6 ioni Cl</a:t>
            </a:r>
            <a:r>
              <a:rPr lang="it-IT" sz="2400" baseline="30000" dirty="0">
                <a:cs typeface="Times New Roman" pitchFamily="18" charset="0"/>
              </a:rPr>
              <a:t>-</a:t>
            </a:r>
            <a:r>
              <a:rPr lang="it-IT" sz="2400" dirty="0">
                <a:cs typeface="Times New Roman" pitchFamily="18" charset="0"/>
              </a:rPr>
              <a:t> in una struttura a cubo a</a:t>
            </a:r>
            <a:r>
              <a:rPr lang="fr-FR" sz="2400" dirty="0">
                <a:cs typeface="Times New Roman" pitchFamily="18" charset="0"/>
              </a:rPr>
              <a:t> </a:t>
            </a:r>
            <a:r>
              <a:rPr lang="fr-FR" sz="2400" dirty="0" err="1">
                <a:cs typeface="Times New Roman" pitchFamily="18" charset="0"/>
              </a:rPr>
              <a:t>facce</a:t>
            </a:r>
            <a:r>
              <a:rPr lang="fr-FR" sz="2400" dirty="0">
                <a:cs typeface="Times New Roman" pitchFamily="18" charset="0"/>
              </a:rPr>
              <a:t>       </a:t>
            </a:r>
          </a:p>
          <a:p>
            <a:pPr>
              <a:lnSpc>
                <a:spcPct val="150000"/>
              </a:lnSpc>
            </a:pPr>
            <a:r>
              <a:rPr lang="fr-FR" sz="2400" dirty="0">
                <a:cs typeface="Times New Roman" pitchFamily="18" charset="0"/>
              </a:rPr>
              <a:t>   </a:t>
            </a:r>
            <a:r>
              <a:rPr lang="fr-FR" sz="2400" dirty="0" err="1">
                <a:cs typeface="Times New Roman" pitchFamily="18" charset="0"/>
              </a:rPr>
              <a:t>centrate</a:t>
            </a:r>
            <a:endParaRPr lang="en-US" altLang="zh-CN" sz="2400" dirty="0">
              <a:cs typeface="Times New Roman" pitchFamily="18" charset="0"/>
            </a:endParaRPr>
          </a:p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cs typeface="Times New Roman" pitchFamily="18" charset="0"/>
              </a:rPr>
              <a:t> </a:t>
            </a:r>
            <a:endParaRPr lang="en-US" altLang="zh-CN" sz="2400" dirty="0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6375" y="1926787"/>
            <a:ext cx="8610599" cy="204158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marL="182563" indent="-182563">
              <a:lnSpc>
                <a:spcPct val="1500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numerose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spiegare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ammettendo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definitivo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atomo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altro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  <a:p>
            <a:pPr>
              <a:lnSpc>
                <a:spcPts val="2600"/>
              </a:lnSpc>
              <a:tabLst/>
            </a:pPr>
            <a:endParaRPr lang="en-US" altLang="zh-CN" sz="240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003300" y="3215262"/>
            <a:ext cx="8204200" cy="269817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ct val="1500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stabilisce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  <a:p>
            <a:pPr marL="182563">
              <a:lnSpc>
                <a:spcPct val="150000"/>
              </a:lnSpc>
              <a:tabLst>
                <a:tab pos="182563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ciascun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compartecipazione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molecola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atomi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legati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coppie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elettroni.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41300" y="198437"/>
            <a:ext cx="963898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Composti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Inorganici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Legame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covalente</a:t>
            </a:r>
          </a:p>
        </p:txBody>
      </p:sp>
      <p:sp>
        <p:nvSpPr>
          <p:cNvPr id="10" name="Freeform 3"/>
          <p:cNvSpPr/>
          <p:nvPr/>
        </p:nvSpPr>
        <p:spPr>
          <a:xfrm>
            <a:off x="309257" y="6969252"/>
            <a:ext cx="10075278" cy="587502"/>
          </a:xfrm>
          <a:custGeom>
            <a:avLst/>
            <a:gdLst>
              <a:gd name="connsiteX0" fmla="*/ 0 w 10075278"/>
              <a:gd name="connsiteY0" fmla="*/ 0 h 587502"/>
              <a:gd name="connsiteX1" fmla="*/ 0 w 10075278"/>
              <a:gd name="connsiteY1" fmla="*/ 587502 h 587502"/>
              <a:gd name="connsiteX2" fmla="*/ 10075278 w 10075278"/>
              <a:gd name="connsiteY2" fmla="*/ 587502 h 587502"/>
              <a:gd name="connsiteX3" fmla="*/ 10075278 w 10075278"/>
              <a:gd name="connsiteY3" fmla="*/ 0 h 587502"/>
              <a:gd name="connsiteX4" fmla="*/ 0 w 10075278"/>
              <a:gd name="connsiteY4" fmla="*/ 0 h 5875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587502">
                <a:moveTo>
                  <a:pt x="0" y="0"/>
                </a:moveTo>
                <a:lnTo>
                  <a:pt x="0" y="587502"/>
                </a:lnTo>
                <a:lnTo>
                  <a:pt x="10075278" y="587502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rgbClr val="8224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75500"/>
            <a:ext cx="391133" cy="21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9/52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1786</TotalTime>
  <Words>3215</Words>
  <Application>Microsoft Office PowerPoint</Application>
  <PresentationFormat>Personalizzato</PresentationFormat>
  <Paragraphs>956</Paragraphs>
  <Slides>51</Slides>
  <Notes>51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51</vt:i4>
      </vt:variant>
    </vt:vector>
  </HeadingPairs>
  <TitlesOfParts>
    <vt:vector size="56" baseType="lpstr">
      <vt:lpstr>宋体</vt:lpstr>
      <vt:lpstr>Arial</vt:lpstr>
      <vt:lpstr>Calibri</vt:lpstr>
      <vt:lpstr>Times New Roman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sergio</dc:creator>
  <cp:lastModifiedBy>Sergio  Valente</cp:lastModifiedBy>
  <cp:revision>31</cp:revision>
  <dcterms:created xsi:type="dcterms:W3CDTF">2006-08-16T00:00:00Z</dcterms:created>
  <dcterms:modified xsi:type="dcterms:W3CDTF">2018-10-08T09:12:23Z</dcterms:modified>
</cp:coreProperties>
</file>