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6" r:id="rId4"/>
    <p:sldId id="277" r:id="rId5"/>
    <p:sldId id="258" r:id="rId6"/>
    <p:sldId id="259" r:id="rId7"/>
    <p:sldId id="261" r:id="rId8"/>
    <p:sldId id="260" r:id="rId9"/>
    <p:sldId id="263" r:id="rId10"/>
    <p:sldId id="266" r:id="rId11"/>
    <p:sldId id="265" r:id="rId12"/>
    <p:sldId id="264" r:id="rId13"/>
    <p:sldId id="330" r:id="rId14"/>
    <p:sldId id="262" r:id="rId15"/>
    <p:sldId id="267" r:id="rId16"/>
    <p:sldId id="268" r:id="rId17"/>
    <p:sldId id="269" r:id="rId18"/>
    <p:sldId id="270" r:id="rId19"/>
    <p:sldId id="272" r:id="rId20"/>
    <p:sldId id="275" r:id="rId21"/>
    <p:sldId id="271" r:id="rId22"/>
    <p:sldId id="27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F123"/>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31" autoAdjust="0"/>
    <p:restoredTop sz="94618"/>
  </p:normalViewPr>
  <p:slideViewPr>
    <p:cSldViewPr>
      <p:cViewPr varScale="1">
        <p:scale>
          <a:sx n="89" d="100"/>
          <a:sy n="89" d="100"/>
        </p:scale>
        <p:origin x="2752" y="1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7B3763E-0AB5-432F-BD1E-6603F3F07E86}" type="datetimeFigureOut">
              <a:rPr lang="en-GB" smtClean="0"/>
              <a:pPr/>
              <a:t>26/08/2019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907712-9A3B-4FBA-B703-0970BFFEE9EB}"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7B3763E-0AB5-432F-BD1E-6603F3F07E86}" type="datetimeFigureOut">
              <a:rPr lang="en-GB" smtClean="0"/>
              <a:pPr/>
              <a:t>26/08/2019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907712-9A3B-4FBA-B703-0970BFFEE9EB}"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7B3763E-0AB5-432F-BD1E-6603F3F07E86}" type="datetimeFigureOut">
              <a:rPr lang="en-GB" smtClean="0"/>
              <a:pPr/>
              <a:t>26/08/2019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907712-9A3B-4FBA-B703-0970BFFEE9EB}"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7B3763E-0AB5-432F-BD1E-6603F3F07E86}" type="datetimeFigureOut">
              <a:rPr lang="en-GB" smtClean="0"/>
              <a:pPr/>
              <a:t>26/08/2019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907712-9A3B-4FBA-B703-0970BFFEE9EB}"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3763E-0AB5-432F-BD1E-6603F3F07E86}" type="datetimeFigureOut">
              <a:rPr lang="en-GB" smtClean="0"/>
              <a:pPr/>
              <a:t>26/08/2019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907712-9A3B-4FBA-B703-0970BFFEE9EB}"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7B3763E-0AB5-432F-BD1E-6603F3F07E86}" type="datetimeFigureOut">
              <a:rPr lang="en-GB" smtClean="0"/>
              <a:pPr/>
              <a:t>26/08/2019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907712-9A3B-4FBA-B703-0970BFFEE9EB}"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7B3763E-0AB5-432F-BD1E-6603F3F07E86}" type="datetimeFigureOut">
              <a:rPr lang="en-GB" smtClean="0"/>
              <a:pPr/>
              <a:t>26/08/2019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6907712-9A3B-4FBA-B703-0970BFFEE9EB}"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7B3763E-0AB5-432F-BD1E-6603F3F07E86}" type="datetimeFigureOut">
              <a:rPr lang="en-GB" smtClean="0"/>
              <a:pPr/>
              <a:t>26/08/2019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6907712-9A3B-4FBA-B703-0970BFFEE9EB}"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3763E-0AB5-432F-BD1E-6603F3F07E86}" type="datetimeFigureOut">
              <a:rPr lang="en-GB" smtClean="0"/>
              <a:pPr/>
              <a:t>26/08/2019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6907712-9A3B-4FBA-B703-0970BFFEE9EB}"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B3763E-0AB5-432F-BD1E-6603F3F07E86}" type="datetimeFigureOut">
              <a:rPr lang="en-GB" smtClean="0"/>
              <a:pPr/>
              <a:t>26/08/2019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907712-9A3B-4FBA-B703-0970BFFEE9EB}"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B3763E-0AB5-432F-BD1E-6603F3F07E86}" type="datetimeFigureOut">
              <a:rPr lang="en-GB" smtClean="0"/>
              <a:pPr/>
              <a:t>26/08/2019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907712-9A3B-4FBA-B703-0970BFFEE9EB}"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3763E-0AB5-432F-BD1E-6603F3F07E86}" type="datetimeFigureOut">
              <a:rPr lang="en-GB" smtClean="0"/>
              <a:pPr/>
              <a:t>26/08/2019</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907712-9A3B-4FBA-B703-0970BFFEE9E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700808"/>
            <a:ext cx="7846640" cy="2522711"/>
          </a:xfrm>
        </p:spPr>
        <p:txBody>
          <a:bodyPr>
            <a:normAutofit/>
          </a:bodyPr>
          <a:lstStyle/>
          <a:p>
            <a:r>
              <a:rPr lang="en-GB" dirty="0">
                <a:solidFill>
                  <a:schemeClr val="accent6">
                    <a:lumMod val="50000"/>
                  </a:schemeClr>
                </a:solidFill>
              </a:rPr>
              <a:t>APRAXIA OF SPEECH:</a:t>
            </a:r>
            <a:br>
              <a:rPr lang="en-GB" dirty="0">
                <a:solidFill>
                  <a:schemeClr val="accent6">
                    <a:lumMod val="50000"/>
                  </a:schemeClr>
                </a:solidFill>
              </a:rPr>
            </a:br>
            <a:r>
              <a:rPr lang="en-GB" dirty="0">
                <a:solidFill>
                  <a:schemeClr val="accent6">
                    <a:lumMod val="50000"/>
                  </a:schemeClr>
                </a:solidFill>
              </a:rPr>
              <a:t>THEORETICAL INTERPRETATION AND THREATMENT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692696"/>
            <a:ext cx="7632848" cy="5016758"/>
          </a:xfrm>
          <a:prstGeom prst="rect">
            <a:avLst/>
          </a:prstGeom>
          <a:noFill/>
        </p:spPr>
        <p:txBody>
          <a:bodyPr wrap="square" rtlCol="0">
            <a:spAutoFit/>
          </a:bodyPr>
          <a:lstStyle/>
          <a:p>
            <a:endParaRPr lang="en-GB" sz="2000" dirty="0"/>
          </a:p>
          <a:p>
            <a:endParaRPr lang="en-GB" sz="2000" dirty="0"/>
          </a:p>
          <a:p>
            <a:r>
              <a:rPr lang="en-GB" sz="2000" b="1" dirty="0">
                <a:solidFill>
                  <a:schemeClr val="accent2">
                    <a:lumMod val="75000"/>
                  </a:schemeClr>
                </a:solidFill>
              </a:rPr>
              <a:t>2b - Limitation in the use of  word-sized  articulatory programmes</a:t>
            </a:r>
          </a:p>
          <a:p>
            <a:endParaRPr lang="en-GB" sz="2000" dirty="0"/>
          </a:p>
          <a:p>
            <a:r>
              <a:rPr lang="en-GB" sz="2000" dirty="0"/>
              <a:t>Damage to a direct word route which allows us to retrieve complete, pre-packaged articulatory plans for words. </a:t>
            </a:r>
          </a:p>
          <a:p>
            <a:endParaRPr lang="en-GB" sz="2000" dirty="0"/>
          </a:p>
          <a:p>
            <a:r>
              <a:rPr lang="en-GB" sz="2000" dirty="0"/>
              <a:t>Instead, patients may have to use a much less efficient, more labour intensive route which creates de novo the motor plan for a word from smaller units, phoneme or syllable-sized (Varley &amp;</a:t>
            </a:r>
            <a:r>
              <a:rPr lang="en-US" sz="2000" dirty="0"/>
              <a:t> Whiteside, 2001).</a:t>
            </a:r>
            <a:endParaRPr lang="en-GB" sz="2000" dirty="0"/>
          </a:p>
          <a:p>
            <a:endParaRPr lang="en-GB" sz="2000" dirty="0"/>
          </a:p>
          <a:p>
            <a:r>
              <a:rPr lang="en-GB" sz="2000" dirty="0">
                <a:solidFill>
                  <a:schemeClr val="accent6">
                    <a:lumMod val="75000"/>
                  </a:schemeClr>
                </a:solidFill>
              </a:rPr>
              <a:t>Main evidence:</a:t>
            </a:r>
          </a:p>
          <a:p>
            <a:r>
              <a:rPr lang="en-GB" sz="2000" dirty="0"/>
              <a:t>Same as for the previous hypothesis</a:t>
            </a:r>
          </a:p>
          <a:p>
            <a:pPr marL="357188" indent="-177800">
              <a:buFont typeface="Arial" pitchFamily="34" charset="0"/>
              <a:buChar char="•"/>
            </a:pPr>
            <a:r>
              <a:rPr lang="en-GB" sz="2000" dirty="0"/>
              <a:t>Groping; </a:t>
            </a:r>
          </a:p>
          <a:p>
            <a:pPr marL="357188" indent="-177800">
              <a:buFont typeface="Arial" pitchFamily="34" charset="0"/>
              <a:buChar char="•"/>
            </a:pPr>
            <a:r>
              <a:rPr lang="en-GB" sz="2000" dirty="0"/>
              <a:t>Increased duration between phonemes and syllables;</a:t>
            </a:r>
          </a:p>
          <a:p>
            <a:pPr marL="357188" indent="-177800">
              <a:buFont typeface="Arial" pitchFamily="34" charset="0"/>
              <a:buChar char="•"/>
            </a:pPr>
            <a:r>
              <a:rPr lang="en-GB" sz="2000" dirty="0" err="1"/>
              <a:t>Misarticulations</a:t>
            </a:r>
            <a:endParaRPr lang="en-GB"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7544" y="188640"/>
            <a:ext cx="8208912" cy="6463308"/>
          </a:xfrm>
          <a:prstGeom prst="rect">
            <a:avLst/>
          </a:prstGeom>
          <a:noFill/>
        </p:spPr>
        <p:txBody>
          <a:bodyPr wrap="square" rtlCol="0">
            <a:spAutoFit/>
          </a:bodyPr>
          <a:lstStyle/>
          <a:p>
            <a:pPr algn="ctr"/>
            <a:r>
              <a:rPr lang="en-GB" sz="2400" b="1" dirty="0">
                <a:solidFill>
                  <a:schemeClr val="accent6">
                    <a:lumMod val="75000"/>
                  </a:schemeClr>
                </a:solidFill>
              </a:rPr>
              <a:t>3.  An impairment at the interface</a:t>
            </a:r>
          </a:p>
          <a:p>
            <a:pPr algn="ctr"/>
            <a:r>
              <a:rPr lang="en-GB" sz="2400" b="1" dirty="0">
                <a:solidFill>
                  <a:schemeClr val="accent6">
                    <a:lumMod val="75000"/>
                  </a:schemeClr>
                </a:solidFill>
              </a:rPr>
              <a:t> between phonology and articulation</a:t>
            </a:r>
            <a:r>
              <a:rPr lang="en-GB" sz="2000" dirty="0">
                <a:solidFill>
                  <a:schemeClr val="accent2">
                    <a:lumMod val="75000"/>
                  </a:schemeClr>
                </a:solidFill>
              </a:rPr>
              <a:t>.  </a:t>
            </a:r>
          </a:p>
          <a:p>
            <a:pPr algn="ctr"/>
            <a:r>
              <a:rPr lang="en-GB" sz="2000" dirty="0">
                <a:solidFill>
                  <a:srgbClr val="FFFF00"/>
                </a:solidFill>
              </a:rPr>
              <a:t>	</a:t>
            </a:r>
            <a:endParaRPr lang="en-GB" sz="2000" dirty="0">
              <a:solidFill>
                <a:srgbClr val="FFC000"/>
              </a:solidFill>
            </a:endParaRPr>
          </a:p>
          <a:p>
            <a:r>
              <a:rPr lang="en-GB" sz="2000" b="1" dirty="0">
                <a:solidFill>
                  <a:schemeClr val="accent2">
                    <a:lumMod val="75000"/>
                  </a:schemeClr>
                </a:solidFill>
              </a:rPr>
              <a:t>A reduced efficiency of the </a:t>
            </a:r>
            <a:r>
              <a:rPr lang="en-GB" sz="2000" b="1" dirty="0" err="1">
                <a:solidFill>
                  <a:schemeClr val="accent2">
                    <a:lumMod val="75000"/>
                  </a:schemeClr>
                </a:solidFill>
              </a:rPr>
              <a:t>articulatory</a:t>
            </a:r>
            <a:r>
              <a:rPr lang="en-GB" sz="2000" b="1" dirty="0">
                <a:solidFill>
                  <a:schemeClr val="accent2">
                    <a:lumMod val="75000"/>
                  </a:schemeClr>
                </a:solidFill>
              </a:rPr>
              <a:t> programmer  </a:t>
            </a:r>
          </a:p>
          <a:p>
            <a:pPr indent="268288">
              <a:buFont typeface="Arial" pitchFamily="34" charset="0"/>
              <a:buChar char="•"/>
            </a:pPr>
            <a:r>
              <a:rPr lang="en-GB" dirty="0"/>
              <a:t>The process of phonological to </a:t>
            </a:r>
            <a:r>
              <a:rPr lang="en-GB" dirty="0" err="1"/>
              <a:t>articulatory</a:t>
            </a:r>
            <a:r>
              <a:rPr lang="en-GB" dirty="0"/>
              <a:t> conversion has become slower and/or less precise. </a:t>
            </a:r>
          </a:p>
          <a:p>
            <a:pPr indent="268288">
              <a:buFont typeface="Arial" pitchFamily="34" charset="0"/>
              <a:buChar char="•"/>
            </a:pPr>
            <a:endParaRPr lang="en-GB" dirty="0"/>
          </a:p>
          <a:p>
            <a:pPr indent="268288">
              <a:buFont typeface="Arial" pitchFamily="34" charset="0"/>
              <a:buChar char="•"/>
            </a:pPr>
            <a:r>
              <a:rPr lang="en-GB" dirty="0"/>
              <a:t>For this reason, the phonological grammar of </a:t>
            </a:r>
            <a:r>
              <a:rPr lang="en-GB"/>
              <a:t>the patient </a:t>
            </a:r>
            <a:r>
              <a:rPr lang="en-GB" dirty="0"/>
              <a:t>allows less complexity than generally allowed </a:t>
            </a:r>
            <a:r>
              <a:rPr lang="en-GB"/>
              <a:t>by his/her </a:t>
            </a:r>
            <a:r>
              <a:rPr lang="en-GB" dirty="0"/>
              <a:t>language. This produces phonological errors as well as phonetic errors (e.g., Buchwald, 2009;  Code, 1998; Degil &amp; Meyer, 1998; Romani et al., 2002;  Romani &amp; Galluzzi, 2005) </a:t>
            </a:r>
          </a:p>
          <a:p>
            <a:endParaRPr lang="en-GB" sz="2000" dirty="0">
              <a:solidFill>
                <a:schemeClr val="accent6">
                  <a:lumMod val="75000"/>
                </a:schemeClr>
              </a:solidFill>
            </a:endParaRPr>
          </a:p>
          <a:p>
            <a:r>
              <a:rPr lang="en-GB" sz="2000" dirty="0">
                <a:solidFill>
                  <a:schemeClr val="accent6">
                    <a:lumMod val="75000"/>
                  </a:schemeClr>
                </a:solidFill>
              </a:rPr>
              <a:t>Main Evidence</a:t>
            </a:r>
            <a:r>
              <a:rPr lang="en-GB" sz="2000" dirty="0"/>
              <a:t>:  </a:t>
            </a:r>
          </a:p>
          <a:p>
            <a:pPr marL="179388" indent="-179388">
              <a:buFont typeface="Arial" pitchFamily="34" charset="0"/>
              <a:buChar char="•"/>
            </a:pPr>
            <a:r>
              <a:rPr lang="en-GB" sz="2000" dirty="0"/>
              <a:t>Complexity effects;  better production with </a:t>
            </a:r>
            <a:r>
              <a:rPr lang="en-GB" sz="2000" dirty="0" err="1"/>
              <a:t>articulatorily</a:t>
            </a:r>
            <a:r>
              <a:rPr lang="en-GB" sz="2000" dirty="0"/>
              <a:t> simple than complex words;</a:t>
            </a:r>
          </a:p>
          <a:p>
            <a:pPr marL="179388" indent="-179388">
              <a:buFont typeface="Arial" pitchFamily="34" charset="0"/>
              <a:buChar char="•"/>
            </a:pPr>
            <a:endParaRPr lang="en-GB" sz="2000" dirty="0"/>
          </a:p>
          <a:p>
            <a:pPr marL="179388" indent="-179388">
              <a:buFont typeface="Arial" pitchFamily="34" charset="0"/>
              <a:buChar char="•"/>
            </a:pPr>
            <a:r>
              <a:rPr lang="en-GB" sz="2000" dirty="0"/>
              <a:t>Systematic simplifications of complex structure and complex phonemes </a:t>
            </a:r>
          </a:p>
          <a:p>
            <a:pPr marL="715963" lvl="1">
              <a:buFont typeface="Wingdings" pitchFamily="2" charset="2"/>
              <a:buChar char="Ø"/>
              <a:tabLst>
                <a:tab pos="4124325" algn="l"/>
              </a:tabLst>
            </a:pPr>
            <a:r>
              <a:rPr lang="en-GB" sz="2000" dirty="0"/>
              <a:t>    CCV&gt; CV;  CVC&gt;CV  	e.g.,  </a:t>
            </a:r>
            <a:r>
              <a:rPr lang="en-GB" sz="2000" dirty="0" err="1"/>
              <a:t>tra</a:t>
            </a:r>
            <a:r>
              <a:rPr lang="en-GB" sz="2000" dirty="0"/>
              <a:t>&gt;</a:t>
            </a:r>
            <a:r>
              <a:rPr lang="en-GB" sz="2000" dirty="0" err="1"/>
              <a:t>ta</a:t>
            </a:r>
            <a:r>
              <a:rPr lang="en-GB" sz="2000" dirty="0"/>
              <a:t>; tan&gt;</a:t>
            </a:r>
            <a:r>
              <a:rPr lang="en-GB" sz="2000" dirty="0" err="1"/>
              <a:t>ta</a:t>
            </a:r>
            <a:endParaRPr lang="en-GB" sz="2000" dirty="0"/>
          </a:p>
          <a:p>
            <a:pPr marL="715963" lvl="1">
              <a:buFont typeface="Wingdings" pitchFamily="2" charset="2"/>
              <a:buChar char="Ø"/>
            </a:pPr>
            <a:r>
              <a:rPr lang="en-GB" sz="2000" dirty="0"/>
              <a:t>   voiced&gt;unvoiced	        e.g.,   b&gt;p; d&gt;t; G&gt;k; v&gt;f	</a:t>
            </a:r>
          </a:p>
          <a:p>
            <a:pPr marL="715963" lvl="1">
              <a:buFont typeface="Wingdings" pitchFamily="2" charset="2"/>
              <a:buChar char="Ø"/>
            </a:pPr>
            <a:r>
              <a:rPr lang="en-GB" sz="2000" dirty="0"/>
              <a:t>   fricative, affricates&gt; stops       e.g.,   f&gt;t; v&gt;d; </a:t>
            </a:r>
            <a:r>
              <a:rPr lang="en-GB" sz="2000" dirty="0" err="1"/>
              <a:t>tc</a:t>
            </a:r>
            <a:r>
              <a:rPr lang="en-GB" sz="2000" dirty="0"/>
              <a:t>&gt;t; </a:t>
            </a:r>
            <a:r>
              <a:rPr lang="en-GB" sz="2000" dirty="0" err="1"/>
              <a:t>tg</a:t>
            </a:r>
            <a:r>
              <a:rPr lang="en-GB" sz="2000" dirty="0"/>
              <a:t>&gt;d	</a:t>
            </a:r>
          </a:p>
          <a:p>
            <a:pPr marL="715963" lvl="1">
              <a:buFont typeface="Wingdings" pitchFamily="2" charset="2"/>
              <a:buChar char="Ø"/>
            </a:pPr>
            <a:r>
              <a:rPr lang="en-GB" sz="2000" dirty="0"/>
              <a:t>  velar&gt; </a:t>
            </a:r>
            <a:r>
              <a:rPr lang="en-GB" sz="2000" dirty="0" err="1"/>
              <a:t>coronals</a:t>
            </a:r>
            <a:r>
              <a:rPr lang="en-GB" sz="2000" dirty="0"/>
              <a:t>/labials	        e.g.,   G&gt;d/b; k&gt;t/p</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55576" y="764704"/>
            <a:ext cx="7920880" cy="2246769"/>
          </a:xfrm>
          <a:prstGeom prst="rect">
            <a:avLst/>
          </a:prstGeom>
        </p:spPr>
        <p:txBody>
          <a:bodyPr wrap="square">
            <a:spAutoFit/>
          </a:bodyPr>
          <a:lstStyle/>
          <a:p>
            <a:pPr marL="268288" lvl="1" indent="-268288">
              <a:buFont typeface="Arial" pitchFamily="34" charset="0"/>
              <a:buChar char="•"/>
            </a:pPr>
            <a:r>
              <a:rPr lang="en-GB" sz="2000" dirty="0"/>
              <a:t>Simplifications through phonological errors, not only through phonetic distortions; e.g., epenthetic vowels produced as lexical vowels  (e.g., clone 	vs . colone  see  Buchvwald, 2007; 2009)</a:t>
            </a:r>
          </a:p>
          <a:p>
            <a:pPr marL="268288" lvl="1" indent="-268288">
              <a:buFont typeface="Arial" pitchFamily="34" charset="0"/>
              <a:buChar char="•"/>
            </a:pPr>
            <a:endParaRPr lang="en-GB" sz="2000" dirty="0"/>
          </a:p>
          <a:p>
            <a:pPr marL="268288" lvl="1" indent="-268288">
              <a:buFont typeface="Arial" pitchFamily="34" charset="0"/>
              <a:buChar char="•"/>
            </a:pPr>
            <a:r>
              <a:rPr lang="en-GB" sz="2000" dirty="0"/>
              <a:t>Following this interpretation, phonological errors are seen as the consequence of a deficit of articulatory planning as are groping and phonetic errors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4388223-4FA5-4F4D-A77A-598F880941F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475656" y="692696"/>
            <a:ext cx="6054090" cy="4072255"/>
          </a:xfrm>
          <a:prstGeom prst="rect">
            <a:avLst/>
          </a:prstGeom>
          <a:noFill/>
        </p:spPr>
      </p:pic>
      <p:sp>
        <p:nvSpPr>
          <p:cNvPr id="3" name="Rectangle 2">
            <a:extLst>
              <a:ext uri="{FF2B5EF4-FFF2-40B4-BE49-F238E27FC236}">
                <a16:creationId xmlns:a16="http://schemas.microsoft.com/office/drawing/2014/main" id="{827FC8B8-7276-D047-826C-94AE2386B37E}"/>
              </a:ext>
            </a:extLst>
          </p:cNvPr>
          <p:cNvSpPr/>
          <p:nvPr/>
        </p:nvSpPr>
        <p:spPr>
          <a:xfrm>
            <a:off x="2051720" y="5229200"/>
            <a:ext cx="4572000" cy="1346331"/>
          </a:xfrm>
          <a:prstGeom prst="rect">
            <a:avLst/>
          </a:prstGeom>
        </p:spPr>
        <p:txBody>
          <a:bodyPr>
            <a:spAutoFit/>
          </a:bodyPr>
          <a:lstStyle/>
          <a:p>
            <a:pPr>
              <a:lnSpc>
                <a:spcPct val="115000"/>
              </a:lnSpc>
              <a:spcAft>
                <a:spcPts val="1000"/>
              </a:spcAft>
            </a:pPr>
            <a:r>
              <a:rPr lang="en-US" spc="-5" dirty="0">
                <a:latin typeface="Times New Roman" panose="02020603050405020304" pitchFamily="18" charset="0"/>
                <a:ea typeface="Times New Roman" panose="02020603050405020304" pitchFamily="18" charset="0"/>
                <a:cs typeface="Calibri" panose="020F0502020204030204" pitchFamily="34" charset="0"/>
              </a:rPr>
              <a:t>F</a:t>
            </a:r>
            <a:r>
              <a:rPr lang="en-US" dirty="0">
                <a:latin typeface="Times New Roman" panose="02020603050405020304" pitchFamily="18" charset="0"/>
                <a:ea typeface="Times New Roman" panose="02020603050405020304" pitchFamily="18" charset="0"/>
                <a:cs typeface="Calibri" panose="020F0502020204030204" pitchFamily="34" charset="0"/>
              </a:rPr>
              <a:t>i</a:t>
            </a:r>
            <a:r>
              <a:rPr lang="en-US" spc="-10" dirty="0">
                <a:latin typeface="Times New Roman" panose="02020603050405020304" pitchFamily="18" charset="0"/>
                <a:ea typeface="Times New Roman" panose="02020603050405020304" pitchFamily="18" charset="0"/>
                <a:cs typeface="Calibri" panose="020F0502020204030204" pitchFamily="34" charset="0"/>
              </a:rPr>
              <a:t>g</a:t>
            </a:r>
            <a:r>
              <a:rPr lang="en-US" spc="10" dirty="0">
                <a:latin typeface="Times New Roman" panose="02020603050405020304" pitchFamily="18" charset="0"/>
                <a:ea typeface="Times New Roman" panose="02020603050405020304" pitchFamily="18" charset="0"/>
                <a:cs typeface="Calibri" panose="020F0502020204030204" pitchFamily="34" charset="0"/>
              </a:rPr>
              <a:t>u</a:t>
            </a:r>
            <a:r>
              <a:rPr lang="en-US" dirty="0">
                <a:latin typeface="Times New Roman" panose="02020603050405020304" pitchFamily="18" charset="0"/>
                <a:ea typeface="Times New Roman" panose="02020603050405020304" pitchFamily="18" charset="0"/>
                <a:cs typeface="Calibri" panose="020F0502020204030204" pitchFamily="34" charset="0"/>
              </a:rPr>
              <a:t>re</a:t>
            </a:r>
            <a:r>
              <a:rPr lang="en-US" spc="-10" dirty="0">
                <a:latin typeface="Times New Roman" panose="02020603050405020304" pitchFamily="18" charset="0"/>
                <a:ea typeface="Times New Roman" panose="02020603050405020304" pitchFamily="18" charset="0"/>
                <a:cs typeface="Calibri" panose="020F0502020204030204" pitchFamily="34" charset="0"/>
              </a:rPr>
              <a:t> 1</a:t>
            </a:r>
            <a:r>
              <a:rPr lang="en-US" spc="5" dirty="0">
                <a:latin typeface="Times New Roman" panose="02020603050405020304" pitchFamily="18" charset="0"/>
                <a:ea typeface="Times New Roman" panose="02020603050405020304" pitchFamily="18" charset="0"/>
                <a:cs typeface="Calibri" panose="020F0502020204030204" pitchFamily="34" charset="0"/>
              </a:rPr>
              <a:t> </a:t>
            </a:r>
            <a:r>
              <a:rPr lang="en-US" dirty="0">
                <a:latin typeface="Times New Roman" panose="02020603050405020304" pitchFamily="18" charset="0"/>
                <a:ea typeface="Times New Roman" panose="02020603050405020304" pitchFamily="18" charset="0"/>
                <a:cs typeface="Calibri" panose="020F0502020204030204" pitchFamily="34" charset="0"/>
              </a:rPr>
              <a:t>– </a:t>
            </a:r>
            <a:r>
              <a:rPr lang="en-US" spc="5" dirty="0">
                <a:latin typeface="Times New Roman" panose="02020603050405020304" pitchFamily="18" charset="0"/>
                <a:ea typeface="Times New Roman" panose="02020603050405020304" pitchFamily="18" charset="0"/>
                <a:cs typeface="Calibri" panose="020F0502020204030204" pitchFamily="34" charset="0"/>
              </a:rPr>
              <a:t>S</a:t>
            </a:r>
            <a:r>
              <a:rPr lang="en-US" spc="-5" dirty="0">
                <a:latin typeface="Times New Roman" panose="02020603050405020304" pitchFamily="18" charset="0"/>
                <a:ea typeface="Times New Roman" panose="02020603050405020304" pitchFamily="18" charset="0"/>
                <a:cs typeface="Calibri" panose="020F0502020204030204" pitchFamily="34" charset="0"/>
              </a:rPr>
              <a:t>c</a:t>
            </a:r>
            <a:r>
              <a:rPr lang="en-US" spc="10" dirty="0">
                <a:latin typeface="Times New Roman" panose="02020603050405020304" pitchFamily="18" charset="0"/>
                <a:ea typeface="Times New Roman" panose="02020603050405020304" pitchFamily="18" charset="0"/>
                <a:cs typeface="Calibri" panose="020F0502020204030204" pitchFamily="34" charset="0"/>
              </a:rPr>
              <a:t>h</a:t>
            </a:r>
            <a:r>
              <a:rPr lang="en-US" spc="-5" dirty="0">
                <a:latin typeface="Times New Roman" panose="02020603050405020304" pitchFamily="18" charset="0"/>
                <a:ea typeface="Times New Roman" panose="02020603050405020304" pitchFamily="18" charset="0"/>
                <a:cs typeface="Calibri" panose="020F0502020204030204" pitchFamily="34" charset="0"/>
              </a:rPr>
              <a:t>e</a:t>
            </a:r>
            <a:r>
              <a:rPr lang="en-US" dirty="0">
                <a:latin typeface="Times New Roman" panose="02020603050405020304" pitchFamily="18" charset="0"/>
                <a:ea typeface="Times New Roman" panose="02020603050405020304" pitchFamily="18" charset="0"/>
                <a:cs typeface="Calibri" panose="020F0502020204030204" pitchFamily="34" charset="0"/>
              </a:rPr>
              <a:t>matic </a:t>
            </a:r>
            <a:r>
              <a:rPr lang="en-US" spc="-5" dirty="0">
                <a:latin typeface="Times New Roman" panose="02020603050405020304" pitchFamily="18" charset="0"/>
                <a:ea typeface="Times New Roman" panose="02020603050405020304" pitchFamily="18" charset="0"/>
                <a:cs typeface="Calibri" panose="020F0502020204030204" pitchFamily="34" charset="0"/>
              </a:rPr>
              <a:t>w</a:t>
            </a:r>
            <a:r>
              <a:rPr lang="en-US" spc="10" dirty="0">
                <a:latin typeface="Times New Roman" panose="02020603050405020304" pitchFamily="18" charset="0"/>
                <a:ea typeface="Times New Roman" panose="02020603050405020304" pitchFamily="18" charset="0"/>
                <a:cs typeface="Calibri" panose="020F0502020204030204" pitchFamily="34" charset="0"/>
              </a:rPr>
              <a:t>o</a:t>
            </a:r>
            <a:r>
              <a:rPr lang="en-US" dirty="0">
                <a:latin typeface="Times New Roman" panose="02020603050405020304" pitchFamily="18" charset="0"/>
                <a:ea typeface="Times New Roman" panose="02020603050405020304" pitchFamily="18" charset="0"/>
                <a:cs typeface="Calibri" panose="020F0502020204030204" pitchFamily="34" charset="0"/>
              </a:rPr>
              <a:t>rd p</a:t>
            </a:r>
            <a:r>
              <a:rPr lang="en-US" spc="-5" dirty="0">
                <a:latin typeface="Times New Roman" panose="02020603050405020304" pitchFamily="18" charset="0"/>
                <a:ea typeface="Times New Roman" panose="02020603050405020304" pitchFamily="18" charset="0"/>
                <a:cs typeface="Calibri" panose="020F0502020204030204" pitchFamily="34" charset="0"/>
              </a:rPr>
              <a:t>r</a:t>
            </a:r>
            <a:r>
              <a:rPr lang="en-US" dirty="0">
                <a:latin typeface="Times New Roman" panose="02020603050405020304" pitchFamily="18" charset="0"/>
                <a:ea typeface="Times New Roman" panose="02020603050405020304" pitchFamily="18" charset="0"/>
                <a:cs typeface="Calibri" panose="020F0502020204030204" pitchFamily="34" charset="0"/>
              </a:rPr>
              <a:t>odu</a:t>
            </a:r>
            <a:r>
              <a:rPr lang="en-US" spc="-5" dirty="0">
                <a:latin typeface="Times New Roman" panose="02020603050405020304" pitchFamily="18" charset="0"/>
                <a:ea typeface="Times New Roman" panose="02020603050405020304" pitchFamily="18" charset="0"/>
                <a:cs typeface="Calibri" panose="020F0502020204030204" pitchFamily="34" charset="0"/>
              </a:rPr>
              <a:t>c</a:t>
            </a:r>
            <a:r>
              <a:rPr lang="en-US" dirty="0">
                <a:latin typeface="Times New Roman" panose="02020603050405020304" pitchFamily="18" charset="0"/>
                <a:ea typeface="Times New Roman" panose="02020603050405020304" pitchFamily="18" charset="0"/>
                <a:cs typeface="Calibri" panose="020F0502020204030204" pitchFamily="34" charset="0"/>
              </a:rPr>
              <a:t>t</a:t>
            </a:r>
            <a:r>
              <a:rPr lang="en-US" spc="5" dirty="0">
                <a:latin typeface="Times New Roman" panose="02020603050405020304" pitchFamily="18" charset="0"/>
                <a:ea typeface="Times New Roman" panose="02020603050405020304" pitchFamily="18" charset="0"/>
                <a:cs typeface="Calibri" panose="020F0502020204030204" pitchFamily="34" charset="0"/>
              </a:rPr>
              <a:t>i</a:t>
            </a:r>
            <a:r>
              <a:rPr lang="en-US" dirty="0">
                <a:latin typeface="Times New Roman" panose="02020603050405020304" pitchFamily="18" charset="0"/>
                <a:ea typeface="Times New Roman" panose="02020603050405020304" pitchFamily="18" charset="0"/>
                <a:cs typeface="Calibri" panose="020F0502020204030204" pitchFamily="34" charset="0"/>
              </a:rPr>
              <a:t>on model ind</a:t>
            </a:r>
            <a:r>
              <a:rPr lang="en-US" spc="5" dirty="0">
                <a:latin typeface="Times New Roman" panose="02020603050405020304" pitchFamily="18" charset="0"/>
                <a:ea typeface="Times New Roman" panose="02020603050405020304" pitchFamily="18" charset="0"/>
                <a:cs typeface="Calibri" panose="020F0502020204030204" pitchFamily="34" charset="0"/>
              </a:rPr>
              <a:t>i</a:t>
            </a:r>
            <a:r>
              <a:rPr lang="en-US" spc="-5" dirty="0">
                <a:latin typeface="Times New Roman" panose="02020603050405020304" pitchFamily="18" charset="0"/>
                <a:ea typeface="Times New Roman" panose="02020603050405020304" pitchFamily="18" charset="0"/>
                <a:cs typeface="Calibri" panose="020F0502020204030204" pitchFamily="34" charset="0"/>
              </a:rPr>
              <a:t>ca</a:t>
            </a:r>
            <a:r>
              <a:rPr lang="en-US" dirty="0">
                <a:latin typeface="Times New Roman" panose="02020603050405020304" pitchFamily="18" charset="0"/>
                <a:ea typeface="Times New Roman" panose="02020603050405020304" pitchFamily="18" charset="0"/>
                <a:cs typeface="Calibri" panose="020F0502020204030204" pitchFamily="34" charset="0"/>
              </a:rPr>
              <a:t>t</a:t>
            </a:r>
            <a:r>
              <a:rPr lang="en-US" spc="5" dirty="0">
                <a:latin typeface="Times New Roman" panose="02020603050405020304" pitchFamily="18" charset="0"/>
                <a:ea typeface="Times New Roman" panose="02020603050405020304" pitchFamily="18" charset="0"/>
                <a:cs typeface="Calibri" panose="020F0502020204030204" pitchFamily="34" charset="0"/>
              </a:rPr>
              <a:t>i</a:t>
            </a:r>
            <a:r>
              <a:rPr lang="en-US" dirty="0">
                <a:latin typeface="Times New Roman" panose="02020603050405020304" pitchFamily="18" charset="0"/>
                <a:ea typeface="Times New Roman" panose="02020603050405020304" pitchFamily="18" charset="0"/>
                <a:cs typeface="Calibri" panose="020F0502020204030204" pitchFamily="34" charset="0"/>
              </a:rPr>
              <a:t>ng possible d</a:t>
            </a:r>
            <a:r>
              <a:rPr lang="en-US" spc="15" dirty="0">
                <a:latin typeface="Times New Roman" panose="02020603050405020304" pitchFamily="18" charset="0"/>
                <a:ea typeface="Times New Roman" panose="02020603050405020304" pitchFamily="18" charset="0"/>
                <a:cs typeface="Calibri" panose="020F0502020204030204" pitchFamily="34" charset="0"/>
              </a:rPr>
              <a:t>i</a:t>
            </a:r>
            <a:r>
              <a:rPr lang="en-US" spc="5" dirty="0">
                <a:latin typeface="Times New Roman" panose="02020603050405020304" pitchFamily="18" charset="0"/>
                <a:ea typeface="Times New Roman" panose="02020603050405020304" pitchFamily="18" charset="0"/>
                <a:cs typeface="Calibri" panose="020F0502020204030204" pitchFamily="34" charset="0"/>
              </a:rPr>
              <a:t>a</a:t>
            </a:r>
            <a:r>
              <a:rPr lang="en-US" spc="-10" dirty="0">
                <a:latin typeface="Times New Roman" panose="02020603050405020304" pitchFamily="18" charset="0"/>
                <a:ea typeface="Times New Roman" panose="02020603050405020304" pitchFamily="18" charset="0"/>
                <a:cs typeface="Calibri" panose="020F0502020204030204" pitchFamily="34" charset="0"/>
              </a:rPr>
              <a:t>g</a:t>
            </a:r>
            <a:r>
              <a:rPr lang="en-US" dirty="0">
                <a:latin typeface="Times New Roman" panose="02020603050405020304" pitchFamily="18" charset="0"/>
                <a:ea typeface="Times New Roman" panose="02020603050405020304" pitchFamily="18" charset="0"/>
                <a:cs typeface="Calibri" panose="020F0502020204030204" pitchFamily="34" charset="0"/>
              </a:rPr>
              <a:t>nostic </a:t>
            </a:r>
            <a:r>
              <a:rPr lang="en-US" spc="-5" dirty="0">
                <a:latin typeface="Times New Roman" panose="02020603050405020304" pitchFamily="18" charset="0"/>
                <a:ea typeface="Times New Roman" panose="02020603050405020304" pitchFamily="18" charset="0"/>
                <a:cs typeface="Calibri" panose="020F0502020204030204" pitchFamily="34" charset="0"/>
              </a:rPr>
              <a:t>c</a:t>
            </a:r>
            <a:r>
              <a:rPr lang="en-US" dirty="0">
                <a:latin typeface="Times New Roman" panose="02020603050405020304" pitchFamily="18" charset="0"/>
                <a:ea typeface="Times New Roman" panose="02020603050405020304" pitchFamily="18" charset="0"/>
                <a:cs typeface="Calibri" panose="020F0502020204030204" pitchFamily="34" charset="0"/>
              </a:rPr>
              <a:t>rite</a:t>
            </a:r>
            <a:r>
              <a:rPr lang="en-US" spc="-5" dirty="0">
                <a:latin typeface="Times New Roman" panose="02020603050405020304" pitchFamily="18" charset="0"/>
                <a:ea typeface="Times New Roman" panose="02020603050405020304" pitchFamily="18" charset="0"/>
                <a:cs typeface="Calibri" panose="020F0502020204030204" pitchFamily="34" charset="0"/>
              </a:rPr>
              <a:t>r</a:t>
            </a:r>
            <a:r>
              <a:rPr lang="en-US" spc="15" dirty="0">
                <a:latin typeface="Times New Roman" panose="02020603050405020304" pitchFamily="18" charset="0"/>
                <a:ea typeface="Times New Roman" panose="02020603050405020304" pitchFamily="18" charset="0"/>
                <a:cs typeface="Calibri" panose="020F0502020204030204" pitchFamily="34" charset="0"/>
              </a:rPr>
              <a:t>i</a:t>
            </a:r>
            <a:r>
              <a:rPr lang="en-US" dirty="0">
                <a:latin typeface="Times New Roman" panose="02020603050405020304" pitchFamily="18" charset="0"/>
                <a:ea typeface="Times New Roman" panose="02020603050405020304" pitchFamily="18" charset="0"/>
                <a:cs typeface="Calibri" panose="020F0502020204030204" pitchFamily="34" charset="0"/>
              </a:rPr>
              <a:t>a</a:t>
            </a:r>
            <a:r>
              <a:rPr lang="en-US" spc="5" dirty="0">
                <a:latin typeface="Times New Roman" panose="02020603050405020304" pitchFamily="18" charset="0"/>
                <a:ea typeface="Times New Roman" panose="02020603050405020304" pitchFamily="18" charset="0"/>
                <a:cs typeface="Calibri" panose="020F0502020204030204" pitchFamily="34" charset="0"/>
              </a:rPr>
              <a:t> </a:t>
            </a:r>
            <a:r>
              <a:rPr lang="en-US" dirty="0">
                <a:latin typeface="Times New Roman" panose="02020603050405020304" pitchFamily="18" charset="0"/>
                <a:ea typeface="Times New Roman" panose="02020603050405020304" pitchFamily="18" charset="0"/>
                <a:cs typeface="Calibri" panose="020F0502020204030204" pitchFamily="34" charset="0"/>
              </a:rPr>
              <a:t>for</a:t>
            </a:r>
            <a:r>
              <a:rPr lang="en-US" spc="-5" dirty="0">
                <a:latin typeface="Times New Roman" panose="02020603050405020304" pitchFamily="18" charset="0"/>
                <a:ea typeface="Times New Roman" panose="02020603050405020304" pitchFamily="18" charset="0"/>
                <a:cs typeface="Calibri" panose="020F0502020204030204" pitchFamily="34" charset="0"/>
              </a:rPr>
              <a:t> </a:t>
            </a:r>
            <a:r>
              <a:rPr lang="en-US" dirty="0">
                <a:latin typeface="Times New Roman" panose="02020603050405020304" pitchFamily="18" charset="0"/>
                <a:ea typeface="Times New Roman" panose="02020603050405020304" pitchFamily="18" charset="0"/>
                <a:cs typeface="Calibri" panose="020F0502020204030204" pitchFamily="34" charset="0"/>
              </a:rPr>
              <a:t>dif</a:t>
            </a:r>
            <a:r>
              <a:rPr lang="en-US" spc="-5" dirty="0">
                <a:latin typeface="Times New Roman" panose="02020603050405020304" pitchFamily="18" charset="0"/>
                <a:ea typeface="Times New Roman" panose="02020603050405020304" pitchFamily="18" charset="0"/>
                <a:cs typeface="Calibri" panose="020F0502020204030204" pitchFamily="34" charset="0"/>
              </a:rPr>
              <a:t>f</a:t>
            </a:r>
            <a:r>
              <a:rPr lang="en-US" spc="5" dirty="0">
                <a:latin typeface="Times New Roman" panose="02020603050405020304" pitchFamily="18" charset="0"/>
                <a:ea typeface="Times New Roman" panose="02020603050405020304" pitchFamily="18" charset="0"/>
                <a:cs typeface="Calibri" panose="020F0502020204030204" pitchFamily="34" charset="0"/>
              </a:rPr>
              <a:t>e</a:t>
            </a:r>
            <a:r>
              <a:rPr lang="en-US" dirty="0">
                <a:latin typeface="Times New Roman" panose="02020603050405020304" pitchFamily="18" charset="0"/>
                <a:ea typeface="Times New Roman" panose="02020603050405020304" pitchFamily="18" charset="0"/>
                <a:cs typeface="Calibri" panose="020F0502020204030204" pitchFamily="34" charset="0"/>
              </a:rPr>
              <a:t>r</a:t>
            </a:r>
            <a:r>
              <a:rPr lang="en-US" spc="-10" dirty="0">
                <a:latin typeface="Times New Roman" panose="02020603050405020304" pitchFamily="18" charset="0"/>
                <a:ea typeface="Times New Roman" panose="02020603050405020304" pitchFamily="18" charset="0"/>
                <a:cs typeface="Calibri" panose="020F0502020204030204" pitchFamily="34" charset="0"/>
              </a:rPr>
              <a:t>e</a:t>
            </a:r>
            <a:r>
              <a:rPr lang="en-US" dirty="0">
                <a:latin typeface="Times New Roman" panose="02020603050405020304" pitchFamily="18" charset="0"/>
                <a:ea typeface="Times New Roman" panose="02020603050405020304" pitchFamily="18" charset="0"/>
                <a:cs typeface="Calibri" panose="020F0502020204030204" pitchFamily="34" charset="0"/>
              </a:rPr>
              <a:t>nt </a:t>
            </a:r>
            <a:r>
              <a:rPr lang="en-US" spc="5" dirty="0">
                <a:latin typeface="Times New Roman" panose="02020603050405020304" pitchFamily="18" charset="0"/>
                <a:ea typeface="Times New Roman" panose="02020603050405020304" pitchFamily="18" charset="0"/>
                <a:cs typeface="Calibri" panose="020F0502020204030204" pitchFamily="34" charset="0"/>
              </a:rPr>
              <a:t>i</a:t>
            </a:r>
            <a:r>
              <a:rPr lang="en-US" dirty="0">
                <a:latin typeface="Times New Roman" panose="02020603050405020304" pitchFamily="18" charset="0"/>
                <a:ea typeface="Times New Roman" panose="02020603050405020304" pitchFamily="18" charset="0"/>
                <a:cs typeface="Calibri" panose="020F0502020204030204" pitchFamily="34" charset="0"/>
              </a:rPr>
              <a:t>mpai</a:t>
            </a:r>
            <a:r>
              <a:rPr lang="en-US" spc="-5" dirty="0">
                <a:latin typeface="Times New Roman" panose="02020603050405020304" pitchFamily="18" charset="0"/>
                <a:ea typeface="Times New Roman" panose="02020603050405020304" pitchFamily="18" charset="0"/>
                <a:cs typeface="Calibri" panose="020F0502020204030204" pitchFamily="34" charset="0"/>
              </a:rPr>
              <a:t>r</a:t>
            </a:r>
            <a:r>
              <a:rPr lang="en-US" dirty="0">
                <a:latin typeface="Times New Roman" panose="02020603050405020304" pitchFamily="18" charset="0"/>
                <a:ea typeface="Times New Roman" panose="02020603050405020304" pitchFamily="18" charset="0"/>
                <a:cs typeface="Calibri" panose="020F0502020204030204" pitchFamily="34" charset="0"/>
              </a:rPr>
              <a:t>ment</a:t>
            </a:r>
            <a:r>
              <a:rPr lang="en-US" spc="10" dirty="0">
                <a:latin typeface="Times New Roman" panose="02020603050405020304" pitchFamily="18" charset="0"/>
                <a:ea typeface="Times New Roman" panose="02020603050405020304" pitchFamily="18" charset="0"/>
                <a:cs typeface="Calibri" panose="020F0502020204030204" pitchFamily="34" charset="0"/>
              </a:rPr>
              <a:t>s. From </a:t>
            </a:r>
            <a:r>
              <a:rPr lang="en-US" spc="10" dirty="0" err="1">
                <a:latin typeface="Times New Roman" panose="02020603050405020304" pitchFamily="18" charset="0"/>
                <a:ea typeface="Times New Roman" panose="02020603050405020304" pitchFamily="18" charset="0"/>
                <a:cs typeface="Calibri" panose="020F0502020204030204" pitchFamily="34" charset="0"/>
              </a:rPr>
              <a:t>Galluzzi</a:t>
            </a:r>
            <a:r>
              <a:rPr lang="en-US" spc="10" dirty="0">
                <a:latin typeface="Times New Roman" panose="02020603050405020304" pitchFamily="18" charset="0"/>
                <a:ea typeface="Times New Roman" panose="02020603050405020304" pitchFamily="18" charset="0"/>
                <a:cs typeface="Calibri" panose="020F0502020204030204" pitchFamily="34" charset="0"/>
              </a:rPr>
              <a:t> et al. 2015</a:t>
            </a:r>
            <a:endParaRPr lang="en-GB" sz="1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93467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23728" y="764704"/>
            <a:ext cx="5145191" cy="461665"/>
          </a:xfrm>
          <a:prstGeom prst="rect">
            <a:avLst/>
          </a:prstGeom>
          <a:noFill/>
        </p:spPr>
        <p:txBody>
          <a:bodyPr wrap="none" rtlCol="0">
            <a:spAutoFit/>
          </a:bodyPr>
          <a:lstStyle/>
          <a:p>
            <a:r>
              <a:rPr lang="en-GB" sz="2400" b="1" dirty="0">
                <a:solidFill>
                  <a:srgbClr val="0070C0"/>
                </a:solidFill>
              </a:rPr>
              <a:t>TREATMENTS FOR APRAXIA OF SPEECH</a:t>
            </a:r>
          </a:p>
        </p:txBody>
      </p:sp>
      <p:sp>
        <p:nvSpPr>
          <p:cNvPr id="4" name="TextBox 3"/>
          <p:cNvSpPr txBox="1"/>
          <p:nvPr/>
        </p:nvSpPr>
        <p:spPr>
          <a:xfrm>
            <a:off x="755576" y="1700808"/>
            <a:ext cx="8064896" cy="2862322"/>
          </a:xfrm>
          <a:prstGeom prst="rect">
            <a:avLst/>
          </a:prstGeom>
          <a:noFill/>
        </p:spPr>
        <p:txBody>
          <a:bodyPr wrap="square" rtlCol="0">
            <a:spAutoFit/>
          </a:bodyPr>
          <a:lstStyle/>
          <a:p>
            <a:r>
              <a:rPr lang="en-GB" sz="2000" b="1" dirty="0">
                <a:solidFill>
                  <a:srgbClr val="C00000"/>
                </a:solidFill>
              </a:rPr>
              <a:t>Sound production treatment (SPT)</a:t>
            </a:r>
          </a:p>
          <a:p>
            <a:r>
              <a:rPr lang="en-GB" sz="2000" dirty="0"/>
              <a:t>(e.g., Wambaugh, West &amp; Doyle, 1998; Wambaugh et al., 1999)</a:t>
            </a:r>
          </a:p>
          <a:p>
            <a:endParaRPr lang="en-GB" sz="2000" dirty="0"/>
          </a:p>
          <a:p>
            <a:pPr marL="180975" indent="-180975">
              <a:buFont typeface="Wingdings" pitchFamily="2" charset="2"/>
              <a:buChar char="§"/>
            </a:pPr>
            <a:r>
              <a:rPr lang="en-GB" sz="2000" dirty="0"/>
              <a:t>Training different sound groups (e.g., stops, fricatives, liquids/glides) or individual sounds;</a:t>
            </a:r>
          </a:p>
          <a:p>
            <a:pPr marL="180975" indent="-180975">
              <a:buFont typeface="Wingdings" pitchFamily="2" charset="2"/>
              <a:buChar char="§"/>
            </a:pPr>
            <a:endParaRPr lang="en-GB" sz="2000" dirty="0"/>
          </a:p>
          <a:p>
            <a:pPr marL="180975" indent="-180975">
              <a:buFont typeface="Wingdings" pitchFamily="2" charset="2"/>
              <a:buChar char="§"/>
            </a:pPr>
            <a:r>
              <a:rPr lang="en-GB" sz="2000" dirty="0"/>
              <a:t>Treatments consists of modelling, integral stimulation, orthographic cueing, response contingent feedback.</a:t>
            </a:r>
          </a:p>
          <a:p>
            <a:endParaRPr lang="en-GB"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548680"/>
            <a:ext cx="8280920" cy="5632311"/>
          </a:xfrm>
          <a:prstGeom prst="rect">
            <a:avLst/>
          </a:prstGeom>
        </p:spPr>
        <p:txBody>
          <a:bodyPr wrap="square">
            <a:spAutoFit/>
          </a:bodyPr>
          <a:lstStyle/>
          <a:p>
            <a:r>
              <a:rPr lang="en-GB" dirty="0">
                <a:solidFill>
                  <a:srgbClr val="C00000"/>
                </a:solidFill>
              </a:rPr>
              <a:t>Example of paradigm from Wambaugh &amp; Nessler, 2004</a:t>
            </a:r>
          </a:p>
          <a:p>
            <a:endParaRPr lang="en-GB" dirty="0">
              <a:solidFill>
                <a:srgbClr val="FFC000"/>
              </a:solidFill>
            </a:endParaRPr>
          </a:p>
          <a:p>
            <a:r>
              <a:rPr lang="en-GB" u="sng" dirty="0">
                <a:solidFill>
                  <a:srgbClr val="0070C0"/>
                </a:solidFill>
              </a:rPr>
              <a:t>Word level</a:t>
            </a:r>
          </a:p>
          <a:p>
            <a:endParaRPr lang="en-GB" dirty="0">
              <a:solidFill>
                <a:srgbClr val="00FFFF"/>
              </a:solidFill>
            </a:endParaRPr>
          </a:p>
          <a:p>
            <a:r>
              <a:rPr lang="en-GB" dirty="0"/>
              <a:t>The clinician says the word and asks for repetition e.g. /gravel/</a:t>
            </a:r>
          </a:p>
          <a:p>
            <a:endParaRPr lang="en-GB" dirty="0"/>
          </a:p>
          <a:p>
            <a:pPr>
              <a:tabLst>
                <a:tab pos="360363" algn="l"/>
              </a:tabLst>
            </a:pPr>
            <a:r>
              <a:rPr lang="en-GB" dirty="0"/>
              <a:t>	If response is correct: five further repetitions are requested; </a:t>
            </a:r>
          </a:p>
          <a:p>
            <a:pPr>
              <a:tabLst>
                <a:tab pos="360363" algn="l"/>
              </a:tabLst>
            </a:pPr>
            <a:r>
              <a:rPr lang="en-GB" dirty="0"/>
              <a:t>	If response is incorrect:</a:t>
            </a:r>
          </a:p>
          <a:p>
            <a:pPr>
              <a:tabLst>
                <a:tab pos="360363" algn="l"/>
              </a:tabLst>
            </a:pPr>
            <a:r>
              <a:rPr lang="en-GB" dirty="0"/>
              <a:t>	</a:t>
            </a:r>
          </a:p>
          <a:p>
            <a:pPr marL="625475" indent="-625475">
              <a:tabLst>
                <a:tab pos="360363" algn="l"/>
              </a:tabLst>
            </a:pPr>
            <a:r>
              <a:rPr lang="en-GB" b="1" dirty="0"/>
              <a:t>Step 1.  </a:t>
            </a:r>
            <a:r>
              <a:rPr lang="en-GB" dirty="0"/>
              <a:t>The clinician presents a word with a contrastive feature  (e.g., travel) and ask for repetition; if this is again incorrect:</a:t>
            </a:r>
          </a:p>
          <a:p>
            <a:pPr marL="625475" indent="-625475">
              <a:tabLst>
                <a:tab pos="360363" algn="l"/>
              </a:tabLst>
            </a:pPr>
            <a:endParaRPr lang="en-GB" dirty="0"/>
          </a:p>
          <a:p>
            <a:pPr marL="625475" indent="-625475">
              <a:tabLst>
                <a:tab pos="360363" algn="l"/>
              </a:tabLst>
            </a:pPr>
            <a:r>
              <a:rPr lang="en-GB" b="1" dirty="0"/>
              <a:t>Step 2.  </a:t>
            </a:r>
            <a:r>
              <a:rPr lang="en-GB" dirty="0"/>
              <a:t>The beginning letter of the word is shown (e.g. G), the word is spoken and 	repetition requested; if still incorrect:</a:t>
            </a:r>
          </a:p>
          <a:p>
            <a:pPr marL="625475" indent="-625475">
              <a:tabLst>
                <a:tab pos="360363" algn="l"/>
              </a:tabLst>
            </a:pPr>
            <a:endParaRPr lang="en-GB" dirty="0"/>
          </a:p>
          <a:p>
            <a:pPr marL="625475" indent="-625475">
              <a:tabLst>
                <a:tab pos="360363" algn="l"/>
              </a:tabLst>
            </a:pPr>
            <a:r>
              <a:rPr lang="en-GB" b="1" dirty="0"/>
              <a:t>Step 3.  </a:t>
            </a:r>
            <a:r>
              <a:rPr lang="en-GB" dirty="0"/>
              <a:t>Repeat the word with integral stimulation (i.e., “watch me, listen to me, and say it with me’); if still incorrect:</a:t>
            </a:r>
          </a:p>
          <a:p>
            <a:pPr marL="625475" indent="-625475">
              <a:tabLst>
                <a:tab pos="360363" algn="l"/>
              </a:tabLst>
            </a:pPr>
            <a:endParaRPr lang="en-GB" dirty="0"/>
          </a:p>
          <a:p>
            <a:pPr marL="625475" indent="-625475">
              <a:tabLst>
                <a:tab pos="360363" algn="l"/>
              </a:tabLst>
            </a:pPr>
            <a:r>
              <a:rPr lang="en-GB" b="1" dirty="0"/>
              <a:t>Step 4.  </a:t>
            </a:r>
            <a:r>
              <a:rPr lang="en-GB" dirty="0"/>
              <a:t>Placement cues are provided together with integral stimulation  (fingers on the throat)</a:t>
            </a:r>
          </a:p>
        </p:txBody>
      </p:sp>
      <p:sp>
        <p:nvSpPr>
          <p:cNvPr id="3" name="TextBox 2"/>
          <p:cNvSpPr txBox="1"/>
          <p:nvPr/>
        </p:nvSpPr>
        <p:spPr>
          <a:xfrm>
            <a:off x="5977171" y="0"/>
            <a:ext cx="2869953" cy="369332"/>
          </a:xfrm>
          <a:prstGeom prst="rect">
            <a:avLst/>
          </a:prstGeom>
          <a:noFill/>
        </p:spPr>
        <p:txBody>
          <a:bodyPr wrap="none" rtlCol="0">
            <a:spAutoFit/>
          </a:bodyPr>
          <a:lstStyle/>
          <a:p>
            <a:r>
              <a:rPr lang="en-GB" dirty="0"/>
              <a:t>Sound production treatment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908720"/>
            <a:ext cx="6518708" cy="707886"/>
          </a:xfrm>
          <a:prstGeom prst="rect">
            <a:avLst/>
          </a:prstGeom>
          <a:noFill/>
        </p:spPr>
        <p:txBody>
          <a:bodyPr wrap="none" rtlCol="0">
            <a:spAutoFit/>
          </a:bodyPr>
          <a:lstStyle/>
          <a:p>
            <a:r>
              <a:rPr lang="en-GB" sz="2000" u="sng" dirty="0">
                <a:solidFill>
                  <a:srgbClr val="0070C0"/>
                </a:solidFill>
              </a:rPr>
              <a:t>Sentence level </a:t>
            </a:r>
            <a:r>
              <a:rPr lang="en-GB" sz="2000" dirty="0">
                <a:solidFill>
                  <a:srgbClr val="0070C0"/>
                </a:solidFill>
              </a:rPr>
              <a:t>– similar approach, but with carrier sentences</a:t>
            </a:r>
          </a:p>
          <a:p>
            <a:r>
              <a:rPr lang="en-GB" sz="2000" dirty="0"/>
              <a:t>e.g., on the road there was...</a:t>
            </a:r>
          </a:p>
        </p:txBody>
      </p:sp>
      <p:sp>
        <p:nvSpPr>
          <p:cNvPr id="3" name="TextBox 2"/>
          <p:cNvSpPr txBox="1"/>
          <p:nvPr/>
        </p:nvSpPr>
        <p:spPr>
          <a:xfrm>
            <a:off x="755577" y="1556792"/>
            <a:ext cx="7920880" cy="3477875"/>
          </a:xfrm>
          <a:prstGeom prst="rect">
            <a:avLst/>
          </a:prstGeom>
          <a:noFill/>
        </p:spPr>
        <p:txBody>
          <a:bodyPr wrap="square" rtlCol="0">
            <a:spAutoFit/>
          </a:bodyPr>
          <a:lstStyle/>
          <a:p>
            <a:endParaRPr lang="en-GB" sz="2000" dirty="0">
              <a:solidFill>
                <a:srgbClr val="C00000"/>
              </a:solidFill>
            </a:endParaRPr>
          </a:p>
          <a:p>
            <a:r>
              <a:rPr lang="en-GB" sz="2000" dirty="0">
                <a:solidFill>
                  <a:srgbClr val="C00000"/>
                </a:solidFill>
              </a:rPr>
              <a:t>Results</a:t>
            </a:r>
          </a:p>
          <a:p>
            <a:r>
              <a:rPr lang="en-GB" sz="2000" dirty="0"/>
              <a:t>Results are generally positive, but vary from one patient to another and for the different sounds trained</a:t>
            </a:r>
          </a:p>
          <a:p>
            <a:endParaRPr lang="en-GB" sz="2000" dirty="0">
              <a:solidFill>
                <a:srgbClr val="FFC000"/>
              </a:solidFill>
            </a:endParaRPr>
          </a:p>
          <a:p>
            <a:r>
              <a:rPr lang="en-GB" sz="2000" dirty="0">
                <a:solidFill>
                  <a:srgbClr val="C00000"/>
                </a:solidFill>
              </a:rPr>
              <a:t>Generalizations</a:t>
            </a:r>
          </a:p>
          <a:p>
            <a:r>
              <a:rPr lang="en-GB" sz="2000" dirty="0"/>
              <a:t>Occur from one trained context to another -  E.g., from one word to another,  but </a:t>
            </a:r>
            <a:r>
              <a:rPr lang="en-GB" sz="2000" u="sng" dirty="0"/>
              <a:t>not</a:t>
            </a:r>
            <a:r>
              <a:rPr lang="en-GB" sz="2000" dirty="0"/>
              <a:t> across phonemes  </a:t>
            </a:r>
          </a:p>
          <a:p>
            <a:endParaRPr lang="en-GB" sz="2000" dirty="0"/>
          </a:p>
          <a:p>
            <a:r>
              <a:rPr lang="en-GB" sz="2000" dirty="0"/>
              <a:t>In fact, in some patients there is a decrease of performance for untreated phonemes  (e.g., </a:t>
            </a:r>
            <a:r>
              <a:rPr lang="en-GB" sz="2000" dirty="0" err="1"/>
              <a:t>Wambaugh</a:t>
            </a:r>
            <a:r>
              <a:rPr lang="en-GB" sz="2000" dirty="0"/>
              <a:t> &amp; Nessler, 2002)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136904" cy="6247864"/>
          </a:xfrm>
          <a:prstGeom prst="rect">
            <a:avLst/>
          </a:prstGeom>
          <a:noFill/>
        </p:spPr>
        <p:txBody>
          <a:bodyPr wrap="square" rtlCol="0">
            <a:spAutoFit/>
          </a:bodyPr>
          <a:lstStyle/>
          <a:p>
            <a:endParaRPr lang="en-GB" sz="2000" dirty="0">
              <a:solidFill>
                <a:srgbClr val="C00000"/>
              </a:solidFill>
            </a:endParaRPr>
          </a:p>
          <a:p>
            <a:r>
              <a:rPr lang="en-GB" sz="2000" b="1" dirty="0">
                <a:solidFill>
                  <a:srgbClr val="C00000"/>
                </a:solidFill>
              </a:rPr>
              <a:t>Extending sound production treatment</a:t>
            </a:r>
          </a:p>
          <a:p>
            <a:endParaRPr lang="en-GB" sz="2000" dirty="0">
              <a:solidFill>
                <a:srgbClr val="00FFFF"/>
              </a:solidFill>
            </a:endParaRPr>
          </a:p>
          <a:p>
            <a:r>
              <a:rPr lang="en-GB" sz="2000" b="1" dirty="0">
                <a:solidFill>
                  <a:schemeClr val="accent6">
                    <a:lumMod val="50000"/>
                  </a:schemeClr>
                </a:solidFill>
              </a:rPr>
              <a:t>1.  Working on phonological/syllabic complexity</a:t>
            </a:r>
          </a:p>
          <a:p>
            <a:endParaRPr lang="en-GB" sz="2000" dirty="0">
              <a:solidFill>
                <a:srgbClr val="00FFFF"/>
              </a:solidFill>
            </a:endParaRPr>
          </a:p>
          <a:p>
            <a:pPr marL="180975" indent="-180975">
              <a:buFont typeface="Wingdings" pitchFamily="2" charset="2"/>
              <a:buChar char="§"/>
            </a:pPr>
            <a:r>
              <a:rPr lang="en-GB" sz="2000" dirty="0"/>
              <a:t>Syllabic complexity can be taken as a good analogue of motoric/articulatory complexity (the best we have)</a:t>
            </a:r>
          </a:p>
          <a:p>
            <a:pPr marL="180975" indent="-180975">
              <a:buFont typeface="Wingdings" pitchFamily="2" charset="2"/>
              <a:buChar char="§"/>
            </a:pPr>
            <a:endParaRPr lang="en-GB" sz="2000" dirty="0"/>
          </a:p>
          <a:p>
            <a:pPr marL="180975" indent="-180975">
              <a:buFont typeface="Wingdings" pitchFamily="2" charset="2"/>
              <a:buChar char="§"/>
            </a:pPr>
            <a:r>
              <a:rPr lang="en-GB" sz="2000" dirty="0"/>
              <a:t>Treatments based on syllabic complexity have been used successfully with phonologically impaired children (see Gierut , 1998; 2001 for a review), but they are more rarely used with aphasic patients.   </a:t>
            </a:r>
          </a:p>
          <a:p>
            <a:endParaRPr lang="en-GB" sz="2000" dirty="0"/>
          </a:p>
          <a:p>
            <a:pPr lvl="1"/>
            <a:r>
              <a:rPr lang="en-GB" sz="2000" dirty="0"/>
              <a:t>E.g., Maas, Barlow, Robin &amp; Shapiro, (2002) </a:t>
            </a:r>
          </a:p>
          <a:p>
            <a:pPr lvl="1"/>
            <a:endParaRPr lang="en-GB" sz="2000" dirty="0"/>
          </a:p>
          <a:p>
            <a:pPr lvl="1">
              <a:buFont typeface="Wingdings" pitchFamily="2" charset="2"/>
              <a:buChar char="Ø"/>
            </a:pPr>
            <a:r>
              <a:rPr lang="en-GB" sz="2000" dirty="0"/>
              <a:t>Working on levels of complexity:  1</a:t>
            </a:r>
            <a:r>
              <a:rPr lang="en-GB" sz="2000" baseline="30000" dirty="0"/>
              <a:t>st</a:t>
            </a:r>
            <a:r>
              <a:rPr lang="en-GB" sz="2000" dirty="0"/>
              <a:t>: singletons, 2</a:t>
            </a:r>
            <a:r>
              <a:rPr lang="en-GB" sz="2000" baseline="30000" dirty="0"/>
              <a:t>nd</a:t>
            </a:r>
            <a:r>
              <a:rPr lang="en-GB" sz="2000" dirty="0"/>
              <a:t>: two consonant clusters, 3</a:t>
            </a:r>
            <a:r>
              <a:rPr lang="en-GB" sz="2000" baseline="30000" dirty="0"/>
              <a:t>rd</a:t>
            </a:r>
            <a:r>
              <a:rPr lang="en-GB" sz="2000" dirty="0"/>
              <a:t>: three consonant clusters</a:t>
            </a:r>
          </a:p>
          <a:p>
            <a:pPr lvl="1">
              <a:buFont typeface="Wingdings" pitchFamily="2" charset="2"/>
              <a:buChar char="Ø"/>
            </a:pPr>
            <a:endParaRPr lang="en-GB" sz="2000" dirty="0"/>
          </a:p>
          <a:p>
            <a:pPr lvl="1">
              <a:buFont typeface="Wingdings" pitchFamily="2" charset="2"/>
              <a:buChar char="Ø"/>
            </a:pPr>
            <a:r>
              <a:rPr lang="en-GB" sz="2000" dirty="0"/>
              <a:t>Treatment:  Modelling, articulatory placement cues (with diagram), reading; consistent feedback provided through out.</a:t>
            </a:r>
          </a:p>
          <a:p>
            <a:pPr lvl="1"/>
            <a:endParaRPr lang="en-GB"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1560" y="836712"/>
            <a:ext cx="7992888" cy="3662541"/>
          </a:xfrm>
          <a:prstGeom prst="rect">
            <a:avLst/>
          </a:prstGeom>
        </p:spPr>
        <p:txBody>
          <a:bodyPr wrap="square">
            <a:spAutoFit/>
          </a:bodyPr>
          <a:lstStyle/>
          <a:p>
            <a:endParaRPr lang="en-GB" dirty="0"/>
          </a:p>
          <a:p>
            <a:pPr marL="0" lvl="1" algn="r"/>
            <a:r>
              <a:rPr lang="en-GB" sz="2000" dirty="0"/>
              <a:t>Maas, Barlow, Robin &amp; Shapiro, (2002) </a:t>
            </a:r>
          </a:p>
          <a:p>
            <a:pPr marL="0" lvl="1"/>
            <a:endParaRPr lang="en-GB" sz="2000" dirty="0"/>
          </a:p>
          <a:p>
            <a:pPr marL="0" lvl="1"/>
            <a:r>
              <a:rPr lang="en-GB" sz="2000" dirty="0"/>
              <a:t>Results: </a:t>
            </a:r>
          </a:p>
          <a:p>
            <a:pPr marL="457200" lvl="2">
              <a:buFont typeface="Arial" pitchFamily="34" charset="0"/>
              <a:buChar char="•"/>
            </a:pPr>
            <a:r>
              <a:rPr lang="en-GB" sz="2000" dirty="0"/>
              <a:t>  Training complex structures is important</a:t>
            </a:r>
          </a:p>
          <a:p>
            <a:pPr marL="457200" lvl="2">
              <a:buFont typeface="Arial" pitchFamily="34" charset="0"/>
              <a:buChar char="•"/>
            </a:pPr>
            <a:r>
              <a:rPr lang="en-GB" sz="2000" dirty="0"/>
              <a:t>  Training complex structures can improve production of simpler   </a:t>
            </a:r>
          </a:p>
          <a:p>
            <a:pPr marL="457200" lvl="2"/>
            <a:r>
              <a:rPr lang="en-GB" sz="2000" dirty="0"/>
              <a:t>    structures even when targeted complex structures do not improve</a:t>
            </a:r>
          </a:p>
          <a:p>
            <a:pPr marL="457200" lvl="2">
              <a:buFont typeface="Arial" pitchFamily="34" charset="0"/>
              <a:buChar char="•"/>
            </a:pPr>
            <a:r>
              <a:rPr lang="en-GB" sz="2000" dirty="0"/>
              <a:t>   Simple structures improve more after training with more complex </a:t>
            </a:r>
          </a:p>
          <a:p>
            <a:pPr marL="457200" lvl="2"/>
            <a:r>
              <a:rPr lang="en-GB" sz="2000" dirty="0"/>
              <a:t>    structures</a:t>
            </a:r>
          </a:p>
          <a:p>
            <a:endParaRPr lang="en-GB" dirty="0">
              <a:solidFill>
                <a:srgbClr val="00FFFF"/>
              </a:solidFill>
            </a:endParaRPr>
          </a:p>
          <a:p>
            <a:endParaRPr lang="en-GB" dirty="0"/>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20688"/>
            <a:ext cx="8424936" cy="5940088"/>
          </a:xfrm>
          <a:prstGeom prst="rect">
            <a:avLst/>
          </a:prstGeom>
          <a:noFill/>
        </p:spPr>
        <p:txBody>
          <a:bodyPr wrap="square" rtlCol="0">
            <a:spAutoFit/>
          </a:bodyPr>
          <a:lstStyle/>
          <a:p>
            <a:r>
              <a:rPr lang="en-GB" sz="2000" b="1" dirty="0">
                <a:solidFill>
                  <a:schemeClr val="accent6">
                    <a:lumMod val="50000"/>
                  </a:schemeClr>
                </a:solidFill>
              </a:rPr>
              <a:t>2. Working on </a:t>
            </a:r>
            <a:r>
              <a:rPr lang="en-GB" sz="2000" b="1" dirty="0" err="1">
                <a:solidFill>
                  <a:schemeClr val="accent6">
                    <a:lumMod val="50000"/>
                  </a:schemeClr>
                </a:solidFill>
              </a:rPr>
              <a:t>articulatory</a:t>
            </a:r>
            <a:r>
              <a:rPr lang="en-GB" sz="2000" b="1" dirty="0">
                <a:solidFill>
                  <a:schemeClr val="accent6">
                    <a:lumMod val="50000"/>
                  </a:schemeClr>
                </a:solidFill>
              </a:rPr>
              <a:t> transitions</a:t>
            </a:r>
            <a:endParaRPr lang="en-GB" sz="2000" dirty="0"/>
          </a:p>
          <a:p>
            <a:r>
              <a:rPr lang="en-GB" sz="2000" dirty="0"/>
              <a:t>Schneider &amp; </a:t>
            </a:r>
            <a:r>
              <a:rPr lang="en-GB" sz="2000" dirty="0" err="1"/>
              <a:t>Frens</a:t>
            </a:r>
            <a:r>
              <a:rPr lang="en-GB" sz="2000" dirty="0"/>
              <a:t>, 2005 </a:t>
            </a:r>
          </a:p>
          <a:p>
            <a:endParaRPr lang="en-GB" sz="2000" dirty="0"/>
          </a:p>
          <a:p>
            <a:r>
              <a:rPr lang="en-GB" sz="2000" dirty="0"/>
              <a:t>Varying the difference between the sounds to be produced in a sequence</a:t>
            </a:r>
          </a:p>
          <a:p>
            <a:r>
              <a:rPr lang="en-GB" sz="2000" dirty="0"/>
              <a:t>e.g.</a:t>
            </a:r>
          </a:p>
          <a:p>
            <a:pPr lvl="6"/>
            <a:r>
              <a:rPr lang="en-GB" sz="2000" dirty="0"/>
              <a:t>Level 1 bobobo</a:t>
            </a:r>
          </a:p>
          <a:p>
            <a:pPr lvl="6"/>
            <a:r>
              <a:rPr lang="en-GB" sz="2000" dirty="0"/>
              <a:t>Level 2 bobiba</a:t>
            </a:r>
          </a:p>
          <a:p>
            <a:pPr lvl="6"/>
            <a:r>
              <a:rPr lang="en-GB" sz="2000" dirty="0"/>
              <a:t>Level 3 </a:t>
            </a:r>
            <a:r>
              <a:rPr lang="en-GB" sz="2000" dirty="0" err="1"/>
              <a:t>bokomo</a:t>
            </a:r>
            <a:endParaRPr lang="en-GB" sz="2000" dirty="0"/>
          </a:p>
          <a:p>
            <a:pPr lvl="6"/>
            <a:r>
              <a:rPr lang="en-GB" sz="2000" dirty="0"/>
              <a:t>Level 4 bokima</a:t>
            </a:r>
          </a:p>
          <a:p>
            <a:r>
              <a:rPr lang="en-GB" sz="2000" dirty="0"/>
              <a:t>Treatment: 	</a:t>
            </a:r>
          </a:p>
          <a:p>
            <a:pPr marL="627063" indent="-627063"/>
            <a:r>
              <a:rPr lang="en-GB" sz="2000" dirty="0"/>
              <a:t>	1.  The clinician models the pattern 3 times;</a:t>
            </a:r>
          </a:p>
          <a:p>
            <a:pPr marL="627063" indent="-627063"/>
            <a:r>
              <a:rPr lang="en-GB" sz="2000" dirty="0"/>
              <a:t>	2.  The patient says the pattern along with the clinician.</a:t>
            </a:r>
          </a:p>
          <a:p>
            <a:pPr marL="627063" indent="-627063"/>
            <a:r>
              <a:rPr lang="en-GB" sz="2000" dirty="0"/>
              <a:t>	      If the patient fails:</a:t>
            </a:r>
          </a:p>
          <a:p>
            <a:pPr marL="627063" indent="-627063"/>
            <a:r>
              <a:rPr lang="en-GB" sz="2000" dirty="0"/>
              <a:t>	3.  The pattern is broken into individual syllables;</a:t>
            </a:r>
          </a:p>
          <a:p>
            <a:pPr marL="627063" indent="-627063"/>
            <a:r>
              <a:rPr lang="en-GB" sz="2000" dirty="0"/>
              <a:t>	      then, syllables are progressively integrated into a longer utterance.</a:t>
            </a:r>
          </a:p>
          <a:p>
            <a:pPr marL="627063" indent="-627063"/>
            <a:r>
              <a:rPr lang="en-GB" sz="2000" dirty="0"/>
              <a:t>	      If the patient fails:</a:t>
            </a:r>
          </a:p>
          <a:p>
            <a:pPr marL="627063" indent="-627063"/>
            <a:r>
              <a:rPr lang="en-GB" sz="2000" dirty="0"/>
              <a:t>	4.  The patient is provided with cues both tactile and verbal regarding 	the manner and place of each segment in the pattern. </a:t>
            </a:r>
          </a:p>
          <a:p>
            <a:endParaRPr lang="en-GB"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064895" cy="5386090"/>
          </a:xfrm>
          <a:prstGeom prst="rect">
            <a:avLst/>
          </a:prstGeom>
          <a:noFill/>
        </p:spPr>
        <p:txBody>
          <a:bodyPr wrap="square" rtlCol="0">
            <a:spAutoFit/>
          </a:bodyPr>
          <a:lstStyle/>
          <a:p>
            <a:pPr algn="ctr"/>
            <a:endParaRPr lang="en-GB" sz="2000" dirty="0"/>
          </a:p>
          <a:p>
            <a:pPr algn="ctr"/>
            <a:r>
              <a:rPr lang="en-GB" sz="2400" b="1" dirty="0">
                <a:solidFill>
                  <a:schemeClr val="accent6">
                    <a:lumMod val="75000"/>
                  </a:schemeClr>
                </a:solidFill>
              </a:rPr>
              <a:t>DEFINITION of APRAXIA OF SPEECH (AOS) </a:t>
            </a:r>
          </a:p>
          <a:p>
            <a:endParaRPr lang="en-GB" sz="2000" dirty="0"/>
          </a:p>
          <a:p>
            <a:r>
              <a:rPr lang="en-GB" sz="2000" dirty="0"/>
              <a:t> Darley, Aronson and Brown (1975):</a:t>
            </a:r>
          </a:p>
          <a:p>
            <a:r>
              <a:rPr lang="en-GB" sz="2000" dirty="0"/>
              <a:t>	“</a:t>
            </a:r>
            <a:r>
              <a:rPr lang="en-GB" sz="2000" i="1" dirty="0"/>
              <a:t>An articulatory disorder resulting from impairment, due to brain damage, of the capacity to program the positioning of speech musculature for the volitional production of phonemes and the sequences of muscle movements”</a:t>
            </a:r>
          </a:p>
          <a:p>
            <a:endParaRPr lang="en-GB" sz="2000" dirty="0"/>
          </a:p>
          <a:p>
            <a:r>
              <a:rPr lang="en-GB" sz="2000" dirty="0"/>
              <a:t>Mc Neil et al. (1997):</a:t>
            </a:r>
          </a:p>
          <a:p>
            <a:r>
              <a:rPr lang="en-GB" sz="2000" dirty="0"/>
              <a:t>	</a:t>
            </a:r>
            <a:r>
              <a:rPr lang="en-GB" sz="2000" i="1" dirty="0"/>
              <a:t>“Difficulties in translating an accurate and filled phonological frame to the previously acquired kinematic parameters required for correct articulation”</a:t>
            </a:r>
          </a:p>
          <a:p>
            <a:endParaRPr lang="en-GB" sz="2000" dirty="0"/>
          </a:p>
          <a:p>
            <a:r>
              <a:rPr lang="en-GB" sz="2000" dirty="0"/>
              <a:t>	AOS is a phonetic deficit to be distinguished from a phonological encoding deficit and from more peripheral deficits affecting the execution of  articulation (dysartria)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1196752"/>
            <a:ext cx="7128792" cy="3170099"/>
          </a:xfrm>
          <a:prstGeom prst="rect">
            <a:avLst/>
          </a:prstGeom>
          <a:noFill/>
        </p:spPr>
        <p:txBody>
          <a:bodyPr wrap="square" rtlCol="0">
            <a:spAutoFit/>
          </a:bodyPr>
          <a:lstStyle/>
          <a:p>
            <a:pPr>
              <a:buFont typeface="Wingdings" pitchFamily="2" charset="2"/>
              <a:buChar char="§"/>
            </a:pPr>
            <a:r>
              <a:rPr lang="en-GB" sz="2000" dirty="0"/>
              <a:t>Treatment can operate at each complexity level</a:t>
            </a:r>
          </a:p>
          <a:p>
            <a:pPr>
              <a:buFont typeface="Wingdings" pitchFamily="2" charset="2"/>
              <a:buChar char="§"/>
            </a:pPr>
            <a:r>
              <a:rPr lang="en-GB" sz="2000" dirty="0"/>
              <a:t>Treatment at an higher level is assumed to generalized to lover levels</a:t>
            </a:r>
          </a:p>
          <a:p>
            <a:pPr>
              <a:buFont typeface="Wingdings" pitchFamily="2" charset="2"/>
              <a:buChar char="§"/>
            </a:pPr>
            <a:endParaRPr lang="en-GB" sz="2000" dirty="0"/>
          </a:p>
          <a:p>
            <a:pPr>
              <a:buFont typeface="Wingdings" pitchFamily="2" charset="2"/>
              <a:buChar char="§"/>
            </a:pPr>
            <a:r>
              <a:rPr lang="en-GB" sz="2000" dirty="0"/>
              <a:t>Results:</a:t>
            </a:r>
          </a:p>
          <a:p>
            <a:pPr marL="446088" lvl="1" indent="-180975">
              <a:buFont typeface="Arial" pitchFamily="34" charset="0"/>
              <a:buChar char="•"/>
            </a:pPr>
            <a:r>
              <a:rPr lang="en-GB" sz="2000" dirty="0"/>
              <a:t> Improvement of trained patterns</a:t>
            </a:r>
          </a:p>
          <a:p>
            <a:pPr marL="446088" lvl="1" indent="-180975">
              <a:buFont typeface="Arial" pitchFamily="34" charset="0"/>
              <a:buChar char="•"/>
            </a:pPr>
            <a:r>
              <a:rPr lang="en-GB" sz="2000" dirty="0"/>
              <a:t> No generalization to untrained pattern at the same level</a:t>
            </a:r>
          </a:p>
          <a:p>
            <a:pPr marL="446088" lvl="1" indent="-180975">
              <a:buFont typeface="Arial" pitchFamily="34" charset="0"/>
              <a:buChar char="•"/>
            </a:pPr>
            <a:r>
              <a:rPr lang="en-GB" sz="2000" dirty="0"/>
              <a:t> Some generalization to untrained pattern at a lower level</a:t>
            </a:r>
          </a:p>
          <a:p>
            <a:pPr marL="446088" lvl="1" indent="-180975">
              <a:buFont typeface="Arial" pitchFamily="34" charset="0"/>
              <a:buChar char="•"/>
            </a:pPr>
            <a:r>
              <a:rPr lang="en-GB" sz="2000" dirty="0"/>
              <a:t> Some general improvement to production of words and phrases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836712"/>
            <a:ext cx="8460432" cy="3939540"/>
          </a:xfrm>
          <a:prstGeom prst="rect">
            <a:avLst/>
          </a:prstGeom>
        </p:spPr>
        <p:txBody>
          <a:bodyPr wrap="square">
            <a:spAutoFit/>
          </a:bodyPr>
          <a:lstStyle/>
          <a:p>
            <a:r>
              <a:rPr lang="en-GB" sz="2000" b="1" dirty="0">
                <a:solidFill>
                  <a:schemeClr val="accent6">
                    <a:lumMod val="75000"/>
                  </a:schemeClr>
                </a:solidFill>
              </a:rPr>
              <a:t>General principles of treatment</a:t>
            </a:r>
          </a:p>
          <a:p>
            <a:endParaRPr lang="en-GB" sz="2000" b="1" dirty="0">
              <a:solidFill>
                <a:schemeClr val="accent6">
                  <a:lumMod val="75000"/>
                </a:schemeClr>
              </a:solidFill>
            </a:endParaRPr>
          </a:p>
          <a:p>
            <a:pPr marL="361950" indent="-180975">
              <a:spcAft>
                <a:spcPts val="600"/>
              </a:spcAft>
              <a:buFont typeface="Wingdings" pitchFamily="2" charset="2"/>
              <a:buChar char="§"/>
            </a:pPr>
            <a:r>
              <a:rPr lang="en-GB" sz="2000" b="1" dirty="0"/>
              <a:t>Working at a post-lexical level</a:t>
            </a:r>
            <a:r>
              <a:rPr lang="en-GB" sz="2000" dirty="0"/>
              <a:t>: Stay away from using words, but instead use syllables and nonwords (Maas et al., 2002; Schneider &amp; Frens, 2005); </a:t>
            </a:r>
          </a:p>
          <a:p>
            <a:pPr marL="361950" indent="-180975">
              <a:spcAft>
                <a:spcPts val="600"/>
              </a:spcAft>
              <a:buFont typeface="Wingdings" pitchFamily="2" charset="2"/>
              <a:buChar char="§"/>
            </a:pPr>
            <a:r>
              <a:rPr lang="en-GB" sz="2000" dirty="0"/>
              <a:t>Use of modelling</a:t>
            </a:r>
          </a:p>
          <a:p>
            <a:pPr marL="361950" indent="-180975">
              <a:spcAft>
                <a:spcPts val="600"/>
              </a:spcAft>
              <a:buFont typeface="Wingdings" pitchFamily="2" charset="2"/>
              <a:buChar char="§"/>
            </a:pPr>
            <a:r>
              <a:rPr lang="en-GB" sz="2000" dirty="0"/>
              <a:t>Focus on awareness of motor patterns and on the articulators involved</a:t>
            </a:r>
            <a:endParaRPr lang="en-GB" sz="2000" b="1" dirty="0"/>
          </a:p>
          <a:p>
            <a:pPr marL="361950" indent="-180975">
              <a:spcAft>
                <a:spcPts val="600"/>
              </a:spcAft>
              <a:buFont typeface="Wingdings" pitchFamily="2" charset="2"/>
              <a:buChar char="§"/>
            </a:pPr>
            <a:r>
              <a:rPr lang="en-GB" sz="2000" b="1" dirty="0"/>
              <a:t>Application of principles of motor learning to AOS</a:t>
            </a:r>
          </a:p>
          <a:p>
            <a:pPr>
              <a:spcAft>
                <a:spcPts val="600"/>
              </a:spcAft>
            </a:pPr>
            <a:r>
              <a:rPr lang="en-GB" sz="2000" dirty="0"/>
              <a:t>       (e.g., Knock et al., 2000)</a:t>
            </a:r>
          </a:p>
          <a:p>
            <a:pPr marL="627063">
              <a:spcAft>
                <a:spcPts val="600"/>
              </a:spcAft>
              <a:buFont typeface="Arial" pitchFamily="34" charset="0"/>
              <a:buChar char="•"/>
            </a:pPr>
            <a:r>
              <a:rPr lang="en-GB" sz="2000" dirty="0"/>
              <a:t>	Random practice results in more generalization and maintenance than 	blocked practice;</a:t>
            </a:r>
          </a:p>
          <a:p>
            <a:pPr marL="627063">
              <a:spcAft>
                <a:spcPts val="600"/>
              </a:spcAft>
              <a:buFont typeface="Arial" pitchFamily="34" charset="0"/>
              <a:buChar char="•"/>
            </a:pPr>
            <a:r>
              <a:rPr lang="en-GB" sz="2000" dirty="0"/>
              <a:t>	Feed-back should NOT be systematic but occur 30-60% of times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052736"/>
            <a:ext cx="7560840" cy="1938992"/>
          </a:xfrm>
          <a:prstGeom prst="rect">
            <a:avLst/>
          </a:prstGeom>
          <a:noFill/>
        </p:spPr>
        <p:txBody>
          <a:bodyPr wrap="square" rtlCol="0">
            <a:spAutoFit/>
          </a:bodyPr>
          <a:lstStyle/>
          <a:p>
            <a:r>
              <a:rPr lang="en-GB" sz="2000" dirty="0"/>
              <a:t>After the lecture, the readings and the seminar you should be able to:</a:t>
            </a:r>
          </a:p>
          <a:p>
            <a:endParaRPr lang="en-GB" sz="2000" dirty="0"/>
          </a:p>
          <a:p>
            <a:pPr marL="457200" indent="-457200">
              <a:buAutoNum type="arabicPeriod"/>
            </a:pPr>
            <a:r>
              <a:rPr lang="en-GB" sz="2000" dirty="0"/>
              <a:t>Understand the characteristics of apraxia of speech</a:t>
            </a:r>
          </a:p>
          <a:p>
            <a:pPr marL="457200" indent="-457200">
              <a:buAutoNum type="arabicPeriod"/>
            </a:pPr>
            <a:r>
              <a:rPr lang="en-GB" sz="2000" dirty="0"/>
              <a:t>Be able to evaluate different theoretical interpretations</a:t>
            </a:r>
          </a:p>
          <a:p>
            <a:pPr marL="457200" indent="-457200">
              <a:buAutoNum type="arabicPeriod"/>
            </a:pPr>
            <a:r>
              <a:rPr lang="en-GB" sz="2000" dirty="0"/>
              <a:t>Describe and evaluate different therapeutical approaches to apraxia of speech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2"/>
          <p:cNvSpPr txBox="1">
            <a:spLocks noChangeArrowheads="1"/>
          </p:cNvSpPr>
          <p:nvPr/>
        </p:nvSpPr>
        <p:spPr bwMode="auto">
          <a:xfrm>
            <a:off x="683568" y="3933056"/>
            <a:ext cx="2879998" cy="400110"/>
          </a:xfrm>
          <a:prstGeom prst="rect">
            <a:avLst/>
          </a:prstGeom>
          <a:noFill/>
          <a:ln w="9525">
            <a:noFill/>
            <a:miter lim="800000"/>
            <a:headEnd/>
            <a:tailEnd/>
          </a:ln>
        </p:spPr>
        <p:txBody>
          <a:bodyPr wrap="square">
            <a:spAutoFit/>
          </a:bodyPr>
          <a:lstStyle/>
          <a:p>
            <a:r>
              <a:rPr lang="en-GB" sz="2000" b="1" dirty="0">
                <a:solidFill>
                  <a:schemeClr val="accent6">
                    <a:lumMod val="50000"/>
                  </a:schemeClr>
                </a:solidFill>
                <a:latin typeface="Times New Roman" pitchFamily="18" charset="0"/>
              </a:rPr>
              <a:t>APRAXIA OF SPEECH</a:t>
            </a:r>
          </a:p>
        </p:txBody>
      </p:sp>
      <p:grpSp>
        <p:nvGrpSpPr>
          <p:cNvPr id="3" name="Group 20"/>
          <p:cNvGrpSpPr>
            <a:grpSpLocks/>
          </p:cNvGrpSpPr>
          <p:nvPr/>
        </p:nvGrpSpPr>
        <p:grpSpPr bwMode="auto">
          <a:xfrm>
            <a:off x="3635896" y="548680"/>
            <a:ext cx="3303588" cy="5438775"/>
            <a:chOff x="2700338" y="908050"/>
            <a:chExt cx="3303587" cy="5438775"/>
          </a:xfrm>
        </p:grpSpPr>
        <p:sp>
          <p:nvSpPr>
            <p:cNvPr id="4" name="AutoShape 5"/>
            <p:cNvSpPr>
              <a:spLocks noChangeArrowheads="1"/>
            </p:cNvSpPr>
            <p:nvPr/>
          </p:nvSpPr>
          <p:spPr bwMode="auto">
            <a:xfrm>
              <a:off x="3059113" y="908050"/>
              <a:ext cx="2438400" cy="762000"/>
            </a:xfrm>
            <a:prstGeom prst="roundRect">
              <a:avLst>
                <a:gd name="adj" fmla="val 16667"/>
              </a:avLst>
            </a:prstGeom>
            <a:solidFill>
              <a:schemeClr val="accent1"/>
            </a:solidFill>
            <a:ln w="9525">
              <a:solidFill>
                <a:schemeClr val="accent1"/>
              </a:solidFill>
              <a:round/>
              <a:headEnd/>
              <a:tailEnd/>
            </a:ln>
          </p:spPr>
          <p:txBody>
            <a:bodyPr wrap="none" anchor="ctr"/>
            <a:lstStyle/>
            <a:p>
              <a:pPr algn="ctr"/>
              <a:r>
                <a:rPr lang="en-GB" sz="2000" b="1" dirty="0">
                  <a:solidFill>
                    <a:schemeClr val="bg1"/>
                  </a:solidFill>
                  <a:latin typeface="Times New Roman" pitchFamily="18" charset="0"/>
                </a:rPr>
                <a:t>Semantic system</a:t>
              </a:r>
            </a:p>
          </p:txBody>
        </p:sp>
        <p:sp>
          <p:nvSpPr>
            <p:cNvPr id="5" name="AutoShape 6"/>
            <p:cNvSpPr>
              <a:spLocks noChangeArrowheads="1"/>
            </p:cNvSpPr>
            <p:nvPr/>
          </p:nvSpPr>
          <p:spPr bwMode="auto">
            <a:xfrm>
              <a:off x="2987824" y="2132856"/>
              <a:ext cx="2667000" cy="914400"/>
            </a:xfrm>
            <a:prstGeom prst="roundRect">
              <a:avLst>
                <a:gd name="adj" fmla="val 16667"/>
              </a:avLst>
            </a:prstGeom>
            <a:solidFill>
              <a:schemeClr val="accent1"/>
            </a:solidFill>
            <a:ln w="9525">
              <a:solidFill>
                <a:schemeClr val="accent1"/>
              </a:solidFill>
              <a:round/>
              <a:headEnd/>
              <a:tailEnd/>
            </a:ln>
          </p:spPr>
          <p:txBody>
            <a:bodyPr wrap="none" anchor="ctr"/>
            <a:lstStyle/>
            <a:p>
              <a:pPr algn="ctr"/>
              <a:r>
                <a:rPr lang="en-GB" sz="2000" b="1" dirty="0">
                  <a:solidFill>
                    <a:schemeClr val="bg1"/>
                  </a:solidFill>
                  <a:latin typeface="Times New Roman" pitchFamily="18" charset="0"/>
                </a:rPr>
                <a:t>Phonological</a:t>
              </a:r>
            </a:p>
            <a:p>
              <a:pPr algn="ctr"/>
              <a:r>
                <a:rPr lang="en-GB" sz="2000" b="1" dirty="0">
                  <a:solidFill>
                    <a:schemeClr val="bg1"/>
                  </a:solidFill>
                  <a:latin typeface="Times New Roman" pitchFamily="18" charset="0"/>
                </a:rPr>
                <a:t>lexicon</a:t>
              </a:r>
            </a:p>
          </p:txBody>
        </p:sp>
        <p:sp>
          <p:nvSpPr>
            <p:cNvPr id="6" name="AutoShape 7"/>
            <p:cNvSpPr>
              <a:spLocks noChangeArrowheads="1"/>
            </p:cNvSpPr>
            <p:nvPr/>
          </p:nvSpPr>
          <p:spPr bwMode="auto">
            <a:xfrm>
              <a:off x="3059832" y="3717032"/>
              <a:ext cx="2438400" cy="504825"/>
            </a:xfrm>
            <a:prstGeom prst="roundRect">
              <a:avLst>
                <a:gd name="adj" fmla="val 16667"/>
              </a:avLst>
            </a:prstGeom>
            <a:solidFill>
              <a:schemeClr val="accent1"/>
            </a:solidFill>
            <a:ln w="9525">
              <a:solidFill>
                <a:schemeClr val="accent1"/>
              </a:solidFill>
              <a:round/>
              <a:headEnd/>
              <a:tailEnd/>
            </a:ln>
          </p:spPr>
          <p:txBody>
            <a:bodyPr wrap="none" anchor="ctr"/>
            <a:lstStyle/>
            <a:p>
              <a:pPr algn="ctr"/>
              <a:r>
                <a:rPr lang="en-GB" sz="2000" b="1" dirty="0">
                  <a:solidFill>
                    <a:schemeClr val="bg1"/>
                  </a:solidFill>
                  <a:latin typeface="Times New Roman" pitchFamily="18" charset="0"/>
                </a:rPr>
                <a:t>Phonological buffer</a:t>
              </a:r>
            </a:p>
          </p:txBody>
        </p:sp>
        <p:sp>
          <p:nvSpPr>
            <p:cNvPr id="7" name="Text Box 8"/>
            <p:cNvSpPr txBox="1">
              <a:spLocks noChangeArrowheads="1"/>
            </p:cNvSpPr>
            <p:nvPr/>
          </p:nvSpPr>
          <p:spPr bwMode="auto">
            <a:xfrm>
              <a:off x="2700338" y="5949950"/>
              <a:ext cx="3303587" cy="396875"/>
            </a:xfrm>
            <a:prstGeom prst="rect">
              <a:avLst/>
            </a:prstGeom>
            <a:noFill/>
            <a:ln w="9525">
              <a:solidFill>
                <a:schemeClr val="accent1"/>
              </a:solidFill>
              <a:miter lim="800000"/>
              <a:headEnd/>
              <a:tailEnd/>
            </a:ln>
          </p:spPr>
          <p:txBody>
            <a:bodyPr wrap="none">
              <a:spAutoFit/>
            </a:bodyPr>
            <a:lstStyle/>
            <a:p>
              <a:pPr>
                <a:defRPr/>
              </a:pPr>
              <a:r>
                <a:rPr lang="en-GB" sz="2000" b="1" dirty="0" err="1">
                  <a:latin typeface="Times New Roman" pitchFamily="18" charset="0"/>
                </a:rPr>
                <a:t>Articulatory</a:t>
              </a:r>
              <a:r>
                <a:rPr lang="en-GB" sz="2000" b="1" dirty="0">
                  <a:latin typeface="Times New Roman" pitchFamily="18" charset="0"/>
                </a:rPr>
                <a:t> implementation</a:t>
              </a:r>
            </a:p>
          </p:txBody>
        </p:sp>
        <p:sp>
          <p:nvSpPr>
            <p:cNvPr id="8" name="Line 9"/>
            <p:cNvSpPr>
              <a:spLocks noChangeShapeType="1"/>
            </p:cNvSpPr>
            <p:nvPr/>
          </p:nvSpPr>
          <p:spPr bwMode="auto">
            <a:xfrm>
              <a:off x="4355976" y="1628800"/>
              <a:ext cx="0" cy="447675"/>
            </a:xfrm>
            <a:prstGeom prst="line">
              <a:avLst/>
            </a:prstGeom>
            <a:noFill/>
            <a:ln w="28575">
              <a:solidFill>
                <a:schemeClr val="accent1"/>
              </a:solidFill>
              <a:round/>
              <a:headEnd/>
              <a:tailEnd type="triangle" w="med" len="med"/>
            </a:ln>
          </p:spPr>
          <p:txBody>
            <a:bodyPr/>
            <a:lstStyle/>
            <a:p>
              <a:endParaRPr lang="en-GB"/>
            </a:p>
          </p:txBody>
        </p:sp>
        <p:sp>
          <p:nvSpPr>
            <p:cNvPr id="9" name="Line 10"/>
            <p:cNvSpPr>
              <a:spLocks noChangeShapeType="1"/>
            </p:cNvSpPr>
            <p:nvPr/>
          </p:nvSpPr>
          <p:spPr bwMode="auto">
            <a:xfrm flipH="1">
              <a:off x="4283968" y="3213100"/>
              <a:ext cx="695" cy="431924"/>
            </a:xfrm>
            <a:prstGeom prst="line">
              <a:avLst/>
            </a:prstGeom>
            <a:noFill/>
            <a:ln w="28575">
              <a:solidFill>
                <a:schemeClr val="accent1"/>
              </a:solidFill>
              <a:round/>
              <a:headEnd/>
              <a:tailEnd type="triangle" w="med" len="med"/>
            </a:ln>
          </p:spPr>
          <p:txBody>
            <a:bodyPr/>
            <a:lstStyle/>
            <a:p>
              <a:endParaRPr lang="en-GB"/>
            </a:p>
          </p:txBody>
        </p:sp>
        <p:sp>
          <p:nvSpPr>
            <p:cNvPr id="10" name="Line 11"/>
            <p:cNvSpPr>
              <a:spLocks noChangeShapeType="1"/>
            </p:cNvSpPr>
            <p:nvPr/>
          </p:nvSpPr>
          <p:spPr bwMode="auto">
            <a:xfrm>
              <a:off x="4356100" y="5373688"/>
              <a:ext cx="0" cy="533400"/>
            </a:xfrm>
            <a:prstGeom prst="line">
              <a:avLst/>
            </a:prstGeom>
            <a:noFill/>
            <a:ln w="28575">
              <a:solidFill>
                <a:schemeClr val="accent1"/>
              </a:solidFill>
              <a:round/>
              <a:headEnd/>
              <a:tailEnd type="triangle" w="med" len="med"/>
            </a:ln>
          </p:spPr>
          <p:txBody>
            <a:bodyPr/>
            <a:lstStyle/>
            <a:p>
              <a:endParaRPr lang="en-GB"/>
            </a:p>
          </p:txBody>
        </p:sp>
        <p:sp>
          <p:nvSpPr>
            <p:cNvPr id="11" name="AutoShape 7"/>
            <p:cNvSpPr>
              <a:spLocks noChangeArrowheads="1"/>
            </p:cNvSpPr>
            <p:nvPr/>
          </p:nvSpPr>
          <p:spPr bwMode="auto">
            <a:xfrm>
              <a:off x="2987675" y="4724400"/>
              <a:ext cx="2736850" cy="576263"/>
            </a:xfrm>
            <a:prstGeom prst="roundRect">
              <a:avLst>
                <a:gd name="adj" fmla="val 16667"/>
              </a:avLst>
            </a:prstGeom>
            <a:solidFill>
              <a:schemeClr val="accent1"/>
            </a:solidFill>
            <a:ln w="9525">
              <a:solidFill>
                <a:schemeClr val="accent1"/>
              </a:solidFill>
              <a:round/>
              <a:headEnd/>
              <a:tailEnd/>
            </a:ln>
          </p:spPr>
          <p:txBody>
            <a:bodyPr wrap="none" anchor="ctr"/>
            <a:lstStyle/>
            <a:p>
              <a:pPr algn="ctr"/>
              <a:r>
                <a:rPr lang="en-GB" sz="2000" b="1" dirty="0" err="1">
                  <a:solidFill>
                    <a:schemeClr val="bg1"/>
                  </a:solidFill>
                  <a:latin typeface="Times New Roman" pitchFamily="18" charset="0"/>
                </a:rPr>
                <a:t>Articulatory</a:t>
              </a:r>
              <a:r>
                <a:rPr lang="en-GB" sz="2000" b="1" dirty="0">
                  <a:solidFill>
                    <a:schemeClr val="bg1"/>
                  </a:solidFill>
                  <a:latin typeface="Times New Roman" pitchFamily="18" charset="0"/>
                </a:rPr>
                <a:t> planning</a:t>
              </a:r>
            </a:p>
          </p:txBody>
        </p:sp>
        <p:sp>
          <p:nvSpPr>
            <p:cNvPr id="12" name="Line 10"/>
            <p:cNvSpPr>
              <a:spLocks noChangeShapeType="1"/>
            </p:cNvSpPr>
            <p:nvPr/>
          </p:nvSpPr>
          <p:spPr bwMode="auto">
            <a:xfrm>
              <a:off x="4284663" y="4292600"/>
              <a:ext cx="0" cy="304800"/>
            </a:xfrm>
            <a:prstGeom prst="line">
              <a:avLst/>
            </a:prstGeom>
            <a:noFill/>
            <a:ln w="28575">
              <a:solidFill>
                <a:schemeClr val="accent1"/>
              </a:solidFill>
              <a:round/>
              <a:headEnd/>
              <a:tailEnd type="triangle" w="med" len="med"/>
            </a:ln>
          </p:spPr>
          <p:txBody>
            <a:bodyPr/>
            <a:lstStyle/>
            <a:p>
              <a:endParaRPr lang="en-GB"/>
            </a:p>
          </p:txBody>
        </p:sp>
        <p:cxnSp>
          <p:nvCxnSpPr>
            <p:cNvPr id="13" name="Straight Connector 12"/>
            <p:cNvCxnSpPr/>
            <p:nvPr/>
          </p:nvCxnSpPr>
          <p:spPr>
            <a:xfrm>
              <a:off x="3852863" y="4148138"/>
              <a:ext cx="792163" cy="431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3852863" y="4292600"/>
              <a:ext cx="782638" cy="152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5" name="Oval 14"/>
          <p:cNvSpPr/>
          <p:nvPr/>
        </p:nvSpPr>
        <p:spPr>
          <a:xfrm>
            <a:off x="3779912" y="4293096"/>
            <a:ext cx="2952750" cy="649288"/>
          </a:xfrm>
          <a:prstGeom prst="ellipse">
            <a:avLst/>
          </a:prstGeom>
          <a:no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b="1" dirty="0"/>
          </a:p>
        </p:txBody>
      </p:sp>
      <p:sp>
        <p:nvSpPr>
          <p:cNvPr id="16" name="Text Box 12"/>
          <p:cNvSpPr txBox="1">
            <a:spLocks noChangeArrowheads="1"/>
          </p:cNvSpPr>
          <p:nvPr/>
        </p:nvSpPr>
        <p:spPr bwMode="auto">
          <a:xfrm>
            <a:off x="899592" y="5445224"/>
            <a:ext cx="2015901" cy="400110"/>
          </a:xfrm>
          <a:prstGeom prst="rect">
            <a:avLst/>
          </a:prstGeom>
          <a:noFill/>
          <a:ln w="9525">
            <a:noFill/>
            <a:miter lim="800000"/>
            <a:headEnd/>
            <a:tailEnd/>
          </a:ln>
        </p:spPr>
        <p:txBody>
          <a:bodyPr wrap="square">
            <a:spAutoFit/>
          </a:bodyPr>
          <a:lstStyle/>
          <a:p>
            <a:r>
              <a:rPr lang="en-GB" sz="2000" b="1" dirty="0">
                <a:latin typeface="Times New Roman" pitchFamily="18" charset="0"/>
              </a:rPr>
              <a:t>DYSARTHRIA</a:t>
            </a:r>
          </a:p>
        </p:txBody>
      </p:sp>
      <p:sp>
        <p:nvSpPr>
          <p:cNvPr id="17" name="Left Brace 16"/>
          <p:cNvSpPr/>
          <p:nvPr/>
        </p:nvSpPr>
        <p:spPr>
          <a:xfrm>
            <a:off x="3419872" y="3645024"/>
            <a:ext cx="288032" cy="1368152"/>
          </a:xfrm>
          <a:prstGeom prst="leftBrace">
            <a:avLst/>
          </a:prstGeom>
          <a:ln w="19050">
            <a:solidFill>
              <a:srgbClr val="40F12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8" name="Oval 17"/>
          <p:cNvSpPr/>
          <p:nvPr/>
        </p:nvSpPr>
        <p:spPr>
          <a:xfrm>
            <a:off x="3563888" y="5589240"/>
            <a:ext cx="3528392" cy="648072"/>
          </a:xfrm>
          <a:prstGeom prst="ellipse">
            <a:avLst/>
          </a:prstGeom>
          <a:no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980728"/>
            <a:ext cx="7704855" cy="4093428"/>
          </a:xfrm>
          <a:prstGeom prst="rect">
            <a:avLst/>
          </a:prstGeom>
          <a:noFill/>
        </p:spPr>
        <p:txBody>
          <a:bodyPr wrap="square" rtlCol="0">
            <a:spAutoFit/>
          </a:bodyPr>
          <a:lstStyle/>
          <a:p>
            <a:r>
              <a:rPr lang="en-GB" sz="2000" dirty="0"/>
              <a:t>Apraxia of speech distinct from phonological impairments relies on a distinction between two processing levels:</a:t>
            </a:r>
          </a:p>
          <a:p>
            <a:endParaRPr lang="en-GB" sz="2000" dirty="0"/>
          </a:p>
          <a:p>
            <a:pPr marL="342900" indent="-342900">
              <a:buFont typeface="Arial" panose="020B0604020202020204" pitchFamily="34" charset="0"/>
              <a:buChar char="•"/>
            </a:pPr>
            <a:r>
              <a:rPr lang="en-GB" sz="2000" dirty="0"/>
              <a:t>A phonological level – Where the speech sound are represented as a discreet set of symbols which are used in combination to form the words one’s language  (here sounds to not change according to context and pronunciation); &gt;&gt;&gt; </a:t>
            </a:r>
            <a:r>
              <a:rPr lang="en-GB" sz="2000" b="1" dirty="0">
                <a:solidFill>
                  <a:schemeClr val="tx2">
                    <a:lumMod val="60000"/>
                    <a:lumOff val="40000"/>
                  </a:schemeClr>
                </a:solidFill>
              </a:rPr>
              <a:t>deficits leads to phonological impairments</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A phonetic level of representation in terms of motoric targets (specifying target oral configurations and/or pathways to reach them); here sounds may differ according to linguistic context and idiosyncratic pronunciations). &gt;&gt;&gt; </a:t>
            </a:r>
            <a:r>
              <a:rPr lang="en-GB" sz="2000" b="1" dirty="0">
                <a:solidFill>
                  <a:srgbClr val="00B050"/>
                </a:solidFill>
              </a:rPr>
              <a:t>deficits lead to </a:t>
            </a:r>
            <a:r>
              <a:rPr lang="en-GB" sz="2000" b="1" dirty="0" err="1">
                <a:solidFill>
                  <a:srgbClr val="00B050"/>
                </a:solidFill>
              </a:rPr>
              <a:t>AoS</a:t>
            </a:r>
            <a:endParaRPr lang="en-GB" sz="2000" b="1" dirty="0">
              <a:solidFill>
                <a:srgbClr val="00B050"/>
              </a:solidFill>
            </a:endParaRPr>
          </a:p>
        </p:txBody>
      </p:sp>
    </p:spTree>
    <p:extLst>
      <p:ext uri="{BB962C8B-B14F-4D97-AF65-F5344CB8AC3E}">
        <p14:creationId xmlns:p14="http://schemas.microsoft.com/office/powerpoint/2010/main" val="2980867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02359"/>
            <a:ext cx="8208912" cy="5693866"/>
          </a:xfrm>
          <a:prstGeom prst="rect">
            <a:avLst/>
          </a:prstGeom>
          <a:noFill/>
        </p:spPr>
        <p:txBody>
          <a:bodyPr wrap="square" rtlCol="0">
            <a:spAutoFit/>
          </a:bodyPr>
          <a:lstStyle/>
          <a:p>
            <a:pPr algn="ctr"/>
            <a:r>
              <a:rPr lang="en-GB" sz="2400" b="1" dirty="0">
                <a:solidFill>
                  <a:srgbClr val="0070C0"/>
                </a:solidFill>
              </a:rPr>
              <a:t>CHARACTERISTICS of </a:t>
            </a:r>
            <a:r>
              <a:rPr lang="en-GB" sz="2400" b="1" dirty="0" err="1">
                <a:solidFill>
                  <a:srgbClr val="0070C0"/>
                </a:solidFill>
              </a:rPr>
              <a:t>AoS</a:t>
            </a:r>
            <a:endParaRPr lang="en-GB" sz="2400" b="1" dirty="0">
              <a:solidFill>
                <a:srgbClr val="0070C0"/>
              </a:solidFill>
            </a:endParaRPr>
          </a:p>
          <a:p>
            <a:pPr>
              <a:buFont typeface="Arial" pitchFamily="34" charset="0"/>
              <a:buChar char="•"/>
            </a:pPr>
            <a:r>
              <a:rPr lang="en-GB" sz="2000" b="1" dirty="0">
                <a:solidFill>
                  <a:schemeClr val="accent6">
                    <a:lumMod val="75000"/>
                  </a:schemeClr>
                </a:solidFill>
              </a:rPr>
              <a:t>  </a:t>
            </a:r>
            <a:r>
              <a:rPr lang="en-GB" sz="2000" b="1" dirty="0">
                <a:solidFill>
                  <a:schemeClr val="accent2"/>
                </a:solidFill>
              </a:rPr>
              <a:t>Reduced speech rate</a:t>
            </a:r>
          </a:p>
          <a:p>
            <a:pPr lvl="1">
              <a:buFont typeface="Arial" pitchFamily="34" charset="0"/>
              <a:buChar char="•"/>
            </a:pPr>
            <a:r>
              <a:rPr lang="en-GB" sz="2000" dirty="0"/>
              <a:t>  Increased transition time between sounds, syllables and words</a:t>
            </a:r>
          </a:p>
          <a:p>
            <a:pPr lvl="1">
              <a:buFont typeface="Arial" pitchFamily="34" charset="0"/>
              <a:buChar char="•"/>
            </a:pPr>
            <a:r>
              <a:rPr lang="en-GB" sz="2000" dirty="0"/>
              <a:t>  Words produced syllable by syllable</a:t>
            </a:r>
          </a:p>
          <a:p>
            <a:pPr lvl="1">
              <a:buFont typeface="Arial" pitchFamily="34" charset="0"/>
              <a:buChar char="•"/>
            </a:pPr>
            <a:r>
              <a:rPr lang="en-GB" sz="2000" dirty="0"/>
              <a:t>  Distorted prosody?</a:t>
            </a:r>
          </a:p>
          <a:p>
            <a:pPr lvl="1">
              <a:buFont typeface="Arial" pitchFamily="34" charset="0"/>
              <a:buChar char="•"/>
            </a:pPr>
            <a:endParaRPr lang="en-GB" sz="2000" dirty="0">
              <a:solidFill>
                <a:srgbClr val="00FFFF"/>
              </a:solidFill>
            </a:endParaRPr>
          </a:p>
          <a:p>
            <a:pPr>
              <a:buFont typeface="Arial" pitchFamily="34" charset="0"/>
              <a:buChar char="•"/>
            </a:pPr>
            <a:r>
              <a:rPr lang="en-GB" sz="2000" dirty="0">
                <a:solidFill>
                  <a:schemeClr val="accent2"/>
                </a:solidFill>
              </a:rPr>
              <a:t>  </a:t>
            </a:r>
            <a:r>
              <a:rPr lang="en-GB" sz="2000" b="1" dirty="0">
                <a:solidFill>
                  <a:schemeClr val="accent2"/>
                </a:solidFill>
              </a:rPr>
              <a:t>Sound errors</a:t>
            </a:r>
          </a:p>
          <a:p>
            <a:pPr marL="625475" lvl="1" indent="-168275">
              <a:buFont typeface="Arial" pitchFamily="34" charset="0"/>
              <a:buChar char="•"/>
            </a:pPr>
            <a:r>
              <a:rPr lang="en-GB" sz="2000" dirty="0"/>
              <a:t> </a:t>
            </a:r>
            <a:r>
              <a:rPr lang="en-GB" sz="2000" b="1" dirty="0"/>
              <a:t>Distortions</a:t>
            </a:r>
            <a:r>
              <a:rPr lang="en-GB" sz="2000" dirty="0"/>
              <a:t> (i.e., phonetic errors)</a:t>
            </a:r>
          </a:p>
          <a:p>
            <a:pPr marL="625475" lvl="1" indent="-168275">
              <a:buFont typeface="Arial" pitchFamily="34" charset="0"/>
              <a:buChar char="•"/>
            </a:pPr>
            <a:r>
              <a:rPr lang="en-GB" sz="2000" dirty="0"/>
              <a:t> </a:t>
            </a:r>
            <a:r>
              <a:rPr lang="en-GB" sz="2000" b="1" dirty="0"/>
              <a:t>Substitutions </a:t>
            </a:r>
            <a:r>
              <a:rPr lang="en-GB" sz="2000" dirty="0"/>
              <a:t>(could be </a:t>
            </a:r>
            <a:r>
              <a:rPr lang="en-GB" sz="2000" b="1" dirty="0">
                <a:solidFill>
                  <a:schemeClr val="accent2">
                    <a:lumMod val="75000"/>
                  </a:schemeClr>
                </a:solidFill>
              </a:rPr>
              <a:t>phonetic errors </a:t>
            </a:r>
            <a:r>
              <a:rPr lang="en-GB" sz="2000" dirty="0"/>
              <a:t>perceived as phonological errors or errors where an </a:t>
            </a:r>
            <a:r>
              <a:rPr lang="en-GB" sz="2000" dirty="0" err="1"/>
              <a:t>articulatorily</a:t>
            </a:r>
            <a:r>
              <a:rPr lang="en-GB" sz="2000" dirty="0"/>
              <a:t> difficult phoneme is replaced with an easier one)</a:t>
            </a:r>
          </a:p>
          <a:p>
            <a:pPr marL="625475" lvl="1" indent="-168275">
              <a:buFont typeface="Arial" pitchFamily="34" charset="0"/>
              <a:buChar char="•"/>
            </a:pPr>
            <a:r>
              <a:rPr lang="en-GB" sz="2000" b="1" dirty="0"/>
              <a:t>Omissions, additions </a:t>
            </a:r>
            <a:r>
              <a:rPr lang="en-GB" sz="2000" dirty="0"/>
              <a:t>(intrusive schwa, </a:t>
            </a:r>
            <a:r>
              <a:rPr lang="en-GB" sz="2000" i="1" dirty="0"/>
              <a:t>at least in English patients</a:t>
            </a:r>
            <a:r>
              <a:rPr lang="en-GB" sz="2000" dirty="0"/>
              <a:t>)</a:t>
            </a:r>
          </a:p>
          <a:p>
            <a:pPr lvl="1"/>
            <a:r>
              <a:rPr lang="en-GB" sz="2000" dirty="0"/>
              <a:t> </a:t>
            </a:r>
          </a:p>
          <a:p>
            <a:pPr marL="0" lvl="1">
              <a:buFont typeface="Arial" pitchFamily="34" charset="0"/>
              <a:buChar char="•"/>
            </a:pPr>
            <a:r>
              <a:rPr lang="en-GB" sz="2000" b="1" dirty="0">
                <a:solidFill>
                  <a:schemeClr val="accent2"/>
                </a:solidFill>
              </a:rPr>
              <a:t>  Articulatory groping</a:t>
            </a:r>
          </a:p>
          <a:p>
            <a:pPr marL="0" lvl="1"/>
            <a:endParaRPr lang="en-GB" sz="2000" dirty="0">
              <a:solidFill>
                <a:schemeClr val="accent2"/>
              </a:solidFill>
            </a:endParaRPr>
          </a:p>
          <a:p>
            <a:pPr marL="0" lvl="1">
              <a:buFont typeface="Arial" pitchFamily="34" charset="0"/>
              <a:buChar char="•"/>
            </a:pPr>
            <a:r>
              <a:rPr lang="en-GB" sz="2000" dirty="0">
                <a:solidFill>
                  <a:schemeClr val="accent2"/>
                </a:solidFill>
              </a:rPr>
              <a:t>  </a:t>
            </a:r>
            <a:r>
              <a:rPr lang="en-GB" sz="2000" b="1" dirty="0">
                <a:solidFill>
                  <a:schemeClr val="accent2"/>
                </a:solidFill>
              </a:rPr>
              <a:t>Difficulties in initiating speech</a:t>
            </a:r>
          </a:p>
          <a:p>
            <a:pPr marL="625475" lvl="3" indent="-177800">
              <a:buFont typeface="Arial" pitchFamily="34" charset="0"/>
              <a:buChar char="•"/>
            </a:pPr>
            <a:r>
              <a:rPr lang="en-GB" sz="2000" dirty="0"/>
              <a:t>More difficulties with onsets than codas in monosyllabic words (e.g.,  Aichert &amp; Ziegler, 2004; Wambaugh &amp; Nessler, 2004)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908720"/>
            <a:ext cx="8136904" cy="3170099"/>
          </a:xfrm>
          <a:prstGeom prst="rect">
            <a:avLst/>
          </a:prstGeom>
          <a:noFill/>
        </p:spPr>
        <p:txBody>
          <a:bodyPr wrap="square" rtlCol="0">
            <a:spAutoFit/>
          </a:bodyPr>
          <a:lstStyle/>
          <a:p>
            <a:pPr marL="0" lvl="1"/>
            <a:r>
              <a:rPr lang="en-GB" sz="2000" dirty="0"/>
              <a:t>Evidence indicate that errors are relatively predictable (e.g., Mc Neil et al., 1995; but also Croot, 2002)</a:t>
            </a:r>
          </a:p>
          <a:p>
            <a:pPr marL="0" lvl="1"/>
            <a:endParaRPr lang="en-GB" sz="2000" dirty="0"/>
          </a:p>
          <a:p>
            <a:pPr marL="268288" lvl="1" indent="-268288">
              <a:buFont typeface="Arial" pitchFamily="34" charset="0"/>
              <a:buChar char="•"/>
            </a:pPr>
            <a:r>
              <a:rPr lang="en-GB" sz="2000" b="1" dirty="0"/>
              <a:t>Consistent difficulties with particular sounds  </a:t>
            </a:r>
            <a:r>
              <a:rPr lang="en-GB" sz="2000" dirty="0"/>
              <a:t>(Knock et all., 2000; Galluzzi et al, 2015; Raymer et al., 2002; Wambaugh et al., 1998; 1999; Romani et al., 2017;)</a:t>
            </a:r>
          </a:p>
          <a:p>
            <a:pPr marL="0" lvl="1">
              <a:buFont typeface="Arial" pitchFamily="34" charset="0"/>
              <a:buChar char="•"/>
            </a:pPr>
            <a:endParaRPr lang="en-GB" sz="2000" dirty="0"/>
          </a:p>
          <a:p>
            <a:pPr marL="269875" lvl="1" indent="-269875">
              <a:buFont typeface="Arial" pitchFamily="34" charset="0"/>
              <a:buChar char="•"/>
            </a:pPr>
            <a:r>
              <a:rPr lang="en-GB" sz="2000" b="1" dirty="0"/>
              <a:t>Consistent difficulties with more complex syllabic structures </a:t>
            </a:r>
            <a:r>
              <a:rPr lang="en-GB" sz="2000" dirty="0"/>
              <a:t>(Romani &amp; Galluzzi, 2005; Romani et al., 2011;)</a:t>
            </a:r>
          </a:p>
          <a:p>
            <a:endParaRPr lang="en-GB"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15816" y="692696"/>
            <a:ext cx="3475054" cy="461665"/>
          </a:xfrm>
          <a:prstGeom prst="rect">
            <a:avLst/>
          </a:prstGeom>
          <a:noFill/>
        </p:spPr>
        <p:txBody>
          <a:bodyPr wrap="none" rtlCol="0">
            <a:spAutoFit/>
          </a:bodyPr>
          <a:lstStyle/>
          <a:p>
            <a:r>
              <a:rPr lang="en-GB" sz="2400" b="1" dirty="0">
                <a:solidFill>
                  <a:srgbClr val="0070C0"/>
                </a:solidFill>
              </a:rPr>
              <a:t>DIFFERENTIAL DIAGNOSIS</a:t>
            </a:r>
          </a:p>
        </p:txBody>
      </p:sp>
      <p:sp>
        <p:nvSpPr>
          <p:cNvPr id="3" name="TextBox 2"/>
          <p:cNvSpPr txBox="1"/>
          <p:nvPr/>
        </p:nvSpPr>
        <p:spPr>
          <a:xfrm>
            <a:off x="683568" y="1340768"/>
            <a:ext cx="7776864" cy="4093428"/>
          </a:xfrm>
          <a:prstGeom prst="rect">
            <a:avLst/>
          </a:prstGeom>
          <a:noFill/>
        </p:spPr>
        <p:txBody>
          <a:bodyPr wrap="square" rtlCol="0">
            <a:spAutoFit/>
          </a:bodyPr>
          <a:lstStyle/>
          <a:p>
            <a:r>
              <a:rPr lang="en-GB" sz="2000" b="1" dirty="0">
                <a:solidFill>
                  <a:srgbClr val="C00000"/>
                </a:solidFill>
              </a:rPr>
              <a:t>From upper motor neuron dysarthria </a:t>
            </a:r>
            <a:r>
              <a:rPr lang="en-GB" sz="2000" dirty="0"/>
              <a:t>(see Duffy, 1995)  </a:t>
            </a:r>
          </a:p>
          <a:p>
            <a:r>
              <a:rPr lang="en-GB" sz="2000" dirty="0"/>
              <a:t>Dysarthria is also characterized by slow rate and imprecise articulation 	</a:t>
            </a:r>
            <a:r>
              <a:rPr lang="en-GB" sz="2000" u="sng" dirty="0"/>
              <a:t>but, in addition, it presents:</a:t>
            </a:r>
          </a:p>
          <a:p>
            <a:pPr lvl="1">
              <a:buFont typeface="Arial" pitchFamily="34" charset="0"/>
              <a:buChar char="•"/>
            </a:pPr>
            <a:r>
              <a:rPr lang="en-GB" sz="2000" dirty="0"/>
              <a:t>   decreased loudness, occasional harshness, drooling, lower facial 	weakness, tongue weakness;</a:t>
            </a:r>
          </a:p>
          <a:p>
            <a:pPr lvl="1">
              <a:buFont typeface="Arial" pitchFamily="34" charset="0"/>
              <a:buChar char="•"/>
            </a:pPr>
            <a:r>
              <a:rPr lang="en-GB" sz="2000" dirty="0"/>
              <a:t>   no effects of word context or syllabic context</a:t>
            </a:r>
          </a:p>
          <a:p>
            <a:pPr lvl="1">
              <a:buFont typeface="Arial" pitchFamily="34" charset="0"/>
              <a:buChar char="•"/>
            </a:pPr>
            <a:endParaRPr lang="en-GB" sz="2000" dirty="0"/>
          </a:p>
          <a:p>
            <a:pPr marL="0" lvl="1"/>
            <a:r>
              <a:rPr lang="en-GB" sz="2000" b="1" dirty="0">
                <a:solidFill>
                  <a:srgbClr val="C00000"/>
                </a:solidFill>
              </a:rPr>
              <a:t>From phonological retrieval impairments</a:t>
            </a:r>
          </a:p>
          <a:p>
            <a:pPr marL="0" lvl="1"/>
            <a:r>
              <a:rPr lang="en-GB" sz="2000" dirty="0"/>
              <a:t>These impairments are also characterized by sound errors</a:t>
            </a:r>
          </a:p>
          <a:p>
            <a:pPr marL="0" lvl="1"/>
            <a:r>
              <a:rPr lang="en-GB" sz="2000" dirty="0"/>
              <a:t>	</a:t>
            </a:r>
            <a:r>
              <a:rPr lang="en-GB" sz="2000" u="sng" dirty="0"/>
              <a:t>but they do not show</a:t>
            </a:r>
          </a:p>
          <a:p>
            <a:pPr marL="457200" lvl="2">
              <a:buFont typeface="Arial" pitchFamily="34" charset="0"/>
              <a:buChar char="•"/>
            </a:pPr>
            <a:r>
              <a:rPr lang="en-GB" sz="2000" dirty="0"/>
              <a:t>  associated phonetic errors;</a:t>
            </a:r>
          </a:p>
          <a:p>
            <a:pPr marL="457200" lvl="2">
              <a:buFont typeface="Arial" pitchFamily="34" charset="0"/>
              <a:buChar char="•"/>
            </a:pPr>
            <a:r>
              <a:rPr lang="en-GB" sz="2000" dirty="0"/>
              <a:t>  effects of syllabic or phoneme complexity (Romani &amp; Galluzzi, 	2005; Romani et al., 2011; Galluzzi et al., 2015)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59832" y="332656"/>
            <a:ext cx="2512098" cy="461665"/>
          </a:xfrm>
          <a:prstGeom prst="rect">
            <a:avLst/>
          </a:prstGeom>
          <a:noFill/>
        </p:spPr>
        <p:txBody>
          <a:bodyPr wrap="none" rtlCol="0">
            <a:spAutoFit/>
          </a:bodyPr>
          <a:lstStyle/>
          <a:p>
            <a:r>
              <a:rPr lang="en-GB" sz="2400" b="1" dirty="0">
                <a:solidFill>
                  <a:srgbClr val="0070C0"/>
                </a:solidFill>
              </a:rPr>
              <a:t>INTERPRETATIONS</a:t>
            </a:r>
          </a:p>
        </p:txBody>
      </p:sp>
      <p:sp>
        <p:nvSpPr>
          <p:cNvPr id="6" name="TextBox 5"/>
          <p:cNvSpPr txBox="1"/>
          <p:nvPr/>
        </p:nvSpPr>
        <p:spPr>
          <a:xfrm>
            <a:off x="2267744" y="764704"/>
            <a:ext cx="4785797" cy="461665"/>
          </a:xfrm>
          <a:prstGeom prst="rect">
            <a:avLst/>
          </a:prstGeom>
          <a:noFill/>
        </p:spPr>
        <p:txBody>
          <a:bodyPr wrap="none" rtlCol="0">
            <a:spAutoFit/>
          </a:bodyPr>
          <a:lstStyle/>
          <a:p>
            <a:r>
              <a:rPr lang="en-GB" sz="2400" b="1" dirty="0">
                <a:solidFill>
                  <a:schemeClr val="accent6">
                    <a:lumMod val="75000"/>
                  </a:schemeClr>
                </a:solidFill>
              </a:rPr>
              <a:t>1. An impairment of motor planning</a:t>
            </a:r>
          </a:p>
        </p:txBody>
      </p:sp>
      <p:sp>
        <p:nvSpPr>
          <p:cNvPr id="7" name="TextBox 6"/>
          <p:cNvSpPr txBox="1"/>
          <p:nvPr/>
        </p:nvSpPr>
        <p:spPr>
          <a:xfrm>
            <a:off x="395536" y="1556792"/>
            <a:ext cx="8424936" cy="5016758"/>
          </a:xfrm>
          <a:prstGeom prst="rect">
            <a:avLst/>
          </a:prstGeom>
          <a:noFill/>
        </p:spPr>
        <p:txBody>
          <a:bodyPr wrap="square" rtlCol="0">
            <a:spAutoFit/>
          </a:bodyPr>
          <a:lstStyle/>
          <a:p>
            <a:r>
              <a:rPr lang="en-GB" sz="2000" dirty="0"/>
              <a:t>Probably the most common interpretation (e.g., Shriberg et al., 1997;  Mc Neil et al, 1995; 1997)</a:t>
            </a:r>
          </a:p>
          <a:p>
            <a:endParaRPr lang="en-GB" sz="2000" dirty="0"/>
          </a:p>
          <a:p>
            <a:r>
              <a:rPr lang="en-GB" sz="2000" dirty="0"/>
              <a:t>Van </a:t>
            </a:r>
            <a:r>
              <a:rPr lang="en-GB" sz="2000" dirty="0" err="1"/>
              <a:t>der</a:t>
            </a:r>
            <a:r>
              <a:rPr lang="en-GB" sz="2000" dirty="0"/>
              <a:t> </a:t>
            </a:r>
            <a:r>
              <a:rPr lang="en-GB" sz="2000" dirty="0" err="1"/>
              <a:t>Merwe</a:t>
            </a:r>
            <a:r>
              <a:rPr lang="en-GB" sz="2000" dirty="0"/>
              <a:t> (1997) distinguishes:</a:t>
            </a:r>
          </a:p>
          <a:p>
            <a:r>
              <a:rPr lang="en-GB" sz="2000" b="1" dirty="0"/>
              <a:t>Motor planning  </a:t>
            </a:r>
            <a:r>
              <a:rPr lang="en-GB" sz="2000" dirty="0"/>
              <a:t>- development of a plan in term of </a:t>
            </a:r>
            <a:r>
              <a:rPr lang="en-GB" sz="2000" b="1" dirty="0"/>
              <a:t>motor objectives</a:t>
            </a:r>
          </a:p>
          <a:p>
            <a:r>
              <a:rPr lang="en-GB" sz="2000" b="1" dirty="0"/>
              <a:t>Motor programming </a:t>
            </a:r>
            <a:r>
              <a:rPr lang="en-GB" sz="2000" dirty="0"/>
              <a:t>- control of the muscle movements necessary to carry</a:t>
            </a:r>
          </a:p>
          <a:p>
            <a:r>
              <a:rPr lang="en-GB" sz="2000" dirty="0"/>
              <a:t>		 out the motor plan</a:t>
            </a:r>
          </a:p>
          <a:p>
            <a:endParaRPr lang="en-GB" sz="2000" b="1" dirty="0">
              <a:solidFill>
                <a:schemeClr val="accent2">
                  <a:lumMod val="75000"/>
                </a:schemeClr>
              </a:solidFill>
            </a:endParaRPr>
          </a:p>
          <a:p>
            <a:r>
              <a:rPr lang="en-GB" sz="2000" b="1" dirty="0">
                <a:solidFill>
                  <a:schemeClr val="accent2">
                    <a:lumMod val="75000"/>
                  </a:schemeClr>
                </a:solidFill>
              </a:rPr>
              <a:t>Loss/</a:t>
            </a:r>
            <a:r>
              <a:rPr lang="en-GB" sz="2000" b="1" dirty="0" err="1">
                <a:solidFill>
                  <a:schemeClr val="accent2">
                    <a:lumMod val="75000"/>
                  </a:schemeClr>
                </a:solidFill>
              </a:rPr>
              <a:t>impaiewd</a:t>
            </a:r>
            <a:r>
              <a:rPr lang="en-GB" sz="2000" b="1" dirty="0">
                <a:solidFill>
                  <a:schemeClr val="accent2">
                    <a:lumMod val="75000"/>
                  </a:schemeClr>
                </a:solidFill>
              </a:rPr>
              <a:t> knowledge of motor targets – </a:t>
            </a:r>
            <a:r>
              <a:rPr lang="en-GB" sz="2000" dirty="0"/>
              <a:t>This results in a disruption in the </a:t>
            </a:r>
            <a:r>
              <a:rPr lang="en-GB" sz="2000" dirty="0" err="1"/>
              <a:t>spatio</a:t>
            </a:r>
            <a:r>
              <a:rPr lang="en-GB" sz="2000" dirty="0"/>
              <a:t>-temporal coordination of articulation.</a:t>
            </a:r>
          </a:p>
          <a:p>
            <a:endParaRPr lang="en-GB" sz="2000" dirty="0">
              <a:solidFill>
                <a:schemeClr val="accent6">
                  <a:lumMod val="75000"/>
                </a:schemeClr>
              </a:solidFill>
            </a:endParaRPr>
          </a:p>
          <a:p>
            <a:r>
              <a:rPr lang="en-GB" sz="2000" dirty="0">
                <a:solidFill>
                  <a:schemeClr val="accent6">
                    <a:lumMod val="75000"/>
                  </a:schemeClr>
                </a:solidFill>
              </a:rPr>
              <a:t>Main evidence:</a:t>
            </a:r>
            <a:endParaRPr lang="en-GB" sz="2000" dirty="0"/>
          </a:p>
          <a:p>
            <a:pPr marL="1162050" lvl="2" indent="-260350">
              <a:buFont typeface="Arial" pitchFamily="34" charset="0"/>
              <a:buChar char="•"/>
            </a:pPr>
            <a:r>
              <a:rPr lang="en-GB" sz="2000" dirty="0"/>
              <a:t>Difficulties in lowering of the velum enough to produce nasal sounds</a:t>
            </a:r>
          </a:p>
          <a:p>
            <a:pPr marL="1162050" lvl="2" indent="-260350">
              <a:buFont typeface="Arial" pitchFamily="34" charset="0"/>
              <a:buChar char="•"/>
            </a:pPr>
            <a:r>
              <a:rPr lang="en-GB" sz="2000" dirty="0"/>
              <a:t>Difficulties timing the vibration of vocal cords in relation to the release of closure in obstruent sounds </a:t>
            </a:r>
          </a:p>
          <a:p>
            <a:pPr lvl="2"/>
            <a:r>
              <a:rPr lang="en-GB" sz="2000" dirty="0"/>
              <a:t>     (e.g., Kent &amp; Rosenberg, 1983; Ziegler &amp; Von Cramon, 1986)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87624" y="620688"/>
            <a:ext cx="6696743" cy="864096"/>
          </a:xfrm>
          <a:prstGeom prst="rect">
            <a:avLst/>
          </a:prstGeom>
          <a:noFill/>
        </p:spPr>
        <p:txBody>
          <a:bodyPr wrap="square" rtlCol="0">
            <a:spAutoFit/>
          </a:bodyPr>
          <a:lstStyle/>
          <a:p>
            <a:pPr algn="ctr"/>
            <a:r>
              <a:rPr lang="en-GB" sz="2400" b="1" dirty="0">
                <a:solidFill>
                  <a:schemeClr val="accent6">
                    <a:lumMod val="75000"/>
                  </a:schemeClr>
                </a:solidFill>
              </a:rPr>
              <a:t>2.  A limitation in the resources required </a:t>
            </a:r>
          </a:p>
          <a:p>
            <a:pPr algn="ctr"/>
            <a:r>
              <a:rPr lang="en-GB" sz="2400" b="1" dirty="0">
                <a:solidFill>
                  <a:schemeClr val="accent6">
                    <a:lumMod val="75000"/>
                  </a:schemeClr>
                </a:solidFill>
              </a:rPr>
              <a:t>for motor planning/articulation </a:t>
            </a:r>
          </a:p>
        </p:txBody>
      </p:sp>
      <p:sp>
        <p:nvSpPr>
          <p:cNvPr id="4" name="TextBox 3"/>
          <p:cNvSpPr txBox="1"/>
          <p:nvPr/>
        </p:nvSpPr>
        <p:spPr>
          <a:xfrm>
            <a:off x="683568" y="1484784"/>
            <a:ext cx="7488832" cy="4401205"/>
          </a:xfrm>
          <a:prstGeom prst="rect">
            <a:avLst/>
          </a:prstGeom>
          <a:noFill/>
        </p:spPr>
        <p:txBody>
          <a:bodyPr wrap="square" rtlCol="0">
            <a:spAutoFit/>
          </a:bodyPr>
          <a:lstStyle/>
          <a:p>
            <a:endParaRPr lang="en-GB" sz="2000" dirty="0">
              <a:solidFill>
                <a:srgbClr val="00FFFF"/>
              </a:solidFill>
            </a:endParaRPr>
          </a:p>
          <a:p>
            <a:r>
              <a:rPr lang="en-GB" sz="2000" b="1" dirty="0">
                <a:solidFill>
                  <a:schemeClr val="accent2">
                    <a:lumMod val="75000"/>
                  </a:schemeClr>
                </a:solidFill>
              </a:rPr>
              <a:t>2a - A buffer limitation </a:t>
            </a:r>
            <a:endParaRPr lang="en-GB" sz="2000" dirty="0">
              <a:solidFill>
                <a:srgbClr val="00FFFF"/>
              </a:solidFill>
            </a:endParaRPr>
          </a:p>
          <a:p>
            <a:r>
              <a:rPr lang="en-GB" sz="2000" dirty="0"/>
              <a:t>A limitation in an (</a:t>
            </a:r>
            <a:r>
              <a:rPr lang="en-GB" sz="2000" i="1" dirty="0" err="1"/>
              <a:t>articulatory</a:t>
            </a:r>
            <a:r>
              <a:rPr lang="en-GB" sz="2000" dirty="0"/>
              <a:t>) output buffer which holds the results of motor planning (or phoneme-articulatory conversion) so that the plan is progressively incremented till it is ready for realization (e.g., Roger &amp; Storkel, 1999).  </a:t>
            </a:r>
          </a:p>
          <a:p>
            <a:endParaRPr lang="en-GB" sz="2000" dirty="0"/>
          </a:p>
          <a:p>
            <a:r>
              <a:rPr lang="en-GB" sz="2000" dirty="0">
                <a:solidFill>
                  <a:schemeClr val="accent6">
                    <a:lumMod val="75000"/>
                  </a:schemeClr>
                </a:solidFill>
              </a:rPr>
              <a:t>Main evidence:</a:t>
            </a:r>
          </a:p>
          <a:p>
            <a:pPr marL="268288" indent="179388">
              <a:buFont typeface="Arial" pitchFamily="34" charset="0"/>
              <a:buChar char="•"/>
            </a:pPr>
            <a:r>
              <a:rPr lang="en-GB" sz="2000" dirty="0"/>
              <a:t>Syllable segregation, word produced syllable by syllable, </a:t>
            </a:r>
          </a:p>
          <a:p>
            <a:pPr marL="268288" indent="179388"/>
            <a:r>
              <a:rPr lang="en-GB" sz="2000" dirty="0"/>
              <a:t>buffer capacity shrank to a single syllable?</a:t>
            </a:r>
          </a:p>
          <a:p>
            <a:pPr marL="268288" indent="179388"/>
            <a:r>
              <a:rPr lang="en-GB" sz="2000" dirty="0"/>
              <a:t>	BUT</a:t>
            </a:r>
          </a:p>
          <a:p>
            <a:pPr marL="268288" indent="179388">
              <a:buFont typeface="Arial" pitchFamily="34" charset="0"/>
              <a:buChar char="•"/>
            </a:pPr>
            <a:r>
              <a:rPr lang="en-GB" sz="2000" dirty="0"/>
              <a:t> Not all patients with apraxia of speech produce syllabified 	speech</a:t>
            </a:r>
          </a:p>
          <a:p>
            <a:endParaRPr lang="en-GB"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2000" dirty="0" smtClean="0"/>
        </a:defPPr>
      </a:lstStyle>
    </a:txDef>
  </a:objectDefaults>
  <a:extraClrSchemeLst/>
</a:theme>
</file>

<file path=docProps/app.xml><?xml version="1.0" encoding="utf-8"?>
<Properties xmlns="http://schemas.openxmlformats.org/officeDocument/2006/extended-properties" xmlns:vt="http://schemas.openxmlformats.org/officeDocument/2006/docPropsVTypes">
  <TotalTime>471</TotalTime>
  <Words>1211</Words>
  <Application>Microsoft Macintosh PowerPoint</Application>
  <PresentationFormat>On-screen Show (4:3)</PresentationFormat>
  <Paragraphs>211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Times New Roman</vt:lpstr>
      <vt:lpstr>Wingdings</vt:lpstr>
      <vt:lpstr>Office Theme</vt:lpstr>
      <vt:lpstr>APRAXIA OF SPEECH: THEORETICAL INTERPRETATION AND THREATMENT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APRAXIA OF SPEECH: THEORETICAL INTERPRETATION AND THREATMENT</dc:title>
  <dc:creator>OlsonAC</dc:creator>
  <cp:lastModifiedBy>Romani, Cristina</cp:lastModifiedBy>
  <cp:revision>30</cp:revision>
  <dcterms:created xsi:type="dcterms:W3CDTF">2011-02-23T21:50:47Z</dcterms:created>
  <dcterms:modified xsi:type="dcterms:W3CDTF">2019-08-26T09:06:37Z</dcterms:modified>
</cp:coreProperties>
</file>