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9" r:id="rId4"/>
    <p:sldId id="270" r:id="rId5"/>
    <p:sldId id="271" r:id="rId6"/>
    <p:sldId id="299" r:id="rId7"/>
    <p:sldId id="272" r:id="rId8"/>
    <p:sldId id="273" r:id="rId9"/>
    <p:sldId id="274" r:id="rId10"/>
    <p:sldId id="275" r:id="rId11"/>
    <p:sldId id="276" r:id="rId12"/>
    <p:sldId id="284" r:id="rId13"/>
    <p:sldId id="279" r:id="rId14"/>
    <p:sldId id="297" r:id="rId15"/>
    <p:sldId id="298" r:id="rId16"/>
    <p:sldId id="277" r:id="rId17"/>
    <p:sldId id="278" r:id="rId18"/>
    <p:sldId id="280" r:id="rId19"/>
    <p:sldId id="281" r:id="rId20"/>
    <p:sldId id="282" r:id="rId21"/>
    <p:sldId id="286" r:id="rId22"/>
    <p:sldId id="283" r:id="rId23"/>
    <p:sldId id="258" r:id="rId24"/>
    <p:sldId id="260" r:id="rId25"/>
    <p:sldId id="261" r:id="rId26"/>
    <p:sldId id="263" r:id="rId27"/>
    <p:sldId id="264" r:id="rId28"/>
    <p:sldId id="265" r:id="rId29"/>
    <p:sldId id="266" r:id="rId30"/>
    <p:sldId id="267" r:id="rId31"/>
    <p:sldId id="268" r:id="rId32"/>
    <p:sldId id="289" r:id="rId33"/>
    <p:sldId id="287" r:id="rId3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66"/>
    <a:srgbClr val="00808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D2EE3-620F-488D-B847-55AF96300768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638DE-5104-43E9-9280-6B0C09DE0A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644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638DE-5104-43E9-9280-6B0C09DE0A55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1375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638DE-5104-43E9-9280-6B0C09DE0A55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194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AB7F-77BE-4ADC-89DB-F2A7C88B27D3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E7E8-F2A7-4629-8050-CA5A30DBFD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33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AB7F-77BE-4ADC-89DB-F2A7C88B27D3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E7E8-F2A7-4629-8050-CA5A30DBFD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19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AB7F-77BE-4ADC-89DB-F2A7C88B27D3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E7E8-F2A7-4629-8050-CA5A30DBFD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61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AB7F-77BE-4ADC-89DB-F2A7C88B27D3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E7E8-F2A7-4629-8050-CA5A30DBFD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438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AB7F-77BE-4ADC-89DB-F2A7C88B27D3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E7E8-F2A7-4629-8050-CA5A30DBFD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3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AB7F-77BE-4ADC-89DB-F2A7C88B27D3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E7E8-F2A7-4629-8050-CA5A30DBFD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03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AB7F-77BE-4ADC-89DB-F2A7C88B27D3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E7E8-F2A7-4629-8050-CA5A30DBFD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6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AB7F-77BE-4ADC-89DB-F2A7C88B27D3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E7E8-F2A7-4629-8050-CA5A30DBFD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61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AB7F-77BE-4ADC-89DB-F2A7C88B27D3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E7E8-F2A7-4629-8050-CA5A30DBFD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12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AB7F-77BE-4ADC-89DB-F2A7C88B27D3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E7E8-F2A7-4629-8050-CA5A30DBFD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9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AB7F-77BE-4ADC-89DB-F2A7C88B27D3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E7E8-F2A7-4629-8050-CA5A30DBFD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08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5AB7F-77BE-4ADC-89DB-F2A7C88B27D3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AE7E8-F2A7-4629-8050-CA5A30DBFD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82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56658" y="1192194"/>
            <a:ext cx="5324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Electron-transfer </a:t>
            </a:r>
            <a:r>
              <a:rPr lang="it-IT" sz="30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endParaRPr lang="it-IT" sz="3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79677" y="2442259"/>
            <a:ext cx="100815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be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summarized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Hydrolitic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acid-base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character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enolase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kinase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redox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character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cytochrome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c,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SODs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Atom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-transfer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redox and AB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char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		cytochrome-P450, 								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monooxygenase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67244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259" y="1321952"/>
            <a:ext cx="3800475" cy="14954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810" y="4213261"/>
            <a:ext cx="6600825" cy="187642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910259" y="40154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 err="1">
                <a:solidFill>
                  <a:srgbClr val="004081"/>
                </a:solidFill>
                <a:latin typeface="Helvetica-Oblique"/>
              </a:rPr>
              <a:t>Calculation</a:t>
            </a:r>
            <a:r>
              <a:rPr lang="it-IT" sz="2000" dirty="0">
                <a:solidFill>
                  <a:srgbClr val="004081"/>
                </a:solidFill>
                <a:latin typeface="Helvetica-Oblique"/>
              </a:rPr>
              <a:t> of </a:t>
            </a:r>
            <a:r>
              <a:rPr lang="it-IT" sz="2000" dirty="0" err="1">
                <a:solidFill>
                  <a:srgbClr val="004081"/>
                </a:solidFill>
                <a:latin typeface="Helvetica-Oblique"/>
              </a:rPr>
              <a:t>kinetic</a:t>
            </a:r>
            <a:r>
              <a:rPr lang="it-IT" sz="2000" dirty="0">
                <a:solidFill>
                  <a:srgbClr val="004081"/>
                </a:solidFill>
                <a:latin typeface="Helvetica-Oblique"/>
              </a:rPr>
              <a:t> </a:t>
            </a:r>
            <a:r>
              <a:rPr lang="it-IT" sz="2000" dirty="0" err="1">
                <a:solidFill>
                  <a:srgbClr val="004081"/>
                </a:solidFill>
                <a:latin typeface="Helvetica-Oblique"/>
              </a:rPr>
              <a:t>barrier</a:t>
            </a:r>
            <a:r>
              <a:rPr lang="it-IT" sz="2000" dirty="0">
                <a:solidFill>
                  <a:srgbClr val="004081"/>
                </a:solidFill>
                <a:latin typeface="Helvetica-Oblique"/>
              </a:rPr>
              <a:t>:</a:t>
            </a:r>
            <a:endParaRPr lang="it-IT" sz="2000" dirty="0">
              <a:solidFill>
                <a:srgbClr val="6A0033"/>
              </a:solidFill>
              <a:latin typeface="Helvetica" panose="020B06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Helvetica-Oblique"/>
              </a:rPr>
              <a:t>y-coordinate of point of intersection</a:t>
            </a:r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4368668" y="329285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 err="1">
                <a:solidFill>
                  <a:srgbClr val="004081"/>
                </a:solidFill>
                <a:latin typeface="Helvetica-Oblique"/>
              </a:rPr>
              <a:t>Calculation</a:t>
            </a:r>
            <a:r>
              <a:rPr lang="it-IT" sz="2000" dirty="0">
                <a:solidFill>
                  <a:srgbClr val="004081"/>
                </a:solidFill>
                <a:latin typeface="Helvetica-Oblique"/>
              </a:rPr>
              <a:t> of </a:t>
            </a:r>
            <a:r>
              <a:rPr lang="it-IT" sz="2000" dirty="0" err="1">
                <a:solidFill>
                  <a:srgbClr val="004081"/>
                </a:solidFill>
                <a:latin typeface="Helvetica-Oblique"/>
              </a:rPr>
              <a:t>reaction</a:t>
            </a:r>
            <a:r>
              <a:rPr lang="it-IT" sz="2000" dirty="0">
                <a:solidFill>
                  <a:srgbClr val="004081"/>
                </a:solidFill>
                <a:latin typeface="Helvetica-Oblique"/>
              </a:rPr>
              <a:t> rate:</a:t>
            </a:r>
          </a:p>
          <a:p>
            <a:r>
              <a:rPr lang="it-IT" sz="2000" dirty="0" err="1">
                <a:solidFill>
                  <a:srgbClr val="000000"/>
                </a:solidFill>
                <a:latin typeface="Helvetica-Oblique"/>
              </a:rPr>
              <a:t>using</a:t>
            </a:r>
            <a:r>
              <a:rPr lang="it-IT" sz="2000" dirty="0">
                <a:solidFill>
                  <a:srgbClr val="000000"/>
                </a:solidFill>
                <a:latin typeface="Helvetica-Oblique"/>
              </a:rPr>
              <a:t> the </a:t>
            </a:r>
            <a:r>
              <a:rPr lang="it-IT" sz="2000" dirty="0" err="1">
                <a:solidFill>
                  <a:srgbClr val="000000"/>
                </a:solidFill>
                <a:latin typeface="Helvetica-Oblique"/>
              </a:rPr>
              <a:t>Eyring</a:t>
            </a:r>
            <a:r>
              <a:rPr lang="it-IT" sz="2000" dirty="0">
                <a:solidFill>
                  <a:srgbClr val="000000"/>
                </a:solidFill>
                <a:latin typeface="Helvetica-Oblique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Helvetica-Oblique"/>
              </a:rPr>
              <a:t>equation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666471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" t="38347" r="5882" b="40576"/>
          <a:stretch/>
        </p:blipFill>
        <p:spPr bwMode="auto">
          <a:xfrm>
            <a:off x="362821" y="1748377"/>
            <a:ext cx="10154093" cy="34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93147" y="341646"/>
            <a:ext cx="49936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Linux Libertine"/>
              </a:rPr>
              <a:t>The probability of the electron jump</a:t>
            </a:r>
            <a:endParaRPr lang="en-US" sz="2200" b="1" i="0" dirty="0">
              <a:solidFill>
                <a:srgbClr val="FF0000"/>
              </a:solidFill>
              <a:effectLst/>
              <a:latin typeface="Linux Libertine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93147" y="93553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6A0033"/>
                </a:solidFill>
                <a:latin typeface="Helvetica-BoldOblique"/>
              </a:rPr>
              <a:t>Non-</a:t>
            </a:r>
            <a:r>
              <a:rPr lang="it-IT" b="1" dirty="0" err="1">
                <a:solidFill>
                  <a:srgbClr val="6A0033"/>
                </a:solidFill>
                <a:latin typeface="Helvetica-BoldOblique"/>
              </a:rPr>
              <a:t>adiabatic</a:t>
            </a:r>
            <a:r>
              <a:rPr lang="it-IT" b="1" dirty="0">
                <a:solidFill>
                  <a:srgbClr val="6A0033"/>
                </a:solidFill>
                <a:latin typeface="Helvetica-BoldOblique"/>
              </a:rPr>
              <a:t> electron transfer</a:t>
            </a:r>
          </a:p>
          <a:p>
            <a:r>
              <a:rPr lang="en-US" dirty="0">
                <a:solidFill>
                  <a:srgbClr val="000000"/>
                </a:solidFill>
                <a:latin typeface="Helvetica-Oblique"/>
              </a:rPr>
              <a:t>Nuclei do not move during electron</a:t>
            </a:r>
          </a:p>
          <a:p>
            <a:r>
              <a:rPr lang="en-US" dirty="0">
                <a:solidFill>
                  <a:srgbClr val="000000"/>
                </a:solidFill>
                <a:latin typeface="Helvetica-Oblique"/>
              </a:rPr>
              <a:t>transfer, jump between states required</a:t>
            </a:r>
          </a:p>
          <a:p>
            <a:r>
              <a:rPr lang="it-IT" dirty="0">
                <a:solidFill>
                  <a:srgbClr val="6A0033"/>
                </a:solidFill>
                <a:latin typeface="Helvetica-Oblique"/>
              </a:rPr>
              <a:t>H</a:t>
            </a:r>
            <a:r>
              <a:rPr lang="it-IT" sz="1100" dirty="0">
                <a:solidFill>
                  <a:srgbClr val="6A0033"/>
                </a:solidFill>
                <a:latin typeface="Helvetica-Oblique"/>
              </a:rPr>
              <a:t>AB </a:t>
            </a:r>
            <a:r>
              <a:rPr lang="it-IT" dirty="0">
                <a:solidFill>
                  <a:srgbClr val="6A0033"/>
                </a:solidFill>
                <a:latin typeface="Helvetica-Oblique"/>
              </a:rPr>
              <a:t>= </a:t>
            </a:r>
            <a:r>
              <a:rPr lang="it-IT" dirty="0" err="1">
                <a:solidFill>
                  <a:srgbClr val="6A0033"/>
                </a:solidFill>
                <a:latin typeface="Helvetica-Oblique"/>
              </a:rPr>
              <a:t>electronic</a:t>
            </a:r>
            <a:r>
              <a:rPr lang="it-IT" dirty="0">
                <a:solidFill>
                  <a:srgbClr val="6A0033"/>
                </a:solidFill>
                <a:latin typeface="Helvetica-Oblique"/>
              </a:rPr>
              <a:t> </a:t>
            </a:r>
            <a:r>
              <a:rPr lang="it-IT" dirty="0" err="1">
                <a:solidFill>
                  <a:srgbClr val="6A0033"/>
                </a:solidFill>
                <a:latin typeface="Helvetica-Oblique"/>
              </a:rPr>
              <a:t>coupling</a:t>
            </a:r>
            <a:r>
              <a:rPr lang="it-IT" dirty="0">
                <a:solidFill>
                  <a:srgbClr val="6A0033"/>
                </a:solidFill>
                <a:latin typeface="Helvetica-Oblique"/>
              </a:rPr>
              <a:t> = small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7119473" y="93553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err="1">
                <a:solidFill>
                  <a:srgbClr val="6A0033"/>
                </a:solidFill>
                <a:latin typeface="Helvetica-BoldOblique"/>
              </a:rPr>
              <a:t>Adiabatic</a:t>
            </a:r>
            <a:r>
              <a:rPr lang="it-IT" b="1" dirty="0">
                <a:solidFill>
                  <a:srgbClr val="6A0033"/>
                </a:solidFill>
                <a:latin typeface="Helvetica-BoldOblique"/>
              </a:rPr>
              <a:t> electron transfer</a:t>
            </a:r>
          </a:p>
          <a:p>
            <a:r>
              <a:rPr lang="en-US" dirty="0">
                <a:solidFill>
                  <a:srgbClr val="000000"/>
                </a:solidFill>
                <a:latin typeface="Helvetica-Oblique"/>
              </a:rPr>
              <a:t>Nuclear motion is coupled to electron</a:t>
            </a:r>
          </a:p>
          <a:p>
            <a:r>
              <a:rPr lang="it-IT" dirty="0" err="1">
                <a:solidFill>
                  <a:srgbClr val="000000"/>
                </a:solidFill>
                <a:latin typeface="Helvetica-Oblique"/>
              </a:rPr>
              <a:t>motion</a:t>
            </a:r>
            <a:r>
              <a:rPr lang="it-IT" dirty="0">
                <a:solidFill>
                  <a:srgbClr val="000000"/>
                </a:solidFill>
                <a:latin typeface="Helvetica-Oblique"/>
              </a:rPr>
              <a:t>, </a:t>
            </a:r>
            <a:r>
              <a:rPr lang="it-IT" dirty="0" err="1">
                <a:solidFill>
                  <a:srgbClr val="000000"/>
                </a:solidFill>
                <a:latin typeface="Helvetica-Oblique"/>
              </a:rPr>
              <a:t>system</a:t>
            </a:r>
            <a:r>
              <a:rPr lang="it-IT" dirty="0">
                <a:solidFill>
                  <a:srgbClr val="000000"/>
                </a:solidFill>
                <a:latin typeface="Helvetica-Oblique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Helvetica-Oblique"/>
              </a:rPr>
              <a:t>remains</a:t>
            </a:r>
            <a:r>
              <a:rPr lang="it-IT" dirty="0">
                <a:solidFill>
                  <a:srgbClr val="000000"/>
                </a:solidFill>
                <a:latin typeface="Helvetica-Oblique"/>
              </a:rPr>
              <a:t> on </a:t>
            </a:r>
            <a:r>
              <a:rPr lang="it-IT" dirty="0" err="1">
                <a:solidFill>
                  <a:srgbClr val="000000"/>
                </a:solidFill>
                <a:latin typeface="Helvetica-Oblique"/>
              </a:rPr>
              <a:t>one</a:t>
            </a:r>
            <a:r>
              <a:rPr lang="it-IT" dirty="0">
                <a:solidFill>
                  <a:srgbClr val="000000"/>
                </a:solidFill>
                <a:latin typeface="Helvetica-Oblique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Helvetica-Oblique"/>
              </a:rPr>
              <a:t>surface</a:t>
            </a:r>
            <a:endParaRPr lang="it-IT" dirty="0">
              <a:solidFill>
                <a:srgbClr val="000000"/>
              </a:solidFill>
              <a:latin typeface="Helvetica-Oblique"/>
            </a:endParaRPr>
          </a:p>
          <a:p>
            <a:r>
              <a:rPr lang="it-IT" dirty="0">
                <a:solidFill>
                  <a:srgbClr val="6A0033"/>
                </a:solidFill>
                <a:latin typeface="Helvetica-Oblique"/>
              </a:rPr>
              <a:t>H</a:t>
            </a:r>
            <a:r>
              <a:rPr lang="it-IT" sz="1100" dirty="0">
                <a:solidFill>
                  <a:srgbClr val="6A0033"/>
                </a:solidFill>
                <a:latin typeface="Helvetica-Oblique"/>
              </a:rPr>
              <a:t>AB </a:t>
            </a:r>
            <a:r>
              <a:rPr lang="it-IT" dirty="0">
                <a:solidFill>
                  <a:srgbClr val="6A0033"/>
                </a:solidFill>
                <a:latin typeface="Helvetica-Oblique"/>
              </a:rPr>
              <a:t>= </a:t>
            </a:r>
            <a:r>
              <a:rPr lang="it-IT" dirty="0" err="1">
                <a:solidFill>
                  <a:srgbClr val="6A0033"/>
                </a:solidFill>
                <a:latin typeface="Helvetica-Oblique"/>
              </a:rPr>
              <a:t>electronic</a:t>
            </a:r>
            <a:r>
              <a:rPr lang="it-IT" dirty="0">
                <a:solidFill>
                  <a:srgbClr val="6A0033"/>
                </a:solidFill>
                <a:latin typeface="Helvetica-Oblique"/>
              </a:rPr>
              <a:t> </a:t>
            </a:r>
            <a:r>
              <a:rPr lang="it-IT" dirty="0" err="1">
                <a:solidFill>
                  <a:srgbClr val="6A0033"/>
                </a:solidFill>
                <a:latin typeface="Helvetica-Oblique"/>
              </a:rPr>
              <a:t>coupling</a:t>
            </a:r>
            <a:r>
              <a:rPr lang="it-IT" dirty="0">
                <a:solidFill>
                  <a:srgbClr val="6A0033"/>
                </a:solidFill>
                <a:latin typeface="Helvetica-Oblique"/>
              </a:rPr>
              <a:t> = large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377610" y="540597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 dirty="0">
                <a:solidFill>
                  <a:srgbClr val="FF3300"/>
                </a:solidFill>
              </a:rPr>
              <a:t>a   </a:t>
            </a:r>
            <a:r>
              <a:rPr lang="it-IT" altLang="it-IT" dirty="0">
                <a:solidFill>
                  <a:srgbClr val="FF3300"/>
                </a:solidFill>
              </a:rPr>
              <a:t>H</a:t>
            </a:r>
            <a:r>
              <a:rPr lang="it-IT" altLang="it-IT" baseline="-25000" dirty="0">
                <a:solidFill>
                  <a:srgbClr val="FF3300"/>
                </a:solidFill>
              </a:rPr>
              <a:t>AB</a:t>
            </a:r>
            <a:r>
              <a:rPr lang="it-IT" altLang="it-IT" dirty="0">
                <a:solidFill>
                  <a:srgbClr val="FF3300"/>
                </a:solidFill>
              </a:rPr>
              <a:t> = 0         	   K = 0  (no transfer)</a:t>
            </a:r>
          </a:p>
          <a:p>
            <a:pPr>
              <a:spcBef>
                <a:spcPct val="50000"/>
              </a:spcBef>
            </a:pPr>
            <a:r>
              <a:rPr lang="it-IT" altLang="it-IT" b="1" dirty="0">
                <a:solidFill>
                  <a:srgbClr val="FF3300"/>
                </a:solidFill>
              </a:rPr>
              <a:t>b   </a:t>
            </a:r>
            <a:r>
              <a:rPr lang="it-IT" altLang="it-IT" dirty="0">
                <a:solidFill>
                  <a:srgbClr val="FF3300"/>
                </a:solidFill>
              </a:rPr>
              <a:t>H</a:t>
            </a:r>
            <a:r>
              <a:rPr lang="it-IT" altLang="it-IT" baseline="-25000" dirty="0">
                <a:solidFill>
                  <a:srgbClr val="FF3300"/>
                </a:solidFill>
              </a:rPr>
              <a:t>AB</a:t>
            </a:r>
            <a:r>
              <a:rPr lang="it-IT" altLang="it-IT" dirty="0">
                <a:solidFill>
                  <a:srgbClr val="FF3300"/>
                </a:solidFill>
              </a:rPr>
              <a:t> small = 0     	   K &lt;&lt; 1  (non </a:t>
            </a:r>
            <a:r>
              <a:rPr lang="it-IT" altLang="it-IT" dirty="0" err="1">
                <a:solidFill>
                  <a:srgbClr val="FF3300"/>
                </a:solidFill>
              </a:rPr>
              <a:t>adiabatic</a:t>
            </a:r>
            <a:r>
              <a:rPr lang="it-IT" altLang="it-IT" dirty="0">
                <a:solidFill>
                  <a:srgbClr val="FF3300"/>
                </a:solidFill>
              </a:rPr>
              <a:t> transfer)</a:t>
            </a:r>
          </a:p>
          <a:p>
            <a:pPr>
              <a:spcBef>
                <a:spcPct val="50000"/>
              </a:spcBef>
            </a:pPr>
            <a:r>
              <a:rPr lang="it-IT" altLang="it-IT" b="1" dirty="0">
                <a:solidFill>
                  <a:srgbClr val="FF3300"/>
                </a:solidFill>
              </a:rPr>
              <a:t>c   </a:t>
            </a:r>
            <a:r>
              <a:rPr lang="it-IT" altLang="it-IT" dirty="0">
                <a:solidFill>
                  <a:srgbClr val="FF3300"/>
                </a:solidFill>
              </a:rPr>
              <a:t>H</a:t>
            </a:r>
            <a:r>
              <a:rPr lang="it-IT" altLang="it-IT" baseline="-25000" dirty="0">
                <a:solidFill>
                  <a:srgbClr val="FF3300"/>
                </a:solidFill>
              </a:rPr>
              <a:t>AB</a:t>
            </a:r>
            <a:r>
              <a:rPr lang="it-IT" altLang="it-IT" dirty="0">
                <a:solidFill>
                  <a:srgbClr val="FF3300"/>
                </a:solidFill>
              </a:rPr>
              <a:t> big = 0   	   K = 1  (</a:t>
            </a:r>
            <a:r>
              <a:rPr lang="it-IT" altLang="it-IT" dirty="0" err="1">
                <a:solidFill>
                  <a:srgbClr val="FF3300"/>
                </a:solidFill>
              </a:rPr>
              <a:t>adiabatic</a:t>
            </a:r>
            <a:r>
              <a:rPr lang="it-IT" altLang="it-IT" dirty="0">
                <a:solidFill>
                  <a:srgbClr val="FF3300"/>
                </a:solidFill>
              </a:rPr>
              <a:t> transfer)</a:t>
            </a:r>
          </a:p>
        </p:txBody>
      </p:sp>
      <p:sp>
        <p:nvSpPr>
          <p:cNvPr id="9" name="Rettangolo 8"/>
          <p:cNvSpPr/>
          <p:nvPr/>
        </p:nvSpPr>
        <p:spPr>
          <a:xfrm>
            <a:off x="2643700" y="4202447"/>
            <a:ext cx="336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400" b="1" dirty="0">
                <a:solidFill>
                  <a:srgbClr val="FF3300"/>
                </a:solidFill>
              </a:rPr>
              <a:t>a</a:t>
            </a:r>
            <a:endParaRPr lang="it-IT" sz="2400" dirty="0"/>
          </a:p>
        </p:txBody>
      </p:sp>
      <p:sp>
        <p:nvSpPr>
          <p:cNvPr id="10" name="Rettangolo 9"/>
          <p:cNvSpPr/>
          <p:nvPr/>
        </p:nvSpPr>
        <p:spPr>
          <a:xfrm>
            <a:off x="5658155" y="4202447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400" b="1" dirty="0">
                <a:solidFill>
                  <a:srgbClr val="FF3300"/>
                </a:solidFill>
              </a:rPr>
              <a:t>b</a:t>
            </a:r>
            <a:endParaRPr lang="it-IT" sz="2400" dirty="0"/>
          </a:p>
        </p:txBody>
      </p:sp>
      <p:sp>
        <p:nvSpPr>
          <p:cNvPr id="11" name="Rettangolo 10"/>
          <p:cNvSpPr/>
          <p:nvPr/>
        </p:nvSpPr>
        <p:spPr>
          <a:xfrm>
            <a:off x="8682228" y="4202447"/>
            <a:ext cx="312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400" b="1" dirty="0">
                <a:solidFill>
                  <a:srgbClr val="FF3300"/>
                </a:solidFill>
              </a:rPr>
              <a:t>c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687620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043" y="1514945"/>
            <a:ext cx="4751646" cy="50632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440714" y="3858036"/>
            <a:ext cx="876012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aseline="-25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on:	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donor-acceptor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baseline="-25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orientation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baseline="-25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nature of the medium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738489" y="2662653"/>
            <a:ext cx="904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it-IT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tunneling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coupling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reagent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96077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60" y="3319590"/>
            <a:ext cx="3984087" cy="290257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295" y="3125673"/>
            <a:ext cx="7077075" cy="120967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89860" y="3198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From the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Landau–Zener formula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</a:p>
          <a:p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4174698" y="1610683"/>
            <a:ext cx="786809" cy="4143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4688295" y="2115580"/>
            <a:ext cx="7167007" cy="28817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6311737" y="2433549"/>
            <a:ext cx="4115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Basic equation of Marcus theory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78519" y="8183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 solution to the equations of motion governing the transition dynamics of a two-state quantum system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009" y="5754233"/>
            <a:ext cx="4751646" cy="50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56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7" t="63012" r="25338" b="4204"/>
          <a:stretch/>
        </p:blipFill>
        <p:spPr bwMode="auto">
          <a:xfrm>
            <a:off x="0" y="365020"/>
            <a:ext cx="6319776" cy="557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6412375" y="266766"/>
            <a:ext cx="55982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ET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rate in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model with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approximately linear decrease in the log of the rate with distance is observed as predicted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exponent </a:t>
            </a:r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determined from the slope of the plot, is 1.4 Å</a:t>
            </a:r>
            <a:r>
              <a:rPr lang="en-US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8241174" y="3152826"/>
            <a:ext cx="4348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vacuum = 2.8 Å</a:t>
            </a:r>
            <a:r>
              <a:rPr lang="en-US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through covalent bonds = 0.7 Å</a:t>
            </a:r>
            <a:r>
              <a:rPr lang="en-US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458673" y="4677629"/>
            <a:ext cx="5551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intermediate value for </a:t>
            </a:r>
            <a:r>
              <a:rPr lang="en-US" dirty="0">
                <a:solidFill>
                  <a:srgbClr val="0070C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obtained from the protein data suggests that electron transfer takes place by a combination of through-bond and through space </a:t>
            </a:r>
            <a:r>
              <a:rPr lang="it-IT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Freccia in giù 14"/>
          <p:cNvSpPr/>
          <p:nvPr/>
        </p:nvSpPr>
        <p:spPr>
          <a:xfrm>
            <a:off x="8704162" y="937549"/>
            <a:ext cx="358815" cy="4977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8815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829" y="2720559"/>
            <a:ext cx="7077075" cy="120967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523829" y="1710466"/>
            <a:ext cx="7167007" cy="28817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147271" y="2028435"/>
            <a:ext cx="4115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Basic equation of Marcus theory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08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7219" r="899" b="58974"/>
          <a:stretch/>
        </p:blipFill>
        <p:spPr bwMode="auto">
          <a:xfrm>
            <a:off x="697243" y="-194447"/>
            <a:ext cx="10439533" cy="555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25056" y="57318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6A0033"/>
                </a:solidFill>
                <a:latin typeface="Helvetica-Oblique"/>
              </a:rPr>
              <a:t>Exothermic reactions tend to have early TS,</a:t>
            </a:r>
          </a:p>
          <a:p>
            <a:r>
              <a:rPr lang="en-US" dirty="0">
                <a:solidFill>
                  <a:srgbClr val="6A0033"/>
                </a:solidFill>
                <a:latin typeface="Helvetica-Oblique"/>
              </a:rPr>
              <a:t>endothermic reactions tend to have late TS</a:t>
            </a:r>
          </a:p>
          <a:p>
            <a:r>
              <a:rPr lang="it-IT" dirty="0">
                <a:solidFill>
                  <a:srgbClr val="6A0033"/>
                </a:solidFill>
                <a:latin typeface="Helvetica-Oblique"/>
              </a:rPr>
              <a:t>(the </a:t>
            </a:r>
            <a:r>
              <a:rPr lang="it-IT" dirty="0" err="1">
                <a:solidFill>
                  <a:srgbClr val="6A0033"/>
                </a:solidFill>
                <a:latin typeface="Helvetica-Oblique"/>
              </a:rPr>
              <a:t>Hammond</a:t>
            </a:r>
            <a:r>
              <a:rPr lang="it-IT" dirty="0">
                <a:solidFill>
                  <a:srgbClr val="6A0033"/>
                </a:solidFill>
                <a:latin typeface="Helvetica-Oblique"/>
              </a:rPr>
              <a:t> postulate)</a:t>
            </a:r>
            <a:endParaRPr lang="it-IT" dirty="0"/>
          </a:p>
        </p:txBody>
      </p:sp>
      <p:sp>
        <p:nvSpPr>
          <p:cNvPr id="6" name="Freccia a destra 5"/>
          <p:cNvSpPr/>
          <p:nvPr/>
        </p:nvSpPr>
        <p:spPr>
          <a:xfrm>
            <a:off x="4927509" y="5845286"/>
            <a:ext cx="2286000" cy="6463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/>
              <a:t>However</a:t>
            </a:r>
            <a:r>
              <a:rPr lang="it-IT" b="1" dirty="0"/>
              <a:t>!!</a:t>
            </a:r>
          </a:p>
        </p:txBody>
      </p:sp>
      <p:sp>
        <p:nvSpPr>
          <p:cNvPr id="7" name="Rettangolo 6"/>
          <p:cNvSpPr/>
          <p:nvPr/>
        </p:nvSpPr>
        <p:spPr>
          <a:xfrm>
            <a:off x="7357350" y="5845286"/>
            <a:ext cx="486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anose="020B0604020202020204" pitchFamily="34" charset="0"/>
              </a:rPr>
              <a:t>As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i="1" dirty="0">
                <a:latin typeface="Helvetica-Oblique"/>
              </a:rPr>
              <a:t>G</a:t>
            </a:r>
            <a:r>
              <a:rPr lang="en-US" dirty="0">
                <a:latin typeface="Helvetica" panose="020B0604020202020204" pitchFamily="34" charset="0"/>
              </a:rPr>
              <a:t>º becomes even more negative (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i="1" dirty="0">
                <a:latin typeface="Helvetica-Oblique"/>
              </a:rPr>
              <a:t>G</a:t>
            </a:r>
            <a:r>
              <a:rPr lang="en-US" dirty="0">
                <a:latin typeface="Helvetica" panose="020B0604020202020204" pitchFamily="34" charset="0"/>
              </a:rPr>
              <a:t>º &lt; –</a:t>
            </a:r>
            <a:r>
              <a:rPr lang="en-US" dirty="0">
                <a:latin typeface="Symbol" panose="05050102010706020507" pitchFamily="18" charset="2"/>
                <a:sym typeface="Symbol" panose="05050102010706020507" pitchFamily="18" charset="2"/>
              </a:rPr>
              <a:t></a:t>
            </a:r>
            <a:r>
              <a:rPr lang="en-US" dirty="0">
                <a:latin typeface="Helvetica" panose="020B0604020202020204" pitchFamily="34" charset="0"/>
              </a:rPr>
              <a:t>), the rate of reaction </a:t>
            </a:r>
            <a:r>
              <a:rPr lang="en-US" i="1" dirty="0">
                <a:latin typeface="Helvetica-Oblique"/>
              </a:rPr>
              <a:t>decreases </a:t>
            </a:r>
            <a:r>
              <a:rPr lang="en-US" dirty="0">
                <a:latin typeface="Helvetica" panose="020B0604020202020204" pitchFamily="34" charset="0"/>
              </a:rPr>
              <a:t>(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i="1" dirty="0">
                <a:latin typeface="Helvetica-Oblique"/>
              </a:rPr>
              <a:t>G</a:t>
            </a:r>
            <a:r>
              <a:rPr lang="en-US" sz="1100" dirty="0">
                <a:latin typeface="Helvetica" panose="020B0604020202020204" pitchFamily="34" charset="0"/>
              </a:rPr>
              <a:t>‡ </a:t>
            </a:r>
            <a:r>
              <a:rPr lang="en-US" dirty="0">
                <a:latin typeface="Helvetica" panose="020B0604020202020204" pitchFamily="34" charset="0"/>
              </a:rPr>
              <a:t>&gt; 0)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8412953" y="5406040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Helvetica-BoldOblique"/>
              </a:rPr>
              <a:t>Marcus </a:t>
            </a:r>
            <a:r>
              <a:rPr lang="it-IT" b="1" dirty="0" err="1">
                <a:solidFill>
                  <a:srgbClr val="FF0000"/>
                </a:solidFill>
                <a:latin typeface="Helvetica-BoldOblique"/>
              </a:rPr>
              <a:t>inverted</a:t>
            </a:r>
            <a:r>
              <a:rPr lang="it-IT" b="1" dirty="0">
                <a:solidFill>
                  <a:srgbClr val="FF0000"/>
                </a:solidFill>
                <a:latin typeface="Helvetica-BoldOblique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Helvetica-BoldOblique"/>
              </a:rPr>
              <a:t>region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46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22" y="3424209"/>
            <a:ext cx="10499793" cy="211678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503430" y="603355"/>
            <a:ext cx="5735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</a:rPr>
              <a:t>Models to confirm the Marcus inverted region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21922" y="151771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i="1" dirty="0" err="1"/>
              <a:t>Closs</a:t>
            </a:r>
            <a:r>
              <a:rPr lang="it-IT" b="1" i="1" dirty="0"/>
              <a:t> and Miller, 1984</a:t>
            </a:r>
            <a:endParaRPr lang="en-US" dirty="0">
              <a:latin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</a:rPr>
              <a:t>pulse radiolysis study of </a:t>
            </a:r>
            <a:r>
              <a:rPr lang="en-US" i="1" dirty="0">
                <a:latin typeface="Helvetica-Oblique"/>
              </a:rPr>
              <a:t>intramolecular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100" dirty="0">
                <a:latin typeface="Helvetica" panose="020B0604020202020204" pitchFamily="34" charset="0"/>
              </a:rPr>
              <a:t> </a:t>
            </a:r>
            <a:r>
              <a:rPr lang="en-US" dirty="0">
                <a:latin typeface="Helvetica" panose="020B0604020202020204" pitchFamily="34" charset="0"/>
              </a:rPr>
              <a:t>transfer between an electron donor</a:t>
            </a:r>
          </a:p>
          <a:p>
            <a:r>
              <a:rPr lang="en-US" dirty="0">
                <a:latin typeface="Helvetica" panose="020B0604020202020204" pitchFamily="34" charset="0"/>
              </a:rPr>
              <a:t>and a range of electron acceptors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429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93" y="658942"/>
            <a:ext cx="11181907" cy="452632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690577" y="5837274"/>
            <a:ext cx="938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rgbClr val="008080"/>
                </a:solidFill>
              </a:rPr>
              <a:t>Modifying</a:t>
            </a:r>
            <a:r>
              <a:rPr lang="it-IT" dirty="0">
                <a:solidFill>
                  <a:srgbClr val="008080"/>
                </a:solidFill>
              </a:rPr>
              <a:t> the </a:t>
            </a:r>
            <a:r>
              <a:rPr lang="it-IT" dirty="0" err="1">
                <a:solidFill>
                  <a:srgbClr val="008080"/>
                </a:solidFill>
              </a:rPr>
              <a:t>acceptor</a:t>
            </a:r>
            <a:r>
              <a:rPr lang="it-IT" dirty="0">
                <a:solidFill>
                  <a:srgbClr val="008080"/>
                </a:solidFill>
              </a:rPr>
              <a:t> in </a:t>
            </a:r>
            <a:r>
              <a:rPr lang="it-IT" dirty="0" err="1">
                <a:solidFill>
                  <a:srgbClr val="008080"/>
                </a:solidFill>
              </a:rPr>
              <a:t>order</a:t>
            </a:r>
            <a:r>
              <a:rPr lang="it-IT" dirty="0">
                <a:solidFill>
                  <a:srgbClr val="008080"/>
                </a:solidFill>
              </a:rPr>
              <a:t> to </a:t>
            </a:r>
            <a:r>
              <a:rPr lang="it-IT" dirty="0" err="1">
                <a:solidFill>
                  <a:srgbClr val="008080"/>
                </a:solidFill>
              </a:rPr>
              <a:t>make</a:t>
            </a:r>
            <a:r>
              <a:rPr lang="it-IT" dirty="0">
                <a:solidFill>
                  <a:srgbClr val="008080"/>
                </a:solidFill>
              </a:rPr>
              <a:t> the </a:t>
            </a:r>
            <a:r>
              <a:rPr lang="it-IT" dirty="0" err="1">
                <a:solidFill>
                  <a:srgbClr val="008080"/>
                </a:solidFill>
              </a:rPr>
              <a:t>reaction</a:t>
            </a:r>
            <a:r>
              <a:rPr lang="it-IT" dirty="0">
                <a:solidFill>
                  <a:srgbClr val="008080"/>
                </a:solidFill>
              </a:rPr>
              <a:t> more </a:t>
            </a:r>
            <a:r>
              <a:rPr lang="it-IT" dirty="0" err="1">
                <a:solidFill>
                  <a:srgbClr val="008080"/>
                </a:solidFill>
              </a:rPr>
              <a:t>exoergonic</a:t>
            </a:r>
            <a:r>
              <a:rPr lang="it-IT" dirty="0">
                <a:solidFill>
                  <a:srgbClr val="008080"/>
                </a:solidFill>
              </a:rPr>
              <a:t> the rate </a:t>
            </a:r>
            <a:r>
              <a:rPr lang="it-IT" dirty="0" err="1">
                <a:solidFill>
                  <a:srgbClr val="008080"/>
                </a:solidFill>
              </a:rPr>
              <a:t>costant</a:t>
            </a:r>
            <a:r>
              <a:rPr lang="it-IT" dirty="0">
                <a:solidFill>
                  <a:srgbClr val="008080"/>
                </a:solidFill>
              </a:rPr>
              <a:t> </a:t>
            </a:r>
            <a:r>
              <a:rPr lang="it-IT" dirty="0" err="1">
                <a:solidFill>
                  <a:srgbClr val="008080"/>
                </a:solidFill>
              </a:rPr>
              <a:t>initially</a:t>
            </a:r>
            <a:r>
              <a:rPr lang="it-IT" dirty="0">
                <a:solidFill>
                  <a:srgbClr val="008080"/>
                </a:solidFill>
              </a:rPr>
              <a:t> </a:t>
            </a:r>
            <a:r>
              <a:rPr lang="it-IT" dirty="0" err="1">
                <a:solidFill>
                  <a:srgbClr val="008080"/>
                </a:solidFill>
              </a:rPr>
              <a:t>ramps</a:t>
            </a:r>
            <a:r>
              <a:rPr lang="it-IT" dirty="0">
                <a:solidFill>
                  <a:srgbClr val="008080"/>
                </a:solidFill>
              </a:rPr>
              <a:t> up </a:t>
            </a:r>
            <a:r>
              <a:rPr lang="it-IT" dirty="0" err="1">
                <a:solidFill>
                  <a:srgbClr val="008080"/>
                </a:solidFill>
              </a:rPr>
              <a:t>but</a:t>
            </a:r>
            <a:r>
              <a:rPr lang="it-IT" dirty="0">
                <a:solidFill>
                  <a:srgbClr val="008080"/>
                </a:solidFill>
              </a:rPr>
              <a:t> </a:t>
            </a:r>
            <a:r>
              <a:rPr lang="it-IT" dirty="0" err="1">
                <a:solidFill>
                  <a:srgbClr val="008080"/>
                </a:solidFill>
              </a:rPr>
              <a:t>finally</a:t>
            </a:r>
            <a:r>
              <a:rPr lang="it-IT" dirty="0">
                <a:solidFill>
                  <a:srgbClr val="008080"/>
                </a:solidFill>
              </a:rPr>
              <a:t> </a:t>
            </a:r>
            <a:r>
              <a:rPr lang="it-IT" dirty="0" err="1">
                <a:solidFill>
                  <a:srgbClr val="008080"/>
                </a:solidFill>
              </a:rPr>
              <a:t>decreases</a:t>
            </a:r>
            <a:r>
              <a:rPr lang="it-IT" dirty="0">
                <a:solidFill>
                  <a:srgbClr val="008080"/>
                </a:solidFill>
              </a:rPr>
              <a:t> </a:t>
            </a:r>
            <a:r>
              <a:rPr lang="it-IT" dirty="0" err="1">
                <a:solidFill>
                  <a:srgbClr val="008080"/>
                </a:solidFill>
              </a:rPr>
              <a:t>following</a:t>
            </a:r>
            <a:r>
              <a:rPr lang="it-IT" dirty="0">
                <a:solidFill>
                  <a:srgbClr val="008080"/>
                </a:solidFill>
              </a:rPr>
              <a:t> </a:t>
            </a:r>
            <a:r>
              <a:rPr lang="it-IT" dirty="0" err="1">
                <a:solidFill>
                  <a:srgbClr val="008080"/>
                </a:solidFill>
              </a:rPr>
              <a:t>what</a:t>
            </a:r>
            <a:r>
              <a:rPr lang="it-IT" dirty="0">
                <a:solidFill>
                  <a:srgbClr val="008080"/>
                </a:solidFill>
              </a:rPr>
              <a:t> </a:t>
            </a:r>
            <a:r>
              <a:rPr lang="it-IT" dirty="0" err="1">
                <a:solidFill>
                  <a:srgbClr val="008080"/>
                </a:solidFill>
              </a:rPr>
              <a:t>is</a:t>
            </a:r>
            <a:r>
              <a:rPr lang="it-IT" dirty="0">
                <a:solidFill>
                  <a:srgbClr val="008080"/>
                </a:solidFill>
              </a:rPr>
              <a:t> </a:t>
            </a:r>
            <a:r>
              <a:rPr lang="it-IT" dirty="0" err="1">
                <a:solidFill>
                  <a:srgbClr val="008080"/>
                </a:solidFill>
              </a:rPr>
              <a:t>simulated</a:t>
            </a:r>
            <a:r>
              <a:rPr lang="it-IT" dirty="0">
                <a:solidFill>
                  <a:srgbClr val="008080"/>
                </a:solidFill>
              </a:rPr>
              <a:t> by the Marcus </a:t>
            </a:r>
            <a:r>
              <a:rPr lang="it-IT" dirty="0" err="1">
                <a:solidFill>
                  <a:srgbClr val="008080"/>
                </a:solidFill>
              </a:rPr>
              <a:t>theory</a:t>
            </a:r>
            <a:r>
              <a:rPr lang="it-IT" dirty="0">
                <a:solidFill>
                  <a:srgbClr val="008080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606576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36" y="1589017"/>
            <a:ext cx="10494335" cy="436478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56436" y="6098473"/>
            <a:ext cx="11082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etica-BoldOblique"/>
              </a:rPr>
              <a:t>1. For intermolecular ET, observed rate is limited by diffusion (</a:t>
            </a:r>
            <a:r>
              <a:rPr lang="en-US" b="1" dirty="0" err="1">
                <a:latin typeface="Helvetica-BoldOblique"/>
              </a:rPr>
              <a:t>k</a:t>
            </a:r>
            <a:r>
              <a:rPr lang="en-US" sz="1100" b="1" dirty="0" err="1">
                <a:latin typeface="Helvetica-Bold"/>
              </a:rPr>
              <a:t>obs</a:t>
            </a:r>
            <a:r>
              <a:rPr lang="en-US" sz="1100" b="1" dirty="0">
                <a:latin typeface="Helvetica-Bold"/>
              </a:rPr>
              <a:t> </a:t>
            </a:r>
            <a:r>
              <a:rPr lang="en-US" b="1" dirty="0">
                <a:latin typeface="Helvetica-Bold"/>
              </a:rPr>
              <a:t>= </a:t>
            </a:r>
            <a:r>
              <a:rPr lang="en-US" b="1" dirty="0" err="1">
                <a:latin typeface="Helvetica-BoldOblique"/>
              </a:rPr>
              <a:t>k</a:t>
            </a:r>
            <a:r>
              <a:rPr lang="en-US" sz="1100" b="1" dirty="0" err="1">
                <a:latin typeface="Helvetica-Bold"/>
              </a:rPr>
              <a:t>diff</a:t>
            </a:r>
            <a:r>
              <a:rPr lang="en-US" sz="1100" b="1" dirty="0">
                <a:latin typeface="Helvetica-Bold"/>
              </a:rPr>
              <a:t> </a:t>
            </a:r>
            <a:r>
              <a:rPr lang="en-US" b="1" dirty="0">
                <a:latin typeface="Helvetica-Bold"/>
              </a:rPr>
              <a:t>when </a:t>
            </a:r>
            <a:r>
              <a:rPr lang="en-US" b="1" dirty="0" err="1">
                <a:latin typeface="Helvetica-BoldOblique"/>
              </a:rPr>
              <a:t>k</a:t>
            </a:r>
            <a:r>
              <a:rPr lang="en-US" sz="1100" b="1" dirty="0" err="1">
                <a:latin typeface="Helvetica-Bold"/>
              </a:rPr>
              <a:t>ET</a:t>
            </a:r>
            <a:r>
              <a:rPr lang="en-US" sz="1100" b="1" dirty="0">
                <a:latin typeface="Helvetica-Bold"/>
              </a:rPr>
              <a:t> </a:t>
            </a:r>
            <a:r>
              <a:rPr lang="en-US" b="1" dirty="0">
                <a:latin typeface="Helvetica-Bold"/>
              </a:rPr>
              <a:t>&gt;&gt; </a:t>
            </a:r>
            <a:r>
              <a:rPr lang="en-US" b="1" dirty="0" err="1">
                <a:latin typeface="Helvetica-BoldOblique"/>
              </a:rPr>
              <a:t>k</a:t>
            </a:r>
            <a:r>
              <a:rPr lang="en-US" sz="1100" b="1" dirty="0" err="1">
                <a:latin typeface="Helvetica-Bold"/>
              </a:rPr>
              <a:t>diff</a:t>
            </a:r>
            <a:r>
              <a:rPr lang="en-US" b="1" dirty="0">
                <a:latin typeface="Helvetica-Bold"/>
              </a:rPr>
              <a:t>)</a:t>
            </a:r>
          </a:p>
          <a:p>
            <a:r>
              <a:rPr lang="en-US" b="1" dirty="0">
                <a:latin typeface="Helvetica-BoldOblique"/>
              </a:rPr>
              <a:t>2. To escape the diffusion "leveling effect,"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Helvetica-BoldOblique"/>
              </a:rPr>
              <a:t>G</a:t>
            </a:r>
            <a:r>
              <a:rPr lang="en-US" b="1" dirty="0">
                <a:latin typeface="Helvetica-Bold"/>
              </a:rPr>
              <a:t>º </a:t>
            </a:r>
            <a:r>
              <a:rPr lang="en-US" b="1" dirty="0">
                <a:latin typeface="Helvetica-BoldOblique"/>
              </a:rPr>
              <a:t>must be very, very negative (difficult to achieve)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69973" y="325015"/>
            <a:ext cx="8793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008080"/>
                </a:solidFill>
              </a:rPr>
              <a:t>Practically</a:t>
            </a:r>
            <a:r>
              <a:rPr lang="it-IT" sz="2000" dirty="0">
                <a:solidFill>
                  <a:srgbClr val="008080"/>
                </a:solidFill>
              </a:rPr>
              <a:t>, </a:t>
            </a:r>
            <a:r>
              <a:rPr lang="it-IT" sz="2000" dirty="0" err="1">
                <a:solidFill>
                  <a:srgbClr val="008080"/>
                </a:solidFill>
              </a:rPr>
              <a:t>it</a:t>
            </a:r>
            <a:r>
              <a:rPr lang="it-IT" sz="2000" dirty="0">
                <a:solidFill>
                  <a:srgbClr val="008080"/>
                </a:solidFill>
              </a:rPr>
              <a:t> can be </a:t>
            </a:r>
            <a:r>
              <a:rPr lang="it-IT" sz="2000" dirty="0" err="1">
                <a:solidFill>
                  <a:srgbClr val="008080"/>
                </a:solidFill>
              </a:rPr>
              <a:t>only</a:t>
            </a:r>
            <a:r>
              <a:rPr lang="it-IT" sz="2000" dirty="0">
                <a:solidFill>
                  <a:srgbClr val="008080"/>
                </a:solidFill>
              </a:rPr>
              <a:t> </a:t>
            </a:r>
            <a:r>
              <a:rPr lang="it-IT" sz="2000" dirty="0" err="1">
                <a:solidFill>
                  <a:srgbClr val="008080"/>
                </a:solidFill>
              </a:rPr>
              <a:t>observed</a:t>
            </a:r>
            <a:r>
              <a:rPr lang="it-IT" sz="2000" dirty="0">
                <a:solidFill>
                  <a:srgbClr val="008080"/>
                </a:solidFill>
              </a:rPr>
              <a:t> for </a:t>
            </a:r>
            <a:r>
              <a:rPr lang="it-IT" sz="2000" b="1" dirty="0" err="1">
                <a:solidFill>
                  <a:srgbClr val="008080"/>
                </a:solidFill>
              </a:rPr>
              <a:t>intramolecular</a:t>
            </a:r>
            <a:r>
              <a:rPr lang="it-IT" sz="2000" b="1" dirty="0">
                <a:solidFill>
                  <a:srgbClr val="008080"/>
                </a:solidFill>
              </a:rPr>
              <a:t> ET</a:t>
            </a:r>
          </a:p>
          <a:p>
            <a:endParaRPr lang="it-IT" sz="2000" b="1" dirty="0">
              <a:solidFill>
                <a:srgbClr val="008080"/>
              </a:solidFill>
            </a:endParaRPr>
          </a:p>
          <a:p>
            <a:r>
              <a:rPr lang="it-IT" sz="2000" b="1" dirty="0" err="1">
                <a:solidFill>
                  <a:srgbClr val="008080"/>
                </a:solidFill>
              </a:rPr>
              <a:t>Why</a:t>
            </a:r>
            <a:r>
              <a:rPr lang="it-IT" sz="2000" b="1" dirty="0">
                <a:solidFill>
                  <a:srgbClr val="00808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29183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52354" y="451415"/>
            <a:ext cx="5324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it-IT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ET </a:t>
            </a:r>
            <a:r>
              <a:rPr lang="it-IT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endParaRPr lang="it-IT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568498" y="1618796"/>
            <a:ext cx="94771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major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designated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inner-sphere and outer-sphere, have been elucidated for transfer of electrons to or from transition metal ions.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Inner-sphere electron transfer:</a:t>
            </a:r>
          </a:p>
          <a:p>
            <a:r>
              <a:rPr lang="en-US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characterized by the presence of one or more bridging ligands directly bonded to the coordination spheres of the reactants.</a:t>
            </a:r>
            <a:endParaRPr lang="it-IT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568498" y="3986505"/>
            <a:ext cx="94258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Outer-sphere electron-transfer: </a:t>
            </a:r>
          </a:p>
          <a:p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two redox partners approach one another with their associated solvent molecules to form a so-called "precursor complex." Electron transfer then occurs without any accompanying exchange of ligands between coordination spheres of the oxidant </a:t>
            </a:r>
            <a:r>
              <a:rPr lang="it-IT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it-IT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reductant</a:t>
            </a:r>
            <a:r>
              <a:rPr lang="it-IT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3737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049078" y="702877"/>
            <a:ext cx="8117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-BoldOblique"/>
              </a:rPr>
              <a:t>How might we adjust the thermodynamic/kinetic parameters to make the inverted region observable for intermolecular ET?</a:t>
            </a:r>
            <a:endParaRPr lang="it-IT" dirty="0"/>
          </a:p>
        </p:txBody>
      </p:sp>
      <p:sp>
        <p:nvSpPr>
          <p:cNvPr id="7" name="Freccia in giù 6"/>
          <p:cNvSpPr/>
          <p:nvPr/>
        </p:nvSpPr>
        <p:spPr>
          <a:xfrm>
            <a:off x="4657061" y="1912733"/>
            <a:ext cx="287079" cy="4157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247552" y="2551814"/>
            <a:ext cx="7609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080"/>
                </a:solidFill>
                <a:latin typeface="Helvetica-BoldOblique"/>
              </a:rPr>
              <a:t>A system with modest reorganization energy and driving force</a:t>
            </a:r>
            <a:endParaRPr lang="it-IT" dirty="0">
              <a:solidFill>
                <a:srgbClr val="00808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170792" y="5122006"/>
            <a:ext cx="2966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rgbClr val="0070C0"/>
                </a:solidFill>
              </a:rPr>
              <a:t>We’ll</a:t>
            </a:r>
            <a:r>
              <a:rPr lang="it-IT" sz="3200" dirty="0">
                <a:solidFill>
                  <a:srgbClr val="0070C0"/>
                </a:solidFill>
              </a:rPr>
              <a:t> </a:t>
            </a:r>
            <a:r>
              <a:rPr lang="it-IT" sz="3200" dirty="0" err="1">
                <a:solidFill>
                  <a:srgbClr val="0070C0"/>
                </a:solidFill>
              </a:rPr>
              <a:t>see</a:t>
            </a:r>
            <a:r>
              <a:rPr lang="it-IT" sz="3200" dirty="0">
                <a:solidFill>
                  <a:srgbClr val="0070C0"/>
                </a:solidFill>
              </a:rPr>
              <a:t>,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170792" y="5867073"/>
            <a:ext cx="2966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rgbClr val="0070C0"/>
                </a:solidFill>
              </a:rPr>
              <a:t>But</a:t>
            </a:r>
            <a:r>
              <a:rPr lang="it-IT" sz="3200" dirty="0">
                <a:solidFill>
                  <a:srgbClr val="0070C0"/>
                </a:solidFill>
              </a:rPr>
              <a:t> first…</a:t>
            </a:r>
          </a:p>
        </p:txBody>
      </p:sp>
    </p:spTree>
    <p:extLst>
      <p:ext uri="{BB962C8B-B14F-4D97-AF65-F5344CB8AC3E}">
        <p14:creationId xmlns:p14="http://schemas.microsoft.com/office/powerpoint/2010/main" val="244810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-210539" y="409575"/>
            <a:ext cx="6666609" cy="6198781"/>
            <a:chOff x="800099" y="510362"/>
            <a:chExt cx="6666609" cy="6198781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4099" y="510362"/>
              <a:ext cx="4579455" cy="6198781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644" t="22385"/>
            <a:stretch/>
          </p:blipFill>
          <p:spPr>
            <a:xfrm>
              <a:off x="1254477" y="2526030"/>
              <a:ext cx="6212231" cy="4002361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9286" t="2363" r="25692" b="86555"/>
            <a:stretch/>
          </p:blipFill>
          <p:spPr>
            <a:xfrm>
              <a:off x="800099" y="1623061"/>
              <a:ext cx="2548891" cy="571499"/>
            </a:xfrm>
            <a:prstGeom prst="rect">
              <a:avLst/>
            </a:prstGeom>
          </p:spPr>
        </p:pic>
      </p:grp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603" y="997310"/>
            <a:ext cx="5737671" cy="561104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004295" y="147965"/>
            <a:ext cx="7053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rgbClr val="002060"/>
                </a:solidFill>
              </a:rPr>
              <a:t>Charge</a:t>
            </a:r>
            <a:r>
              <a:rPr lang="it-IT" sz="2800" b="1" dirty="0">
                <a:solidFill>
                  <a:srgbClr val="002060"/>
                </a:solidFill>
              </a:rPr>
              <a:t> </a:t>
            </a:r>
            <a:r>
              <a:rPr lang="it-IT" sz="2800" b="1" dirty="0" err="1">
                <a:solidFill>
                  <a:srgbClr val="002060"/>
                </a:solidFill>
              </a:rPr>
              <a:t>separation</a:t>
            </a:r>
            <a:r>
              <a:rPr lang="it-IT" sz="2800" b="1" dirty="0">
                <a:solidFill>
                  <a:srgbClr val="002060"/>
                </a:solidFill>
              </a:rPr>
              <a:t> </a:t>
            </a:r>
            <a:r>
              <a:rPr lang="it-IT" sz="2800" b="1" dirty="0" err="1">
                <a:solidFill>
                  <a:srgbClr val="002060"/>
                </a:solidFill>
              </a:rPr>
              <a:t>process</a:t>
            </a:r>
            <a:r>
              <a:rPr lang="it-IT" sz="2800" b="1" dirty="0">
                <a:solidFill>
                  <a:srgbClr val="002060"/>
                </a:solidFill>
              </a:rPr>
              <a:t> in </a:t>
            </a:r>
            <a:r>
              <a:rPr lang="it-IT" sz="2800" b="1" dirty="0" err="1">
                <a:solidFill>
                  <a:srgbClr val="002060"/>
                </a:solidFill>
              </a:rPr>
              <a:t>photosynthesis</a:t>
            </a:r>
            <a:endParaRPr lang="it-IT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41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1137482"/>
            <a:ext cx="11220853" cy="5220046"/>
            <a:chOff x="163" y="1570"/>
            <a:chExt cx="5558" cy="2896"/>
          </a:xfrm>
        </p:grpSpPr>
        <p:pic>
          <p:nvPicPr>
            <p:cNvPr id="5" name="Picture 4" descr="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08" t="34486" r="5882" b="30479"/>
            <a:stretch>
              <a:fillRect/>
            </a:stretch>
          </p:blipFill>
          <p:spPr bwMode="auto">
            <a:xfrm rot="-60000">
              <a:off x="163" y="1610"/>
              <a:ext cx="4084" cy="2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2128" y="1966"/>
              <a:ext cx="1323" cy="1156"/>
            </a:xfrm>
            <a:custGeom>
              <a:avLst/>
              <a:gdLst>
                <a:gd name="T0" fmla="*/ 0 w 635"/>
                <a:gd name="T1" fmla="*/ 1452 h 1603"/>
                <a:gd name="T2" fmla="*/ 272 w 635"/>
                <a:gd name="T3" fmla="*/ 1361 h 1603"/>
                <a:gd name="T4" fmla="*/ 635 w 635"/>
                <a:gd name="T5" fmla="*/ 0 h 16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35" h="1603">
                  <a:moveTo>
                    <a:pt x="0" y="1452"/>
                  </a:moveTo>
                  <a:cubicBezTo>
                    <a:pt x="83" y="1527"/>
                    <a:pt x="166" y="1603"/>
                    <a:pt x="272" y="1361"/>
                  </a:cubicBezTo>
                  <a:cubicBezTo>
                    <a:pt x="378" y="1119"/>
                    <a:pt x="544" y="265"/>
                    <a:pt x="635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635" y="1570"/>
              <a:ext cx="208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1600" b="1" dirty="0" err="1">
                  <a:solidFill>
                    <a:srgbClr val="FF3300"/>
                  </a:solidFill>
                </a:rPr>
                <a:t>highly</a:t>
              </a:r>
              <a:r>
                <a:rPr lang="it-IT" altLang="it-IT" sz="1600" b="1" dirty="0">
                  <a:solidFill>
                    <a:srgbClr val="FF3300"/>
                  </a:solidFill>
                </a:rPr>
                <a:t> </a:t>
              </a:r>
              <a:r>
                <a:rPr lang="it-IT" altLang="it-IT" sz="1600" b="1" dirty="0" err="1">
                  <a:solidFill>
                    <a:srgbClr val="FF3300"/>
                  </a:solidFill>
                </a:rPr>
                <a:t>exothermic</a:t>
              </a:r>
              <a:r>
                <a:rPr lang="it-IT" altLang="it-IT" sz="1600" b="1" dirty="0">
                  <a:solidFill>
                    <a:srgbClr val="FF3300"/>
                  </a:solidFill>
                </a:rPr>
                <a:t> (</a:t>
              </a:r>
              <a:r>
                <a:rPr lang="en-US" altLang="it-IT" sz="1600" b="1" dirty="0">
                  <a:solidFill>
                    <a:srgbClr val="FF3300"/>
                  </a:solidFill>
                  <a:cs typeface="Arial" panose="020B0604020202020204" pitchFamily="34" charset="0"/>
                </a:rPr>
                <a:t>~ 1.1 eV )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it-IT" altLang="it-IT" sz="1600" b="1" dirty="0">
                  <a:solidFill>
                    <a:srgbClr val="FF3300"/>
                  </a:solidFill>
                  <a:cs typeface="Arial" panose="020B0604020202020204" pitchFamily="34" charset="0"/>
                </a:rPr>
                <a:t>Small </a:t>
              </a:r>
              <a:r>
                <a:rPr lang="el-GR" altLang="it-IT" sz="1600" b="1" dirty="0">
                  <a:solidFill>
                    <a:srgbClr val="FF3300"/>
                  </a:solidFill>
                  <a:cs typeface="Arial" panose="020B0604020202020204" pitchFamily="34" charset="0"/>
                </a:rPr>
                <a:t>λ</a:t>
              </a:r>
              <a:r>
                <a:rPr lang="it-IT" altLang="it-IT" sz="1600" b="1" dirty="0">
                  <a:solidFill>
                    <a:srgbClr val="FF3300"/>
                  </a:solidFill>
                  <a:cs typeface="Arial" panose="020B0604020202020204" pitchFamily="34" charset="0"/>
                </a:rPr>
                <a:t> (</a:t>
              </a:r>
              <a:r>
                <a:rPr lang="en-US" altLang="it-IT" sz="1600" b="1" dirty="0">
                  <a:solidFill>
                    <a:srgbClr val="FF3300"/>
                  </a:solidFill>
                  <a:cs typeface="Arial" panose="020B0604020202020204" pitchFamily="34" charset="0"/>
                </a:rPr>
                <a:t>~ 0.25 eV )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it-IT" sz="1600" b="1" dirty="0">
                  <a:solidFill>
                    <a:srgbClr val="FF3300"/>
                  </a:solidFill>
                  <a:cs typeface="Arial" panose="020B0604020202020204" pitchFamily="34" charset="0"/>
                  <a:sym typeface="Wingdings" panose="05000000000000000000" pitchFamily="2" charset="2"/>
                </a:rPr>
                <a:t> Inverted Marcus region</a:t>
              </a:r>
              <a:endParaRPr lang="en-US" altLang="it-IT" sz="1600" b="1" dirty="0">
                <a:solidFill>
                  <a:srgbClr val="FF3300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048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18401" y="612845"/>
            <a:ext cx="5324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Cytochromes</a:t>
            </a:r>
            <a:endParaRPr lang="it-IT" sz="3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35374" y="1403740"/>
            <a:ext cx="10814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-Roman"/>
              </a:rPr>
              <a:t>Cytochromes are </a:t>
            </a:r>
            <a:r>
              <a:rPr lang="en-US" b="1" dirty="0" err="1">
                <a:latin typeface="Times-Roman"/>
              </a:rPr>
              <a:t>heme</a:t>
            </a:r>
            <a:r>
              <a:rPr lang="en-US" b="1" dirty="0">
                <a:latin typeface="Times-Roman"/>
              </a:rPr>
              <a:t>-containing proteins </a:t>
            </a:r>
            <a:r>
              <a:rPr lang="en-US" dirty="0">
                <a:latin typeface="Times-Roman"/>
              </a:rPr>
              <a:t>which exert their </a:t>
            </a:r>
            <a:r>
              <a:rPr lang="en-US" b="1" dirty="0">
                <a:latin typeface="Times-Roman"/>
              </a:rPr>
              <a:t>electron-transfer function </a:t>
            </a:r>
            <a:r>
              <a:rPr lang="en-US" dirty="0">
                <a:latin typeface="Times-Roman"/>
              </a:rPr>
              <a:t>both in the respiratory chain and in photosynthesis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223906" y="2286968"/>
            <a:ext cx="80376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008080"/>
                </a:solidFill>
                <a:latin typeface="Times-Roman"/>
              </a:rPr>
              <a:t>50 known cytochromes </a:t>
            </a:r>
            <a:r>
              <a:rPr lang="en-US" dirty="0">
                <a:latin typeface="Times-Roman"/>
              </a:rPr>
              <a:t>(“cell pigments”) can be divided into different groups according to their structural constitution and physical properties. 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190972" y="3870446"/>
            <a:ext cx="10103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66"/>
                </a:solidFill>
                <a:latin typeface="Times-Roman"/>
              </a:rPr>
              <a:t>Cytochrome </a:t>
            </a:r>
            <a:r>
              <a:rPr lang="en-US" b="1" i="1" dirty="0">
                <a:solidFill>
                  <a:srgbClr val="006666"/>
                </a:solidFill>
                <a:latin typeface="Times-Italic"/>
              </a:rPr>
              <a:t>a:</a:t>
            </a:r>
            <a:r>
              <a:rPr lang="en-US" i="1" dirty="0">
                <a:latin typeface="Times-Italic"/>
              </a:rPr>
              <a:t> </a:t>
            </a:r>
            <a:r>
              <a:rPr lang="en-US" dirty="0">
                <a:latin typeface="Times-Roman"/>
              </a:rPr>
              <a:t>shows very high redox potentials; important in the reduction of oxygen to water in the cytochrome </a:t>
            </a:r>
            <a:r>
              <a:rPr lang="en-US" i="1" dirty="0">
                <a:latin typeface="Times-Italic"/>
              </a:rPr>
              <a:t>c </a:t>
            </a:r>
            <a:r>
              <a:rPr lang="en-US" dirty="0">
                <a:latin typeface="Times-Roman"/>
              </a:rPr>
              <a:t>oxidase complex, usually </a:t>
            </a:r>
            <a:r>
              <a:rPr lang="en-US" dirty="0" err="1">
                <a:latin typeface="Times-Roman"/>
              </a:rPr>
              <a:t>histidine</a:t>
            </a:r>
            <a:r>
              <a:rPr lang="en-US" dirty="0">
                <a:latin typeface="Times-Roman"/>
              </a:rPr>
              <a:t>/</a:t>
            </a:r>
            <a:r>
              <a:rPr lang="en-US" dirty="0" err="1">
                <a:latin typeface="Times-Roman"/>
              </a:rPr>
              <a:t>histidine</a:t>
            </a:r>
            <a:r>
              <a:rPr lang="en-US" dirty="0">
                <a:latin typeface="Times-Roman"/>
              </a:rPr>
              <a:t> axial coordination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190972" y="4593945"/>
            <a:ext cx="10459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66"/>
                </a:solidFill>
                <a:latin typeface="Times-Roman"/>
              </a:rPr>
              <a:t>Cytochromes </a:t>
            </a:r>
            <a:r>
              <a:rPr lang="en-US" b="1" i="1" dirty="0">
                <a:solidFill>
                  <a:srgbClr val="006666"/>
                </a:solidFill>
                <a:latin typeface="Times-Italic"/>
              </a:rPr>
              <a:t>b </a:t>
            </a:r>
            <a:r>
              <a:rPr lang="en-US" b="1" dirty="0">
                <a:solidFill>
                  <a:srgbClr val="006666"/>
                </a:solidFill>
                <a:latin typeface="Times-Roman"/>
              </a:rPr>
              <a:t>and </a:t>
            </a:r>
            <a:r>
              <a:rPr lang="en-US" b="1" i="1" dirty="0">
                <a:solidFill>
                  <a:srgbClr val="006666"/>
                </a:solidFill>
                <a:latin typeface="Times-Italic"/>
              </a:rPr>
              <a:t>c: </a:t>
            </a:r>
            <a:r>
              <a:rPr lang="en-US" dirty="0">
                <a:latin typeface="Times-Roman"/>
              </a:rPr>
              <a:t>contain two tightly bound amino acid residues, </a:t>
            </a:r>
            <a:r>
              <a:rPr lang="en-US" dirty="0" err="1">
                <a:latin typeface="Times-Roman"/>
              </a:rPr>
              <a:t>histidine</a:t>
            </a:r>
            <a:r>
              <a:rPr lang="en-US" dirty="0">
                <a:latin typeface="Times-Roman"/>
              </a:rPr>
              <a:t>/</a:t>
            </a:r>
            <a:r>
              <a:rPr lang="en-US" dirty="0" err="1">
                <a:latin typeface="Times-Roman"/>
              </a:rPr>
              <a:t>histidine</a:t>
            </a:r>
            <a:r>
              <a:rPr lang="en-US" dirty="0">
                <a:latin typeface="Times-Roman"/>
              </a:rPr>
              <a:t> or </a:t>
            </a:r>
            <a:r>
              <a:rPr lang="en-US" dirty="0" err="1">
                <a:latin typeface="Times-Roman"/>
              </a:rPr>
              <a:t>histidine</a:t>
            </a:r>
            <a:r>
              <a:rPr lang="en-US" dirty="0">
                <a:latin typeface="Times-Roman"/>
              </a:rPr>
              <a:t>/methionine. The </a:t>
            </a:r>
            <a:r>
              <a:rPr lang="en-US" dirty="0" err="1">
                <a:latin typeface="Times-Roman"/>
              </a:rPr>
              <a:t>heme</a:t>
            </a:r>
            <a:r>
              <a:rPr lang="en-US" dirty="0">
                <a:latin typeface="Times-Roman"/>
              </a:rPr>
              <a:t> group of </a:t>
            </a:r>
            <a:r>
              <a:rPr lang="en-US" dirty="0">
                <a:solidFill>
                  <a:srgbClr val="006666"/>
                </a:solidFill>
                <a:latin typeface="Times-Roman"/>
              </a:rPr>
              <a:t>cytochromes </a:t>
            </a:r>
            <a:r>
              <a:rPr lang="en-US" i="1" dirty="0">
                <a:solidFill>
                  <a:srgbClr val="006666"/>
                </a:solidFill>
                <a:latin typeface="Times-Italic"/>
              </a:rPr>
              <a:t>c</a:t>
            </a:r>
            <a:r>
              <a:rPr lang="en-US" i="1" dirty="0">
                <a:latin typeface="Times-Italic"/>
              </a:rPr>
              <a:t> </a:t>
            </a:r>
            <a:r>
              <a:rPr lang="en-US" dirty="0">
                <a:latin typeface="Times-Roman"/>
              </a:rPr>
              <a:t>is covalently bound via </a:t>
            </a:r>
            <a:r>
              <a:rPr lang="en-US" dirty="0" err="1">
                <a:latin typeface="Times-Roman"/>
              </a:rPr>
              <a:t>porphyrin</a:t>
            </a:r>
            <a:r>
              <a:rPr lang="en-US" dirty="0">
                <a:latin typeface="Times-Roman"/>
              </a:rPr>
              <a:t>/cysteine bonds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190971" y="5594444"/>
            <a:ext cx="8890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66"/>
                </a:solidFill>
                <a:latin typeface="Times-Roman"/>
              </a:rPr>
              <a:t>Cytochrome </a:t>
            </a:r>
            <a:r>
              <a:rPr lang="en-US" b="1" i="1" dirty="0">
                <a:solidFill>
                  <a:srgbClr val="006666"/>
                </a:solidFill>
                <a:latin typeface="Times-Italic"/>
              </a:rPr>
              <a:t>f:</a:t>
            </a:r>
            <a:r>
              <a:rPr lang="en-US" dirty="0">
                <a:latin typeface="Times-Roman"/>
              </a:rPr>
              <a:t> </a:t>
            </a:r>
            <a:r>
              <a:rPr lang="en-US" dirty="0" err="1">
                <a:latin typeface="Times-Roman"/>
              </a:rPr>
              <a:t>histidine</a:t>
            </a:r>
            <a:r>
              <a:rPr lang="en-US" dirty="0">
                <a:latin typeface="Times-Roman"/>
              </a:rPr>
              <a:t>/ lysine axial coordination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5600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354667" y="747804"/>
            <a:ext cx="9911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The thus </a:t>
            </a:r>
            <a:r>
              <a:rPr lang="en-US" dirty="0" err="1">
                <a:latin typeface="Times-Roman"/>
              </a:rPr>
              <a:t>coordinatively</a:t>
            </a:r>
            <a:r>
              <a:rPr lang="en-US" dirty="0">
                <a:latin typeface="Times-Roman"/>
              </a:rPr>
              <a:t> </a:t>
            </a:r>
            <a:r>
              <a:rPr lang="en-US" i="1" dirty="0">
                <a:latin typeface="Times-Italic"/>
              </a:rPr>
              <a:t>saturated </a:t>
            </a:r>
            <a:r>
              <a:rPr lang="en-US" dirty="0">
                <a:latin typeface="Times-Roman"/>
              </a:rPr>
              <a:t>iron centers show quite variable redox potentials for the</a:t>
            </a:r>
          </a:p>
          <a:p>
            <a:r>
              <a:rPr lang="en-US" dirty="0" err="1">
                <a:latin typeface="Times-Roman"/>
              </a:rPr>
              <a:t>Fe</a:t>
            </a:r>
            <a:r>
              <a:rPr lang="en-US" baseline="30000" dirty="0" err="1">
                <a:latin typeface="Times-Roman"/>
              </a:rPr>
              <a:t>II</a:t>
            </a:r>
            <a:r>
              <a:rPr lang="en-US" dirty="0">
                <a:latin typeface="Times-Roman"/>
              </a:rPr>
              <a:t>/</a:t>
            </a:r>
            <a:r>
              <a:rPr lang="en-US" dirty="0" err="1">
                <a:latin typeface="Times-Roman"/>
              </a:rPr>
              <a:t>Fe</a:t>
            </a:r>
            <a:r>
              <a:rPr lang="en-US" baseline="30000" dirty="0" err="1">
                <a:latin typeface="Times-Roman"/>
              </a:rPr>
              <a:t>III</a:t>
            </a:r>
            <a:r>
              <a:rPr lang="en-US" dirty="0">
                <a:latin typeface="Times-Roman"/>
              </a:rPr>
              <a:t> transition, depending on the </a:t>
            </a:r>
            <a:r>
              <a:rPr lang="en-US" b="1" dirty="0">
                <a:latin typeface="Times-Roman"/>
              </a:rPr>
              <a:t>axial ligands </a:t>
            </a:r>
            <a:r>
              <a:rPr lang="en-US" dirty="0">
                <a:latin typeface="Times-Roman"/>
              </a:rPr>
              <a:t>and on the </a:t>
            </a:r>
            <a:r>
              <a:rPr lang="en-US" b="1" dirty="0">
                <a:latin typeface="Times-Roman"/>
              </a:rPr>
              <a:t>coordination environment</a:t>
            </a:r>
          </a:p>
          <a:p>
            <a:r>
              <a:rPr lang="it-IT" dirty="0">
                <a:latin typeface="Times-Roman"/>
              </a:rPr>
              <a:t>(</a:t>
            </a:r>
            <a:r>
              <a:rPr lang="it-IT" dirty="0" err="1">
                <a:latin typeface="Times-Roman"/>
              </a:rPr>
              <a:t>hydrogen</a:t>
            </a:r>
            <a:r>
              <a:rPr lang="it-IT" dirty="0">
                <a:latin typeface="Times-Roman"/>
              </a:rPr>
              <a:t> </a:t>
            </a:r>
            <a:r>
              <a:rPr lang="it-IT" dirty="0" err="1">
                <a:latin typeface="Times-Roman"/>
              </a:rPr>
              <a:t>bonding</a:t>
            </a:r>
            <a:r>
              <a:rPr lang="it-IT" dirty="0">
                <a:latin typeface="Times-Roman"/>
              </a:rPr>
              <a:t>, </a:t>
            </a:r>
            <a:r>
              <a:rPr lang="it-IT" dirty="0" err="1">
                <a:latin typeface="Times-Roman"/>
              </a:rPr>
              <a:t>electrostatic</a:t>
            </a:r>
            <a:r>
              <a:rPr lang="it-IT" dirty="0">
                <a:latin typeface="Times-Roman"/>
              </a:rPr>
              <a:t> </a:t>
            </a:r>
            <a:r>
              <a:rPr lang="it-IT" dirty="0" err="1">
                <a:latin typeface="Times-Roman"/>
              </a:rPr>
              <a:t>charge</a:t>
            </a:r>
            <a:r>
              <a:rPr lang="it-IT" dirty="0">
                <a:latin typeface="Times-Roman"/>
              </a:rPr>
              <a:t> </a:t>
            </a:r>
            <a:r>
              <a:rPr lang="it-IT" dirty="0" err="1">
                <a:latin typeface="Times-Roman"/>
              </a:rPr>
              <a:t>distribution</a:t>
            </a:r>
            <a:r>
              <a:rPr lang="it-IT" dirty="0">
                <a:latin typeface="Times-Roman"/>
              </a:rPr>
              <a:t>, </a:t>
            </a:r>
            <a:r>
              <a:rPr lang="it-IT" dirty="0" err="1">
                <a:latin typeface="Times-Roman"/>
              </a:rPr>
              <a:t>geometrical</a:t>
            </a:r>
            <a:r>
              <a:rPr lang="it-IT" dirty="0">
                <a:latin typeface="Times-Roman"/>
              </a:rPr>
              <a:t> </a:t>
            </a:r>
            <a:r>
              <a:rPr lang="it-IT" dirty="0" err="1">
                <a:latin typeface="Times-Roman"/>
              </a:rPr>
              <a:t>distortion</a:t>
            </a:r>
            <a:r>
              <a:rPr lang="it-IT" dirty="0">
                <a:latin typeface="Times-Roman"/>
              </a:rPr>
              <a:t>).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978" y="2352114"/>
            <a:ext cx="9426222" cy="390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74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70932" y="218718"/>
            <a:ext cx="118307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The best-examined cytochrome is </a:t>
            </a:r>
            <a:r>
              <a:rPr lang="en-US" b="1" dirty="0">
                <a:solidFill>
                  <a:srgbClr val="006666"/>
                </a:solidFill>
                <a:latin typeface="Times-Roman"/>
              </a:rPr>
              <a:t>cytochrome </a:t>
            </a:r>
            <a:r>
              <a:rPr lang="en-US" b="1" i="1" dirty="0">
                <a:solidFill>
                  <a:srgbClr val="006666"/>
                </a:solidFill>
                <a:latin typeface="Times-Italic"/>
              </a:rPr>
              <a:t>c</a:t>
            </a:r>
            <a:r>
              <a:rPr lang="en-US" dirty="0">
                <a:latin typeface="Times-Roman"/>
              </a:rPr>
              <a:t>, shown in figure obtained from the heart muscle tissue horses.</a:t>
            </a:r>
          </a:p>
          <a:p>
            <a:endParaRPr lang="en-US" dirty="0">
              <a:latin typeface="Times-Roman"/>
            </a:endParaRPr>
          </a:p>
          <a:p>
            <a:r>
              <a:rPr lang="en-US" dirty="0">
                <a:latin typeface="Times-Roman"/>
              </a:rPr>
              <a:t>With only about 100 amino acids and a relatively low molecular mass of about 12 </a:t>
            </a:r>
            <a:r>
              <a:rPr lang="en-US" dirty="0" err="1">
                <a:latin typeface="Times-Roman"/>
              </a:rPr>
              <a:t>kDa</a:t>
            </a:r>
            <a:r>
              <a:rPr lang="en-US" dirty="0">
                <a:latin typeface="Times-Roman"/>
              </a:rPr>
              <a:t>, it is kind of a small protein</a:t>
            </a:r>
          </a:p>
          <a:p>
            <a:r>
              <a:rPr lang="en-US" dirty="0">
                <a:solidFill>
                  <a:srgbClr val="FF6600"/>
                </a:solidFill>
                <a:latin typeface="Times-Roman"/>
              </a:rPr>
              <a:t>Very conserved </a:t>
            </a:r>
            <a:r>
              <a:rPr lang="en-US" dirty="0" err="1">
                <a:solidFill>
                  <a:srgbClr val="FF6600"/>
                </a:solidFill>
                <a:latin typeface="Times-Roman"/>
              </a:rPr>
              <a:t>aminoacid</a:t>
            </a:r>
            <a:r>
              <a:rPr lang="en-US" dirty="0">
                <a:solidFill>
                  <a:srgbClr val="FF6600"/>
                </a:solidFill>
                <a:latin typeface="Times-Roman"/>
              </a:rPr>
              <a:t> sequence	 usually found at the outside of membranes =&gt; hydrophilic surface</a:t>
            </a:r>
            <a:r>
              <a:rPr lang="en-US" dirty="0">
                <a:latin typeface="Times-Roman"/>
              </a:rPr>
              <a:t>	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86" y="1419047"/>
            <a:ext cx="5183808" cy="4596829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>
            <a:off x="5895008" y="3355819"/>
            <a:ext cx="936978" cy="361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70932" y="5322481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Times-Roman"/>
              </a:rPr>
              <a:t>PDB = 3CYT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70" y="1782887"/>
            <a:ext cx="4694212" cy="3507108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9369776" y="3981313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Times-Roman"/>
              </a:rPr>
              <a:t>His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890702" y="2064267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  <a:latin typeface="Times-Roman"/>
              </a:rPr>
              <a:t>Met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203981" y="5941358"/>
            <a:ext cx="9964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porphyrins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cytochromes 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are bound covalently via two </a:t>
            </a: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thioether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linkages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formed by addition of two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cysteinate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side chains to the vinyl groups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protoporphyrin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IX.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0797821" y="4811046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006666"/>
                </a:solidFill>
                <a:latin typeface="Times-Roman"/>
              </a:rPr>
              <a:t>Cys</a:t>
            </a:r>
            <a:endParaRPr lang="it-IT" dirty="0">
              <a:solidFill>
                <a:srgbClr val="006666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416798" y="4645307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006666"/>
                </a:solidFill>
                <a:latin typeface="Times-Roman"/>
              </a:rPr>
              <a:t>Cys</a:t>
            </a:r>
            <a:endParaRPr lang="it-IT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76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840088" y="799365"/>
            <a:ext cx="855697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Although the ET is one of the simplest chemical reactions, at least three variables have to be taken into account:</a:t>
            </a:r>
          </a:p>
          <a:p>
            <a:r>
              <a:rPr lang="en-US" sz="3200" dirty="0">
                <a:latin typeface="LCIRCLE10"/>
              </a:rPr>
              <a:t> </a:t>
            </a:r>
            <a:r>
              <a:rPr lang="en-US" i="1" dirty="0">
                <a:latin typeface="Times-Italic"/>
              </a:rPr>
              <a:t>energy</a:t>
            </a:r>
            <a:r>
              <a:rPr lang="en-US" dirty="0">
                <a:latin typeface="Times-Roman"/>
              </a:rPr>
              <a:t>, i.e. the redox potential;</a:t>
            </a:r>
          </a:p>
          <a:p>
            <a:r>
              <a:rPr lang="it-IT" sz="3200" dirty="0">
                <a:latin typeface="LCIRCLE10"/>
              </a:rPr>
              <a:t> </a:t>
            </a:r>
            <a:r>
              <a:rPr lang="it-IT" i="1" dirty="0" err="1">
                <a:latin typeface="Times-Italic"/>
              </a:rPr>
              <a:t>space</a:t>
            </a:r>
            <a:r>
              <a:rPr lang="it-IT" dirty="0">
                <a:latin typeface="Times-Roman"/>
              </a:rPr>
              <a:t>, i.e. the </a:t>
            </a:r>
            <a:r>
              <a:rPr lang="it-IT" dirty="0" err="1">
                <a:latin typeface="Times-Roman"/>
              </a:rPr>
              <a:t>directionality</a:t>
            </a:r>
            <a:r>
              <a:rPr lang="it-IT" dirty="0">
                <a:latin typeface="Times-Roman"/>
              </a:rPr>
              <a:t>;</a:t>
            </a:r>
          </a:p>
          <a:p>
            <a:r>
              <a:rPr lang="en-US" sz="3200" dirty="0">
                <a:latin typeface="LCIRCLE10"/>
              </a:rPr>
              <a:t> </a:t>
            </a:r>
            <a:r>
              <a:rPr lang="en-US" i="1" dirty="0">
                <a:latin typeface="Times-Italic"/>
              </a:rPr>
              <a:t>time</a:t>
            </a:r>
            <a:r>
              <a:rPr lang="en-US" dirty="0">
                <a:latin typeface="Times-Roman"/>
              </a:rPr>
              <a:t>, i.e. the rate of the reaction.</a:t>
            </a:r>
          </a:p>
          <a:p>
            <a:endParaRPr lang="en-US" dirty="0">
              <a:solidFill>
                <a:srgbClr val="C00000"/>
              </a:solidFill>
              <a:latin typeface="Times-Roman"/>
            </a:endParaRPr>
          </a:p>
          <a:p>
            <a:r>
              <a:rPr lang="en-US" dirty="0">
                <a:solidFill>
                  <a:srgbClr val="C00000"/>
                </a:solidFill>
                <a:latin typeface="Times-Roman"/>
              </a:rPr>
              <a:t>What are the molecular requirements for rapid potential-controlled electron transfer, especially between redox centers that are separated by more than 2 nm through an apparently inert protein environment?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614311" y="5004558"/>
            <a:ext cx="8703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-Roman"/>
              </a:rPr>
              <a:t>The main obstacles to rapid electron transfer are the geometrical differences between the oxidized and reduced forms of a redox pair; </a:t>
            </a:r>
          </a:p>
          <a:p>
            <a:pPr algn="ctr"/>
            <a:endParaRPr lang="en-US" dirty="0">
              <a:latin typeface="Times-Roman"/>
            </a:endParaRPr>
          </a:p>
          <a:p>
            <a:pPr algn="ctr"/>
            <a:r>
              <a:rPr lang="en-US" b="1" dirty="0">
                <a:latin typeface="Times-Roman"/>
              </a:rPr>
              <a:t>“reorganization energy” </a:t>
            </a:r>
            <a:endParaRPr lang="it-IT" b="1" dirty="0"/>
          </a:p>
        </p:txBody>
      </p:sp>
      <p:sp>
        <p:nvSpPr>
          <p:cNvPr id="2" name="Freccia in giù 1"/>
          <p:cNvSpPr/>
          <p:nvPr/>
        </p:nvSpPr>
        <p:spPr>
          <a:xfrm>
            <a:off x="5588000" y="5604722"/>
            <a:ext cx="530577" cy="24292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997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95399" y="744885"/>
            <a:ext cx="94205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-Roman"/>
              </a:rPr>
              <a:t>Model studies on iron–</a:t>
            </a:r>
            <a:r>
              <a:rPr lang="en-US" dirty="0" err="1">
                <a:latin typeface="Times-Roman"/>
              </a:rPr>
              <a:t>porphyrin</a:t>
            </a:r>
            <a:r>
              <a:rPr lang="en-US" dirty="0">
                <a:latin typeface="Times-Roman"/>
              </a:rPr>
              <a:t> complexes with axial </a:t>
            </a:r>
            <a:r>
              <a:rPr lang="en-US" dirty="0" err="1">
                <a:latin typeface="Times-Roman"/>
              </a:rPr>
              <a:t>thioether</a:t>
            </a:r>
            <a:r>
              <a:rPr lang="en-US" dirty="0">
                <a:latin typeface="Times-Roman"/>
              </a:rPr>
              <a:t> ligands</a:t>
            </a:r>
          </a:p>
          <a:p>
            <a:pPr algn="ctr"/>
            <a:r>
              <a:rPr lang="en-US" dirty="0">
                <a:latin typeface="Times-Roman"/>
              </a:rPr>
              <a:t>have shown that the Fe–S bond lengths change only a little during the </a:t>
            </a:r>
            <a:r>
              <a:rPr lang="en-US" dirty="0" err="1">
                <a:latin typeface="Times-Roman"/>
              </a:rPr>
              <a:t>Fe</a:t>
            </a:r>
            <a:r>
              <a:rPr lang="en-US" baseline="30000" dirty="0" err="1">
                <a:latin typeface="Times-Roman"/>
              </a:rPr>
              <a:t>II</a:t>
            </a:r>
            <a:r>
              <a:rPr lang="en-US" dirty="0">
                <a:latin typeface="Times-Roman"/>
              </a:rPr>
              <a:t>/</a:t>
            </a:r>
            <a:r>
              <a:rPr lang="en-US" dirty="0" err="1">
                <a:latin typeface="Times-Roman"/>
              </a:rPr>
              <a:t>Fe</a:t>
            </a:r>
            <a:r>
              <a:rPr lang="en-US" baseline="30000" dirty="0" err="1">
                <a:latin typeface="Times-Roman"/>
              </a:rPr>
              <a:t>III</a:t>
            </a:r>
            <a:r>
              <a:rPr lang="en-US" dirty="0">
                <a:latin typeface="Times-Roman"/>
              </a:rPr>
              <a:t> transition. </a:t>
            </a:r>
          </a:p>
          <a:p>
            <a:pPr algn="ctr"/>
            <a:endParaRPr lang="en-US" dirty="0">
              <a:latin typeface="Times-Roman"/>
            </a:endParaRPr>
          </a:p>
          <a:p>
            <a:pPr algn="ctr"/>
            <a:endParaRPr lang="en-US" dirty="0">
              <a:latin typeface="Times-Roman"/>
            </a:endParaRPr>
          </a:p>
          <a:p>
            <a:pPr algn="ctr"/>
            <a:r>
              <a:rPr lang="en-US" dirty="0">
                <a:solidFill>
                  <a:srgbClr val="0070C0"/>
                </a:solidFill>
                <a:latin typeface="Times-Roman"/>
              </a:rPr>
              <a:t>Possible explanation: </a:t>
            </a:r>
            <a:r>
              <a:rPr lang="en-US" dirty="0">
                <a:latin typeface="Times-Roman"/>
              </a:rPr>
              <a:t>-donor/-acceptor character of </a:t>
            </a:r>
            <a:r>
              <a:rPr lang="en-US" dirty="0" err="1">
                <a:latin typeface="Times-Roman"/>
              </a:rPr>
              <a:t>thioether</a:t>
            </a:r>
            <a:r>
              <a:rPr lang="en-US" dirty="0">
                <a:latin typeface="Times-Roman"/>
              </a:rPr>
              <a:t> sulfur centers towards transition metals (</a:t>
            </a:r>
            <a:r>
              <a:rPr lang="en-US" dirty="0">
                <a:latin typeface="MathematicalPi-One"/>
              </a:rPr>
              <a:t> </a:t>
            </a:r>
            <a:r>
              <a:rPr lang="en-US" dirty="0">
                <a:latin typeface="Times-Roman"/>
              </a:rPr>
              <a:t>back-bonding), the geometric change being small through electron balancing according to Fe-S. </a:t>
            </a:r>
            <a:r>
              <a:rPr lang="en-US" b="1" dirty="0">
                <a:latin typeface="Times-Roman"/>
              </a:rPr>
              <a:t>Unsaturated nitrogen ligands </a:t>
            </a:r>
            <a:r>
              <a:rPr lang="en-US" dirty="0">
                <a:latin typeface="Times-Roman"/>
              </a:rPr>
              <a:t>such as the extended </a:t>
            </a:r>
            <a:r>
              <a:rPr lang="en-US" b="1" dirty="0" err="1">
                <a:latin typeface="Times-Roman"/>
              </a:rPr>
              <a:t>porphyrin</a:t>
            </a:r>
            <a:r>
              <a:rPr lang="en-US" dirty="0">
                <a:latin typeface="Times-Roman"/>
              </a:rPr>
              <a:t> </a:t>
            </a:r>
            <a:r>
              <a:rPr lang="en-US" dirty="0">
                <a:latin typeface="MathematicalPi-One"/>
              </a:rPr>
              <a:t> </a:t>
            </a:r>
            <a:r>
              <a:rPr lang="en-US" dirty="0">
                <a:latin typeface="Times-Roman"/>
              </a:rPr>
              <a:t>system also show such an “electron buffer” capacity.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957688" y="44040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-Roman"/>
              </a:rPr>
              <a:t>entatic</a:t>
            </a:r>
            <a:r>
              <a:rPr lang="en-US" b="1" dirty="0">
                <a:solidFill>
                  <a:srgbClr val="002060"/>
                </a:solidFill>
                <a:latin typeface="Times-Roman"/>
              </a:rPr>
              <a:t> state</a:t>
            </a:r>
            <a:r>
              <a:rPr lang="en-US" dirty="0">
                <a:latin typeface="Times-Roman"/>
              </a:rPr>
              <a:t>, the ground state is then situated </a:t>
            </a:r>
            <a:r>
              <a:rPr lang="en-US" i="1" dirty="0">
                <a:latin typeface="Times-Italic"/>
              </a:rPr>
              <a:t>between </a:t>
            </a:r>
            <a:r>
              <a:rPr lang="en-US" dirty="0">
                <a:latin typeface="Times-Roman"/>
              </a:rPr>
              <a:t>the typical structures for each oxidation state</a:t>
            </a:r>
            <a:endParaRPr lang="it-IT" dirty="0"/>
          </a:p>
        </p:txBody>
      </p:sp>
      <p:sp>
        <p:nvSpPr>
          <p:cNvPr id="2" name="Freccia in giù 1"/>
          <p:cNvSpPr/>
          <p:nvPr/>
        </p:nvSpPr>
        <p:spPr>
          <a:xfrm>
            <a:off x="5768622" y="3617822"/>
            <a:ext cx="474132" cy="632178"/>
          </a:xfrm>
          <a:prstGeom prst="down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1856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18401" y="612845"/>
            <a:ext cx="5324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</a:t>
            </a:r>
            <a:r>
              <a:rPr lang="it-IT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and </a:t>
            </a:r>
            <a:r>
              <a:rPr lang="it-IT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Cytochromes</a:t>
            </a:r>
            <a:endParaRPr lang="it-IT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81197" y="1515280"/>
            <a:ext cx="85231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reactions in biochemistry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First, they must be reasonably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fast: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electrons must move through pathways at rates that are biologically useful.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Second, the reactions must be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specific.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65954" y="3918185"/>
            <a:ext cx="102616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Electron transfer in nature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generally occurs through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specific protein-protein complexes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complexes must be sufficiently stable that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recognition of the cognate partner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possible, but not so stable that the lifetime of the complex is so long that it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significantly limits overall electron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flux.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Because of the structural constraints inherent in such a process, biological electron-transfer reactions often must occur with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relatively large distances (&gt; 10 </a:t>
            </a:r>
            <a:r>
              <a:rPr lang="en-US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Å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between donor and acceptor.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68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7116" y="1668053"/>
            <a:ext cx="64565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Method: preparation of artificial donor-acceptor pairs.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first example involved attachment of a (RU(NH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group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histidine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33 on the surface of horse-heart cytochrome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" name="Rettangolo 4"/>
          <p:cNvSpPr/>
          <p:nvPr/>
        </p:nvSpPr>
        <p:spPr>
          <a:xfrm>
            <a:off x="147116" y="38953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distance between redox centers is approximately</a:t>
            </a:r>
          </a:p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it-IT" b="1" dirty="0">
                <a:latin typeface="Times" panose="02020603050405020304" pitchFamily="18" charset="0"/>
                <a:cs typeface="Times" panose="02020603050405020304" pitchFamily="18" charset="0"/>
              </a:rPr>
              <a:t>Å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245" y="381338"/>
            <a:ext cx="6077755" cy="555661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818575" y="475918"/>
            <a:ext cx="7609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080"/>
                </a:solidFill>
                <a:latin typeface="Helvetica-BoldOblique"/>
              </a:rPr>
              <a:t>How to prove the happening of such a distant ET?</a:t>
            </a:r>
            <a:endParaRPr lang="it-IT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0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31121" y="5770188"/>
            <a:ext cx="8264230" cy="4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it-IT" altLang="it-IT" b="1" dirty="0">
                <a:solidFill>
                  <a:srgbClr val="0066FF"/>
                </a:solidFill>
              </a:rPr>
              <a:t>[Co(NH</a:t>
            </a:r>
            <a:r>
              <a:rPr lang="it-IT" altLang="it-IT" b="1" baseline="-25000" dirty="0">
                <a:solidFill>
                  <a:srgbClr val="0066FF"/>
                </a:solidFill>
              </a:rPr>
              <a:t>3</a:t>
            </a:r>
            <a:r>
              <a:rPr lang="it-IT" altLang="it-IT" b="1" dirty="0">
                <a:solidFill>
                  <a:srgbClr val="0066FF"/>
                </a:solidFill>
              </a:rPr>
              <a:t>)</a:t>
            </a:r>
            <a:r>
              <a:rPr lang="it-IT" altLang="it-IT" b="1" baseline="-25000" dirty="0">
                <a:solidFill>
                  <a:srgbClr val="0066FF"/>
                </a:solidFill>
              </a:rPr>
              <a:t>5</a:t>
            </a:r>
            <a:r>
              <a:rPr lang="it-IT" altLang="it-IT" b="1" dirty="0">
                <a:solidFill>
                  <a:srgbClr val="0066FF"/>
                </a:solidFill>
              </a:rPr>
              <a:t>Cl]</a:t>
            </a:r>
            <a:r>
              <a:rPr lang="it-IT" altLang="it-IT" b="1" baseline="30000" dirty="0">
                <a:solidFill>
                  <a:srgbClr val="0066FF"/>
                </a:solidFill>
              </a:rPr>
              <a:t>2+</a:t>
            </a:r>
            <a:r>
              <a:rPr lang="it-IT" altLang="it-IT" b="1" dirty="0">
                <a:solidFill>
                  <a:srgbClr val="0066FF"/>
                </a:solidFill>
              </a:rPr>
              <a:t> + [Cr(H</a:t>
            </a:r>
            <a:r>
              <a:rPr lang="it-IT" altLang="it-IT" b="1" baseline="-25000" dirty="0">
                <a:solidFill>
                  <a:srgbClr val="0066FF"/>
                </a:solidFill>
              </a:rPr>
              <a:t>2</a:t>
            </a:r>
            <a:r>
              <a:rPr lang="it-IT" altLang="it-IT" b="1" dirty="0">
                <a:solidFill>
                  <a:srgbClr val="0066FF"/>
                </a:solidFill>
              </a:rPr>
              <a:t>O)</a:t>
            </a:r>
            <a:r>
              <a:rPr lang="it-IT" altLang="it-IT" b="1" baseline="-25000" dirty="0">
                <a:solidFill>
                  <a:srgbClr val="0066FF"/>
                </a:solidFill>
              </a:rPr>
              <a:t>6</a:t>
            </a:r>
            <a:r>
              <a:rPr lang="it-IT" altLang="it-IT" b="1" dirty="0">
                <a:solidFill>
                  <a:srgbClr val="0066FF"/>
                </a:solidFill>
              </a:rPr>
              <a:t>]</a:t>
            </a:r>
            <a:r>
              <a:rPr lang="it-IT" altLang="it-IT" b="1" baseline="30000" dirty="0">
                <a:solidFill>
                  <a:srgbClr val="0066FF"/>
                </a:solidFill>
              </a:rPr>
              <a:t>2+</a:t>
            </a:r>
            <a:r>
              <a:rPr lang="it-IT" altLang="it-IT" b="1" dirty="0">
                <a:solidFill>
                  <a:srgbClr val="0066FF"/>
                </a:solidFill>
              </a:rPr>
              <a:t>  </a:t>
            </a:r>
            <a:r>
              <a:rPr lang="it-IT" altLang="it-IT" b="1" dirty="0">
                <a:solidFill>
                  <a:srgbClr val="0066FF"/>
                </a:solidFill>
                <a:sym typeface="Wingdings" panose="05000000000000000000" pitchFamily="2" charset="2"/>
              </a:rPr>
              <a:t>  [Co(H</a:t>
            </a:r>
            <a:r>
              <a:rPr lang="it-IT" altLang="it-IT" b="1" baseline="-25000" dirty="0">
                <a:solidFill>
                  <a:srgbClr val="0066FF"/>
                </a:solidFill>
                <a:sym typeface="Wingdings" panose="05000000000000000000" pitchFamily="2" charset="2"/>
              </a:rPr>
              <a:t>2</a:t>
            </a:r>
            <a:r>
              <a:rPr lang="it-IT" altLang="it-IT" b="1" dirty="0">
                <a:solidFill>
                  <a:srgbClr val="0066FF"/>
                </a:solidFill>
                <a:sym typeface="Wingdings" panose="05000000000000000000" pitchFamily="2" charset="2"/>
              </a:rPr>
              <a:t>O)</a:t>
            </a:r>
            <a:r>
              <a:rPr lang="it-IT" altLang="it-IT" b="1" baseline="-25000" dirty="0">
                <a:solidFill>
                  <a:srgbClr val="0066FF"/>
                </a:solidFill>
                <a:sym typeface="Wingdings" panose="05000000000000000000" pitchFamily="2" charset="2"/>
              </a:rPr>
              <a:t>6</a:t>
            </a:r>
            <a:r>
              <a:rPr lang="it-IT" altLang="it-IT" b="1" dirty="0">
                <a:solidFill>
                  <a:srgbClr val="0066FF"/>
                </a:solidFill>
                <a:sym typeface="Wingdings" panose="05000000000000000000" pitchFamily="2" charset="2"/>
              </a:rPr>
              <a:t>]</a:t>
            </a:r>
            <a:r>
              <a:rPr lang="it-IT" altLang="it-IT" b="1" baseline="30000" dirty="0">
                <a:solidFill>
                  <a:srgbClr val="0066FF"/>
                </a:solidFill>
                <a:sym typeface="Wingdings" panose="05000000000000000000" pitchFamily="2" charset="2"/>
              </a:rPr>
              <a:t>2+</a:t>
            </a:r>
            <a:r>
              <a:rPr lang="it-IT" altLang="it-IT" b="1" dirty="0">
                <a:solidFill>
                  <a:srgbClr val="0066FF"/>
                </a:solidFill>
                <a:sym typeface="Wingdings" panose="05000000000000000000" pitchFamily="2" charset="2"/>
              </a:rPr>
              <a:t> + [Cr(H</a:t>
            </a:r>
            <a:r>
              <a:rPr lang="it-IT" altLang="it-IT" b="1" baseline="-25000" dirty="0">
                <a:solidFill>
                  <a:srgbClr val="0066FF"/>
                </a:solidFill>
                <a:sym typeface="Wingdings" panose="05000000000000000000" pitchFamily="2" charset="2"/>
              </a:rPr>
              <a:t>2</a:t>
            </a:r>
            <a:r>
              <a:rPr lang="it-IT" altLang="it-IT" b="1" dirty="0">
                <a:solidFill>
                  <a:srgbClr val="0066FF"/>
                </a:solidFill>
                <a:sym typeface="Wingdings" panose="05000000000000000000" pitchFamily="2" charset="2"/>
              </a:rPr>
              <a:t>O)</a:t>
            </a:r>
            <a:r>
              <a:rPr lang="it-IT" altLang="it-IT" b="1" baseline="-25000" dirty="0">
                <a:solidFill>
                  <a:srgbClr val="0066FF"/>
                </a:solidFill>
                <a:sym typeface="Wingdings" panose="05000000000000000000" pitchFamily="2" charset="2"/>
              </a:rPr>
              <a:t>5</a:t>
            </a:r>
            <a:r>
              <a:rPr lang="it-IT" altLang="it-IT" b="1" dirty="0">
                <a:solidFill>
                  <a:srgbClr val="0066FF"/>
                </a:solidFill>
                <a:sym typeface="Wingdings" panose="05000000000000000000" pitchFamily="2" charset="2"/>
              </a:rPr>
              <a:t>Cl]</a:t>
            </a:r>
            <a:r>
              <a:rPr lang="it-IT" altLang="it-IT" b="1" baseline="30000" dirty="0">
                <a:solidFill>
                  <a:srgbClr val="0066FF"/>
                </a:solidFill>
                <a:sym typeface="Wingdings" panose="05000000000000000000" pitchFamily="2" charset="2"/>
              </a:rPr>
              <a:t>2+</a:t>
            </a:r>
            <a:r>
              <a:rPr lang="it-IT" altLang="it-IT" b="1" dirty="0">
                <a:solidFill>
                  <a:srgbClr val="0066FF"/>
                </a:solidFill>
                <a:sym typeface="Wingdings" panose="05000000000000000000" pitchFamily="2" charset="2"/>
              </a:rPr>
              <a:t> + 5NH</a:t>
            </a:r>
            <a:r>
              <a:rPr lang="it-IT" altLang="it-IT" b="1" baseline="-25000" dirty="0">
                <a:solidFill>
                  <a:srgbClr val="0066FF"/>
                </a:solidFill>
                <a:sym typeface="Wingdings" panose="05000000000000000000" pitchFamily="2" charset="2"/>
              </a:rPr>
              <a:t>4</a:t>
            </a:r>
            <a:r>
              <a:rPr lang="it-IT" altLang="it-IT" b="1" baseline="30000" dirty="0">
                <a:solidFill>
                  <a:srgbClr val="0066FF"/>
                </a:solidFill>
                <a:sym typeface="Wingdings" panose="05000000000000000000" pitchFamily="2" charset="2"/>
              </a:rPr>
              <a:t>+</a:t>
            </a:r>
            <a:endParaRPr lang="it-IT" altLang="it-IT" b="1" baseline="30000" dirty="0">
              <a:solidFill>
                <a:srgbClr val="0066FF"/>
              </a:solidFill>
            </a:endParaRPr>
          </a:p>
        </p:txBody>
      </p:sp>
      <p:pic>
        <p:nvPicPr>
          <p:cNvPr id="5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7" y="1055043"/>
            <a:ext cx="7141043" cy="453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740247" y="510512"/>
            <a:ext cx="29338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Inner-sphere example</a:t>
            </a:r>
            <a:endParaRPr lang="it-IT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617768" y="2236129"/>
            <a:ext cx="39872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transfer of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chloride ion from the Co(III) to the Cr(II) center in this reaction proves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the transition state for the electron-transfer step consists of a bridged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binuclear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122171" y="5588173"/>
            <a:ext cx="5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b="1" dirty="0">
                <a:solidFill>
                  <a:srgbClr val="0066FF"/>
                </a:solidFill>
              </a:rPr>
              <a:t>5H</a:t>
            </a:r>
            <a:r>
              <a:rPr lang="it-IT" altLang="it-IT" b="1" baseline="30000" dirty="0">
                <a:solidFill>
                  <a:srgbClr val="0066FF"/>
                </a:solidFill>
              </a:rPr>
              <a:t>+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1148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46" y="2546004"/>
            <a:ext cx="9780952" cy="75238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031527" y="1497738"/>
            <a:ext cx="4831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reduction of the surface-bound ruthenium complex photochemical or pulse radiolysis means</a:t>
            </a:r>
            <a:endParaRPr lang="it-IT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110857" y="1497738"/>
            <a:ext cx="579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Intramolecular</a:t>
            </a: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electron transfer,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presumed to occur over the known long distance, is then monitored as reduction </a:t>
            </a: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Fe(III)</a:t>
            </a:r>
          </a:p>
        </p:txBody>
      </p:sp>
      <p:sp>
        <p:nvSpPr>
          <p:cNvPr id="7" name="Rettangolo 6"/>
          <p:cNvSpPr/>
          <p:nvPr/>
        </p:nvSpPr>
        <p:spPr>
          <a:xfrm>
            <a:off x="2542391" y="4075668"/>
            <a:ext cx="6641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rate for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intramolecular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electron transfer is approximately 30 s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is essentially independent of temperature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690690" y="5840779"/>
            <a:ext cx="6840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long-distance electron-transfer processes do, indeed, occur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391033" y="688140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Process: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0204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18575" y="475918"/>
            <a:ext cx="9273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080"/>
                </a:solidFill>
                <a:latin typeface="Helvetica-BoldOblique"/>
              </a:rPr>
              <a:t>Cytochrome C a model to prove Marcus inverted region in intermolecular ET?</a:t>
            </a:r>
            <a:endParaRPr lang="it-IT" dirty="0">
              <a:solidFill>
                <a:srgbClr val="00808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535288" y="2016035"/>
            <a:ext cx="88053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Cytochrome c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moderate reorganization energy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mostly due to solvation effects, known to exhibit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inverted region kinetics at ΔGº ≈ –1 V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fixed-distance ET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</a:t>
            </a:r>
            <a:r>
              <a:rPr lang="en-US" sz="2000" b="1" baseline="-25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</a:t>
            </a:r>
            <a:r>
              <a:rPr lang="en-US" sz="2000" b="1" baseline="30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2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reduction potentials well-matched for SET with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cytochrome 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provide ΔGº ≈ –1 V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7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36" y="1589017"/>
            <a:ext cx="10494335" cy="436478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56436" y="6098473"/>
            <a:ext cx="11082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etica-BoldOblique"/>
              </a:rPr>
              <a:t>1. For intermolecular ET, observed rate is limited by diffusion (</a:t>
            </a:r>
            <a:r>
              <a:rPr lang="en-US" b="1" dirty="0" err="1">
                <a:latin typeface="Helvetica-BoldOblique"/>
              </a:rPr>
              <a:t>k</a:t>
            </a:r>
            <a:r>
              <a:rPr lang="en-US" sz="1100" b="1" dirty="0" err="1">
                <a:latin typeface="Helvetica-Bold"/>
              </a:rPr>
              <a:t>obs</a:t>
            </a:r>
            <a:r>
              <a:rPr lang="en-US" sz="1100" b="1" dirty="0">
                <a:latin typeface="Helvetica-Bold"/>
              </a:rPr>
              <a:t> </a:t>
            </a:r>
            <a:r>
              <a:rPr lang="en-US" b="1" dirty="0">
                <a:latin typeface="Helvetica-Bold"/>
              </a:rPr>
              <a:t>= </a:t>
            </a:r>
            <a:r>
              <a:rPr lang="en-US" b="1" dirty="0" err="1">
                <a:latin typeface="Helvetica-BoldOblique"/>
              </a:rPr>
              <a:t>k</a:t>
            </a:r>
            <a:r>
              <a:rPr lang="en-US" sz="1100" b="1" dirty="0" err="1">
                <a:latin typeface="Helvetica-Bold"/>
              </a:rPr>
              <a:t>diff</a:t>
            </a:r>
            <a:r>
              <a:rPr lang="en-US" sz="1100" b="1" dirty="0">
                <a:latin typeface="Helvetica-Bold"/>
              </a:rPr>
              <a:t> </a:t>
            </a:r>
            <a:r>
              <a:rPr lang="en-US" b="1" dirty="0">
                <a:latin typeface="Helvetica-Bold"/>
              </a:rPr>
              <a:t>when </a:t>
            </a:r>
            <a:r>
              <a:rPr lang="en-US" b="1" dirty="0" err="1">
                <a:latin typeface="Helvetica-BoldOblique"/>
              </a:rPr>
              <a:t>k</a:t>
            </a:r>
            <a:r>
              <a:rPr lang="en-US" sz="1100" b="1" dirty="0" err="1">
                <a:latin typeface="Helvetica-Bold"/>
              </a:rPr>
              <a:t>ET</a:t>
            </a:r>
            <a:r>
              <a:rPr lang="en-US" sz="1100" b="1" dirty="0">
                <a:latin typeface="Helvetica-Bold"/>
              </a:rPr>
              <a:t> </a:t>
            </a:r>
            <a:r>
              <a:rPr lang="en-US" b="1" dirty="0">
                <a:latin typeface="Helvetica-Bold"/>
              </a:rPr>
              <a:t>&gt;&gt; </a:t>
            </a:r>
            <a:r>
              <a:rPr lang="en-US" b="1" dirty="0" err="1">
                <a:latin typeface="Helvetica-BoldOblique"/>
              </a:rPr>
              <a:t>k</a:t>
            </a:r>
            <a:r>
              <a:rPr lang="en-US" sz="1100" b="1" dirty="0" err="1">
                <a:latin typeface="Helvetica-Bold"/>
              </a:rPr>
              <a:t>diff</a:t>
            </a:r>
            <a:r>
              <a:rPr lang="en-US" b="1" dirty="0">
                <a:latin typeface="Helvetica-Bold"/>
              </a:rPr>
              <a:t>)</a:t>
            </a:r>
          </a:p>
          <a:p>
            <a:r>
              <a:rPr lang="en-US" b="1" dirty="0">
                <a:latin typeface="Helvetica-BoldOblique"/>
              </a:rPr>
              <a:t>2. To escape the diffusion "leveling effect,"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Helvetica-BoldOblique"/>
              </a:rPr>
              <a:t>G</a:t>
            </a:r>
            <a:r>
              <a:rPr lang="en-US" b="1" dirty="0">
                <a:latin typeface="Helvetica-Bold"/>
              </a:rPr>
              <a:t>º </a:t>
            </a:r>
            <a:r>
              <a:rPr lang="en-US" b="1" dirty="0">
                <a:latin typeface="Helvetica-BoldOblique"/>
              </a:rPr>
              <a:t>must be very, very negative (difficult to achieve)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69973" y="325015"/>
            <a:ext cx="8793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008080"/>
                </a:solidFill>
              </a:rPr>
              <a:t>Practically</a:t>
            </a:r>
            <a:r>
              <a:rPr lang="it-IT" sz="2000" dirty="0">
                <a:solidFill>
                  <a:srgbClr val="008080"/>
                </a:solidFill>
              </a:rPr>
              <a:t>, </a:t>
            </a:r>
            <a:r>
              <a:rPr lang="it-IT" sz="2000" dirty="0" err="1">
                <a:solidFill>
                  <a:srgbClr val="008080"/>
                </a:solidFill>
              </a:rPr>
              <a:t>it</a:t>
            </a:r>
            <a:r>
              <a:rPr lang="it-IT" sz="2000" dirty="0">
                <a:solidFill>
                  <a:srgbClr val="008080"/>
                </a:solidFill>
              </a:rPr>
              <a:t> can be </a:t>
            </a:r>
            <a:r>
              <a:rPr lang="it-IT" sz="2000" dirty="0" err="1">
                <a:solidFill>
                  <a:srgbClr val="008080"/>
                </a:solidFill>
              </a:rPr>
              <a:t>only</a:t>
            </a:r>
            <a:r>
              <a:rPr lang="it-IT" sz="2000" dirty="0">
                <a:solidFill>
                  <a:srgbClr val="008080"/>
                </a:solidFill>
              </a:rPr>
              <a:t> </a:t>
            </a:r>
            <a:r>
              <a:rPr lang="it-IT" sz="2000" dirty="0" err="1">
                <a:solidFill>
                  <a:srgbClr val="008080"/>
                </a:solidFill>
              </a:rPr>
              <a:t>observed</a:t>
            </a:r>
            <a:r>
              <a:rPr lang="it-IT" sz="2000" dirty="0">
                <a:solidFill>
                  <a:srgbClr val="008080"/>
                </a:solidFill>
              </a:rPr>
              <a:t> for </a:t>
            </a:r>
            <a:r>
              <a:rPr lang="it-IT" sz="2000" b="1" dirty="0" err="1">
                <a:solidFill>
                  <a:srgbClr val="008080"/>
                </a:solidFill>
              </a:rPr>
              <a:t>intramolecular</a:t>
            </a:r>
            <a:r>
              <a:rPr lang="it-IT" sz="2000" b="1" dirty="0">
                <a:solidFill>
                  <a:srgbClr val="008080"/>
                </a:solidFill>
              </a:rPr>
              <a:t> ET</a:t>
            </a:r>
          </a:p>
          <a:p>
            <a:endParaRPr lang="it-IT" sz="2000" b="1" dirty="0">
              <a:solidFill>
                <a:srgbClr val="008080"/>
              </a:solidFill>
            </a:endParaRPr>
          </a:p>
          <a:p>
            <a:r>
              <a:rPr lang="it-IT" sz="2000" b="1" dirty="0" err="1">
                <a:solidFill>
                  <a:srgbClr val="008080"/>
                </a:solidFill>
              </a:rPr>
              <a:t>Why</a:t>
            </a:r>
            <a:r>
              <a:rPr lang="it-IT" sz="2000" b="1" dirty="0">
                <a:solidFill>
                  <a:srgbClr val="00808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81955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91" y="89149"/>
            <a:ext cx="11813147" cy="328798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43465" y="411880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>
                <a:latin typeface="Helvetica" panose="020B0604020202020204" pitchFamily="34" charset="0"/>
              </a:rPr>
              <a:t>When</a:t>
            </a:r>
            <a:r>
              <a:rPr lang="it-IT" dirty="0">
                <a:latin typeface="Helvetica" panose="020B0604020202020204" pitchFamily="34" charset="0"/>
              </a:rPr>
              <a:t> </a:t>
            </a:r>
            <a:r>
              <a:rPr lang="it-IT" dirty="0" err="1">
                <a:latin typeface="Helvetica" panose="020B0604020202020204" pitchFamily="34" charset="0"/>
              </a:rPr>
              <a:t>we</a:t>
            </a:r>
            <a:r>
              <a:rPr lang="it-IT" dirty="0">
                <a:latin typeface="Helvetica" panose="020B0604020202020204" pitchFamily="34" charset="0"/>
              </a:rPr>
              <a:t> </a:t>
            </a:r>
            <a:r>
              <a:rPr lang="it-IT" dirty="0" err="1">
                <a:latin typeface="Helvetica" panose="020B0604020202020204" pitchFamily="34" charset="0"/>
              </a:rPr>
              <a:t>substitute</a:t>
            </a:r>
            <a:r>
              <a:rPr lang="it-IT" dirty="0">
                <a:latin typeface="Helvetica" panose="020B0604020202020204" pitchFamily="34" charset="0"/>
              </a:rPr>
              <a:t> L to </a:t>
            </a:r>
            <a:r>
              <a:rPr lang="it-IT" dirty="0" err="1">
                <a:latin typeface="Helvetica" panose="020B0604020202020204" pitchFamily="34" charset="0"/>
              </a:rPr>
              <a:t>modify</a:t>
            </a:r>
            <a:r>
              <a:rPr lang="it-IT" dirty="0">
                <a:latin typeface="Helvetica" panose="020B0604020202020204" pitchFamily="34" charset="0"/>
              </a:rPr>
              <a:t> </a:t>
            </a:r>
            <a:r>
              <a:rPr lang="el-GR" dirty="0">
                <a:latin typeface="Helvetica" panose="020B0604020202020204" pitchFamily="34" charset="0"/>
              </a:rPr>
              <a:t>Δ</a:t>
            </a:r>
            <a:r>
              <a:rPr lang="it-IT" dirty="0">
                <a:latin typeface="Helvetica" panose="020B0604020202020204" pitchFamily="34" charset="0"/>
              </a:rPr>
              <a:t>G</a:t>
            </a:r>
            <a:r>
              <a:rPr lang="it-IT" baseline="-25000" dirty="0">
                <a:latin typeface="Helvetica" panose="020B0604020202020204" pitchFamily="34" charset="0"/>
              </a:rPr>
              <a:t>0</a:t>
            </a:r>
            <a:r>
              <a:rPr lang="it-IT" dirty="0">
                <a:latin typeface="Helvetica" panose="020B0604020202020204" pitchFamily="34" charset="0"/>
              </a:rPr>
              <a:t>:</a:t>
            </a:r>
          </a:p>
          <a:p>
            <a:endParaRPr lang="it-IT" dirty="0">
              <a:solidFill>
                <a:srgbClr val="004081"/>
              </a:solidFill>
              <a:latin typeface="Helvetica" panose="020B0604020202020204" pitchFamily="34" charset="0"/>
            </a:endParaRPr>
          </a:p>
          <a:p>
            <a:r>
              <a:rPr lang="it-IT" dirty="0" err="1">
                <a:solidFill>
                  <a:srgbClr val="004081"/>
                </a:solidFill>
                <a:latin typeface="Helvetica" panose="020B0604020202020204" pitchFamily="34" charset="0"/>
              </a:rPr>
              <a:t>diffusion</a:t>
            </a:r>
            <a:r>
              <a:rPr lang="it-IT" dirty="0">
                <a:solidFill>
                  <a:srgbClr val="004081"/>
                </a:solidFill>
                <a:latin typeface="Helvetica" panose="020B0604020202020204" pitchFamily="34" charset="0"/>
              </a:rPr>
              <a:t> </a:t>
            </a:r>
            <a:r>
              <a:rPr lang="it-IT" dirty="0" err="1">
                <a:solidFill>
                  <a:srgbClr val="004081"/>
                </a:solidFill>
                <a:latin typeface="Helvetica" panose="020B0604020202020204" pitchFamily="34" charset="0"/>
              </a:rPr>
              <a:t>limit</a:t>
            </a:r>
            <a:r>
              <a:rPr lang="it-IT" dirty="0">
                <a:solidFill>
                  <a:srgbClr val="004081"/>
                </a:solidFill>
                <a:latin typeface="Helvetica" panose="020B0604020202020204" pitchFamily="34" charset="0"/>
              </a:rPr>
              <a:t> = </a:t>
            </a:r>
            <a:r>
              <a:rPr lang="it-IT" dirty="0" err="1">
                <a:solidFill>
                  <a:srgbClr val="004081"/>
                </a:solidFill>
                <a:latin typeface="Helvetica-Oblique"/>
              </a:rPr>
              <a:t>k</a:t>
            </a:r>
            <a:r>
              <a:rPr lang="it-IT" dirty="0" err="1">
                <a:solidFill>
                  <a:srgbClr val="004081"/>
                </a:solidFill>
                <a:latin typeface="Helvetica" panose="020B0604020202020204" pitchFamily="34" charset="0"/>
              </a:rPr>
              <a:t>diff</a:t>
            </a:r>
            <a:r>
              <a:rPr lang="it-IT" dirty="0">
                <a:solidFill>
                  <a:srgbClr val="004081"/>
                </a:solidFill>
                <a:latin typeface="Helvetica" panose="020B0604020202020204" pitchFamily="34" charset="0"/>
              </a:rPr>
              <a:t> = 8.8 </a:t>
            </a:r>
            <a:r>
              <a:rPr lang="it-IT" dirty="0">
                <a:solidFill>
                  <a:srgbClr val="004081"/>
                </a:solidFill>
                <a:latin typeface="Symbol" panose="05050102010706020507" pitchFamily="18" charset="2"/>
              </a:rPr>
              <a:t>× </a:t>
            </a:r>
            <a:r>
              <a:rPr lang="it-IT" dirty="0">
                <a:solidFill>
                  <a:srgbClr val="004081"/>
                </a:solidFill>
                <a:latin typeface="Helvetica" panose="020B0604020202020204" pitchFamily="34" charset="0"/>
              </a:rPr>
              <a:t>10</a:t>
            </a:r>
            <a:r>
              <a:rPr lang="it-IT" baseline="30000" dirty="0">
                <a:solidFill>
                  <a:srgbClr val="004081"/>
                </a:solidFill>
                <a:latin typeface="Helvetica" panose="020B0604020202020204" pitchFamily="34" charset="0"/>
              </a:rPr>
              <a:t>8</a:t>
            </a:r>
          </a:p>
          <a:p>
            <a:r>
              <a:rPr lang="en-US" dirty="0" err="1">
                <a:solidFill>
                  <a:srgbClr val="004081"/>
                </a:solidFill>
                <a:latin typeface="Helvetica-Oblique"/>
              </a:rPr>
              <a:t>k</a:t>
            </a:r>
            <a:r>
              <a:rPr lang="en-US" dirty="0" err="1">
                <a:solidFill>
                  <a:srgbClr val="004081"/>
                </a:solidFill>
                <a:latin typeface="Helvetica" panose="020B0604020202020204" pitchFamily="34" charset="0"/>
              </a:rPr>
              <a:t>obs</a:t>
            </a:r>
            <a:r>
              <a:rPr lang="en-US" dirty="0">
                <a:solidFill>
                  <a:srgbClr val="004081"/>
                </a:solidFill>
                <a:latin typeface="Helvetica" panose="020B0604020202020204" pitchFamily="34" charset="0"/>
              </a:rPr>
              <a:t> &lt; </a:t>
            </a:r>
            <a:r>
              <a:rPr lang="en-US" dirty="0" err="1">
                <a:solidFill>
                  <a:srgbClr val="004081"/>
                </a:solidFill>
                <a:latin typeface="Helvetica-Oblique"/>
              </a:rPr>
              <a:t>k</a:t>
            </a:r>
            <a:r>
              <a:rPr lang="en-US" dirty="0" err="1">
                <a:solidFill>
                  <a:srgbClr val="004081"/>
                </a:solidFill>
                <a:latin typeface="Helvetica" panose="020B0604020202020204" pitchFamily="34" charset="0"/>
              </a:rPr>
              <a:t>diff</a:t>
            </a:r>
            <a:r>
              <a:rPr lang="en-US" dirty="0">
                <a:solidFill>
                  <a:srgbClr val="004081"/>
                </a:solidFill>
                <a:latin typeface="Helvetica" panose="020B0604020202020204" pitchFamily="34" charset="0"/>
              </a:rPr>
              <a:t> in all cases</a:t>
            </a:r>
          </a:p>
          <a:p>
            <a:endParaRPr lang="en-US" dirty="0">
              <a:solidFill>
                <a:srgbClr val="004081"/>
              </a:solidFill>
              <a:latin typeface="Helvetica" panose="020B0604020202020204" pitchFamily="34" charset="0"/>
            </a:endParaRPr>
          </a:p>
          <a:p>
            <a:endParaRPr lang="en-US" dirty="0">
              <a:solidFill>
                <a:srgbClr val="004081"/>
              </a:solidFill>
              <a:latin typeface="Helvetica" panose="020B0604020202020204" pitchFamily="34" charset="0"/>
            </a:endParaRPr>
          </a:p>
          <a:p>
            <a:r>
              <a:rPr lang="en-US" b="1" dirty="0">
                <a:solidFill>
                  <a:srgbClr val="004081"/>
                </a:solidFill>
                <a:latin typeface="Helvetica-BoldOblique"/>
              </a:rPr>
              <a:t>inverted region should be apparent</a:t>
            </a:r>
            <a:endParaRPr lang="it-IT" dirty="0"/>
          </a:p>
        </p:txBody>
      </p:sp>
      <p:sp>
        <p:nvSpPr>
          <p:cNvPr id="6" name="Freccia in giù 5"/>
          <p:cNvSpPr/>
          <p:nvPr/>
        </p:nvSpPr>
        <p:spPr>
          <a:xfrm>
            <a:off x="2144889" y="5399331"/>
            <a:ext cx="293511" cy="3580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5350932" y="4809067"/>
            <a:ext cx="1964266" cy="690243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184" y="3849511"/>
            <a:ext cx="3837909" cy="300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3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29907" y="1634259"/>
            <a:ext cx="8968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do not now know of any inner-sphere electron-transfer reactions that involve a pair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metalloproteins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Although such a mechanism cannot be ruled out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priori, the steric barrier to formation of the requisite ligand-bridged transition state would appear to be formidable.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037907" y="3952343"/>
            <a:ext cx="81971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theoretical relationships between the equilibrium and rate constants have been derived by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Marcus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outer-sphere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electron-transfer reactions.</a:t>
            </a:r>
            <a:endParaRPr lang="it-IT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9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52354" y="451415"/>
            <a:ext cx="5324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Marcus </a:t>
            </a:r>
            <a:r>
              <a:rPr lang="it-IT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it-IT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64267" y="1658191"/>
            <a:ext cx="8524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Originally introduced by R. A. Marcus in 1956 as a method for calculating rates of electron transfer in outer-sphere processes. It has since been extended and refined significantly to address a variety of different types of transformations.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234017" y="3367406"/>
            <a:ext cx="8254410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utility?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■ electron transfer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inorganic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organometallic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■ electron transfer in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■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atom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-transfer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atom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transfer, PCET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■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-transfer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■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-transfer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e.g. SN2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90315" y="6317986"/>
            <a:ext cx="3347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A0033"/>
                </a:solidFill>
                <a:latin typeface="Helvetica" panose="020B0604020202020204" pitchFamily="34" charset="0"/>
              </a:rPr>
              <a:t>Nobel Prize in Chemistry, 1992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5330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Generazione immagine completata">
            <a:extLst>
              <a:ext uri="{FF2B5EF4-FFF2-40B4-BE49-F238E27FC236}">
                <a16:creationId xmlns:a16="http://schemas.microsoft.com/office/drawing/2014/main" id="{CC3E20AA-10E0-1332-FFDB-C0AE293C9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109865" cy="310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Immagine 5" descr="Immagine che contiene testo, diagramma, linea, schermata&#10;&#10;Il contenuto generato dall'IA potrebbe non essere corretto.">
            <a:extLst>
              <a:ext uri="{FF2B5EF4-FFF2-40B4-BE49-F238E27FC236}">
                <a16:creationId xmlns:a16="http://schemas.microsoft.com/office/drawing/2014/main" id="{42AE163E-2D81-D591-D67E-9745BCB40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57" y="652646"/>
            <a:ext cx="8961521" cy="597434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A1AC6649-43AD-150A-0D5C-46DC95B1ECDC}"/>
              </a:ext>
            </a:extLst>
          </p:cNvPr>
          <p:cNvSpPr/>
          <p:nvPr/>
        </p:nvSpPr>
        <p:spPr>
          <a:xfrm>
            <a:off x="7969718" y="3276599"/>
            <a:ext cx="1944303" cy="660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66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2" y="314447"/>
            <a:ext cx="6902860" cy="642631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633" y="2594723"/>
            <a:ext cx="4506330" cy="79741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966932" y="3689124"/>
            <a:ext cx="36717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rgbClr val="000000"/>
                </a:solidFill>
                <a:latin typeface="Helvetica-BoldOblique"/>
              </a:rPr>
              <a:t>simple</a:t>
            </a:r>
            <a:r>
              <a:rPr lang="it-IT" b="1" dirty="0">
                <a:solidFill>
                  <a:srgbClr val="000000"/>
                </a:solidFill>
                <a:latin typeface="Helvetica-BoldOblique"/>
              </a:rPr>
              <a:t> </a:t>
            </a:r>
            <a:r>
              <a:rPr lang="it-IT" b="1" dirty="0" err="1">
                <a:solidFill>
                  <a:srgbClr val="000000"/>
                </a:solidFill>
                <a:latin typeface="Helvetica-BoldOblique"/>
              </a:rPr>
              <a:t>diatomic</a:t>
            </a:r>
            <a:r>
              <a:rPr lang="it-IT" b="1" dirty="0">
                <a:solidFill>
                  <a:srgbClr val="000000"/>
                </a:solidFill>
                <a:latin typeface="Helvetica-BoldOblique"/>
              </a:rPr>
              <a:t> </a:t>
            </a:r>
            <a:r>
              <a:rPr lang="it-IT" b="1" dirty="0" err="1">
                <a:solidFill>
                  <a:srgbClr val="000000"/>
                </a:solidFill>
                <a:latin typeface="Helvetica-BoldOblique"/>
              </a:rPr>
              <a:t>system</a:t>
            </a:r>
            <a:r>
              <a:rPr lang="it-IT" b="1" dirty="0">
                <a:solidFill>
                  <a:srgbClr val="000000"/>
                </a:solidFill>
                <a:latin typeface="Helvetica-BoldOblique"/>
              </a:rPr>
              <a:t>:</a:t>
            </a:r>
          </a:p>
          <a:p>
            <a:r>
              <a:rPr lang="it-IT" dirty="0" err="1">
                <a:solidFill>
                  <a:srgbClr val="000000"/>
                </a:solidFill>
                <a:latin typeface="Helvetica-Oblique"/>
              </a:rPr>
              <a:t>wells</a:t>
            </a:r>
            <a:r>
              <a:rPr lang="it-IT" dirty="0">
                <a:solidFill>
                  <a:srgbClr val="000000"/>
                </a:solidFill>
                <a:latin typeface="Helvetica-Oblique"/>
              </a:rPr>
              <a:t> are Morse </a:t>
            </a:r>
            <a:r>
              <a:rPr lang="it-IT" dirty="0" err="1">
                <a:solidFill>
                  <a:srgbClr val="000000"/>
                </a:solidFill>
                <a:latin typeface="Helvetica-Oblique"/>
              </a:rPr>
              <a:t>potentials</a:t>
            </a:r>
            <a:endParaRPr lang="it-IT" dirty="0">
              <a:solidFill>
                <a:srgbClr val="000000"/>
              </a:solidFill>
              <a:latin typeface="Helvetica-Oblique"/>
            </a:endParaRPr>
          </a:p>
          <a:p>
            <a:endParaRPr lang="it-IT" dirty="0">
              <a:solidFill>
                <a:srgbClr val="000000"/>
              </a:solidFill>
              <a:latin typeface="Helvetica-Oblique"/>
            </a:endParaRPr>
          </a:p>
          <a:p>
            <a:endParaRPr lang="it-IT" dirty="0">
              <a:solidFill>
                <a:srgbClr val="000000"/>
              </a:solidFill>
              <a:latin typeface="Helvetica-Oblique"/>
            </a:endParaRPr>
          </a:p>
          <a:p>
            <a:r>
              <a:rPr lang="it-IT" b="1" dirty="0" err="1">
                <a:solidFill>
                  <a:srgbClr val="000000"/>
                </a:solidFill>
                <a:latin typeface="Helvetica-BoldOblique"/>
              </a:rPr>
              <a:t>complex</a:t>
            </a:r>
            <a:r>
              <a:rPr lang="it-IT" b="1" dirty="0">
                <a:solidFill>
                  <a:srgbClr val="000000"/>
                </a:solidFill>
                <a:latin typeface="Helvetica-BoldOblique"/>
              </a:rPr>
              <a:t> </a:t>
            </a:r>
            <a:r>
              <a:rPr lang="it-IT" b="1" dirty="0" err="1">
                <a:solidFill>
                  <a:srgbClr val="000000"/>
                </a:solidFill>
                <a:latin typeface="Helvetica-BoldOblique"/>
              </a:rPr>
              <a:t>system</a:t>
            </a:r>
            <a:r>
              <a:rPr lang="it-IT" b="1" dirty="0">
                <a:solidFill>
                  <a:srgbClr val="000000"/>
                </a:solidFill>
                <a:latin typeface="Helvetica-BoldOblique"/>
              </a:rPr>
              <a:t>:</a:t>
            </a:r>
          </a:p>
          <a:p>
            <a:r>
              <a:rPr lang="it-IT" dirty="0" err="1">
                <a:solidFill>
                  <a:srgbClr val="000000"/>
                </a:solidFill>
                <a:latin typeface="Helvetica-Oblique"/>
              </a:rPr>
              <a:t>wells</a:t>
            </a:r>
            <a:r>
              <a:rPr lang="it-IT" dirty="0">
                <a:solidFill>
                  <a:srgbClr val="000000"/>
                </a:solidFill>
                <a:latin typeface="Helvetica-Oblique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Helvetica-Oblique"/>
              </a:rPr>
              <a:t>represent</a:t>
            </a:r>
            <a:r>
              <a:rPr lang="it-IT" dirty="0">
                <a:solidFill>
                  <a:srgbClr val="000000"/>
                </a:solidFill>
                <a:latin typeface="Helvetica-Oblique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Helvetica-Oblique"/>
              </a:rPr>
              <a:t>surfaces</a:t>
            </a:r>
            <a:r>
              <a:rPr lang="it-IT" dirty="0">
                <a:solidFill>
                  <a:srgbClr val="000000"/>
                </a:solidFill>
                <a:latin typeface="Helvetica-Oblique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Helvetica-Oblique"/>
              </a:rPr>
              <a:t>composites of curves for each</a:t>
            </a:r>
          </a:p>
          <a:p>
            <a:r>
              <a:rPr lang="it-IT" dirty="0" err="1">
                <a:solidFill>
                  <a:srgbClr val="000000"/>
                </a:solidFill>
                <a:latin typeface="Helvetica-Oblique"/>
              </a:rPr>
              <a:t>available</a:t>
            </a:r>
            <a:r>
              <a:rPr lang="it-IT" dirty="0">
                <a:solidFill>
                  <a:srgbClr val="000000"/>
                </a:solidFill>
                <a:latin typeface="Helvetica-Oblique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Helvetica-Oblique"/>
              </a:rPr>
              <a:t>degree</a:t>
            </a:r>
            <a:r>
              <a:rPr lang="it-IT" dirty="0">
                <a:solidFill>
                  <a:srgbClr val="000000"/>
                </a:solidFill>
                <a:latin typeface="Helvetica-Oblique"/>
              </a:rPr>
              <a:t> of </a:t>
            </a:r>
            <a:r>
              <a:rPr lang="it-IT" dirty="0" err="1">
                <a:solidFill>
                  <a:srgbClr val="000000"/>
                </a:solidFill>
                <a:latin typeface="Helvetica-Oblique"/>
              </a:rPr>
              <a:t>freedom</a:t>
            </a:r>
            <a:endParaRPr lang="it-IT" dirty="0">
              <a:solidFill>
                <a:srgbClr val="000000"/>
              </a:solidFill>
              <a:latin typeface="Helvetica-Oblique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8967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17542" y="820544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  <a:latin typeface="Helvetica-BoldOblique"/>
              </a:rPr>
              <a:t>Parabolic shape in region of interest</a:t>
            </a:r>
            <a:endParaRPr lang="it-IT" dirty="0">
              <a:solidFill>
                <a:srgbClr val="FF33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953955" y="928555"/>
            <a:ext cx="4583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0070C0"/>
                </a:solidFill>
                <a:latin typeface="Helvetica-Oblique"/>
              </a:rPr>
              <a:t>geometry</a:t>
            </a:r>
            <a:r>
              <a:rPr lang="it-IT" dirty="0">
                <a:solidFill>
                  <a:srgbClr val="0070C0"/>
                </a:solidFill>
                <a:latin typeface="Helvetica-Oblique"/>
              </a:rPr>
              <a:t> of </a:t>
            </a:r>
            <a:r>
              <a:rPr lang="it-IT" dirty="0" err="1">
                <a:solidFill>
                  <a:srgbClr val="0070C0"/>
                </a:solidFill>
                <a:latin typeface="Helvetica-Oblique"/>
              </a:rPr>
              <a:t>parabolas</a:t>
            </a:r>
            <a:r>
              <a:rPr lang="it-IT" dirty="0">
                <a:solidFill>
                  <a:srgbClr val="0070C0"/>
                </a:solidFill>
                <a:latin typeface="Helvetica-Oblique"/>
              </a:rPr>
              <a:t> </a:t>
            </a:r>
            <a:r>
              <a:rPr lang="en-US" dirty="0">
                <a:solidFill>
                  <a:srgbClr val="0070C0"/>
                </a:solidFill>
                <a:latin typeface="Helvetica-Oblique"/>
              </a:rPr>
              <a:t>can be used to calculate </a:t>
            </a:r>
            <a:r>
              <a:rPr lang="it-IT" dirty="0" err="1">
                <a:solidFill>
                  <a:srgbClr val="0070C0"/>
                </a:solidFill>
                <a:latin typeface="Helvetica-Oblique"/>
              </a:rPr>
              <a:t>kinetic</a:t>
            </a:r>
            <a:r>
              <a:rPr lang="it-IT" dirty="0">
                <a:solidFill>
                  <a:srgbClr val="0070C0"/>
                </a:solidFill>
                <a:latin typeface="Helvetica-Oblique"/>
              </a:rPr>
              <a:t> </a:t>
            </a:r>
            <a:r>
              <a:rPr lang="it-IT" dirty="0" err="1">
                <a:solidFill>
                  <a:srgbClr val="0070C0"/>
                </a:solidFill>
                <a:latin typeface="Helvetica-Oblique"/>
              </a:rPr>
              <a:t>barriers</a:t>
            </a:r>
            <a:r>
              <a:rPr lang="it-IT" dirty="0">
                <a:solidFill>
                  <a:srgbClr val="0070C0"/>
                </a:solidFill>
                <a:latin typeface="Helvetica-Oblique"/>
              </a:rPr>
              <a:t>/</a:t>
            </a:r>
            <a:r>
              <a:rPr lang="it-IT" dirty="0" err="1">
                <a:solidFill>
                  <a:srgbClr val="0070C0"/>
                </a:solidFill>
                <a:latin typeface="Helvetica-Oblique"/>
              </a:rPr>
              <a:t>reaction</a:t>
            </a:r>
            <a:r>
              <a:rPr lang="it-IT" dirty="0">
                <a:solidFill>
                  <a:srgbClr val="0070C0"/>
                </a:solidFill>
                <a:latin typeface="Helvetica-Oblique"/>
              </a:rPr>
              <a:t> </a:t>
            </a:r>
            <a:r>
              <a:rPr lang="it-IT" dirty="0" err="1">
                <a:solidFill>
                  <a:srgbClr val="0070C0"/>
                </a:solidFill>
                <a:latin typeface="Helvetica-Oblique"/>
              </a:rPr>
              <a:t>rates</a:t>
            </a:r>
            <a:r>
              <a:rPr lang="it-IT" dirty="0">
                <a:solidFill>
                  <a:srgbClr val="0070C0"/>
                </a:solidFill>
                <a:latin typeface="Helvetica-Oblique"/>
              </a:rPr>
              <a:t>!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70" y="1523278"/>
            <a:ext cx="6274206" cy="498318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096000" y="24856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Helvetica-Oblique"/>
              </a:rPr>
              <a:t>Parabolas are placed such that their intersection lies at the "intrinsic barrier“ threshold (transition state)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75325" y="3636330"/>
            <a:ext cx="244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solidFill>
                  <a:srgbClr val="0070C0"/>
                </a:solidFill>
              </a:rPr>
              <a:t>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471334" y="1678766"/>
            <a:ext cx="1091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solidFill>
                  <a:srgbClr val="0070C0"/>
                </a:solidFill>
              </a:rPr>
              <a:t>i = TS</a:t>
            </a:r>
          </a:p>
        </p:txBody>
      </p:sp>
      <p:sp>
        <p:nvSpPr>
          <p:cNvPr id="8" name="Rettangolo 7"/>
          <p:cNvSpPr/>
          <p:nvPr/>
        </p:nvSpPr>
        <p:spPr>
          <a:xfrm>
            <a:off x="6197599" y="391332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</a:rPr>
              <a:t>ΔG(0)</a:t>
            </a:r>
            <a:r>
              <a:rPr lang="en-US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‡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</a:rPr>
              <a:t> =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</a:rPr>
              <a:t>λ</a:t>
            </a:r>
            <a:r>
              <a:rPr lang="en-US" baseline="-25000" dirty="0" err="1">
                <a:solidFill>
                  <a:srgbClr val="C00000"/>
                </a:solidFill>
                <a:latin typeface="Arial" panose="020B0604020202020204" pitchFamily="34" charset="0"/>
              </a:rPr>
              <a:t>o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</a:rPr>
              <a:t>/4 is the reorganization energy at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</a:rPr>
              <a:t>Δe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</a:rPr>
              <a:t> = 0.5, it corresponds to the activation energy of the self-exchange reaction.</a:t>
            </a:r>
          </a:p>
        </p:txBody>
      </p:sp>
    </p:spTree>
    <p:extLst>
      <p:ext uri="{BB962C8B-B14F-4D97-AF65-F5344CB8AC3E}">
        <p14:creationId xmlns:p14="http://schemas.microsoft.com/office/powerpoint/2010/main" val="106026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37" y="1869926"/>
            <a:ext cx="6019132" cy="478487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977505" y="1500594"/>
            <a:ext cx="431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Helvetica-Bold"/>
              </a:rPr>
              <a:t>Change parabola height to reflect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i="1" dirty="0">
                <a:latin typeface="Helvetica-BoldOblique"/>
              </a:rPr>
              <a:t>G</a:t>
            </a:r>
            <a:r>
              <a:rPr lang="en-US" b="1" dirty="0">
                <a:latin typeface="Helvetica-Bold"/>
              </a:rPr>
              <a:t>º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6958787" y="2678308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i="1" dirty="0" err="1">
                <a:solidFill>
                  <a:srgbClr val="004081"/>
                </a:solidFill>
                <a:latin typeface="Helvetica-Oblique"/>
              </a:rPr>
              <a:t>Exergonic</a:t>
            </a:r>
            <a:r>
              <a:rPr lang="it-IT" i="1" dirty="0">
                <a:solidFill>
                  <a:srgbClr val="004081"/>
                </a:solidFill>
                <a:latin typeface="Helvetica-Oblique"/>
              </a:rPr>
              <a:t> </a:t>
            </a:r>
            <a:r>
              <a:rPr lang="it-IT" i="1" dirty="0" err="1">
                <a:solidFill>
                  <a:srgbClr val="004081"/>
                </a:solidFill>
                <a:latin typeface="Helvetica-Oblique"/>
              </a:rPr>
              <a:t>reaction</a:t>
            </a:r>
            <a:r>
              <a:rPr lang="it-IT" i="1" dirty="0">
                <a:solidFill>
                  <a:srgbClr val="004081"/>
                </a:solidFill>
                <a:latin typeface="Helvetica-Oblique"/>
              </a:rPr>
              <a:t>:</a:t>
            </a:r>
            <a:endParaRPr lang="it-IT" sz="1050" dirty="0">
              <a:solidFill>
                <a:srgbClr val="6A0033"/>
              </a:solidFill>
              <a:latin typeface="Helvetica" panose="020B0604020202020204" pitchFamily="34" charset="0"/>
            </a:endParaRPr>
          </a:p>
          <a:p>
            <a:r>
              <a:rPr lang="en-US" i="1" dirty="0">
                <a:solidFill>
                  <a:srgbClr val="000000"/>
                </a:solidFill>
                <a:latin typeface="Helvetica-Oblique"/>
              </a:rPr>
              <a:t>lower product parabola to reflect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 </a:t>
            </a:r>
            <a:r>
              <a:rPr lang="en-US" i="1" dirty="0">
                <a:solidFill>
                  <a:srgbClr val="000000"/>
                </a:solidFill>
                <a:latin typeface="Helvetica-Oblique"/>
              </a:rPr>
              <a:t>G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º &lt; 0</a:t>
            </a:r>
          </a:p>
          <a:p>
            <a:endParaRPr lang="it-IT" sz="1600" dirty="0">
              <a:solidFill>
                <a:srgbClr val="6A0033"/>
              </a:solidFill>
              <a:latin typeface="Helvetica" panose="020B0604020202020204" pitchFamily="34" charset="0"/>
            </a:endParaRPr>
          </a:p>
          <a:p>
            <a:r>
              <a:rPr lang="it-IT" i="1" dirty="0" err="1">
                <a:solidFill>
                  <a:srgbClr val="004081"/>
                </a:solidFill>
                <a:latin typeface="Helvetica-Oblique"/>
              </a:rPr>
              <a:t>Endergonic</a:t>
            </a:r>
            <a:r>
              <a:rPr lang="it-IT" i="1" dirty="0">
                <a:solidFill>
                  <a:srgbClr val="004081"/>
                </a:solidFill>
                <a:latin typeface="Helvetica-Oblique"/>
              </a:rPr>
              <a:t> </a:t>
            </a:r>
            <a:r>
              <a:rPr lang="it-IT" i="1" dirty="0" err="1">
                <a:solidFill>
                  <a:srgbClr val="004081"/>
                </a:solidFill>
                <a:latin typeface="Helvetica-Oblique"/>
              </a:rPr>
              <a:t>reaction</a:t>
            </a:r>
            <a:r>
              <a:rPr lang="it-IT" i="1" dirty="0">
                <a:solidFill>
                  <a:srgbClr val="004081"/>
                </a:solidFill>
                <a:latin typeface="Helvetica-Oblique"/>
              </a:rPr>
              <a:t>:</a:t>
            </a:r>
          </a:p>
          <a:p>
            <a:r>
              <a:rPr lang="en-US" i="1" dirty="0">
                <a:solidFill>
                  <a:srgbClr val="000000"/>
                </a:solidFill>
                <a:latin typeface="Helvetica-Oblique"/>
              </a:rPr>
              <a:t>raise product parabola to reflect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 </a:t>
            </a:r>
            <a:r>
              <a:rPr lang="en-US" i="1" dirty="0">
                <a:solidFill>
                  <a:srgbClr val="000000"/>
                </a:solidFill>
                <a:latin typeface="Helvetica-Oblique"/>
              </a:rPr>
              <a:t>G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º &gt; 0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77043" y="495392"/>
            <a:ext cx="6025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Reorganization energy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=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</a:rPr>
              <a:t>λ</a:t>
            </a:r>
            <a:r>
              <a:rPr lang="en-US" baseline="-25000" dirty="0" err="1">
                <a:solidFill>
                  <a:srgbClr val="0070C0"/>
                </a:solidFill>
                <a:latin typeface="Arial" panose="020B0604020202020204" pitchFamily="34" charset="0"/>
              </a:rPr>
              <a:t>o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, i.e. the energy of a state where the polarization would correspond to the transfer of a unit amount of charge, but the real charge distribution is that before the transfer.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381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1887</Words>
  <Application>Microsoft Office PowerPoint</Application>
  <PresentationFormat>Widescreen</PresentationFormat>
  <Paragraphs>198</Paragraphs>
  <Slides>33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9" baseType="lpstr">
      <vt:lpstr>Arial</vt:lpstr>
      <vt:lpstr>Calibri</vt:lpstr>
      <vt:lpstr>Calibri Light</vt:lpstr>
      <vt:lpstr>Helvetica</vt:lpstr>
      <vt:lpstr>Helvetica-Bold</vt:lpstr>
      <vt:lpstr>Helvetica-BoldOblique</vt:lpstr>
      <vt:lpstr>Helvetica-Oblique</vt:lpstr>
      <vt:lpstr>LCIRCLE10</vt:lpstr>
      <vt:lpstr>Linux Libertine</vt:lpstr>
      <vt:lpstr>MathematicalPi-One</vt:lpstr>
      <vt:lpstr>Symbol</vt:lpstr>
      <vt:lpstr>Times</vt:lpstr>
      <vt:lpstr>Times-Italic</vt:lpstr>
      <vt:lpstr>Times-Roman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Davide Corinti</dc:creator>
  <cp:lastModifiedBy>Davide Corinti</cp:lastModifiedBy>
  <cp:revision>62</cp:revision>
  <dcterms:created xsi:type="dcterms:W3CDTF">2019-03-17T15:41:16Z</dcterms:created>
  <dcterms:modified xsi:type="dcterms:W3CDTF">2025-10-30T09:59:03Z</dcterms:modified>
</cp:coreProperties>
</file>