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71" r:id="rId7"/>
    <p:sldId id="264" r:id="rId8"/>
    <p:sldId id="260" r:id="rId9"/>
    <p:sldId id="263" r:id="rId10"/>
    <p:sldId id="262" r:id="rId11"/>
    <p:sldId id="265" r:id="rId12"/>
    <p:sldId id="266" r:id="rId13"/>
    <p:sldId id="268" r:id="rId14"/>
    <p:sldId id="269" r:id="rId15"/>
    <p:sldId id="270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o adinolfi" initials="fa" lastIdx="0" clrIdx="0">
    <p:extLst>
      <p:ext uri="{19B8F6BF-5375-455C-9EA6-DF929625EA0E}">
        <p15:presenceInfo xmlns:p15="http://schemas.microsoft.com/office/powerpoint/2012/main" userId="d1a273023b84b9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275823"/>
            <a:ext cx="8825658" cy="3329581"/>
          </a:xfrm>
        </p:spPr>
        <p:txBody>
          <a:bodyPr/>
          <a:lstStyle/>
          <a:p>
            <a:r>
              <a:rPr lang="it-IT" sz="4000" b="1" dirty="0" smtClean="0"/>
              <a:t>IL SISTEMA SCOLASTICO TURCO</a:t>
            </a:r>
            <a:endParaRPr lang="it-IT" sz="4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SELIN TUMEN 1746184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2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3958"/>
          </a:xfrm>
        </p:spPr>
        <p:txBody>
          <a:bodyPr/>
          <a:lstStyle/>
          <a:p>
            <a:r>
              <a:rPr lang="it-IT" b="1" dirty="0" smtClean="0"/>
              <a:t>Il sistema attuale;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1416676"/>
            <a:ext cx="8946541" cy="4831723"/>
          </a:xfrm>
        </p:spPr>
        <p:txBody>
          <a:bodyPr/>
          <a:lstStyle/>
          <a:p>
            <a:r>
              <a:rPr lang="it-IT" dirty="0" smtClean="0"/>
              <a:t>È stato attuato nell’anno 1973 con la ‘Legge Fondamentale Di Istruzione Nazionale’, n° 1739.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Gli obiettivi fondamentali;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Generalità e uguaglianza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Istruzione LAICA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Esigenze dell’individuo e della società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Diritto </a:t>
            </a:r>
            <a:r>
              <a:rPr lang="it-IT" dirty="0" smtClean="0"/>
              <a:t>all’</a:t>
            </a:r>
            <a:r>
              <a:rPr lang="it-IT" dirty="0" smtClean="0"/>
              <a:t>istruzione</a:t>
            </a:r>
            <a:endParaRPr lang="it-IT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Formazione </a:t>
            </a:r>
            <a:r>
              <a:rPr lang="it-IT" dirty="0" smtClean="0"/>
              <a:t>sulla</a:t>
            </a:r>
            <a:r>
              <a:rPr lang="it-IT" dirty="0" smtClean="0"/>
              <a:t> Democrazia</a:t>
            </a:r>
            <a:endParaRPr lang="it-IT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Istruzione mista (f/m)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Collaborazione tra scuola e famiglie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79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ISTRUZIONE FORMALE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006852"/>
              </p:ext>
            </p:extLst>
          </p:nvPr>
        </p:nvGraphicFramePr>
        <p:xfrm>
          <a:off x="1103313" y="2052638"/>
          <a:ext cx="8947150" cy="405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/>
                <a:gridCol w="4473575"/>
              </a:tblGrid>
              <a:tr h="81039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Formazione </a:t>
                      </a:r>
                      <a:r>
                        <a:rPr lang="it-IT" sz="2200" dirty="0" smtClean="0"/>
                        <a:t>Formale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Formazione </a:t>
                      </a:r>
                      <a:r>
                        <a:rPr lang="it-IT" sz="2200" dirty="0" smtClean="0"/>
                        <a:t>Comune</a:t>
                      </a:r>
                      <a:endParaRPr lang="it-IT" sz="2200" dirty="0"/>
                    </a:p>
                  </a:txBody>
                  <a:tcPr/>
                </a:tc>
              </a:tr>
              <a:tr h="810390"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Prescolastico </a:t>
                      </a:r>
                      <a:r>
                        <a:rPr lang="it-IT" b="1" dirty="0" smtClean="0"/>
                        <a:t>(a</a:t>
                      </a:r>
                      <a:r>
                        <a:rPr lang="it-IT" b="1" baseline="0" dirty="0" smtClean="0"/>
                        <a:t> 6 anni, durata </a:t>
                      </a:r>
                      <a:r>
                        <a:rPr lang="it-IT" b="1" dirty="0" smtClean="0"/>
                        <a:t>1 </a:t>
                      </a:r>
                      <a:r>
                        <a:rPr lang="it-IT" b="1" dirty="0" smtClean="0"/>
                        <a:t>anno)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Istruzione pubblica </a:t>
                      </a:r>
                      <a:endParaRPr lang="it-IT" b="1" dirty="0"/>
                    </a:p>
                  </a:txBody>
                  <a:tcPr/>
                </a:tc>
              </a:tr>
              <a:tr h="810390"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b="1" dirty="0" smtClean="0"/>
                        <a:t>Elementare </a:t>
                      </a:r>
                      <a:r>
                        <a:rPr lang="it-IT" b="1" dirty="0" smtClean="0"/>
                        <a:t>(a 7 anni, durata 5 </a:t>
                      </a:r>
                      <a:r>
                        <a:rPr lang="it-IT" b="1" dirty="0" smtClean="0"/>
                        <a:t>anni)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Apprendistato </a:t>
                      </a:r>
                      <a:endParaRPr lang="it-IT" b="1" dirty="0"/>
                    </a:p>
                  </a:txBody>
                  <a:tcPr/>
                </a:tc>
              </a:tr>
              <a:tr h="810390"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Media </a:t>
                      </a:r>
                      <a:r>
                        <a:rPr lang="it-IT" b="1" dirty="0" smtClean="0"/>
                        <a:t>(a 12 anni, durata 3 </a:t>
                      </a:r>
                      <a:r>
                        <a:rPr lang="it-IT" b="1" dirty="0" smtClean="0"/>
                        <a:t>anni)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pPr algn="ctr"/>
                      <a:r>
                        <a:rPr lang="it-IT" b="1" dirty="0" smtClean="0"/>
                        <a:t>Formazione in servizio</a:t>
                      </a:r>
                      <a:endParaRPr lang="it-IT" b="1" dirty="0"/>
                    </a:p>
                  </a:txBody>
                  <a:tcPr/>
                </a:tc>
              </a:tr>
              <a:tr h="810390"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b="1" dirty="0" smtClean="0"/>
                        <a:t>Superiore </a:t>
                      </a:r>
                      <a:r>
                        <a:rPr lang="it-IT" b="1" dirty="0" smtClean="0"/>
                        <a:t>(a 15 anni, durata 4 </a:t>
                      </a:r>
                      <a:r>
                        <a:rPr lang="it-IT" b="1" dirty="0" smtClean="0"/>
                        <a:t>anni)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Formazione a distanza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7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882" y="1249251"/>
            <a:ext cx="10547797" cy="4999149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Anche se </a:t>
            </a:r>
            <a:r>
              <a:rPr lang="it-IT" sz="2400" dirty="0"/>
              <a:t>nel sistema scolastico si </a:t>
            </a:r>
            <a:r>
              <a:rPr lang="it-IT" sz="2400" dirty="0" smtClean="0"/>
              <a:t>parlava </a:t>
            </a:r>
            <a:r>
              <a:rPr lang="it-IT" sz="2400" dirty="0" smtClean="0"/>
              <a:t>dell’uguaglianza, </a:t>
            </a:r>
            <a:r>
              <a:rPr lang="it-IT" sz="2400" dirty="0" smtClean="0"/>
              <a:t>non c’è mai </a:t>
            </a:r>
            <a:r>
              <a:rPr lang="it-IT" sz="2400" dirty="0" smtClean="0"/>
              <a:t>stata </a:t>
            </a:r>
            <a:r>
              <a:rPr lang="it-IT" sz="2400" dirty="0" smtClean="0"/>
              <a:t>come era </a:t>
            </a:r>
            <a:r>
              <a:rPr lang="it-IT" sz="2400" dirty="0" smtClean="0"/>
              <a:t>stat</a:t>
            </a:r>
            <a:r>
              <a:rPr lang="it-IT" sz="2400" dirty="0" smtClean="0"/>
              <a:t>a </a:t>
            </a:r>
            <a:r>
              <a:rPr lang="it-IT" sz="2400" dirty="0" smtClean="0"/>
              <a:t>scritta. 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Infatti per </a:t>
            </a:r>
            <a:r>
              <a:rPr lang="it-IT" sz="2400" dirty="0" smtClean="0"/>
              <a:t>questa </a:t>
            </a:r>
            <a:r>
              <a:rPr lang="it-IT" sz="2400" dirty="0" smtClean="0"/>
              <a:t>ragione, negli anni 1961, 1982 e 1997 è </a:t>
            </a:r>
            <a:r>
              <a:rPr lang="it-IT" sz="2400" dirty="0" smtClean="0"/>
              <a:t>stata enfatizzata, nuovamente e legalmente, l’uguaglianza </a:t>
            </a:r>
            <a:r>
              <a:rPr lang="it-IT" sz="2400" dirty="0" smtClean="0"/>
              <a:t>nell’istruzione.</a:t>
            </a:r>
          </a:p>
          <a:p>
            <a:endParaRPr lang="it-IT" sz="2400" dirty="0"/>
          </a:p>
          <a:p>
            <a:r>
              <a:rPr lang="it-IT" sz="2400" dirty="0" smtClean="0"/>
              <a:t>La Turchia </a:t>
            </a:r>
            <a:r>
              <a:rPr lang="it-IT" sz="2400" dirty="0" smtClean="0"/>
              <a:t>ha firmato </a:t>
            </a:r>
            <a:r>
              <a:rPr lang="it-IT" sz="2400" dirty="0" smtClean="0"/>
              <a:t>la ‘Convenzione </a:t>
            </a:r>
            <a:r>
              <a:rPr lang="it-IT" sz="2400" dirty="0" smtClean="0"/>
              <a:t>Sui Diritti Dei Bambini’ nell’anno 1995. </a:t>
            </a:r>
          </a:p>
          <a:p>
            <a:pPr marL="0" indent="0">
              <a:buNone/>
            </a:pPr>
            <a:r>
              <a:rPr lang="it-IT" sz="2400" dirty="0" smtClean="0"/>
              <a:t>	-’Ogni individuo è considerato bambino fino ai 18 anni.’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dirty="0" smtClean="0"/>
              <a:t>-</a:t>
            </a:r>
            <a:r>
              <a:rPr lang="it-IT" sz="2400" dirty="0" smtClean="0"/>
              <a:t>’L’Istruzione </a:t>
            </a:r>
            <a:r>
              <a:rPr lang="it-IT" sz="2400" dirty="0" smtClean="0"/>
              <a:t>è obbligatoria e gratuita per tutti.’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40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0913" y="1081826"/>
            <a:ext cx="10148551" cy="5166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     Le </a:t>
            </a:r>
            <a:r>
              <a:rPr lang="it-IT" sz="2400" dirty="0" smtClean="0"/>
              <a:t>ricerche di </a:t>
            </a:r>
            <a:r>
              <a:rPr lang="it-IT" sz="2400" dirty="0" err="1" smtClean="0"/>
              <a:t>Keskin</a:t>
            </a:r>
            <a:r>
              <a:rPr lang="it-IT" sz="2400" dirty="0" smtClean="0"/>
              <a:t> e </a:t>
            </a:r>
            <a:r>
              <a:rPr lang="it-IT" sz="2400" dirty="0" err="1" smtClean="0"/>
              <a:t>Demirci</a:t>
            </a:r>
            <a:r>
              <a:rPr lang="it-IT" sz="2400" dirty="0" smtClean="0"/>
              <a:t> (2003) ci mostrano </a:t>
            </a:r>
            <a:r>
              <a:rPr lang="it-IT" sz="2400" dirty="0" smtClean="0"/>
              <a:t>il contrario</a:t>
            </a:r>
            <a:endParaRPr lang="it-IT" sz="2400" dirty="0" smtClean="0"/>
          </a:p>
          <a:p>
            <a:pPr marL="0" indent="0" algn="ctr">
              <a:buNone/>
            </a:pPr>
            <a:endParaRPr lang="it-IT" sz="2400" dirty="0" smtClean="0"/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endParaRPr lang="it-IT" sz="2400" dirty="0" smtClean="0"/>
          </a:p>
          <a:p>
            <a:pPr marL="0" indent="0" algn="ctr">
              <a:buNone/>
            </a:pPr>
            <a:endParaRPr lang="it-IT" sz="2400" dirty="0" smtClean="0"/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dirty="0" smtClean="0"/>
              <a:t>Quasi </a:t>
            </a:r>
            <a:r>
              <a:rPr lang="it-IT" sz="2400" dirty="0" smtClean="0"/>
              <a:t>200.000 bambini non vanno a scuola, e 2/3 di questi </a:t>
            </a:r>
            <a:r>
              <a:rPr lang="it-IT" sz="2400" dirty="0" smtClean="0"/>
              <a:t>sono </a:t>
            </a:r>
            <a:r>
              <a:rPr lang="it-IT" sz="2400" dirty="0" smtClean="0"/>
              <a:t>bambine.</a:t>
            </a:r>
          </a:p>
          <a:p>
            <a:pPr marL="0" indent="0" algn="ctr">
              <a:buNone/>
            </a:pPr>
            <a:r>
              <a:rPr lang="it-IT" sz="2400" dirty="0" smtClean="0"/>
              <a:t>(MINISTERO DELL’ISTRUZIONE, 2012)</a:t>
            </a:r>
            <a:endParaRPr lang="it-IT" sz="2400" dirty="0"/>
          </a:p>
        </p:txBody>
      </p:sp>
      <p:sp>
        <p:nvSpPr>
          <p:cNvPr id="6" name="Freccia in giù 5"/>
          <p:cNvSpPr/>
          <p:nvPr/>
        </p:nvSpPr>
        <p:spPr>
          <a:xfrm>
            <a:off x="5061397" y="1906074"/>
            <a:ext cx="1081826" cy="1712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6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1079"/>
          </a:xfrm>
        </p:spPr>
        <p:txBody>
          <a:bodyPr/>
          <a:lstStyle/>
          <a:p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 smtClean="0"/>
              <a:t>MARZO 2012, LA LEGGE N° 6287 ‘4 + 4 + 4’..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0457" y="1403797"/>
            <a:ext cx="11140226" cy="5035640"/>
          </a:xfrm>
        </p:spPr>
        <p:txBody>
          <a:bodyPr>
            <a:normAutofit/>
          </a:bodyPr>
          <a:lstStyle/>
          <a:p>
            <a:r>
              <a:rPr lang="it-IT" dirty="0" smtClean="0"/>
              <a:t>Questa ultima </a:t>
            </a:r>
            <a:r>
              <a:rPr lang="it-IT" dirty="0" smtClean="0"/>
              <a:t>legge, </a:t>
            </a:r>
            <a:r>
              <a:rPr lang="it-IT" dirty="0" smtClean="0"/>
              <a:t>che è stata fatta e proposta dal </a:t>
            </a:r>
            <a:r>
              <a:rPr lang="it-IT" b="1" dirty="0" smtClean="0"/>
              <a:t>Partito Per la Giustizia E Lo </a:t>
            </a:r>
            <a:r>
              <a:rPr lang="it-IT" b="1" dirty="0" smtClean="0"/>
              <a:t>Sviluppo, </a:t>
            </a:r>
            <a:r>
              <a:rPr lang="it-IT" dirty="0" smtClean="0"/>
              <a:t>ha causato tanti conflitti.</a:t>
            </a:r>
          </a:p>
          <a:p>
            <a:r>
              <a:rPr lang="it-IT" dirty="0"/>
              <a:t>Prevede un’istruzione obbligatoria di 12 </a:t>
            </a:r>
            <a:r>
              <a:rPr lang="it-IT" dirty="0" smtClean="0"/>
              <a:t>anni, suddivisi </a:t>
            </a:r>
            <a:r>
              <a:rPr lang="it-IT" dirty="0"/>
              <a:t>in gruppi da 4 anni. </a:t>
            </a:r>
          </a:p>
          <a:p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Perché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Non è stata accettata in </a:t>
            </a:r>
            <a:r>
              <a:rPr lang="it-IT" dirty="0" smtClean="0"/>
              <a:t>maniera </a:t>
            </a:r>
            <a:r>
              <a:rPr lang="it-IT" dirty="0" smtClean="0"/>
              <a:t>democratica..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Ha diviso l’integrità del programma </a:t>
            </a:r>
            <a:r>
              <a:rPr lang="it-IT" dirty="0" smtClean="0"/>
              <a:t>d’istruzione</a:t>
            </a:r>
            <a:r>
              <a:rPr lang="it-IT" dirty="0" smtClean="0"/>
              <a:t>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La legge incoraggia </a:t>
            </a:r>
            <a:r>
              <a:rPr lang="it-IT" dirty="0" smtClean="0"/>
              <a:t>‘la formazione </a:t>
            </a:r>
            <a:r>
              <a:rPr lang="it-IT" dirty="0" smtClean="0"/>
              <a:t>a distanza’ per </a:t>
            </a:r>
            <a:r>
              <a:rPr lang="it-IT" dirty="0" smtClean="0"/>
              <a:t>gli ultimi </a:t>
            </a:r>
            <a:r>
              <a:rPr lang="it-IT" dirty="0" smtClean="0"/>
              <a:t>4 anni ‘obbligatori’..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I bambini i quali hanno compiuto 60 mesi dovrebbero andare a scuola, invece di pre-scuola..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Le </a:t>
            </a:r>
            <a:r>
              <a:rPr lang="it-IT" dirty="0" smtClean="0"/>
              <a:t>lezioni di religione</a:t>
            </a:r>
            <a:r>
              <a:rPr lang="it-IT" b="1" dirty="0" smtClean="0"/>
              <a:t> </a:t>
            </a:r>
            <a:r>
              <a:rPr lang="it-IT" b="1" dirty="0" smtClean="0"/>
              <a:t>sono obbligatorie, </a:t>
            </a:r>
            <a:r>
              <a:rPr lang="it-IT" dirty="0" smtClean="0"/>
              <a:t>contrastando la laicità</a:t>
            </a:r>
            <a:endParaRPr lang="it-IT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Le famiglie hanno più autonomia di decisione riguardo l’obbligo scolastico..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6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200" b="1" i="1" dirty="0" smtClean="0"/>
              <a:t>IN CONCLUSIONE..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518" y="2052918"/>
            <a:ext cx="10753859" cy="4195481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Il sistema scolastico turco è stato guidato dai processi storici..</a:t>
            </a:r>
          </a:p>
          <a:p>
            <a:r>
              <a:rPr lang="it-IT" sz="2400" dirty="0" smtClean="0"/>
              <a:t>Negli ultimi 100 </a:t>
            </a:r>
            <a:r>
              <a:rPr lang="it-IT" sz="2400" dirty="0" smtClean="0"/>
              <a:t>anni, </a:t>
            </a:r>
            <a:r>
              <a:rPr lang="it-IT" sz="2400" dirty="0" smtClean="0"/>
              <a:t>con la fondazione della Repubblica e dopo le </a:t>
            </a:r>
            <a:r>
              <a:rPr lang="it-IT" sz="2400" dirty="0" smtClean="0"/>
              <a:t>riforme, </a:t>
            </a:r>
            <a:r>
              <a:rPr lang="it-IT" sz="2400" dirty="0" smtClean="0"/>
              <a:t>lo scopo è stato un’istruzione ‘occidentale’.</a:t>
            </a:r>
          </a:p>
          <a:p>
            <a:r>
              <a:rPr lang="it-IT" sz="2400" dirty="0" smtClean="0"/>
              <a:t>L’Uguaglianza </a:t>
            </a:r>
            <a:r>
              <a:rPr lang="it-IT" sz="2400" dirty="0" smtClean="0"/>
              <a:t>nell’istruzione è stata sempre enfatizzata ma mai effettuata efficacemente. (</a:t>
            </a:r>
            <a:r>
              <a:rPr lang="it-IT" sz="2400" dirty="0" err="1"/>
              <a:t>K</a:t>
            </a:r>
            <a:r>
              <a:rPr lang="it-IT" sz="2400" dirty="0" err="1" smtClean="0"/>
              <a:t>eskin</a:t>
            </a:r>
            <a:r>
              <a:rPr lang="it-IT" sz="2400" dirty="0" smtClean="0"/>
              <a:t>, </a:t>
            </a:r>
            <a:r>
              <a:rPr lang="it-IT" sz="2400" dirty="0" err="1" smtClean="0"/>
              <a:t>Demirci</a:t>
            </a:r>
            <a:r>
              <a:rPr lang="it-IT" sz="2400" dirty="0" smtClean="0"/>
              <a:t>, 2003)</a:t>
            </a:r>
          </a:p>
          <a:p>
            <a:r>
              <a:rPr lang="it-IT" sz="2400" dirty="0" smtClean="0"/>
              <a:t>Con l’ultima legge, la situazione del sistema è diventata ancora più controversa.</a:t>
            </a:r>
          </a:p>
          <a:p>
            <a:r>
              <a:rPr lang="it-IT" sz="2400" dirty="0" smtClean="0"/>
              <a:t>I dibattiti continuano…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20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245" y="1043189"/>
            <a:ext cx="10058399" cy="52052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600" i="1" dirty="0" smtClean="0"/>
          </a:p>
          <a:p>
            <a:pPr marL="0" indent="0">
              <a:buNone/>
            </a:pPr>
            <a:r>
              <a:rPr lang="it-IT" sz="2600" i="1" dirty="0" smtClean="0"/>
              <a:t>«</a:t>
            </a:r>
            <a:r>
              <a:rPr lang="it-IT" sz="2600" i="1" dirty="0" err="1" smtClean="0"/>
              <a:t>Şu</a:t>
            </a:r>
            <a:r>
              <a:rPr lang="it-IT" sz="2600" i="1" dirty="0" smtClean="0"/>
              <a:t> </a:t>
            </a:r>
            <a:r>
              <a:rPr lang="it-IT" sz="2600" i="1" dirty="0" err="1"/>
              <a:t>mektepler</a:t>
            </a:r>
            <a:r>
              <a:rPr lang="it-IT" sz="2600" i="1" dirty="0"/>
              <a:t> </a:t>
            </a:r>
            <a:r>
              <a:rPr lang="it-IT" sz="2600" i="1" dirty="0" err="1" smtClean="0"/>
              <a:t>olmasaydı</a:t>
            </a:r>
            <a:r>
              <a:rPr lang="it-IT" sz="2600" i="1" dirty="0" smtClean="0"/>
              <a:t>, </a:t>
            </a:r>
            <a:r>
              <a:rPr lang="it-IT" sz="2600" i="1" dirty="0" err="1"/>
              <a:t>maarifi</a:t>
            </a:r>
            <a:r>
              <a:rPr lang="it-IT" sz="2600" i="1" dirty="0"/>
              <a:t> ne </a:t>
            </a:r>
            <a:r>
              <a:rPr lang="it-IT" sz="2600" i="1" dirty="0" err="1"/>
              <a:t>güzel</a:t>
            </a:r>
            <a:r>
              <a:rPr lang="it-IT" sz="2600" i="1" dirty="0"/>
              <a:t> </a:t>
            </a:r>
            <a:r>
              <a:rPr lang="it-IT" sz="2600" i="1" dirty="0" err="1"/>
              <a:t>idare</a:t>
            </a:r>
            <a:r>
              <a:rPr lang="it-IT" sz="2600" i="1" dirty="0"/>
              <a:t> </a:t>
            </a:r>
            <a:r>
              <a:rPr lang="it-IT" sz="2600" i="1" dirty="0" err="1" smtClean="0"/>
              <a:t>ederdim</a:t>
            </a:r>
            <a:r>
              <a:rPr lang="it-IT" sz="2600" i="1" dirty="0" smtClean="0"/>
              <a:t>.»</a:t>
            </a:r>
          </a:p>
          <a:p>
            <a:pPr marL="0" indent="0">
              <a:buNone/>
            </a:pPr>
            <a:r>
              <a:rPr lang="it-IT" sz="2600" i="1" dirty="0" smtClean="0"/>
              <a:t>(Se non ci fossero state le scuole, sarebbe stato più bello amministrare l’istruzione.)</a:t>
            </a:r>
          </a:p>
          <a:p>
            <a:pPr marL="0" indent="0">
              <a:buNone/>
            </a:pPr>
            <a:endParaRPr lang="it-IT" sz="2600" i="1" dirty="0"/>
          </a:p>
          <a:p>
            <a:pPr marL="0" indent="0">
              <a:buNone/>
            </a:pPr>
            <a:r>
              <a:rPr lang="it-IT" sz="2600" i="1" dirty="0" err="1" smtClean="0"/>
              <a:t>Emrullah</a:t>
            </a:r>
            <a:r>
              <a:rPr lang="it-IT" sz="2600" i="1" dirty="0" smtClean="0"/>
              <a:t> Efendi (1859-1914), Ministro Dell’Istruzione Turco (1910-1912)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7156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4000" b="1" dirty="0" smtClean="0"/>
              <a:t/>
            </a:r>
            <a:br>
              <a:rPr lang="it-IT" sz="4000" b="1" dirty="0" smtClean="0"/>
            </a:br>
            <a:endParaRPr lang="it-IT" sz="2800" b="1" dirty="0"/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69" y="1447800"/>
            <a:ext cx="4572000" cy="4572000"/>
          </a:xfrm>
        </p:spPr>
      </p:pic>
      <p:sp>
        <p:nvSpPr>
          <p:cNvPr id="12" name="Segnaposto testo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Grazie per l’attenzione…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2969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9069" y="425002"/>
            <a:ext cx="2375026" cy="1312335"/>
          </a:xfrm>
        </p:spPr>
        <p:txBody>
          <a:bodyPr/>
          <a:lstStyle/>
          <a:p>
            <a:pPr algn="ctr"/>
            <a:r>
              <a:rPr lang="it-IT" b="1" dirty="0" smtClean="0"/>
              <a:t>INDICE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STORIA</a:t>
            </a:r>
          </a:p>
          <a:p>
            <a:pPr marL="0" indent="0" algn="ctr">
              <a:buNone/>
            </a:pPr>
            <a:r>
              <a:rPr lang="it-IT" sz="2800" dirty="0" smtClean="0"/>
              <a:t>PRIMI REGOLAMENTI</a:t>
            </a:r>
          </a:p>
          <a:p>
            <a:pPr marL="0" indent="0" algn="ctr">
              <a:buNone/>
            </a:pPr>
            <a:r>
              <a:rPr lang="it-IT" sz="2800" dirty="0" smtClean="0"/>
              <a:t>OCCIDENTALIZZAZIONE</a:t>
            </a:r>
          </a:p>
          <a:p>
            <a:pPr marL="0" indent="0" algn="ctr">
              <a:buNone/>
            </a:pPr>
            <a:r>
              <a:rPr lang="it-IT" sz="2800" dirty="0" smtClean="0"/>
              <a:t>SISTEMA ATTUALE</a:t>
            </a:r>
          </a:p>
          <a:p>
            <a:pPr marL="0" indent="0" algn="ctr">
              <a:buNone/>
            </a:pPr>
            <a:r>
              <a:rPr lang="it-IT" sz="2800" dirty="0" smtClean="0"/>
              <a:t>ULTIMA LEGGE</a:t>
            </a:r>
          </a:p>
          <a:p>
            <a:pPr marL="0" indent="0" algn="ctr">
              <a:buNone/>
            </a:pPr>
            <a:r>
              <a:rPr lang="it-IT" sz="2800" dirty="0" smtClean="0"/>
              <a:t>CONFLITTI</a:t>
            </a:r>
          </a:p>
          <a:p>
            <a:pPr marL="0" indent="0" algn="ctr">
              <a:buNone/>
            </a:pPr>
            <a:r>
              <a:rPr lang="it-IT" sz="2800" dirty="0" smtClean="0"/>
              <a:t>CONCLUSIONE</a:t>
            </a:r>
          </a:p>
        </p:txBody>
      </p:sp>
    </p:spTree>
    <p:extLst>
      <p:ext uri="{BB962C8B-B14F-4D97-AF65-F5344CB8AC3E}">
        <p14:creationId xmlns:p14="http://schemas.microsoft.com/office/powerpoint/2010/main" val="17180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Turchi Nomadi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8" y="2429669"/>
            <a:ext cx="7620000" cy="3441700"/>
          </a:xfrm>
        </p:spPr>
      </p:pic>
    </p:spTree>
    <p:extLst>
      <p:ext uri="{BB962C8B-B14F-4D97-AF65-F5344CB8AC3E}">
        <p14:creationId xmlns:p14="http://schemas.microsoft.com/office/powerpoint/2010/main" val="22777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131951" cy="5872954"/>
          </a:xfrm>
        </p:spPr>
        <p:txBody>
          <a:bodyPr/>
          <a:lstStyle/>
          <a:p>
            <a:pPr algn="ctr"/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I Turchi Nomadi;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>- </a:t>
            </a:r>
            <a:r>
              <a:rPr lang="it-IT" sz="2400" dirty="0" smtClean="0"/>
              <a:t>Vivevano nella natura e con la natura. </a:t>
            </a:r>
            <a:br>
              <a:rPr lang="it-IT" sz="2400" dirty="0" smtClean="0"/>
            </a:br>
            <a:r>
              <a:rPr lang="it-IT" sz="2400" dirty="0" smtClean="0"/>
              <a:t>- I bambini venivano educati in base alle richieste di una vita nomade e una religione ‘pagana’…</a:t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5" y="2860027"/>
            <a:ext cx="6187172" cy="3465645"/>
          </a:xfrm>
        </p:spPr>
      </p:pic>
    </p:spTree>
    <p:extLst>
      <p:ext uri="{BB962C8B-B14F-4D97-AF65-F5344CB8AC3E}">
        <p14:creationId xmlns:p14="http://schemas.microsoft.com/office/powerpoint/2010/main" val="20783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239895" cy="860927"/>
          </a:xfrm>
        </p:spPr>
        <p:txBody>
          <a:bodyPr/>
          <a:lstStyle/>
          <a:p>
            <a:pPr algn="ctr"/>
            <a:r>
              <a:rPr lang="it-IT" b="1" dirty="0" smtClean="0"/>
              <a:t>L’Islam, 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7" y="1442435"/>
            <a:ext cx="3300489" cy="2125014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10" y="4237148"/>
            <a:ext cx="3724884" cy="24598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85" y="2730321"/>
            <a:ext cx="3600846" cy="224092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417454" y="1841679"/>
            <a:ext cx="3078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200" b="1" dirty="0"/>
              <a:t>la </a:t>
            </a:r>
            <a:r>
              <a:rPr lang="it-IT" sz="4200" b="1" dirty="0" smtClean="0"/>
              <a:t>Filosofia;</a:t>
            </a:r>
            <a:endParaRPr lang="it-IT" sz="4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113690" y="2644737"/>
            <a:ext cx="3278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gli Ottomani</a:t>
            </a:r>
            <a:endParaRPr lang="it-IT" sz="4200" dirty="0"/>
          </a:p>
        </p:txBody>
      </p:sp>
    </p:spTree>
    <p:extLst>
      <p:ext uri="{BB962C8B-B14F-4D97-AF65-F5344CB8AC3E}">
        <p14:creationId xmlns:p14="http://schemas.microsoft.com/office/powerpoint/2010/main" val="41722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7744"/>
          </a:xfrm>
        </p:spPr>
        <p:txBody>
          <a:bodyPr/>
          <a:lstStyle/>
          <a:p>
            <a:pPr algn="ctr"/>
            <a:r>
              <a:rPr lang="it-IT" b="1" dirty="0"/>
              <a:t>I</a:t>
            </a:r>
            <a:r>
              <a:rPr lang="it-IT" b="1" dirty="0" smtClean="0"/>
              <a:t>mpero Ottomano (1302-1922)</a:t>
            </a:r>
            <a:endParaRPr lang="it-IT" b="1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8" y="1390917"/>
            <a:ext cx="9566834" cy="5037715"/>
          </a:xfrm>
        </p:spPr>
      </p:pic>
    </p:spTree>
    <p:extLst>
      <p:ext uri="{BB962C8B-B14F-4D97-AF65-F5344CB8AC3E}">
        <p14:creationId xmlns:p14="http://schemas.microsoft.com/office/powerpoint/2010/main" val="138996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i="1" dirty="0" smtClean="0"/>
              <a:t>L’istruzione rende l’umano ‘umano’!</a:t>
            </a:r>
            <a:endParaRPr lang="it-IT" sz="40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LA DOMANDA:</a:t>
            </a:r>
          </a:p>
          <a:p>
            <a:pPr marL="0" indent="0" algn="ctr">
              <a:buNone/>
            </a:pPr>
            <a:r>
              <a:rPr lang="it-IT" b="1" dirty="0" smtClean="0"/>
              <a:t>«Come vorremmo </a:t>
            </a:r>
            <a:r>
              <a:rPr lang="it-IT" b="1" dirty="0" smtClean="0"/>
              <a:t>formare </a:t>
            </a:r>
            <a:r>
              <a:rPr lang="it-IT" b="1" dirty="0" smtClean="0"/>
              <a:t>una persona?»</a:t>
            </a:r>
          </a:p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LA RISPOSTA DIPENDE DA..</a:t>
            </a:r>
          </a:p>
          <a:p>
            <a:pPr marL="0" indent="0" algn="ctr">
              <a:buNone/>
            </a:pPr>
            <a:r>
              <a:rPr lang="it-IT" b="1" dirty="0" smtClean="0"/>
              <a:t>-IL TEMPO</a:t>
            </a:r>
          </a:p>
          <a:p>
            <a:pPr marL="0" indent="0" algn="ctr">
              <a:buNone/>
            </a:pPr>
            <a:r>
              <a:rPr lang="it-IT" b="1" dirty="0" smtClean="0"/>
              <a:t>-IL LUOGO</a:t>
            </a:r>
          </a:p>
          <a:p>
            <a:pPr marL="0" indent="0" algn="ctr">
              <a:buNone/>
            </a:pPr>
            <a:r>
              <a:rPr lang="it-IT" b="1" dirty="0" smtClean="0"/>
              <a:t>-LA POLITICA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107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245" y="437882"/>
            <a:ext cx="9762186" cy="6078827"/>
          </a:xfrm>
        </p:spPr>
        <p:txBody>
          <a:bodyPr>
            <a:normAutofit/>
          </a:bodyPr>
          <a:lstStyle/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II. MAHMUT : MINISTERO ISTRUZIONE GENERALE (1857)</a:t>
            </a:r>
          </a:p>
          <a:p>
            <a:pPr marL="0" indent="0" algn="just">
              <a:buNone/>
            </a:pPr>
            <a:r>
              <a:rPr lang="it-IT" dirty="0" smtClean="0"/>
              <a:t>-- Il primo cambiamento…</a:t>
            </a:r>
          </a:p>
          <a:p>
            <a:pPr algn="just"/>
            <a:endParaRPr lang="it-IT" dirty="0"/>
          </a:p>
          <a:p>
            <a:pPr algn="just"/>
            <a:r>
              <a:rPr lang="it-IT" b="1" dirty="0" smtClean="0"/>
              <a:t>REGOLAMENTO </a:t>
            </a:r>
            <a:r>
              <a:rPr lang="it-IT" b="1" dirty="0"/>
              <a:t>DI ISTRUZIONE GENERALE (1869</a:t>
            </a:r>
            <a:r>
              <a:rPr lang="it-IT" b="1" dirty="0" smtClean="0"/>
              <a:t>)</a:t>
            </a:r>
          </a:p>
          <a:p>
            <a:pPr marL="0" indent="0" algn="just">
              <a:buNone/>
            </a:pPr>
            <a:r>
              <a:rPr lang="it-IT" dirty="0" smtClean="0"/>
              <a:t>-- Le prime iniziative di regolare il sistema scolastico dell’Impero Ottomano sono state attuate nell’anno 1861. E’ stata provata una sintesi del sistema vecchio (turco) e del nuovo (occidentale).</a:t>
            </a:r>
          </a:p>
          <a:p>
            <a:pPr marL="0" indent="0" algn="just">
              <a:buNone/>
            </a:pPr>
            <a:r>
              <a:rPr lang="it-IT" dirty="0" smtClean="0"/>
              <a:t>-- Diritto di Istruzione, Metodi, Formazione </a:t>
            </a:r>
            <a:r>
              <a:rPr lang="it-IT" dirty="0"/>
              <a:t>D</a:t>
            </a:r>
            <a:r>
              <a:rPr lang="it-IT" dirty="0" smtClean="0"/>
              <a:t>egli </a:t>
            </a:r>
            <a:r>
              <a:rPr lang="it-IT" dirty="0"/>
              <a:t>I</a:t>
            </a:r>
            <a:r>
              <a:rPr lang="it-IT" dirty="0" smtClean="0"/>
              <a:t>nsegnanti, Sistema Di Valutazione, Finanziamento…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sz="2400" b="1" dirty="0" smtClean="0"/>
              <a:t>                Le prime prove di occidentalizzazione…</a:t>
            </a:r>
          </a:p>
        </p:txBody>
      </p:sp>
    </p:spTree>
    <p:extLst>
      <p:ext uri="{BB962C8B-B14F-4D97-AF65-F5344CB8AC3E}">
        <p14:creationId xmlns:p14="http://schemas.microsoft.com/office/powerpoint/2010/main" val="16983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528481"/>
          </a:xfrm>
        </p:spPr>
        <p:txBody>
          <a:bodyPr/>
          <a:lstStyle/>
          <a:p>
            <a:pPr lvl="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it-IT" b="1" dirty="0" smtClean="0"/>
              <a:t>          Repubblica di Turchia (1923)</a:t>
            </a:r>
            <a:br>
              <a:rPr lang="it-IT" b="1" dirty="0" smtClean="0"/>
            </a:br>
            <a:r>
              <a:rPr lang="it-IT" sz="2000" dirty="0">
                <a:solidFill>
                  <a:prstClr val="white"/>
                </a:solidFill>
              </a:rPr>
              <a:t>Dopo la fondazione della Repubblica di </a:t>
            </a:r>
            <a:r>
              <a:rPr lang="it-IT" sz="2000" dirty="0" smtClean="0">
                <a:solidFill>
                  <a:prstClr val="white"/>
                </a:solidFill>
              </a:rPr>
              <a:t>Turchia(1923) </a:t>
            </a:r>
            <a:r>
              <a:rPr lang="it-IT" sz="2000" dirty="0">
                <a:solidFill>
                  <a:prstClr val="white"/>
                </a:solidFill>
              </a:rPr>
              <a:t>sono state attuate tante rivoluzioni, anche nell’istruzione</a:t>
            </a:r>
            <a:r>
              <a:rPr lang="it-IT" sz="2000" dirty="0" smtClean="0">
                <a:solidFill>
                  <a:prstClr val="white"/>
                </a:solidFill>
              </a:rPr>
              <a:t>. Ad esempio…</a:t>
            </a:r>
            <a:r>
              <a:rPr lang="it-IT" sz="2000" dirty="0">
                <a:solidFill>
                  <a:prstClr val="white"/>
                </a:solidFill>
              </a:rPr>
              <a:t/>
            </a:r>
            <a:br>
              <a:rPr lang="it-IT" sz="2000" dirty="0">
                <a:solidFill>
                  <a:prstClr val="white"/>
                </a:solidFill>
              </a:rPr>
            </a:br>
            <a:endParaRPr lang="it-IT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632947" y="1981199"/>
            <a:ext cx="2946866" cy="929425"/>
          </a:xfrm>
        </p:spPr>
        <p:txBody>
          <a:bodyPr/>
          <a:lstStyle/>
          <a:p>
            <a:r>
              <a:rPr lang="it-IT" sz="1800" b="1" dirty="0" smtClean="0"/>
              <a:t>LEGGE DI UNIFICAZIONE DEL’ISTRUZIONE (1924)</a:t>
            </a:r>
            <a:endParaRPr lang="it-IT" sz="1800" b="1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15"/>
          </p:nvPr>
        </p:nvSpPr>
        <p:spPr>
          <a:xfrm>
            <a:off x="652463" y="3090930"/>
            <a:ext cx="2927350" cy="316540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929424"/>
          </a:xfrm>
        </p:spPr>
        <p:txBody>
          <a:bodyPr/>
          <a:lstStyle/>
          <a:p>
            <a:r>
              <a:rPr lang="it-IT" sz="1800" b="1" dirty="0" smtClean="0"/>
              <a:t>RIVOLUZIONE DELL’ALFABETO (1928)</a:t>
            </a:r>
            <a:endParaRPr lang="it-IT" sz="1800" b="1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6"/>
          </p:nvPr>
        </p:nvSpPr>
        <p:spPr>
          <a:xfrm>
            <a:off x="3873106" y="3090930"/>
            <a:ext cx="2946794" cy="316540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929424"/>
          </a:xfrm>
        </p:spPr>
        <p:txBody>
          <a:bodyPr/>
          <a:lstStyle/>
          <a:p>
            <a:r>
              <a:rPr lang="it-IT" sz="1800" b="1" dirty="0" smtClean="0"/>
              <a:t>UNIVERSITA’ DI ISTANBUL (1933)</a:t>
            </a:r>
            <a:endParaRPr lang="it-IT" sz="1800" b="1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17"/>
          </p:nvPr>
        </p:nvSpPr>
        <p:spPr>
          <a:xfrm>
            <a:off x="7124700" y="3090930"/>
            <a:ext cx="2932113" cy="316540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5" y="3090930"/>
            <a:ext cx="2960701" cy="31654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58" y="3090930"/>
            <a:ext cx="2936241" cy="321209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51" y="3090930"/>
            <a:ext cx="3165408" cy="31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715</TotalTime>
  <Words>587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Ione</vt:lpstr>
      <vt:lpstr>IL SISTEMA SCOLASTICO TURCO</vt:lpstr>
      <vt:lpstr>INDICE</vt:lpstr>
      <vt:lpstr>Turchi Nomadi</vt:lpstr>
      <vt:lpstr> I Turchi Nomadi;    - Vivevano nella natura e con la natura.  - I bambini venivano educati in base alle richieste di una vita nomade e una religione ‘pagana’…   </vt:lpstr>
      <vt:lpstr>L’Islam, </vt:lpstr>
      <vt:lpstr>Impero Ottomano (1302-1922)</vt:lpstr>
      <vt:lpstr>L’istruzione rende l’umano ‘umano’!</vt:lpstr>
      <vt:lpstr>Presentazione standard di PowerPoint</vt:lpstr>
      <vt:lpstr>          Repubblica di Turchia (1923) Dopo la fondazione della Repubblica di Turchia(1923) sono state attuate tante rivoluzioni, anche nell’istruzione. Ad esempio… </vt:lpstr>
      <vt:lpstr>Il sistema attuale;</vt:lpstr>
      <vt:lpstr>ISTRUZIONE FORMALE</vt:lpstr>
      <vt:lpstr>Presentazione standard di PowerPoint</vt:lpstr>
      <vt:lpstr>Presentazione standard di PowerPoint</vt:lpstr>
      <vt:lpstr> MARZO 2012, LA LEGGE N° 6287 ‘4 + 4 + 4’..</vt:lpstr>
      <vt:lpstr> IN CONCLUSIONE..</vt:lpstr>
      <vt:lpstr>Presentazione standard di PowerPoint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SCOLASTICO TURCO</dc:title>
  <dc:creator>federico adinolfi</dc:creator>
  <cp:lastModifiedBy>federico adinolfi</cp:lastModifiedBy>
  <cp:revision>47</cp:revision>
  <dcterms:created xsi:type="dcterms:W3CDTF">2016-11-29T15:28:08Z</dcterms:created>
  <dcterms:modified xsi:type="dcterms:W3CDTF">2016-11-30T21:35:56Z</dcterms:modified>
</cp:coreProperties>
</file>